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1" r:id="rId2"/>
  </p:sldMasterIdLst>
  <p:notesMasterIdLst>
    <p:notesMasterId r:id="rId3"/>
  </p:notesMasterIdLst>
  <p:sldIdLst>
    <p:sldId id="366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8" r:id="rId42"/>
    <p:sldId id="309" r:id="rId43"/>
    <p:sldId id="310" r:id="rId44"/>
    <p:sldId id="311" r:id="rId45"/>
    <p:sldId id="365" r:id="rId46"/>
    <p:sldId id="409" r:id="rId47"/>
    <p:sldId id="455" r:id="rId48"/>
  </p:sldIdLst>
  <p:sldSz cx="9144000" cy="5039995"/>
  <p:notesSz cx="6858000" cy="9144000"/>
  <p:custDataLst>
    <p:tags r:id="rId4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KEA Sans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4626" autoAdjust="0"/>
  </p:normalViewPr>
  <p:slideViewPr>
    <p:cSldViewPr snapToObjects="1">
      <p:cViewPr varScale="1">
        <p:scale>
          <a:sx n="73" d="100"/>
          <a:sy n="73" d="100"/>
        </p:scale>
        <p:origin x="318" y="66"/>
      </p:cViewPr>
      <p:guideLst>
        <p:guide orient="horz" pos="538"/>
        <p:guide orient="horz" pos="2636"/>
        <p:guide pos="17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4" d="100"/>
        <a:sy n="164" d="100"/>
      </p:scale>
      <p:origin x="0" y="3126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45005" cy="450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slide" Target="slides/slide42.xml" /><Relationship Id="rId46" Type="http://schemas.openxmlformats.org/officeDocument/2006/relationships/slide" Target="slides/slide43.xml" /><Relationship Id="rId47" Type="http://schemas.openxmlformats.org/officeDocument/2006/relationships/slide" Target="slides/slide44.xml" /><Relationship Id="rId48" Type="http://schemas.openxmlformats.org/officeDocument/2006/relationships/slide" Target="slides/slide45.xml" /><Relationship Id="rId49" Type="http://schemas.openxmlformats.org/officeDocument/2006/relationships/tags" Target="tags/tag61.xml" /><Relationship Id="rId5" Type="http://schemas.openxmlformats.org/officeDocument/2006/relationships/slide" Target="slides/slide2.xml" /><Relationship Id="rId50" Type="http://schemas.openxmlformats.org/officeDocument/2006/relationships/presProps" Target="presProps.xml" /><Relationship Id="rId51" Type="http://schemas.openxmlformats.org/officeDocument/2006/relationships/viewProps" Target="viewProps.xml" /><Relationship Id="rId52" Type="http://schemas.openxmlformats.org/officeDocument/2006/relationships/theme" Target="theme/theme1.xml" /><Relationship Id="rId53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69CDEAA-ADAA-4C85-A5B5-964E9C16FE07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19088" y="685800"/>
            <a:ext cx="6219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274A04-B9B9-4239-9633-73B2FD2291B6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4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2.xml" /><Relationship Id="rId2" Type="http://schemas.openxmlformats.org/officeDocument/2006/relationships/notesMaster" Target="../notesMasters/notesMaster1.xml" /></Relationships>
</file>

<file path=ppt/notesSlides/_rels/notesSlide4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3.xml" /><Relationship Id="rId2" Type="http://schemas.openxmlformats.org/officeDocument/2006/relationships/notesMaster" Target="../notesMasters/notesMaster1.xml" /></Relationships>
</file>

<file path=ppt/notesSlides/_rels/notesSlide4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4.xml" /><Relationship Id="rId2" Type="http://schemas.openxmlformats.org/officeDocument/2006/relationships/notesMaster" Target="../notesMasters/notesMaster1.xml" /></Relationships>
</file>

<file path=ppt/notesSlides/_rels/notesSlide4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D0C0C9C-8470-4C1C-A7DE-81438C72F173}" type="slidenum">
              <a:rPr lang="zh-CN" altLang="en-US" smtClean="0">
                <a:latin typeface="Calibri" panose="020f0502020204030204" pitchFamily="34" charset="0"/>
              </a:rPr>
              <a:t>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AE8543E3-4DAC-420D-BF3B-14158EE4C2C5}" type="slidenum">
              <a:rPr lang="zh-CN" altLang="en-US" smtClean="0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66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37B4829-EB18-48F6-B784-1552B91D72D6}" type="slidenum">
              <a:rPr lang="zh-CN" altLang="en-US" smtClean="0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1EA5259-E4AF-4218-9457-E8231181126C}" type="slidenum">
              <a:rPr lang="zh-CN" altLang="en-US" smtClean="0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5230D8F0-6716-4F97-A3AF-DDB472BC8C2C}" type="slidenum">
              <a:rPr lang="zh-CN" altLang="en-US" smtClean="0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348C762-692C-49E1-A63E-CEEE9DC00CA6}" type="slidenum">
              <a:rPr lang="zh-CN" altLang="en-US" smtClean="0">
                <a:latin typeface="Calibri" panose="020f0502020204030204" pitchFamily="34" charset="0"/>
              </a:rPr>
              <a:t>14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8ADFD79-525E-4E32-9BAA-4010D01322B3}" type="slidenum">
              <a:rPr lang="zh-CN" altLang="en-US" smtClean="0">
                <a:latin typeface="Calibri" panose="020f0502020204030204" pitchFamily="34" charset="0"/>
              </a:rPr>
              <a:t>15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F471B1B-25D6-4B7C-A8D5-4EF27ACB64FB}" type="slidenum">
              <a:rPr lang="zh-CN" altLang="en-US" smtClean="0">
                <a:latin typeface="Calibri" panose="020f0502020204030204" pitchFamily="34" charset="0"/>
              </a:rPr>
              <a:t>16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E9A74A9-58D9-49AC-8CD4-0094327A5D2F}" type="slidenum">
              <a:rPr lang="zh-CN" altLang="en-US" smtClean="0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0793DCB-D2F8-45B5-9E28-9AA9EEABE0BA}" type="slidenum">
              <a:rPr lang="zh-CN" altLang="en-US" smtClean="0">
                <a:latin typeface="Calibri" panose="020f0502020204030204" pitchFamily="34" charset="0"/>
              </a:rPr>
              <a:t>18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3D10AEE-05C6-410B-8637-04DF7DD4DC6D}" type="slidenum">
              <a:rPr lang="zh-CN" altLang="en-US" smtClean="0">
                <a:latin typeface="Calibri" panose="020f0502020204030204" pitchFamily="34" charset="0"/>
              </a:rPr>
              <a:t>19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B076E9B2-9235-40A8-9689-418F64322EF8}" type="slidenum">
              <a:rPr lang="zh-CN" altLang="en-US" smtClean="0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DD2B907-E9C2-4A34-969C-DCCB862AEE24}" type="slidenum">
              <a:rPr lang="zh-CN" altLang="en-US" smtClean="0">
                <a:latin typeface="Calibri" panose="020f0502020204030204" pitchFamily="34" charset="0"/>
              </a:rPr>
              <a:t>20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62EF944-2945-473C-858C-6B3973B8D3C6}" type="slidenum">
              <a:rPr lang="zh-CN" altLang="en-US" smtClean="0">
                <a:latin typeface="Calibri" panose="020f0502020204030204" pitchFamily="34" charset="0"/>
              </a:rPr>
              <a:t>21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6947352-F8CA-42AF-AEA8-87E0463BF150}" type="slidenum">
              <a:rPr lang="zh-CN" altLang="en-US" smtClean="0">
                <a:latin typeface="Calibri" panose="020f0502020204030204" pitchFamily="34" charset="0"/>
              </a:rPr>
              <a:t>22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56D35F1-D622-4175-8C20-218FA4195D8D}" type="slidenum">
              <a:rPr lang="zh-CN" altLang="en-US" smtClean="0">
                <a:latin typeface="Calibri" panose="020f0502020204030204" pitchFamily="34" charset="0"/>
              </a:rPr>
              <a:t>23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1F4DCC21-2555-4C6E-AB3C-75C5EBE616E5}" type="slidenum">
              <a:rPr lang="zh-CN" altLang="en-US" smtClean="0">
                <a:latin typeface="Calibri" panose="020f0502020204030204" pitchFamily="34" charset="0"/>
              </a:rPr>
              <a:t>24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F6D4C019-7D76-47E1-BC58-D7E94CA41940}" type="slidenum">
              <a:rPr lang="zh-CN" altLang="en-US" smtClean="0">
                <a:latin typeface="Calibri" panose="020f0502020204030204" pitchFamily="34" charset="0"/>
              </a:rPr>
              <a:t>25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673208A-831A-4AD2-94D8-081FAC742397}" type="slidenum">
              <a:rPr lang="zh-CN" altLang="en-US" smtClean="0">
                <a:latin typeface="Calibri" panose="020f0502020204030204" pitchFamily="34" charset="0"/>
              </a:rPr>
              <a:t>26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7B5EDAE-17E6-4FA5-A386-CADCA22F5C52}" type="slidenum">
              <a:rPr lang="zh-CN" altLang="en-US" smtClean="0">
                <a:latin typeface="Calibri" panose="020f0502020204030204" pitchFamily="34" charset="0"/>
              </a:rPr>
              <a:t>27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38FE9A8-A76C-49B3-BFDE-1B6DC87844CE}" type="slidenum">
              <a:rPr lang="zh-CN" altLang="en-US" smtClean="0">
                <a:latin typeface="Calibri" panose="020f0502020204030204" pitchFamily="34" charset="0"/>
              </a:rPr>
              <a:t>28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F9033C0-2D3D-4B7C-B4E9-F636AB368331}" type="slidenum">
              <a:rPr lang="zh-CN" altLang="en-US" smtClean="0">
                <a:latin typeface="Calibri" panose="020f0502020204030204" pitchFamily="34" charset="0"/>
              </a:rPr>
              <a:t>29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94C1F5B-39D5-4D79-880B-35440929A22F}" type="slidenum">
              <a:rPr lang="zh-CN" altLang="en-US" smtClean="0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7F8DCA26-F610-404A-B23D-D7E3404544FC}" type="slidenum">
              <a:rPr lang="zh-CN" altLang="en-US" smtClean="0">
                <a:latin typeface="Calibri" panose="020f0502020204030204" pitchFamily="34" charset="0"/>
              </a:rPr>
              <a:t>30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988B0993-3D10-4D37-A964-4EE667A86EEE}" type="slidenum">
              <a:rPr lang="zh-CN" altLang="en-US" smtClean="0">
                <a:latin typeface="Calibri" panose="020f0502020204030204" pitchFamily="34" charset="0"/>
              </a:rPr>
              <a:t>31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696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C9B26AD-1D51-42AC-AB70-AAF148121E76}" type="slidenum">
              <a:rPr lang="zh-CN" altLang="en-US" smtClean="0">
                <a:latin typeface="Calibri" panose="020f0502020204030204" pitchFamily="34" charset="0"/>
              </a:rPr>
              <a:t>32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21D95AE-F424-4FDE-94E9-D780FD4FA478}" type="slidenum">
              <a:rPr lang="zh-CN" altLang="en-US" smtClean="0">
                <a:latin typeface="Calibri" panose="020f0502020204030204" pitchFamily="34" charset="0"/>
              </a:rPr>
              <a:t>33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37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3BD36AB9-6889-4B90-A1FF-E7F9ED308EF1}" type="slidenum">
              <a:rPr lang="zh-CN" altLang="en-US" smtClean="0">
                <a:latin typeface="Calibri" panose="020f0502020204030204" pitchFamily="34" charset="0"/>
              </a:rPr>
              <a:t>34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57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EF5B48E0-DDF8-4E15-8EE9-BC21A7370E65}" type="slidenum">
              <a:rPr lang="zh-CN" altLang="en-US" smtClean="0">
                <a:latin typeface="Calibri" panose="020f0502020204030204" pitchFamily="34" charset="0"/>
              </a:rPr>
              <a:t>35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78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70CC2173-EA0B-45BF-91FB-8DE2FBC9EA86}" type="slidenum">
              <a:rPr lang="zh-CN" altLang="en-US" smtClean="0">
                <a:latin typeface="Calibri" panose="020f0502020204030204" pitchFamily="34" charset="0"/>
              </a:rPr>
              <a:t>36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98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C722CBD8-D8E8-434F-B7A2-07295639C5CB}" type="slidenum">
              <a:rPr lang="zh-CN" altLang="en-US" smtClean="0">
                <a:latin typeface="Calibri" panose="020f0502020204030204" pitchFamily="34" charset="0"/>
              </a:rPr>
              <a:t>37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19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AD706010-AEF4-4445-A3EB-9598A52C4626}" type="slidenum">
              <a:rPr lang="zh-CN" altLang="en-US" smtClean="0">
                <a:latin typeface="Calibri" panose="020f0502020204030204" pitchFamily="34" charset="0"/>
              </a:rPr>
              <a:t>38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39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39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83AEC691-B2C4-461B-8C23-E168D6352549}" type="slidenum">
              <a:rPr lang="zh-CN" altLang="en-US" smtClean="0">
                <a:latin typeface="Calibri" panose="020f0502020204030204" pitchFamily="34" charset="0"/>
              </a:rPr>
              <a:t>39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63CC176-5F9F-4B12-A5B0-08EE9E5DA5BF}" type="slidenum">
              <a:rPr lang="zh-CN" altLang="en-US" smtClean="0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60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5BC96227-169D-49A7-BB91-DDC19F1FC9B7}" type="slidenum">
              <a:rPr lang="zh-CN" altLang="en-US" smtClean="0">
                <a:latin typeface="Calibri" panose="020f0502020204030204" pitchFamily="34" charset="0"/>
              </a:rPr>
              <a:t>40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880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199C846C-EFA0-467E-AE6A-C9FDCB06CE75}" type="slidenum">
              <a:rPr lang="zh-CN" altLang="en-US" smtClean="0">
                <a:latin typeface="Calibri" panose="020f0502020204030204" pitchFamily="34" charset="0"/>
              </a:rPr>
              <a:t>41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01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901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D23A603C-3969-407D-B748-0084BB99763F}" type="slidenum">
              <a:rPr lang="zh-CN" altLang="en-US" smtClean="0">
                <a:latin typeface="Calibri" panose="020f0502020204030204" pitchFamily="34" charset="0"/>
              </a:rPr>
              <a:t>42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921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B9A25EE1-95B4-4BBD-AD9F-9B30CC21EA20}" type="slidenum">
              <a:rPr lang="zh-CN" altLang="en-US" smtClean="0">
                <a:latin typeface="Calibri" panose="020f0502020204030204" pitchFamily="34" charset="0"/>
              </a:rPr>
              <a:t>43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44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46835" y="6382828"/>
            <a:ext cx="2183998" cy="337166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882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45</a:t>
            </a:fld>
            <a:endParaRPr lang="zh-CN" altLang="en-US" sz="882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0C4C542F-55F7-4591-80FC-8758FF7BF9EB}" type="slidenum">
              <a:rPr lang="zh-CN" altLang="en-US" smtClean="0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584336CE-188F-4FF1-8AC7-887357337540}" type="slidenum">
              <a:rPr lang="zh-CN" altLang="en-US" smtClean="0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75A9AE10-BF1C-4C49-AE7D-65D51B55A4A5}" type="slidenum">
              <a:rPr lang="zh-CN" altLang="en-US" smtClean="0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2FB58945-6DBF-4C7A-A21D-E42EE84B966D}" type="slidenum">
              <a:rPr lang="zh-CN" altLang="en-US" smtClean="0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/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KEA Sans" pitchFamily="34" charset="0"/>
                <a:ea typeface="宋体" panose="02010600030101010101" pitchFamily="2" charset="-122"/>
              </a:defRPr>
            </a:lvl9pPr>
          </a:lstStyle>
          <a:p>
            <a:fld id="{F00576C3-285D-4448-B60C-C7709AC0E495}" type="slidenum">
              <a:rPr lang="zh-CN" altLang="en-US" smtClean="0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3" r="25304" b="23000"/>
          <a:stretch>
            <a:fillRect/>
          </a:stretch>
        </p:blipFill>
        <p:spPr bwMode="auto">
          <a:xfrm>
            <a:off x="0" y="0"/>
            <a:ext cx="9144000" cy="504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 userDrawn="1"/>
        </p:nvSpPr>
        <p:spPr>
          <a:xfrm>
            <a:off x="0" y="3175"/>
            <a:ext cx="9144000" cy="5049838"/>
          </a:xfrm>
          <a:prstGeom prst="rect">
            <a:avLst/>
          </a:prstGeom>
          <a:gradFill>
            <a:gsLst>
              <a:gs pos="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65764"/>
            <a:ext cx="7772400" cy="1080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856177"/>
            <a:ext cx="6400800" cy="1288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3EFC-FA07-4616-919F-EB5B8ACBD50B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E736-BB44-4485-8251-62BC8FF7F98D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A96B1-1903-47B3-A826-67280486ECB6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DB74-CA4A-4979-A1DB-A37BEA6DBDA5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48177"/>
            <a:ext cx="2057400" cy="316069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77"/>
            <a:ext cx="6019800" cy="316069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EC2F-7D09-4F2B-9F6E-5E026A6929DB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0A2B8-D8FB-4843-9F1C-9FA3FFD922D7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71999"/>
            <a:ext cx="7349400" cy="1889006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9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16564"/>
            <a:ext cx="7349400" cy="108207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764" spc="147"/>
            </a:lvl1pPr>
            <a:lvl2pPr marL="336000" indent="0" algn="ctr">
              <a:buNone/>
              <a:defRPr sz="1470"/>
            </a:lvl2pPr>
            <a:lvl3pPr marL="671999" indent="0" algn="ctr">
              <a:buNone/>
              <a:defRPr sz="1323"/>
            </a:lvl3pPr>
            <a:lvl4pPr marL="1007999" indent="0" algn="ctr">
              <a:buNone/>
              <a:defRPr sz="1176"/>
            </a:lvl4pPr>
            <a:lvl5pPr marL="1343999" indent="0" algn="ctr">
              <a:buNone/>
              <a:defRPr sz="1176"/>
            </a:lvl5pPr>
            <a:lvl6pPr marL="1679998" indent="0" algn="ctr">
              <a:buNone/>
              <a:defRPr sz="1176"/>
            </a:lvl6pPr>
            <a:lvl7pPr marL="2015998" indent="0" algn="ctr">
              <a:buNone/>
              <a:defRPr sz="1176"/>
            </a:lvl7pPr>
            <a:lvl8pPr marL="2351998" indent="0" algn="ctr">
              <a:buNone/>
              <a:defRPr sz="1176"/>
            </a:lvl8pPr>
            <a:lvl9pPr marL="2687998" indent="0" algn="ctr">
              <a:buNone/>
              <a:defRPr sz="1176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18"/>
            <a:ext cx="8226900" cy="51855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095306"/>
            <a:ext cx="8226900" cy="3497571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28218"/>
            <a:ext cx="5826600" cy="563527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34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391745"/>
            <a:ext cx="5826600" cy="63760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23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36000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67199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3pPr>
            <a:lvl4pPr marL="100799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4pPr>
            <a:lvl5pPr marL="1343999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5pPr>
            <a:lvl6pPr marL="167999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6pPr>
            <a:lvl7pPr marL="201599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7pPr>
            <a:lvl8pPr marL="235199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8pPr>
            <a:lvl9pPr marL="2687998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18"/>
            <a:ext cx="8226900" cy="51855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03243"/>
            <a:ext cx="3882600" cy="3489635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03243"/>
            <a:ext cx="3882600" cy="3489635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18"/>
            <a:ext cx="8226900" cy="51855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50330"/>
            <a:ext cx="4006800" cy="28044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70" b="1" spc="1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6000" indent="0">
              <a:buNone/>
              <a:defRPr sz="1470" b="1"/>
            </a:lvl2pPr>
            <a:lvl3pPr marL="671999" indent="0">
              <a:buNone/>
              <a:defRPr sz="1323" b="1"/>
            </a:lvl3pPr>
            <a:lvl4pPr marL="1007999" indent="0">
              <a:buNone/>
              <a:defRPr sz="1176" b="1"/>
            </a:lvl4pPr>
            <a:lvl5pPr marL="1343999" indent="0">
              <a:buNone/>
              <a:defRPr sz="1176" b="1"/>
            </a:lvl5pPr>
            <a:lvl6pPr marL="1679998" indent="0">
              <a:buNone/>
              <a:defRPr sz="1176" b="1"/>
            </a:lvl6pPr>
            <a:lvl7pPr marL="2015998" indent="0">
              <a:buNone/>
              <a:defRPr sz="1176" b="1"/>
            </a:lvl7pPr>
            <a:lvl8pPr marL="2351998" indent="0">
              <a:buNone/>
              <a:defRPr sz="1176" b="1"/>
            </a:lvl8pPr>
            <a:lvl9pPr marL="2687998" indent="0">
              <a:buNone/>
              <a:defRPr sz="1176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62518"/>
            <a:ext cx="4006800" cy="323035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44839"/>
            <a:ext cx="4006800" cy="28044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470" b="1" spc="14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6000" indent="0">
              <a:buNone/>
              <a:defRPr sz="1470" b="1"/>
            </a:lvl2pPr>
            <a:lvl3pPr marL="671999" indent="0">
              <a:buNone/>
              <a:defRPr sz="1323" b="1"/>
            </a:lvl3pPr>
            <a:lvl4pPr marL="1007999" indent="0">
              <a:buNone/>
              <a:defRPr sz="1176" b="1"/>
            </a:lvl4pPr>
            <a:lvl5pPr marL="1343999" indent="0">
              <a:buNone/>
              <a:defRPr sz="1176" b="1"/>
            </a:lvl5pPr>
            <a:lvl6pPr marL="1679998" indent="0">
              <a:buNone/>
              <a:defRPr sz="1176" b="1"/>
            </a:lvl6pPr>
            <a:lvl7pPr marL="2015998" indent="0">
              <a:buNone/>
              <a:defRPr sz="1176" b="1"/>
            </a:lvl7pPr>
            <a:lvl8pPr marL="2351998" indent="0">
              <a:buNone/>
              <a:defRPr sz="1176" b="1"/>
            </a:lvl8pPr>
            <a:lvl9pPr marL="2687998" indent="0">
              <a:buNone/>
              <a:defRPr sz="1176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62518"/>
            <a:ext cx="4006800" cy="3230359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47118"/>
            <a:ext cx="8226900" cy="518551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42928"/>
            <a:ext cx="3924808" cy="338645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76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42928"/>
            <a:ext cx="3920400" cy="3386454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176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47118"/>
            <a:ext cx="8226900" cy="51855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4B1B-FECC-44BA-B246-0CFD61AAA84F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076E-E3A2-4D06-B3D9-20613B448949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71999"/>
            <a:ext cx="783000" cy="3695996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058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71999"/>
            <a:ext cx="6876900" cy="3695996"/>
          </a:xfrm>
        </p:spPr>
        <p:txBody>
          <a:bodyPr vert="eaVert" lIns="46800" tIns="46800" rIns="46800" bIns="46800"/>
          <a:lstStyle>
            <a:lvl1pPr marL="168000" indent="-168000">
              <a:spcAft>
                <a:spcPts val="735"/>
              </a:spcAft>
              <a:defRPr spc="220"/>
            </a:lvl1pPr>
            <a:lvl2pPr marL="504000" indent="-168000">
              <a:defRPr spc="220"/>
            </a:lvl2pPr>
            <a:lvl3pPr marL="839999" indent="-168000">
              <a:defRPr spc="220"/>
            </a:lvl3pPr>
            <a:lvl4pPr marL="1175999" indent="-168000">
              <a:defRPr spc="220"/>
            </a:lvl4pPr>
            <a:lvl5pPr marL="1511999" indent="-168000">
              <a:defRPr spc="22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68818"/>
            <a:ext cx="8229600" cy="402935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25510"/>
            <a:ext cx="7349400" cy="74872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409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16565"/>
            <a:ext cx="7349400" cy="346582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764" spc="147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238868"/>
            <a:ext cx="7772400" cy="1001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36300"/>
            <a:ext cx="7772400" cy="11025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FD4D1-F50D-4FD2-A5D4-210B70970BB6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BA494-8C4E-4C65-ABAE-2BBDE49599D7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64554"/>
            <a:ext cx="4038600" cy="244431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CAD94-8754-4F0F-98DE-87A953B54B32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DC7A0-47E8-4E8E-A54E-C36BCA5F8C4F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1846"/>
            <a:ext cx="8229600" cy="84005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8237"/>
            <a:ext cx="4040188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598433"/>
            <a:ext cx="4040188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28237"/>
            <a:ext cx="4041775" cy="47019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598433"/>
            <a:ext cx="4041775" cy="29040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436E-0D4B-4920-8477-44E070901315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08D72-C18F-4601-80ED-146C457295B9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B961B-48CB-4E8F-B76A-14100089931C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2AE79-6BB0-4DEE-8A02-C39E9B17CDA4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5AEC-69C6-4402-AD7A-50AF69E2D1A1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B0643-4B1A-4714-B6A9-E141507CFCA8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0679"/>
            <a:ext cx="3008313" cy="8540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0679"/>
            <a:ext cx="5111750" cy="430176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54733"/>
            <a:ext cx="3008313" cy="34477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C6CC8-240D-4ACB-91B5-C447BAC8097E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3E2-97AC-4232-9C57-C69AB7B460F3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28219"/>
            <a:ext cx="5486400" cy="41652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0361"/>
            <a:ext cx="5486400" cy="30241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3944746"/>
            <a:ext cx="5486400" cy="5915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A5A7-FA58-4712-A496-A139916AA001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D6803-FD95-4A5A-8A2D-7586291C79A1}" type="slidenum">
              <a:rPr lang="zh-CN" altLang="en-US"/>
              <a:t/>
            </a:fld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1613"/>
            <a:ext cx="822960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176338"/>
            <a:ext cx="8229600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72013"/>
            <a:ext cx="2133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9DC1A15-34BB-46E9-A97F-4D05FFFCCF84}" type="datetimeFigureOut">
              <a:rPr lang="zh-CN" altLang="en-US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72013"/>
            <a:ext cx="2895600" cy="2682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72013"/>
            <a:ext cx="2133600" cy="2682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13CE07B-D5E4-4A3A-91A2-2EFA22CA957E}" type="slidenum">
              <a:rPr lang="zh-CN" altLang="en-US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random/>
  </p:transition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IKEA Sans" pitchFamily="34" charset="0"/>
          <a:ea typeface="华康俪金黑W8(P)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640499"/>
            <a:ext cx="2025000" cy="23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71999" rtl="0" eaLnBrk="1" latinLnBrk="0" hangingPunct="1">
              <a:defRPr sz="73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640499"/>
            <a:ext cx="2970000" cy="23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71999" rtl="0" eaLnBrk="1" latinLnBrk="0" hangingPunct="1">
              <a:defRPr sz="73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640499"/>
            <a:ext cx="2025000" cy="232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71999" rtl="0" eaLnBrk="1" latinLnBrk="0" hangingPunct="1">
              <a:defRPr sz="735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67"/>
            <a:ext cx="9144952" cy="5039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iming/>
  <p:txStyles>
    <p:titleStyle>
      <a:lvl1pPr algn="l" defTabSz="671999" rtl="0" eaLnBrk="1" fontAlgn="auto" latinLnBrk="0" hangingPunct="1">
        <a:lnSpc>
          <a:spcPct val="100000"/>
        </a:lnSpc>
        <a:spcBef>
          <a:spcPct val="0"/>
        </a:spcBef>
        <a:buNone/>
        <a:defRPr sz="2646" b="1" u="none" strike="noStrike" kern="1200" cap="none" spc="22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68000" indent="-168000" algn="l" defTabSz="671999" rtl="0" eaLnBrk="1" fontAlgn="auto" latinLnBrk="0" hangingPunct="1">
        <a:lnSpc>
          <a:spcPct val="130000"/>
        </a:lnSpc>
        <a:spcBef>
          <a:spcPct val="0"/>
        </a:spcBef>
        <a:spcAft>
          <a:spcPts val="735"/>
        </a:spcAft>
        <a:buFont typeface="Arial" panose="020b0604020202020204" pitchFamily="34" charset="0"/>
        <a:buChar char="●"/>
        <a:defRPr sz="1323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04000" indent="-168000" algn="l" defTabSz="671999" rtl="0" eaLnBrk="1" fontAlgn="auto" latinLnBrk="0" hangingPunct="1">
        <a:lnSpc>
          <a:spcPct val="120000"/>
        </a:lnSpc>
        <a:spcBef>
          <a:spcPct val="0"/>
        </a:spcBef>
        <a:spcAft>
          <a:spcPts val="441"/>
        </a:spcAft>
        <a:buFont typeface="Arial" panose="020b0604020202020204" pitchFamily="34" charset="0"/>
        <a:buChar char="●"/>
        <a:tabLst>
          <a:tab pos="1182999"/>
        </a:tabLst>
        <a:defRPr sz="1176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39999" indent="-168000" algn="l" defTabSz="671999" rtl="0" eaLnBrk="1" fontAlgn="auto" latinLnBrk="0" hangingPunct="1">
        <a:lnSpc>
          <a:spcPct val="120000"/>
        </a:lnSpc>
        <a:spcBef>
          <a:spcPct val="0"/>
        </a:spcBef>
        <a:spcAft>
          <a:spcPts val="441"/>
        </a:spcAft>
        <a:buFont typeface="Arial" panose="020b0604020202020204" pitchFamily="34" charset="0"/>
        <a:buChar char="●"/>
        <a:defRPr sz="1176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175999" indent="-168000" algn="l" defTabSz="671999" rtl="0" eaLnBrk="1" fontAlgn="auto" latinLnBrk="0" hangingPunct="1">
        <a:lnSpc>
          <a:spcPct val="120000"/>
        </a:lnSpc>
        <a:spcBef>
          <a:spcPct val="0"/>
        </a:spcBef>
        <a:spcAft>
          <a:spcPts val="220"/>
        </a:spcAft>
        <a:buFont typeface="Wingdings" panose="05000000000000000000" charset="0"/>
        <a:buChar char=""/>
        <a:defRPr sz="1029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11999" indent="-168000" algn="l" defTabSz="671999" rtl="0" eaLnBrk="1" fontAlgn="auto" latinLnBrk="0" hangingPunct="1">
        <a:lnSpc>
          <a:spcPct val="120000"/>
        </a:lnSpc>
        <a:spcBef>
          <a:spcPct val="0"/>
        </a:spcBef>
        <a:spcAft>
          <a:spcPts val="220"/>
        </a:spcAft>
        <a:buFont typeface="Arial" panose="020b0604020202020204" pitchFamily="34" charset="0"/>
        <a:buChar char="•"/>
        <a:defRPr sz="1029" u="none" strike="noStrike" kern="1200" cap="none" spc="11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47998" indent="-168000" algn="l" defTabSz="671999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183998" indent="-168000" algn="l" defTabSz="671999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519998" indent="-168000" algn="l" defTabSz="671999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855997" indent="-168000" algn="l" defTabSz="671999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1pPr>
      <a:lvl2pPr marL="336000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71999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3pPr>
      <a:lvl4pPr marL="1007999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4pPr>
      <a:lvl5pPr marL="1343999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5pPr>
      <a:lvl6pPr marL="1679998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6pPr>
      <a:lvl7pPr marL="2015998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7pPr>
      <a:lvl8pPr marL="2351998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8pPr>
      <a:lvl9pPr marL="2687998" algn="l" defTabSz="671999" rtl="0" eaLnBrk="1" latinLnBrk="0" hangingPunct="1">
        <a:defRPr sz="13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12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3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5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16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17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8.png" /><Relationship Id="rId4" Type="http://schemas.openxmlformats.org/officeDocument/2006/relationships/image" Target="../media/image19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2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3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3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24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25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6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7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28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9.png" /><Relationship Id="rId4" Type="http://schemas.openxmlformats.org/officeDocument/2006/relationships/image" Target="../media/image30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31.png" /><Relationship Id="rId4" Type="http://schemas.openxmlformats.org/officeDocument/2006/relationships/image" Target="../media/image32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3.png" /><Relationship Id="rId4" Type="http://schemas.openxmlformats.org/officeDocument/2006/relationships/image" Target="../media/image34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4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35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6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7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38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3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40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1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2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4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5.pn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4.pn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45.png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2.xml" /><Relationship Id="rId3" Type="http://schemas.openxmlformats.org/officeDocument/2006/relationships/image" Target="../media/image46.png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3.x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4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47.png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10" Type="http://schemas.openxmlformats.org/officeDocument/2006/relationships/image" Target="../media/image47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45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6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8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9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122" name="Picture 2" descr="E:\以前电脑里的\图片\人物\j0431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12726" r="2689" b="35599"/>
          <a:stretch>
            <a:fillRect/>
          </a:stretch>
        </p:blipFill>
        <p:spPr bwMode="auto">
          <a:xfrm>
            <a:off x="0" y="0"/>
            <a:ext cx="91440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85725" y="2070100"/>
            <a:ext cx="9229725" cy="2655888"/>
          </a:xfrm>
          <a:prstGeom prst="rect">
            <a:avLst/>
          </a:prstGeom>
          <a:solidFill>
            <a:srgbClr val="F2F2F2">
              <a:alpha val="78039"/>
            </a:srgb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321749" y="3845602"/>
            <a:ext cx="46355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>
                <a:latin typeface="+mn-ea"/>
                <a:ea typeface="+mn-ea"/>
              </a:rPr>
              <a:t>——</a:t>
            </a:r>
            <a:r>
              <a:rPr lang="en-US" altLang="zh-CN" sz="1100" b="1">
                <a:latin typeface="+mn-ea"/>
                <a:ea typeface="+mn-ea"/>
              </a:rPr>
              <a:t> </a:t>
            </a:r>
            <a:r>
              <a:rPr lang="zh-CN" altLang="en-US" sz="3200" b="1">
                <a:latin typeface="+mn-ea"/>
                <a:ea typeface="+mn-ea"/>
              </a:rPr>
              <a:t>面试技巧集萃</a:t>
            </a:r>
            <a:r>
              <a:rPr lang="en-US" altLang="zh-CN" sz="2800" b="1">
                <a:latin typeface="+mn-ea"/>
                <a:ea typeface="+mn-ea"/>
              </a:rPr>
              <a:t>——</a:t>
            </a:r>
            <a:endParaRPr lang="zh-CN" altLang="en-US" sz="1100" b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5125" name="组合 5"/>
          <p:cNvGrpSpPr/>
          <p:nvPr/>
        </p:nvGrpSpPr>
        <p:grpSpPr>
          <a:xfrm>
            <a:off x="2994025" y="2632075"/>
            <a:ext cx="3155950" cy="708025"/>
            <a:chOff x="2791962" y="2350416"/>
            <a:chExt cx="3154774" cy="707886"/>
          </a:xfrm>
        </p:grpSpPr>
        <p:sp>
          <p:nvSpPr>
            <p:cNvPr id="9" name="矩形 8"/>
            <p:cNvSpPr/>
            <p:nvPr/>
          </p:nvSpPr>
          <p:spPr>
            <a:xfrm>
              <a:off x="3196624" y="2350416"/>
              <a:ext cx="275011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4000">
                  <a:latin typeface="+mj-ea"/>
                  <a:ea typeface="+mj-ea"/>
                </a:rPr>
                <a:t>面试前中后</a:t>
              </a:r>
              <a:endParaRPr lang="zh-CN" altLang="en-US" sz="4000">
                <a:latin typeface="+mj-ea"/>
                <a:ea typeface="+mj-ea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2791962" y="2536118"/>
              <a:ext cx="404662" cy="40473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>
                  <a:latin typeface="+mj-ea"/>
                  <a:ea typeface="+mj-ea"/>
                </a:rPr>
                <a:t>贰</a:t>
              </a:r>
              <a:endParaRPr lang="zh-CN" altLang="en-US" sz="2400">
                <a:latin typeface="+mj-ea"/>
                <a:ea typeface="+mj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5675" y="2205038"/>
            <a:ext cx="3738563" cy="24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3557" name="矩形 5"/>
          <p:cNvSpPr>
            <a:spLocks noChangeArrowheads="1"/>
          </p:cNvSpPr>
          <p:nvPr/>
        </p:nvSpPr>
        <p:spPr bwMode="auto">
          <a:xfrm>
            <a:off x="4132263" y="1620838"/>
            <a:ext cx="1339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睡一个好觉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4189413" y="1960563"/>
            <a:ext cx="4049712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适当活动。对于整日伏案工作，静坐不动的人来说，入睡前散散步或做做操有助于睡一个好觉。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尽量松弛。平躺在床上，深呼吸一次，把注意力先集中在一个具体部位，如脚趾，然后从此端开始，放松至全身。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喝杯热奶。奶粉的一些成分可有助于睡眠。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进行冥想。躺在床上，想象一些枯燥无味的事情可以帮助睡眠。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4076700" y="1711325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5604" name="矩形 5"/>
          <p:cNvSpPr>
            <a:spLocks noChangeArrowheads="1"/>
          </p:cNvSpPr>
          <p:nvPr/>
        </p:nvSpPr>
        <p:spPr bwMode="auto">
          <a:xfrm>
            <a:off x="3773488" y="21145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调整饮食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5605" name="矩形 6"/>
          <p:cNvSpPr>
            <a:spLocks noChangeArrowheads="1"/>
          </p:cNvSpPr>
          <p:nvPr/>
        </p:nvSpPr>
        <p:spPr bwMode="auto">
          <a:xfrm>
            <a:off x="3829050" y="2454275"/>
            <a:ext cx="40497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在你的菜谱上除常见的</a:t>
            </a:r>
            <a:r>
              <a:rPr lang="zh-CN" altLang="en-US" sz="1200">
                <a:solidFill>
                  <a:srgbClr val="FF0000"/>
                </a:solidFill>
              </a:rPr>
              <a:t>肉</a:t>
            </a:r>
            <a:r>
              <a:rPr lang="zh-CN" altLang="en-US" sz="1200"/>
              <a:t>、</a:t>
            </a:r>
            <a:r>
              <a:rPr lang="zh-CN" altLang="en-US" sz="1200">
                <a:solidFill>
                  <a:srgbClr val="FF0000"/>
                </a:solidFill>
              </a:rPr>
              <a:t>鱼</a:t>
            </a:r>
            <a:r>
              <a:rPr lang="zh-CN" altLang="en-US" sz="1200"/>
              <a:t>和</a:t>
            </a:r>
            <a:r>
              <a:rPr lang="zh-CN" altLang="en-US" sz="1200">
                <a:solidFill>
                  <a:srgbClr val="FF0000"/>
                </a:solidFill>
              </a:rPr>
              <a:t>蛋</a:t>
            </a:r>
            <a:r>
              <a:rPr lang="zh-CN" altLang="en-US" sz="1200"/>
              <a:t>等高蛋白之外，再加上几片粗面粉做成的</a:t>
            </a:r>
            <a:r>
              <a:rPr lang="zh-CN" altLang="en-US" sz="1200">
                <a:solidFill>
                  <a:srgbClr val="FF0000"/>
                </a:solidFill>
              </a:rPr>
              <a:t>面包</a:t>
            </a:r>
            <a:r>
              <a:rPr lang="zh-CN" altLang="en-US" sz="1200"/>
              <a:t>、</a:t>
            </a:r>
            <a:r>
              <a:rPr lang="zh-CN" altLang="en-US" sz="1200">
                <a:solidFill>
                  <a:srgbClr val="FF0000"/>
                </a:solidFill>
              </a:rPr>
              <a:t>马铃薯</a:t>
            </a:r>
            <a:r>
              <a:rPr lang="zh-CN" altLang="en-US" sz="1200"/>
              <a:t>、丰富的</a:t>
            </a:r>
            <a:r>
              <a:rPr lang="zh-CN" altLang="en-US" sz="1200">
                <a:solidFill>
                  <a:srgbClr val="FF0000"/>
                </a:solidFill>
              </a:rPr>
              <a:t>蔬菜</a:t>
            </a:r>
            <a:r>
              <a:rPr lang="zh-CN" altLang="en-US" sz="1200"/>
              <a:t>和</a:t>
            </a:r>
            <a:r>
              <a:rPr lang="zh-CN" altLang="en-US" sz="1200">
                <a:solidFill>
                  <a:srgbClr val="FF0000"/>
                </a:solidFill>
              </a:rPr>
              <a:t>水果</a:t>
            </a:r>
            <a:r>
              <a:rPr lang="zh-CN" altLang="en-US" sz="1200"/>
              <a:t>等。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3716338" y="220503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8375" y="1711325"/>
            <a:ext cx="2671763" cy="240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面试前的具体准备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7652" name="矩形 5"/>
          <p:cNvSpPr>
            <a:spLocks noChangeArrowheads="1"/>
          </p:cNvSpPr>
          <p:nvPr/>
        </p:nvSpPr>
        <p:spPr bwMode="auto">
          <a:xfrm>
            <a:off x="3773488" y="17097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知己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7653" name="矩形 6"/>
          <p:cNvSpPr>
            <a:spLocks noChangeArrowheads="1"/>
          </p:cNvSpPr>
          <p:nvPr/>
        </p:nvSpPr>
        <p:spPr bwMode="auto">
          <a:xfrm>
            <a:off x="3762375" y="2049463"/>
            <a:ext cx="404971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了解自己的长处短处、兴趣、就业倾向、人生目标。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76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0913" y="1420813"/>
            <a:ext cx="268128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56" name="组合 9"/>
          <p:cNvGrpSpPr/>
          <p:nvPr/>
        </p:nvGrpSpPr>
        <p:grpSpPr>
          <a:xfrm>
            <a:off x="3897313" y="2430463"/>
            <a:ext cx="4770437" cy="461962"/>
            <a:chOff x="3896925" y="2835191"/>
            <a:chExt cx="4770530" cy="461665"/>
          </a:xfrm>
        </p:grpSpPr>
        <p:sp>
          <p:nvSpPr>
            <p:cNvPr id="27667" name="矩形 7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跟</a:t>
              </a:r>
              <a:r>
                <a:rPr lang="zh-CN" altLang="en-US" sz="1200">
                  <a:solidFill>
                    <a:srgbClr val="FF0000"/>
                  </a:solidFill>
                </a:rPr>
                <a:t>家人</a:t>
              </a:r>
              <a:r>
                <a:rPr lang="zh-CN" altLang="en-US" sz="1200"/>
                <a:t>或熟悉自己的</a:t>
              </a:r>
              <a:r>
                <a:rPr lang="zh-CN" altLang="en-US" sz="1200">
                  <a:solidFill>
                    <a:srgbClr val="FF0000"/>
                  </a:solidFill>
                </a:rPr>
                <a:t>亲友</a:t>
              </a:r>
              <a:r>
                <a:rPr lang="zh-CN" altLang="en-US" sz="1200"/>
                <a:t>倾谈，征询他们的意见，不妨请他们对你进行一次坦白评估。</a:t>
              </a:r>
              <a:endParaRPr lang="zh-CN" altLang="en-US" sz="1200"/>
            </a:p>
          </p:txBody>
        </p:sp>
        <p:sp>
          <p:nvSpPr>
            <p:cNvPr id="27668" name="TextBox 8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1</a:t>
              </a:r>
              <a:endParaRPr lang="zh-CN" altLang="en-US" sz="1200"/>
            </a:p>
          </p:txBody>
        </p:sp>
      </p:grpSp>
      <p:grpSp>
        <p:nvGrpSpPr>
          <p:cNvPr id="27657" name="组合 14"/>
          <p:cNvGrpSpPr/>
          <p:nvPr/>
        </p:nvGrpSpPr>
        <p:grpSpPr>
          <a:xfrm>
            <a:off x="3897313" y="2863850"/>
            <a:ext cx="4770437" cy="461963"/>
            <a:chOff x="3896925" y="2835191"/>
            <a:chExt cx="4770530" cy="461665"/>
          </a:xfrm>
        </p:grpSpPr>
        <p:sp>
          <p:nvSpPr>
            <p:cNvPr id="27665" name="矩形 1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离校前与相熟的</a:t>
              </a:r>
              <a:r>
                <a:rPr lang="zh-CN" altLang="en-US" sz="1200">
                  <a:solidFill>
                    <a:srgbClr val="FF0000"/>
                  </a:solidFill>
                </a:rPr>
                <a:t>老师</a:t>
              </a:r>
              <a:r>
                <a:rPr lang="zh-CN" altLang="en-US" sz="1200"/>
                <a:t>或</a:t>
              </a:r>
              <a:r>
                <a:rPr lang="zh-CN" altLang="en-US" sz="1200">
                  <a:solidFill>
                    <a:srgbClr val="FF0000"/>
                  </a:solidFill>
                </a:rPr>
                <a:t>辅导员</a:t>
              </a:r>
              <a:r>
                <a:rPr lang="zh-CN" altLang="en-US" sz="1200"/>
                <a:t>讨论自己的抱负和就业倾向，他们或许可以帮助你客观分析自己的长处短处和就业倾向。</a:t>
              </a:r>
              <a:endParaRPr lang="zh-CN" altLang="en-US" sz="1200"/>
            </a:p>
          </p:txBody>
        </p:sp>
        <p:sp>
          <p:nvSpPr>
            <p:cNvPr id="27666" name="TextBox 1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2</a:t>
              </a:r>
              <a:endParaRPr lang="zh-CN" altLang="en-US" sz="1200"/>
            </a:p>
          </p:txBody>
        </p:sp>
      </p:grpSp>
      <p:grpSp>
        <p:nvGrpSpPr>
          <p:cNvPr id="27658" name="组合 17"/>
          <p:cNvGrpSpPr/>
          <p:nvPr/>
        </p:nvGrpSpPr>
        <p:grpSpPr>
          <a:xfrm>
            <a:off x="3897313" y="3297238"/>
            <a:ext cx="4770437" cy="646112"/>
            <a:chOff x="3896925" y="2835191"/>
            <a:chExt cx="4770530" cy="646331"/>
          </a:xfrm>
        </p:grpSpPr>
        <p:sp>
          <p:nvSpPr>
            <p:cNvPr id="27663" name="矩形 18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征询</a:t>
              </a:r>
              <a:r>
                <a:rPr lang="zh-CN" altLang="en-US" sz="1200">
                  <a:solidFill>
                    <a:srgbClr val="FF0000"/>
                  </a:solidFill>
                </a:rPr>
                <a:t>专责辅导青年就业的工作人员</a:t>
              </a:r>
              <a:r>
                <a:rPr lang="zh-CN" altLang="en-US" sz="1200"/>
                <a:t>的意见。大多数的中学及大专院校都设专职的辅导老师，负责协助毕业生就业，这种服务应多利用。</a:t>
              </a:r>
              <a:endParaRPr lang="zh-CN" altLang="en-US" sz="1200"/>
            </a:p>
          </p:txBody>
        </p:sp>
        <p:sp>
          <p:nvSpPr>
            <p:cNvPr id="27664" name="TextBox 19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3</a:t>
              </a:r>
              <a:endParaRPr lang="zh-CN" altLang="en-US" sz="1200"/>
            </a:p>
          </p:txBody>
        </p:sp>
      </p:grpSp>
      <p:grpSp>
        <p:nvGrpSpPr>
          <p:cNvPr id="27659" name="组合 20"/>
          <p:cNvGrpSpPr/>
          <p:nvPr/>
        </p:nvGrpSpPr>
        <p:grpSpPr>
          <a:xfrm>
            <a:off x="3897313" y="3914775"/>
            <a:ext cx="4770437" cy="277813"/>
            <a:chOff x="3896925" y="2835191"/>
            <a:chExt cx="4770530" cy="276999"/>
          </a:xfrm>
        </p:grpSpPr>
        <p:sp>
          <p:nvSpPr>
            <p:cNvPr id="27661" name="矩形 21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利用</a:t>
              </a:r>
              <a:r>
                <a:rPr lang="zh-CN" altLang="en-US" sz="1200">
                  <a:solidFill>
                    <a:srgbClr val="FF0000"/>
                  </a:solidFill>
                </a:rPr>
                <a:t>心理测验</a:t>
              </a:r>
              <a:r>
                <a:rPr lang="zh-CN" altLang="en-US" sz="1200"/>
                <a:t>促进自我了解，分析个性品格、兴趣、就业倾向等。</a:t>
              </a:r>
              <a:endParaRPr lang="zh-CN" altLang="en-US" sz="1200"/>
            </a:p>
          </p:txBody>
        </p:sp>
        <p:sp>
          <p:nvSpPr>
            <p:cNvPr id="27662" name="TextBox 22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4</a:t>
              </a:r>
              <a:endParaRPr lang="zh-CN" altLang="en-US" sz="120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" y="1709738"/>
            <a:ext cx="2544763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面试前的具体准备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9701" name="矩形 5"/>
          <p:cNvSpPr>
            <a:spLocks noChangeArrowheads="1"/>
          </p:cNvSpPr>
          <p:nvPr/>
        </p:nvSpPr>
        <p:spPr bwMode="auto">
          <a:xfrm>
            <a:off x="3773488" y="1709738"/>
            <a:ext cx="6461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知彼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9702" name="矩形 6"/>
          <p:cNvSpPr>
            <a:spLocks noChangeArrowheads="1"/>
          </p:cNvSpPr>
          <p:nvPr/>
        </p:nvSpPr>
        <p:spPr bwMode="auto">
          <a:xfrm>
            <a:off x="3762375" y="2049463"/>
            <a:ext cx="4049713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了解整个行业、未来雇主、申请那份职位的情况。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29704" name="组合 9"/>
          <p:cNvGrpSpPr/>
          <p:nvPr/>
        </p:nvGrpSpPr>
        <p:grpSpPr>
          <a:xfrm>
            <a:off x="3897313" y="2339975"/>
            <a:ext cx="4770437" cy="277813"/>
            <a:chOff x="3896925" y="2835191"/>
            <a:chExt cx="4770530" cy="276999"/>
          </a:xfrm>
        </p:grpSpPr>
        <p:sp>
          <p:nvSpPr>
            <p:cNvPr id="29713" name="矩形 7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认识本行</a:t>
              </a:r>
              <a:endParaRPr lang="zh-CN" altLang="en-US" sz="1200"/>
            </a:p>
          </p:txBody>
        </p:sp>
        <p:sp>
          <p:nvSpPr>
            <p:cNvPr id="29714" name="TextBox 8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1</a:t>
              </a:r>
              <a:endParaRPr lang="zh-CN" altLang="en-US" sz="1200"/>
            </a:p>
          </p:txBody>
        </p:sp>
      </p:grpSp>
      <p:grpSp>
        <p:nvGrpSpPr>
          <p:cNvPr id="29705" name="组合 14"/>
          <p:cNvGrpSpPr/>
          <p:nvPr/>
        </p:nvGrpSpPr>
        <p:grpSpPr>
          <a:xfrm>
            <a:off x="3897313" y="3079750"/>
            <a:ext cx="4770437" cy="277813"/>
            <a:chOff x="3896925" y="2835191"/>
            <a:chExt cx="4770530" cy="276999"/>
          </a:xfrm>
        </p:grpSpPr>
        <p:sp>
          <p:nvSpPr>
            <p:cNvPr id="29711" name="矩形 1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认识雇主和所申请的职位</a:t>
              </a:r>
              <a:endParaRPr lang="zh-CN" altLang="en-US" sz="1200"/>
            </a:p>
          </p:txBody>
        </p:sp>
        <p:sp>
          <p:nvSpPr>
            <p:cNvPr id="29712" name="TextBox 1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2</a:t>
              </a:r>
              <a:endParaRPr lang="zh-CN" altLang="en-US" sz="1200"/>
            </a:p>
          </p:txBody>
        </p:sp>
      </p:grpSp>
      <p:sp>
        <p:nvSpPr>
          <p:cNvPr id="29706" name="矩形 10"/>
          <p:cNvSpPr>
            <a:spLocks noChangeArrowheads="1"/>
          </p:cNvSpPr>
          <p:nvPr/>
        </p:nvSpPr>
        <p:spPr bwMode="auto">
          <a:xfrm>
            <a:off x="4076700" y="2574925"/>
            <a:ext cx="22971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1.1  </a:t>
            </a:r>
            <a:r>
              <a:rPr lang="zh-CN" altLang="en-US" sz="1200"/>
              <a:t>跟该行之内的</a:t>
            </a:r>
            <a:r>
              <a:rPr lang="zh-CN" altLang="en-US" sz="1200">
                <a:solidFill>
                  <a:srgbClr val="FF0000"/>
                </a:solidFill>
              </a:rPr>
              <a:t>资深人士</a:t>
            </a:r>
            <a:r>
              <a:rPr lang="zh-CN" altLang="en-US" sz="1200"/>
              <a:t>倾谈</a:t>
            </a:r>
            <a:endParaRPr lang="zh-CN" altLang="en-US" sz="1200"/>
          </a:p>
        </p:txBody>
      </p:sp>
      <p:sp>
        <p:nvSpPr>
          <p:cNvPr id="29707" name="矩形 23"/>
          <p:cNvSpPr>
            <a:spLocks noChangeArrowheads="1"/>
          </p:cNvSpPr>
          <p:nvPr/>
        </p:nvSpPr>
        <p:spPr bwMode="auto">
          <a:xfrm>
            <a:off x="4076700" y="2808288"/>
            <a:ext cx="3221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1.2  </a:t>
            </a:r>
            <a:r>
              <a:rPr lang="zh-CN" altLang="en-US" sz="1200"/>
              <a:t>通过</a:t>
            </a:r>
            <a:r>
              <a:rPr lang="zh-CN" altLang="en-US" sz="1200">
                <a:solidFill>
                  <a:srgbClr val="FF0000"/>
                </a:solidFill>
              </a:rPr>
              <a:t>文献</a:t>
            </a:r>
            <a:r>
              <a:rPr lang="zh-CN" altLang="en-US" sz="1200"/>
              <a:t>来搜集更多各行各业的发展近况</a:t>
            </a:r>
            <a:endParaRPr lang="zh-CN" altLang="en-US" sz="1200"/>
          </a:p>
        </p:txBody>
      </p:sp>
      <p:sp>
        <p:nvSpPr>
          <p:cNvPr id="29708" name="矩形 24"/>
          <p:cNvSpPr>
            <a:spLocks noChangeArrowheads="1"/>
          </p:cNvSpPr>
          <p:nvPr/>
        </p:nvSpPr>
        <p:spPr bwMode="auto">
          <a:xfrm>
            <a:off x="4076700" y="3314700"/>
            <a:ext cx="26050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2.1  </a:t>
            </a:r>
            <a:r>
              <a:rPr lang="zh-CN" altLang="en-US" sz="1200"/>
              <a:t>参考机构出版的</a:t>
            </a:r>
            <a:r>
              <a:rPr lang="zh-CN" altLang="en-US" sz="1200">
                <a:solidFill>
                  <a:srgbClr val="FF0000"/>
                </a:solidFill>
              </a:rPr>
              <a:t>年报</a:t>
            </a:r>
            <a:r>
              <a:rPr lang="zh-CN" altLang="en-US" sz="1200"/>
              <a:t>或</a:t>
            </a:r>
            <a:r>
              <a:rPr lang="zh-CN" altLang="en-US" sz="1200">
                <a:solidFill>
                  <a:srgbClr val="FF0000"/>
                </a:solidFill>
              </a:rPr>
              <a:t>业绩简报</a:t>
            </a: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29709" name="矩形 25"/>
          <p:cNvSpPr>
            <a:spLocks noChangeArrowheads="1"/>
          </p:cNvSpPr>
          <p:nvPr/>
        </p:nvSpPr>
        <p:spPr bwMode="auto">
          <a:xfrm>
            <a:off x="4076700" y="3548063"/>
            <a:ext cx="24511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200"/>
              <a:t>2.2  </a:t>
            </a:r>
            <a:r>
              <a:rPr lang="zh-CN" altLang="en-US" sz="1200"/>
              <a:t>找到该处的</a:t>
            </a:r>
            <a:r>
              <a:rPr lang="zh-CN" altLang="en-US" sz="1200">
                <a:solidFill>
                  <a:srgbClr val="FF0000"/>
                </a:solidFill>
              </a:rPr>
              <a:t>雇员</a:t>
            </a:r>
            <a:r>
              <a:rPr lang="zh-CN" altLang="en-US" sz="1200"/>
              <a:t>，向他们咨询</a:t>
            </a:r>
            <a:endParaRPr lang="zh-CN" altLang="en-US" sz="1200"/>
          </a:p>
        </p:txBody>
      </p:sp>
      <p:sp>
        <p:nvSpPr>
          <p:cNvPr id="27" name="TextBox 26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面试前的具体准备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31748" name="矩形 5"/>
          <p:cNvSpPr>
            <a:spLocks noChangeArrowheads="1"/>
          </p:cNvSpPr>
          <p:nvPr/>
        </p:nvSpPr>
        <p:spPr bwMode="auto">
          <a:xfrm>
            <a:off x="3773488" y="130492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拟履历表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31749" name="矩形 6"/>
          <p:cNvSpPr>
            <a:spLocks noChangeArrowheads="1"/>
          </p:cNvSpPr>
          <p:nvPr/>
        </p:nvSpPr>
        <p:spPr bwMode="auto">
          <a:xfrm>
            <a:off x="3762375" y="1643063"/>
            <a:ext cx="40497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配合求职的计划而写，预备面试时使用。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3716338" y="13954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31751" name="组合 19"/>
          <p:cNvGrpSpPr/>
          <p:nvPr/>
        </p:nvGrpSpPr>
        <p:grpSpPr>
          <a:xfrm>
            <a:off x="3897313" y="2025650"/>
            <a:ext cx="4770437" cy="460375"/>
            <a:chOff x="3896925" y="2835191"/>
            <a:chExt cx="4770530" cy="461665"/>
          </a:xfrm>
        </p:grpSpPr>
        <p:sp>
          <p:nvSpPr>
            <p:cNvPr id="31769" name="矩形 20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个人基本资料 </a:t>
              </a:r>
              <a:r>
                <a:rPr lang="zh-CN" altLang="en-US" sz="1200"/>
                <a:t>。姓名、年龄、性别、国籍、旅行证件、婚姻状况、通讯地址、电话等。</a:t>
              </a:r>
              <a:endParaRPr lang="zh-CN" altLang="en-US" sz="1200"/>
            </a:p>
          </p:txBody>
        </p:sp>
        <p:sp>
          <p:nvSpPr>
            <p:cNvPr id="31770" name="TextBox 21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1</a:t>
              </a:r>
              <a:endParaRPr lang="zh-CN" altLang="en-US" sz="1200"/>
            </a:p>
          </p:txBody>
        </p:sp>
      </p:grpSp>
      <p:grpSp>
        <p:nvGrpSpPr>
          <p:cNvPr id="31752" name="组合 22"/>
          <p:cNvGrpSpPr/>
          <p:nvPr/>
        </p:nvGrpSpPr>
        <p:grpSpPr>
          <a:xfrm>
            <a:off x="3897313" y="2506663"/>
            <a:ext cx="4770437" cy="276225"/>
            <a:chOff x="3896925" y="2835191"/>
            <a:chExt cx="4770530" cy="276999"/>
          </a:xfrm>
        </p:grpSpPr>
        <p:sp>
          <p:nvSpPr>
            <p:cNvPr id="31767" name="矩形 26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教育背景</a:t>
              </a:r>
              <a:r>
                <a:rPr lang="zh-CN" altLang="en-US" sz="1200"/>
                <a:t>。学校、专业、相关课程等。 </a:t>
              </a:r>
              <a:endParaRPr lang="zh-CN" altLang="en-US" sz="1200"/>
            </a:p>
          </p:txBody>
        </p:sp>
        <p:sp>
          <p:nvSpPr>
            <p:cNvPr id="31768" name="TextBox 27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2</a:t>
              </a:r>
              <a:endParaRPr lang="zh-CN" altLang="en-US" sz="1200"/>
            </a:p>
          </p:txBody>
        </p:sp>
      </p:grpSp>
      <p:grpSp>
        <p:nvGrpSpPr>
          <p:cNvPr id="31753" name="组合 28"/>
          <p:cNvGrpSpPr/>
          <p:nvPr/>
        </p:nvGrpSpPr>
        <p:grpSpPr>
          <a:xfrm>
            <a:off x="3897313" y="2801938"/>
            <a:ext cx="4770437" cy="277812"/>
            <a:chOff x="3896925" y="2835191"/>
            <a:chExt cx="4770530" cy="276999"/>
          </a:xfrm>
        </p:grpSpPr>
        <p:sp>
          <p:nvSpPr>
            <p:cNvPr id="31765" name="矩形 29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以往工作记录</a:t>
              </a:r>
              <a:r>
                <a:rPr lang="zh-CN" altLang="en-US" sz="1200"/>
                <a:t>。相关工作经验与面试职务的联系。</a:t>
              </a:r>
              <a:endParaRPr lang="zh-CN" altLang="en-US" sz="1200"/>
            </a:p>
          </p:txBody>
        </p:sp>
        <p:sp>
          <p:nvSpPr>
            <p:cNvPr id="31766" name="TextBox 30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3</a:t>
              </a:r>
              <a:endParaRPr lang="zh-CN" altLang="en-US" sz="1200"/>
            </a:p>
          </p:txBody>
        </p:sp>
      </p:grpSp>
      <p:grpSp>
        <p:nvGrpSpPr>
          <p:cNvPr id="31754" name="组合 31"/>
          <p:cNvGrpSpPr/>
          <p:nvPr/>
        </p:nvGrpSpPr>
        <p:grpSpPr>
          <a:xfrm>
            <a:off x="3897313" y="3098800"/>
            <a:ext cx="4770437" cy="276225"/>
            <a:chOff x="3896925" y="2835191"/>
            <a:chExt cx="4770530" cy="276999"/>
          </a:xfrm>
        </p:grpSpPr>
        <p:sp>
          <p:nvSpPr>
            <p:cNvPr id="31763" name="矩形 32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业余活动 </a:t>
              </a: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31764" name="TextBox 33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4</a:t>
              </a:r>
              <a:endParaRPr lang="zh-CN" altLang="en-US" sz="1200"/>
            </a:p>
          </p:txBody>
        </p:sp>
      </p:grpSp>
      <p:grpSp>
        <p:nvGrpSpPr>
          <p:cNvPr id="31755" name="组合 34"/>
          <p:cNvGrpSpPr/>
          <p:nvPr/>
        </p:nvGrpSpPr>
        <p:grpSpPr>
          <a:xfrm>
            <a:off x="3897313" y="3394075"/>
            <a:ext cx="4770437" cy="277813"/>
            <a:chOff x="3896925" y="2835191"/>
            <a:chExt cx="4770530" cy="276999"/>
          </a:xfrm>
        </p:grpSpPr>
        <p:sp>
          <p:nvSpPr>
            <p:cNvPr id="31761" name="矩形 35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语言能力</a:t>
              </a:r>
              <a:r>
                <a:rPr lang="zh-CN" altLang="en-US" sz="1200"/>
                <a:t>。</a:t>
              </a:r>
              <a:endParaRPr lang="zh-CN" altLang="en-US" sz="1200"/>
            </a:p>
          </p:txBody>
        </p:sp>
        <p:sp>
          <p:nvSpPr>
            <p:cNvPr id="31762" name="TextBox 36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5</a:t>
              </a:r>
              <a:endParaRPr lang="zh-CN" altLang="en-US" sz="1200"/>
            </a:p>
          </p:txBody>
        </p:sp>
      </p:grpSp>
      <p:grpSp>
        <p:nvGrpSpPr>
          <p:cNvPr id="31756" name="组合 37"/>
          <p:cNvGrpSpPr/>
          <p:nvPr/>
        </p:nvGrpSpPr>
        <p:grpSpPr>
          <a:xfrm>
            <a:off x="3897313" y="3690938"/>
            <a:ext cx="4770437" cy="276225"/>
            <a:chOff x="3896925" y="2835191"/>
            <a:chExt cx="4770530" cy="276999"/>
          </a:xfrm>
        </p:grpSpPr>
        <p:sp>
          <p:nvSpPr>
            <p:cNvPr id="31759" name="矩形 38"/>
            <p:cNvSpPr>
              <a:spLocks noChangeArrowheads="1"/>
            </p:cNvSpPr>
            <p:nvPr/>
          </p:nvSpPr>
          <p:spPr bwMode="auto">
            <a:xfrm>
              <a:off x="4095455" y="2835191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其他资料</a:t>
              </a:r>
              <a:r>
                <a:rPr lang="zh-CN" altLang="en-US" sz="1200"/>
                <a:t>。奖学金、各类证书等。</a:t>
              </a:r>
              <a:endParaRPr lang="zh-CN" altLang="en-US" sz="1200"/>
            </a:p>
          </p:txBody>
        </p:sp>
        <p:sp>
          <p:nvSpPr>
            <p:cNvPr id="31760" name="TextBox 39"/>
            <p:cNvSpPr txBox="1">
              <a:spLocks noChangeArrowheads="1"/>
            </p:cNvSpPr>
            <p:nvPr/>
          </p:nvSpPr>
          <p:spPr bwMode="auto">
            <a:xfrm>
              <a:off x="3896925" y="2835191"/>
              <a:ext cx="2632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200"/>
                <a:t>6</a:t>
              </a:r>
              <a:endParaRPr lang="zh-CN" altLang="en-US" sz="120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20788" y="1379538"/>
            <a:ext cx="2168525" cy="2813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788" y="1439863"/>
            <a:ext cx="28098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15684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面试前的礼仪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33797" name="矩形 5"/>
          <p:cNvSpPr>
            <a:spLocks noChangeArrowheads="1"/>
          </p:cNvSpPr>
          <p:nvPr/>
        </p:nvSpPr>
        <p:spPr bwMode="auto">
          <a:xfrm>
            <a:off x="3627438" y="1665288"/>
            <a:ext cx="5062537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1</a:t>
            </a:r>
            <a:r>
              <a:rPr lang="zh-CN" altLang="en-US" sz="1600" b="1"/>
              <a:t>  提前到达</a:t>
            </a:r>
            <a:r>
              <a:rPr lang="en-US" altLang="zh-CN" sz="1600" b="1"/>
              <a:t>——</a:t>
            </a:r>
            <a:r>
              <a:rPr lang="zh-CN" altLang="en-US" sz="1600" b="1"/>
              <a:t>要在预约</a:t>
            </a:r>
            <a:r>
              <a:rPr lang="zh-CN" altLang="en-US" sz="1600" b="1">
                <a:solidFill>
                  <a:srgbClr val="FF0000"/>
                </a:solidFill>
              </a:rPr>
              <a:t>前</a:t>
            </a:r>
            <a:r>
              <a:rPr lang="en-US" altLang="zh-CN" sz="1600" b="1">
                <a:solidFill>
                  <a:srgbClr val="FF0000"/>
                </a:solidFill>
              </a:rPr>
              <a:t>10</a:t>
            </a:r>
            <a:r>
              <a:rPr lang="zh-CN" altLang="en-US" sz="1600" b="1">
                <a:solidFill>
                  <a:srgbClr val="FF0000"/>
                </a:solidFill>
              </a:rPr>
              <a:t>分钟</a:t>
            </a:r>
            <a:r>
              <a:rPr lang="zh-CN" altLang="en-US" sz="1600" b="1"/>
              <a:t>进入大楼。</a:t>
            </a:r>
            <a:endParaRPr lang="zh-CN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2</a:t>
            </a:r>
            <a:r>
              <a:rPr lang="zh-CN" altLang="en-US" sz="1600" b="1"/>
              <a:t>  复习你的履历表和准备的应答。</a:t>
            </a:r>
            <a:endParaRPr lang="zh-CN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3</a:t>
            </a:r>
            <a:r>
              <a:rPr lang="zh-CN" altLang="en-US" sz="1600" b="1"/>
              <a:t>  到洗手间最后一次</a:t>
            </a:r>
            <a:r>
              <a:rPr lang="zh-CN" altLang="en-US" sz="1600" b="1">
                <a:solidFill>
                  <a:srgbClr val="FF0000"/>
                </a:solidFill>
              </a:rPr>
              <a:t>检查自己的仪表</a:t>
            </a:r>
            <a:r>
              <a:rPr lang="zh-CN" altLang="en-US" sz="1600" b="1"/>
              <a:t>。</a:t>
            </a:r>
            <a:endParaRPr lang="zh-CN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4</a:t>
            </a:r>
            <a:r>
              <a:rPr lang="zh-CN" altLang="en-US" sz="1600" b="1"/>
              <a:t>  用职业的方式向接待员</a:t>
            </a:r>
            <a:r>
              <a:rPr lang="zh-CN" altLang="en-US" sz="1600" b="1">
                <a:solidFill>
                  <a:srgbClr val="FF0000"/>
                </a:solidFill>
              </a:rPr>
              <a:t>通报自己的到来</a:t>
            </a:r>
            <a:r>
              <a:rPr lang="zh-CN" altLang="en-US" sz="1600" b="1"/>
              <a:t>。</a:t>
            </a:r>
            <a:endParaRPr lang="zh-CN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5</a:t>
            </a:r>
            <a:r>
              <a:rPr lang="zh-CN" altLang="en-US" sz="1600" b="1"/>
              <a:t>  起立并与面试考官</a:t>
            </a:r>
            <a:r>
              <a:rPr lang="zh-CN" altLang="en-US" sz="1600" b="1">
                <a:solidFill>
                  <a:srgbClr val="FF0000"/>
                </a:solidFill>
              </a:rPr>
              <a:t>亲切握手</a:t>
            </a:r>
            <a:r>
              <a:rPr lang="en-US" altLang="zh-CN" sz="1600" b="1"/>
              <a:t>——</a:t>
            </a:r>
            <a:r>
              <a:rPr lang="zh-CN" altLang="en-US" sz="1600" b="1"/>
              <a:t>但不要太过用力。</a:t>
            </a:r>
            <a:endParaRPr lang="zh-CN" altLang="en-US" sz="1600" b="1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600" b="1"/>
              <a:t>　</a:t>
            </a:r>
            <a:r>
              <a:rPr lang="en-US" altLang="zh-CN" sz="1600" b="1"/>
              <a:t>6</a:t>
            </a:r>
            <a:r>
              <a:rPr lang="zh-CN" altLang="en-US" sz="1600" b="1"/>
              <a:t>  </a:t>
            </a:r>
            <a:r>
              <a:rPr lang="zh-CN" altLang="en-US" sz="1600" b="1">
                <a:solidFill>
                  <a:srgbClr val="FF0000"/>
                </a:solidFill>
              </a:rPr>
              <a:t>微笑</a:t>
            </a:r>
            <a:r>
              <a:rPr lang="zh-CN" altLang="en-US" sz="1600" b="1"/>
              <a:t>并</a:t>
            </a:r>
            <a:r>
              <a:rPr lang="zh-CN" altLang="en-US" sz="1600" b="1">
                <a:solidFill>
                  <a:srgbClr val="FF0000"/>
                </a:solidFill>
              </a:rPr>
              <a:t>直视</a:t>
            </a:r>
            <a:r>
              <a:rPr lang="zh-CN" altLang="en-US" sz="1600" b="1"/>
              <a:t>面试考官的眼睛。</a:t>
            </a:r>
            <a:endParaRPr lang="zh-CN" altLang="en-US" sz="1600" b="1"/>
          </a:p>
        </p:txBody>
      </p:sp>
      <p:sp>
        <p:nvSpPr>
          <p:cNvPr id="14" name="矩形 13"/>
          <p:cNvSpPr/>
          <p:nvPr/>
        </p:nvSpPr>
        <p:spPr>
          <a:xfrm>
            <a:off x="3716338" y="180022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35845" name="组合 4"/>
          <p:cNvGrpSpPr/>
          <p:nvPr/>
        </p:nvGrpSpPr>
        <p:grpSpPr>
          <a:xfrm>
            <a:off x="5957888" y="2087563"/>
            <a:ext cx="1538287" cy="277812"/>
            <a:chOff x="5136873" y="2117346"/>
            <a:chExt cx="1538730" cy="276999"/>
          </a:xfrm>
        </p:grpSpPr>
        <p:sp>
          <p:nvSpPr>
            <p:cNvPr id="35863" name="矩形 2"/>
            <p:cNvSpPr>
              <a:spLocks noChangeArrowheads="1"/>
            </p:cNvSpPr>
            <p:nvPr/>
          </p:nvSpPr>
          <p:spPr bwMode="auto">
            <a:xfrm>
              <a:off x="5413719" y="2117346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一分钟自我介绍</a:t>
              </a:r>
              <a:endParaRPr lang="zh-CN" altLang="en-US" sz="1200"/>
            </a:p>
          </p:txBody>
        </p:sp>
        <p:sp>
          <p:nvSpPr>
            <p:cNvPr id="35864" name="TextBox 3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3.1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6" name="组合 30"/>
          <p:cNvGrpSpPr/>
          <p:nvPr/>
        </p:nvGrpSpPr>
        <p:grpSpPr>
          <a:xfrm>
            <a:off x="5957888" y="2317750"/>
            <a:ext cx="1538287" cy="277813"/>
            <a:chOff x="5136873" y="2117346"/>
            <a:chExt cx="1538730" cy="276999"/>
          </a:xfrm>
        </p:grpSpPr>
        <p:sp>
          <p:nvSpPr>
            <p:cNvPr id="35861" name="矩形 31"/>
            <p:cNvSpPr>
              <a:spLocks noChangeArrowheads="1"/>
            </p:cNvSpPr>
            <p:nvPr/>
          </p:nvSpPr>
          <p:spPr bwMode="auto">
            <a:xfrm>
              <a:off x="5413719" y="2117346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面试中的大细节</a:t>
              </a:r>
              <a:endParaRPr lang="zh-CN" altLang="en-US" sz="1200"/>
            </a:p>
          </p:txBody>
        </p:sp>
        <p:sp>
          <p:nvSpPr>
            <p:cNvPr id="35862" name="TextBox 32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3.2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7" name="组合 33"/>
          <p:cNvGrpSpPr/>
          <p:nvPr/>
        </p:nvGrpSpPr>
        <p:grpSpPr>
          <a:xfrm>
            <a:off x="5957888" y="2779713"/>
            <a:ext cx="1231900" cy="276225"/>
            <a:chOff x="5136873" y="2117346"/>
            <a:chExt cx="1230953" cy="276999"/>
          </a:xfrm>
        </p:grpSpPr>
        <p:sp>
          <p:nvSpPr>
            <p:cNvPr id="35859" name="矩形 34"/>
            <p:cNvSpPr>
              <a:spLocks noChangeArrowheads="1"/>
            </p:cNvSpPr>
            <p:nvPr/>
          </p:nvSpPr>
          <p:spPr bwMode="auto">
            <a:xfrm>
              <a:off x="5413719" y="2117346"/>
              <a:ext cx="95410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如何谈薪水</a:t>
              </a:r>
              <a:endParaRPr lang="zh-CN" altLang="en-US" sz="1200"/>
            </a:p>
          </p:txBody>
        </p:sp>
        <p:sp>
          <p:nvSpPr>
            <p:cNvPr id="35860" name="TextBox 35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3.4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8" name="组合 36"/>
          <p:cNvGrpSpPr/>
          <p:nvPr/>
        </p:nvGrpSpPr>
        <p:grpSpPr>
          <a:xfrm>
            <a:off x="5957888" y="3009900"/>
            <a:ext cx="1077912" cy="276225"/>
            <a:chOff x="5136873" y="2117346"/>
            <a:chExt cx="1077065" cy="276999"/>
          </a:xfrm>
        </p:grpSpPr>
        <p:sp>
          <p:nvSpPr>
            <p:cNvPr id="35857" name="矩形 37"/>
            <p:cNvSpPr>
              <a:spLocks noChangeArrowheads="1"/>
            </p:cNvSpPr>
            <p:nvPr/>
          </p:nvSpPr>
          <p:spPr bwMode="auto">
            <a:xfrm>
              <a:off x="5413719" y="2117346"/>
              <a:ext cx="8002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应答技巧</a:t>
              </a:r>
              <a:endParaRPr lang="zh-CN" altLang="en-US" sz="1200"/>
            </a:p>
          </p:txBody>
        </p:sp>
        <p:sp>
          <p:nvSpPr>
            <p:cNvPr id="35858" name="TextBox 38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3.5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5849" name="组合 43"/>
          <p:cNvGrpSpPr/>
          <p:nvPr/>
        </p:nvGrpSpPr>
        <p:grpSpPr>
          <a:xfrm>
            <a:off x="5788025" y="1563688"/>
            <a:ext cx="2205038" cy="461962"/>
            <a:chOff x="999860" y="1939744"/>
            <a:chExt cx="2204787" cy="461665"/>
          </a:xfrm>
        </p:grpSpPr>
        <p:sp>
          <p:nvSpPr>
            <p:cNvPr id="45" name="矩形 44"/>
            <p:cNvSpPr/>
            <p:nvPr/>
          </p:nvSpPr>
          <p:spPr>
            <a:xfrm>
              <a:off x="1404627" y="2001616"/>
              <a:ext cx="1800020" cy="3696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latin typeface="+mj-ea"/>
                  <a:ea typeface="+mj-ea"/>
                </a:rPr>
                <a:t>面试中注意事项</a:t>
              </a: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999860" y="2022241"/>
              <a:ext cx="360322" cy="27763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35856" name="TextBox 46"/>
            <p:cNvSpPr txBox="1">
              <a:spLocks noChangeArrowheads="1"/>
            </p:cNvSpPr>
            <p:nvPr/>
          </p:nvSpPr>
          <p:spPr bwMode="auto">
            <a:xfrm>
              <a:off x="1105557" y="1939744"/>
              <a:ext cx="354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35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>
            <a:fillRect/>
          </a:stretch>
        </p:blipFill>
        <p:spPr bwMode="auto">
          <a:xfrm>
            <a:off x="1692275" y="1785938"/>
            <a:ext cx="26543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851" name="组合 47"/>
          <p:cNvGrpSpPr/>
          <p:nvPr/>
        </p:nvGrpSpPr>
        <p:grpSpPr>
          <a:xfrm>
            <a:off x="5957888" y="2547938"/>
            <a:ext cx="1538287" cy="277812"/>
            <a:chOff x="5136873" y="2117346"/>
            <a:chExt cx="1538730" cy="276999"/>
          </a:xfrm>
        </p:grpSpPr>
        <p:sp>
          <p:nvSpPr>
            <p:cNvPr id="35852" name="矩形 48"/>
            <p:cNvSpPr>
              <a:spLocks noChangeArrowheads="1"/>
            </p:cNvSpPr>
            <p:nvPr/>
          </p:nvSpPr>
          <p:spPr bwMode="auto">
            <a:xfrm>
              <a:off x="5413719" y="2117346"/>
              <a:ext cx="12618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面试中的小细节</a:t>
              </a:r>
              <a:endParaRPr lang="zh-CN" altLang="en-US" sz="1200"/>
            </a:p>
          </p:txBody>
        </p:sp>
        <p:sp>
          <p:nvSpPr>
            <p:cNvPr id="35853" name="TextBox 49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3.3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789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8" t="33467" r="53436" b="24512"/>
          <a:stretch>
            <a:fillRect/>
          </a:stretch>
        </p:blipFill>
        <p:spPr bwMode="auto">
          <a:xfrm>
            <a:off x="2287588" y="1974850"/>
            <a:ext cx="14509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753"/>
          <a:stretch>
            <a:fillRect/>
          </a:stretch>
        </p:blipFill>
        <p:spPr bwMode="auto">
          <a:xfrm>
            <a:off x="0" y="1255713"/>
            <a:ext cx="2668588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892" name="组合 4"/>
          <p:cNvGrpSpPr/>
          <p:nvPr/>
        </p:nvGrpSpPr>
        <p:grpSpPr>
          <a:xfrm>
            <a:off x="2490788" y="765175"/>
            <a:ext cx="2008187" cy="369888"/>
            <a:chOff x="2248943" y="764961"/>
            <a:chExt cx="2008315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456918" y="764961"/>
              <a:ext cx="180034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latin typeface="+mj-ea"/>
                  <a:ea typeface="+mj-ea"/>
                </a:rPr>
                <a:t>一分钟自我介绍</a:t>
              </a: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48943" y="764961"/>
              <a:ext cx="4159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>
                  <a:latin typeface="+mj-ea"/>
                  <a:ea typeface="+mj-ea"/>
                </a:rPr>
                <a:t>·</a:t>
              </a:r>
              <a:endParaRPr lang="zh-CN" altLang="en-US">
                <a:latin typeface="+mj-ea"/>
                <a:ea typeface="+mj-ea"/>
              </a:endParaRPr>
            </a:p>
          </p:txBody>
        </p:sp>
      </p:grpSp>
      <p:grpSp>
        <p:nvGrpSpPr>
          <p:cNvPr id="37893" name="组合 1"/>
          <p:cNvGrpSpPr/>
          <p:nvPr/>
        </p:nvGrpSpPr>
        <p:grpSpPr>
          <a:xfrm>
            <a:off x="3762375" y="1304925"/>
            <a:ext cx="4049713" cy="806450"/>
            <a:chOff x="3761910" y="1305021"/>
            <a:chExt cx="4049655" cy="805561"/>
          </a:xfrm>
        </p:grpSpPr>
        <p:sp>
          <p:nvSpPr>
            <p:cNvPr id="37905" name="矩形 5"/>
            <p:cNvSpPr>
              <a:spLocks noChangeArrowheads="1"/>
            </p:cNvSpPr>
            <p:nvPr/>
          </p:nvSpPr>
          <p:spPr bwMode="auto">
            <a:xfrm>
              <a:off x="3772838" y="1305021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谨记</a:t>
              </a:r>
              <a:endParaRPr lang="zh-CN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37906" name="矩形 6"/>
            <p:cNvSpPr>
              <a:spLocks noChangeArrowheads="1"/>
            </p:cNvSpPr>
            <p:nvPr/>
          </p:nvSpPr>
          <p:spPr bwMode="auto">
            <a:xfrm>
              <a:off x="3761910" y="1575051"/>
              <a:ext cx="404965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话题所到之处，必须突出自己对该公司做出的</a:t>
              </a:r>
              <a:r>
                <a:rPr lang="zh-CN" altLang="en-US" sz="1200">
                  <a:solidFill>
                    <a:srgbClr val="FF0000"/>
                  </a:solidFill>
                </a:rPr>
                <a:t>贡献</a:t>
              </a:r>
              <a:r>
                <a:rPr lang="zh-CN" altLang="en-US" sz="1200"/>
                <a:t>，如增加营业额、减低成本、发掘新市场等。</a:t>
              </a:r>
              <a:endParaRPr lang="zh-CN" altLang="en-US" sz="1200"/>
            </a:p>
          </p:txBody>
        </p:sp>
      </p:grpSp>
      <p:sp>
        <p:nvSpPr>
          <p:cNvPr id="14" name="矩形 13"/>
          <p:cNvSpPr/>
          <p:nvPr/>
        </p:nvSpPr>
        <p:spPr>
          <a:xfrm>
            <a:off x="3716338" y="13954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37896" name="组合 7"/>
          <p:cNvGrpSpPr/>
          <p:nvPr/>
        </p:nvGrpSpPr>
        <p:grpSpPr>
          <a:xfrm>
            <a:off x="3762375" y="2133600"/>
            <a:ext cx="4049713" cy="806450"/>
            <a:chOff x="3761910" y="2256578"/>
            <a:chExt cx="4049655" cy="805561"/>
          </a:xfrm>
        </p:grpSpPr>
        <p:sp>
          <p:nvSpPr>
            <p:cNvPr id="37903" name="矩形 43"/>
            <p:cNvSpPr>
              <a:spLocks noChangeArrowheads="1"/>
            </p:cNvSpPr>
            <p:nvPr/>
          </p:nvSpPr>
          <p:spPr bwMode="auto">
            <a:xfrm>
              <a:off x="3772838" y="2256578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排序</a:t>
              </a:r>
              <a:endParaRPr lang="zh-CN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37904" name="矩形 44"/>
            <p:cNvSpPr>
              <a:spLocks noChangeArrowheads="1"/>
            </p:cNvSpPr>
            <p:nvPr/>
          </p:nvSpPr>
          <p:spPr bwMode="auto">
            <a:xfrm>
              <a:off x="3761910" y="2526608"/>
              <a:ext cx="404965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排在头位的，应是你</a:t>
              </a:r>
              <a:r>
                <a:rPr lang="zh-CN" altLang="en-US" sz="1200">
                  <a:solidFill>
                    <a:srgbClr val="FF0000"/>
                  </a:solidFill>
                </a:rPr>
                <a:t>最想他记得的事情</a:t>
              </a:r>
              <a:r>
                <a:rPr lang="zh-CN" altLang="en-US" sz="1200"/>
                <a:t>。可呈上一些</a:t>
              </a:r>
              <a:r>
                <a:rPr lang="zh-CN" altLang="en-US" sz="1200">
                  <a:solidFill>
                    <a:srgbClr val="FF0000"/>
                  </a:solidFill>
                </a:rPr>
                <a:t>有关的作品</a:t>
              </a:r>
              <a:r>
                <a:rPr lang="zh-CN" altLang="en-US" sz="1200"/>
                <a:t>或</a:t>
              </a:r>
              <a:r>
                <a:rPr lang="zh-CN" altLang="en-US" sz="1200">
                  <a:solidFill>
                    <a:srgbClr val="FF0000"/>
                  </a:solidFill>
                </a:rPr>
                <a:t>记录</a:t>
              </a:r>
              <a:r>
                <a:rPr lang="zh-CN" altLang="en-US" sz="1200"/>
                <a:t>增加印象分。</a:t>
              </a:r>
              <a:endParaRPr lang="zh-CN" altLang="en-US" sz="1200"/>
            </a:p>
          </p:txBody>
        </p:sp>
      </p:grpSp>
      <p:grpSp>
        <p:nvGrpSpPr>
          <p:cNvPr id="37897" name="组合 8"/>
          <p:cNvGrpSpPr/>
          <p:nvPr/>
        </p:nvGrpSpPr>
        <p:grpSpPr>
          <a:xfrm>
            <a:off x="3762375" y="2979738"/>
            <a:ext cx="4049713" cy="804862"/>
            <a:chOff x="3761910" y="3195231"/>
            <a:chExt cx="4049655" cy="805561"/>
          </a:xfrm>
        </p:grpSpPr>
        <p:sp>
          <p:nvSpPr>
            <p:cNvPr id="37901" name="矩形 45"/>
            <p:cNvSpPr>
              <a:spLocks noChangeArrowheads="1"/>
            </p:cNvSpPr>
            <p:nvPr/>
          </p:nvSpPr>
          <p:spPr bwMode="auto">
            <a:xfrm>
              <a:off x="3772838" y="3195231"/>
              <a:ext cx="59503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声线</a:t>
              </a:r>
              <a:endParaRPr lang="zh-CN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37902" name="矩形 46"/>
            <p:cNvSpPr>
              <a:spLocks noChangeArrowheads="1"/>
            </p:cNvSpPr>
            <p:nvPr/>
          </p:nvSpPr>
          <p:spPr bwMode="auto">
            <a:xfrm>
              <a:off x="3761910" y="3465261"/>
              <a:ext cx="4049655" cy="535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切忌以背诵朗读的口吻介绍自己。最好事前找些朋友作练习对象，尽量令声线听来</a:t>
              </a:r>
              <a:r>
                <a:rPr lang="zh-CN" altLang="en-US" sz="1200">
                  <a:solidFill>
                    <a:srgbClr val="FF0000"/>
                  </a:solidFill>
                </a:rPr>
                <a:t>流畅自然</a:t>
              </a:r>
              <a:r>
                <a:rPr lang="zh-CN" altLang="en-US" sz="1200"/>
                <a:t>，</a:t>
              </a:r>
              <a:r>
                <a:rPr lang="zh-CN" altLang="en-US" sz="1200">
                  <a:solidFill>
                    <a:srgbClr val="FF0000"/>
                  </a:solidFill>
                </a:rPr>
                <a:t>充满自信</a:t>
              </a:r>
              <a:r>
                <a:rPr lang="zh-CN" altLang="en-US" sz="1200"/>
                <a:t>。 </a:t>
              </a:r>
              <a:endParaRPr lang="zh-CN" altLang="en-US" sz="1200"/>
            </a:p>
          </p:txBody>
        </p:sp>
      </p:grpSp>
      <p:grpSp>
        <p:nvGrpSpPr>
          <p:cNvPr id="37898" name="组合 9"/>
          <p:cNvGrpSpPr/>
          <p:nvPr/>
        </p:nvGrpSpPr>
        <p:grpSpPr>
          <a:xfrm>
            <a:off x="3762375" y="3825875"/>
            <a:ext cx="4049713" cy="566738"/>
            <a:chOff x="3761910" y="4023033"/>
            <a:chExt cx="4049655" cy="567163"/>
          </a:xfrm>
        </p:grpSpPr>
        <p:sp>
          <p:nvSpPr>
            <p:cNvPr id="37899" name="矩形 47"/>
            <p:cNvSpPr>
              <a:spLocks noChangeArrowheads="1"/>
            </p:cNvSpPr>
            <p:nvPr/>
          </p:nvSpPr>
          <p:spPr bwMode="auto">
            <a:xfrm>
              <a:off x="3772838" y="4023033"/>
              <a:ext cx="100540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600" b="1">
                  <a:solidFill>
                    <a:srgbClr val="FF0000"/>
                  </a:solidFill>
                </a:rPr>
                <a:t>眼神接触</a:t>
              </a:r>
              <a:endParaRPr lang="zh-CN" altLang="en-US" sz="1600" b="1">
                <a:solidFill>
                  <a:srgbClr val="FF0000"/>
                </a:solidFill>
              </a:endParaRPr>
            </a:p>
          </p:txBody>
        </p:sp>
        <p:sp>
          <p:nvSpPr>
            <p:cNvPr id="37900" name="矩形 48"/>
            <p:cNvSpPr>
              <a:spLocks noChangeArrowheads="1"/>
            </p:cNvSpPr>
            <p:nvPr/>
          </p:nvSpPr>
          <p:spPr bwMode="auto">
            <a:xfrm>
              <a:off x="3761910" y="4293063"/>
              <a:ext cx="4049655" cy="297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不但令听众专心，也可表现自信。</a:t>
              </a:r>
              <a:endParaRPr lang="zh-CN" altLang="en-US" sz="1200"/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5"/>
          <a:stretch>
            <a:fillRect/>
          </a:stretch>
        </p:blipFill>
        <p:spPr bwMode="auto">
          <a:xfrm>
            <a:off x="641350" y="1200150"/>
            <a:ext cx="2957513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39942" name="矩形 20"/>
          <p:cNvSpPr>
            <a:spLocks noChangeArrowheads="1"/>
          </p:cNvSpPr>
          <p:nvPr/>
        </p:nvSpPr>
        <p:spPr bwMode="auto">
          <a:xfrm>
            <a:off x="3727450" y="1665288"/>
            <a:ext cx="3416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面对不同面试人员保持良好心态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39943" name="矩形 21"/>
          <p:cNvSpPr>
            <a:spLocks noChangeArrowheads="1"/>
          </p:cNvSpPr>
          <p:nvPr/>
        </p:nvSpPr>
        <p:spPr bwMode="auto">
          <a:xfrm>
            <a:off x="3716338" y="2003425"/>
            <a:ext cx="4049712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这是一场面试、是求职，不要太多关注所谓的“自尊”。</a:t>
            </a:r>
            <a:endParaRPr lang="zh-CN" altLang="en-US" sz="1200"/>
          </a:p>
        </p:txBody>
      </p:sp>
      <p:sp>
        <p:nvSpPr>
          <p:cNvPr id="23" name="矩形 22"/>
          <p:cNvSpPr/>
          <p:nvPr/>
        </p:nvSpPr>
        <p:spPr>
          <a:xfrm>
            <a:off x="3671888" y="1755775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39945" name="组合 15"/>
          <p:cNvGrpSpPr/>
          <p:nvPr/>
        </p:nvGrpSpPr>
        <p:grpSpPr>
          <a:xfrm>
            <a:off x="3851275" y="2384425"/>
            <a:ext cx="4591050" cy="990600"/>
            <a:chOff x="3896925" y="2025101"/>
            <a:chExt cx="4590510" cy="990110"/>
          </a:xfrm>
        </p:grpSpPr>
        <p:sp>
          <p:nvSpPr>
            <p:cNvPr id="39953" name="矩形 24"/>
            <p:cNvSpPr>
              <a:spLocks noChangeArrowheads="1"/>
            </p:cNvSpPr>
            <p:nvPr/>
          </p:nvSpPr>
          <p:spPr bwMode="auto">
            <a:xfrm>
              <a:off x="3915435" y="2288162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比较强势、直率，面试时咄咄逼人，往往有</a:t>
              </a:r>
              <a:r>
                <a:rPr lang="zh-CN" altLang="en-US" sz="1200">
                  <a:solidFill>
                    <a:srgbClr val="FF0000"/>
                  </a:solidFill>
                </a:rPr>
                <a:t>一种审问犯人的感觉</a:t>
              </a:r>
              <a:r>
                <a:rPr lang="zh-CN" altLang="en-US" sz="1200"/>
                <a:t>。</a:t>
              </a:r>
              <a:endParaRPr lang="zh-CN" altLang="en-US" sz="1200"/>
            </a:p>
          </p:txBody>
        </p:sp>
        <p:grpSp>
          <p:nvGrpSpPr>
            <p:cNvPr id="39954" name="组合 52"/>
            <p:cNvGrpSpPr/>
            <p:nvPr/>
          </p:nvGrpSpPr>
          <p:grpSpPr>
            <a:xfrm>
              <a:off x="3935408" y="2025101"/>
              <a:ext cx="681597" cy="276999"/>
              <a:chOff x="4353363" y="1980096"/>
              <a:chExt cx="681597" cy="27699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4410118" y="2022938"/>
                <a:ext cx="546036" cy="1840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958" name="矩形 54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第一类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55" name="矩形 10"/>
            <p:cNvSpPr>
              <a:spLocks noChangeArrowheads="1"/>
            </p:cNvSpPr>
            <p:nvPr/>
          </p:nvSpPr>
          <p:spPr bwMode="auto">
            <a:xfrm>
              <a:off x="3896925" y="2553546"/>
              <a:ext cx="45720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不能就此产生逆反心理，觉得对方素质如何如何，甚至得出该公司不怎么样的结论，应该以一种</a:t>
              </a:r>
              <a:r>
                <a:rPr lang="zh-CN" altLang="en-US" sz="1200">
                  <a:solidFill>
                    <a:srgbClr val="FF0000"/>
                  </a:solidFill>
                </a:rPr>
                <a:t>宽容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平和</a:t>
              </a:r>
              <a:r>
                <a:rPr lang="zh-CN" altLang="en-US" sz="1200"/>
                <a:t>的心态去对待。</a:t>
              </a:r>
              <a:endParaRPr lang="zh-CN" altLang="en-US" sz="1200"/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3992164" y="2553478"/>
              <a:ext cx="4360350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946" name="组合 16"/>
          <p:cNvGrpSpPr/>
          <p:nvPr/>
        </p:nvGrpSpPr>
        <p:grpSpPr>
          <a:xfrm>
            <a:off x="3851275" y="3470275"/>
            <a:ext cx="4591050" cy="804863"/>
            <a:chOff x="3896925" y="3188655"/>
            <a:chExt cx="4590510" cy="805444"/>
          </a:xfrm>
        </p:grpSpPr>
        <p:sp>
          <p:nvSpPr>
            <p:cNvPr id="39947" name="矩形 55"/>
            <p:cNvSpPr>
              <a:spLocks noChangeArrowheads="1"/>
            </p:cNvSpPr>
            <p:nvPr/>
          </p:nvSpPr>
          <p:spPr bwMode="auto">
            <a:xfrm>
              <a:off x="3915435" y="3451716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温和、艺术。</a:t>
              </a:r>
              <a:endParaRPr lang="zh-CN" altLang="en-US" sz="1200"/>
            </a:p>
          </p:txBody>
        </p:sp>
        <p:grpSp>
          <p:nvGrpSpPr>
            <p:cNvPr id="39948" name="组合 56"/>
            <p:cNvGrpSpPr/>
            <p:nvPr/>
          </p:nvGrpSpPr>
          <p:grpSpPr>
            <a:xfrm>
              <a:off x="3935408" y="3188655"/>
              <a:ext cx="681597" cy="276999"/>
              <a:chOff x="4353363" y="1980096"/>
              <a:chExt cx="681597" cy="276999"/>
            </a:xfrm>
          </p:grpSpPr>
          <p:sp>
            <p:nvSpPr>
              <p:cNvPr id="58" name="矩形 57"/>
              <p:cNvSpPr/>
              <p:nvPr/>
            </p:nvSpPr>
            <p:spPr>
              <a:xfrm>
                <a:off x="4410118" y="2022990"/>
                <a:ext cx="546036" cy="18269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39952" name="矩形 58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第二类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9949" name="矩形 59"/>
            <p:cNvSpPr>
              <a:spLocks noChangeArrowheads="1"/>
            </p:cNvSpPr>
            <p:nvPr/>
          </p:nvSpPr>
          <p:spPr bwMode="auto">
            <a:xfrm>
              <a:off x="3896925" y="3717100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不要麻痹大意</a:t>
              </a:r>
              <a:r>
                <a:rPr lang="zh-CN" altLang="en-US" sz="1200"/>
                <a:t>，因为温和面孔的背后常常是一把利剑。</a:t>
              </a:r>
              <a:endParaRPr lang="zh-CN" altLang="en-US" sz="1200"/>
            </a:p>
          </p:txBody>
        </p:sp>
        <p:cxnSp>
          <p:nvCxnSpPr>
            <p:cNvPr id="61" name="直接箭头连接符 60"/>
            <p:cNvCxnSpPr/>
            <p:nvPr/>
          </p:nvCxnSpPr>
          <p:spPr>
            <a:xfrm>
              <a:off x="3992164" y="3717675"/>
              <a:ext cx="4360350" cy="0"/>
            </a:xfrm>
            <a:prstGeom prst="straightConnector1">
              <a:avLst/>
            </a:prstGeom>
            <a:ln w="3175">
              <a:solidFill>
                <a:schemeClr val="bg1">
                  <a:lumMod val="6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 advClick="0" advTm="0">
    <p:random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1700" y="1236663"/>
            <a:ext cx="2489200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1990" name="矩形 20"/>
          <p:cNvSpPr>
            <a:spLocks noChangeArrowheads="1"/>
          </p:cNvSpPr>
          <p:nvPr/>
        </p:nvSpPr>
        <p:spPr bwMode="auto">
          <a:xfrm>
            <a:off x="3727450" y="1439863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学会区分不同的问题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41991" name="矩形 21"/>
          <p:cNvSpPr>
            <a:spLocks noChangeArrowheads="1"/>
          </p:cNvSpPr>
          <p:nvPr/>
        </p:nvSpPr>
        <p:spPr bwMode="auto">
          <a:xfrm>
            <a:off x="3716338" y="1778000"/>
            <a:ext cx="49053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有经验的面试官往往会用不同的面试方法和问题，所以对于各种不同的问题不必紧张。</a:t>
            </a:r>
            <a:endParaRPr lang="zh-CN" altLang="en-US" sz="1200"/>
          </a:p>
        </p:txBody>
      </p:sp>
      <p:sp>
        <p:nvSpPr>
          <p:cNvPr id="23" name="矩形 22"/>
          <p:cNvSpPr/>
          <p:nvPr/>
        </p:nvSpPr>
        <p:spPr>
          <a:xfrm>
            <a:off x="3671888" y="1530350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41993" name="组合 5"/>
          <p:cNvGrpSpPr/>
          <p:nvPr/>
        </p:nvGrpSpPr>
        <p:grpSpPr>
          <a:xfrm>
            <a:off x="3870325" y="2384425"/>
            <a:ext cx="4572000" cy="811213"/>
            <a:chOff x="3870430" y="2385141"/>
            <a:chExt cx="4572000" cy="810090"/>
          </a:xfrm>
        </p:grpSpPr>
        <p:sp>
          <p:nvSpPr>
            <p:cNvPr id="42002" name="矩形 24"/>
            <p:cNvSpPr>
              <a:spLocks noChangeArrowheads="1"/>
            </p:cNvSpPr>
            <p:nvPr/>
          </p:nvSpPr>
          <p:spPr bwMode="auto">
            <a:xfrm>
              <a:off x="3870430" y="2648202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确认你的</a:t>
              </a:r>
              <a:r>
                <a:rPr lang="zh-CN" altLang="en-US" sz="1200">
                  <a:solidFill>
                    <a:srgbClr val="FF0000"/>
                  </a:solidFill>
                </a:rPr>
                <a:t>工作经验</a:t>
              </a:r>
              <a:r>
                <a:rPr lang="zh-CN" altLang="en-US" sz="1200"/>
                <a:t>和</a:t>
              </a:r>
              <a:r>
                <a:rPr lang="zh-CN" altLang="en-US" sz="1200">
                  <a:solidFill>
                    <a:srgbClr val="FF0000"/>
                  </a:solidFill>
                </a:rPr>
                <a:t>能力</a:t>
              </a:r>
              <a:r>
                <a:rPr lang="zh-CN" altLang="en-US" sz="1200"/>
                <a:t>。</a:t>
              </a:r>
              <a:endParaRPr lang="zh-CN" altLang="en-US" sz="1200"/>
            </a:p>
          </p:txBody>
        </p:sp>
        <p:grpSp>
          <p:nvGrpSpPr>
            <p:cNvPr id="42003" name="组合 52"/>
            <p:cNvGrpSpPr/>
            <p:nvPr/>
          </p:nvGrpSpPr>
          <p:grpSpPr>
            <a:xfrm>
              <a:off x="3890403" y="2385141"/>
              <a:ext cx="681597" cy="276999"/>
              <a:chOff x="4353363" y="1980096"/>
              <a:chExt cx="681597" cy="276999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4411178" y="2022900"/>
                <a:ext cx="544512" cy="18389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008" name="矩形 54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第一类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2004" name="组合 1"/>
            <p:cNvGrpSpPr/>
            <p:nvPr/>
          </p:nvGrpSpPr>
          <p:grpSpPr>
            <a:xfrm>
              <a:off x="3994034" y="2899765"/>
              <a:ext cx="2108136" cy="295466"/>
              <a:chOff x="4031940" y="2899765"/>
              <a:chExt cx="2108136" cy="295466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032161" y="2947924"/>
                <a:ext cx="179388" cy="180724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200" b="1"/>
                  <a:t>例</a:t>
                </a:r>
                <a:endParaRPr lang="zh-CN" altLang="en-US" sz="1200" b="1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154399" y="2900365"/>
                <a:ext cx="1985962" cy="2948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请谈谈你最满意的一个项目。</a:t>
                </a:r>
                <a:endPara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  <p:grpSp>
        <p:nvGrpSpPr>
          <p:cNvPr id="41994" name="组合 33"/>
          <p:cNvGrpSpPr/>
          <p:nvPr/>
        </p:nvGrpSpPr>
        <p:grpSpPr>
          <a:xfrm>
            <a:off x="3870325" y="3284538"/>
            <a:ext cx="4572000" cy="788987"/>
            <a:chOff x="3870430" y="2385141"/>
            <a:chExt cx="4572000" cy="787584"/>
          </a:xfrm>
        </p:grpSpPr>
        <p:sp>
          <p:nvSpPr>
            <p:cNvPr id="41995" name="矩形 34"/>
            <p:cNvSpPr>
              <a:spLocks noChangeArrowheads="1"/>
            </p:cNvSpPr>
            <p:nvPr/>
          </p:nvSpPr>
          <p:spPr bwMode="auto">
            <a:xfrm>
              <a:off x="3870430" y="2648202"/>
              <a:ext cx="45720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确认你的</a:t>
              </a:r>
              <a:r>
                <a:rPr lang="zh-CN" altLang="en-US" sz="1200">
                  <a:solidFill>
                    <a:srgbClr val="FF0000"/>
                  </a:solidFill>
                </a:rPr>
                <a:t>分析能力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思考能力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反应</a:t>
              </a:r>
              <a:r>
                <a:rPr lang="zh-CN" altLang="en-US" sz="1200"/>
                <a:t>、</a:t>
              </a:r>
              <a:r>
                <a:rPr lang="zh-CN" altLang="en-US" sz="1200">
                  <a:solidFill>
                    <a:srgbClr val="FF0000"/>
                  </a:solidFill>
                </a:rPr>
                <a:t>思路</a:t>
              </a:r>
              <a:r>
                <a:rPr lang="zh-CN" altLang="en-US" sz="1200"/>
                <a:t>等。</a:t>
              </a:r>
              <a:endParaRPr lang="zh-CN" altLang="en-US" sz="1200"/>
            </a:p>
          </p:txBody>
        </p:sp>
        <p:grpSp>
          <p:nvGrpSpPr>
            <p:cNvPr id="41996" name="组合 35"/>
            <p:cNvGrpSpPr/>
            <p:nvPr/>
          </p:nvGrpSpPr>
          <p:grpSpPr>
            <a:xfrm>
              <a:off x="3890403" y="2385141"/>
              <a:ext cx="681597" cy="276999"/>
              <a:chOff x="4353363" y="1980096"/>
              <a:chExt cx="681597" cy="276999"/>
            </a:xfrm>
          </p:grpSpPr>
          <p:sp>
            <p:nvSpPr>
              <p:cNvPr id="40" name="矩形 39"/>
              <p:cNvSpPr/>
              <p:nvPr/>
            </p:nvSpPr>
            <p:spPr>
              <a:xfrm>
                <a:off x="4411178" y="2022882"/>
                <a:ext cx="544512" cy="18382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2001" name="矩形 40"/>
              <p:cNvSpPr>
                <a:spLocks noChangeArrowheads="1"/>
              </p:cNvSpPr>
              <p:nvPr/>
            </p:nvSpPr>
            <p:spPr bwMode="auto">
              <a:xfrm>
                <a:off x="4353363" y="1980096"/>
                <a:ext cx="68159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chemeClr val="bg1"/>
                    </a:solidFill>
                  </a:rPr>
                  <a:t>第二类 </a:t>
                </a:r>
                <a:endParaRPr lang="zh-CN" altLang="en-US" sz="180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1997" name="组合 36"/>
            <p:cNvGrpSpPr/>
            <p:nvPr/>
          </p:nvGrpSpPr>
          <p:grpSpPr>
            <a:xfrm>
              <a:off x="3994034" y="2899765"/>
              <a:ext cx="2108136" cy="272960"/>
              <a:chOff x="4031940" y="2899765"/>
              <a:chExt cx="2108136" cy="272960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4032161" y="2947701"/>
                <a:ext cx="179388" cy="18065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200" b="1"/>
                  <a:t>例</a:t>
                </a:r>
                <a:endParaRPr lang="zh-CN" altLang="en-US" sz="1200" b="1"/>
              </a:p>
            </p:txBody>
          </p:sp>
          <p:sp>
            <p:nvSpPr>
              <p:cNvPr id="39" name="矩形 38"/>
              <p:cNvSpPr/>
              <p:nvPr/>
            </p:nvSpPr>
            <p:spPr>
              <a:xfrm>
                <a:off x="4154399" y="2900160"/>
                <a:ext cx="1985962" cy="2725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eaLnBrk="1" fontAlgn="auto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1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ea typeface="+mn-ea"/>
                  </a:rPr>
                  <a:t>下水道的盖子为什么是圆的？</a:t>
                </a:r>
                <a:endPara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random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0700" y="1192213"/>
            <a:ext cx="45053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7174" name="组合 5"/>
          <p:cNvGrpSpPr/>
          <p:nvPr/>
        </p:nvGrpSpPr>
        <p:grpSpPr>
          <a:xfrm>
            <a:off x="5957888" y="2387600"/>
            <a:ext cx="2308225" cy="773113"/>
            <a:chOff x="5136873" y="2117346"/>
            <a:chExt cx="2308171" cy="772221"/>
          </a:xfrm>
        </p:grpSpPr>
        <p:grpSp>
          <p:nvGrpSpPr>
            <p:cNvPr id="7179" name="组合 4"/>
            <p:cNvGrpSpPr/>
            <p:nvPr/>
          </p:nvGrpSpPr>
          <p:grpSpPr>
            <a:xfrm>
              <a:off x="5136873" y="2117346"/>
              <a:ext cx="2308171" cy="276999"/>
              <a:chOff x="5136873" y="2117346"/>
              <a:chExt cx="2308171" cy="276999"/>
            </a:xfrm>
          </p:grpSpPr>
          <p:sp>
            <p:nvSpPr>
              <p:cNvPr id="7186" name="矩形 2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203132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如何调整到最佳的面试状态</a:t>
                </a:r>
                <a:endParaRPr lang="zh-CN" altLang="en-US" sz="1200"/>
              </a:p>
            </p:txBody>
          </p:sp>
          <p:sp>
            <p:nvSpPr>
              <p:cNvPr id="7187" name="TextBox 3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38023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1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2.1</a:t>
                </a:r>
                <a:endParaRPr lang="zh-CN" altLang="en-US" sz="11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7180" name="组合 30"/>
            <p:cNvGrpSpPr/>
            <p:nvPr/>
          </p:nvGrpSpPr>
          <p:grpSpPr>
            <a:xfrm>
              <a:off x="5136873" y="2364957"/>
              <a:ext cx="1692618" cy="276999"/>
              <a:chOff x="5136873" y="2117346"/>
              <a:chExt cx="1692618" cy="276999"/>
            </a:xfrm>
          </p:grpSpPr>
          <p:sp>
            <p:nvSpPr>
              <p:cNvPr id="7184" name="矩形 31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141577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面试前的具体准备</a:t>
                </a:r>
                <a:endParaRPr lang="zh-CN" altLang="en-US" sz="1200"/>
              </a:p>
            </p:txBody>
          </p:sp>
          <p:sp>
            <p:nvSpPr>
              <p:cNvPr id="7185" name="TextBox 32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38023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1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2.2</a:t>
                </a:r>
                <a:endParaRPr lang="zh-CN" altLang="en-US" sz="11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grpSp>
          <p:nvGrpSpPr>
            <p:cNvPr id="7181" name="组合 33"/>
            <p:cNvGrpSpPr/>
            <p:nvPr/>
          </p:nvGrpSpPr>
          <p:grpSpPr>
            <a:xfrm>
              <a:off x="5136873" y="2612568"/>
              <a:ext cx="1384842" cy="276999"/>
              <a:chOff x="5136873" y="2117346"/>
              <a:chExt cx="1384842" cy="276999"/>
            </a:xfrm>
          </p:grpSpPr>
          <p:sp>
            <p:nvSpPr>
              <p:cNvPr id="7182" name="矩形 34"/>
              <p:cNvSpPr>
                <a:spLocks noChangeArrowheads="1"/>
              </p:cNvSpPr>
              <p:nvPr/>
            </p:nvSpPr>
            <p:spPr bwMode="auto">
              <a:xfrm>
                <a:off x="5413719" y="2117346"/>
                <a:ext cx="110799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面试前的礼仪</a:t>
                </a:r>
                <a:endParaRPr lang="zh-CN" altLang="en-US" sz="1200"/>
              </a:p>
            </p:txBody>
          </p:sp>
          <p:sp>
            <p:nvSpPr>
              <p:cNvPr id="7183" name="TextBox 35"/>
              <p:cNvSpPr txBox="1">
                <a:spLocks noChangeArrowheads="1"/>
              </p:cNvSpPr>
              <p:nvPr/>
            </p:nvSpPr>
            <p:spPr bwMode="auto">
              <a:xfrm>
                <a:off x="5136873" y="2125040"/>
                <a:ext cx="380232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11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2.3</a:t>
                </a:r>
                <a:endParaRPr lang="zh-CN" altLang="en-US" sz="1100"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6191250" y="1930400"/>
            <a:ext cx="180022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面试的前期准备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7176" name="组合 6"/>
          <p:cNvGrpSpPr/>
          <p:nvPr/>
        </p:nvGrpSpPr>
        <p:grpSpPr>
          <a:xfrm>
            <a:off x="5786438" y="1879600"/>
            <a:ext cx="460375" cy="461963"/>
            <a:chOff x="5787135" y="1879875"/>
            <a:chExt cx="460281" cy="461665"/>
          </a:xfrm>
        </p:grpSpPr>
        <p:sp>
          <p:nvSpPr>
            <p:cNvPr id="46" name="矩形 45"/>
            <p:cNvSpPr/>
            <p:nvPr/>
          </p:nvSpPr>
          <p:spPr>
            <a:xfrm>
              <a:off x="5787135" y="1951267"/>
              <a:ext cx="360288" cy="27604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7178" name="TextBox 46"/>
            <p:cNvSpPr txBox="1">
              <a:spLocks noChangeArrowheads="1"/>
            </p:cNvSpPr>
            <p:nvPr/>
          </p:nvSpPr>
          <p:spPr bwMode="auto">
            <a:xfrm>
              <a:off x="5892832" y="1879875"/>
              <a:ext cx="354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4037" name="矩形 20"/>
          <p:cNvSpPr>
            <a:spLocks noChangeArrowheads="1"/>
          </p:cNvSpPr>
          <p:nvPr/>
        </p:nvSpPr>
        <p:spPr bwMode="auto">
          <a:xfrm>
            <a:off x="3727450" y="2114550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面试要注意“答所问”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44038" name="矩形 21"/>
          <p:cNvSpPr>
            <a:spLocks noChangeArrowheads="1"/>
          </p:cNvSpPr>
          <p:nvPr/>
        </p:nvSpPr>
        <p:spPr bwMode="auto">
          <a:xfrm>
            <a:off x="3716338" y="2454275"/>
            <a:ext cx="4905375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应聘者要</a:t>
            </a:r>
            <a:r>
              <a:rPr lang="zh-CN" altLang="en-US" sz="1200">
                <a:solidFill>
                  <a:srgbClr val="FF0000"/>
                </a:solidFill>
              </a:rPr>
              <a:t>跟紧面试人员的思路</a:t>
            </a:r>
            <a:r>
              <a:rPr lang="zh-CN" altLang="en-US" sz="1200"/>
              <a:t>，保持高度集中，不要停留在自己的“思维圈子”里。</a:t>
            </a:r>
            <a:endParaRPr lang="zh-CN" altLang="en-US" sz="1200"/>
          </a:p>
        </p:txBody>
      </p:sp>
      <p:sp>
        <p:nvSpPr>
          <p:cNvPr id="23" name="矩形 22"/>
          <p:cNvSpPr/>
          <p:nvPr/>
        </p:nvSpPr>
        <p:spPr>
          <a:xfrm>
            <a:off x="3671888" y="220503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3927475" y="3103563"/>
            <a:ext cx="649288" cy="1825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4041" name="矩形 54"/>
          <p:cNvSpPr>
            <a:spLocks noChangeArrowheads="1"/>
          </p:cNvSpPr>
          <p:nvPr/>
        </p:nvSpPr>
        <p:spPr bwMode="auto">
          <a:xfrm>
            <a:off x="3851275" y="3060700"/>
            <a:ext cx="8001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</a:rPr>
              <a:t>反面案例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21113" y="3259138"/>
            <a:ext cx="4400550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现在很多企业的面试人员不够专业，会首先让人自我介绍或谈一下自己的优缺点。有经验的面试官往往不问这些问题。有的应聘者总是喜欢说着说着，就开始介绍自己了，往往引起面试人员的反感。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44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/>
          <a:stretch>
            <a:fillRect/>
          </a:stretch>
        </p:blipFill>
        <p:spPr bwMode="auto">
          <a:xfrm>
            <a:off x="1106488" y="1439863"/>
            <a:ext cx="2244725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 rot="1781861">
            <a:off x="2998788" y="1398588"/>
            <a:ext cx="576262" cy="180975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 rot="1781861">
            <a:off x="928688" y="4279900"/>
            <a:ext cx="576262" cy="179388"/>
          </a:xfrm>
          <a:prstGeom prst="rect">
            <a:avLst/>
          </a:prstGeom>
          <a:solidFill>
            <a:srgbClr val="BFBFB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6082" name="Picture 2" descr="E:\以前电脑里的\图片\高清手势图\手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900" y="1333500"/>
            <a:ext cx="4881563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6086" name="矩形 20"/>
          <p:cNvSpPr>
            <a:spLocks noChangeArrowheads="1"/>
          </p:cNvSpPr>
          <p:nvPr/>
        </p:nvSpPr>
        <p:spPr bwMode="auto">
          <a:xfrm>
            <a:off x="3727450" y="2427288"/>
            <a:ext cx="272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回答条理简明、不要啰嗦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71888" y="251618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762375" y="2741613"/>
            <a:ext cx="4724400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建议大家在回答问题的时候，不妨按照这样一个套路：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第一点、第二点、第三点</a:t>
            </a:r>
            <a:r>
              <a:rPr lang="en-US" altLang="zh-CN" sz="1100">
                <a:solidFill>
                  <a:srgbClr val="FF0000"/>
                </a:solidFill>
                <a:latin typeface="+mn-ea"/>
                <a:ea typeface="+mn-ea"/>
              </a:rPr>
              <a:t>……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这样听的人很清楚，说的人也不会漏掉重点。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9488" y="1835150"/>
            <a:ext cx="3471862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48134" name="组合 1"/>
          <p:cNvGrpSpPr/>
          <p:nvPr/>
        </p:nvGrpSpPr>
        <p:grpSpPr>
          <a:xfrm>
            <a:off x="3716338" y="2085975"/>
            <a:ext cx="4770437" cy="1109663"/>
            <a:chOff x="3671900" y="2426603"/>
            <a:chExt cx="4770530" cy="1109099"/>
          </a:xfrm>
        </p:grpSpPr>
        <p:sp>
          <p:nvSpPr>
            <p:cNvPr id="48135" name="矩形 20"/>
            <p:cNvSpPr>
              <a:spLocks noChangeArrowheads="1"/>
            </p:cNvSpPr>
            <p:nvPr/>
          </p:nvSpPr>
          <p:spPr bwMode="auto">
            <a:xfrm>
              <a:off x="3727833" y="2426603"/>
              <a:ext cx="2492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不懂的地方有技巧地说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671900" y="2517045"/>
              <a:ext cx="68263" cy="6759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16351" y="2742355"/>
              <a:ext cx="4726079" cy="49822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该说的就要说，不该说的不要说；懂的就说懂，不懂的地方要勇于承认，并有技巧地说。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897329" y="3288178"/>
              <a:ext cx="179390" cy="18088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/>
                <a:t>例</a:t>
              </a:r>
              <a:endParaRPr lang="zh-CN" altLang="en-US" sz="1200" b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17982" y="3240577"/>
              <a:ext cx="3749748" cy="2951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我对这个不是很了解，但我谈一下我的看法吧</a:t>
              </a:r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……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9"/>
          <a:stretch>
            <a:fillRect/>
          </a:stretch>
        </p:blipFill>
        <p:spPr bwMode="auto">
          <a:xfrm>
            <a:off x="1028700" y="1336675"/>
            <a:ext cx="3794125" cy="298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50182" name="矩形 20"/>
          <p:cNvSpPr>
            <a:spLocks noChangeArrowheads="1"/>
          </p:cNvSpPr>
          <p:nvPr/>
        </p:nvSpPr>
        <p:spPr bwMode="auto">
          <a:xfrm>
            <a:off x="3727450" y="3438525"/>
            <a:ext cx="2190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放慢语速   一一道来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671888" y="3529013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762375" y="3754438"/>
            <a:ext cx="472440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即使多么有把握，也要注意风度，边说边作“思考状”，这样面试官在用“穷追法”面试你的时候，你也不至于漏出破绽。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52227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2229" name="组合 5"/>
          <p:cNvGrpSpPr/>
          <p:nvPr/>
        </p:nvGrpSpPr>
        <p:grpSpPr>
          <a:xfrm>
            <a:off x="3716338" y="2220913"/>
            <a:ext cx="4770437" cy="1335087"/>
            <a:chOff x="3716905" y="2086132"/>
            <a:chExt cx="4770530" cy="1334124"/>
          </a:xfrm>
        </p:grpSpPr>
        <p:sp>
          <p:nvSpPr>
            <p:cNvPr id="52231" name="矩形 20"/>
            <p:cNvSpPr>
              <a:spLocks noChangeArrowheads="1"/>
            </p:cNvSpPr>
            <p:nvPr/>
          </p:nvSpPr>
          <p:spPr bwMode="auto">
            <a:xfrm>
              <a:off x="3772838" y="2086132"/>
              <a:ext cx="2492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学会用事实来证明自己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716905" y="2176554"/>
              <a:ext cx="68263" cy="6757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61356" y="2401816"/>
              <a:ext cx="4726079" cy="2728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在面试时，一定要学会用数据和事实来说话。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42334" y="2799992"/>
              <a:ext cx="179390" cy="17925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/>
                <a:t>例</a:t>
              </a:r>
              <a:endParaRPr lang="zh-CN" altLang="en-US" sz="1200" b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62987" y="2719087"/>
              <a:ext cx="3749748" cy="701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你说做销售强，你就告诉我一个月销售了多少。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你说自己的谈判能力强，不如举个例子来证明你是如何搞定一个“钉子客户”的。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5350" y="1220788"/>
            <a:ext cx="246221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" y="1135063"/>
            <a:ext cx="2419350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4278" name="组合 5"/>
          <p:cNvGrpSpPr/>
          <p:nvPr/>
        </p:nvGrpSpPr>
        <p:grpSpPr>
          <a:xfrm>
            <a:off x="3671888" y="2403475"/>
            <a:ext cx="4770437" cy="814388"/>
            <a:chOff x="3716905" y="2086132"/>
            <a:chExt cx="4770530" cy="813633"/>
          </a:xfrm>
        </p:grpSpPr>
        <p:sp>
          <p:nvSpPr>
            <p:cNvPr id="54279" name="矩形 20"/>
            <p:cNvSpPr>
              <a:spLocks noChangeArrowheads="1"/>
            </p:cNvSpPr>
            <p:nvPr/>
          </p:nvSpPr>
          <p:spPr bwMode="auto">
            <a:xfrm>
              <a:off x="3772838" y="2086132"/>
              <a:ext cx="249299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永远不要和面试官争论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716905" y="2176536"/>
              <a:ext cx="68263" cy="6756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61356" y="2401752"/>
              <a:ext cx="4726079" cy="4980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在任何情况下都没有必要去争论，因为面试是为了</a:t>
              </a:r>
              <a:r>
                <a:rPr lang="zh-CN" altLang="en-US" sz="1100">
                  <a:solidFill>
                    <a:srgbClr val="FF0000"/>
                  </a:solidFill>
                  <a:latin typeface="+mn-ea"/>
                  <a:ea typeface="+mn-ea"/>
                </a:rPr>
                <a:t>展现自己的能力谋取职位</a:t>
              </a: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的，不是来寻求真理的。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6313" y="765175"/>
            <a:ext cx="2695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面试中的大细节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56324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6326" name="组合 5"/>
          <p:cNvGrpSpPr/>
          <p:nvPr/>
        </p:nvGrpSpPr>
        <p:grpSpPr>
          <a:xfrm>
            <a:off x="3627438" y="1979613"/>
            <a:ext cx="4770437" cy="1717675"/>
            <a:chOff x="3716905" y="2086132"/>
            <a:chExt cx="4770530" cy="1717883"/>
          </a:xfrm>
        </p:grpSpPr>
        <p:sp>
          <p:nvSpPr>
            <p:cNvPr id="56327" name="矩形 20"/>
            <p:cNvSpPr>
              <a:spLocks noChangeArrowheads="1"/>
            </p:cNvSpPr>
            <p:nvPr/>
          </p:nvSpPr>
          <p:spPr bwMode="auto">
            <a:xfrm>
              <a:off x="3772838" y="2086132"/>
              <a:ext cx="180049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时刻不放松警惕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716905" y="2176630"/>
              <a:ext cx="68263" cy="676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761356" y="2400495"/>
              <a:ext cx="4726079" cy="29689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应聘过程中面试无处不在，一定要注意自己的一言一行。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42334" y="2799005"/>
              <a:ext cx="179390" cy="18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200" b="1"/>
                <a:t>例</a:t>
              </a:r>
              <a:endParaRPr lang="zh-CN" altLang="en-US" sz="1200" b="1"/>
            </a:p>
          </p:txBody>
        </p:sp>
        <p:sp>
          <p:nvSpPr>
            <p:cNvPr id="11" name="矩形 10"/>
            <p:cNvSpPr/>
            <p:nvPr/>
          </p:nvSpPr>
          <p:spPr>
            <a:xfrm>
              <a:off x="4062987" y="2718034"/>
              <a:ext cx="3749748" cy="108598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有一次一个朋友参加一个面试，经过几轮以后对方很满意，让朋友回去等消息。忽然有一天对方打电话，说有个国外总部副总裁过来，一起吃个饭、聊聊天，幸好朋友留了个心眼比较注意言谈举止，后来进了公司才知道：原来吃饭就是最后的复试，考察一下礼仪和待人接物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面试中的小细节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8373" name="组合 1"/>
          <p:cNvGrpSpPr/>
          <p:nvPr/>
        </p:nvGrpSpPr>
        <p:grpSpPr>
          <a:xfrm>
            <a:off x="2847975" y="1439863"/>
            <a:ext cx="3448050" cy="1798637"/>
            <a:chOff x="2456765" y="1440036"/>
            <a:chExt cx="3449454" cy="1797692"/>
          </a:xfrm>
        </p:grpSpPr>
        <p:pic>
          <p:nvPicPr>
            <p:cNvPr id="583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456765" y="1440036"/>
              <a:ext cx="1440160" cy="15129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392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166955" y="1498464"/>
              <a:ext cx="1739264" cy="1739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8374" name="组合 6"/>
          <p:cNvGrpSpPr/>
          <p:nvPr/>
        </p:nvGrpSpPr>
        <p:grpSpPr>
          <a:xfrm>
            <a:off x="295275" y="3355975"/>
            <a:ext cx="8553450" cy="1173163"/>
            <a:chOff x="386535" y="3355310"/>
            <a:chExt cx="8552623" cy="1173231"/>
          </a:xfrm>
        </p:grpSpPr>
        <p:sp>
          <p:nvSpPr>
            <p:cNvPr id="58375" name="矩形 20"/>
            <p:cNvSpPr>
              <a:spLocks noChangeArrowheads="1"/>
            </p:cNvSpPr>
            <p:nvPr/>
          </p:nvSpPr>
          <p:spPr bwMode="auto">
            <a:xfrm>
              <a:off x="754243" y="3375251"/>
              <a:ext cx="36503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不要紧张，表现得自然些，要有礼貌，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别忘记和主考人招呼，说句</a:t>
              </a:r>
              <a:r>
                <a:rPr lang="en-US" altLang="zh-CN" sz="1400" b="1"/>
                <a:t>"</a:t>
              </a:r>
              <a:r>
                <a:rPr lang="zh-CN" altLang="en-US" sz="1400" b="1">
                  <a:solidFill>
                    <a:srgbClr val="FF0000"/>
                  </a:solidFill>
                </a:rPr>
                <a:t>早晨</a:t>
              </a:r>
              <a:r>
                <a:rPr lang="en-US" altLang="zh-CN" sz="1400" b="1">
                  <a:solidFill>
                    <a:srgbClr val="FF0000"/>
                  </a:solidFill>
                </a:rPr>
                <a:t>/</a:t>
              </a:r>
              <a:r>
                <a:rPr lang="zh-CN" altLang="en-US" sz="1400" b="1">
                  <a:solidFill>
                    <a:srgbClr val="FF0000"/>
                  </a:solidFill>
                </a:rPr>
                <a:t>下午好</a:t>
              </a:r>
              <a:r>
                <a:rPr lang="en-US" altLang="zh-CN" sz="1400" b="1"/>
                <a:t>"</a:t>
              </a:r>
              <a:r>
                <a:rPr lang="zh-CN" altLang="en-US" sz="1400" b="1"/>
                <a:t>。</a:t>
              </a:r>
              <a:endParaRPr lang="zh-CN" altLang="en-US" sz="1400" b="1"/>
            </a:p>
          </p:txBody>
        </p:sp>
        <p:grpSp>
          <p:nvGrpSpPr>
            <p:cNvPr id="58376" name="组合 15"/>
            <p:cNvGrpSpPr/>
            <p:nvPr/>
          </p:nvGrpSpPr>
          <p:grpSpPr>
            <a:xfrm>
              <a:off x="386535" y="3355310"/>
              <a:ext cx="460281" cy="461665"/>
              <a:chOff x="5787135" y="1879875"/>
              <a:chExt cx="460281" cy="4616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7135" y="1951317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90" name="TextBox 17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8377" name="矩形 18"/>
            <p:cNvSpPr>
              <a:spLocks noChangeArrowheads="1"/>
            </p:cNvSpPr>
            <p:nvPr/>
          </p:nvSpPr>
          <p:spPr bwMode="auto">
            <a:xfrm>
              <a:off x="4804693" y="3375251"/>
              <a:ext cx="413446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举止要大方，不可闪缩，要</a:t>
              </a:r>
              <a:r>
                <a:rPr lang="zh-CN" altLang="en-US" sz="1400" b="1">
                  <a:solidFill>
                    <a:srgbClr val="FF0000"/>
                  </a:solidFill>
                </a:rPr>
                <a:t>保持自信</a:t>
              </a:r>
              <a:r>
                <a:rPr lang="zh-CN" altLang="en-US" sz="1400" b="1"/>
                <a:t>。待主考人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邀请你才可礼貌地坐下，不要太随便或左顾右盼。</a:t>
              </a:r>
              <a:endParaRPr lang="zh-CN" altLang="en-US" sz="1400" b="1"/>
            </a:p>
          </p:txBody>
        </p:sp>
        <p:grpSp>
          <p:nvGrpSpPr>
            <p:cNvPr id="58378" name="组合 19"/>
            <p:cNvGrpSpPr/>
            <p:nvPr/>
          </p:nvGrpSpPr>
          <p:grpSpPr>
            <a:xfrm>
              <a:off x="4436985" y="3355310"/>
              <a:ext cx="460281" cy="461665"/>
              <a:chOff x="5787135" y="1879875"/>
              <a:chExt cx="460281" cy="46166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87593" y="1951317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88" name="TextBox 23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2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8379" name="矩形 24"/>
            <p:cNvSpPr>
              <a:spLocks noChangeArrowheads="1"/>
            </p:cNvSpPr>
            <p:nvPr/>
          </p:nvSpPr>
          <p:spPr bwMode="auto">
            <a:xfrm>
              <a:off x="754243" y="4005321"/>
              <a:ext cx="30572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FF0000"/>
                  </a:solidFill>
                </a:rPr>
                <a:t>微笑</a:t>
              </a:r>
              <a:r>
                <a:rPr lang="zh-CN" altLang="en-US" sz="1400" b="1"/>
                <a:t>可以减轻你内心的不安，更可以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令面试的气氛变得融洽愉快。</a:t>
              </a:r>
              <a:endParaRPr lang="zh-CN" altLang="en-US" sz="1400" b="1"/>
            </a:p>
          </p:txBody>
        </p:sp>
        <p:grpSp>
          <p:nvGrpSpPr>
            <p:cNvPr id="58380" name="组合 26"/>
            <p:cNvGrpSpPr/>
            <p:nvPr/>
          </p:nvGrpSpPr>
          <p:grpSpPr>
            <a:xfrm>
              <a:off x="386535" y="3985380"/>
              <a:ext cx="460281" cy="461665"/>
              <a:chOff x="5787135" y="1879875"/>
              <a:chExt cx="460281" cy="46166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787135" y="1951521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86" name="TextBox 28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3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58381" name="矩形 29"/>
            <p:cNvSpPr>
              <a:spLocks noChangeArrowheads="1"/>
            </p:cNvSpPr>
            <p:nvPr/>
          </p:nvSpPr>
          <p:spPr bwMode="auto">
            <a:xfrm>
              <a:off x="4804693" y="4005321"/>
              <a:ext cx="39549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让主考人知道你珍惜这次面试的机会。当主考人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说话时，要</a:t>
              </a:r>
              <a:r>
                <a:rPr lang="zh-CN" altLang="en-US" sz="1400" b="1">
                  <a:solidFill>
                    <a:srgbClr val="FF0000"/>
                  </a:solidFill>
                </a:rPr>
                <a:t>眼望对方，并留心倾听</a:t>
              </a:r>
              <a:r>
                <a:rPr lang="zh-CN" altLang="en-US" sz="1400" b="1"/>
                <a:t>。 </a:t>
              </a:r>
              <a:endParaRPr lang="zh-CN" altLang="en-US" sz="1400" b="1"/>
            </a:p>
          </p:txBody>
        </p:sp>
        <p:grpSp>
          <p:nvGrpSpPr>
            <p:cNvPr id="58382" name="组合 30"/>
            <p:cNvGrpSpPr/>
            <p:nvPr/>
          </p:nvGrpSpPr>
          <p:grpSpPr>
            <a:xfrm>
              <a:off x="4436985" y="3985380"/>
              <a:ext cx="460281" cy="461665"/>
              <a:chOff x="5787135" y="1879875"/>
              <a:chExt cx="460281" cy="46166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787593" y="1951521"/>
                <a:ext cx="360328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58384" name="TextBox 32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4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random/>
  </p:transition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面试中的小细节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0419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60421" name="组合 6"/>
          <p:cNvGrpSpPr/>
          <p:nvPr/>
        </p:nvGrpSpPr>
        <p:grpSpPr>
          <a:xfrm>
            <a:off x="271463" y="3355975"/>
            <a:ext cx="8732837" cy="1173163"/>
            <a:chOff x="386535" y="3355310"/>
            <a:chExt cx="8732159" cy="1173231"/>
          </a:xfrm>
        </p:grpSpPr>
        <p:sp>
          <p:nvSpPr>
            <p:cNvPr id="60425" name="矩形 20"/>
            <p:cNvSpPr>
              <a:spLocks noChangeArrowheads="1"/>
            </p:cNvSpPr>
            <p:nvPr/>
          </p:nvSpPr>
          <p:spPr bwMode="auto">
            <a:xfrm>
              <a:off x="754243" y="3375251"/>
              <a:ext cx="37753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让主考人先打开话匣子。答问题要</a:t>
              </a:r>
              <a:r>
                <a:rPr lang="zh-CN" altLang="en-US" sz="1400" b="1">
                  <a:solidFill>
                    <a:srgbClr val="FF0000"/>
                  </a:solidFill>
                </a:rPr>
                <a:t>直接了当</a:t>
              </a:r>
              <a:r>
                <a:rPr lang="zh-CN" altLang="en-US" sz="1400" b="1"/>
                <a:t>，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无须太繁复，也不要单说</a:t>
              </a:r>
              <a:r>
                <a:rPr lang="en-US" altLang="zh-CN" sz="1400" b="1"/>
                <a:t>“</a:t>
              </a:r>
              <a:r>
                <a:rPr lang="zh-CN" altLang="en-US" sz="1400" b="1"/>
                <a:t>是</a:t>
              </a:r>
              <a:r>
                <a:rPr lang="en-US" altLang="zh-CN" sz="1400" b="1"/>
                <a:t>”</a:t>
              </a:r>
              <a:r>
                <a:rPr lang="zh-CN" altLang="en-US" sz="1400" b="1"/>
                <a:t>或</a:t>
              </a:r>
              <a:r>
                <a:rPr lang="en-US" altLang="zh-CN" sz="1400" b="1"/>
                <a:t>“</a:t>
              </a:r>
              <a:r>
                <a:rPr lang="zh-CN" altLang="en-US" sz="1400" b="1"/>
                <a:t>不是</a:t>
              </a:r>
              <a:r>
                <a:rPr lang="en-US" altLang="zh-CN" sz="1400" b="1"/>
                <a:t>”</a:t>
              </a:r>
              <a:r>
                <a:rPr lang="zh-CN" altLang="en-US" sz="1400" b="1"/>
                <a:t>。</a:t>
              </a:r>
              <a:endParaRPr lang="zh-CN" altLang="en-US" sz="1400" b="1"/>
            </a:p>
          </p:txBody>
        </p:sp>
        <p:grpSp>
          <p:nvGrpSpPr>
            <p:cNvPr id="60426" name="组合 15"/>
            <p:cNvGrpSpPr/>
            <p:nvPr/>
          </p:nvGrpSpPr>
          <p:grpSpPr>
            <a:xfrm>
              <a:off x="386535" y="3355310"/>
              <a:ext cx="460281" cy="461665"/>
              <a:chOff x="5787135" y="1879875"/>
              <a:chExt cx="460281" cy="4616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7135" y="1951317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40" name="TextBox 17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5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0427" name="矩形 18"/>
            <p:cNvSpPr>
              <a:spLocks noChangeArrowheads="1"/>
            </p:cNvSpPr>
            <p:nvPr/>
          </p:nvSpPr>
          <p:spPr bwMode="auto">
            <a:xfrm>
              <a:off x="4804693" y="3375251"/>
              <a:ext cx="43140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主考人可能问你一些与面试或者申请的职</a:t>
              </a:r>
              <a:r>
                <a:rPr lang="zh-CN" altLang="en-US" sz="1400" b="1">
                  <a:solidFill>
                    <a:srgbClr val="FF0000"/>
                  </a:solidFill>
                </a:rPr>
                <a:t>位完</a:t>
              </a:r>
              <a:endParaRPr lang="en-US" altLang="zh-CN" sz="1400" b="1">
                <a:solidFill>
                  <a:srgbClr val="FF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FF0000"/>
                  </a:solidFill>
                </a:rPr>
                <a:t>全无关的问题</a:t>
              </a:r>
              <a:r>
                <a:rPr lang="zh-CN" altLang="en-US" sz="1400" b="1"/>
                <a:t>，目的在进一步了解你的</a:t>
              </a:r>
              <a:r>
                <a:rPr lang="zh-CN" altLang="en-US" sz="1400" b="1">
                  <a:solidFill>
                    <a:srgbClr val="FF0000"/>
                  </a:solidFill>
                </a:rPr>
                <a:t>思想及见识</a:t>
              </a:r>
              <a:r>
                <a:rPr lang="zh-CN" altLang="en-US" sz="1400" b="1"/>
                <a:t>。</a:t>
              </a:r>
              <a:endParaRPr lang="zh-CN" altLang="en-US" sz="1400" b="1"/>
            </a:p>
          </p:txBody>
        </p:sp>
        <p:grpSp>
          <p:nvGrpSpPr>
            <p:cNvPr id="60428" name="组合 19"/>
            <p:cNvGrpSpPr/>
            <p:nvPr/>
          </p:nvGrpSpPr>
          <p:grpSpPr>
            <a:xfrm>
              <a:off x="4436985" y="3355310"/>
              <a:ext cx="460281" cy="461665"/>
              <a:chOff x="5787135" y="1879875"/>
              <a:chExt cx="460281" cy="46166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87671" y="1951317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38" name="TextBox 23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6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0429" name="矩形 24"/>
            <p:cNvSpPr>
              <a:spLocks noChangeArrowheads="1"/>
            </p:cNvSpPr>
            <p:nvPr/>
          </p:nvSpPr>
          <p:spPr bwMode="auto">
            <a:xfrm>
              <a:off x="754243" y="4005321"/>
              <a:ext cx="32832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紧记在</a:t>
              </a:r>
              <a:r>
                <a:rPr lang="zh-CN" altLang="en-US" sz="1400" b="1">
                  <a:solidFill>
                    <a:srgbClr val="FF0000"/>
                  </a:solidFill>
                </a:rPr>
                <a:t>适当时机</a:t>
              </a:r>
              <a:r>
                <a:rPr lang="zh-CN" altLang="en-US" sz="1400" b="1"/>
                <a:t>带出自已的</a:t>
              </a:r>
              <a:r>
                <a:rPr lang="zh-CN" altLang="en-US" sz="1400" b="1">
                  <a:solidFill>
                    <a:srgbClr val="FF0000"/>
                  </a:solidFill>
                </a:rPr>
                <a:t>优点</a:t>
              </a:r>
              <a:r>
                <a:rPr lang="zh-CN" altLang="en-US" sz="1400" b="1"/>
                <a:t>和</a:t>
              </a:r>
              <a:r>
                <a:rPr lang="zh-CN" altLang="en-US" sz="1400" b="1">
                  <a:solidFill>
                    <a:srgbClr val="FF0000"/>
                  </a:solidFill>
                </a:rPr>
                <a:t>特长</a:t>
              </a:r>
              <a:r>
                <a:rPr lang="en-US" altLang="zh-CN" sz="1400" b="1"/>
                <a:t>,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但切勿显得过份自信或浮夸。 </a:t>
              </a:r>
              <a:endParaRPr lang="zh-CN" altLang="en-US" sz="1400" b="1"/>
            </a:p>
          </p:txBody>
        </p:sp>
        <p:grpSp>
          <p:nvGrpSpPr>
            <p:cNvPr id="60430" name="组合 26"/>
            <p:cNvGrpSpPr/>
            <p:nvPr/>
          </p:nvGrpSpPr>
          <p:grpSpPr>
            <a:xfrm>
              <a:off x="386535" y="3985380"/>
              <a:ext cx="460281" cy="461665"/>
              <a:chOff x="5787135" y="1879875"/>
              <a:chExt cx="460281" cy="461665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5787135" y="1951521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36" name="TextBox 28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7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0431" name="矩形 29"/>
            <p:cNvSpPr>
              <a:spLocks noChangeArrowheads="1"/>
            </p:cNvSpPr>
            <p:nvPr/>
          </p:nvSpPr>
          <p:spPr bwMode="auto">
            <a:xfrm>
              <a:off x="4804693" y="4005321"/>
              <a:ext cx="40030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>
                  <a:solidFill>
                    <a:srgbClr val="FF0000"/>
                  </a:solidFill>
                </a:rPr>
                <a:t>不要急着提出薪酬问题</a:t>
              </a:r>
              <a:r>
                <a:rPr lang="zh-CN" altLang="en-US" sz="1400" b="1"/>
                <a:t>，最好让主考人先提出。</a:t>
              </a:r>
              <a:endParaRPr lang="zh-CN" altLang="en-US" sz="1400" b="1"/>
            </a:p>
          </p:txBody>
        </p:sp>
        <p:grpSp>
          <p:nvGrpSpPr>
            <p:cNvPr id="60432" name="组合 30"/>
            <p:cNvGrpSpPr/>
            <p:nvPr/>
          </p:nvGrpSpPr>
          <p:grpSpPr>
            <a:xfrm>
              <a:off x="4436985" y="3985380"/>
              <a:ext cx="460281" cy="461665"/>
              <a:chOff x="5787135" y="1879875"/>
              <a:chExt cx="460281" cy="461665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5787671" y="1951521"/>
                <a:ext cx="360334" cy="276241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0434" name="TextBox 32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8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  <p:grpSp>
        <p:nvGrpSpPr>
          <p:cNvPr id="60422" name="组合 5"/>
          <p:cNvGrpSpPr/>
          <p:nvPr/>
        </p:nvGrpSpPr>
        <p:grpSpPr>
          <a:xfrm>
            <a:off x="2633663" y="1304925"/>
            <a:ext cx="3876675" cy="1765300"/>
            <a:chOff x="2315239" y="1305021"/>
            <a:chExt cx="3876942" cy="1765840"/>
          </a:xfrm>
        </p:grpSpPr>
        <p:pic>
          <p:nvPicPr>
            <p:cNvPr id="6042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315239" y="1310303"/>
              <a:ext cx="1760558" cy="17605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04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51837" y="1305021"/>
              <a:ext cx="1740344" cy="1740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 advClick="0" advTm="0">
    <p:random/>
  </p:transition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2466" name="组合 5"/>
          <p:cNvGrpSpPr/>
          <p:nvPr/>
        </p:nvGrpSpPr>
        <p:grpSpPr>
          <a:xfrm>
            <a:off x="2798763" y="1395413"/>
            <a:ext cx="3546475" cy="1722437"/>
            <a:chOff x="2601491" y="1548689"/>
            <a:chExt cx="3545684" cy="1722453"/>
          </a:xfrm>
        </p:grpSpPr>
        <p:pic>
          <p:nvPicPr>
            <p:cNvPr id="6247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346975" y="1757466"/>
              <a:ext cx="1800200" cy="1199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48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01491" y="1548689"/>
              <a:ext cx="1539095" cy="1722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2698750" y="765175"/>
            <a:ext cx="18002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面试中的小细节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62470" name="组合 1"/>
          <p:cNvGrpSpPr/>
          <p:nvPr/>
        </p:nvGrpSpPr>
        <p:grpSpPr>
          <a:xfrm>
            <a:off x="762000" y="3355975"/>
            <a:ext cx="7620000" cy="1017588"/>
            <a:chOff x="206515" y="3355310"/>
            <a:chExt cx="7619420" cy="1018565"/>
          </a:xfrm>
        </p:grpSpPr>
        <p:sp>
          <p:nvSpPr>
            <p:cNvPr id="62471" name="矩形 20"/>
            <p:cNvSpPr>
              <a:spLocks noChangeArrowheads="1"/>
            </p:cNvSpPr>
            <p:nvPr/>
          </p:nvSpPr>
          <p:spPr bwMode="auto">
            <a:xfrm>
              <a:off x="639352" y="3375251"/>
              <a:ext cx="718658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准备一些与该机构和申请的工作</a:t>
              </a:r>
              <a:r>
                <a:rPr lang="zh-CN" altLang="en-US" sz="1400" b="1">
                  <a:solidFill>
                    <a:srgbClr val="FF0000"/>
                  </a:solidFill>
                </a:rPr>
                <a:t>有关的问题在面试结束之前提出</a:t>
              </a:r>
              <a:r>
                <a:rPr lang="zh-CN" altLang="en-US" sz="1400" b="1"/>
                <a:t>。这样能表现你的积极，</a:t>
              </a:r>
              <a:endParaRPr lang="en-US" altLang="zh-CN" sz="1400" b="1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亦可给主考人留下良好印象。</a:t>
              </a:r>
              <a:endParaRPr lang="zh-CN" altLang="en-US" sz="1400" b="1"/>
            </a:p>
          </p:txBody>
        </p:sp>
        <p:grpSp>
          <p:nvGrpSpPr>
            <p:cNvPr id="62472" name="组合 15"/>
            <p:cNvGrpSpPr/>
            <p:nvPr/>
          </p:nvGrpSpPr>
          <p:grpSpPr>
            <a:xfrm>
              <a:off x="271644" y="3355310"/>
              <a:ext cx="460281" cy="461665"/>
              <a:chOff x="5787135" y="1879875"/>
              <a:chExt cx="460281" cy="461665"/>
            </a:xfrm>
          </p:grpSpPr>
          <p:sp>
            <p:nvSpPr>
              <p:cNvPr id="17" name="矩形 16"/>
              <p:cNvSpPr/>
              <p:nvPr/>
            </p:nvSpPr>
            <p:spPr>
              <a:xfrm>
                <a:off x="5787089" y="1951382"/>
                <a:ext cx="360335" cy="2764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478" name="TextBox 17"/>
              <p:cNvSpPr txBox="1">
                <a:spLocks noChangeArrowheads="1"/>
              </p:cNvSpPr>
              <p:nvPr/>
            </p:nvSpPr>
            <p:spPr bwMode="auto">
              <a:xfrm>
                <a:off x="5892832" y="1879875"/>
                <a:ext cx="35458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9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  <p:sp>
          <p:nvSpPr>
            <p:cNvPr id="62473" name="矩形 18"/>
            <p:cNvSpPr>
              <a:spLocks noChangeArrowheads="1"/>
            </p:cNvSpPr>
            <p:nvPr/>
          </p:nvSpPr>
          <p:spPr bwMode="auto">
            <a:xfrm>
              <a:off x="639352" y="3932151"/>
              <a:ext cx="66255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400" b="1"/>
                <a:t>最后，问清楚</a:t>
              </a:r>
              <a:r>
                <a:rPr lang="zh-CN" altLang="en-US" sz="1400" b="1">
                  <a:solidFill>
                    <a:srgbClr val="FF0000"/>
                  </a:solidFill>
                </a:rPr>
                <a:t>多久才知道面试结果</a:t>
              </a:r>
              <a:r>
                <a:rPr lang="zh-CN" altLang="en-US" sz="1400" b="1"/>
                <a:t>。不要忘记向主考人道谢及说声</a:t>
              </a:r>
              <a:r>
                <a:rPr lang="en-US" altLang="zh-CN" sz="1400" b="1"/>
                <a:t>"</a:t>
              </a:r>
              <a:r>
                <a:rPr lang="zh-CN" altLang="en-US" sz="1400" b="1">
                  <a:solidFill>
                    <a:srgbClr val="FF0000"/>
                  </a:solidFill>
                </a:rPr>
                <a:t>再见</a:t>
              </a:r>
              <a:r>
                <a:rPr lang="en-US" altLang="zh-CN" sz="1400" b="1"/>
                <a:t>"</a:t>
              </a:r>
              <a:r>
                <a:rPr lang="zh-CN" altLang="en-US" sz="1400" b="1"/>
                <a:t>才离去。</a:t>
              </a:r>
              <a:endParaRPr lang="zh-CN" altLang="en-US" sz="1400" b="1"/>
            </a:p>
          </p:txBody>
        </p:sp>
        <p:grpSp>
          <p:nvGrpSpPr>
            <p:cNvPr id="62474" name="组合 19"/>
            <p:cNvGrpSpPr/>
            <p:nvPr/>
          </p:nvGrpSpPr>
          <p:grpSpPr>
            <a:xfrm>
              <a:off x="206515" y="3912210"/>
              <a:ext cx="524503" cy="461665"/>
              <a:chOff x="5722006" y="1879875"/>
              <a:chExt cx="524503" cy="461665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5787089" y="1950640"/>
                <a:ext cx="358748" cy="27649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62476" name="TextBox 23"/>
              <p:cNvSpPr txBox="1">
                <a:spLocks noChangeArrowheads="1"/>
              </p:cNvSpPr>
              <p:nvPr/>
            </p:nvSpPr>
            <p:spPr bwMode="auto">
              <a:xfrm>
                <a:off x="5722006" y="1879875"/>
                <a:ext cx="524503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40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10</a:t>
                </a:r>
                <a:endParaRPr lang="zh-CN" altLang="en-US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endParaRPr>
              </a:p>
            </p:txBody>
          </p:sp>
        </p:grpSp>
      </p:grpSp>
    </p:spTree>
  </p:cSld>
  <p:clrMapOvr>
    <a:masterClrMapping/>
  </p:clrMapOvr>
  <p:transition spd="slow" advClick="0" advTm="0">
    <p:random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9220" name="矩形 5"/>
          <p:cNvSpPr>
            <a:spLocks noChangeArrowheads="1"/>
          </p:cNvSpPr>
          <p:nvPr/>
        </p:nvSpPr>
        <p:spPr bwMode="auto">
          <a:xfrm>
            <a:off x="4065588" y="2295525"/>
            <a:ext cx="1852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 积极的自我暗示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9221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假如能对自己进行积极的暗示，面试者就会充满自信，心境悠然，注意力集中，思维敏捷，以致在面试中积极地表现自我，面试结果也会常常被自己的积极暗示所言中。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92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4600" y="1360488"/>
            <a:ext cx="24241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38" y="2046288"/>
            <a:ext cx="1928812" cy="192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面试中如何谈薪水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4516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4518" name="矩形 20"/>
          <p:cNvSpPr>
            <a:spLocks noChangeArrowheads="1"/>
          </p:cNvSpPr>
          <p:nvPr/>
        </p:nvSpPr>
        <p:spPr bwMode="auto">
          <a:xfrm>
            <a:off x="2749550" y="2025650"/>
            <a:ext cx="5602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Q1:</a:t>
            </a:r>
            <a:r>
              <a:rPr lang="zh-CN" altLang="en-US" sz="1800" b="1">
                <a:solidFill>
                  <a:srgbClr val="FF0000"/>
                </a:solidFill>
              </a:rPr>
              <a:t>在我们公司工作，你希望得到什么样的薪金待遇？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35300" y="252888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108325" y="2425700"/>
            <a:ext cx="4884738" cy="882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面试前要早做准备，在心里确定好自己希望的薪金范围。先了解该公司的所在地区、所属行业、公司规模，然后尽量了解本行业现在的工资水平。在告之对方自己希望的薪金待遇时，尽可能给出一个你希望的薪水范围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，避免说出具体的数字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，除非对方有这样的要求。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8600" y="3338513"/>
            <a:ext cx="5764213" cy="4873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latin typeface="+mn-ea"/>
                <a:ea typeface="+mn-ea"/>
              </a:rPr>
              <a:t>A</a:t>
            </a:r>
            <a:r>
              <a:rPr lang="zh-CN" altLang="en-US" sz="1200">
                <a:latin typeface="+mn-lt"/>
                <a:ea typeface="+mn-ea"/>
              </a:rPr>
              <a:t>：工资并不是我决定是否加盟的唯一因素，如果您一定要我回答，那我当然希望自己的薪水符合我的学历水平和实践经验，我希望自己的工资不低于年薪</a:t>
            </a:r>
            <a:r>
              <a:rPr lang="en-US" altLang="zh-CN" sz="1200">
                <a:latin typeface="+mn-lt"/>
                <a:ea typeface="+mn-ea"/>
              </a:rPr>
              <a:t>XX</a:t>
            </a:r>
            <a:r>
              <a:rPr lang="zh-CN" altLang="en-US" sz="1200">
                <a:latin typeface="+mn-lt"/>
                <a:ea typeface="+mn-ea"/>
              </a:rPr>
              <a:t>万元。</a:t>
            </a:r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面试中如何谈薪水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6563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6565" name="矩形 20"/>
          <p:cNvSpPr>
            <a:spLocks noChangeArrowheads="1"/>
          </p:cNvSpPr>
          <p:nvPr/>
        </p:nvSpPr>
        <p:spPr bwMode="auto">
          <a:xfrm>
            <a:off x="2973388" y="2025650"/>
            <a:ext cx="42179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Q2:</a:t>
            </a:r>
            <a:r>
              <a:rPr lang="zh-CN" altLang="en-US" sz="1800" b="1">
                <a:solidFill>
                  <a:srgbClr val="FF0000"/>
                </a:solidFill>
              </a:rPr>
              <a:t>你觉得自己每年加薪的幅度是多少？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59138" y="2528888"/>
            <a:ext cx="66675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332163" y="2425700"/>
            <a:ext cx="4884737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：通常情况下，面试官可以接受的答案是“收入的增长和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生活水平提高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保持一致。”除此之外，你还应该提到，自己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工作业绩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的提高是加薪的决定性因素。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92438" y="3127375"/>
            <a:ext cx="5224462" cy="4984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latin typeface="+mn-ea"/>
                <a:ea typeface="+mn-ea"/>
              </a:rPr>
              <a:t>A</a:t>
            </a:r>
            <a:r>
              <a:rPr lang="zh-CN" altLang="en-US" sz="1200">
                <a:latin typeface="+mn-lt"/>
                <a:ea typeface="+mn-ea"/>
              </a:rPr>
              <a:t>：我想，自己薪水的提高取决于在</a:t>
            </a:r>
            <a:r>
              <a:rPr lang="zh-CN" altLang="en-US" sz="1200">
                <a:solidFill>
                  <a:srgbClr val="FF0000"/>
                </a:solidFill>
                <a:latin typeface="+mn-lt"/>
                <a:ea typeface="+mn-ea"/>
              </a:rPr>
              <a:t>公司的经营业绩和赢利状况</a:t>
            </a:r>
            <a:r>
              <a:rPr lang="zh-CN" altLang="en-US" sz="1200">
                <a:latin typeface="+mn-lt"/>
                <a:ea typeface="+mn-ea"/>
              </a:rPr>
              <a:t>，但我也希望自己收入的增长至少和我</a:t>
            </a:r>
            <a:r>
              <a:rPr lang="zh-CN" altLang="en-US" sz="1200">
                <a:solidFill>
                  <a:srgbClr val="FF0000"/>
                </a:solidFill>
                <a:latin typeface="+mn-lt"/>
                <a:ea typeface="+mn-ea"/>
              </a:rPr>
              <a:t>生活水平的提高</a:t>
            </a:r>
            <a:r>
              <a:rPr lang="zh-CN" altLang="en-US" sz="1200">
                <a:latin typeface="+mn-lt"/>
                <a:ea typeface="+mn-ea"/>
              </a:rPr>
              <a:t>保持一致。</a:t>
            </a:r>
            <a:endParaRPr lang="zh-CN" altLang="en-US" sz="1200">
              <a:latin typeface="+mn-lt"/>
              <a:ea typeface="+mn-ea"/>
            </a:endParaRPr>
          </a:p>
        </p:txBody>
      </p:sp>
      <p:pic>
        <p:nvPicPr>
          <p:cNvPr id="665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7575" y="2298700"/>
            <a:ext cx="1781175" cy="116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面试中如何谈薪水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8611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68613" name="矩形 20"/>
          <p:cNvSpPr>
            <a:spLocks noChangeArrowheads="1"/>
          </p:cNvSpPr>
          <p:nvPr/>
        </p:nvSpPr>
        <p:spPr bwMode="auto">
          <a:xfrm>
            <a:off x="2884488" y="2025650"/>
            <a:ext cx="3756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Q3:</a:t>
            </a:r>
            <a:r>
              <a:rPr lang="zh-CN" altLang="en-US" sz="1800" b="1">
                <a:solidFill>
                  <a:srgbClr val="FF0000"/>
                </a:solidFill>
              </a:rPr>
              <a:t>你愿意降低自己的薪水标准吗？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170238" y="252888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243263" y="2425700"/>
            <a:ext cx="4884737" cy="8826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：如果确实非常想得到眼前的这份工作，那开始工作时降低自己的薪金标准是可以考虑的。面对面试官，你要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首先强调自己可以把工作做好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，并且设法了解公司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什么时候能够给你调整工资待遇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。此外，对自己的能够承受的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工资底限要心中有数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，但是不要把这个底限告诉你的面试官。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03538" y="3338513"/>
            <a:ext cx="5764212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latin typeface="+mn-ea"/>
                <a:ea typeface="+mn-ea"/>
              </a:rPr>
              <a:t>A</a:t>
            </a:r>
            <a:r>
              <a:rPr lang="zh-CN" altLang="en-US" sz="1200">
                <a:latin typeface="+mn-lt"/>
                <a:ea typeface="+mn-ea"/>
              </a:rPr>
              <a:t>：我对这个职位非常感兴趣，所以我可以考虑降低自己的薪金标准，但我也希望公司能给我时间让我证明自己的能力。我相信自己可以让公司满意我的工作，如果我出色地完成了自己的任务，您是否会考虑对我的薪水作一些调整呢？</a:t>
            </a:r>
            <a:endParaRPr lang="zh-CN" altLang="en-US" sz="1200">
              <a:latin typeface="+mn-lt"/>
              <a:ea typeface="+mn-ea"/>
            </a:endParaRPr>
          </a:p>
        </p:txBody>
      </p:sp>
      <p:pic>
        <p:nvPicPr>
          <p:cNvPr id="686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9813" y="2193925"/>
            <a:ext cx="1749425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面试中如何谈薪水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70659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70661" name="矩形 20"/>
          <p:cNvSpPr>
            <a:spLocks noChangeArrowheads="1"/>
          </p:cNvSpPr>
          <p:nvPr/>
        </p:nvSpPr>
        <p:spPr bwMode="auto">
          <a:xfrm>
            <a:off x="2749550" y="2025650"/>
            <a:ext cx="5140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b="1">
                <a:solidFill>
                  <a:srgbClr val="FF0000"/>
                </a:solidFill>
              </a:rPr>
              <a:t>Q4:</a:t>
            </a:r>
            <a:r>
              <a:rPr lang="zh-CN" altLang="en-US" sz="1800" b="1">
                <a:solidFill>
                  <a:srgbClr val="FF0000"/>
                </a:solidFill>
              </a:rPr>
              <a:t>从现在开始的三年内，你的薪金目标是什么？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035300" y="2528888"/>
            <a:ext cx="66675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108325" y="2425700"/>
            <a:ext cx="4884738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辅导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：在面试前最好能了解一下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同行业从业人员工资的增长情况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，如果你能通过朋友打听到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这家公司的薪金增长幅度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更好。可以对面试官说出一个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大概的数字范围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或者</a:t>
            </a:r>
            <a:r>
              <a:rPr lang="zh-CN" altLang="en-US" sz="1100">
                <a:solidFill>
                  <a:srgbClr val="FF0000"/>
                </a:solidFill>
                <a:latin typeface="+mn-ea"/>
                <a:ea typeface="+mn-ea"/>
              </a:rPr>
              <a:t>百分比</a:t>
            </a:r>
            <a:r>
              <a: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。</a:t>
            </a:r>
            <a:endParaRPr lang="en-US" altLang="zh-CN" sz="110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768600" y="3159125"/>
            <a:ext cx="5764213" cy="4857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latin typeface="+mn-ea"/>
                <a:ea typeface="+mn-ea"/>
              </a:rPr>
              <a:t>A</a:t>
            </a:r>
            <a:r>
              <a:rPr lang="zh-CN" altLang="en-US" sz="1200">
                <a:latin typeface="+mn-lt"/>
                <a:ea typeface="+mn-ea"/>
              </a:rPr>
              <a:t>：我相信通过一段时间的实践，自己将成为这个行业中的佼佼者，我也希望自己以后的收入能和我的能力相符合。我希望自己的年收入在</a:t>
            </a:r>
            <a:r>
              <a:rPr lang="en-US" altLang="zh-CN" sz="1200">
                <a:latin typeface="+mn-lt"/>
                <a:ea typeface="+mn-ea"/>
              </a:rPr>
              <a:t>XX</a:t>
            </a:r>
            <a:r>
              <a:rPr lang="zh-CN" altLang="en-US" sz="1200">
                <a:latin typeface="+mn-lt"/>
                <a:ea typeface="+mn-ea"/>
              </a:rPr>
              <a:t>元到</a:t>
            </a:r>
            <a:r>
              <a:rPr lang="en-US" altLang="zh-CN" sz="1200">
                <a:latin typeface="+mn-lt"/>
                <a:ea typeface="+mn-ea"/>
              </a:rPr>
              <a:t>XX</a:t>
            </a:r>
            <a:r>
              <a:rPr lang="zh-CN" altLang="en-US" sz="1200">
                <a:latin typeface="+mn-lt"/>
                <a:ea typeface="+mn-ea"/>
              </a:rPr>
              <a:t>元之间。</a:t>
            </a:r>
            <a:endParaRPr lang="zh-CN" altLang="en-US" sz="1200">
              <a:latin typeface="+mn-lt"/>
              <a:ea typeface="+mn-ea"/>
            </a:endParaRPr>
          </a:p>
        </p:txBody>
      </p:sp>
      <p:pic>
        <p:nvPicPr>
          <p:cNvPr id="706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8838" y="2209800"/>
            <a:ext cx="1665287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面试中如何谈薪水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72709" name="组合 5"/>
          <p:cNvGrpSpPr/>
          <p:nvPr/>
        </p:nvGrpSpPr>
        <p:grpSpPr>
          <a:xfrm>
            <a:off x="566738" y="1855788"/>
            <a:ext cx="7675562" cy="2014537"/>
            <a:chOff x="317031" y="2025484"/>
            <a:chExt cx="7676485" cy="2015133"/>
          </a:xfrm>
        </p:grpSpPr>
        <p:pic>
          <p:nvPicPr>
            <p:cNvPr id="727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7031" y="2201621"/>
              <a:ext cx="2717934" cy="1810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711" name="矩形 20"/>
            <p:cNvSpPr>
              <a:spLocks noChangeArrowheads="1"/>
            </p:cNvSpPr>
            <p:nvPr/>
          </p:nvSpPr>
          <p:spPr bwMode="auto">
            <a:xfrm>
              <a:off x="2749362" y="2025484"/>
              <a:ext cx="398698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800" b="1">
                  <a:solidFill>
                    <a:srgbClr val="FF0000"/>
                  </a:solidFill>
                </a:rPr>
                <a:t>Q5:</a:t>
              </a:r>
              <a:r>
                <a:rPr lang="zh-CN" altLang="en-US" sz="1800" b="1">
                  <a:solidFill>
                    <a:srgbClr val="FF0000"/>
                  </a:solidFill>
                </a:rPr>
                <a:t>你认为我们给你提供的薪水如何？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3035158" y="2528870"/>
              <a:ext cx="66683" cy="68441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3108192" y="2425652"/>
              <a:ext cx="4885324" cy="90514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100">
                  <a:solidFill>
                    <a:srgbClr val="FF0000"/>
                  </a:solidFill>
                  <a:latin typeface="+mn-ea"/>
                  <a:ea typeface="+mn-ea"/>
                </a:rPr>
                <a:t>辅导</a:t>
              </a:r>
              <a:r>
                <a:rPr lang="zh-CN" altLang="en-US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：首先确定面试官给出的薪水是公司正式员工的工资，如果是这种情况，要把这个数额和自己的薪金要求相比较，看自己能否接受这个工资待遇。在欧美公司，面试官大都希望应聘者就这个问题和他进行商量；而对于本土公司则相反。</a:t>
              </a:r>
              <a:endParaRPr lang="en-US" altLang="zh-CN" sz="11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2768426" y="3338734"/>
              <a:ext cx="5225090" cy="70188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1200">
                  <a:latin typeface="+mn-ea"/>
                  <a:ea typeface="+mn-ea"/>
                </a:rPr>
                <a:t>A</a:t>
              </a:r>
              <a:r>
                <a:rPr lang="zh-CN" altLang="en-US" sz="1200">
                  <a:latin typeface="+mn-lt"/>
                  <a:ea typeface="+mn-ea"/>
                </a:rPr>
                <a:t>：您给出的这个数字和我的期望值很接近，但是我心目中的期望稍微要高出一些。我了解公司对于新人工资数额有一定的限制，我们能否谈谈除了工资以外的其它福利待遇？</a:t>
              </a:r>
              <a:endParaRPr lang="zh-CN" altLang="en-US" sz="120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ransition spd="slow" advClick="0" advTm="0">
    <p:random/>
  </p:transition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面试时回答问题技巧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74757" name="组合 1"/>
          <p:cNvGrpSpPr/>
          <p:nvPr/>
        </p:nvGrpSpPr>
        <p:grpSpPr>
          <a:xfrm>
            <a:off x="971550" y="1890713"/>
            <a:ext cx="4613275" cy="846137"/>
            <a:chOff x="3514382" y="1350026"/>
            <a:chExt cx="4613013" cy="846037"/>
          </a:xfrm>
        </p:grpSpPr>
        <p:grpSp>
          <p:nvGrpSpPr>
            <p:cNvPr id="74765" name="组合 10"/>
            <p:cNvGrpSpPr/>
            <p:nvPr/>
          </p:nvGrpSpPr>
          <p:grpSpPr>
            <a:xfrm>
              <a:off x="3536885" y="1350026"/>
              <a:ext cx="4590510" cy="846037"/>
              <a:chOff x="4121950" y="1395031"/>
              <a:chExt cx="4590510" cy="846037"/>
            </a:xfrm>
          </p:grpSpPr>
          <p:sp>
            <p:nvSpPr>
              <p:cNvPr id="74767" name="矩形 11"/>
              <p:cNvSpPr>
                <a:spLocks noChangeArrowheads="1"/>
              </p:cNvSpPr>
              <p:nvPr/>
            </p:nvSpPr>
            <p:spPr bwMode="auto">
              <a:xfrm>
                <a:off x="4134820" y="1395031"/>
                <a:ext cx="203132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</a:rPr>
                  <a:t>提前准备核心问题</a:t>
                </a:r>
                <a:endParaRPr lang="zh-CN" altLang="en-US" sz="1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4768" name="矩形 12"/>
              <p:cNvSpPr>
                <a:spLocks noChangeArrowheads="1"/>
              </p:cNvSpPr>
              <p:nvPr/>
            </p:nvSpPr>
            <p:spPr bwMode="auto">
              <a:xfrm>
                <a:off x="4121950" y="1705537"/>
                <a:ext cx="4590510" cy="535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新人面试的题目有</a:t>
                </a:r>
                <a:r>
                  <a:rPr lang="en-US" altLang="zh-CN" sz="1200"/>
                  <a:t>80</a:t>
                </a:r>
                <a:r>
                  <a:rPr lang="zh-CN" altLang="en-US" sz="1200"/>
                  <a:t>％是可以事先预测准备，只要不紧张，以条列式的方式回答就可以得到不错的效果。</a:t>
                </a:r>
                <a:endParaRPr lang="zh-CN" altLang="en-US" sz="120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514382" y="1434153"/>
              <a:ext cx="68259" cy="67619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</p:grpSp>
      <p:sp>
        <p:nvSpPr>
          <p:cNvPr id="74758" name="矩形 14"/>
          <p:cNvSpPr>
            <a:spLocks noChangeArrowheads="1"/>
          </p:cNvSpPr>
          <p:nvPr/>
        </p:nvSpPr>
        <p:spPr bwMode="auto">
          <a:xfrm>
            <a:off x="1016000" y="2965450"/>
            <a:ext cx="7381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2  </a:t>
            </a:r>
            <a:r>
              <a:rPr lang="zh-CN" altLang="en-US" sz="1200">
                <a:solidFill>
                  <a:srgbClr val="FF0000"/>
                </a:solidFill>
              </a:rPr>
              <a:t>我的优缺点</a:t>
            </a:r>
            <a:r>
              <a:rPr lang="zh-CN" altLang="en-US" sz="1200">
                <a:solidFill>
                  <a:srgbClr val="000000"/>
                </a:solidFill>
              </a:rPr>
              <a:t>，应避免只是以条列式的列举方式来说明，可能的话，可加入一些</a:t>
            </a:r>
            <a:r>
              <a:rPr lang="zh-CN" altLang="en-US" sz="1200">
                <a:solidFill>
                  <a:srgbClr val="FF0000"/>
                </a:solidFill>
              </a:rPr>
              <a:t>小故事</a:t>
            </a:r>
            <a:r>
              <a:rPr lang="zh-CN" altLang="en-US" sz="1200">
                <a:solidFill>
                  <a:srgbClr val="000000"/>
                </a:solidFill>
              </a:rPr>
              <a:t>来强化自己谈话内容的真实性。在说明自己的缺点时，如果能附带说明</a:t>
            </a:r>
            <a:r>
              <a:rPr lang="zh-CN" altLang="en-US" sz="1200">
                <a:solidFill>
                  <a:srgbClr val="FF0000"/>
                </a:solidFill>
              </a:rPr>
              <a:t>改进之道</a:t>
            </a:r>
            <a:r>
              <a:rPr lang="zh-CN" altLang="en-US" sz="1200">
                <a:solidFill>
                  <a:srgbClr val="000000"/>
                </a:solidFill>
              </a:rPr>
              <a:t>，会让主考官感受到应征者积极主动的特质。</a:t>
            </a: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74759" name="矩形 15"/>
          <p:cNvSpPr>
            <a:spLocks noChangeArrowheads="1"/>
          </p:cNvSpPr>
          <p:nvPr/>
        </p:nvSpPr>
        <p:spPr bwMode="auto">
          <a:xfrm>
            <a:off x="1016000" y="2700338"/>
            <a:ext cx="45005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1  </a:t>
            </a:r>
            <a:r>
              <a:rPr lang="zh-CN" altLang="en-US" sz="1200">
                <a:solidFill>
                  <a:srgbClr val="FF0000"/>
                </a:solidFill>
              </a:rPr>
              <a:t>自我背景</a:t>
            </a:r>
            <a:r>
              <a:rPr lang="zh-CN" altLang="en-US" sz="1200">
                <a:solidFill>
                  <a:srgbClr val="000000"/>
                </a:solidFill>
              </a:rPr>
              <a:t>，学历、兴趣、成长背景等。</a:t>
            </a:r>
            <a:endParaRPr lang="en-US" altLang="zh-CN" sz="1200">
              <a:solidFill>
                <a:srgbClr val="000000"/>
              </a:solidFill>
            </a:endParaRPr>
          </a:p>
        </p:txBody>
      </p:sp>
      <p:sp>
        <p:nvSpPr>
          <p:cNvPr id="74760" name="矩形 16"/>
          <p:cNvSpPr>
            <a:spLocks noChangeArrowheads="1"/>
          </p:cNvSpPr>
          <p:nvPr/>
        </p:nvSpPr>
        <p:spPr bwMode="auto">
          <a:xfrm>
            <a:off x="1016000" y="3452813"/>
            <a:ext cx="73818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3  </a:t>
            </a:r>
            <a:r>
              <a:rPr lang="zh-CN" altLang="en-US" sz="1200">
                <a:solidFill>
                  <a:srgbClr val="FF0000"/>
                </a:solidFill>
              </a:rPr>
              <a:t>生涯规划</a:t>
            </a:r>
            <a:r>
              <a:rPr lang="zh-CN" altLang="en-US" sz="1200">
                <a:solidFill>
                  <a:srgbClr val="000000"/>
                </a:solidFill>
              </a:rPr>
              <a:t>，针对所应征的职务提出时间表，如三年内让自己在基层工作上学习，并配合公司的升迁制度，在企业内成长。</a:t>
            </a: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74761" name="矩形 17"/>
          <p:cNvSpPr>
            <a:spLocks noChangeArrowheads="1"/>
          </p:cNvSpPr>
          <p:nvPr/>
        </p:nvSpPr>
        <p:spPr bwMode="auto">
          <a:xfrm>
            <a:off x="1016000" y="3940175"/>
            <a:ext cx="4491038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4  </a:t>
            </a:r>
            <a:r>
              <a:rPr lang="zh-CN" altLang="en-US" sz="1200">
                <a:solidFill>
                  <a:srgbClr val="FF0000"/>
                </a:solidFill>
              </a:rPr>
              <a:t>待遇问题</a:t>
            </a:r>
            <a:r>
              <a:rPr lang="zh-CN" altLang="en-US" sz="1200">
                <a:solidFill>
                  <a:srgbClr val="000000"/>
                </a:solidFill>
              </a:rPr>
              <a:t>，对新人来说，「</a:t>
            </a:r>
            <a:r>
              <a:rPr lang="zh-CN" altLang="en-US" sz="1200">
                <a:solidFill>
                  <a:srgbClr val="FF0000"/>
                </a:solidFill>
              </a:rPr>
              <a:t>依照公司规定办理</a:t>
            </a:r>
            <a:r>
              <a:rPr lang="zh-CN" altLang="en-US" sz="1200">
                <a:solidFill>
                  <a:srgbClr val="000000"/>
                </a:solidFill>
              </a:rPr>
              <a:t>」是最好的答案。</a:t>
            </a: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74762" name="矩形 18"/>
          <p:cNvSpPr>
            <a:spLocks noChangeArrowheads="1"/>
          </p:cNvSpPr>
          <p:nvPr/>
        </p:nvSpPr>
        <p:spPr bwMode="auto">
          <a:xfrm>
            <a:off x="1016000" y="4189413"/>
            <a:ext cx="73818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5  </a:t>
            </a:r>
            <a:r>
              <a:rPr lang="zh-CN" altLang="en-US" sz="1200">
                <a:solidFill>
                  <a:srgbClr val="FF0000"/>
                </a:solidFill>
              </a:rPr>
              <a:t>公司吸引你的原因</a:t>
            </a:r>
            <a:r>
              <a:rPr lang="zh-CN" altLang="en-US" sz="1200">
                <a:solidFill>
                  <a:srgbClr val="000000"/>
                </a:solidFill>
              </a:rPr>
              <a:t>，根据自己所收集有关应试公司的资料，运用自己的话语，诚恳地说明就业动机</a:t>
            </a:r>
            <a:endParaRPr lang="zh-CN" altLang="en-US" sz="1200">
              <a:solidFill>
                <a:srgbClr val="000000"/>
              </a:solidFill>
            </a:endParaRPr>
          </a:p>
        </p:txBody>
      </p:sp>
      <p:sp>
        <p:nvSpPr>
          <p:cNvPr id="74763" name="矩形 19"/>
          <p:cNvSpPr>
            <a:spLocks noChangeArrowheads="1"/>
          </p:cNvSpPr>
          <p:nvPr/>
        </p:nvSpPr>
        <p:spPr bwMode="auto">
          <a:xfrm>
            <a:off x="1016000" y="4456113"/>
            <a:ext cx="73818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solidFill>
                  <a:srgbClr val="000000"/>
                </a:solidFill>
              </a:rPr>
              <a:t>6  </a:t>
            </a:r>
            <a:r>
              <a:rPr lang="zh-CN" altLang="en-US" sz="1200">
                <a:solidFill>
                  <a:srgbClr val="FF0000"/>
                </a:solidFill>
              </a:rPr>
              <a:t>你也可以问的问题</a:t>
            </a:r>
            <a:r>
              <a:rPr lang="zh-CN" altLang="en-US" sz="1200">
                <a:solidFill>
                  <a:srgbClr val="000000"/>
                </a:solidFill>
              </a:rPr>
              <a:t>，用诚恳而不尖锐的方式，问明这项职务的实际工作内容、工作地点、工作时数等。</a:t>
            </a:r>
            <a:endParaRPr lang="zh-CN" altLang="en-US" sz="1200">
              <a:solidFill>
                <a:srgbClr val="000000"/>
              </a:solidFill>
            </a:endParaRPr>
          </a:p>
        </p:txBody>
      </p:sp>
      <p:pic>
        <p:nvPicPr>
          <p:cNvPr id="747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838" y="1012825"/>
            <a:ext cx="1754187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面试时回答问题技巧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76803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76805" name="组合 5"/>
          <p:cNvGrpSpPr/>
          <p:nvPr/>
        </p:nvGrpSpPr>
        <p:grpSpPr>
          <a:xfrm>
            <a:off x="792163" y="1454150"/>
            <a:ext cx="7318375" cy="2924175"/>
            <a:chOff x="628985" y="1453777"/>
            <a:chExt cx="7318390" cy="2924732"/>
          </a:xfrm>
        </p:grpSpPr>
        <p:grpSp>
          <p:nvGrpSpPr>
            <p:cNvPr id="76806" name="组合 1"/>
            <p:cNvGrpSpPr/>
            <p:nvPr/>
          </p:nvGrpSpPr>
          <p:grpSpPr>
            <a:xfrm>
              <a:off x="3334362" y="2070106"/>
              <a:ext cx="4613013" cy="846037"/>
              <a:chOff x="3514382" y="1350026"/>
              <a:chExt cx="4613013" cy="846037"/>
            </a:xfrm>
          </p:grpSpPr>
          <p:grpSp>
            <p:nvGrpSpPr>
              <p:cNvPr id="76810" name="组合 10"/>
              <p:cNvGrpSpPr/>
              <p:nvPr/>
            </p:nvGrpSpPr>
            <p:grpSpPr>
              <a:xfrm>
                <a:off x="3536885" y="1350026"/>
                <a:ext cx="4590510" cy="846037"/>
                <a:chOff x="4121950" y="1395031"/>
                <a:chExt cx="4590510" cy="846037"/>
              </a:xfrm>
            </p:grpSpPr>
            <p:sp>
              <p:nvSpPr>
                <p:cNvPr id="76812" name="矩形 11"/>
                <p:cNvSpPr>
                  <a:spLocks noChangeArrowheads="1"/>
                </p:cNvSpPr>
                <p:nvPr/>
              </p:nvSpPr>
              <p:spPr bwMode="auto">
                <a:xfrm>
                  <a:off x="4134820" y="1395031"/>
                  <a:ext cx="156966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1">
                      <a:solidFill>
                        <a:srgbClr val="FF0000"/>
                      </a:solidFill>
                    </a:rPr>
                    <a:t>如何打破沉默</a:t>
                  </a:r>
                  <a:endParaRPr lang="zh-CN" altLang="en-US" sz="1800" b="1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76813" name="矩形 12"/>
                <p:cNvSpPr>
                  <a:spLocks noChangeArrowheads="1"/>
                </p:cNvSpPr>
                <p:nvPr/>
              </p:nvSpPr>
              <p:spPr bwMode="auto">
                <a:xfrm>
                  <a:off x="4121950" y="1705537"/>
                  <a:ext cx="4590510" cy="535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IKEA Sans" pitchFamily="34" charset="0"/>
                      <a:ea typeface="微软雅黑" panose="020b0503020204020204" pitchFamily="34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200"/>
                    <a:t>主考官可能无意或故不作声，造成长时间的沉默，如果是故意的，往往是想考验应聘者的反应。面试者可以：</a:t>
                  </a:r>
                  <a:endParaRPr lang="zh-CN" altLang="en-US" sz="1200"/>
                </a:p>
              </p:txBody>
            </p:sp>
          </p:grpSp>
          <p:sp>
            <p:nvSpPr>
              <p:cNvPr id="14" name="矩形 13"/>
              <p:cNvSpPr/>
              <p:nvPr/>
            </p:nvSpPr>
            <p:spPr>
              <a:xfrm>
                <a:off x="3514111" y="1433918"/>
                <a:ext cx="68262" cy="67640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/>
              </a:p>
            </p:txBody>
          </p:sp>
        </p:grpSp>
        <p:sp>
          <p:nvSpPr>
            <p:cNvPr id="76807" name="矩形 14"/>
            <p:cNvSpPr>
              <a:spLocks noChangeArrowheads="1"/>
            </p:cNvSpPr>
            <p:nvPr/>
          </p:nvSpPr>
          <p:spPr bwMode="auto">
            <a:xfrm>
              <a:off x="3379367" y="3145955"/>
              <a:ext cx="4140460" cy="75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</a:rPr>
                <a:t>2  </a:t>
              </a:r>
              <a:r>
                <a:rPr lang="zh-CN" altLang="en-US" sz="1200">
                  <a:solidFill>
                    <a:srgbClr val="000000"/>
                  </a:solidFill>
                </a:rPr>
                <a:t>可以</a:t>
              </a:r>
              <a:r>
                <a:rPr lang="zh-CN" altLang="en-US" sz="1200">
                  <a:solidFill>
                    <a:srgbClr val="FF0000"/>
                  </a:solidFill>
                </a:rPr>
                <a:t>顺着先前谈话的内容</a:t>
              </a:r>
              <a:r>
                <a:rPr lang="zh-CN" altLang="en-US" sz="1200">
                  <a:solidFill>
                    <a:srgbClr val="000000"/>
                  </a:solidFill>
                </a:rPr>
                <a:t>，</a:t>
              </a:r>
              <a:r>
                <a:rPr lang="zh-CN" altLang="en-US" sz="1200">
                  <a:solidFill>
                    <a:srgbClr val="FF0000"/>
                  </a:solidFill>
                </a:rPr>
                <a:t>继续谈下去</a:t>
              </a:r>
              <a:r>
                <a:rPr lang="zh-CN" altLang="en-US" sz="1200">
                  <a:solidFill>
                    <a:srgbClr val="000000"/>
                  </a:solidFill>
                </a:rPr>
                <a:t>，例如说；“刚才您说得很对，但我觉得还可以这样看这个问题</a:t>
              </a:r>
              <a:r>
                <a:rPr lang="en-US" altLang="zh-CN" sz="1200">
                  <a:solidFill>
                    <a:srgbClr val="000000"/>
                  </a:solidFill>
                </a:rPr>
                <a:t>……”</a:t>
              </a:r>
              <a:r>
                <a:rPr lang="zh-CN" altLang="en-US" sz="1200">
                  <a:solidFill>
                    <a:srgbClr val="000000"/>
                  </a:solidFill>
                </a:rPr>
                <a:t>或者问</a:t>
              </a:r>
              <a:r>
                <a:rPr lang="en-US" altLang="zh-CN" sz="1200">
                  <a:solidFill>
                    <a:srgbClr val="000000"/>
                  </a:solidFill>
                </a:rPr>
                <a:t>: “</a:t>
              </a:r>
              <a:r>
                <a:rPr lang="zh-CN" altLang="en-US" sz="1200">
                  <a:solidFill>
                    <a:srgbClr val="000000"/>
                  </a:solidFill>
                </a:rPr>
                <a:t>还有些关于我过去的工作体验或看法，我可以详细谈谈吗</a:t>
              </a:r>
              <a:r>
                <a:rPr lang="en-US" altLang="zh-CN" sz="1200">
                  <a:solidFill>
                    <a:srgbClr val="000000"/>
                  </a:solidFill>
                </a:rPr>
                <a:t>?”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76808" name="矩形 15"/>
            <p:cNvSpPr>
              <a:spLocks noChangeArrowheads="1"/>
            </p:cNvSpPr>
            <p:nvPr/>
          </p:nvSpPr>
          <p:spPr bwMode="auto">
            <a:xfrm>
              <a:off x="3379368" y="2880196"/>
              <a:ext cx="4499706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000000"/>
                  </a:solidFill>
                </a:rPr>
                <a:t>1  </a:t>
              </a:r>
              <a:r>
                <a:rPr lang="zh-CN" altLang="en-US" sz="1200">
                  <a:solidFill>
                    <a:srgbClr val="FF0000"/>
                  </a:solidFill>
                </a:rPr>
                <a:t>预先准备</a:t>
              </a:r>
              <a:r>
                <a:rPr lang="zh-CN" altLang="en-US" sz="1200">
                  <a:solidFill>
                    <a:srgbClr val="000000"/>
                  </a:solidFill>
                </a:rPr>
                <a:t>一些合适的话题或问题，在这个时候提出来。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pic>
          <p:nvPicPr>
            <p:cNvPr id="7680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8985" y="1453777"/>
              <a:ext cx="2705377" cy="29247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ransition spd="slow" advClick="0" advTm="0">
    <p:random/>
  </p:transition>
  <p:timing/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面试时回答问题技巧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78851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78853" name="组合 1"/>
          <p:cNvGrpSpPr/>
          <p:nvPr/>
        </p:nvGrpSpPr>
        <p:grpSpPr>
          <a:xfrm>
            <a:off x="3497263" y="2070100"/>
            <a:ext cx="4613275" cy="760413"/>
            <a:chOff x="3514382" y="1350026"/>
            <a:chExt cx="4613013" cy="760556"/>
          </a:xfrm>
        </p:grpSpPr>
        <p:grpSp>
          <p:nvGrpSpPr>
            <p:cNvPr id="78860" name="组合 10"/>
            <p:cNvGrpSpPr/>
            <p:nvPr/>
          </p:nvGrpSpPr>
          <p:grpSpPr>
            <a:xfrm>
              <a:off x="3536885" y="1350026"/>
              <a:ext cx="4590510" cy="607639"/>
              <a:chOff x="4121950" y="1395031"/>
              <a:chExt cx="4590510" cy="607639"/>
            </a:xfrm>
          </p:grpSpPr>
          <p:sp>
            <p:nvSpPr>
              <p:cNvPr id="78862" name="矩形 11"/>
              <p:cNvSpPr>
                <a:spLocks noChangeArrowheads="1"/>
              </p:cNvSpPr>
              <p:nvPr/>
            </p:nvSpPr>
            <p:spPr bwMode="auto">
              <a:xfrm>
                <a:off x="4134820" y="1395031"/>
                <a:ext cx="180049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800" b="1">
                    <a:solidFill>
                      <a:srgbClr val="FF0000"/>
                    </a:solidFill>
                  </a:rPr>
                  <a:t>讲错话如何应对</a:t>
                </a:r>
                <a:endParaRPr lang="zh-CN" altLang="en-US" sz="18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78863" name="矩形 12"/>
              <p:cNvSpPr>
                <a:spLocks noChangeArrowheads="1"/>
              </p:cNvSpPr>
              <p:nvPr/>
            </p:nvSpPr>
            <p:spPr bwMode="auto">
              <a:xfrm>
                <a:off x="4121950" y="1705537"/>
                <a:ext cx="4590510" cy="297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/>
                  <a:t>人在紧张的场合最容易脱口而出说错话。</a:t>
                </a:r>
                <a:endParaRPr lang="zh-CN" altLang="en-US" sz="1200"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3514382" y="1434180"/>
              <a:ext cx="68258" cy="6764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78854" name="组合 7"/>
          <p:cNvGrpSpPr/>
          <p:nvPr/>
        </p:nvGrpSpPr>
        <p:grpSpPr>
          <a:xfrm>
            <a:off x="3713163" y="2700338"/>
            <a:ext cx="4638675" cy="1709737"/>
            <a:chOff x="3401870" y="2880196"/>
            <a:chExt cx="4639799" cy="1710190"/>
          </a:xfrm>
        </p:grpSpPr>
        <p:sp>
          <p:nvSpPr>
            <p:cNvPr id="78856" name="矩形 14"/>
            <p:cNvSpPr>
              <a:spLocks noChangeArrowheads="1"/>
            </p:cNvSpPr>
            <p:nvPr/>
          </p:nvSpPr>
          <p:spPr bwMode="auto">
            <a:xfrm>
              <a:off x="3541961" y="3390057"/>
              <a:ext cx="4499707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FF0000"/>
                  </a:solidFill>
                </a:rPr>
                <a:t>保持镇静</a:t>
              </a:r>
              <a:r>
                <a:rPr lang="zh-CN" altLang="en-US" sz="1200">
                  <a:solidFill>
                    <a:srgbClr val="000000"/>
                  </a:solidFill>
                </a:rPr>
                <a:t>。若说错的话无关紧要，也没有得罪人，可以若无其事，专心继续面试交谈。</a:t>
              </a:r>
              <a:endParaRPr lang="en-US" altLang="zh-CN" sz="1200">
                <a:solidFill>
                  <a:srgbClr val="000000"/>
                </a:solidFill>
              </a:endParaRPr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若说错的话比较重要，为防止产生误会，应该在合适的时间更正道歉。例如：“</a:t>
              </a:r>
              <a:r>
                <a:rPr lang="zh-CN" altLang="en-US" sz="1200">
                  <a:solidFill>
                    <a:srgbClr val="FF0000"/>
                  </a:solidFill>
                </a:rPr>
                <a:t>对不起，刚才我紧张了点，好像讲错了，我的意思是</a:t>
              </a:r>
              <a:r>
                <a:rPr lang="en-US" altLang="zh-CN" sz="1200">
                  <a:solidFill>
                    <a:srgbClr val="FF0000"/>
                  </a:solidFill>
                </a:rPr>
                <a:t>……</a:t>
              </a:r>
              <a:r>
                <a:rPr lang="zh-CN" altLang="en-US" sz="1200">
                  <a:solidFill>
                    <a:srgbClr val="FF0000"/>
                  </a:solidFill>
                </a:rPr>
                <a:t>请原谅。</a:t>
              </a:r>
              <a:r>
                <a:rPr lang="zh-CN" altLang="en-US" sz="1200">
                  <a:solidFill>
                    <a:srgbClr val="000000"/>
                  </a:solidFill>
                </a:rPr>
                <a:t>”</a:t>
              </a:r>
              <a:endParaRPr lang="zh-CN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78857" name="矩形 15"/>
            <p:cNvSpPr>
              <a:spLocks noChangeArrowheads="1"/>
            </p:cNvSpPr>
            <p:nvPr/>
          </p:nvSpPr>
          <p:spPr bwMode="auto">
            <a:xfrm>
              <a:off x="3541963" y="2880196"/>
              <a:ext cx="4499706" cy="518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发现自己说错话后停下来不作声，或伸伸舌头，扮扮鬼脸，这些都是不成熟不庄重的做法。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401870" y="2970707"/>
              <a:ext cx="179430" cy="1794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>
                  <a:latin typeface="+mn-ea"/>
                </a:rPr>
                <a:t>×</a:t>
              </a:r>
              <a:endParaRPr lang="zh-CN" altLang="en-US">
                <a:latin typeface="+mn-ea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3401870" y="3472490"/>
              <a:ext cx="179430" cy="17943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latin typeface="+mj-ea"/>
                  <a:ea typeface="+mj-ea"/>
                </a:rPr>
                <a:t>√</a:t>
              </a:r>
              <a:endParaRPr lang="zh-CN" altLang="en-US" b="1">
                <a:latin typeface="+mj-ea"/>
                <a:ea typeface="+mj-ea"/>
              </a:endParaRPr>
            </a:p>
          </p:txBody>
        </p:sp>
      </p:grpSp>
      <p:pic>
        <p:nvPicPr>
          <p:cNvPr id="788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75" y="1355725"/>
            <a:ext cx="2463800" cy="327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面试时回答问题技巧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80899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80901" name="组合 22"/>
          <p:cNvGrpSpPr/>
          <p:nvPr/>
        </p:nvGrpSpPr>
        <p:grpSpPr>
          <a:xfrm>
            <a:off x="927100" y="1755775"/>
            <a:ext cx="7780338" cy="2179638"/>
            <a:chOff x="842100" y="1755071"/>
            <a:chExt cx="7780350" cy="2179805"/>
          </a:xfrm>
        </p:grpSpPr>
        <p:sp>
          <p:nvSpPr>
            <p:cNvPr id="9" name="矩形 8"/>
            <p:cNvSpPr/>
            <p:nvPr/>
          </p:nvSpPr>
          <p:spPr>
            <a:xfrm>
              <a:off x="842100" y="2379007"/>
              <a:ext cx="2438404" cy="15558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80903" name="矩形 11"/>
            <p:cNvSpPr>
              <a:spLocks noChangeArrowheads="1"/>
            </p:cNvSpPr>
            <p:nvPr/>
          </p:nvSpPr>
          <p:spPr bwMode="auto">
            <a:xfrm>
              <a:off x="3847365" y="1755071"/>
              <a:ext cx="1569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rgbClr val="FF0000"/>
                  </a:solidFill>
                </a:rPr>
                <a:t>如何转移话题</a:t>
              </a:r>
              <a:endParaRPr lang="zh-CN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812318" y="1839215"/>
              <a:ext cx="66675" cy="6763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80905" name="矩形 5"/>
            <p:cNvSpPr>
              <a:spLocks noChangeArrowheads="1"/>
            </p:cNvSpPr>
            <p:nvPr/>
          </p:nvSpPr>
          <p:spPr bwMode="auto">
            <a:xfrm>
              <a:off x="842100" y="2379257"/>
              <a:ext cx="2438364" cy="1555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1  </a:t>
              </a:r>
              <a:r>
                <a:rPr lang="zh-CN" altLang="en-US" sz="1000"/>
                <a:t>所谈内容与自己求职无关，而对方却谈兴正浓。</a:t>
              </a:r>
              <a:endParaRPr lang="zh-CN" altLang="en-US" sz="100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2</a:t>
              </a:r>
              <a:r>
                <a:rPr lang="zh-CN" altLang="en-US" sz="1000"/>
                <a:t>  觉察到考官不愿听下去的暗示。</a:t>
              </a:r>
              <a:endParaRPr lang="zh-CN" altLang="en-US" sz="100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3</a:t>
              </a:r>
              <a:r>
                <a:rPr lang="zh-CN" altLang="en-US" sz="1000"/>
                <a:t>  谈话内容枯竭，面试出现冷场。 </a:t>
              </a:r>
              <a:endParaRPr lang="zh-CN" altLang="en-US" sz="100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4</a:t>
              </a:r>
              <a:r>
                <a:rPr lang="zh-CN" altLang="en-US" sz="1000"/>
                <a:t>  有人失言或意外的尴尬局面出现。 </a:t>
              </a:r>
              <a:endParaRPr lang="zh-CN" altLang="en-US" sz="100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5</a:t>
              </a:r>
              <a:r>
                <a:rPr lang="zh-CN" altLang="en-US" sz="1000"/>
                <a:t>  产生意见分歧，又不便争论、不必争论或不想争论时。 </a:t>
              </a:r>
              <a:endParaRPr lang="zh-CN" altLang="en-US" sz="1000"/>
            </a:p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000"/>
                <a:t>6</a:t>
              </a:r>
              <a:r>
                <a:rPr lang="zh-CN" altLang="en-US" sz="1000"/>
                <a:t>  需要避讳时。</a:t>
              </a:r>
              <a:endParaRPr lang="zh-CN" altLang="en-US" sz="1000"/>
            </a:p>
          </p:txBody>
        </p:sp>
        <p:sp>
          <p:nvSpPr>
            <p:cNvPr id="10" name="矩形 9"/>
            <p:cNvSpPr/>
            <p:nvPr/>
          </p:nvSpPr>
          <p:spPr>
            <a:xfrm>
              <a:off x="842100" y="1845566"/>
              <a:ext cx="2438404" cy="45882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80907" name="矩形 20"/>
            <p:cNvSpPr>
              <a:spLocks noChangeArrowheads="1"/>
            </p:cNvSpPr>
            <p:nvPr/>
          </p:nvSpPr>
          <p:spPr bwMode="auto">
            <a:xfrm>
              <a:off x="1094707" y="1970804"/>
              <a:ext cx="22621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800" b="1">
                  <a:solidFill>
                    <a:schemeClr val="bg1"/>
                  </a:solidFill>
                </a:rPr>
                <a:t>需要转移话题的情形</a:t>
              </a:r>
              <a:endParaRPr lang="zh-CN" altLang="en-US" sz="1800" b="1">
                <a:solidFill>
                  <a:schemeClr val="bg1"/>
                </a:solidFill>
              </a:endParaRPr>
            </a:p>
          </p:txBody>
        </p:sp>
        <p:grpSp>
          <p:nvGrpSpPr>
            <p:cNvPr id="80908" name="组合 18"/>
            <p:cNvGrpSpPr/>
            <p:nvPr/>
          </p:nvGrpSpPr>
          <p:grpSpPr>
            <a:xfrm>
              <a:off x="4034155" y="2156721"/>
              <a:ext cx="4588295" cy="739365"/>
              <a:chOff x="4034155" y="2246731"/>
              <a:chExt cx="4588295" cy="739365"/>
            </a:xfrm>
          </p:grpSpPr>
          <p:sp>
            <p:nvSpPr>
              <p:cNvPr id="80912" name="矩形 21"/>
              <p:cNvSpPr>
                <a:spLocks noChangeArrowheads="1"/>
              </p:cNvSpPr>
              <p:nvPr/>
            </p:nvSpPr>
            <p:spPr bwMode="auto">
              <a:xfrm>
                <a:off x="4034155" y="2246731"/>
                <a:ext cx="1077905" cy="297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FF0000"/>
                    </a:solidFill>
                  </a:rPr>
                  <a:t>1  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岔开式</a:t>
                </a:r>
                <a:endParaRPr lang="en-US" altLang="zh-CN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13" name="矩形 17"/>
              <p:cNvSpPr>
                <a:spLocks noChangeArrowheads="1"/>
              </p:cNvSpPr>
              <p:nvPr/>
            </p:nvSpPr>
            <p:spPr bwMode="auto">
              <a:xfrm>
                <a:off x="4140898" y="2487498"/>
                <a:ext cx="4481552" cy="49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 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“刚刚谈到了工作经验，我这里有点相关资料，如果允许，我可以为面试官展示一下。”</a:t>
                </a:r>
                <a:endParaRPr lang="zh-CN" altLang="en-US" sz="1800"/>
              </a:p>
            </p:txBody>
          </p:sp>
        </p:grpSp>
        <p:grpSp>
          <p:nvGrpSpPr>
            <p:cNvPr id="80909" name="组合 24"/>
            <p:cNvGrpSpPr/>
            <p:nvPr/>
          </p:nvGrpSpPr>
          <p:grpSpPr>
            <a:xfrm>
              <a:off x="4034155" y="2870137"/>
              <a:ext cx="4588295" cy="942498"/>
              <a:chOff x="4034155" y="2246731"/>
              <a:chExt cx="4588295" cy="942498"/>
            </a:xfrm>
          </p:grpSpPr>
          <p:sp>
            <p:nvSpPr>
              <p:cNvPr id="80910" name="矩形 25"/>
              <p:cNvSpPr>
                <a:spLocks noChangeArrowheads="1"/>
              </p:cNvSpPr>
              <p:nvPr/>
            </p:nvSpPr>
            <p:spPr bwMode="auto">
              <a:xfrm>
                <a:off x="4034155" y="2246731"/>
                <a:ext cx="1077905" cy="3139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FF0000"/>
                    </a:solidFill>
                  </a:rPr>
                  <a:t>2   </a:t>
                </a:r>
                <a:r>
                  <a:rPr lang="zh-CN" altLang="en-US" sz="1200">
                    <a:solidFill>
                      <a:srgbClr val="FF0000"/>
                    </a:solidFill>
                  </a:rPr>
                  <a:t>假言式</a:t>
                </a:r>
                <a:endParaRPr lang="en-US" altLang="zh-CN" sz="1200">
                  <a:solidFill>
                    <a:srgbClr val="000000"/>
                  </a:solidFill>
                </a:endParaRPr>
              </a:p>
            </p:txBody>
          </p:sp>
          <p:sp>
            <p:nvSpPr>
              <p:cNvPr id="80911" name="矩形 26"/>
              <p:cNvSpPr>
                <a:spLocks noChangeArrowheads="1"/>
              </p:cNvSpPr>
              <p:nvPr/>
            </p:nvSpPr>
            <p:spPr bwMode="auto">
              <a:xfrm>
                <a:off x="4230907" y="2487498"/>
                <a:ext cx="4391543" cy="701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200">
                    <a:solidFill>
                      <a:srgbClr val="000000"/>
                    </a:solidFill>
                  </a:rPr>
                  <a:t>如果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A, 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那么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B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。其中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是假设条件，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B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是以</a:t>
                </a:r>
                <a:r>
                  <a:rPr lang="en-US" altLang="zh-CN" sz="1200">
                    <a:solidFill>
                      <a:srgbClr val="000000"/>
                    </a:solidFill>
                  </a:rPr>
                  <a:t>A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为条件的结论。</a:t>
                </a:r>
                <a:endParaRPr lang="en-US" altLang="zh-CN" sz="120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-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当事业与家庭发生矛盾时，你是选择事业，还是选择家庭呢？</a:t>
                </a:r>
                <a:endParaRPr lang="en-US" altLang="zh-CN" sz="1200">
                  <a:solidFill>
                    <a:srgbClr val="000000"/>
                  </a:solidFill>
                </a:endParaRPr>
              </a:p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200">
                    <a:solidFill>
                      <a:srgbClr val="000000"/>
                    </a:solidFill>
                  </a:rPr>
                  <a:t>-</a:t>
                </a:r>
                <a:r>
                  <a:rPr lang="zh-CN" altLang="en-US" sz="1200">
                    <a:solidFill>
                      <a:srgbClr val="000000"/>
                    </a:solidFill>
                  </a:rPr>
                  <a:t>谁重要，我就选择谁。</a:t>
                </a:r>
                <a:endParaRPr lang="zh-CN" altLang="en-US" sz="1800"/>
              </a:p>
            </p:txBody>
          </p:sp>
        </p:grpSp>
      </p:grpSp>
    </p:spTree>
  </p:cSld>
  <p:clrMapOvr>
    <a:masterClrMapping/>
  </p:clrMapOvr>
  <p:transition spd="slow" advClick="0" advTm="0">
    <p:random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3"/>
          <a:stretch>
            <a:fillRect/>
          </a:stretch>
        </p:blipFill>
        <p:spPr bwMode="auto">
          <a:xfrm>
            <a:off x="957263" y="1668463"/>
            <a:ext cx="2955925" cy="292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8750" y="765175"/>
            <a:ext cx="22621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面试时回答问题技巧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2546350" y="765175"/>
            <a:ext cx="24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18018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面试中注意事项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82950" name="矩形 11"/>
          <p:cNvSpPr>
            <a:spLocks noChangeArrowheads="1"/>
          </p:cNvSpPr>
          <p:nvPr/>
        </p:nvSpPr>
        <p:spPr bwMode="auto">
          <a:xfrm>
            <a:off x="3932238" y="1439863"/>
            <a:ext cx="2492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请问：你有哪些缺点？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895725" y="1524000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grpSp>
        <p:nvGrpSpPr>
          <p:cNvPr id="82952" name="组合 12"/>
          <p:cNvGrpSpPr/>
          <p:nvPr/>
        </p:nvGrpSpPr>
        <p:grpSpPr>
          <a:xfrm>
            <a:off x="4117975" y="1841500"/>
            <a:ext cx="4589463" cy="739775"/>
            <a:chOff x="4118650" y="1931696"/>
            <a:chExt cx="4588295" cy="739365"/>
          </a:xfrm>
        </p:grpSpPr>
        <p:sp>
          <p:nvSpPr>
            <p:cNvPr id="82964" name="矩形 21"/>
            <p:cNvSpPr>
              <a:spLocks noChangeArrowheads="1"/>
            </p:cNvSpPr>
            <p:nvPr/>
          </p:nvSpPr>
          <p:spPr bwMode="auto">
            <a:xfrm>
              <a:off x="4118650" y="1931696"/>
              <a:ext cx="16234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FF0000"/>
                  </a:solidFill>
                </a:rPr>
                <a:t>1  </a:t>
              </a:r>
              <a:r>
                <a:rPr lang="zh-CN" altLang="en-US" sz="1200">
                  <a:solidFill>
                    <a:srgbClr val="FF0000"/>
                  </a:solidFill>
                </a:rPr>
                <a:t>坦然承认 博得认同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82965" name="矩形 17"/>
            <p:cNvSpPr>
              <a:spLocks noChangeArrowheads="1"/>
            </p:cNvSpPr>
            <p:nvPr/>
          </p:nvSpPr>
          <p:spPr bwMode="auto">
            <a:xfrm>
              <a:off x="4225393" y="2172463"/>
              <a:ext cx="4481552" cy="498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为自己的缺点找足理由也无济于事，重要的是如何使对方</a:t>
              </a:r>
              <a:r>
                <a:rPr lang="zh-CN" altLang="en-US" sz="1200">
                  <a:solidFill>
                    <a:srgbClr val="FF0000"/>
                  </a:solidFill>
                </a:rPr>
                <a:t>在感情上认同你谈及自身缺点的态度</a:t>
              </a:r>
              <a:r>
                <a:rPr lang="zh-CN" altLang="en-US" sz="1200">
                  <a:solidFill>
                    <a:srgbClr val="000000"/>
                  </a:solidFill>
                </a:rPr>
                <a:t>。</a:t>
              </a:r>
              <a:endParaRPr lang="zh-CN" altLang="en-US" sz="1800"/>
            </a:p>
          </p:txBody>
        </p:sp>
      </p:grpSp>
      <p:grpSp>
        <p:nvGrpSpPr>
          <p:cNvPr id="82953" name="组合 14"/>
          <p:cNvGrpSpPr/>
          <p:nvPr/>
        </p:nvGrpSpPr>
        <p:grpSpPr>
          <a:xfrm>
            <a:off x="4117975" y="2582863"/>
            <a:ext cx="4498975" cy="1360487"/>
            <a:chOff x="4118650" y="2627760"/>
            <a:chExt cx="4498286" cy="1360209"/>
          </a:xfrm>
        </p:grpSpPr>
        <p:sp>
          <p:nvSpPr>
            <p:cNvPr id="82959" name="矩形 25"/>
            <p:cNvSpPr>
              <a:spLocks noChangeArrowheads="1"/>
            </p:cNvSpPr>
            <p:nvPr/>
          </p:nvSpPr>
          <p:spPr bwMode="auto">
            <a:xfrm>
              <a:off x="4118650" y="2627760"/>
              <a:ext cx="180350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FF0000"/>
                  </a:solidFill>
                </a:rPr>
                <a:t>2   </a:t>
              </a:r>
              <a:r>
                <a:rPr lang="zh-CN" altLang="en-US" sz="1200">
                  <a:solidFill>
                    <a:srgbClr val="FF0000"/>
                  </a:solidFill>
                </a:rPr>
                <a:t>消除误会 缩短距离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sp>
          <p:nvSpPr>
            <p:cNvPr id="82960" name="矩形 26"/>
            <p:cNvSpPr>
              <a:spLocks noChangeArrowheads="1"/>
            </p:cNvSpPr>
            <p:nvPr/>
          </p:nvSpPr>
          <p:spPr bwMode="auto">
            <a:xfrm>
              <a:off x="4225393" y="2868527"/>
              <a:ext cx="4391543" cy="486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rgbClr val="000000"/>
                  </a:solidFill>
                </a:rPr>
                <a:t>有的“缺点”并不是缺点，而是一般意义的误会造成的，这时，你应</a:t>
              </a:r>
              <a:r>
                <a:rPr lang="zh-CN" altLang="en-US" sz="1200">
                  <a:solidFill>
                    <a:srgbClr val="FF0000"/>
                  </a:solidFill>
                </a:rPr>
                <a:t>及时澄清</a:t>
              </a:r>
              <a:r>
                <a:rPr lang="zh-CN" altLang="en-US" sz="1200">
                  <a:solidFill>
                    <a:srgbClr val="000000"/>
                  </a:solidFill>
                </a:rPr>
                <a:t>，</a:t>
              </a:r>
              <a:r>
                <a:rPr lang="zh-CN" altLang="en-US" sz="1200">
                  <a:solidFill>
                    <a:srgbClr val="FF0000"/>
                  </a:solidFill>
                </a:rPr>
                <a:t>缩短与对方心理上造成的差距</a:t>
              </a:r>
              <a:r>
                <a:rPr lang="zh-CN" altLang="en-US" sz="1200">
                  <a:solidFill>
                    <a:srgbClr val="000000"/>
                  </a:solidFill>
                </a:rPr>
                <a:t>。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grpSp>
          <p:nvGrpSpPr>
            <p:cNvPr id="82961" name="组合 6"/>
            <p:cNvGrpSpPr/>
            <p:nvPr/>
          </p:nvGrpSpPr>
          <p:grpSpPr>
            <a:xfrm>
              <a:off x="4442500" y="3280083"/>
              <a:ext cx="4044935" cy="707886"/>
              <a:chOff x="4436985" y="3577043"/>
              <a:chExt cx="4044935" cy="707886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4436935" y="3645298"/>
                <a:ext cx="144441" cy="14443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b="1"/>
                  <a:t>例</a:t>
                </a:r>
                <a:endParaRPr lang="zh-CN" altLang="en-US" sz="1050" b="1"/>
              </a:p>
            </p:txBody>
          </p:sp>
          <p:sp>
            <p:nvSpPr>
              <p:cNvPr id="82963" name="矩形 1"/>
              <p:cNvSpPr>
                <a:spLocks noChangeArrowheads="1"/>
              </p:cNvSpPr>
              <p:nvPr/>
            </p:nvSpPr>
            <p:spPr bwMode="auto">
              <a:xfrm>
                <a:off x="4481990" y="3577043"/>
                <a:ext cx="3999930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“我的父亲是高干，但他对我的要求很严格，家中虽有保姆，但洗我自己的衣服等活，从来不让保姆给我做，而让我亲自动手做，由于我是在这个环境长大的，什么事情都自己做，也从不依赖父亲的职权，所以，到你们公司，你们受的苦，我都能吃</a:t>
                </a:r>
                <a:r>
                  <a:rPr lang="en-US" altLang="zh-CN" sz="1000"/>
                  <a:t>……”</a:t>
                </a:r>
                <a:endParaRPr lang="zh-CN" altLang="en-US" sz="1000"/>
              </a:p>
            </p:txBody>
          </p:sp>
        </p:grpSp>
      </p:grpSp>
      <p:grpSp>
        <p:nvGrpSpPr>
          <p:cNvPr id="82954" name="组合 15"/>
          <p:cNvGrpSpPr/>
          <p:nvPr/>
        </p:nvGrpSpPr>
        <p:grpSpPr>
          <a:xfrm>
            <a:off x="4117975" y="3944938"/>
            <a:ext cx="4368800" cy="646112"/>
            <a:chOff x="4118650" y="3944668"/>
            <a:chExt cx="4368785" cy="645718"/>
          </a:xfrm>
        </p:grpSpPr>
        <p:sp>
          <p:nvSpPr>
            <p:cNvPr id="82955" name="矩形 27"/>
            <p:cNvSpPr>
              <a:spLocks noChangeArrowheads="1"/>
            </p:cNvSpPr>
            <p:nvPr/>
          </p:nvSpPr>
          <p:spPr bwMode="auto">
            <a:xfrm>
              <a:off x="4118650" y="3944668"/>
              <a:ext cx="1623480" cy="313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200">
                  <a:solidFill>
                    <a:srgbClr val="FF0000"/>
                  </a:solidFill>
                </a:rPr>
                <a:t>3  </a:t>
              </a:r>
              <a:r>
                <a:rPr lang="zh-CN" altLang="en-US" sz="1200">
                  <a:solidFill>
                    <a:srgbClr val="FF0000"/>
                  </a:solidFill>
                </a:rPr>
                <a:t>明谈缺点 实谈优点</a:t>
              </a:r>
              <a:endParaRPr lang="en-US" altLang="zh-CN" sz="1200">
                <a:solidFill>
                  <a:srgbClr val="000000"/>
                </a:solidFill>
              </a:endParaRPr>
            </a:p>
          </p:txBody>
        </p:sp>
        <p:grpSp>
          <p:nvGrpSpPr>
            <p:cNvPr id="82956" name="组合 29"/>
            <p:cNvGrpSpPr/>
            <p:nvPr/>
          </p:nvGrpSpPr>
          <p:grpSpPr>
            <a:xfrm>
              <a:off x="4442500" y="4169693"/>
              <a:ext cx="4044935" cy="420693"/>
              <a:chOff x="4436985" y="3577043"/>
              <a:chExt cx="4044935" cy="420693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36984" y="3645526"/>
                <a:ext cx="144462" cy="14437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1050" b="1"/>
                  <a:t>例</a:t>
                </a:r>
                <a:endParaRPr lang="zh-CN" altLang="en-US" sz="1050" b="1"/>
              </a:p>
            </p:txBody>
          </p:sp>
          <p:sp>
            <p:nvSpPr>
              <p:cNvPr id="82958" name="矩形 31"/>
              <p:cNvSpPr>
                <a:spLocks noChangeArrowheads="1"/>
              </p:cNvSpPr>
              <p:nvPr/>
            </p:nvSpPr>
            <p:spPr bwMode="auto">
              <a:xfrm>
                <a:off x="4481990" y="3577043"/>
                <a:ext cx="3999930" cy="420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IKEA Sans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/>
                  <a:t>“像所有应届生一样，我缺少相关的工作经验，不过，正因为此，对该工作我有着足够的热情，愿意花更多的时间学习！”</a:t>
                </a:r>
                <a:endParaRPr lang="zh-CN" altLang="en-US" sz="1000"/>
              </a:p>
            </p:txBody>
          </p:sp>
        </p:grpSp>
      </p:grpSp>
    </p:spTree>
  </p:cSld>
  <p:clrMapOvr>
    <a:masterClrMapping/>
  </p:clrMapOvr>
  <p:transition spd="slow" advClick="0" advTm="0">
    <p:random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1268" name="矩形 5"/>
          <p:cNvSpPr>
            <a:spLocks noChangeArrowheads="1"/>
          </p:cNvSpPr>
          <p:nvPr/>
        </p:nvSpPr>
        <p:spPr bwMode="auto">
          <a:xfrm>
            <a:off x="4286250" y="1574800"/>
            <a:ext cx="1339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系统脱敏法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37038" y="1665288"/>
            <a:ext cx="68262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270" name="矩形 7"/>
          <p:cNvSpPr>
            <a:spLocks noChangeArrowheads="1"/>
          </p:cNvSpPr>
          <p:nvPr/>
        </p:nvSpPr>
        <p:spPr bwMode="auto">
          <a:xfrm>
            <a:off x="4321175" y="2198688"/>
            <a:ext cx="4572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认真反思自己的情况，依程度轻重将引起面试焦虑的情境排序。</a:t>
            </a:r>
            <a:endParaRPr lang="zh-CN" altLang="en-US" sz="1200"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grpSp>
        <p:nvGrpSpPr>
          <p:cNvPr id="11271" name="组合 20"/>
          <p:cNvGrpSpPr/>
          <p:nvPr/>
        </p:nvGrpSpPr>
        <p:grpSpPr>
          <a:xfrm>
            <a:off x="4352925" y="1979613"/>
            <a:ext cx="682625" cy="277812"/>
            <a:chOff x="4353363" y="1980096"/>
            <a:chExt cx="681597" cy="276999"/>
          </a:xfrm>
        </p:grpSpPr>
        <p:sp>
          <p:nvSpPr>
            <p:cNvPr id="10" name="矩形 9"/>
            <p:cNvSpPr/>
            <p:nvPr/>
          </p:nvSpPr>
          <p:spPr>
            <a:xfrm>
              <a:off x="4410427" y="2022833"/>
              <a:ext cx="545278" cy="18361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11279" name="矩形 8"/>
            <p:cNvSpPr>
              <a:spLocks noChangeArrowheads="1"/>
            </p:cNvSpPr>
            <p:nvPr/>
          </p:nvSpPr>
          <p:spPr bwMode="auto">
            <a:xfrm>
              <a:off x="4353363" y="1980096"/>
              <a:ext cx="68159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>
                  <a:solidFill>
                    <a:schemeClr val="bg1"/>
                  </a:solidFill>
                </a:rPr>
                <a:t>第一步 </a:t>
              </a:r>
              <a:endParaRPr lang="zh-CN" altLang="en-US" sz="1800">
                <a:solidFill>
                  <a:schemeClr val="bg1"/>
                </a:solidFill>
              </a:endParaRPr>
            </a:p>
          </p:txBody>
        </p:sp>
      </p:grpSp>
      <p:sp>
        <p:nvSpPr>
          <p:cNvPr id="11272" name="矩形 15"/>
          <p:cNvSpPr>
            <a:spLocks noChangeArrowheads="1"/>
          </p:cNvSpPr>
          <p:nvPr/>
        </p:nvSpPr>
        <p:spPr bwMode="auto">
          <a:xfrm>
            <a:off x="4321175" y="2755900"/>
            <a:ext cx="4572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1 </a:t>
            </a:r>
            <a:r>
              <a:rPr lang="zh-CN" altLang="en-US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从能引起你最轻度焦虑的情境开始想象。尽量逼真地想象当时的各种情景、面试官的表情和自己的内心体验，一旦有身体的紧张反应或内心的焦虑状态出现，便用言语暗示“沉着”、“冷静”、“停止紧张”，同时进行有规律的深呼吸，尽量放松肌肉，以减弱自身的紧张状态，直至镇定自若。</a:t>
            </a:r>
            <a:endParaRPr lang="en-US" altLang="zh-CN" sz="1200"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0075" y="2562225"/>
            <a:ext cx="546100" cy="1841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1274" name="矩形 17"/>
          <p:cNvSpPr>
            <a:spLocks noChangeArrowheads="1"/>
          </p:cNvSpPr>
          <p:nvPr/>
        </p:nvSpPr>
        <p:spPr bwMode="auto">
          <a:xfrm>
            <a:off x="4352925" y="2519363"/>
            <a:ext cx="6826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>
                <a:solidFill>
                  <a:schemeClr val="bg1"/>
                </a:solidFill>
              </a:rPr>
              <a:t>第二步 </a:t>
            </a:r>
            <a:endParaRPr lang="zh-CN" altLang="en-US" sz="1800">
              <a:solidFill>
                <a:schemeClr val="bg1"/>
              </a:solidFill>
            </a:endParaRPr>
          </a:p>
        </p:txBody>
      </p:sp>
      <p:sp>
        <p:nvSpPr>
          <p:cNvPr id="11275" name="矩形 11"/>
          <p:cNvSpPr>
            <a:spLocks noChangeArrowheads="1"/>
          </p:cNvSpPr>
          <p:nvPr/>
        </p:nvSpPr>
        <p:spPr bwMode="auto">
          <a:xfrm>
            <a:off x="4321175" y="3825875"/>
            <a:ext cx="45529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CN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2  </a:t>
            </a:r>
            <a:r>
              <a:rPr lang="zh-CN" altLang="en-US" sz="1200">
                <a:latin typeface="Hiragino Sans GB W6" panose="020b0600000000000000" pitchFamily="34" charset="-122"/>
                <a:ea typeface="Hiragino Sans GB W6" panose="020b0600000000000000" pitchFamily="34" charset="-122"/>
              </a:rPr>
              <a:t>然后想象第二个情境，依次进行训练，最后达到想象最紧张的面试情景时，也能够轻松自如。</a:t>
            </a:r>
            <a:endParaRPr lang="zh-CN" altLang="en-US" sz="1200">
              <a:latin typeface="Hiragino Sans GB W6" panose="020b0600000000000000" pitchFamily="34" charset="-122"/>
              <a:ea typeface="Hiragino Sans GB W6" panose="020b0600000000000000" pitchFamily="34" charset="-122"/>
            </a:endParaRPr>
          </a:p>
        </p:txBody>
      </p:sp>
      <p:pic>
        <p:nvPicPr>
          <p:cNvPr id="112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1574800"/>
            <a:ext cx="3014663" cy="3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4" name="AutoShape 5" descr="http://www.mychineselearning.com/images/201006/interview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grpSp>
        <p:nvGrpSpPr>
          <p:cNvPr id="84995" name="组合 26"/>
          <p:cNvGrpSpPr/>
          <p:nvPr/>
        </p:nvGrpSpPr>
        <p:grpSpPr>
          <a:xfrm>
            <a:off x="5799138" y="1614488"/>
            <a:ext cx="2435225" cy="461962"/>
            <a:chOff x="999860" y="1956906"/>
            <a:chExt cx="2435619" cy="461665"/>
          </a:xfrm>
        </p:grpSpPr>
        <p:sp>
          <p:nvSpPr>
            <p:cNvPr id="28" name="矩形 27"/>
            <p:cNvSpPr/>
            <p:nvPr/>
          </p:nvSpPr>
          <p:spPr>
            <a:xfrm>
              <a:off x="1404737" y="2001327"/>
              <a:ext cx="2030742" cy="369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latin typeface="+mj-ea"/>
                  <a:ea typeface="+mj-ea"/>
                </a:rPr>
                <a:t>面试结束注意事项</a:t>
              </a: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99860" y="2021951"/>
              <a:ext cx="360420" cy="27763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/>
            </a:p>
          </p:txBody>
        </p:sp>
        <p:sp>
          <p:nvSpPr>
            <p:cNvPr id="85007" name="TextBox 29"/>
            <p:cNvSpPr txBox="1">
              <a:spLocks noChangeArrowheads="1"/>
            </p:cNvSpPr>
            <p:nvPr/>
          </p:nvSpPr>
          <p:spPr bwMode="auto">
            <a:xfrm>
              <a:off x="1078343" y="1956906"/>
              <a:ext cx="3545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4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3</a:t>
              </a:r>
              <a:endParaRPr lang="zh-CN" altLang="en-US" sz="2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4996" name="组合 4"/>
          <p:cNvGrpSpPr/>
          <p:nvPr/>
        </p:nvGrpSpPr>
        <p:grpSpPr>
          <a:xfrm>
            <a:off x="5957888" y="2120900"/>
            <a:ext cx="2154237" cy="277813"/>
            <a:chOff x="5136873" y="2117346"/>
            <a:chExt cx="2154283" cy="276999"/>
          </a:xfrm>
        </p:grpSpPr>
        <p:sp>
          <p:nvSpPr>
            <p:cNvPr id="85003" name="矩形 2"/>
            <p:cNvSpPr>
              <a:spLocks noChangeArrowheads="1"/>
            </p:cNvSpPr>
            <p:nvPr/>
          </p:nvSpPr>
          <p:spPr bwMode="auto">
            <a:xfrm>
              <a:off x="5413719" y="2117346"/>
              <a:ext cx="18774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把握结束面试的最佳时间</a:t>
              </a:r>
              <a:endParaRPr lang="zh-CN" altLang="en-US" sz="1200"/>
            </a:p>
          </p:txBody>
        </p:sp>
        <p:sp>
          <p:nvSpPr>
            <p:cNvPr id="85004" name="TextBox 3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4.1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84997" name="组合 30"/>
          <p:cNvGrpSpPr/>
          <p:nvPr/>
        </p:nvGrpSpPr>
        <p:grpSpPr>
          <a:xfrm>
            <a:off x="5957888" y="2368550"/>
            <a:ext cx="1692275" cy="277813"/>
            <a:chOff x="5136873" y="2117346"/>
            <a:chExt cx="1692618" cy="276999"/>
          </a:xfrm>
        </p:grpSpPr>
        <p:sp>
          <p:nvSpPr>
            <p:cNvPr id="85001" name="矩形 31"/>
            <p:cNvSpPr>
              <a:spLocks noChangeArrowheads="1"/>
            </p:cNvSpPr>
            <p:nvPr/>
          </p:nvSpPr>
          <p:spPr bwMode="auto">
            <a:xfrm>
              <a:off x="5413719" y="2117346"/>
              <a:ext cx="14157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1200"/>
                <a:t>面试结束时的礼仪</a:t>
              </a:r>
              <a:endParaRPr lang="zh-CN" altLang="en-US" sz="1200"/>
            </a:p>
          </p:txBody>
        </p:sp>
        <p:sp>
          <p:nvSpPr>
            <p:cNvPr id="85002" name="TextBox 32"/>
            <p:cNvSpPr txBox="1">
              <a:spLocks noChangeArrowheads="1"/>
            </p:cNvSpPr>
            <p:nvPr/>
          </p:nvSpPr>
          <p:spPr bwMode="auto">
            <a:xfrm>
              <a:off x="5136873" y="212504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IKEA Sans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1100">
                  <a:latin typeface="华文细黑" panose="02010600040101010101" pitchFamily="2" charset="-122"/>
                  <a:ea typeface="华文细黑" panose="02010600040101010101" pitchFamily="2" charset="-122"/>
                </a:rPr>
                <a:t>4.2</a:t>
              </a:r>
              <a:endParaRPr lang="zh-CN" altLang="en-US" sz="110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4183063"/>
            <a:ext cx="9144000" cy="8572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850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7"/>
          <a:stretch>
            <a:fillRect/>
          </a:stretch>
        </p:blipFill>
        <p:spPr bwMode="auto">
          <a:xfrm>
            <a:off x="1331913" y="1658938"/>
            <a:ext cx="3425825" cy="183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895600" y="765175"/>
            <a:ext cx="27225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把握结束面试的最佳时间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87043" name="TextBox 3"/>
          <p:cNvSpPr txBox="1">
            <a:spLocks noChangeArrowheads="1"/>
          </p:cNvSpPr>
          <p:nvPr/>
        </p:nvSpPr>
        <p:spPr bwMode="auto">
          <a:xfrm>
            <a:off x="274320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面试结束注意事项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87045" name="矩形 12"/>
          <p:cNvSpPr>
            <a:spLocks noChangeArrowheads="1"/>
          </p:cNvSpPr>
          <p:nvPr/>
        </p:nvSpPr>
        <p:spPr bwMode="auto">
          <a:xfrm>
            <a:off x="3519488" y="2079625"/>
            <a:ext cx="45910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怎么才能把握好适时离场的时间呢？一般来说，在</a:t>
            </a:r>
            <a:r>
              <a:rPr lang="zh-CN" altLang="en-US" sz="1200">
                <a:solidFill>
                  <a:srgbClr val="FF0000"/>
                </a:solidFill>
              </a:rPr>
              <a:t>高潮话题结束之后</a:t>
            </a:r>
            <a:r>
              <a:rPr lang="zh-CN" altLang="en-US" sz="1200"/>
              <a:t>或者是在主试人</a:t>
            </a:r>
            <a:r>
              <a:rPr lang="zh-CN" altLang="en-US" sz="1200">
                <a:solidFill>
                  <a:srgbClr val="FF0000"/>
                </a:solidFill>
              </a:rPr>
              <a:t>暗示</a:t>
            </a:r>
            <a:r>
              <a:rPr lang="zh-CN" altLang="en-US" sz="1200"/>
              <a:t>之后就应该主动告辞。暗示语示例：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3497263" y="215423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7047" name="矩形 17"/>
          <p:cNvSpPr>
            <a:spLocks noChangeArrowheads="1"/>
          </p:cNvSpPr>
          <p:nvPr/>
        </p:nvSpPr>
        <p:spPr bwMode="auto">
          <a:xfrm>
            <a:off x="3609975" y="2565400"/>
            <a:ext cx="4500563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我很感激你对我们公司这项工作的关注。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谢谢你对我们招聘工作的关心。我们一做出决定就会立即通知你。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你的情况我们已经了解了。你知道，在做出最后决定之前我们还要面试几位 申请人。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endParaRPr lang="en-US" altLang="zh-CN" sz="1200">
              <a:solidFill>
                <a:srgbClr val="000000"/>
              </a:solidFill>
            </a:endParaRPr>
          </a:p>
        </p:txBody>
      </p:sp>
      <p:pic>
        <p:nvPicPr>
          <p:cNvPr id="870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0938" y="1530350"/>
            <a:ext cx="2066925" cy="291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895600" y="765175"/>
            <a:ext cx="203041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面试结束时的礼仪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89091" name="TextBox 3"/>
          <p:cNvSpPr txBox="1">
            <a:spLocks noChangeArrowheads="1"/>
          </p:cNvSpPr>
          <p:nvPr/>
        </p:nvSpPr>
        <p:spPr bwMode="auto">
          <a:xfrm>
            <a:off x="274320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43" name="TextBox 42"/>
          <p:cNvSpPr txBox="1"/>
          <p:nvPr/>
        </p:nvSpPr>
        <p:spPr>
          <a:xfrm>
            <a:off x="841375" y="765175"/>
            <a:ext cx="20320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面试结束注意事项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7263" y="2154238"/>
            <a:ext cx="66675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89094" name="矩形 17"/>
          <p:cNvSpPr>
            <a:spLocks noChangeArrowheads="1"/>
          </p:cNvSpPr>
          <p:nvPr/>
        </p:nvSpPr>
        <p:spPr bwMode="auto">
          <a:xfrm>
            <a:off x="3609975" y="2070100"/>
            <a:ext cx="450056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对用人单位的人事主管抽出宝贵时间来与自己见面表示</a:t>
            </a:r>
            <a:r>
              <a:rPr lang="zh-CN" altLang="en-US" sz="1200">
                <a:solidFill>
                  <a:srgbClr val="FF0000"/>
                </a:solidFill>
              </a:rPr>
              <a:t>感谢</a:t>
            </a:r>
            <a:r>
              <a:rPr lang="zh-CN" altLang="en-US" sz="1200">
                <a:solidFill>
                  <a:srgbClr val="000000"/>
                </a:solidFill>
              </a:rPr>
              <a:t>，并且表示期待着有进一步与</a:t>
            </a:r>
            <a:r>
              <a:rPr lang="en-US" altLang="zh-CN" sz="1200">
                <a:solidFill>
                  <a:srgbClr val="000000"/>
                </a:solidFill>
              </a:rPr>
              <a:t>××</a:t>
            </a:r>
            <a:r>
              <a:rPr lang="zh-CN" altLang="en-US" sz="1200">
                <a:solidFill>
                  <a:srgbClr val="000000"/>
                </a:solidFill>
              </a:rPr>
              <a:t>先生</a:t>
            </a:r>
            <a:r>
              <a:rPr lang="en-US" altLang="zh-CN" sz="1200">
                <a:solidFill>
                  <a:srgbClr val="000000"/>
                </a:solidFill>
              </a:rPr>
              <a:t>/</a:t>
            </a:r>
            <a:r>
              <a:rPr lang="zh-CN" altLang="en-US" sz="1200">
                <a:solidFill>
                  <a:srgbClr val="000000"/>
                </a:solidFill>
              </a:rPr>
              <a:t>小姐面谈的机会。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与人事经理最好以</a:t>
            </a:r>
            <a:r>
              <a:rPr lang="zh-CN" altLang="en-US" sz="1200">
                <a:solidFill>
                  <a:srgbClr val="FF0000"/>
                </a:solidFill>
              </a:rPr>
              <a:t>握手</a:t>
            </a:r>
            <a:r>
              <a:rPr lang="zh-CN" altLang="en-US" sz="1200">
                <a:solidFill>
                  <a:srgbClr val="000000"/>
                </a:solidFill>
              </a:rPr>
              <a:t>的方式道别。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>
                <a:solidFill>
                  <a:srgbClr val="000000"/>
                </a:solidFill>
              </a:rPr>
              <a:t>离开办公室时，应该把刚才坐的</a:t>
            </a:r>
            <a:r>
              <a:rPr lang="zh-CN" altLang="en-US" sz="1200">
                <a:solidFill>
                  <a:srgbClr val="FF0000"/>
                </a:solidFill>
              </a:rPr>
              <a:t>椅子扶正</a:t>
            </a:r>
            <a:r>
              <a:rPr lang="zh-CN" altLang="en-US" sz="1200">
                <a:solidFill>
                  <a:srgbClr val="000000"/>
                </a:solidFill>
              </a:rPr>
              <a:t>到刚进门时的位置，再次致谢后出门。经过前台时，要主动与前台工作人员点头致意或说“</a:t>
            </a:r>
            <a:r>
              <a:rPr lang="zh-CN" altLang="en-US" sz="1200">
                <a:solidFill>
                  <a:srgbClr val="FF0000"/>
                </a:solidFill>
              </a:rPr>
              <a:t>谢谢你，再见</a:t>
            </a:r>
            <a:r>
              <a:rPr lang="zh-CN" altLang="en-US" sz="1200">
                <a:solidFill>
                  <a:srgbClr val="000000"/>
                </a:solidFill>
              </a:rPr>
              <a:t>”之类的话。</a:t>
            </a:r>
            <a:endParaRPr lang="en-US" altLang="zh-CN" sz="120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endParaRPr lang="en-US" altLang="zh-CN" sz="1200">
              <a:solidFill>
                <a:srgbClr val="000000"/>
              </a:solidFill>
            </a:endParaRPr>
          </a:p>
        </p:txBody>
      </p:sp>
      <p:pic>
        <p:nvPicPr>
          <p:cNvPr id="890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375" y="1230313"/>
            <a:ext cx="2655888" cy="385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0">
    <p:random/>
  </p:transition>
  <p:timing/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 bwMode="auto">
          <a:xfrm>
            <a:off x="1303392" y="764961"/>
            <a:ext cx="7840608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9900">
                <a:latin typeface="+mj-ea"/>
                <a:ea typeface="+mj-ea"/>
              </a:rPr>
              <a:t>谢谢！</a:t>
            </a:r>
            <a:endParaRPr lang="zh-CN" altLang="en-US" sz="19900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48608" y="2254027"/>
            <a:ext cx="328964" cy="362211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89" tIns="33594" rIns="67189" bIns="3359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73196" y="2255777"/>
            <a:ext cx="5158438" cy="36221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9197" tIns="0" rIns="99197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4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4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4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4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12367" y="1833198"/>
            <a:ext cx="5132191" cy="42695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4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4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4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37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4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4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44556" y="1830573"/>
            <a:ext cx="470698" cy="429579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89" tIns="33594" rIns="67189" bIns="3359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234256" y="2791219"/>
            <a:ext cx="4608123" cy="932649"/>
          </a:xfrm>
          <a:prstGeom prst="rect">
            <a:avLst/>
          </a:prstGeom>
          <a:noFill/>
          <a:ln w="25400">
            <a:noFill/>
          </a:ln>
        </p:spPr>
        <p:txBody>
          <a:bodyPr lIns="67189" tIns="33594" rIns="67189" bIns="3359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7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75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7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7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75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75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8869" y="715944"/>
            <a:ext cx="2099772" cy="10498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98538" y="-10267"/>
            <a:ext cx="8952992" cy="5066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92471" y="1187199"/>
            <a:ext cx="8959525" cy="9095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71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58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43" b="1" i="0" u="none" strike="noStrike" kern="1200" cap="none" spc="147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39" b="1" i="0" u="none" strike="noStrike" kern="1200" cap="none" spc="147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719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39" b="1" i="0" u="none" strike="noStrike" kern="1200" cap="none" spc="147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39" b="1" i="0" u="none" strike="noStrike" kern="1200" cap="none" spc="147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45336" y="2288998"/>
            <a:ext cx="4850995" cy="1443865"/>
          </a:xfrm>
          <a:prstGeom prst="rect">
            <a:avLst/>
          </a:prstGeom>
          <a:noFill/>
          <a:ln w="25400">
            <a:noFill/>
          </a:ln>
        </p:spPr>
        <p:txBody>
          <a:bodyPr wrap="none" lIns="67160" tIns="33579" rIns="67160" bIns="33579" anchor="ctr">
            <a:noAutofit/>
          </a:bodyPr>
          <a:lstStyle>
            <a:defPPr>
              <a:defRPr lang="zh-CN"/>
            </a:defPPr>
            <a:lvl1pPr marL="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764"/>
              </a:lnSpc>
            </a:pPr>
            <a:r>
              <a:rPr lang="en-US" altLang="zh-CN" sz="2058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764" b="1" spc="147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764"/>
              </a:lnSpc>
            </a:pPr>
            <a:endParaRPr lang="en-US" altLang="zh-CN" sz="1764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764"/>
              </a:lnSpc>
            </a:pP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882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882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764"/>
              </a:lnSpc>
            </a:pP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882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882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764"/>
              </a:lnSpc>
            </a:pP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882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882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882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1498" y="71260"/>
            <a:ext cx="2098940" cy="104947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78470" y="3732863"/>
            <a:ext cx="6188461" cy="1005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6000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1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7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999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9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5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51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7998" algn="l" defTabSz="671999" rtl="0" eaLnBrk="1" latinLnBrk="0" hangingPunct="1">
              <a:defRPr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882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882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882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882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882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882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3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6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29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29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135063"/>
            <a:ext cx="3424238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315" name="组合 4"/>
          <p:cNvGrpSpPr/>
          <p:nvPr/>
        </p:nvGrpSpPr>
        <p:grpSpPr>
          <a:xfrm>
            <a:off x="2220913" y="765175"/>
            <a:ext cx="3190875" cy="369888"/>
            <a:chOff x="2221287" y="764961"/>
            <a:chExt cx="3190133" cy="369332"/>
          </a:xfrm>
        </p:grpSpPr>
        <p:sp>
          <p:nvSpPr>
            <p:cNvPr id="3" name="TextBox 2"/>
            <p:cNvSpPr txBox="1"/>
            <p:nvPr/>
          </p:nvSpPr>
          <p:spPr>
            <a:xfrm>
              <a:off x="2456182" y="764961"/>
              <a:ext cx="295523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>
                  <a:latin typeface="+mj-ea"/>
                  <a:ea typeface="+mj-ea"/>
                </a:rPr>
                <a:t>如何调整到最佳的面试状态</a:t>
              </a:r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221287" y="764961"/>
              <a:ext cx="415828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>
                  <a:latin typeface="+mj-ea"/>
                  <a:ea typeface="+mj-ea"/>
                </a:rPr>
                <a:t>·</a:t>
              </a:r>
              <a:endParaRPr lang="zh-CN" altLang="en-US">
                <a:latin typeface="+mj-ea"/>
                <a:ea typeface="+mj-ea"/>
              </a:endParaRPr>
            </a:p>
          </p:txBody>
        </p:sp>
      </p:grpSp>
      <p:sp>
        <p:nvSpPr>
          <p:cNvPr id="13316" name="矩形 5"/>
          <p:cNvSpPr>
            <a:spLocks noChangeArrowheads="1"/>
          </p:cNvSpPr>
          <p:nvPr/>
        </p:nvSpPr>
        <p:spPr bwMode="auto">
          <a:xfrm>
            <a:off x="4065588" y="2295525"/>
            <a:ext cx="434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充分的自我认识和对面试过程的详尽了解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3317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充分地了解面试的要求、题型、时间、地点、类型等等具体操作过程，做到心中有数；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同时又能正确地评价自己，既相信自己的能力，又实事求是，不好高鹜远，也不自轻自贱。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4" b="11417"/>
          <a:stretch>
            <a:fillRect/>
          </a:stretch>
        </p:blipFill>
        <p:spPr bwMode="auto">
          <a:xfrm>
            <a:off x="958850" y="1320800"/>
            <a:ext cx="3182938" cy="344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4065588" y="2295525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暴露冲击法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5366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多去面试，多去锻炼，在成功几次或“碰壁”几次后，再面对面试的场景，你就坦然多了。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275" y="1349375"/>
            <a:ext cx="4246563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2457450" y="765175"/>
            <a:ext cx="29543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如何调整到最佳的面试状态</a:t>
            </a:r>
            <a:endParaRPr lang="zh-CN" altLang="en-US" sz="1800" b="1"/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7413" name="矩形 5"/>
          <p:cNvSpPr>
            <a:spLocks noChangeArrowheads="1"/>
          </p:cNvSpPr>
          <p:nvPr/>
        </p:nvSpPr>
        <p:spPr bwMode="auto">
          <a:xfrm>
            <a:off x="4076700" y="229552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做好充分的准备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7414" name="矩形 6"/>
          <p:cNvSpPr>
            <a:spLocks noChangeArrowheads="1"/>
          </p:cNvSpPr>
          <p:nvPr/>
        </p:nvSpPr>
        <p:spPr bwMode="auto">
          <a:xfrm>
            <a:off x="4122738" y="2633663"/>
            <a:ext cx="4048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1200"/>
              <a:t>预计到自己临场可能会很紧张，应事先请有关的同事或家人充当主试人，进行模拟面试，找出可能存在的问题与不足，增强自己克服紧张的自信心。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4010025" y="2384425"/>
            <a:ext cx="66675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841375" y="765175"/>
            <a:ext cx="1570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/>
              <a:t>面试前期准备</a:t>
            </a:r>
            <a:endParaRPr lang="zh-CN" altLang="en-US" sz="1800" b="1"/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863" y="1427163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19461" name="矩形 5"/>
          <p:cNvSpPr>
            <a:spLocks noChangeArrowheads="1"/>
          </p:cNvSpPr>
          <p:nvPr/>
        </p:nvSpPr>
        <p:spPr bwMode="auto">
          <a:xfrm>
            <a:off x="5157788" y="2025650"/>
            <a:ext cx="1338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任身体放松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5202238" y="2363788"/>
            <a:ext cx="143986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散步解忧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开怀大笑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洗澡化忧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5089525" y="2114550"/>
            <a:ext cx="68263" cy="676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2"/>
          <p:cNvSpPr txBox="1"/>
          <p:nvPr/>
        </p:nvSpPr>
        <p:spPr>
          <a:xfrm>
            <a:off x="2457450" y="765175"/>
            <a:ext cx="2954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如何调整到最佳的面试状态</a:t>
            </a:r>
            <a:endParaRPr lang="zh-CN" altLang="en-US">
              <a:latin typeface="+mj-ea"/>
              <a:ea typeface="+mj-ea"/>
            </a:endParaRP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305050" y="765175"/>
            <a:ext cx="24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/>
              <a:t>·</a:t>
            </a:r>
            <a:endParaRPr lang="zh-CN" altLang="en-US" sz="1800"/>
          </a:p>
        </p:txBody>
      </p:sp>
      <p:sp>
        <p:nvSpPr>
          <p:cNvPr id="21508" name="矩形 5"/>
          <p:cNvSpPr>
            <a:spLocks noChangeArrowheads="1"/>
          </p:cNvSpPr>
          <p:nvPr/>
        </p:nvSpPr>
        <p:spPr bwMode="auto">
          <a:xfrm>
            <a:off x="3784600" y="2295525"/>
            <a:ext cx="87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800" b="1">
                <a:solidFill>
                  <a:srgbClr val="FF0000"/>
                </a:solidFill>
              </a:rPr>
              <a:t>深呼吸</a:t>
            </a:r>
            <a:endParaRPr lang="zh-CN" altLang="en-US" sz="1800" b="1">
              <a:solidFill>
                <a:srgbClr val="FF0000"/>
              </a:solidFill>
            </a:endParaRPr>
          </a:p>
        </p:txBody>
      </p:sp>
      <p:sp>
        <p:nvSpPr>
          <p:cNvPr id="21509" name="矩形 6"/>
          <p:cNvSpPr>
            <a:spLocks noChangeArrowheads="1"/>
          </p:cNvSpPr>
          <p:nvPr/>
        </p:nvSpPr>
        <p:spPr bwMode="auto">
          <a:xfrm>
            <a:off x="3829050" y="2633663"/>
            <a:ext cx="4905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IKEA Sans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吸气，尽可能地让自己的肺部充满空气，姿势随意。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双手轻轻置于肋骨的下部，缓缓抬头，同时暗示自己“我很放松”。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吸气要做到缓慢而自然，要用腹部的力量吸气，胸膛不要剧烈起伏。</a:t>
            </a:r>
            <a:endParaRPr lang="en-US" altLang="zh-CN" sz="1200"/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AutoNum type="arabicPlain"/>
            </a:pPr>
            <a:r>
              <a:rPr lang="zh-CN" altLang="en-US" sz="1200"/>
              <a:t>屏住呼吸，放松全身肌肉，再将空气均匀平缓地呼出。很多时候，只要一次深呼吸便可让人平静下来。</a:t>
            </a:r>
            <a:endParaRPr lang="zh-CN" altLang="en-US" sz="1200"/>
          </a:p>
        </p:txBody>
      </p:sp>
      <p:sp>
        <p:nvSpPr>
          <p:cNvPr id="14" name="矩形 13"/>
          <p:cNvSpPr/>
          <p:nvPr/>
        </p:nvSpPr>
        <p:spPr>
          <a:xfrm>
            <a:off x="3716338" y="2384425"/>
            <a:ext cx="68262" cy="677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zh-CN" altLang="en-US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7100" y="1433513"/>
            <a:ext cx="2716213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41375" y="765175"/>
            <a:ext cx="15700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latin typeface="+mj-ea"/>
                <a:ea typeface="+mj-ea"/>
              </a:rPr>
              <a:t>面试前期准备</a:t>
            </a:r>
            <a:endParaRPr lang="zh-CN" altLang="en-US">
              <a:latin typeface="+mj-ea"/>
              <a:ea typeface="+mj-ea"/>
            </a:endParaRPr>
          </a:p>
        </p:txBody>
      </p:sp>
    </p:spTree>
  </p:cSld>
  <p:clrMapOvr>
    <a:masterClrMapping/>
  </p:clrMapOvr>
  <p:transition spd="slow" advClick="0" advTm="0">
    <p:random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www.33ppt.com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www.33ppt.com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2">
      <a:majorFont>
        <a:latin typeface="IKEA Sans"/>
        <a:ea typeface="华康俪金黑W8(P)"/>
        <a:cs typeface="Arial"/>
      </a:majorFont>
      <a:minorFont>
        <a:latin typeface="IKEA Sans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bg1">
              <a:lumMod val="7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372</Paragraphs>
  <Slides>45</Slides>
  <Notes>45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baseType="lpstr" size="56">
      <vt:lpstr>Arial</vt:lpstr>
      <vt:lpstr>IKEA Sans</vt:lpstr>
      <vt:lpstr>华康俪金黑W8(P)</vt:lpstr>
      <vt:lpstr>微软雅黑</vt:lpstr>
      <vt:lpstr>Calibri</vt:lpstr>
      <vt:lpstr>华文细黑</vt:lpstr>
      <vt:lpstr>宋体</vt:lpstr>
      <vt:lpstr>Hiragino Sans GB W6</vt:lpstr>
      <vt:lpstr>Meiryo</vt:lpstr>
      <vt:lpstr>Wingdings</vt:lpstr>
      <vt:lpstr>www.33ppt.com​​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195</cp:revision>
  <dcterms:created xsi:type="dcterms:W3CDTF">2012-06-24T08:23:00Z</dcterms:created>
  <dcterms:modified xsi:type="dcterms:W3CDTF">2023-05-08T05:21:12Z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