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4" r:id="rId2"/>
  </p:sldMasterIdLst>
  <p:notesMasterIdLst>
    <p:notesMasterId r:id="rId3"/>
  </p:notesMasterIdLst>
  <p:sldIdLst>
    <p:sldId id="259" r:id="rId4"/>
    <p:sldId id="264" r:id="rId5"/>
    <p:sldId id="260" r:id="rId6"/>
    <p:sldId id="261" r:id="rId7"/>
    <p:sldId id="265" r:id="rId8"/>
    <p:sldId id="266" r:id="rId9"/>
    <p:sldId id="267" r:id="rId10"/>
    <p:sldId id="268" r:id="rId11"/>
    <p:sldId id="269" r:id="rId12"/>
    <p:sldId id="283" r:id="rId13"/>
    <p:sldId id="262" r:id="rId14"/>
    <p:sldId id="270" r:id="rId15"/>
    <p:sldId id="271" r:id="rId16"/>
    <p:sldId id="272" r:id="rId17"/>
    <p:sldId id="273" r:id="rId18"/>
    <p:sldId id="274" r:id="rId19"/>
    <p:sldId id="275" r:id="rId20"/>
    <p:sldId id="276" r:id="rId21"/>
    <p:sldId id="263" r:id="rId22"/>
    <p:sldId id="278" r:id="rId23"/>
    <p:sldId id="279" r:id="rId24"/>
    <p:sldId id="281" r:id="rId25"/>
    <p:sldId id="280" r:id="rId26"/>
    <p:sldId id="282" r:id="rId27"/>
    <p:sldId id="298" r:id="rId28"/>
    <p:sldId id="316" r:id="rId29"/>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1_标题幻灯片">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56941"/>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2_标题幻灯片">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56941"/>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
            </a:fld>
            <a:endParaRPr lang="zh-CN" altLang="en-US"/>
          </a:p>
        </p:txBody>
      </p:sp>
    </p:spTree>
  </p:cSld>
  <p:clrMapOvr>
    <a:masterClrMapping/>
  </p:clrMapOvr>
  <mc:AlternateContent>
    <mc:Choice xmlns:p14="http://schemas.microsoft.com/office/powerpoint/2010/main" Requires="p14">
      <p:transition spd="slow" p14:dur="1500">
        <p14:window dir="vert"/>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Layout" Target="../slideLayouts/slideLayout14.xml" /><Relationship Id="rId11" Type="http://schemas.openxmlformats.org/officeDocument/2006/relationships/slideLayout" Target="../slideLayouts/slideLayout1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slideLayout" Target="../slideLayouts/slideLayout10.xml" /><Relationship Id="rId7" Type="http://schemas.openxmlformats.org/officeDocument/2006/relationships/slideLayout" Target="../slideLayouts/slideLayout11.xml" /><Relationship Id="rId8" Type="http://schemas.openxmlformats.org/officeDocument/2006/relationships/slideLayout" Target="../slideLayouts/slideLayout12.xml" /><Relationship Id="rId9" Type="http://schemas.openxmlformats.org/officeDocument/2006/relationships/slideLayout" Target="../slideLayouts/slideLayout1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solidFill>
                <a:latin typeface="微软雅黑" panose="020b0503020204020204" pitchFamily="34" charset="-122"/>
                <a:ea typeface="微软雅黑" panose="020b0503020204020204" pitchFamily="34" charset="-122"/>
                <a:sym typeface="+mn-ea"/>
              </a:rPr>
              <a:t>PPT</a:t>
            </a:r>
            <a:r>
              <a:rPr lang="zh-CN" altLang="en-US" sz="30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solidFill>
              <a:latin typeface="微软雅黑" panose="020b0503020204020204" pitchFamily="34" charset="-122"/>
              <a:ea typeface="微软雅黑" panose="020b0503020204020204" pitchFamily="34" charset="-122"/>
              <a:sym typeface="+mn-ea"/>
            </a:endParaRPr>
          </a:p>
          <a:p>
            <a:r>
              <a:rPr lang="en-US" altLang="zh-CN" sz="600">
                <a:solidFill>
                  <a:schemeClr val="bg1"/>
                </a:solidFill>
                <a:latin typeface="微软雅黑" panose="020b0503020204020204" pitchFamily="34" charset="-122"/>
                <a:ea typeface="微软雅黑" panose="020b0503020204020204" pitchFamily="34" charset="-122"/>
                <a:sym typeface="+mn-ea"/>
              </a:rPr>
              <a:t>ibaotu.com</a:t>
            </a:r>
            <a:endParaRPr lang="en-US" altLang="zh-CN" sz="600">
              <a:solidFill>
                <a:schemeClr val="bg1"/>
              </a:solid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mc:Choice xmlns:p14="http://schemas.microsoft.com/office/powerpoint/2010/main" Requires="p14">
      <p:transition spd="slow" advTm="0" p14:dur="1500">
        <p:random/>
      </p:transition>
    </mc:Choice>
    <mc:Fallback>
      <p:transition spd="slow" advTm="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microsoft.com/office/2007/relationships/media" Target="../media/media1.mp3" /><Relationship Id="rId4"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1.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1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2241372" y="1914920"/>
            <a:ext cx="7550150" cy="1323439"/>
          </a:xfrm>
          <a:prstGeom prst="rect">
            <a:avLst/>
          </a:prstGeom>
          <a:noFill/>
        </p:spPr>
        <p:txBody>
          <a:bodyPr wrap="square" rtlCol="0">
            <a:spAutoFit/>
          </a:bodyPr>
          <a:lstStyle/>
          <a:p>
            <a:pPr algn="ctr"/>
            <a:r>
              <a:rPr lang="zh-CN" altLang="en-US" sz="8000" b="1">
                <a:solidFill>
                  <a:srgbClr val="165B2F"/>
                </a:solidFill>
                <a:latin typeface="微软雅黑" panose="020b0503020204020204" pitchFamily="82" charset="2"/>
                <a:ea typeface="微软雅黑" panose="020b0503020204020204" pitchFamily="82" charset="2"/>
              </a:rPr>
              <a:t>乡村振兴战略</a:t>
            </a:r>
            <a:endParaRPr lang="zh-CN" altLang="en-US" sz="8000" b="1">
              <a:solidFill>
                <a:srgbClr val="165B2F"/>
              </a:solidFill>
              <a:latin typeface="微软雅黑" panose="020b0503020204020204" pitchFamily="82" charset="2"/>
              <a:ea typeface="微软雅黑" panose="020b0503020204020204" pitchFamily="82" charset="2"/>
            </a:endParaRPr>
          </a:p>
        </p:txBody>
      </p:sp>
      <p:sp>
        <p:nvSpPr>
          <p:cNvPr id="3" name="文本框 2"/>
          <p:cNvSpPr txBox="1"/>
          <p:nvPr/>
        </p:nvSpPr>
        <p:spPr>
          <a:xfrm>
            <a:off x="2316873" y="1606981"/>
            <a:ext cx="7550150" cy="400110"/>
          </a:xfrm>
          <a:prstGeom prst="rect">
            <a:avLst/>
          </a:prstGeom>
          <a:noFill/>
        </p:spPr>
        <p:txBody>
          <a:bodyPr wrap="square" rtlCol="0">
            <a:spAutoFit/>
          </a:bodyPr>
          <a:lstStyle/>
          <a:p>
            <a:pPr algn="ctr"/>
            <a:r>
              <a:rPr lang="en-US" altLang="zh-CN" sz="2000" b="1">
                <a:solidFill>
                  <a:srgbClr val="165B2F"/>
                </a:solidFill>
                <a:latin typeface="微软雅黑" panose="020b0503020204020204" pitchFamily="82" charset="2"/>
                <a:ea typeface="微软雅黑" panose="020b0503020204020204" pitchFamily="82" charset="2"/>
              </a:rPr>
              <a:t>2018</a:t>
            </a:r>
            <a:r>
              <a:rPr lang="zh-CN" altLang="en-US" sz="2000" b="1">
                <a:solidFill>
                  <a:srgbClr val="165B2F"/>
                </a:solidFill>
                <a:latin typeface="微软雅黑" panose="020b0503020204020204" pitchFamily="82" charset="2"/>
                <a:ea typeface="微软雅黑" panose="020b0503020204020204" pitchFamily="82" charset="2"/>
              </a:rPr>
              <a:t>年中央一号文件公布</a:t>
            </a:r>
            <a:endParaRPr lang="zh-CN" altLang="en-US" sz="2000" b="1">
              <a:solidFill>
                <a:srgbClr val="165B2F"/>
              </a:solidFill>
              <a:latin typeface="微软雅黑" panose="020b0503020204020204" pitchFamily="82" charset="2"/>
              <a:ea typeface="微软雅黑" panose="020b0503020204020204" pitchFamily="82" charset="2"/>
            </a:endParaRPr>
          </a:p>
        </p:txBody>
      </p:sp>
      <p:sp>
        <p:nvSpPr>
          <p:cNvPr id="4" name="文本框 3"/>
          <p:cNvSpPr txBox="1"/>
          <p:nvPr/>
        </p:nvSpPr>
        <p:spPr>
          <a:xfrm>
            <a:off x="2241372" y="3239299"/>
            <a:ext cx="7550150" cy="523220"/>
          </a:xfrm>
          <a:prstGeom prst="rect">
            <a:avLst/>
          </a:prstGeom>
          <a:noFill/>
        </p:spPr>
        <p:txBody>
          <a:bodyPr wrap="square" rtlCol="0">
            <a:spAutoFit/>
          </a:bodyPr>
          <a:lstStyle/>
          <a:p>
            <a:pPr algn="ctr"/>
            <a:r>
              <a:rPr lang="zh-CN" altLang="en-US" sz="2800">
                <a:solidFill>
                  <a:srgbClr val="165B2F"/>
                </a:solidFill>
                <a:latin typeface="微软雅黑" panose="020b0503020204020204" pitchFamily="82" charset="2"/>
                <a:ea typeface="微软雅黑" panose="020b0503020204020204" pitchFamily="82" charset="2"/>
              </a:rPr>
              <a:t>全名部署实施乡村振兴</a:t>
            </a:r>
            <a:r>
              <a:rPr lang="zh-CN" altLang="en-US" sz="2800">
                <a:solidFill>
                  <a:srgbClr val="165B2F"/>
                </a:solidFill>
              </a:rPr>
              <a:t>战略</a:t>
            </a:r>
            <a:endParaRPr lang="zh-CN" altLang="en-US" sz="2800">
              <a:solidFill>
                <a:srgbClr val="165B2F"/>
              </a:solidFill>
            </a:endParaRPr>
          </a:p>
        </p:txBody>
      </p:sp>
      <p:pic>
        <p:nvPicPr>
          <p:cNvPr id="5" name="董文华 - 春天的故事">
            <a:hlinkClick action="ppaction://media"/>
          </p:cNvPr>
          <p:cNvPicPr>
            <a:picLocks noChangeAspect="1"/>
          </p:cNvPicPr>
          <p:nvPr>
            <a:audioFile r:link="rId3"/>
            <p:extLst>
              <p:ext uri="{DAA4B4D4-6D71-4841-9C94-3DE7FCFB9230}">
                <p14:media xmlns:p14="http://schemas.microsoft.com/office/powerpoint/2010/main" r:embed="rId4"/>
              </p:ext>
            </p:extLst>
          </p:nvPr>
        </p:nvPicPr>
        <p:blipFill>
          <a:blip r:embed="rId2"/>
          <a:stretch>
            <a:fillRect/>
          </a:stretch>
        </p:blipFill>
        <p:spPr>
          <a:xfrm>
            <a:off x="-1107168" y="-304800"/>
            <a:ext cx="609600" cy="609600"/>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bg1"/>
                </a:solidFill>
                <a:latin typeface="微软雅黑" panose="020b0503020204020204" pitchFamily="82" charset="2"/>
                <a:ea typeface="微软雅黑" panose="020b0503020204020204" pitchFamily="82" charset="2"/>
              </a:rPr>
              <a:t>乡村振兴战略“两个管”</a:t>
            </a:r>
            <a:endParaRPr lang="zh-CN" altLang="en-US" sz="3200" b="1">
              <a:solidFill>
                <a:schemeClr val="bg1"/>
              </a:solidFill>
              <a:latin typeface="微软雅黑" panose="020b0503020204020204" pitchFamily="82" charset="2"/>
              <a:ea typeface="微软雅黑" panose="020b0503020204020204" pitchFamily="82" charset="2"/>
            </a:endParaRPr>
          </a:p>
        </p:txBody>
      </p:sp>
      <p:grpSp>
        <p:nvGrpSpPr>
          <p:cNvPr id="3" name="组合 5"/>
          <p:cNvGrpSpPr/>
          <p:nvPr/>
        </p:nvGrpSpPr>
        <p:grpSpPr>
          <a:xfrm>
            <a:off x="961571" y="2059308"/>
            <a:ext cx="1800000" cy="1800000"/>
            <a:chOff x="162336" y="1574571"/>
            <a:chExt cx="1800000" cy="1800000"/>
          </a:xfrm>
        </p:grpSpPr>
        <p:sp>
          <p:nvSpPr>
            <p:cNvPr id="4" name="矩形: 圆角 22"/>
            <p:cNvSpPr/>
            <p:nvPr/>
          </p:nvSpPr>
          <p:spPr>
            <a:xfrm>
              <a:off x="162336" y="1574571"/>
              <a:ext cx="1800000" cy="1800000"/>
            </a:xfrm>
            <a:prstGeom prst="roundRect">
              <a:avLst>
                <a:gd name="adj" fmla="val 50000"/>
              </a:avLst>
            </a:prstGeom>
            <a:noFill/>
            <a:ln w="635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29"/>
            <p:cNvSpPr/>
            <p:nvPr/>
          </p:nvSpPr>
          <p:spPr bwMode="auto">
            <a:xfrm>
              <a:off x="575676" y="1970571"/>
              <a:ext cx="1080000" cy="1008000"/>
            </a:xfrm>
            <a:custGeom>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165B2F"/>
            </a:solidFill>
            <a:ln>
              <a:noFill/>
            </a:ln>
          </p:spPr>
          <p:txBody>
            <a:bodyPr vert="horz" wrap="square" lIns="91440" tIns="45720" rIns="91440" bIns="45720" numCol="1" anchor="t" anchorCtr="0" compatLnSpc="1"/>
            <a:lstStyle/>
            <a:p>
              <a:endParaRPr lang="zh-CN" altLang="en-US"/>
            </a:p>
          </p:txBody>
        </p:sp>
      </p:grpSp>
      <p:sp>
        <p:nvSpPr>
          <p:cNvPr id="6" name="矩形 5"/>
          <p:cNvSpPr/>
          <p:nvPr/>
        </p:nvSpPr>
        <p:spPr>
          <a:xfrm>
            <a:off x="1076744" y="4332091"/>
            <a:ext cx="1569660" cy="646331"/>
          </a:xfrm>
          <a:prstGeom prst="rect">
            <a:avLst/>
          </a:prstGeom>
        </p:spPr>
        <p:txBody>
          <a:bodyPr wrap="none">
            <a:spAutoFit/>
          </a:bodyPr>
          <a:lstStyle/>
          <a:p>
            <a:pPr algn="ctr"/>
            <a:r>
              <a:rPr lang="zh-CN" altLang="en-US" sz="3600" b="1">
                <a:solidFill>
                  <a:srgbClr val="165B2F"/>
                </a:solidFill>
                <a:latin typeface="微软雅黑" panose="020b0503020204020204" pitchFamily="34" charset="-122"/>
                <a:ea typeface="微软雅黑" panose="020b0503020204020204" pitchFamily="34" charset="-122"/>
              </a:rPr>
              <a:t>管长远</a:t>
            </a:r>
            <a:endParaRPr lang="zh-CN" altLang="en-US" sz="3600" b="1">
              <a:solidFill>
                <a:srgbClr val="165B2F"/>
              </a:solidFill>
              <a:latin typeface="微软雅黑" panose="020b0503020204020204" pitchFamily="34" charset="-122"/>
              <a:ea typeface="微软雅黑" panose="020b0503020204020204" pitchFamily="34" charset="-122"/>
            </a:endParaRPr>
          </a:p>
        </p:txBody>
      </p:sp>
      <p:sp>
        <p:nvSpPr>
          <p:cNvPr id="7" name="矩形 6"/>
          <p:cNvSpPr/>
          <p:nvPr/>
        </p:nvSpPr>
        <p:spPr>
          <a:xfrm>
            <a:off x="3343954" y="2032147"/>
            <a:ext cx="7997814" cy="3323987"/>
          </a:xfrm>
          <a:prstGeom prst="rect">
            <a:avLst/>
          </a:prstGeom>
        </p:spPr>
        <p:txBody>
          <a:bodyPr wrap="square">
            <a:spAutoFit/>
          </a:bodyPr>
          <a:lstStyle/>
          <a:p>
            <a:pPr algn="just">
              <a:lnSpc>
                <a:spcPct val="150000"/>
              </a:lnSpc>
            </a:pPr>
            <a:r>
              <a:rPr lang="zh-CN" altLang="en-US" sz="2000">
                <a:solidFill>
                  <a:srgbClr val="165B2F"/>
                </a:solidFill>
                <a:latin typeface="微软雅黑 Light" panose="020b0502040204020203" charset="-122"/>
                <a:ea typeface="微软雅黑 Light" panose="020b0502040204020203" charset="-122"/>
                <a:cs typeface="微软雅黑 Light" panose="020b0502040204020203" charset="-122"/>
              </a:rPr>
              <a:t>乡村振兴是一场空战，更是一场持久战。作为党和国家的大战略，是一项长期的历史任务。中央一号文件按照党的十九大提出的决胜全面建成小康社会。分两个前段实施第二个百年奋斗目标的战略安排，按照“远粗近细”的原则，对实施乡村振兴战略的三个阶段性目标做了部署。分别是。到</a:t>
            </a:r>
            <a:r>
              <a:rPr lang="en-US" altLang="zh-CN" sz="2000">
                <a:solidFill>
                  <a:srgbClr val="165B2F"/>
                </a:solidFill>
                <a:latin typeface="微软雅黑 Light" panose="020b0502040204020203" charset="-122"/>
                <a:ea typeface="微软雅黑 Light" panose="020b0502040204020203" charset="-122"/>
                <a:cs typeface="微软雅黑 Light" panose="020b0502040204020203" charset="-122"/>
              </a:rPr>
              <a:t>2020</a:t>
            </a:r>
            <a:r>
              <a:rPr lang="zh-CN" altLang="en-US" sz="2000">
                <a:solidFill>
                  <a:srgbClr val="165B2F"/>
                </a:solidFill>
                <a:latin typeface="微软雅黑 Light" panose="020b0502040204020203" charset="-122"/>
                <a:ea typeface="微软雅黑 Light" panose="020b0502040204020203" charset="-122"/>
                <a:cs typeface="微软雅黑 Light" panose="020b0502040204020203" charset="-122"/>
              </a:rPr>
              <a:t>年乡村振兴取得重要进展，制度框架和政策体系基本形成，到</a:t>
            </a:r>
            <a:r>
              <a:rPr lang="en-US" altLang="zh-CN" sz="2000">
                <a:solidFill>
                  <a:srgbClr val="165B2F"/>
                </a:solidFill>
                <a:latin typeface="微软雅黑 Light" panose="020b0502040204020203" charset="-122"/>
                <a:ea typeface="微软雅黑 Light" panose="020b0502040204020203" charset="-122"/>
                <a:cs typeface="微软雅黑 Light" panose="020b0502040204020203" charset="-122"/>
              </a:rPr>
              <a:t>2035</a:t>
            </a:r>
            <a:r>
              <a:rPr lang="zh-CN" altLang="en-US" sz="2000">
                <a:solidFill>
                  <a:srgbClr val="165B2F"/>
                </a:solidFill>
                <a:latin typeface="微软雅黑 Light" panose="020b0502040204020203" charset="-122"/>
                <a:ea typeface="微软雅黑 Light" panose="020b0502040204020203" charset="-122"/>
                <a:cs typeface="微软雅黑 Light" panose="020b0502040204020203" charset="-122"/>
              </a:rPr>
              <a:t>年 乡村振兴取得重要进展，农业农村现代化基本实现，到</a:t>
            </a:r>
            <a:r>
              <a:rPr lang="en-US" altLang="zh-CN" sz="2000">
                <a:solidFill>
                  <a:srgbClr val="165B2F"/>
                </a:solidFill>
                <a:latin typeface="微软雅黑 Light" panose="020b0502040204020203" charset="-122"/>
                <a:ea typeface="微软雅黑 Light" panose="020b0502040204020203" charset="-122"/>
                <a:cs typeface="微软雅黑 Light" panose="020b0502040204020203" charset="-122"/>
              </a:rPr>
              <a:t>2050</a:t>
            </a:r>
            <a:r>
              <a:rPr lang="zh-CN" altLang="en-US" sz="2000">
                <a:solidFill>
                  <a:srgbClr val="165B2F"/>
                </a:solidFill>
                <a:latin typeface="微软雅黑 Light" panose="020b0502040204020203" charset="-122"/>
                <a:ea typeface="微软雅黑 Light" panose="020b0502040204020203" charset="-122"/>
                <a:cs typeface="微软雅黑 Light" panose="020b0502040204020203" charset="-122"/>
              </a:rPr>
              <a:t>年 乡村全面振兴，农业强、农村美、农民富全面实现</a:t>
            </a:r>
            <a:endParaRPr lang="zh-CN" altLang="en-US" sz="2000">
              <a:solidFill>
                <a:srgbClr val="165B2F"/>
              </a:solidFill>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Effect transition="in" filter="fade">
                                      <p:cBhvr>
                                        <p:cTn id="12" dur="1000"/>
                                        <p:tgtEl>
                                          <p:spTgt spid="3"/>
                                        </p:tgtEl>
                                      </p:cBhvr>
                                    </p:animEffect>
                                  </p:childTnLst>
                                </p:cTn>
                              </p:par>
                              <p:par>
                                <p:cTn id="13" presetID="42" presetClass="path" presetSubtype="0" decel="100000" fill="hold" nodeType="withEffect">
                                  <p:stCondLst>
                                    <p:cond delay="1000"/>
                                  </p:stCondLst>
                                  <p:childTnLst>
                                    <p:animMotion origin="layout" path="M -4.375E-06 -1.48148E-06 L -4.375E-06 0.25" pathEditMode="relative" rAng="0" ptsTypes="AA">
                                      <p:cBhvr>
                                        <p:cTn id="14" dur="1000" spd="-100000" fill="hold"/>
                                        <p:tgtEl>
                                          <p:spTgt spid="3"/>
                                        </p:tgtEl>
                                        <p:attrNameLst>
                                          <p:attrName>ppt_x</p:attrName>
                                          <p:attrName>ppt_y</p:attrName>
                                        </p:attrNameLst>
                                      </p:cBhvr>
                                      <p:rCtr x="0" y="12500"/>
                                    </p:animMotion>
                                  </p:childTnLst>
                                </p:cTn>
                              </p:par>
                              <p:par>
                                <p:cTn id="15" presetID="47" presetClass="entr" presetSubtype="0" fill="hold" grpId="0" nodeType="withEffect">
                                  <p:stCondLst>
                                    <p:cond delay="2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2250"/>
                                  </p:stCondLst>
                                  <p:iterate type="lt">
                                    <p:tmPct val="5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稻壳儿春秋广告/盗版必究        原创来源：http://chn.docer.com/works?userid=199329941#!/work_time"/>
          <p:cNvSpPr/>
          <p:nvPr/>
        </p:nvSpPr>
        <p:spPr>
          <a:xfrm>
            <a:off x="4954976" y="2993178"/>
            <a:ext cx="4864885" cy="276999"/>
          </a:xfrm>
          <a:prstGeom prst="rect">
            <a:avLst/>
          </a:prstGeom>
          <a:effectLst/>
        </p:spPr>
        <p:txBody>
          <a:bodyPr wrap="square">
            <a:spAutoFit/>
          </a:bodyPr>
          <a:lstStyle/>
          <a:p>
            <a:pPr algn="l">
              <a:spcBef>
                <a:spcPct val="0"/>
              </a:spcBef>
            </a:pPr>
            <a:r>
              <a:rPr lang="en-US" altLang="zh-CN" sz="1200">
                <a:solidFill>
                  <a:srgbClr val="165B2F"/>
                </a:solidFill>
                <a:latin typeface="Century Gothic" panose="020b0502020202020204" pitchFamily="34" charset="0"/>
                <a:sym typeface="+mn-ea"/>
              </a:rPr>
              <a:t>The user can demonstrate on a projector or computer</a:t>
            </a:r>
            <a:endParaRPr lang="en-US" altLang="zh-CN" sz="1200">
              <a:solidFill>
                <a:srgbClr val="165B2F"/>
              </a:solidFill>
              <a:latin typeface="Century Gothic" panose="020b0502020202020204" pitchFamily="34" charset="0"/>
              <a:ea typeface="微软雅黑" panose="020b0503020204020204" pitchFamily="34" charset="-122"/>
              <a:sym typeface="+mn-ea"/>
            </a:endParaRPr>
          </a:p>
        </p:txBody>
      </p:sp>
      <p:sp>
        <p:nvSpPr>
          <p:cNvPr id="3" name="稻壳儿春秋广告/盗版必究        原创来源：http://chn.docer.com/works?userid=199329941#!/work_time"/>
          <p:cNvSpPr txBox="1"/>
          <p:nvPr/>
        </p:nvSpPr>
        <p:spPr>
          <a:xfrm>
            <a:off x="4954976" y="2333130"/>
            <a:ext cx="5266496" cy="707886"/>
          </a:xfrm>
          <a:prstGeom prst="rect">
            <a:avLst/>
          </a:prstGeom>
          <a:noFill/>
          <a:effectLst/>
        </p:spPr>
        <p:txBody>
          <a:bodyPr wrap="square" rtlCol="0">
            <a:spAutoFit/>
          </a:bodyPr>
          <a:lstStyle/>
          <a:p>
            <a:r>
              <a:rPr lang="zh-CN" altLang="en-US" sz="4000" b="1">
                <a:solidFill>
                  <a:srgbClr val="165B2F"/>
                </a:solidFill>
                <a:latin typeface="微软雅黑" panose="020b0503020204020204" pitchFamily="34" charset="-122"/>
                <a:ea typeface="微软雅黑" panose="020b0503020204020204" pitchFamily="34" charset="-122"/>
              </a:rPr>
              <a:t>中央一号文件重点解读</a:t>
            </a:r>
            <a:endParaRPr lang="zh-CN" altLang="en-US" sz="4000" b="1">
              <a:solidFill>
                <a:srgbClr val="165B2F"/>
              </a:solidFill>
              <a:latin typeface="微软雅黑" panose="020b0503020204020204" pitchFamily="34" charset="-122"/>
              <a:ea typeface="微软雅黑" panose="020b0503020204020204" pitchFamily="34" charset="-122"/>
            </a:endParaRPr>
          </a:p>
        </p:txBody>
      </p:sp>
      <p:sp>
        <p:nvSpPr>
          <p:cNvPr id="4" name="任意多边形: 形状 5"/>
          <p:cNvSpPr/>
          <p:nvPr/>
        </p:nvSpPr>
        <p:spPr>
          <a:xfrm>
            <a:off x="3013916" y="2028330"/>
            <a:ext cx="1678620" cy="1678620"/>
          </a:xfrm>
          <a:custGeom>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t>02</a:t>
            </a:r>
            <a:endParaRPr lang="zh-CN" altLang="en-US" sz="40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亮点一</a:t>
            </a:r>
            <a:endPar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4670901" y="1778005"/>
            <a:ext cx="3262432" cy="400110"/>
          </a:xfrm>
          <a:prstGeom prst="rect">
            <a:avLst/>
          </a:prstGeom>
          <a:noFill/>
        </p:spPr>
        <p:txBody>
          <a:bodyPr wrap="none" rtlCol="0">
            <a:spAutoFit/>
          </a:bodyPr>
          <a:lstStyle/>
          <a:p>
            <a:pPr algn="dist"/>
            <a:r>
              <a:rPr lang="zh-CN" altLang="en-US" sz="2000" b="1">
                <a:solidFill>
                  <a:schemeClr val="bg1"/>
                </a:solidFill>
                <a:latin typeface="微软雅黑" panose="020b0503020204020204" pitchFamily="82" charset="2"/>
                <a:ea typeface="微软雅黑" panose="020b0503020204020204" pitchFamily="82" charset="2"/>
              </a:rPr>
              <a:t>首提乡村经济要多元化发展</a:t>
            </a:r>
            <a:endParaRPr lang="zh-CN" altLang="en-US" sz="2000" b="1">
              <a:solidFill>
                <a:schemeClr val="bg1"/>
              </a:solidFill>
              <a:latin typeface="微软雅黑" panose="020b0503020204020204" pitchFamily="82" charset="2"/>
              <a:ea typeface="微软雅黑" panose="020b0503020204020204" pitchFamily="82" charset="2"/>
            </a:endParaRPr>
          </a:p>
        </p:txBody>
      </p:sp>
      <p:sp>
        <p:nvSpPr>
          <p:cNvPr id="6" name="矩形 5"/>
          <p:cNvSpPr/>
          <p:nvPr/>
        </p:nvSpPr>
        <p:spPr>
          <a:xfrm>
            <a:off x="1093118" y="2842807"/>
            <a:ext cx="5516230" cy="2654573"/>
          </a:xfrm>
          <a:prstGeom prst="rect">
            <a:avLst/>
          </a:prstGeom>
        </p:spPr>
        <p:txBody>
          <a:bodyPr wrap="square" lIns="68580" tIns="34290" rIns="68580" bIns="34290">
            <a:spAutoFit/>
          </a:bodyPr>
          <a:lstStyle/>
          <a:p>
            <a:pPr>
              <a:lnSpc>
                <a:spcPct val="150000"/>
              </a:lnSpc>
            </a:pPr>
            <a:r>
              <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rPr>
              <a:t>文件中提出，要培育一批家庭工厂、手工作坊、乡村车间，鼓励在乡村地区兴办环境友好型企业，实现乡村经济多元化，提供更多就业岗位。</a:t>
            </a:r>
            <a:endPar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endParaRPr>
          </a:p>
        </p:txBody>
      </p:sp>
      <p:pic>
        <p:nvPicPr>
          <p:cNvPr id="7" name="图片 6"/>
          <p:cNvPicPr>
            <a:picLocks noChangeAspect="1"/>
          </p:cNvPicPr>
          <p:nvPr/>
        </p:nvPicPr>
        <p:blipFill>
          <a:blip r:embed="rId2"/>
          <a:srcRect l="38310"/>
          <a:stretch>
            <a:fillRect/>
          </a:stretch>
        </p:blipFill>
        <p:spPr>
          <a:xfrm>
            <a:off x="7711470" y="2658897"/>
            <a:ext cx="3433162" cy="3022392"/>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nodeType="afterGroup">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亮点二</a:t>
            </a:r>
            <a:endPar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4542661" y="1778005"/>
            <a:ext cx="3518912" cy="400110"/>
          </a:xfrm>
          <a:prstGeom prst="rect">
            <a:avLst/>
          </a:prstGeom>
          <a:noFill/>
        </p:spPr>
        <p:txBody>
          <a:bodyPr wrap="none" rtlCol="0">
            <a:spAutoFit/>
          </a:bodyPr>
          <a:lstStyle/>
          <a:p>
            <a:pPr algn="dist"/>
            <a:r>
              <a:rPr lang="zh-CN" altLang="en-US" sz="2000" b="1">
                <a:solidFill>
                  <a:schemeClr val="bg1"/>
                </a:solidFill>
                <a:latin typeface="微软雅黑" panose="020b0503020204020204" pitchFamily="82" charset="2"/>
                <a:ea typeface="微软雅黑" panose="020b0503020204020204" pitchFamily="82" charset="2"/>
              </a:rPr>
              <a:t>为进城农民保留房和地开绿灯</a:t>
            </a:r>
            <a:endParaRPr lang="zh-CN" altLang="en-US" sz="2000" b="1">
              <a:solidFill>
                <a:schemeClr val="bg1"/>
              </a:solidFill>
              <a:latin typeface="微软雅黑" panose="020b0503020204020204" pitchFamily="82" charset="2"/>
              <a:ea typeface="微软雅黑" panose="020b0503020204020204" pitchFamily="82" charset="2"/>
            </a:endParaRPr>
          </a:p>
        </p:txBody>
      </p:sp>
      <p:sp>
        <p:nvSpPr>
          <p:cNvPr id="6" name="矩形 5"/>
          <p:cNvSpPr/>
          <p:nvPr/>
        </p:nvSpPr>
        <p:spPr>
          <a:xfrm>
            <a:off x="1093118" y="2842807"/>
            <a:ext cx="5516230" cy="2654573"/>
          </a:xfrm>
          <a:prstGeom prst="rect">
            <a:avLst/>
          </a:prstGeom>
        </p:spPr>
        <p:txBody>
          <a:bodyPr wrap="square" lIns="68580" tIns="34290" rIns="68580" bIns="34290">
            <a:spAutoFit/>
          </a:bodyPr>
          <a:lstStyle/>
          <a:p>
            <a:pPr algn="dist">
              <a:lnSpc>
                <a:spcPct val="150000"/>
              </a:lnSpc>
            </a:pPr>
            <a:r>
              <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rPr>
              <a:t>文件明确提出，维护进城落户农民土地承包权、宅基地使用权、集体收益分配权，引导进城落户农民依法自愿有偿转让上述权益</a:t>
            </a:r>
            <a:endPar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endParaRPr>
          </a:p>
        </p:txBody>
      </p:sp>
      <p:pic>
        <p:nvPicPr>
          <p:cNvPr id="8" name="图片 7"/>
          <p:cNvPicPr>
            <a:picLocks noChangeAspect="1"/>
          </p:cNvPicPr>
          <p:nvPr/>
        </p:nvPicPr>
        <p:blipFill>
          <a:blip r:embed="rId2"/>
          <a:srcRect l="33296"/>
          <a:stretch>
            <a:fillRect/>
          </a:stretch>
        </p:blipFill>
        <p:spPr>
          <a:xfrm>
            <a:off x="8019961" y="2658897"/>
            <a:ext cx="3433162" cy="3022392"/>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nodeType="afterGroup">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亮点三</a:t>
            </a:r>
            <a:endPar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4670901" y="1778005"/>
            <a:ext cx="3262432" cy="400110"/>
          </a:xfrm>
          <a:prstGeom prst="rect">
            <a:avLst/>
          </a:prstGeom>
          <a:noFill/>
        </p:spPr>
        <p:txBody>
          <a:bodyPr wrap="none" rtlCol="0">
            <a:spAutoFit/>
          </a:bodyPr>
          <a:lstStyle/>
          <a:p>
            <a:pPr algn="dist"/>
            <a:r>
              <a:rPr lang="zh-CN" altLang="en-US" sz="2000" b="1">
                <a:solidFill>
                  <a:schemeClr val="bg1"/>
                </a:solidFill>
                <a:latin typeface="微软雅黑" panose="020b0503020204020204" pitchFamily="82" charset="2"/>
                <a:ea typeface="微软雅黑" panose="020b0503020204020204" pitchFamily="82" charset="2"/>
              </a:rPr>
              <a:t>为城里人去农村买房划红线</a:t>
            </a:r>
            <a:endParaRPr lang="zh-CN" altLang="en-US" sz="2000" b="1">
              <a:solidFill>
                <a:schemeClr val="bg1"/>
              </a:solidFill>
              <a:latin typeface="微软雅黑" panose="020b0503020204020204" pitchFamily="82" charset="2"/>
              <a:ea typeface="微软雅黑" panose="020b0503020204020204" pitchFamily="82" charset="2"/>
            </a:endParaRPr>
          </a:p>
        </p:txBody>
      </p:sp>
      <p:sp>
        <p:nvSpPr>
          <p:cNvPr id="6" name="矩形 5"/>
          <p:cNvSpPr/>
          <p:nvPr/>
        </p:nvSpPr>
        <p:spPr>
          <a:xfrm>
            <a:off x="1093118" y="2842807"/>
            <a:ext cx="5516230" cy="2654573"/>
          </a:xfrm>
          <a:prstGeom prst="rect">
            <a:avLst/>
          </a:prstGeom>
        </p:spPr>
        <p:txBody>
          <a:bodyPr wrap="square" lIns="68580" tIns="34290" rIns="68580" bIns="34290">
            <a:spAutoFit/>
          </a:bodyPr>
          <a:lstStyle/>
          <a:p>
            <a:pPr algn="dist">
              <a:lnSpc>
                <a:spcPct val="150000"/>
              </a:lnSpc>
            </a:pPr>
            <a:r>
              <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rPr>
              <a:t>文件明确提出，维护进城落户农民土地承包权、宅基地使用权、集体收益分配权，引导进城落户农民依法自愿有偿转让上述权益</a:t>
            </a:r>
            <a:endPar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l="32392"/>
          <a:stretch>
            <a:fillRect/>
          </a:stretch>
        </p:blipFill>
        <p:spPr>
          <a:xfrm>
            <a:off x="8176692" y="2658897"/>
            <a:ext cx="3433162" cy="3022392"/>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nodeType="afterGroup">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亮点四</a:t>
            </a:r>
            <a:endPar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4414421" y="1778005"/>
            <a:ext cx="3775393" cy="400110"/>
          </a:xfrm>
          <a:prstGeom prst="rect">
            <a:avLst/>
          </a:prstGeom>
          <a:noFill/>
        </p:spPr>
        <p:txBody>
          <a:bodyPr wrap="none" rtlCol="0">
            <a:spAutoFit/>
          </a:bodyPr>
          <a:lstStyle/>
          <a:p>
            <a:pPr algn="dist"/>
            <a:r>
              <a:rPr lang="zh-CN" altLang="en-US" sz="2000" b="1">
                <a:solidFill>
                  <a:schemeClr val="bg1"/>
                </a:solidFill>
                <a:latin typeface="微软雅黑" panose="020b0503020204020204" pitchFamily="82" charset="2"/>
                <a:ea typeface="微软雅黑" panose="020b0503020204020204" pitchFamily="82" charset="2"/>
              </a:rPr>
              <a:t>瞄准弄虚作假、搞数字脱贫问题</a:t>
            </a:r>
            <a:endParaRPr lang="zh-CN" altLang="en-US" sz="2000" b="1">
              <a:solidFill>
                <a:schemeClr val="bg1"/>
              </a:solidFill>
              <a:latin typeface="微软雅黑" panose="020b0503020204020204" pitchFamily="82" charset="2"/>
              <a:ea typeface="微软雅黑" panose="020b0503020204020204" pitchFamily="82" charset="2"/>
            </a:endParaRPr>
          </a:p>
        </p:txBody>
      </p:sp>
      <p:sp>
        <p:nvSpPr>
          <p:cNvPr id="6" name="矩形 5"/>
          <p:cNvSpPr/>
          <p:nvPr/>
        </p:nvSpPr>
        <p:spPr>
          <a:xfrm>
            <a:off x="1093118" y="2552132"/>
            <a:ext cx="5516230" cy="3300904"/>
          </a:xfrm>
          <a:prstGeom prst="rect">
            <a:avLst/>
          </a:prstGeom>
        </p:spPr>
        <p:txBody>
          <a:bodyPr wrap="square" lIns="68580" tIns="34290" rIns="68580" bIns="34290">
            <a:spAutoFit/>
          </a:bodyPr>
          <a:lstStyle/>
          <a:p>
            <a:pPr algn="dist">
              <a:lnSpc>
                <a:spcPct val="150000"/>
              </a:lnSpc>
            </a:pPr>
            <a:r>
              <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rPr>
              <a:t>文件确定，推行村级小微权利清单制度，加大集成小微权力腐败惩处力度。严厉整治惠农补贴、集体资产管理、土地征收等领域侵害农民利益的不正之风和腐败问题。</a:t>
            </a:r>
            <a:endPar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l="24265"/>
          <a:stretch>
            <a:fillRect/>
          </a:stretch>
        </p:blipFill>
        <p:spPr>
          <a:xfrm>
            <a:off x="8189814" y="2639254"/>
            <a:ext cx="3433162" cy="3022392"/>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nodeType="afterGroup">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亮点五</a:t>
            </a:r>
            <a:endPar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5312103" y="1778005"/>
            <a:ext cx="1980029" cy="400110"/>
          </a:xfrm>
          <a:prstGeom prst="rect">
            <a:avLst/>
          </a:prstGeom>
          <a:noFill/>
        </p:spPr>
        <p:txBody>
          <a:bodyPr wrap="none" rtlCol="0">
            <a:spAutoFit/>
          </a:bodyPr>
          <a:lstStyle/>
          <a:p>
            <a:pPr algn="dist"/>
            <a:r>
              <a:rPr lang="zh-CN" altLang="en-US" sz="2000" b="1">
                <a:solidFill>
                  <a:schemeClr val="bg1"/>
                </a:solidFill>
                <a:latin typeface="微软雅黑" panose="020b0503020204020204" pitchFamily="82" charset="2"/>
                <a:ea typeface="微软雅黑" panose="020b0503020204020204" pitchFamily="82" charset="2"/>
              </a:rPr>
              <a:t>管理“微腐败”</a:t>
            </a:r>
            <a:endParaRPr lang="zh-CN" altLang="en-US" sz="2000" b="1">
              <a:solidFill>
                <a:schemeClr val="bg1"/>
              </a:solidFill>
              <a:latin typeface="微软雅黑" panose="020b0503020204020204" pitchFamily="82" charset="2"/>
              <a:ea typeface="微软雅黑" panose="020b0503020204020204" pitchFamily="82" charset="2"/>
            </a:endParaRPr>
          </a:p>
        </p:txBody>
      </p:sp>
      <p:sp>
        <p:nvSpPr>
          <p:cNvPr id="6" name="矩形 5"/>
          <p:cNvSpPr/>
          <p:nvPr/>
        </p:nvSpPr>
        <p:spPr>
          <a:xfrm>
            <a:off x="1093118" y="2552132"/>
            <a:ext cx="5516230" cy="3300904"/>
          </a:xfrm>
          <a:prstGeom prst="rect">
            <a:avLst/>
          </a:prstGeom>
        </p:spPr>
        <p:txBody>
          <a:bodyPr wrap="square" lIns="68580" tIns="34290" rIns="68580" bIns="34290">
            <a:spAutoFit/>
          </a:bodyPr>
          <a:lstStyle/>
          <a:p>
            <a:pPr algn="dist">
              <a:lnSpc>
                <a:spcPct val="150000"/>
              </a:lnSpc>
            </a:pPr>
            <a:r>
              <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rPr>
              <a:t>文件确定，推行村级小微权利清单制度，加大集成小微权力腐败惩处力度。严厉整治惠农补贴、集体资产管理、土地征收等领域侵害农民利益的不正之风和腐败问题。</a:t>
            </a:r>
            <a:endPar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rcRect l="24292"/>
          <a:stretch>
            <a:fillRect/>
          </a:stretch>
        </p:blipFill>
        <p:spPr>
          <a:xfrm>
            <a:off x="8046748" y="2714441"/>
            <a:ext cx="3433162" cy="3022392"/>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nodeType="afterGroup">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亮点六</a:t>
            </a:r>
            <a:endPar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5183863" y="1778005"/>
            <a:ext cx="2236510" cy="400110"/>
          </a:xfrm>
          <a:prstGeom prst="rect">
            <a:avLst/>
          </a:prstGeom>
          <a:noFill/>
        </p:spPr>
        <p:txBody>
          <a:bodyPr wrap="none" rtlCol="0">
            <a:spAutoFit/>
          </a:bodyPr>
          <a:lstStyle/>
          <a:p>
            <a:pPr algn="dist"/>
            <a:r>
              <a:rPr lang="zh-CN" altLang="en-US" sz="2000" b="1">
                <a:solidFill>
                  <a:schemeClr val="bg1"/>
                </a:solidFill>
                <a:latin typeface="微软雅黑" panose="020b0503020204020204" pitchFamily="82" charset="2"/>
                <a:ea typeface="微软雅黑" panose="020b0503020204020204" pitchFamily="82" charset="2"/>
              </a:rPr>
              <a:t>鼓励工商资本下乡</a:t>
            </a:r>
            <a:endParaRPr lang="zh-CN" altLang="en-US" sz="2000" b="1">
              <a:solidFill>
                <a:schemeClr val="bg1"/>
              </a:solidFill>
              <a:latin typeface="微软雅黑" panose="020b0503020204020204" pitchFamily="82" charset="2"/>
              <a:ea typeface="微软雅黑" panose="020b0503020204020204" pitchFamily="82" charset="2"/>
            </a:endParaRPr>
          </a:p>
        </p:txBody>
      </p:sp>
      <p:sp>
        <p:nvSpPr>
          <p:cNvPr id="6" name="矩形 5"/>
          <p:cNvSpPr/>
          <p:nvPr/>
        </p:nvSpPr>
        <p:spPr>
          <a:xfrm>
            <a:off x="1093118" y="2552132"/>
            <a:ext cx="5516230" cy="3300904"/>
          </a:xfrm>
          <a:prstGeom prst="rect">
            <a:avLst/>
          </a:prstGeom>
        </p:spPr>
        <p:txBody>
          <a:bodyPr wrap="square" lIns="68580" tIns="34290" rIns="68580" bIns="34290">
            <a:spAutoFit/>
          </a:bodyPr>
          <a:lstStyle/>
          <a:p>
            <a:pPr algn="dist">
              <a:lnSpc>
                <a:spcPct val="150000"/>
              </a:lnSpc>
            </a:pPr>
            <a:r>
              <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rPr>
              <a:t>加快制度鼓励引导工商资本处于乡村振兴的指导意见，落实和完善融资贷款、配套设施建设补助、税费减免、用地等扶持政策，明确政策边界，保护好农民利益。</a:t>
            </a:r>
            <a:endPar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l="34410"/>
          <a:stretch>
            <a:fillRect/>
          </a:stretch>
        </p:blipFill>
        <p:spPr>
          <a:xfrm>
            <a:off x="8019960" y="2639254"/>
            <a:ext cx="3433163" cy="2944262"/>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nodeType="afterGroup">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亮点七</a:t>
            </a:r>
            <a:endParaRPr lang="zh-CN" altLang="en-US"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4927383" y="1778005"/>
            <a:ext cx="2749471" cy="400110"/>
          </a:xfrm>
          <a:prstGeom prst="rect">
            <a:avLst/>
          </a:prstGeom>
          <a:noFill/>
        </p:spPr>
        <p:txBody>
          <a:bodyPr wrap="none" rtlCol="0">
            <a:spAutoFit/>
          </a:bodyPr>
          <a:lstStyle/>
          <a:p>
            <a:pPr algn="dist"/>
            <a:r>
              <a:rPr lang="zh-CN" altLang="en-US" sz="2000" b="1">
                <a:solidFill>
                  <a:schemeClr val="bg1"/>
                </a:solidFill>
                <a:latin typeface="微软雅黑" panose="020b0503020204020204" pitchFamily="82" charset="2"/>
                <a:ea typeface="微软雅黑" panose="020b0503020204020204" pitchFamily="82" charset="2"/>
              </a:rPr>
              <a:t>鼓励各界投身乡村建设</a:t>
            </a:r>
            <a:endParaRPr lang="zh-CN" altLang="en-US" sz="2000" b="1">
              <a:solidFill>
                <a:schemeClr val="bg1"/>
              </a:solidFill>
              <a:latin typeface="微软雅黑" panose="020b0503020204020204" pitchFamily="82" charset="2"/>
              <a:ea typeface="微软雅黑" panose="020b0503020204020204" pitchFamily="82" charset="2"/>
            </a:endParaRPr>
          </a:p>
        </p:txBody>
      </p:sp>
      <p:sp>
        <p:nvSpPr>
          <p:cNvPr id="6" name="矩形 5"/>
          <p:cNvSpPr/>
          <p:nvPr/>
        </p:nvSpPr>
        <p:spPr>
          <a:xfrm>
            <a:off x="895963" y="2212934"/>
            <a:ext cx="6926842" cy="3947234"/>
          </a:xfrm>
          <a:prstGeom prst="rect">
            <a:avLst/>
          </a:prstGeom>
        </p:spPr>
        <p:txBody>
          <a:bodyPr wrap="square" lIns="68580" tIns="34290" rIns="68580" bIns="34290">
            <a:spAutoFit/>
          </a:bodyPr>
          <a:lstStyle/>
          <a:p>
            <a:pPr>
              <a:lnSpc>
                <a:spcPct val="150000"/>
              </a:lnSpc>
            </a:pPr>
            <a:r>
              <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rPr>
              <a:t>简历有效激励机制，以乡情乡愁为纽带，吸引支持企业家、党政干部、专家学者、医生教师、规划师、建筑师、律师、技能人才等，通过下乡担任志愿者、投资兴业、包村报项目、行医办学、捐资捐物、法律服务等方式服务乡村振兴事业。</a:t>
            </a:r>
            <a:endParaRPr lang="zh-CN" altLang="en-US" sz="2800">
              <a:solidFill>
                <a:srgbClr val="165B2F"/>
              </a:solidFill>
              <a:latin typeface="微软雅黑 Light" panose="020b0502040204020203" charset="-122"/>
              <a:ea typeface="微软雅黑 Light" panose="020b0502040204020203" charset="-122"/>
              <a:cs typeface="微软雅黑 Light" panose="020b0502040204020203"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l="22659"/>
          <a:stretch>
            <a:fillRect/>
          </a:stretch>
        </p:blipFill>
        <p:spPr>
          <a:xfrm>
            <a:off x="8130400" y="2552132"/>
            <a:ext cx="3433163" cy="2959354"/>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nodeType="afterGroup">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稻壳儿春秋广告/盗版必究        原创来源：http://chn.docer.com/works?userid=199329941#!/work_time"/>
          <p:cNvSpPr/>
          <p:nvPr/>
        </p:nvSpPr>
        <p:spPr>
          <a:xfrm>
            <a:off x="4954976" y="2993178"/>
            <a:ext cx="4864885" cy="276999"/>
          </a:xfrm>
          <a:prstGeom prst="rect">
            <a:avLst/>
          </a:prstGeom>
          <a:effectLst/>
        </p:spPr>
        <p:txBody>
          <a:bodyPr wrap="square">
            <a:spAutoFit/>
          </a:bodyPr>
          <a:lstStyle/>
          <a:p>
            <a:pPr algn="l">
              <a:spcBef>
                <a:spcPct val="0"/>
              </a:spcBef>
            </a:pPr>
            <a:r>
              <a:rPr lang="en-US" altLang="zh-CN" sz="1200">
                <a:solidFill>
                  <a:srgbClr val="165B2F"/>
                </a:solidFill>
                <a:latin typeface="Century Gothic" panose="020b0502020202020204" pitchFamily="34" charset="0"/>
                <a:sym typeface="+mn-ea"/>
              </a:rPr>
              <a:t>The user can demonstrate on a projector or computer</a:t>
            </a:r>
            <a:endParaRPr lang="en-US" altLang="zh-CN" sz="1200">
              <a:solidFill>
                <a:srgbClr val="165B2F"/>
              </a:solidFill>
              <a:latin typeface="Century Gothic" panose="020b0502020202020204" pitchFamily="34" charset="0"/>
              <a:ea typeface="微软雅黑" panose="020b0503020204020204" pitchFamily="34" charset="-122"/>
              <a:sym typeface="+mn-ea"/>
            </a:endParaRPr>
          </a:p>
        </p:txBody>
      </p:sp>
      <p:sp>
        <p:nvSpPr>
          <p:cNvPr id="3" name="稻壳儿春秋广告/盗版必究        原创来源：http://chn.docer.com/works?userid=199329941#!/work_time"/>
          <p:cNvSpPr txBox="1"/>
          <p:nvPr/>
        </p:nvSpPr>
        <p:spPr>
          <a:xfrm>
            <a:off x="4954976" y="2333130"/>
            <a:ext cx="5266496" cy="707886"/>
          </a:xfrm>
          <a:prstGeom prst="rect">
            <a:avLst/>
          </a:prstGeom>
          <a:noFill/>
          <a:effectLst/>
        </p:spPr>
        <p:txBody>
          <a:bodyPr wrap="square" rtlCol="0">
            <a:spAutoFit/>
          </a:bodyPr>
          <a:lstStyle/>
          <a:p>
            <a:r>
              <a:rPr lang="zh-CN" altLang="en-US" sz="4000" b="1">
                <a:solidFill>
                  <a:srgbClr val="165B2F"/>
                </a:solidFill>
                <a:latin typeface="微软雅黑" panose="020b0503020204020204" pitchFamily="34" charset="-122"/>
                <a:ea typeface="微软雅黑" panose="020b0503020204020204" pitchFamily="34" charset="-122"/>
              </a:rPr>
              <a:t>中央一号文件重点内容</a:t>
            </a:r>
            <a:endParaRPr lang="zh-CN" altLang="en-US" sz="4000" b="1">
              <a:solidFill>
                <a:srgbClr val="165B2F"/>
              </a:solidFill>
              <a:latin typeface="微软雅黑" panose="020b0503020204020204" pitchFamily="34" charset="-122"/>
              <a:ea typeface="微软雅黑" panose="020b0503020204020204" pitchFamily="34" charset="-122"/>
            </a:endParaRPr>
          </a:p>
        </p:txBody>
      </p:sp>
      <p:sp>
        <p:nvSpPr>
          <p:cNvPr id="4" name="任意多边形: 形状 5"/>
          <p:cNvSpPr/>
          <p:nvPr/>
        </p:nvSpPr>
        <p:spPr>
          <a:xfrm>
            <a:off x="3013916" y="2028330"/>
            <a:ext cx="1678620" cy="1678620"/>
          </a:xfrm>
          <a:custGeom>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t>03</a:t>
            </a:r>
            <a:endParaRPr lang="zh-CN" altLang="en-US" sz="40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nodeType="afterGroup">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2525486" y="1877429"/>
            <a:ext cx="8736072" cy="2062103"/>
          </a:xfrm>
          <a:prstGeom prst="rect">
            <a:avLst/>
          </a:prstGeom>
        </p:spPr>
        <p:txBody>
          <a:bodyPr wrap="square">
            <a:spAutoFit/>
          </a:bodyPr>
          <a:lstStyle/>
          <a:p>
            <a:pPr>
              <a:lnSpc>
                <a:spcPct val="200000"/>
              </a:lnSpc>
            </a:pPr>
            <a:r>
              <a:rPr lang="zh-CN" altLang="en-US" sz="1600">
                <a:solidFill>
                  <a:srgbClr val="165B2F"/>
                </a:solidFill>
                <a:latin typeface="微软雅黑" panose="020b0503020204020204" pitchFamily="34" charset="-122"/>
                <a:ea typeface="微软雅黑" panose="020b0503020204020204" pitchFamily="34" charset="-122"/>
              </a:rPr>
              <a:t>改革开放以来第</a:t>
            </a:r>
            <a:r>
              <a:rPr lang="en-US" altLang="zh-CN" sz="1600">
                <a:solidFill>
                  <a:srgbClr val="165B2F"/>
                </a:solidFill>
                <a:latin typeface="微软雅黑" panose="020b0503020204020204" pitchFamily="34" charset="-122"/>
                <a:ea typeface="微软雅黑" panose="020b0503020204020204" pitchFamily="34" charset="-122"/>
              </a:rPr>
              <a:t>20</a:t>
            </a:r>
            <a:r>
              <a:rPr lang="zh-CN" altLang="en-US" sz="1600">
                <a:solidFill>
                  <a:srgbClr val="165B2F"/>
                </a:solidFill>
                <a:latin typeface="微软雅黑" panose="020b0503020204020204" pitchFamily="34" charset="-122"/>
                <a:ea typeface="微软雅黑" panose="020b0503020204020204" pitchFamily="34" charset="-122"/>
              </a:rPr>
              <a:t>个、新世纪以来第</a:t>
            </a:r>
            <a:r>
              <a:rPr lang="en-US" altLang="zh-CN" sz="1600">
                <a:solidFill>
                  <a:srgbClr val="165B2F"/>
                </a:solidFill>
                <a:latin typeface="微软雅黑" panose="020b0503020204020204" pitchFamily="34" charset="-122"/>
                <a:ea typeface="微软雅黑" panose="020b0503020204020204" pitchFamily="34" charset="-122"/>
              </a:rPr>
              <a:t>15</a:t>
            </a:r>
            <a:r>
              <a:rPr lang="zh-CN" altLang="en-US" sz="1600">
                <a:solidFill>
                  <a:srgbClr val="165B2F"/>
                </a:solidFill>
                <a:latin typeface="微软雅黑" panose="020b0503020204020204" pitchFamily="34" charset="-122"/>
                <a:ea typeface="微软雅黑" panose="020b0503020204020204" pitchFamily="34" charset="-122"/>
              </a:rPr>
              <a:t>个指导“三农”工作的中央一号文件</a:t>
            </a:r>
            <a:r>
              <a:rPr lang="en-US" altLang="zh-CN" sz="1600">
                <a:solidFill>
                  <a:srgbClr val="165B2F"/>
                </a:solidFill>
                <a:latin typeface="微软雅黑" panose="020b0503020204020204" pitchFamily="34" charset="-122"/>
                <a:ea typeface="微软雅黑" panose="020b0503020204020204" pitchFamily="34" charset="-122"/>
              </a:rPr>
              <a:t>——《</a:t>
            </a:r>
            <a:r>
              <a:rPr lang="zh-CN" altLang="en-US" sz="1600">
                <a:solidFill>
                  <a:srgbClr val="165B2F"/>
                </a:solidFill>
                <a:latin typeface="微软雅黑" panose="020b0503020204020204" pitchFamily="34" charset="-122"/>
                <a:ea typeface="微软雅黑" panose="020b0503020204020204" pitchFamily="34" charset="-122"/>
              </a:rPr>
              <a:t>中国中央国务院关于实施乡村振兴战略的意见</a:t>
            </a:r>
            <a:r>
              <a:rPr lang="en-US" altLang="zh-CN" sz="1600">
                <a:solidFill>
                  <a:srgbClr val="165B2F"/>
                </a:solidFill>
                <a:latin typeface="微软雅黑" panose="020b0503020204020204" pitchFamily="34" charset="-122"/>
                <a:ea typeface="微软雅黑" panose="020b0503020204020204" pitchFamily="34" charset="-122"/>
              </a:rPr>
              <a:t>》</a:t>
            </a:r>
            <a:r>
              <a:rPr lang="zh-CN" altLang="en-US" sz="1600">
                <a:solidFill>
                  <a:srgbClr val="165B2F"/>
                </a:solidFill>
                <a:latin typeface="微软雅黑" panose="020b0503020204020204" pitchFamily="34" charset="-122"/>
                <a:ea typeface="微软雅黑" panose="020b0503020204020204" pitchFamily="34" charset="-122"/>
              </a:rPr>
              <a:t>，</a:t>
            </a:r>
            <a:r>
              <a:rPr lang="en-US" altLang="zh-CN" sz="1600">
                <a:solidFill>
                  <a:srgbClr val="165B2F"/>
                </a:solidFill>
                <a:latin typeface="微软雅黑" panose="020b0503020204020204" pitchFamily="34" charset="-122"/>
                <a:ea typeface="微软雅黑" panose="020b0503020204020204" pitchFamily="34" charset="-122"/>
              </a:rPr>
              <a:t>2018</a:t>
            </a:r>
            <a:r>
              <a:rPr lang="zh-CN" altLang="en-US" sz="1600">
                <a:solidFill>
                  <a:srgbClr val="165B2F"/>
                </a:solidFill>
                <a:latin typeface="微软雅黑" panose="020b0503020204020204" pitchFamily="34" charset="-122"/>
                <a:ea typeface="微软雅黑" panose="020b0503020204020204" pitchFamily="34" charset="-122"/>
              </a:rPr>
              <a:t>年</a:t>
            </a:r>
            <a:r>
              <a:rPr lang="en-US" altLang="zh-CN" sz="1600">
                <a:solidFill>
                  <a:srgbClr val="165B2F"/>
                </a:solidFill>
                <a:latin typeface="微软雅黑" panose="020b0503020204020204" pitchFamily="34" charset="-122"/>
                <a:ea typeface="微软雅黑" panose="020b0503020204020204" pitchFamily="34" charset="-122"/>
              </a:rPr>
              <a:t>2</a:t>
            </a:r>
            <a:r>
              <a:rPr lang="zh-CN" altLang="en-US" sz="1600">
                <a:solidFill>
                  <a:srgbClr val="165B2F"/>
                </a:solidFill>
                <a:latin typeface="微软雅黑" panose="020b0503020204020204" pitchFamily="34" charset="-122"/>
                <a:ea typeface="微软雅黑" panose="020b0503020204020204" pitchFamily="34" charset="-122"/>
              </a:rPr>
              <a:t>月</a:t>
            </a:r>
            <a:r>
              <a:rPr lang="en-US" altLang="zh-CN" sz="1600">
                <a:solidFill>
                  <a:srgbClr val="165B2F"/>
                </a:solidFill>
                <a:latin typeface="微软雅黑" panose="020b0503020204020204" pitchFamily="34" charset="-122"/>
                <a:ea typeface="微软雅黑" panose="020b0503020204020204" pitchFamily="34" charset="-122"/>
              </a:rPr>
              <a:t>4</a:t>
            </a:r>
            <a:r>
              <a:rPr lang="zh-CN" altLang="en-US" sz="1600">
                <a:solidFill>
                  <a:srgbClr val="165B2F"/>
                </a:solidFill>
                <a:latin typeface="微软雅黑" panose="020b0503020204020204" pitchFamily="34" charset="-122"/>
                <a:ea typeface="微软雅黑" panose="020b0503020204020204" pitchFamily="34" charset="-122"/>
              </a:rPr>
              <a:t>日由新华社受权发布。文件按照产业兴旺、生态宜居、乡风文明、治理有效、生活富裕的总要求，对统筹推进农村经济建设、政治建设、文化建设、社会建设、生态文明建设和党的建设作出全面部署。</a:t>
            </a:r>
            <a:endParaRPr lang="zh-CN" altLang="en-US" sz="1600">
              <a:solidFill>
                <a:srgbClr val="165B2F"/>
              </a:solidFill>
              <a:latin typeface="微软雅黑" panose="020b0503020204020204" pitchFamily="34" charset="-122"/>
              <a:ea typeface="微软雅黑" panose="020b0503020204020204" pitchFamily="34" charset="-122"/>
            </a:endParaRPr>
          </a:p>
        </p:txBody>
      </p:sp>
      <p:grpSp>
        <p:nvGrpSpPr>
          <p:cNvPr id="3" name="组合 6"/>
          <p:cNvGrpSpPr/>
          <p:nvPr/>
        </p:nvGrpSpPr>
        <p:grpSpPr>
          <a:xfrm>
            <a:off x="0" y="332075"/>
            <a:ext cx="4383314" cy="1377950"/>
            <a:chOff x="1" y="317501"/>
            <a:chExt cx="4383314" cy="1377950"/>
          </a:xfrm>
        </p:grpSpPr>
        <p:sp>
          <p:nvSpPr>
            <p:cNvPr id="4" name="矩形 3"/>
            <p:cNvSpPr/>
            <p:nvPr/>
          </p:nvSpPr>
          <p:spPr>
            <a:xfrm>
              <a:off x="1" y="317501"/>
              <a:ext cx="4383314" cy="1377950"/>
            </a:xfrm>
            <a:prstGeom prst="rect">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文本框 4"/>
            <p:cNvSpPr txBox="1"/>
            <p:nvPr/>
          </p:nvSpPr>
          <p:spPr>
            <a:xfrm>
              <a:off x="216355" y="484905"/>
              <a:ext cx="4050846" cy="923330"/>
            </a:xfrm>
            <a:prstGeom prst="rect">
              <a:avLst/>
            </a:prstGeom>
            <a:noFill/>
          </p:spPr>
          <p:txBody>
            <a:bodyPr wrap="square" rtlCol="0">
              <a:spAutoFit/>
            </a:bodyPr>
            <a:lstStyle/>
            <a:p>
              <a:pPr algn="r"/>
              <a:r>
                <a:rPr lang="zh-CN" altLang="en-US" sz="5400" b="1">
                  <a:solidFill>
                    <a:schemeClr val="bg1"/>
                  </a:solidFill>
                  <a:latin typeface="微软雅黑" panose="020b0503020204020204" pitchFamily="82" charset="2"/>
                  <a:ea typeface="微软雅黑" panose="020b0503020204020204" pitchFamily="82" charset="2"/>
                </a:rPr>
                <a:t>前  言</a:t>
              </a:r>
              <a:endParaRPr lang="zh-CN" altLang="en-US" sz="5400" b="1">
                <a:solidFill>
                  <a:schemeClr val="bg1"/>
                </a:solidFill>
                <a:latin typeface="微软雅黑" panose="020b0503020204020204" pitchFamily="82" charset="2"/>
                <a:ea typeface="微软雅黑" panose="020b0503020204020204" pitchFamily="82" charset="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8"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6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600" fill="hold"/>
                                        <p:tgtEl>
                                          <p:spTgt spid="2">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bg1"/>
                </a:solidFill>
                <a:latin typeface="微软雅黑" panose="020b0503020204020204" pitchFamily="82" charset="2"/>
                <a:ea typeface="微软雅黑" panose="020b0503020204020204" pitchFamily="82" charset="2"/>
              </a:rPr>
              <a:t>三个必然要求</a:t>
            </a:r>
            <a:endParaRPr lang="zh-CN" altLang="en-US" sz="3200" b="1">
              <a:solidFill>
                <a:schemeClr val="bg1"/>
              </a:solidFill>
              <a:latin typeface="微软雅黑" panose="020b0503020204020204" pitchFamily="82" charset="2"/>
              <a:ea typeface="微软雅黑" panose="020b0503020204020204" pitchFamily="82" charset="2"/>
            </a:endParaRPr>
          </a:p>
        </p:txBody>
      </p:sp>
      <p:sp>
        <p:nvSpPr>
          <p:cNvPr id="9" name="矩形 8"/>
          <p:cNvSpPr/>
          <p:nvPr/>
        </p:nvSpPr>
        <p:spPr>
          <a:xfrm>
            <a:off x="1635283" y="1993844"/>
            <a:ext cx="2011485" cy="865536"/>
          </a:xfrm>
          <a:prstGeom prst="rect">
            <a:avLst/>
          </a:prstGeom>
          <a:solidFill>
            <a:srgbClr val="165B2F"/>
          </a:solid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a:solidFill>
                  <a:schemeClr val="bg1"/>
                </a:solidFill>
                <a:latin typeface="微软雅黑" panose="020b0503020204020204" pitchFamily="34" charset="-122"/>
                <a:ea typeface="微软雅黑" panose="020b0503020204020204" pitchFamily="34" charset="-122"/>
              </a:rPr>
              <a:t>一</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858517" y="1993844"/>
            <a:ext cx="5977973" cy="865536"/>
          </a:xfrm>
          <a:prstGeom prst="rect">
            <a:avLst/>
          </a:prstGeom>
          <a:no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1600">
                <a:solidFill>
                  <a:srgbClr val="165B2F"/>
                </a:solidFill>
                <a:latin typeface="微软雅黑" panose="020b0503020204020204" pitchFamily="82" charset="2"/>
                <a:ea typeface="微软雅黑" panose="020b0503020204020204" pitchFamily="82" charset="2"/>
              </a:rPr>
              <a:t>是解决人民日益增长的美好生活需要和不平衡不充分的发展之间矛盾的必然要求</a:t>
            </a:r>
            <a:endParaRPr lang="zh-CN" altLang="en-US" sz="1600">
              <a:solidFill>
                <a:srgbClr val="165B2F"/>
              </a:solidFill>
              <a:latin typeface="微软雅黑" panose="020b0503020204020204" pitchFamily="82" charset="2"/>
              <a:ea typeface="微软雅黑" panose="020b0503020204020204" pitchFamily="82" charset="2"/>
            </a:endParaRPr>
          </a:p>
        </p:txBody>
      </p:sp>
      <p:sp>
        <p:nvSpPr>
          <p:cNvPr id="11" name="矩形 10"/>
          <p:cNvSpPr/>
          <p:nvPr/>
        </p:nvSpPr>
        <p:spPr>
          <a:xfrm>
            <a:off x="1635283" y="3452787"/>
            <a:ext cx="2011485" cy="865536"/>
          </a:xfrm>
          <a:prstGeom prst="rect">
            <a:avLst/>
          </a:prstGeom>
          <a:solidFill>
            <a:srgbClr val="165B2F"/>
          </a:solid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a:solidFill>
                  <a:schemeClr val="bg1"/>
                </a:solidFill>
                <a:latin typeface="微软雅黑" panose="020b0503020204020204" pitchFamily="34" charset="-122"/>
                <a:ea typeface="微软雅黑" panose="020b0503020204020204" pitchFamily="34" charset="-122"/>
              </a:rPr>
              <a:t>二</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858517" y="3452787"/>
            <a:ext cx="5977973" cy="865536"/>
          </a:xfrm>
          <a:prstGeom prst="rect">
            <a:avLst/>
          </a:prstGeom>
          <a:no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zh-CN" altLang="en-US" sz="2400">
                <a:solidFill>
                  <a:srgbClr val="165B2F"/>
                </a:solidFill>
                <a:latin typeface="微软雅黑" panose="020b0503020204020204" pitchFamily="82" charset="2"/>
                <a:ea typeface="微软雅黑" panose="020b0503020204020204" pitchFamily="82" charset="2"/>
              </a:rPr>
              <a:t>是实现“两个一百年”奋斗目标的基本要求</a:t>
            </a:r>
            <a:endParaRPr lang="zh-CN" altLang="en-US" sz="2400">
              <a:solidFill>
                <a:srgbClr val="165B2F"/>
              </a:solidFill>
              <a:latin typeface="微软雅黑" panose="020b0503020204020204" pitchFamily="82" charset="2"/>
              <a:ea typeface="微软雅黑" panose="020b0503020204020204" pitchFamily="82" charset="2"/>
            </a:endParaRPr>
          </a:p>
        </p:txBody>
      </p:sp>
      <p:sp>
        <p:nvSpPr>
          <p:cNvPr id="13" name="矩形 12"/>
          <p:cNvSpPr/>
          <p:nvPr/>
        </p:nvSpPr>
        <p:spPr>
          <a:xfrm>
            <a:off x="1635283" y="4911730"/>
            <a:ext cx="2011485" cy="865536"/>
          </a:xfrm>
          <a:prstGeom prst="rect">
            <a:avLst/>
          </a:prstGeom>
          <a:solidFill>
            <a:srgbClr val="165B2F"/>
          </a:solid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a:solidFill>
                  <a:schemeClr val="bg1"/>
                </a:solidFill>
                <a:latin typeface="微软雅黑" panose="020b0503020204020204" pitchFamily="34" charset="-122"/>
                <a:ea typeface="微软雅黑" panose="020b0503020204020204" pitchFamily="34" charset="-122"/>
              </a:rPr>
              <a:t>三</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858517" y="4911730"/>
            <a:ext cx="5977973" cy="865536"/>
          </a:xfrm>
          <a:prstGeom prst="rect">
            <a:avLst/>
          </a:prstGeom>
          <a:no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zh-CN" altLang="en-US" sz="2400">
                <a:solidFill>
                  <a:srgbClr val="165B2F"/>
                </a:solidFill>
                <a:latin typeface="微软雅黑" panose="020b0503020204020204" pitchFamily="82" charset="2"/>
                <a:ea typeface="微软雅黑" panose="020b0503020204020204" pitchFamily="82" charset="2"/>
              </a:rPr>
              <a:t>是实现全体人民共同富裕的必然要求。</a:t>
            </a:r>
            <a:endParaRPr lang="zh-CN" altLang="en-US" sz="2400">
              <a:solidFill>
                <a:srgbClr val="165B2F"/>
              </a:solidFill>
              <a:latin typeface="微软雅黑" panose="020b0503020204020204" pitchFamily="82" charset="2"/>
              <a:ea typeface="微软雅黑" panose="020b0503020204020204" pitchFamily="82" charset="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nodeType="afterGroup">
                            <p:stCondLst>
                              <p:cond delay="1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right)">
                                      <p:cBhvr>
                                        <p:cTn id="12" dur="500"/>
                                        <p:tgtEl>
                                          <p:spTgt spid="9"/>
                                        </p:tgtEl>
                                      </p:cBhvr>
                                    </p:animEffect>
                                  </p:childTnLst>
                                </p:cTn>
                              </p:par>
                            </p:childTnLst>
                          </p:cTn>
                        </p:par>
                        <p:par>
                          <p:cTn id="13" fill="hold" nodeType="afterGroup">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right)">
                                      <p:cBhvr>
                                        <p:cTn id="17" dur="500"/>
                                        <p:tgtEl>
                                          <p:spTgt spid="10"/>
                                        </p:tgtEl>
                                      </p:cBhvr>
                                    </p:animEffect>
                                  </p:childTnLst>
                                </p:cTn>
                              </p:par>
                            </p:childTnLst>
                          </p:cTn>
                        </p:par>
                        <p:par>
                          <p:cTn id="18" fill="hold" nodeType="afterGroup">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ppt_x</p:attrName>
                                        </p:attrNameLst>
                                      </p:cBhvr>
                                      <p:tavLst>
                                        <p:tav tm="0">
                                          <p:val>
                                            <p:strVal val="#ppt_x-#ppt_w*1.125000"/>
                                          </p:val>
                                        </p:tav>
                                        <p:tav tm="100000">
                                          <p:val>
                                            <p:strVal val="#ppt_x"/>
                                          </p:val>
                                        </p:tav>
                                      </p:tavLst>
                                    </p:anim>
                                    <p:animEffect transition="in" filter="wipe(right)">
                                      <p:cBhvr>
                                        <p:cTn id="22" dur="500"/>
                                        <p:tgtEl>
                                          <p:spTgt spid="11"/>
                                        </p:tgtEl>
                                      </p:cBhvr>
                                    </p:animEffect>
                                  </p:childTnLst>
                                </p:cTn>
                              </p:par>
                            </p:childTnLst>
                          </p:cTn>
                        </p:par>
                        <p:par>
                          <p:cTn id="23" fill="hold" nodeType="afterGroup">
                            <p:stCondLst>
                              <p:cond delay="3000"/>
                            </p:stCondLst>
                            <p:childTnLst>
                              <p:par>
                                <p:cTn id="24" presetID="1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ppt_x</p:attrName>
                                        </p:attrNameLst>
                                      </p:cBhvr>
                                      <p:tavLst>
                                        <p:tav tm="0">
                                          <p:val>
                                            <p:strVal val="#ppt_x-#ppt_w*1.125000"/>
                                          </p:val>
                                        </p:tav>
                                        <p:tav tm="100000">
                                          <p:val>
                                            <p:strVal val="#ppt_x"/>
                                          </p:val>
                                        </p:tav>
                                      </p:tavLst>
                                    </p:anim>
                                    <p:animEffect transition="in" filter="wipe(right)">
                                      <p:cBhvr>
                                        <p:cTn id="27" dur="500"/>
                                        <p:tgtEl>
                                          <p:spTgt spid="12"/>
                                        </p:tgtEl>
                                      </p:cBhvr>
                                    </p:animEffect>
                                  </p:childTnLst>
                                </p:cTn>
                              </p:par>
                            </p:childTnLst>
                          </p:cTn>
                        </p:par>
                        <p:par>
                          <p:cTn id="28" fill="hold" nodeType="afterGroup">
                            <p:stCondLst>
                              <p:cond delay="3500"/>
                            </p:stCondLst>
                            <p:childTnLst>
                              <p:par>
                                <p:cTn id="29" presetID="1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ppt_x</p:attrName>
                                        </p:attrNameLst>
                                      </p:cBhvr>
                                      <p:tavLst>
                                        <p:tav tm="0">
                                          <p:val>
                                            <p:strVal val="#ppt_x-#ppt_w*1.125000"/>
                                          </p:val>
                                        </p:tav>
                                        <p:tav tm="100000">
                                          <p:val>
                                            <p:strVal val="#ppt_x"/>
                                          </p:val>
                                        </p:tav>
                                      </p:tavLst>
                                    </p:anim>
                                    <p:animEffect transition="in" filter="wipe(right)">
                                      <p:cBhvr>
                                        <p:cTn id="32" dur="500"/>
                                        <p:tgtEl>
                                          <p:spTgt spid="13"/>
                                        </p:tgtEl>
                                      </p:cBhvr>
                                    </p:animEffect>
                                  </p:childTnLst>
                                </p:cTn>
                              </p:par>
                            </p:childTnLst>
                          </p:cTn>
                        </p:par>
                        <p:par>
                          <p:cTn id="33" fill="hold" nodeType="afterGroup">
                            <p:stCondLst>
                              <p:cond delay="4000"/>
                            </p:stCondLst>
                            <p:childTnLst>
                              <p:par>
                                <p:cTn id="34" presetID="1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bg1"/>
                </a:solidFill>
                <a:latin typeface="微软雅黑" panose="020b0503020204020204" pitchFamily="82" charset="2"/>
                <a:ea typeface="微软雅黑" panose="020b0503020204020204" pitchFamily="82" charset="2"/>
              </a:rPr>
              <a:t>目标任务</a:t>
            </a:r>
            <a:endParaRPr lang="zh-CN" altLang="en-US" sz="3200" b="1">
              <a:solidFill>
                <a:schemeClr val="bg1"/>
              </a:solidFill>
              <a:latin typeface="微软雅黑" panose="020b0503020204020204" pitchFamily="82" charset="2"/>
              <a:ea typeface="微软雅黑" panose="020b0503020204020204" pitchFamily="82" charset="2"/>
            </a:endParaRPr>
          </a:p>
        </p:txBody>
      </p:sp>
      <p:sp>
        <p:nvSpPr>
          <p:cNvPr id="3" name="矩形 2"/>
          <p:cNvSpPr/>
          <p:nvPr/>
        </p:nvSpPr>
        <p:spPr>
          <a:xfrm>
            <a:off x="1524469" y="1476459"/>
            <a:ext cx="9027594" cy="452431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l"/>
            </a:pPr>
            <a:r>
              <a:rPr lang="zh-CN" altLang="en-US" sz="3200">
                <a:solidFill>
                  <a:srgbClr val="165B2F"/>
                </a:solidFill>
                <a:latin typeface="微软雅黑" panose="020b0503020204020204" pitchFamily="82" charset="2"/>
                <a:ea typeface="微软雅黑" panose="020b0503020204020204" pitchFamily="82" charset="2"/>
              </a:rPr>
              <a:t>到</a:t>
            </a:r>
            <a:r>
              <a:rPr lang="en-US" altLang="zh-CN" sz="3200">
                <a:solidFill>
                  <a:srgbClr val="165B2F"/>
                </a:solidFill>
                <a:latin typeface="微软雅黑" panose="020b0503020204020204" pitchFamily="82" charset="2"/>
                <a:ea typeface="微软雅黑" panose="020b0503020204020204" pitchFamily="82" charset="2"/>
              </a:rPr>
              <a:t>2020</a:t>
            </a:r>
            <a:r>
              <a:rPr lang="zh-CN" altLang="en-US" sz="3200">
                <a:solidFill>
                  <a:srgbClr val="165B2F"/>
                </a:solidFill>
                <a:latin typeface="微软雅黑" panose="020b0503020204020204" pitchFamily="82" charset="2"/>
                <a:ea typeface="微软雅黑" panose="020b0503020204020204" pitchFamily="82" charset="2"/>
              </a:rPr>
              <a:t>年 乡村振兴取得重要进展，制度框架和政策体系基本形成</a:t>
            </a:r>
            <a:endParaRPr lang="zh-CN" altLang="en-US" sz="3200">
              <a:solidFill>
                <a:srgbClr val="165B2F"/>
              </a:solidFill>
              <a:latin typeface="微软雅黑" panose="020b0503020204020204" pitchFamily="82" charset="2"/>
              <a:ea typeface="微软雅黑" panose="020b0503020204020204" pitchFamily="82" charset="2"/>
            </a:endParaRPr>
          </a:p>
          <a:p>
            <a:pPr marL="457200" indent="-457200" algn="just">
              <a:lnSpc>
                <a:spcPct val="150000"/>
              </a:lnSpc>
              <a:buFont typeface="Wingdings" panose="05000000000000000000" pitchFamily="2" charset="2"/>
              <a:buChar char="l"/>
            </a:pPr>
            <a:r>
              <a:rPr lang="zh-CN" altLang="en-US" sz="3200">
                <a:solidFill>
                  <a:srgbClr val="165B2F"/>
                </a:solidFill>
                <a:latin typeface="微软雅黑" panose="020b0503020204020204" pitchFamily="82" charset="2"/>
                <a:ea typeface="微软雅黑" panose="020b0503020204020204" pitchFamily="82" charset="2"/>
              </a:rPr>
              <a:t>到</a:t>
            </a:r>
            <a:r>
              <a:rPr lang="en-US" altLang="zh-CN" sz="3200">
                <a:solidFill>
                  <a:srgbClr val="165B2F"/>
                </a:solidFill>
                <a:latin typeface="微软雅黑" panose="020b0503020204020204" pitchFamily="82" charset="2"/>
                <a:ea typeface="微软雅黑" panose="020b0503020204020204" pitchFamily="82" charset="2"/>
              </a:rPr>
              <a:t>2035</a:t>
            </a:r>
            <a:r>
              <a:rPr lang="zh-CN" altLang="en-US" sz="3200">
                <a:solidFill>
                  <a:srgbClr val="165B2F"/>
                </a:solidFill>
                <a:latin typeface="微软雅黑" panose="020b0503020204020204" pitchFamily="82" charset="2"/>
                <a:ea typeface="微软雅黑" panose="020b0503020204020204" pitchFamily="82" charset="2"/>
              </a:rPr>
              <a:t>年 乡村振兴取得重要进展，农业农村现代化基本实现</a:t>
            </a:r>
            <a:endParaRPr lang="zh-CN" altLang="en-US" sz="3200">
              <a:solidFill>
                <a:srgbClr val="165B2F"/>
              </a:solidFill>
              <a:latin typeface="微软雅黑" panose="020b0503020204020204" pitchFamily="82" charset="2"/>
              <a:ea typeface="微软雅黑" panose="020b0503020204020204" pitchFamily="82" charset="2"/>
            </a:endParaRPr>
          </a:p>
          <a:p>
            <a:pPr marL="457200" indent="-457200" algn="just">
              <a:lnSpc>
                <a:spcPct val="150000"/>
              </a:lnSpc>
              <a:buFont typeface="Wingdings" panose="05000000000000000000" pitchFamily="2" charset="2"/>
              <a:buChar char="l"/>
            </a:pPr>
            <a:r>
              <a:rPr lang="zh-CN" altLang="en-US" sz="3200">
                <a:solidFill>
                  <a:srgbClr val="165B2F"/>
                </a:solidFill>
                <a:latin typeface="微软雅黑" panose="020b0503020204020204" pitchFamily="82" charset="2"/>
                <a:ea typeface="微软雅黑" panose="020b0503020204020204" pitchFamily="82" charset="2"/>
              </a:rPr>
              <a:t>到</a:t>
            </a:r>
            <a:r>
              <a:rPr lang="en-US" altLang="zh-CN" sz="3200">
                <a:solidFill>
                  <a:srgbClr val="165B2F"/>
                </a:solidFill>
                <a:latin typeface="微软雅黑" panose="020b0503020204020204" pitchFamily="82" charset="2"/>
                <a:ea typeface="微软雅黑" panose="020b0503020204020204" pitchFamily="82" charset="2"/>
              </a:rPr>
              <a:t>2050</a:t>
            </a:r>
            <a:r>
              <a:rPr lang="zh-CN" altLang="en-US" sz="3200">
                <a:solidFill>
                  <a:srgbClr val="165B2F"/>
                </a:solidFill>
                <a:latin typeface="微软雅黑" panose="020b0503020204020204" pitchFamily="82" charset="2"/>
                <a:ea typeface="微软雅黑" panose="020b0503020204020204" pitchFamily="82" charset="2"/>
              </a:rPr>
              <a:t>年 乡村全面振兴，农业强、农村美、农民富全面实现</a:t>
            </a:r>
            <a:endParaRPr lang="zh-CN" altLang="en-US" sz="3200">
              <a:solidFill>
                <a:srgbClr val="165B2F"/>
              </a:solidFill>
              <a:latin typeface="微软雅黑" panose="020b0503020204020204" pitchFamily="82" charset="2"/>
              <a:ea typeface="微软雅黑" panose="020b0503020204020204" pitchFamily="82" charset="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bg1"/>
                </a:solidFill>
                <a:latin typeface="微软雅黑" panose="020b0503020204020204" pitchFamily="82" charset="2"/>
                <a:ea typeface="微软雅黑" panose="020b0503020204020204" pitchFamily="82" charset="2"/>
              </a:rPr>
              <a:t>基本原则</a:t>
            </a:r>
            <a:endParaRPr lang="zh-CN" altLang="en-US" sz="3200" b="1">
              <a:solidFill>
                <a:schemeClr val="bg1"/>
              </a:solidFill>
              <a:latin typeface="微软雅黑" panose="020b0503020204020204" pitchFamily="82" charset="2"/>
              <a:ea typeface="微软雅黑" panose="020b0503020204020204" pitchFamily="82" charset="2"/>
            </a:endParaRPr>
          </a:p>
        </p:txBody>
      </p:sp>
      <p:sp>
        <p:nvSpPr>
          <p:cNvPr id="3" name="矩形 2"/>
          <p:cNvSpPr/>
          <p:nvPr/>
        </p:nvSpPr>
        <p:spPr>
          <a:xfrm>
            <a:off x="5427012" y="1476459"/>
            <a:ext cx="5141394" cy="4616648"/>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zh-CN" altLang="en-US" sz="2800" b="1">
                <a:solidFill>
                  <a:srgbClr val="165B2F"/>
                </a:solidFill>
                <a:latin typeface="微软雅黑" panose="020b0503020204020204" pitchFamily="82" charset="2"/>
                <a:ea typeface="微软雅黑" panose="020b0503020204020204" pitchFamily="82" charset="2"/>
              </a:rPr>
              <a:t>坚持党管农村工作</a:t>
            </a:r>
            <a:endParaRPr lang="zh-CN" altLang="en-US" sz="2800" b="1">
              <a:solidFill>
                <a:srgbClr val="165B2F"/>
              </a:solidFill>
              <a:latin typeface="微软雅黑" panose="020b0503020204020204" pitchFamily="82" charset="2"/>
              <a:ea typeface="微软雅黑" panose="020b0503020204020204" pitchFamily="82" charset="2"/>
            </a:endParaRPr>
          </a:p>
          <a:p>
            <a:pPr marL="457200" indent="-457200" algn="just">
              <a:lnSpc>
                <a:spcPct val="150000"/>
              </a:lnSpc>
              <a:buFont typeface="Arial" panose="020b0604020202020204" pitchFamily="34" charset="0"/>
              <a:buChar char="•"/>
            </a:pPr>
            <a:r>
              <a:rPr lang="zh-CN" altLang="en-US" sz="2800" b="1">
                <a:solidFill>
                  <a:srgbClr val="165B2F"/>
                </a:solidFill>
                <a:latin typeface="微软雅黑" panose="020b0503020204020204" pitchFamily="82" charset="2"/>
                <a:ea typeface="微软雅黑" panose="020b0503020204020204" pitchFamily="82" charset="2"/>
              </a:rPr>
              <a:t>坚持农业农村优先发展</a:t>
            </a:r>
            <a:endParaRPr lang="zh-CN" altLang="en-US" sz="2800" b="1">
              <a:solidFill>
                <a:srgbClr val="165B2F"/>
              </a:solidFill>
              <a:latin typeface="微软雅黑" panose="020b0503020204020204" pitchFamily="82" charset="2"/>
              <a:ea typeface="微软雅黑" panose="020b0503020204020204" pitchFamily="82" charset="2"/>
            </a:endParaRPr>
          </a:p>
          <a:p>
            <a:pPr marL="457200" indent="-457200" algn="just">
              <a:lnSpc>
                <a:spcPct val="150000"/>
              </a:lnSpc>
              <a:buFont typeface="Arial" panose="020b0604020202020204" pitchFamily="34" charset="0"/>
              <a:buChar char="•"/>
            </a:pPr>
            <a:r>
              <a:rPr lang="zh-CN" altLang="en-US" sz="2800" b="1">
                <a:solidFill>
                  <a:srgbClr val="165B2F"/>
                </a:solidFill>
                <a:latin typeface="微软雅黑" panose="020b0503020204020204" pitchFamily="82" charset="2"/>
                <a:ea typeface="微软雅黑" panose="020b0503020204020204" pitchFamily="82" charset="2"/>
              </a:rPr>
              <a:t>坚持农民主体地位</a:t>
            </a:r>
            <a:endParaRPr lang="zh-CN" altLang="en-US" sz="2800" b="1">
              <a:solidFill>
                <a:srgbClr val="165B2F"/>
              </a:solidFill>
              <a:latin typeface="微软雅黑" panose="020b0503020204020204" pitchFamily="82" charset="2"/>
              <a:ea typeface="微软雅黑" panose="020b0503020204020204" pitchFamily="82" charset="2"/>
            </a:endParaRPr>
          </a:p>
          <a:p>
            <a:pPr marL="457200" indent="-457200" algn="just">
              <a:lnSpc>
                <a:spcPct val="150000"/>
              </a:lnSpc>
              <a:buFont typeface="Arial" panose="020b0604020202020204" pitchFamily="34" charset="0"/>
              <a:buChar char="•"/>
            </a:pPr>
            <a:r>
              <a:rPr lang="zh-CN" altLang="en-US" sz="2800" b="1">
                <a:solidFill>
                  <a:srgbClr val="165B2F"/>
                </a:solidFill>
                <a:latin typeface="微软雅黑" panose="020b0503020204020204" pitchFamily="82" charset="2"/>
                <a:ea typeface="微软雅黑" panose="020b0503020204020204" pitchFamily="82" charset="2"/>
              </a:rPr>
              <a:t>坚持乡村全面振兴</a:t>
            </a:r>
            <a:endParaRPr lang="zh-CN" altLang="en-US" sz="2800" b="1">
              <a:solidFill>
                <a:srgbClr val="165B2F"/>
              </a:solidFill>
              <a:latin typeface="微软雅黑" panose="020b0503020204020204" pitchFamily="82" charset="2"/>
              <a:ea typeface="微软雅黑" panose="020b0503020204020204" pitchFamily="82" charset="2"/>
            </a:endParaRPr>
          </a:p>
          <a:p>
            <a:pPr marL="457200" indent="-457200" algn="just">
              <a:lnSpc>
                <a:spcPct val="150000"/>
              </a:lnSpc>
              <a:buFont typeface="Arial" panose="020b0604020202020204" pitchFamily="34" charset="0"/>
              <a:buChar char="•"/>
            </a:pPr>
            <a:r>
              <a:rPr lang="zh-CN" altLang="en-US" sz="2800" b="1">
                <a:solidFill>
                  <a:srgbClr val="165B2F"/>
                </a:solidFill>
                <a:latin typeface="微软雅黑" panose="020b0503020204020204" pitchFamily="82" charset="2"/>
                <a:ea typeface="微软雅黑" panose="020b0503020204020204" pitchFamily="82" charset="2"/>
              </a:rPr>
              <a:t>坚持城乡融合发展</a:t>
            </a:r>
            <a:endParaRPr lang="zh-CN" altLang="en-US" sz="2800" b="1">
              <a:solidFill>
                <a:srgbClr val="165B2F"/>
              </a:solidFill>
              <a:latin typeface="微软雅黑" panose="020b0503020204020204" pitchFamily="82" charset="2"/>
              <a:ea typeface="微软雅黑" panose="020b0503020204020204" pitchFamily="82" charset="2"/>
            </a:endParaRPr>
          </a:p>
          <a:p>
            <a:pPr marL="457200" indent="-457200" algn="just">
              <a:lnSpc>
                <a:spcPct val="150000"/>
              </a:lnSpc>
              <a:buFont typeface="Arial" panose="020b0604020202020204" pitchFamily="34" charset="0"/>
              <a:buChar char="•"/>
            </a:pPr>
            <a:r>
              <a:rPr lang="zh-CN" altLang="en-US" sz="2800" b="1">
                <a:solidFill>
                  <a:srgbClr val="165B2F"/>
                </a:solidFill>
                <a:latin typeface="微软雅黑" panose="020b0503020204020204" pitchFamily="82" charset="2"/>
                <a:ea typeface="微软雅黑" panose="020b0503020204020204" pitchFamily="82" charset="2"/>
              </a:rPr>
              <a:t>坚持人与自然和谐共生</a:t>
            </a:r>
            <a:endParaRPr lang="zh-CN" altLang="en-US" sz="2800" b="1">
              <a:solidFill>
                <a:srgbClr val="165B2F"/>
              </a:solidFill>
              <a:latin typeface="微软雅黑" panose="020b0503020204020204" pitchFamily="82" charset="2"/>
              <a:ea typeface="微软雅黑" panose="020b0503020204020204" pitchFamily="82" charset="2"/>
            </a:endParaRPr>
          </a:p>
          <a:p>
            <a:pPr marL="457200" indent="-457200" algn="just">
              <a:lnSpc>
                <a:spcPct val="150000"/>
              </a:lnSpc>
              <a:buFont typeface="Arial" panose="020b0604020202020204" pitchFamily="34" charset="0"/>
              <a:buChar char="•"/>
            </a:pPr>
            <a:r>
              <a:rPr lang="zh-CN" altLang="en-US" sz="2800" b="1">
                <a:solidFill>
                  <a:srgbClr val="165B2F"/>
                </a:solidFill>
                <a:latin typeface="微软雅黑" panose="020b0503020204020204" pitchFamily="82" charset="2"/>
                <a:ea typeface="微软雅黑" panose="020b0503020204020204" pitchFamily="82" charset="2"/>
              </a:rPr>
              <a:t>坚持因地制宜，循序渐进</a:t>
            </a:r>
            <a:endParaRPr lang="zh-CN" altLang="en-US" sz="2800" b="1">
              <a:solidFill>
                <a:srgbClr val="165B2F"/>
              </a:solidFill>
              <a:latin typeface="微软雅黑" panose="020b0503020204020204" pitchFamily="82" charset="2"/>
              <a:ea typeface="微软雅黑" panose="020b0503020204020204" pitchFamily="82" charset="2"/>
            </a:endParaRPr>
          </a:p>
        </p:txBody>
      </p:sp>
      <p:grpSp>
        <p:nvGrpSpPr>
          <p:cNvPr id="6" name="组合 14"/>
          <p:cNvGrpSpPr/>
          <p:nvPr/>
        </p:nvGrpSpPr>
        <p:grpSpPr>
          <a:xfrm>
            <a:off x="1050764" y="2079308"/>
            <a:ext cx="3537278" cy="3537278"/>
            <a:chOff x="3851921" y="107991"/>
            <a:chExt cx="1792566" cy="1792567"/>
          </a:xfrm>
          <a:gradFill>
            <a:gsLst>
              <a:gs pos="75000">
                <a:srgbClr val="C00000"/>
              </a:gs>
              <a:gs pos="25000">
                <a:srgbClr val="FF0000"/>
              </a:gs>
            </a:gsLst>
            <a:lin ang="2700000" scaled="0"/>
          </a:gradFill>
        </p:grpSpPr>
        <p:sp>
          <p:nvSpPr>
            <p:cNvPr id="7" name="Freeform 29"/>
            <p:cNvSpPr/>
            <p:nvPr/>
          </p:nvSpPr>
          <p:spPr bwMode="auto">
            <a:xfrm>
              <a:off x="4401088" y="564469"/>
              <a:ext cx="867835" cy="775494"/>
            </a:xfrm>
            <a:custGeom>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165B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任意多边形 14"/>
            <p:cNvSpPr/>
            <p:nvPr/>
          </p:nvSpPr>
          <p:spPr>
            <a:xfrm>
              <a:off x="3851921" y="107991"/>
              <a:ext cx="1792566" cy="1792567"/>
            </a:xfrm>
            <a:custGeom>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bg1"/>
                </a:solidFill>
                <a:latin typeface="微软雅黑" panose="020b0503020204020204" pitchFamily="82" charset="2"/>
                <a:ea typeface="微软雅黑" panose="020b0503020204020204" pitchFamily="82" charset="2"/>
              </a:rPr>
              <a:t>提升农业发展质量，培训乡村发展新动能</a:t>
            </a:r>
            <a:endParaRPr lang="zh-CN" altLang="en-US" sz="3200" b="1">
              <a:solidFill>
                <a:schemeClr val="bg1"/>
              </a:solidFill>
              <a:latin typeface="微软雅黑" panose="020b0503020204020204" pitchFamily="82" charset="2"/>
              <a:ea typeface="微软雅黑" panose="020b0503020204020204" pitchFamily="82" charset="2"/>
            </a:endParaRPr>
          </a:p>
        </p:txBody>
      </p:sp>
      <p:sp>
        <p:nvSpPr>
          <p:cNvPr id="3" name="矩形 2"/>
          <p:cNvSpPr/>
          <p:nvPr/>
        </p:nvSpPr>
        <p:spPr>
          <a:xfrm>
            <a:off x="1524469" y="1171658"/>
            <a:ext cx="9027594" cy="5016758"/>
          </a:xfrm>
          <a:prstGeom prst="rect">
            <a:avLst/>
          </a:prstGeom>
          <a:noFill/>
        </p:spPr>
        <p:txBody>
          <a:bodyPr wrap="square" rtlCol="0">
            <a:spAutoFit/>
          </a:bodyPr>
          <a:lstStyle/>
          <a:p>
            <a:pPr algn="just">
              <a:lnSpc>
                <a:spcPct val="200000"/>
              </a:lnSpc>
            </a:pPr>
            <a:r>
              <a:rPr lang="en-US" altLang="zh-CN" sz="3200" b="1">
                <a:solidFill>
                  <a:srgbClr val="165B2F"/>
                </a:solidFill>
                <a:latin typeface="微软雅黑" panose="020b0503020204020204" pitchFamily="82" charset="2"/>
                <a:ea typeface="微软雅黑" panose="020b0503020204020204" pitchFamily="82" charset="2"/>
              </a:rPr>
              <a:t>1</a:t>
            </a:r>
            <a:r>
              <a:rPr lang="zh-CN" altLang="en-US" sz="3200" b="1">
                <a:solidFill>
                  <a:srgbClr val="165B2F"/>
                </a:solidFill>
                <a:latin typeface="微软雅黑" panose="020b0503020204020204" pitchFamily="82" charset="2"/>
                <a:ea typeface="微软雅黑" panose="020b0503020204020204" pitchFamily="82" charset="2"/>
              </a:rPr>
              <a:t>、夯实农业生产基础</a:t>
            </a:r>
            <a:endParaRPr lang="zh-CN" altLang="en-US" sz="3200" b="1">
              <a:solidFill>
                <a:srgbClr val="165B2F"/>
              </a:solidFill>
              <a:latin typeface="微软雅黑" panose="020b0503020204020204" pitchFamily="82" charset="2"/>
              <a:ea typeface="微软雅黑" panose="020b0503020204020204" pitchFamily="82" charset="2"/>
            </a:endParaRPr>
          </a:p>
          <a:p>
            <a:pPr algn="just">
              <a:lnSpc>
                <a:spcPct val="200000"/>
              </a:lnSpc>
            </a:pPr>
            <a:r>
              <a:rPr lang="en-US" altLang="zh-CN" sz="3200" b="1">
                <a:solidFill>
                  <a:srgbClr val="165B2F"/>
                </a:solidFill>
                <a:latin typeface="微软雅黑" panose="020b0503020204020204" pitchFamily="82" charset="2"/>
                <a:ea typeface="微软雅黑" panose="020b0503020204020204" pitchFamily="82" charset="2"/>
              </a:rPr>
              <a:t>2</a:t>
            </a:r>
            <a:r>
              <a:rPr lang="zh-CN" altLang="en-US" sz="3200" b="1">
                <a:solidFill>
                  <a:srgbClr val="165B2F"/>
                </a:solidFill>
                <a:latin typeface="微软雅黑" panose="020b0503020204020204" pitchFamily="82" charset="2"/>
                <a:ea typeface="微软雅黑" panose="020b0503020204020204" pitchFamily="82" charset="2"/>
              </a:rPr>
              <a:t>、实施质量兴农战略</a:t>
            </a:r>
            <a:endParaRPr lang="zh-CN" altLang="en-US" sz="3200" b="1">
              <a:solidFill>
                <a:srgbClr val="165B2F"/>
              </a:solidFill>
              <a:latin typeface="微软雅黑" panose="020b0503020204020204" pitchFamily="82" charset="2"/>
              <a:ea typeface="微软雅黑" panose="020b0503020204020204" pitchFamily="82" charset="2"/>
            </a:endParaRPr>
          </a:p>
          <a:p>
            <a:pPr algn="just">
              <a:lnSpc>
                <a:spcPct val="200000"/>
              </a:lnSpc>
            </a:pPr>
            <a:r>
              <a:rPr lang="en-US" altLang="zh-CN" sz="3200" b="1">
                <a:solidFill>
                  <a:srgbClr val="165B2F"/>
                </a:solidFill>
                <a:latin typeface="微软雅黑" panose="020b0503020204020204" pitchFamily="82" charset="2"/>
                <a:ea typeface="微软雅黑" panose="020b0503020204020204" pitchFamily="82" charset="2"/>
              </a:rPr>
              <a:t>3</a:t>
            </a:r>
            <a:r>
              <a:rPr lang="zh-CN" altLang="en-US" sz="3200" b="1">
                <a:solidFill>
                  <a:srgbClr val="165B2F"/>
                </a:solidFill>
                <a:latin typeface="微软雅黑" panose="020b0503020204020204" pitchFamily="82" charset="2"/>
                <a:ea typeface="微软雅黑" panose="020b0503020204020204" pitchFamily="82" charset="2"/>
              </a:rPr>
              <a:t>、构建农村一二三产业融合发展体系</a:t>
            </a:r>
            <a:endParaRPr lang="zh-CN" altLang="en-US" sz="3200" b="1">
              <a:solidFill>
                <a:srgbClr val="165B2F"/>
              </a:solidFill>
              <a:latin typeface="微软雅黑" panose="020b0503020204020204" pitchFamily="82" charset="2"/>
              <a:ea typeface="微软雅黑" panose="020b0503020204020204" pitchFamily="82" charset="2"/>
            </a:endParaRPr>
          </a:p>
          <a:p>
            <a:pPr algn="just">
              <a:lnSpc>
                <a:spcPct val="200000"/>
              </a:lnSpc>
            </a:pPr>
            <a:r>
              <a:rPr lang="en-US" altLang="zh-CN" sz="3200" b="1">
                <a:solidFill>
                  <a:srgbClr val="165B2F"/>
                </a:solidFill>
                <a:latin typeface="微软雅黑" panose="020b0503020204020204" pitchFamily="82" charset="2"/>
                <a:ea typeface="微软雅黑" panose="020b0503020204020204" pitchFamily="82" charset="2"/>
              </a:rPr>
              <a:t>4</a:t>
            </a:r>
            <a:r>
              <a:rPr lang="zh-CN" altLang="en-US" sz="3200" b="1">
                <a:solidFill>
                  <a:srgbClr val="165B2F"/>
                </a:solidFill>
                <a:latin typeface="微软雅黑" panose="020b0503020204020204" pitchFamily="82" charset="2"/>
                <a:ea typeface="微软雅黑" panose="020b0503020204020204" pitchFamily="82" charset="2"/>
              </a:rPr>
              <a:t>、构建农业对外开放新格局</a:t>
            </a:r>
            <a:endParaRPr lang="zh-CN" altLang="en-US" sz="3200" b="1">
              <a:solidFill>
                <a:srgbClr val="165B2F"/>
              </a:solidFill>
              <a:latin typeface="微软雅黑" panose="020b0503020204020204" pitchFamily="82" charset="2"/>
              <a:ea typeface="微软雅黑" panose="020b0503020204020204" pitchFamily="82" charset="2"/>
            </a:endParaRPr>
          </a:p>
          <a:p>
            <a:pPr algn="just">
              <a:lnSpc>
                <a:spcPct val="200000"/>
              </a:lnSpc>
            </a:pPr>
            <a:r>
              <a:rPr lang="en-US" altLang="zh-CN" sz="3200" b="1">
                <a:solidFill>
                  <a:srgbClr val="165B2F"/>
                </a:solidFill>
                <a:latin typeface="微软雅黑" panose="020b0503020204020204" pitchFamily="82" charset="2"/>
                <a:ea typeface="微软雅黑" panose="020b0503020204020204" pitchFamily="82" charset="2"/>
              </a:rPr>
              <a:t>5</a:t>
            </a:r>
            <a:r>
              <a:rPr lang="zh-CN" altLang="en-US" sz="3200" b="1">
                <a:solidFill>
                  <a:srgbClr val="165B2F"/>
                </a:solidFill>
                <a:latin typeface="微软雅黑" panose="020b0503020204020204" pitchFamily="82" charset="2"/>
                <a:ea typeface="微软雅黑" panose="020b0503020204020204" pitchFamily="82" charset="2"/>
              </a:rPr>
              <a:t>、促进小农户和现代农业发展有机衔接</a:t>
            </a:r>
            <a:endParaRPr lang="zh-CN" altLang="en-US" sz="3200" b="1">
              <a:solidFill>
                <a:srgbClr val="165B2F"/>
              </a:solidFill>
              <a:latin typeface="微软雅黑" panose="020b0503020204020204" pitchFamily="82" charset="2"/>
              <a:ea typeface="微软雅黑" panose="020b0503020204020204" pitchFamily="82" charset="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2241372" y="1780696"/>
            <a:ext cx="7550150" cy="1569660"/>
          </a:xfrm>
          <a:prstGeom prst="rect">
            <a:avLst/>
          </a:prstGeom>
          <a:noFill/>
        </p:spPr>
        <p:txBody>
          <a:bodyPr wrap="square" rtlCol="0">
            <a:spAutoFit/>
          </a:bodyPr>
          <a:lstStyle/>
          <a:p>
            <a:pPr algn="ctr"/>
            <a:r>
              <a:rPr lang="zh-CN" altLang="en-US" sz="9600" b="1">
                <a:solidFill>
                  <a:srgbClr val="165B2F"/>
                </a:solidFill>
                <a:latin typeface="微软雅黑" panose="020b0503020204020204" pitchFamily="82" charset="2"/>
                <a:ea typeface="微软雅黑" panose="020b0503020204020204" pitchFamily="82" charset="2"/>
              </a:rPr>
              <a:t>谢谢观看</a:t>
            </a:r>
            <a:endParaRPr lang="zh-CN" altLang="en-US" sz="9600" b="1">
              <a:solidFill>
                <a:srgbClr val="165B2F"/>
              </a:solidFill>
              <a:latin typeface="微软雅黑" panose="020b0503020204020204" pitchFamily="82" charset="2"/>
              <a:ea typeface="微软雅黑" panose="020b0503020204020204" pitchFamily="82" charset="2"/>
            </a:endParaRPr>
          </a:p>
        </p:txBody>
      </p:sp>
      <p:sp>
        <p:nvSpPr>
          <p:cNvPr id="3" name="文本框 2"/>
          <p:cNvSpPr txBox="1"/>
          <p:nvPr/>
        </p:nvSpPr>
        <p:spPr>
          <a:xfrm>
            <a:off x="2241372" y="1195921"/>
            <a:ext cx="7550150" cy="584775"/>
          </a:xfrm>
          <a:prstGeom prst="rect">
            <a:avLst/>
          </a:prstGeom>
          <a:noFill/>
        </p:spPr>
        <p:txBody>
          <a:bodyPr wrap="square" rtlCol="0">
            <a:spAutoFit/>
          </a:bodyPr>
          <a:lstStyle/>
          <a:p>
            <a:pPr algn="ctr"/>
            <a:r>
              <a:rPr lang="en-US" altLang="zh-CN" sz="3200" b="1">
                <a:solidFill>
                  <a:srgbClr val="165B2F"/>
                </a:solidFill>
                <a:latin typeface="微软雅黑" panose="020b0503020204020204" pitchFamily="82" charset="2"/>
                <a:ea typeface="微软雅黑" panose="020b0503020204020204" pitchFamily="82" charset="2"/>
              </a:rPr>
              <a:t>2018</a:t>
            </a:r>
            <a:r>
              <a:rPr lang="zh-CN" altLang="en-US" sz="3200" b="1">
                <a:solidFill>
                  <a:srgbClr val="165B2F"/>
                </a:solidFill>
                <a:latin typeface="微软雅黑" panose="020b0503020204020204" pitchFamily="82" charset="2"/>
                <a:ea typeface="微软雅黑" panose="020b0503020204020204" pitchFamily="82" charset="2"/>
              </a:rPr>
              <a:t>年中央一号文件公布</a:t>
            </a:r>
            <a:endParaRPr lang="zh-CN" altLang="en-US" sz="3200" b="1">
              <a:solidFill>
                <a:srgbClr val="165B2F"/>
              </a:solidFill>
              <a:latin typeface="微软雅黑" panose="020b0503020204020204" pitchFamily="82" charset="2"/>
              <a:ea typeface="微软雅黑" panose="020b0503020204020204" pitchFamily="82" charset="2"/>
            </a:endParaRPr>
          </a:p>
        </p:txBody>
      </p:sp>
      <p:sp>
        <p:nvSpPr>
          <p:cNvPr id="4" name="文本框 3"/>
          <p:cNvSpPr txBox="1"/>
          <p:nvPr/>
        </p:nvSpPr>
        <p:spPr>
          <a:xfrm>
            <a:off x="2241372" y="3239299"/>
            <a:ext cx="7550150" cy="400110"/>
          </a:xfrm>
          <a:prstGeom prst="rect">
            <a:avLst/>
          </a:prstGeom>
          <a:noFill/>
        </p:spPr>
        <p:txBody>
          <a:bodyPr wrap="square" rtlCol="0">
            <a:spAutoFit/>
          </a:bodyPr>
          <a:lstStyle/>
          <a:p>
            <a:pPr algn="ctr"/>
            <a:r>
              <a:rPr lang="zh-CN" altLang="en-US" sz="2000">
                <a:solidFill>
                  <a:srgbClr val="165B2F"/>
                </a:solidFill>
                <a:latin typeface="微软雅黑" panose="020b0503020204020204" pitchFamily="82" charset="2"/>
                <a:ea typeface="微软雅黑" panose="020b0503020204020204" pitchFamily="82" charset="2"/>
              </a:rPr>
              <a:t>全名部署实施乡村振兴</a:t>
            </a:r>
            <a:r>
              <a:rPr lang="zh-CN" altLang="en-US" sz="2000">
                <a:solidFill>
                  <a:srgbClr val="165B2F"/>
                </a:solidFill>
              </a:rPr>
              <a:t>战略</a:t>
            </a:r>
            <a:endParaRPr lang="zh-CN" altLang="en-US" sz="2000">
              <a:solidFill>
                <a:srgbClr val="165B2F"/>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稻壳儿春秋广告/盗版必究        原创来源：http://chn.docer.com/works?userid=199329941#!/work_time"/>
          <p:cNvSpPr>
            <a:spLocks noChangeArrowheads="1"/>
          </p:cNvSpPr>
          <p:nvPr/>
        </p:nvSpPr>
        <p:spPr bwMode="auto">
          <a:xfrm>
            <a:off x="4528174" y="598335"/>
            <a:ext cx="693821" cy="693820"/>
          </a:xfrm>
          <a:prstGeom prst="rect">
            <a:avLst/>
          </a:prstGeom>
          <a:solidFill>
            <a:srgbClr val="165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a:solidFill>
                  <a:schemeClr val="bg1"/>
                </a:solidFill>
                <a:latin typeface="微软雅黑" panose="020b0503020204020204" pitchFamily="34" charset="-122"/>
                <a:ea typeface="微软雅黑" panose="020b0503020204020204" pitchFamily="34" charset="-122"/>
              </a:rPr>
              <a:t>01</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 name="稻壳儿春秋广告/盗版必究        原创来源：http://chn.docer.com/works?userid=199329941#!/work_time"/>
          <p:cNvSpPr/>
          <p:nvPr/>
        </p:nvSpPr>
        <p:spPr>
          <a:xfrm>
            <a:off x="5282346" y="998250"/>
            <a:ext cx="3035935" cy="460375"/>
          </a:xfrm>
          <a:prstGeom prst="rect">
            <a:avLst/>
          </a:prstGeom>
          <a:effectLst/>
        </p:spPr>
        <p:txBody>
          <a:bodyPr wrap="square">
            <a:spAutoFit/>
          </a:bodyPr>
          <a:lstStyle/>
          <a:p>
            <a:pPr algn="l">
              <a:spcBef>
                <a:spcPct val="0"/>
              </a:spcBef>
            </a:pPr>
            <a:r>
              <a:rPr lang="en-US" altLang="zh-CN" sz="1200">
                <a:solidFill>
                  <a:srgbClr val="165B2F"/>
                </a:solidFill>
                <a:latin typeface="Century Gothic" panose="020b0502020202020204" pitchFamily="34" charset="0"/>
                <a:sym typeface="+mn-ea"/>
              </a:rPr>
              <a:t>The user can demonstrate on a projector or computer</a:t>
            </a:r>
            <a:endParaRPr lang="en-US" altLang="zh-CN" sz="1200">
              <a:solidFill>
                <a:srgbClr val="165B2F"/>
              </a:solidFill>
              <a:latin typeface="Century Gothic" panose="020b0502020202020204" pitchFamily="34" charset="0"/>
              <a:ea typeface="微软雅黑" panose="020b0503020204020204" pitchFamily="34" charset="-122"/>
              <a:sym typeface="+mn-ea"/>
            </a:endParaRPr>
          </a:p>
        </p:txBody>
      </p:sp>
      <p:sp>
        <p:nvSpPr>
          <p:cNvPr id="4" name="稻壳儿春秋广告/盗版必究        原创来源：http://chn.docer.com/works?userid=199329941#!/work_time"/>
          <p:cNvSpPr txBox="1"/>
          <p:nvPr/>
        </p:nvSpPr>
        <p:spPr>
          <a:xfrm>
            <a:off x="5282235" y="557339"/>
            <a:ext cx="3294605" cy="461665"/>
          </a:xfrm>
          <a:prstGeom prst="rect">
            <a:avLst/>
          </a:prstGeom>
          <a:noFill/>
          <a:effectLst/>
        </p:spPr>
        <p:txBody>
          <a:bodyPr wrap="square" rtlCol="0">
            <a:spAutoFit/>
          </a:bodyPr>
          <a:lstStyle/>
          <a:p>
            <a:r>
              <a:rPr lang="zh-CN" altLang="en-US" sz="2400" b="1">
                <a:solidFill>
                  <a:srgbClr val="165B2F"/>
                </a:solidFill>
                <a:latin typeface="微软雅黑" panose="020b0503020204020204" pitchFamily="34" charset="-122"/>
                <a:ea typeface="微软雅黑" panose="020b0503020204020204" pitchFamily="34" charset="-122"/>
              </a:rPr>
              <a:t>中央一号文件重点学习</a:t>
            </a:r>
            <a:endParaRPr lang="zh-CN" altLang="en-US" sz="2400" b="1">
              <a:solidFill>
                <a:srgbClr val="165B2F"/>
              </a:solidFill>
              <a:latin typeface="微软雅黑" panose="020b0503020204020204" pitchFamily="34" charset="-122"/>
              <a:ea typeface="微软雅黑" panose="020b0503020204020204" pitchFamily="34" charset="-122"/>
            </a:endParaRPr>
          </a:p>
        </p:txBody>
      </p:sp>
      <p:sp>
        <p:nvSpPr>
          <p:cNvPr id="5" name="稻壳儿春秋广告/盗版必究        原创来源：http://chn.docer.com/works?userid=199329941#!/work_time"/>
          <p:cNvSpPr>
            <a:spLocks noChangeArrowheads="1"/>
          </p:cNvSpPr>
          <p:nvPr/>
        </p:nvSpPr>
        <p:spPr bwMode="auto">
          <a:xfrm>
            <a:off x="4528064" y="1940532"/>
            <a:ext cx="693821" cy="693820"/>
          </a:xfrm>
          <a:prstGeom prst="rect">
            <a:avLst/>
          </a:prstGeom>
          <a:solidFill>
            <a:srgbClr val="165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a:solidFill>
                  <a:schemeClr val="bg1"/>
                </a:solidFill>
                <a:latin typeface="微软雅黑" panose="020b0503020204020204" pitchFamily="34" charset="-122"/>
                <a:ea typeface="微软雅黑" panose="020b0503020204020204" pitchFamily="34" charset="-122"/>
              </a:rPr>
              <a:t>02</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6" name="稻壳儿春秋广告/盗版必究        原创来源：http://chn.docer.com/works?userid=199329941#!/work_time"/>
          <p:cNvSpPr/>
          <p:nvPr/>
        </p:nvSpPr>
        <p:spPr>
          <a:xfrm>
            <a:off x="5282236" y="2340679"/>
            <a:ext cx="2530475" cy="460375"/>
          </a:xfrm>
          <a:prstGeom prst="rect">
            <a:avLst/>
          </a:prstGeom>
          <a:effectLst/>
        </p:spPr>
        <p:txBody>
          <a:bodyPr wrap="square">
            <a:spAutoFit/>
          </a:bodyPr>
          <a:lstStyle/>
          <a:p>
            <a:pPr algn="l">
              <a:spcBef>
                <a:spcPct val="0"/>
              </a:spcBef>
            </a:pPr>
            <a:r>
              <a:rPr lang="en-US" altLang="zh-CN" sz="1200">
                <a:solidFill>
                  <a:srgbClr val="165B2F"/>
                </a:solidFill>
                <a:latin typeface="Century Gothic" panose="020b0502020202020204" pitchFamily="34" charset="0"/>
                <a:sym typeface="+mn-ea"/>
              </a:rPr>
              <a:t>The user can demonstrate on a projector or computer</a:t>
            </a:r>
            <a:endParaRPr lang="en-US" altLang="zh-CN" sz="1200">
              <a:solidFill>
                <a:srgbClr val="165B2F"/>
              </a:solidFill>
              <a:latin typeface="微软雅黑" panose="020b0503020204020204" pitchFamily="34" charset="-122"/>
              <a:ea typeface="微软雅黑" panose="020b0503020204020204" pitchFamily="34" charset="-122"/>
            </a:endParaRPr>
          </a:p>
        </p:txBody>
      </p:sp>
      <p:sp>
        <p:nvSpPr>
          <p:cNvPr id="7" name="稻壳儿春秋广告/盗版必究        原创来源：http://chn.docer.com/works?userid=199329941#!/work_time"/>
          <p:cNvSpPr txBox="1"/>
          <p:nvPr/>
        </p:nvSpPr>
        <p:spPr>
          <a:xfrm>
            <a:off x="5282125" y="1899536"/>
            <a:ext cx="3445185" cy="461665"/>
          </a:xfrm>
          <a:prstGeom prst="rect">
            <a:avLst/>
          </a:prstGeom>
          <a:noFill/>
          <a:effectLst/>
        </p:spPr>
        <p:txBody>
          <a:bodyPr wrap="square" rtlCol="0">
            <a:spAutoFit/>
          </a:bodyPr>
          <a:lstStyle/>
          <a:p>
            <a:r>
              <a:rPr lang="zh-CN" altLang="en-US" sz="2400" b="1">
                <a:solidFill>
                  <a:srgbClr val="165B2F"/>
                </a:solidFill>
                <a:latin typeface="微软雅黑" panose="020b0503020204020204" pitchFamily="34" charset="-122"/>
                <a:ea typeface="微软雅黑" panose="020b0503020204020204" pitchFamily="34" charset="-122"/>
              </a:rPr>
              <a:t>中央一号文件重点解读</a:t>
            </a:r>
            <a:endParaRPr lang="zh-CN" altLang="en-US" sz="2400" b="1">
              <a:solidFill>
                <a:srgbClr val="165B2F"/>
              </a:solidFill>
              <a:latin typeface="微软雅黑" panose="020b0503020204020204" pitchFamily="34" charset="-122"/>
              <a:ea typeface="微软雅黑" panose="020b0503020204020204" pitchFamily="34" charset="-122"/>
            </a:endParaRPr>
          </a:p>
        </p:txBody>
      </p:sp>
      <p:sp>
        <p:nvSpPr>
          <p:cNvPr id="8" name="稻壳儿春秋广告/盗版必究        原创来源：http://chn.docer.com/works?userid=199329941#!/work_time"/>
          <p:cNvSpPr>
            <a:spLocks noChangeArrowheads="1"/>
          </p:cNvSpPr>
          <p:nvPr/>
        </p:nvSpPr>
        <p:spPr bwMode="auto">
          <a:xfrm>
            <a:off x="4528064" y="3282797"/>
            <a:ext cx="693821" cy="693820"/>
          </a:xfrm>
          <a:prstGeom prst="rect">
            <a:avLst/>
          </a:prstGeom>
          <a:solidFill>
            <a:srgbClr val="165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a:solidFill>
                  <a:schemeClr val="bg1"/>
                </a:solidFill>
                <a:latin typeface="微软雅黑" panose="020b0503020204020204" pitchFamily="34" charset="-122"/>
                <a:ea typeface="微软雅黑" panose="020b0503020204020204" pitchFamily="34" charset="-122"/>
              </a:rPr>
              <a:t>03</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p:nvPr/>
        </p:nvSpPr>
        <p:spPr>
          <a:xfrm>
            <a:off x="5281923" y="3682593"/>
            <a:ext cx="2506345" cy="460375"/>
          </a:xfrm>
          <a:prstGeom prst="rect">
            <a:avLst/>
          </a:prstGeom>
          <a:effectLst/>
        </p:spPr>
        <p:txBody>
          <a:bodyPr wrap="square">
            <a:spAutoFit/>
          </a:bodyPr>
          <a:lstStyle/>
          <a:p>
            <a:pPr algn="l">
              <a:spcBef>
                <a:spcPct val="0"/>
              </a:spcBef>
            </a:pPr>
            <a:r>
              <a:rPr lang="en-US" altLang="zh-CN" sz="1200">
                <a:solidFill>
                  <a:srgbClr val="165B2F"/>
                </a:solidFill>
                <a:latin typeface="Century Gothic" panose="020b0502020202020204" pitchFamily="34" charset="0"/>
                <a:sym typeface="+mn-ea"/>
              </a:rPr>
              <a:t>The user can demonstrate on a projector or computer</a:t>
            </a:r>
            <a:endParaRPr lang="en-US" altLang="zh-CN" sz="1200">
              <a:solidFill>
                <a:srgbClr val="165B2F"/>
              </a:solidFill>
              <a:latin typeface="微软雅黑" panose="020b0503020204020204" pitchFamily="34" charset="-122"/>
              <a:ea typeface="微软雅黑" panose="020b0503020204020204" pitchFamily="34" charset="-122"/>
            </a:endParaRPr>
          </a:p>
        </p:txBody>
      </p:sp>
      <p:sp>
        <p:nvSpPr>
          <p:cNvPr id="10" name="稻壳儿春秋广告/盗版必究        原创来源：http://chn.docer.com/works?userid=199329941#!/work_time"/>
          <p:cNvSpPr txBox="1"/>
          <p:nvPr/>
        </p:nvSpPr>
        <p:spPr>
          <a:xfrm>
            <a:off x="5281923" y="3241801"/>
            <a:ext cx="3445184" cy="461665"/>
          </a:xfrm>
          <a:prstGeom prst="rect">
            <a:avLst/>
          </a:prstGeom>
          <a:noFill/>
          <a:effectLst/>
        </p:spPr>
        <p:txBody>
          <a:bodyPr wrap="square" rtlCol="0">
            <a:spAutoFit/>
          </a:bodyPr>
          <a:lstStyle/>
          <a:p>
            <a:r>
              <a:rPr lang="zh-CN" altLang="en-US" sz="2400" b="1">
                <a:solidFill>
                  <a:srgbClr val="165B2F"/>
                </a:solidFill>
                <a:latin typeface="微软雅黑" panose="020b0503020204020204" pitchFamily="34" charset="-122"/>
                <a:ea typeface="微软雅黑" panose="020b0503020204020204" pitchFamily="34" charset="-122"/>
              </a:rPr>
              <a:t>中央一号文件重点内容</a:t>
            </a:r>
            <a:endParaRPr lang="zh-CN" altLang="en-US" sz="2400" b="1">
              <a:solidFill>
                <a:srgbClr val="165B2F"/>
              </a:solidFill>
              <a:latin typeface="微软雅黑" panose="020b0503020204020204" pitchFamily="34" charset="-122"/>
              <a:ea typeface="微软雅黑" panose="020b0503020204020204" pitchFamily="34" charset="-122"/>
            </a:endParaRPr>
          </a:p>
        </p:txBody>
      </p:sp>
      <p:sp>
        <p:nvSpPr>
          <p:cNvPr id="14" name="5"/>
          <p:cNvSpPr>
            <a:spLocks noChangeArrowheads="1"/>
          </p:cNvSpPr>
          <p:nvPr/>
        </p:nvSpPr>
        <p:spPr bwMode="auto">
          <a:xfrm>
            <a:off x="2211261" y="927729"/>
            <a:ext cx="102592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defRPr/>
            </a:pPr>
            <a:r>
              <a:rPr lang="zh-CN" altLang="en-US" sz="8000" b="1">
                <a:solidFill>
                  <a:srgbClr val="165B2F"/>
                </a:solidFill>
                <a:latin typeface="Arial" panose="020b0604020202020204" pitchFamily="34" charset="0"/>
                <a:ea typeface="微软雅黑" panose="020b0503020204020204" pitchFamily="82" charset="2"/>
                <a:cs typeface="Lantinghei SC Demibold" charset="-122"/>
                <a:sym typeface="Arial" panose="020b0604020202020204" pitchFamily="34" charset="0"/>
              </a:rPr>
              <a:t>目</a:t>
            </a:r>
            <a:endParaRPr lang="en-US" altLang="zh-CN" sz="8000" b="1">
              <a:solidFill>
                <a:srgbClr val="165B2F"/>
              </a:solidFill>
              <a:latin typeface="Arial" panose="020b0604020202020204" pitchFamily="34" charset="0"/>
              <a:ea typeface="微软雅黑" panose="020b0503020204020204" pitchFamily="82" charset="2"/>
              <a:cs typeface="Lantinghei SC Demibold" charset="-122"/>
              <a:sym typeface="Arial" panose="020b0604020202020204" pitchFamily="34" charset="0"/>
            </a:endParaRPr>
          </a:p>
          <a:p>
            <a:pPr algn="ctr">
              <a:defRPr/>
            </a:pPr>
            <a:r>
              <a:rPr lang="zh-CN" altLang="en-US" sz="8000" b="1">
                <a:solidFill>
                  <a:srgbClr val="165B2F"/>
                </a:solidFill>
                <a:latin typeface="Arial" panose="020b0604020202020204" pitchFamily="34" charset="0"/>
                <a:ea typeface="微软雅黑" panose="020b0503020204020204" pitchFamily="82" charset="2"/>
                <a:cs typeface="Lantinghei SC Demibold" charset="-122"/>
                <a:sym typeface="Arial" panose="020b0604020202020204" pitchFamily="34" charset="0"/>
              </a:rPr>
              <a:t>录</a:t>
            </a:r>
            <a:endParaRPr lang="zh-CN" altLang="en-US" sz="8000" b="1">
              <a:solidFill>
                <a:srgbClr val="165B2F"/>
              </a:solidFill>
              <a:latin typeface="Arial" panose="020b0604020202020204" pitchFamily="34" charset="0"/>
              <a:ea typeface="微软雅黑" panose="020b0503020204020204" pitchFamily="82" charset="2"/>
              <a:cs typeface="Lantinghei SC Demibold"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6667"/>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p:bldP spid="8" grpId="0" animBg="1"/>
      <p:bldP spid="9" grpId="0"/>
      <p:bldP spid="10" grpId="0"/>
      <p:bldP spid="1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稻壳儿春秋广告/盗版必究        原创来源：http://chn.docer.com/works?userid=199329941#!/work_time"/>
          <p:cNvSpPr/>
          <p:nvPr/>
        </p:nvSpPr>
        <p:spPr>
          <a:xfrm>
            <a:off x="4954976" y="2993178"/>
            <a:ext cx="4864885" cy="276999"/>
          </a:xfrm>
          <a:prstGeom prst="rect">
            <a:avLst/>
          </a:prstGeom>
          <a:effectLst/>
        </p:spPr>
        <p:txBody>
          <a:bodyPr wrap="square">
            <a:spAutoFit/>
          </a:bodyPr>
          <a:lstStyle/>
          <a:p>
            <a:pPr algn="l">
              <a:spcBef>
                <a:spcPct val="0"/>
              </a:spcBef>
            </a:pPr>
            <a:r>
              <a:rPr lang="en-US" altLang="zh-CN" sz="1200">
                <a:solidFill>
                  <a:srgbClr val="165B2F"/>
                </a:solidFill>
                <a:latin typeface="Century Gothic" panose="020b0502020202020204" pitchFamily="34" charset="0"/>
                <a:sym typeface="+mn-ea"/>
              </a:rPr>
              <a:t>The user can demonstrate on a projector or computer</a:t>
            </a:r>
            <a:endParaRPr lang="en-US" altLang="zh-CN" sz="1200">
              <a:solidFill>
                <a:srgbClr val="165B2F"/>
              </a:solidFill>
              <a:latin typeface="Century Gothic" panose="020b0502020202020204" pitchFamily="34" charset="0"/>
              <a:ea typeface="微软雅黑" panose="020b0503020204020204" pitchFamily="34" charset="-122"/>
              <a:sym typeface="+mn-ea"/>
            </a:endParaRPr>
          </a:p>
        </p:txBody>
      </p:sp>
      <p:sp>
        <p:nvSpPr>
          <p:cNvPr id="10" name="稻壳儿春秋广告/盗版必究        原创来源：http://chn.docer.com/works?userid=199329941#!/work_time"/>
          <p:cNvSpPr txBox="1"/>
          <p:nvPr/>
        </p:nvSpPr>
        <p:spPr>
          <a:xfrm>
            <a:off x="4954976" y="2333130"/>
            <a:ext cx="5266496" cy="707886"/>
          </a:xfrm>
          <a:prstGeom prst="rect">
            <a:avLst/>
          </a:prstGeom>
          <a:noFill/>
          <a:effectLst/>
        </p:spPr>
        <p:txBody>
          <a:bodyPr wrap="square" rtlCol="0">
            <a:spAutoFit/>
          </a:bodyPr>
          <a:lstStyle/>
          <a:p>
            <a:r>
              <a:rPr lang="zh-CN" altLang="en-US" sz="4000" b="1">
                <a:solidFill>
                  <a:srgbClr val="165B2F"/>
                </a:solidFill>
                <a:latin typeface="微软雅黑" panose="020b0503020204020204" pitchFamily="34" charset="-122"/>
                <a:ea typeface="微软雅黑" panose="020b0503020204020204" pitchFamily="34" charset="-122"/>
              </a:rPr>
              <a:t>中央一号文件重点学习</a:t>
            </a:r>
            <a:endParaRPr lang="zh-CN" altLang="en-US" sz="4000" b="1">
              <a:solidFill>
                <a:srgbClr val="165B2F"/>
              </a:solidFill>
              <a:latin typeface="微软雅黑" panose="020b0503020204020204" pitchFamily="34" charset="-122"/>
              <a:ea typeface="微软雅黑" panose="020b0503020204020204" pitchFamily="34" charset="-122"/>
            </a:endParaRPr>
          </a:p>
        </p:txBody>
      </p:sp>
      <p:sp>
        <p:nvSpPr>
          <p:cNvPr id="11" name="任意多边形: 形状 5"/>
          <p:cNvSpPr/>
          <p:nvPr/>
        </p:nvSpPr>
        <p:spPr>
          <a:xfrm>
            <a:off x="3013916" y="2028330"/>
            <a:ext cx="1678620" cy="1678620"/>
          </a:xfrm>
          <a:custGeom>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t>01</a:t>
            </a:r>
            <a:endParaRPr lang="zh-CN" altLang="en-US" sz="40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nodeType="afterGroup">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4"/>
          <p:cNvSpPr/>
          <p:nvPr/>
        </p:nvSpPr>
        <p:spPr>
          <a:xfrm>
            <a:off x="1524469" y="43466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bg1"/>
                </a:solidFill>
                <a:latin typeface="微软雅黑" panose="020b0503020204020204" pitchFamily="82" charset="2"/>
                <a:ea typeface="微软雅黑" panose="020b0503020204020204" pitchFamily="82" charset="2"/>
              </a:rPr>
              <a:t>怎么样才称得上“乡村振兴”</a:t>
            </a:r>
            <a:endParaRPr lang="zh-CN" altLang="en-US" sz="3200" b="1">
              <a:solidFill>
                <a:schemeClr val="bg1"/>
              </a:solidFill>
              <a:latin typeface="微软雅黑" panose="020b0503020204020204" pitchFamily="82" charset="2"/>
              <a:ea typeface="微软雅黑" panose="020b0503020204020204" pitchFamily="82" charset="2"/>
            </a:endParaRPr>
          </a:p>
        </p:txBody>
      </p:sp>
      <p:sp>
        <p:nvSpPr>
          <p:cNvPr id="3" name="矩形: 圆角 5"/>
          <p:cNvSpPr/>
          <p:nvPr/>
        </p:nvSpPr>
        <p:spPr>
          <a:xfrm>
            <a:off x="2087360" y="2142055"/>
            <a:ext cx="8609198" cy="1072043"/>
          </a:xfrm>
          <a:prstGeom prst="roundRect">
            <a:avLst>
              <a:gd name="adj" fmla="val 50000"/>
            </a:avLst>
          </a:prstGeom>
          <a:noFill/>
          <a:ln>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001758" y="2325928"/>
            <a:ext cx="5837441" cy="707886"/>
          </a:xfrm>
          <a:prstGeom prst="rect">
            <a:avLst/>
          </a:prstGeom>
        </p:spPr>
        <p:txBody>
          <a:bodyPr wrap="square">
            <a:spAutoFit/>
          </a:bodyPr>
          <a:lstStyle/>
          <a:p>
            <a:pPr algn="ctr"/>
            <a:r>
              <a:rPr lang="zh-CN" altLang="en-US" sz="4000" b="1">
                <a:solidFill>
                  <a:srgbClr val="165B2F"/>
                </a:solidFill>
                <a:latin typeface="微软雅黑" panose="020b0503020204020204" pitchFamily="82" charset="2"/>
                <a:ea typeface="微软雅黑" panose="020b0503020204020204" pitchFamily="82" charset="2"/>
              </a:rPr>
              <a:t>让农业成为有奔头的产业</a:t>
            </a:r>
            <a:endParaRPr lang="zh-CN" altLang="en-US" sz="4000" b="1">
              <a:solidFill>
                <a:srgbClr val="165B2F"/>
              </a:solidFill>
              <a:latin typeface="微软雅黑" panose="020b0503020204020204" pitchFamily="82" charset="2"/>
              <a:ea typeface="微软雅黑" panose="020b0503020204020204" pitchFamily="82" charset="2"/>
            </a:endParaRPr>
          </a:p>
        </p:txBody>
      </p:sp>
      <p:sp>
        <p:nvSpPr>
          <p:cNvPr id="5" name="矩形 4"/>
          <p:cNvSpPr/>
          <p:nvPr/>
        </p:nvSpPr>
        <p:spPr>
          <a:xfrm>
            <a:off x="3001759" y="3569823"/>
            <a:ext cx="7368937" cy="707886"/>
          </a:xfrm>
          <a:prstGeom prst="rect">
            <a:avLst/>
          </a:prstGeom>
        </p:spPr>
        <p:txBody>
          <a:bodyPr wrap="square">
            <a:spAutoFit/>
          </a:bodyPr>
          <a:lstStyle/>
          <a:p>
            <a:r>
              <a:rPr lang="zh-CN" altLang="en-US" sz="4000" b="1">
                <a:solidFill>
                  <a:srgbClr val="165B2F"/>
                </a:solidFill>
                <a:latin typeface="微软雅黑" panose="020b0503020204020204" pitchFamily="82" charset="2"/>
                <a:ea typeface="微软雅黑" panose="020b0503020204020204" pitchFamily="82" charset="2"/>
              </a:rPr>
              <a:t>让农民成为有吸引力的职业</a:t>
            </a:r>
            <a:endParaRPr lang="zh-CN" altLang="en-US" sz="4000" b="1">
              <a:solidFill>
                <a:srgbClr val="165B2F"/>
              </a:solidFill>
              <a:latin typeface="微软雅黑" panose="020b0503020204020204" pitchFamily="82" charset="2"/>
              <a:ea typeface="微软雅黑" panose="020b0503020204020204" pitchFamily="82" charset="2"/>
            </a:endParaRPr>
          </a:p>
        </p:txBody>
      </p:sp>
      <p:sp>
        <p:nvSpPr>
          <p:cNvPr id="6" name="矩形 5"/>
          <p:cNvSpPr/>
          <p:nvPr/>
        </p:nvSpPr>
        <p:spPr>
          <a:xfrm>
            <a:off x="3001759" y="4852154"/>
            <a:ext cx="7571667" cy="707886"/>
          </a:xfrm>
          <a:prstGeom prst="rect">
            <a:avLst/>
          </a:prstGeom>
        </p:spPr>
        <p:txBody>
          <a:bodyPr wrap="square">
            <a:spAutoFit/>
          </a:bodyPr>
          <a:lstStyle/>
          <a:p>
            <a:r>
              <a:rPr lang="zh-CN" altLang="en-US" sz="4000" b="1">
                <a:solidFill>
                  <a:srgbClr val="165B2F"/>
                </a:solidFill>
                <a:latin typeface="微软雅黑" panose="020b0503020204020204" pitchFamily="82" charset="2"/>
                <a:ea typeface="微软雅黑" panose="020b0503020204020204" pitchFamily="82" charset="2"/>
              </a:rPr>
              <a:t>让农村成为安居乐业的美丽家园</a:t>
            </a:r>
            <a:endParaRPr lang="zh-CN" altLang="en-US" sz="4000" b="1">
              <a:solidFill>
                <a:srgbClr val="165B2F"/>
              </a:solidFill>
              <a:latin typeface="微软雅黑" panose="020b0503020204020204" pitchFamily="82" charset="2"/>
              <a:ea typeface="微软雅黑" panose="020b0503020204020204" pitchFamily="82" charset="2"/>
            </a:endParaRPr>
          </a:p>
        </p:txBody>
      </p:sp>
      <p:sp>
        <p:nvSpPr>
          <p:cNvPr id="7" name="矩形: 圆角 21"/>
          <p:cNvSpPr/>
          <p:nvPr/>
        </p:nvSpPr>
        <p:spPr>
          <a:xfrm>
            <a:off x="1524469" y="2325928"/>
            <a:ext cx="1354158" cy="704298"/>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就是</a:t>
            </a:r>
            <a:endParaRPr lang="zh-CN" altLang="en-US" sz="2400" b="1">
              <a:solidFill>
                <a:schemeClr val="bg1"/>
              </a:solidFill>
            </a:endParaRPr>
          </a:p>
        </p:txBody>
      </p:sp>
      <p:sp>
        <p:nvSpPr>
          <p:cNvPr id="8" name="矩形: 圆角 16"/>
          <p:cNvSpPr/>
          <p:nvPr/>
        </p:nvSpPr>
        <p:spPr>
          <a:xfrm>
            <a:off x="2087360" y="3389538"/>
            <a:ext cx="8609198" cy="1072043"/>
          </a:xfrm>
          <a:prstGeom prst="roundRect">
            <a:avLst>
              <a:gd name="adj" fmla="val 50000"/>
            </a:avLst>
          </a:prstGeom>
          <a:noFill/>
          <a:ln>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17"/>
          <p:cNvSpPr/>
          <p:nvPr/>
        </p:nvSpPr>
        <p:spPr>
          <a:xfrm>
            <a:off x="1524469" y="3573411"/>
            <a:ext cx="1354158" cy="704298"/>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就是</a:t>
            </a:r>
            <a:endParaRPr lang="zh-CN" altLang="en-US" sz="2400" b="1">
              <a:solidFill>
                <a:schemeClr val="bg1"/>
              </a:solidFill>
            </a:endParaRPr>
          </a:p>
        </p:txBody>
      </p:sp>
      <p:sp>
        <p:nvSpPr>
          <p:cNvPr id="10" name="矩形: 圆角 18"/>
          <p:cNvSpPr/>
          <p:nvPr/>
        </p:nvSpPr>
        <p:spPr>
          <a:xfrm>
            <a:off x="2087360" y="4668281"/>
            <a:ext cx="8609198" cy="1072043"/>
          </a:xfrm>
          <a:prstGeom prst="roundRect">
            <a:avLst>
              <a:gd name="adj" fmla="val 50000"/>
            </a:avLst>
          </a:prstGeom>
          <a:noFill/>
          <a:ln>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22"/>
          <p:cNvSpPr/>
          <p:nvPr/>
        </p:nvSpPr>
        <p:spPr>
          <a:xfrm>
            <a:off x="1524469" y="4852154"/>
            <a:ext cx="1354158" cy="704298"/>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就是</a:t>
            </a:r>
            <a:endParaRPr lang="zh-CN" altLang="en-US" sz="2400" b="1">
              <a:solidFill>
                <a:schemeClr val="bg1"/>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2500"/>
                                  </p:stCondLst>
                                  <p:childTnLst>
                                    <p:set>
                                      <p:cBhvr>
                                        <p:cTn id="9" dur="1" fill="hold">
                                          <p:stCondLst>
                                            <p:cond delay="0"/>
                                          </p:stCondLst>
                                        </p:cTn>
                                        <p:tgtEl>
                                          <p:spTgt spid="7"/>
                                        </p:tgtEl>
                                        <p:attrNameLst>
                                          <p:attrName>style.visibility</p:attrName>
                                        </p:attrNameLst>
                                      </p:cBhvr>
                                      <p:to>
                                        <p:strVal val="visible"/>
                                      </p:to>
                                    </p:set>
                                    <p:anim calcmode="lin" valueType="num">
                                      <p:cBhvr>
                                        <p:cTn id="10" dur="750" fill="hold"/>
                                        <p:tgtEl>
                                          <p:spTgt spid="7"/>
                                        </p:tgtEl>
                                        <p:attrNameLst>
                                          <p:attrName>ppt_w</p:attrName>
                                        </p:attrNameLst>
                                      </p:cBhvr>
                                      <p:tavLst>
                                        <p:tav tm="0">
                                          <p:val>
                                            <p:fltVal val="0"/>
                                          </p:val>
                                        </p:tav>
                                        <p:tav tm="100000">
                                          <p:val>
                                            <p:strVal val="#ppt_w"/>
                                          </p:val>
                                        </p:tav>
                                      </p:tavLst>
                                    </p:anim>
                                    <p:anim calcmode="lin" valueType="num">
                                      <p:cBhvr>
                                        <p:cTn id="11" dur="750" fill="hold"/>
                                        <p:tgtEl>
                                          <p:spTgt spid="7"/>
                                        </p:tgtEl>
                                        <p:attrNameLst>
                                          <p:attrName>ppt_h</p:attrName>
                                        </p:attrNameLst>
                                      </p:cBhvr>
                                      <p:tavLst>
                                        <p:tav tm="0">
                                          <p:val>
                                            <p:fltVal val="0"/>
                                          </p:val>
                                        </p:tav>
                                        <p:tav tm="100000">
                                          <p:val>
                                            <p:strVal val="#ppt_h"/>
                                          </p:val>
                                        </p:tav>
                                      </p:tavLst>
                                    </p:anim>
                                    <p:animEffect transition="in" filter="fade">
                                      <p:cBhvr>
                                        <p:cTn id="12" dur="750"/>
                                        <p:tgtEl>
                                          <p:spTgt spid="7"/>
                                        </p:tgtEl>
                                      </p:cBhvr>
                                    </p:animEffect>
                                  </p:childTnLst>
                                </p:cTn>
                              </p:par>
                              <p:par>
                                <p:cTn id="13" presetID="53" presetClass="entr" presetSubtype="16" fill="hold" grpId="0" nodeType="withEffect">
                                  <p:stCondLst>
                                    <p:cond delay="2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childTnLst>
                                </p:cTn>
                              </p:par>
                              <p:par>
                                <p:cTn id="18" presetID="53" presetClass="entr" presetSubtype="16" fill="hold" grpId="0" nodeType="withEffect">
                                  <p:stCondLst>
                                    <p:cond delay="25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750" fill="hold"/>
                                        <p:tgtEl>
                                          <p:spTgt spid="11"/>
                                        </p:tgtEl>
                                        <p:attrNameLst>
                                          <p:attrName>ppt_w</p:attrName>
                                        </p:attrNameLst>
                                      </p:cBhvr>
                                      <p:tavLst>
                                        <p:tav tm="0">
                                          <p:val>
                                            <p:fltVal val="0"/>
                                          </p:val>
                                        </p:tav>
                                        <p:tav tm="100000">
                                          <p:val>
                                            <p:strVal val="#ppt_w"/>
                                          </p:val>
                                        </p:tav>
                                      </p:tavLst>
                                    </p:anim>
                                    <p:anim calcmode="lin" valueType="num">
                                      <p:cBhvr>
                                        <p:cTn id="21" dur="750" fill="hold"/>
                                        <p:tgtEl>
                                          <p:spTgt spid="11"/>
                                        </p:tgtEl>
                                        <p:attrNameLst>
                                          <p:attrName>ppt_h</p:attrName>
                                        </p:attrNameLst>
                                      </p:cBhvr>
                                      <p:tavLst>
                                        <p:tav tm="0">
                                          <p:val>
                                            <p:fltVal val="0"/>
                                          </p:val>
                                        </p:tav>
                                        <p:tav tm="100000">
                                          <p:val>
                                            <p:strVal val="#ppt_h"/>
                                          </p:val>
                                        </p:tav>
                                      </p:tavLst>
                                    </p:anim>
                                    <p:animEffect transition="in" filter="fade">
                                      <p:cBhvr>
                                        <p:cTn id="22" dur="750"/>
                                        <p:tgtEl>
                                          <p:spTgt spid="11"/>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3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2" presetClass="entr" presetSubtype="8" fill="hold" grpId="0" nodeType="withEffect">
                                  <p:stCondLst>
                                    <p:cond delay="325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1000"/>
                                        <p:tgtEl>
                                          <p:spTgt spid="4"/>
                                        </p:tgtEl>
                                        <p:attrNameLst>
                                          <p:attrName>ppt_x</p:attrName>
                                        </p:attrNameLst>
                                      </p:cBhvr>
                                      <p:tavLst>
                                        <p:tav tm="0">
                                          <p:val>
                                            <p:strVal val="#ppt_x-#ppt_w*1.125000"/>
                                          </p:val>
                                        </p:tav>
                                        <p:tav tm="100000">
                                          <p:val>
                                            <p:strVal val="#ppt_x"/>
                                          </p:val>
                                        </p:tav>
                                      </p:tavLst>
                                    </p:anim>
                                    <p:animEffect transition="in" filter="wipe(right)">
                                      <p:cBhvr>
                                        <p:cTn id="35" dur="1000"/>
                                        <p:tgtEl>
                                          <p:spTgt spid="4"/>
                                        </p:tgtEl>
                                      </p:cBhvr>
                                    </p:animEffect>
                                  </p:childTnLst>
                                </p:cTn>
                              </p:par>
                              <p:par>
                                <p:cTn id="36" presetID="12" presetClass="entr" presetSubtype="8" fill="hold" grpId="0" nodeType="withEffect">
                                  <p:stCondLst>
                                    <p:cond delay="325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1000"/>
                                        <p:tgtEl>
                                          <p:spTgt spid="5"/>
                                        </p:tgtEl>
                                        <p:attrNameLst>
                                          <p:attrName>ppt_x</p:attrName>
                                        </p:attrNameLst>
                                      </p:cBhvr>
                                      <p:tavLst>
                                        <p:tav tm="0">
                                          <p:val>
                                            <p:strVal val="#ppt_x-#ppt_w*1.125000"/>
                                          </p:val>
                                        </p:tav>
                                        <p:tav tm="100000">
                                          <p:val>
                                            <p:strVal val="#ppt_x"/>
                                          </p:val>
                                        </p:tav>
                                      </p:tavLst>
                                    </p:anim>
                                    <p:animEffect transition="in" filter="wipe(right)">
                                      <p:cBhvr>
                                        <p:cTn id="39" dur="1000"/>
                                        <p:tgtEl>
                                          <p:spTgt spid="5"/>
                                        </p:tgtEl>
                                      </p:cBhvr>
                                    </p:animEffect>
                                  </p:childTnLst>
                                </p:cTn>
                              </p:par>
                              <p:par>
                                <p:cTn id="40" presetID="12" presetClass="entr" presetSubtype="8" fill="hold" grpId="0" nodeType="withEffect">
                                  <p:stCondLst>
                                    <p:cond delay="325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1000"/>
                                        <p:tgtEl>
                                          <p:spTgt spid="6"/>
                                        </p:tgtEl>
                                        <p:attrNameLst>
                                          <p:attrName>ppt_x</p:attrName>
                                        </p:attrNameLst>
                                      </p:cBhvr>
                                      <p:tavLst>
                                        <p:tav tm="0">
                                          <p:val>
                                            <p:strVal val="#ppt_x-#ppt_w*1.125000"/>
                                          </p:val>
                                        </p:tav>
                                        <p:tav tm="100000">
                                          <p:val>
                                            <p:strVal val="#ppt_x"/>
                                          </p:val>
                                        </p:tav>
                                      </p:tavLst>
                                    </p:anim>
                                    <p:animEffect transition="in" filter="wipe(right)">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5"/>
          <p:cNvSpPr/>
          <p:nvPr/>
        </p:nvSpPr>
        <p:spPr>
          <a:xfrm>
            <a:off x="467512" y="2587700"/>
            <a:ext cx="1800000" cy="18000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bg1"/>
                </a:solidFill>
                <a:latin typeface="微软雅黑" panose="020b0503020204020204" pitchFamily="34" charset="-122"/>
                <a:ea typeface="微软雅黑" panose="020b0503020204020204" pitchFamily="34" charset="-122"/>
              </a:rPr>
              <a:t>总体要求</a:t>
            </a:r>
            <a:endParaRPr lang="zh-CN" altLang="en-US" sz="3200" b="1">
              <a:solidFill>
                <a:schemeClr val="bg1"/>
              </a:solidFill>
              <a:latin typeface="微软雅黑" panose="020b0503020204020204" pitchFamily="34" charset="-122"/>
              <a:ea typeface="微软雅黑" panose="020b0503020204020204" pitchFamily="34" charset="-122"/>
            </a:endParaRPr>
          </a:p>
        </p:txBody>
      </p:sp>
      <p:grpSp>
        <p:nvGrpSpPr>
          <p:cNvPr id="3" name="组合 12"/>
          <p:cNvGrpSpPr/>
          <p:nvPr/>
        </p:nvGrpSpPr>
        <p:grpSpPr>
          <a:xfrm>
            <a:off x="2267512" y="1026695"/>
            <a:ext cx="953238" cy="5213684"/>
            <a:chOff x="5760282" y="2113261"/>
            <a:chExt cx="675382" cy="3016206"/>
          </a:xfrm>
        </p:grpSpPr>
        <p:sp>
          <p:nvSpPr>
            <p:cNvPr id="4" name="任意多边形: 形状 5"/>
            <p:cNvSpPr/>
            <p:nvPr/>
          </p:nvSpPr>
          <p:spPr>
            <a:xfrm>
              <a:off x="5760282" y="3623665"/>
              <a:ext cx="675382" cy="1505802"/>
            </a:xfrm>
            <a:custGeom>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a:solidFill>
                <a:srgbClr val="165B2F"/>
              </a:solidFill>
              <a:prstDash val="sysDash"/>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4057" tIns="607132" rIns="314056" bIns="607132" numCol="1" spcCol="1270" anchor="ctr" anchorCtr="0">
              <a:noAutofit/>
            </a:bodyPr>
            <a:lstStyle/>
            <a:p>
              <a:pPr marL="0" lvl="0" indent="0" algn="ctr" defTabSz="222250">
                <a:lnSpc>
                  <a:spcPct val="90000"/>
                </a:lnSpc>
                <a:spcBef>
                  <a:spcPct val="0"/>
                </a:spcBef>
                <a:spcAft>
                  <a:spcPct val="35000"/>
                </a:spcAft>
                <a:buNone/>
              </a:pPr>
              <a:endParaRPr lang="zh-CN" altLang="en-US" sz="500" kern="1200"/>
            </a:p>
          </p:txBody>
        </p:sp>
        <p:sp>
          <p:nvSpPr>
            <p:cNvPr id="5" name="任意多边形: 形状 6"/>
            <p:cNvSpPr/>
            <p:nvPr/>
          </p:nvSpPr>
          <p:spPr>
            <a:xfrm>
              <a:off x="5760282" y="3575644"/>
              <a:ext cx="675382" cy="91440"/>
            </a:xfrm>
            <a:custGeom>
              <a:gdLst>
                <a:gd name="connsiteX0" fmla="*/ 0 w 675382"/>
                <a:gd name="connsiteY0" fmla="*/ 45720 h 91440"/>
                <a:gd name="connsiteX1" fmla="*/ 675382 w 675382"/>
                <a:gd name="connsiteY1" fmla="*/ 45720 h 91440"/>
              </a:gdLst>
              <a:cxnLst>
                <a:cxn ang="0">
                  <a:pos x="connsiteX0" y="connsiteY0"/>
                </a:cxn>
                <a:cxn ang="0">
                  <a:pos x="connsiteX1" y="connsiteY1"/>
                </a:cxn>
              </a:cxnLst>
              <a:rect l="l" t="t" r="r" b="b"/>
              <a:pathLst>
                <a:path w="675382" h="91440">
                  <a:moveTo>
                    <a:pt x="0" y="45720"/>
                  </a:moveTo>
                  <a:lnTo>
                    <a:pt x="675382" y="45720"/>
                  </a:lnTo>
                </a:path>
              </a:pathLst>
            </a:custGeom>
            <a:noFill/>
            <a:ln>
              <a:solidFill>
                <a:srgbClr val="165B2F"/>
              </a:solidFill>
              <a:prstDash val="sysDash"/>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3507" tIns="28835" rIns="333506" bIns="28836" numCol="1" spcCol="1270" anchor="ctr" anchorCtr="0">
              <a:noAutofit/>
            </a:bodyPr>
            <a:lstStyle/>
            <a:p>
              <a:pPr marL="0" lvl="0" indent="0" algn="ctr" defTabSz="222250">
                <a:lnSpc>
                  <a:spcPct val="90000"/>
                </a:lnSpc>
                <a:spcBef>
                  <a:spcPct val="0"/>
                </a:spcBef>
                <a:spcAft>
                  <a:spcPct val="35000"/>
                </a:spcAft>
                <a:buNone/>
              </a:pPr>
              <a:endParaRPr lang="zh-CN" altLang="en-US" sz="500" kern="1200"/>
            </a:p>
          </p:txBody>
        </p:sp>
        <p:sp>
          <p:nvSpPr>
            <p:cNvPr id="6" name="任意多边形: 形状 7"/>
            <p:cNvSpPr/>
            <p:nvPr/>
          </p:nvSpPr>
          <p:spPr>
            <a:xfrm>
              <a:off x="5760282" y="2113261"/>
              <a:ext cx="675382" cy="1510404"/>
            </a:xfrm>
            <a:custGeom>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a:solidFill>
                <a:srgbClr val="165B2F"/>
              </a:solidFill>
              <a:prstDash val="sysDash"/>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4057" tIns="607132" rIns="314056" bIns="607132" numCol="1" spcCol="1270" anchor="ctr" anchorCtr="0">
              <a:noAutofit/>
            </a:bodyPr>
            <a:lstStyle/>
            <a:p>
              <a:pPr marL="0" lvl="0" indent="0" algn="ctr" defTabSz="222250">
                <a:lnSpc>
                  <a:spcPct val="90000"/>
                </a:lnSpc>
                <a:spcBef>
                  <a:spcPct val="0"/>
                </a:spcBef>
                <a:spcAft>
                  <a:spcPct val="35000"/>
                </a:spcAft>
                <a:buNone/>
              </a:pPr>
              <a:endParaRPr lang="zh-CN" altLang="en-US" sz="500" kern="1200"/>
            </a:p>
          </p:txBody>
        </p:sp>
      </p:grpSp>
      <p:grpSp>
        <p:nvGrpSpPr>
          <p:cNvPr id="10" name="组合 21"/>
          <p:cNvGrpSpPr/>
          <p:nvPr/>
        </p:nvGrpSpPr>
        <p:grpSpPr>
          <a:xfrm>
            <a:off x="3292084" y="5518360"/>
            <a:ext cx="6421877" cy="1032435"/>
            <a:chOff x="3999381" y="4199322"/>
            <a:chExt cx="6421877" cy="1032435"/>
          </a:xfrm>
        </p:grpSpPr>
        <p:sp>
          <p:nvSpPr>
            <p:cNvPr id="11" name="矩形 10"/>
            <p:cNvSpPr/>
            <p:nvPr/>
          </p:nvSpPr>
          <p:spPr>
            <a:xfrm>
              <a:off x="4206135" y="4216094"/>
              <a:ext cx="6096000" cy="1015663"/>
            </a:xfrm>
            <a:prstGeom prst="rect">
              <a:avLst/>
            </a:prstGeom>
          </p:spPr>
          <p:txBody>
            <a:bodyPr>
              <a:spAutoFit/>
            </a:bodyPr>
            <a:lstStyle/>
            <a:p>
              <a:r>
                <a:rPr lang="zh-CN" altLang="en-US" sz="2000" b="1">
                  <a:solidFill>
                    <a:srgbClr val="165B2F"/>
                  </a:solidFill>
                  <a:latin typeface="微软雅黑" panose="020b0503020204020204" pitchFamily="34" charset="-122"/>
                  <a:ea typeface="微软雅黑" panose="020b0503020204020204" pitchFamily="34" charset="-122"/>
                  <a:cs typeface="微软雅黑" panose="020b0503020204020204" pitchFamily="34" charset="-122"/>
                </a:rPr>
                <a:t>新风貌</a:t>
              </a:r>
              <a:endParaRPr lang="en-US" altLang="zh-CN" sz="2000" b="1">
                <a:solidFill>
                  <a:srgbClr val="165B2F"/>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solidFill>
                    <a:srgbClr val="165B2F"/>
                  </a:solidFill>
                </a:rPr>
                <a:t>以生活富裕为根本，提高农村民生保障水平 塑造美人乡村</a:t>
              </a:r>
              <a:endParaRPr lang="zh-CN" altLang="en-US" sz="2000">
                <a:solidFill>
                  <a:srgbClr val="165B2F"/>
                </a:solidFill>
              </a:endParaRPr>
            </a:p>
          </p:txBody>
        </p:sp>
        <p:sp>
          <p:nvSpPr>
            <p:cNvPr id="12"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5B2F"/>
                </a:solidFill>
              </a:endParaRPr>
            </a:p>
          </p:txBody>
        </p:sp>
      </p:grpSp>
      <p:grpSp>
        <p:nvGrpSpPr>
          <p:cNvPr id="30" name="组合 21"/>
          <p:cNvGrpSpPr/>
          <p:nvPr/>
        </p:nvGrpSpPr>
        <p:grpSpPr>
          <a:xfrm>
            <a:off x="3292084" y="4243558"/>
            <a:ext cx="6421877" cy="1008000"/>
            <a:chOff x="3999381" y="4199322"/>
            <a:chExt cx="6421877" cy="1008000"/>
          </a:xfrm>
        </p:grpSpPr>
        <p:sp>
          <p:nvSpPr>
            <p:cNvPr id="31" name="矩形 30"/>
            <p:cNvSpPr/>
            <p:nvPr/>
          </p:nvSpPr>
          <p:spPr>
            <a:xfrm>
              <a:off x="4206135" y="4357649"/>
              <a:ext cx="6096000" cy="707886"/>
            </a:xfrm>
            <a:prstGeom prst="rect">
              <a:avLst/>
            </a:prstGeom>
          </p:spPr>
          <p:txBody>
            <a:bodyPr>
              <a:spAutoFit/>
            </a:bodyPr>
            <a:lstStyle/>
            <a:p>
              <a:r>
                <a:rPr lang="zh-CN" altLang="en-US" sz="2000" b="1">
                  <a:solidFill>
                    <a:srgbClr val="165B2F"/>
                  </a:solidFill>
                  <a:latin typeface="微软雅黑" panose="020b0503020204020204" pitchFamily="34" charset="-122"/>
                  <a:ea typeface="微软雅黑" panose="020b0503020204020204" pitchFamily="34" charset="-122"/>
                  <a:cs typeface="微软雅黑" panose="020b0503020204020204" pitchFamily="34" charset="-122"/>
                </a:rPr>
                <a:t>新体系</a:t>
              </a:r>
              <a:endParaRPr lang="en-US" altLang="zh-CN" sz="2000" b="1">
                <a:solidFill>
                  <a:srgbClr val="165B2F"/>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solidFill>
                    <a:srgbClr val="165B2F"/>
                  </a:solidFill>
                </a:rPr>
                <a:t>以产业兴旺为重点，提升农业发展质量给予乡村发展</a:t>
              </a:r>
              <a:endParaRPr lang="zh-CN" altLang="en-US" sz="2000">
                <a:solidFill>
                  <a:srgbClr val="165B2F"/>
                </a:solidFill>
              </a:endParaRPr>
            </a:p>
          </p:txBody>
        </p:sp>
        <p:sp>
          <p:nvSpPr>
            <p:cNvPr id="32"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5B2F"/>
                </a:solidFill>
              </a:endParaRPr>
            </a:p>
          </p:txBody>
        </p:sp>
      </p:grpSp>
      <p:grpSp>
        <p:nvGrpSpPr>
          <p:cNvPr id="33" name="组合 21"/>
          <p:cNvGrpSpPr/>
          <p:nvPr/>
        </p:nvGrpSpPr>
        <p:grpSpPr>
          <a:xfrm>
            <a:off x="3292083" y="2968756"/>
            <a:ext cx="6421877" cy="1008000"/>
            <a:chOff x="3999381" y="4199322"/>
            <a:chExt cx="6421877" cy="1008000"/>
          </a:xfrm>
        </p:grpSpPr>
        <p:sp>
          <p:nvSpPr>
            <p:cNvPr id="34" name="矩形 33"/>
            <p:cNvSpPr/>
            <p:nvPr/>
          </p:nvSpPr>
          <p:spPr>
            <a:xfrm>
              <a:off x="4206135" y="4357649"/>
              <a:ext cx="6096000" cy="707886"/>
            </a:xfrm>
            <a:prstGeom prst="rect">
              <a:avLst/>
            </a:prstGeom>
          </p:spPr>
          <p:txBody>
            <a:bodyPr>
              <a:spAutoFit/>
            </a:bodyPr>
            <a:lstStyle/>
            <a:p>
              <a:r>
                <a:rPr lang="zh-CN" altLang="en-US" sz="2000" b="1">
                  <a:solidFill>
                    <a:srgbClr val="165B2F"/>
                  </a:solidFill>
                  <a:latin typeface="微软雅黑" panose="020b0503020204020204" pitchFamily="34" charset="-122"/>
                  <a:ea typeface="微软雅黑" panose="020b0503020204020204" pitchFamily="34" charset="-122"/>
                  <a:cs typeface="微软雅黑" panose="020b0503020204020204" pitchFamily="34" charset="-122"/>
                </a:rPr>
                <a:t>新动能</a:t>
              </a:r>
              <a:endParaRPr lang="en-US" altLang="zh-CN" sz="2000" b="1">
                <a:solidFill>
                  <a:srgbClr val="165B2F"/>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solidFill>
                    <a:srgbClr val="165B2F"/>
                  </a:solidFill>
                </a:rPr>
                <a:t>以产业兴旺为重点，提升农业发展质量给予乡村发展</a:t>
              </a:r>
              <a:endParaRPr lang="zh-CN" altLang="en-US" sz="2000">
                <a:solidFill>
                  <a:srgbClr val="165B2F"/>
                </a:solidFill>
              </a:endParaRPr>
            </a:p>
          </p:txBody>
        </p:sp>
        <p:sp>
          <p:nvSpPr>
            <p:cNvPr id="35"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5B2F"/>
                </a:solidFill>
              </a:endParaRPr>
            </a:p>
          </p:txBody>
        </p:sp>
      </p:grpSp>
      <p:grpSp>
        <p:nvGrpSpPr>
          <p:cNvPr id="36" name="组合 21"/>
          <p:cNvGrpSpPr/>
          <p:nvPr/>
        </p:nvGrpSpPr>
        <p:grpSpPr>
          <a:xfrm>
            <a:off x="3292082" y="1818969"/>
            <a:ext cx="6493208" cy="1008000"/>
            <a:chOff x="3999381" y="4199322"/>
            <a:chExt cx="6493208" cy="1008000"/>
          </a:xfrm>
        </p:grpSpPr>
        <p:sp>
          <p:nvSpPr>
            <p:cNvPr id="37" name="矩形 36"/>
            <p:cNvSpPr/>
            <p:nvPr/>
          </p:nvSpPr>
          <p:spPr>
            <a:xfrm>
              <a:off x="4206134" y="4357649"/>
              <a:ext cx="6286455" cy="707886"/>
            </a:xfrm>
            <a:prstGeom prst="rect">
              <a:avLst/>
            </a:prstGeom>
          </p:spPr>
          <p:txBody>
            <a:bodyPr wrap="square">
              <a:spAutoFit/>
            </a:bodyPr>
            <a:lstStyle/>
            <a:p>
              <a:r>
                <a:rPr lang="zh-CN" altLang="en-US" sz="2000" b="1">
                  <a:solidFill>
                    <a:srgbClr val="165B2F"/>
                  </a:solidFill>
                  <a:latin typeface="微软雅黑" panose="020b0503020204020204" pitchFamily="34" charset="-122"/>
                  <a:ea typeface="微软雅黑" panose="020b0503020204020204" pitchFamily="34" charset="-122"/>
                  <a:cs typeface="微软雅黑" panose="020b0503020204020204" pitchFamily="34" charset="-122"/>
                </a:rPr>
                <a:t>新气象</a:t>
              </a:r>
              <a:endParaRPr lang="en-US" altLang="zh-CN" sz="2000">
                <a:solidFill>
                  <a:srgbClr val="165B2F"/>
                </a:solidFill>
              </a:endParaRPr>
            </a:p>
            <a:p>
              <a:r>
                <a:rPr lang="zh-CN" altLang="en-US" sz="2000">
                  <a:solidFill>
                    <a:srgbClr val="165B2F"/>
                  </a:solidFill>
                </a:rPr>
                <a:t>以乡下文明为保障繁荣兴盛农村文化，焕发乡风格文明</a:t>
              </a:r>
              <a:endParaRPr lang="zh-CN" altLang="en-US" sz="2000">
                <a:solidFill>
                  <a:srgbClr val="165B2F"/>
                </a:solidFill>
              </a:endParaRPr>
            </a:p>
          </p:txBody>
        </p:sp>
        <p:sp>
          <p:nvSpPr>
            <p:cNvPr id="38"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5B2F"/>
                </a:solidFill>
              </a:endParaRPr>
            </a:p>
          </p:txBody>
        </p:sp>
      </p:grpSp>
      <p:grpSp>
        <p:nvGrpSpPr>
          <p:cNvPr id="39" name="组合 21"/>
          <p:cNvGrpSpPr/>
          <p:nvPr/>
        </p:nvGrpSpPr>
        <p:grpSpPr>
          <a:xfrm>
            <a:off x="3292081" y="573463"/>
            <a:ext cx="6421877" cy="1008000"/>
            <a:chOff x="3999381" y="4199322"/>
            <a:chExt cx="6421877" cy="1008000"/>
          </a:xfrm>
        </p:grpSpPr>
        <p:sp>
          <p:nvSpPr>
            <p:cNvPr id="40" name="矩形 39"/>
            <p:cNvSpPr/>
            <p:nvPr/>
          </p:nvSpPr>
          <p:spPr>
            <a:xfrm>
              <a:off x="4206135" y="4254696"/>
              <a:ext cx="6096000" cy="923330"/>
            </a:xfrm>
            <a:prstGeom prst="rect">
              <a:avLst/>
            </a:prstGeom>
          </p:spPr>
          <p:txBody>
            <a:bodyPr>
              <a:spAutoFit/>
            </a:bodyPr>
            <a:lstStyle/>
            <a:p>
              <a:r>
                <a:rPr lang="zh-CN" altLang="en-US" b="1">
                  <a:solidFill>
                    <a:srgbClr val="165B2F"/>
                  </a:solidFill>
                  <a:latin typeface="微软雅黑" panose="020b0503020204020204" pitchFamily="34" charset="-122"/>
                  <a:ea typeface="微软雅黑" panose="020b0503020204020204" pitchFamily="34" charset="-122"/>
                  <a:cs typeface="微软雅黑" panose="020b0503020204020204" pitchFamily="34" charset="-122"/>
                </a:rPr>
                <a:t>新格局</a:t>
              </a:r>
              <a:endParaRPr lang="en-US" altLang="zh-CN" b="1">
                <a:solidFill>
                  <a:srgbClr val="165B2F"/>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a:solidFill>
                    <a:srgbClr val="165B2F"/>
                  </a:solidFill>
                </a:rPr>
                <a:t>以产业兴旺为重点，提升农业发展质量给予乡村发展  新动能以生态宜居为关键推进乡村绿色发展</a:t>
              </a:r>
              <a:endParaRPr lang="zh-CN" altLang="en-US">
                <a:solidFill>
                  <a:srgbClr val="165B2F"/>
                </a:solidFill>
              </a:endParaRPr>
            </a:p>
          </p:txBody>
        </p:sp>
        <p:sp>
          <p:nvSpPr>
            <p:cNvPr id="41"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5B2F"/>
                </a:solidFill>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75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nodeType="withEffect">
                                  <p:stCondLst>
                                    <p:cond delay="225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par>
                                <p:cTn id="15" presetID="22" presetClass="entr" presetSubtype="8" fill="hold" nodeType="withEffect">
                                  <p:stCondLst>
                                    <p:cond delay="225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1000"/>
                                        <p:tgtEl>
                                          <p:spTgt spid="30"/>
                                        </p:tgtEl>
                                      </p:cBhvr>
                                    </p:animEffect>
                                  </p:childTnLst>
                                </p:cTn>
                              </p:par>
                              <p:par>
                                <p:cTn id="18" presetID="22" presetClass="entr" presetSubtype="8" fill="hold" nodeType="withEffect">
                                  <p:stCondLst>
                                    <p:cond delay="225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1000"/>
                                        <p:tgtEl>
                                          <p:spTgt spid="33"/>
                                        </p:tgtEl>
                                      </p:cBhvr>
                                    </p:animEffect>
                                  </p:childTnLst>
                                </p:cTn>
                              </p:par>
                              <p:par>
                                <p:cTn id="21" presetID="22" presetClass="entr" presetSubtype="8" fill="hold" nodeType="withEffect">
                                  <p:stCondLst>
                                    <p:cond delay="225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1000"/>
                                        <p:tgtEl>
                                          <p:spTgt spid="36"/>
                                        </p:tgtEl>
                                      </p:cBhvr>
                                    </p:animEffect>
                                  </p:childTnLst>
                                </p:cTn>
                              </p:par>
                              <p:par>
                                <p:cTn id="24" presetID="22" presetClass="entr" presetSubtype="8" fill="hold" nodeType="withEffect">
                                  <p:stCondLst>
                                    <p:cond delay="225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4"/>
          <p:cNvSpPr/>
          <p:nvPr/>
        </p:nvSpPr>
        <p:spPr>
          <a:xfrm>
            <a:off x="1524469" y="193951"/>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bg1"/>
                </a:solidFill>
                <a:latin typeface="微软雅黑" panose="020b0503020204020204" pitchFamily="82" charset="2"/>
                <a:ea typeface="微软雅黑" panose="020b0503020204020204" pitchFamily="82" charset="2"/>
              </a:rPr>
              <a:t>乡村振兴“三步”，怎么走？</a:t>
            </a:r>
            <a:endParaRPr lang="zh-CN" altLang="en-US" sz="3200" b="1">
              <a:solidFill>
                <a:schemeClr val="bg1"/>
              </a:solidFill>
              <a:latin typeface="微软雅黑" panose="020b0503020204020204" pitchFamily="82" charset="2"/>
              <a:ea typeface="微软雅黑" panose="020b0503020204020204" pitchFamily="82" charset="2"/>
            </a:endParaRPr>
          </a:p>
        </p:txBody>
      </p:sp>
      <p:sp>
        <p:nvSpPr>
          <p:cNvPr id="3" name="矩形 2"/>
          <p:cNvSpPr/>
          <p:nvPr/>
        </p:nvSpPr>
        <p:spPr>
          <a:xfrm>
            <a:off x="4984510" y="1114920"/>
            <a:ext cx="5021943" cy="954107"/>
          </a:xfrm>
          <a:prstGeom prst="rect">
            <a:avLst/>
          </a:prstGeom>
        </p:spPr>
        <p:txBody>
          <a:bodyPr wrap="square">
            <a:spAutoFit/>
          </a:bodyPr>
          <a:lstStyle/>
          <a:p>
            <a:r>
              <a:rPr lang="zh-CN" altLang="en-US" sz="2800" b="1">
                <a:solidFill>
                  <a:srgbClr val="165B2F"/>
                </a:solidFill>
                <a:latin typeface="微软雅黑" panose="020b0503020204020204" pitchFamily="82" charset="2"/>
                <a:ea typeface="微软雅黑" panose="020b0503020204020204" pitchFamily="82" charset="2"/>
              </a:rPr>
              <a:t>乡村振兴取得重要进展，制度框架和政策体系基本形成</a:t>
            </a:r>
            <a:endParaRPr lang="zh-CN" altLang="en-US" sz="2800" b="1">
              <a:solidFill>
                <a:srgbClr val="165B2F"/>
              </a:solidFill>
              <a:latin typeface="微软雅黑" panose="020b0503020204020204" pitchFamily="82" charset="2"/>
              <a:ea typeface="微软雅黑" panose="020b0503020204020204" pitchFamily="82" charset="2"/>
            </a:endParaRPr>
          </a:p>
        </p:txBody>
      </p:sp>
      <p:grpSp>
        <p:nvGrpSpPr>
          <p:cNvPr id="4" name="组合 4"/>
          <p:cNvGrpSpPr/>
          <p:nvPr/>
        </p:nvGrpSpPr>
        <p:grpSpPr>
          <a:xfrm>
            <a:off x="783531" y="718920"/>
            <a:ext cx="3867150" cy="1800000"/>
            <a:chOff x="1807935" y="1679154"/>
            <a:chExt cx="3867150" cy="1800000"/>
          </a:xfrm>
        </p:grpSpPr>
        <p:sp>
          <p:nvSpPr>
            <p:cNvPr id="5" name="圆角矩形 10"/>
            <p:cNvSpPr/>
            <p:nvPr/>
          </p:nvSpPr>
          <p:spPr>
            <a:xfrm>
              <a:off x="3004457" y="2112254"/>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     到</a:t>
              </a:r>
              <a:r>
                <a:rPr lang="en-US" altLang="zh-CN" sz="2400" b="1">
                  <a:solidFill>
                    <a:schemeClr val="bg1"/>
                  </a:solidFill>
                  <a:latin typeface="微软雅黑" panose="020b0503020204020204" pitchFamily="34" charset="-122"/>
                  <a:ea typeface="微软雅黑" panose="020b0503020204020204" pitchFamily="34" charset="-122"/>
                </a:rPr>
                <a:t>2022</a:t>
              </a:r>
              <a:r>
                <a:rPr lang="zh-CN" altLang="en-US" sz="2400" b="1">
                  <a:solidFill>
                    <a:schemeClr val="bg1"/>
                  </a:solidFill>
                  <a:latin typeface="微软雅黑" panose="020b0503020204020204" pitchFamily="34" charset="-122"/>
                  <a:ea typeface="微软雅黑" panose="020b0503020204020204" pitchFamily="34" charset="-122"/>
                </a:rPr>
                <a:t>年</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nvGrpSpPr>
            <p:cNvPr id="6" name="组合 3"/>
            <p:cNvGrpSpPr/>
            <p:nvPr/>
          </p:nvGrpSpPr>
          <p:grpSpPr>
            <a:xfrm>
              <a:off x="1807935" y="1679154"/>
              <a:ext cx="1800000" cy="1800000"/>
              <a:chOff x="1245609" y="2312414"/>
              <a:chExt cx="1800000" cy="1800000"/>
            </a:xfrm>
          </p:grpSpPr>
          <p:sp>
            <p:nvSpPr>
              <p:cNvPr id="7" name="矩形: 圆角 2"/>
              <p:cNvSpPr/>
              <p:nvPr/>
            </p:nvSpPr>
            <p:spPr>
              <a:xfrm>
                <a:off x="1245609" y="2312414"/>
                <a:ext cx="1800000" cy="1800000"/>
              </a:xfrm>
              <a:prstGeom prst="roundRect">
                <a:avLst>
                  <a:gd name="adj" fmla="val 50000"/>
                </a:avLst>
              </a:prstGeom>
              <a:solidFill>
                <a:srgbClr val="165B2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29"/>
              <p:cNvSpPr/>
              <p:nvPr/>
            </p:nvSpPr>
            <p:spPr bwMode="auto">
              <a:xfrm>
                <a:off x="1658949" y="2708414"/>
                <a:ext cx="1080000" cy="1008000"/>
              </a:xfrm>
              <a:custGeom>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5" name="矩形 14"/>
          <p:cNvSpPr/>
          <p:nvPr/>
        </p:nvSpPr>
        <p:spPr>
          <a:xfrm>
            <a:off x="4984510" y="3128204"/>
            <a:ext cx="5021943" cy="954107"/>
          </a:xfrm>
          <a:prstGeom prst="rect">
            <a:avLst/>
          </a:prstGeom>
        </p:spPr>
        <p:txBody>
          <a:bodyPr wrap="square">
            <a:spAutoFit/>
          </a:bodyPr>
          <a:lstStyle/>
          <a:p>
            <a:r>
              <a:rPr lang="zh-CN" altLang="en-US" sz="2800" b="1">
                <a:solidFill>
                  <a:srgbClr val="165B2F"/>
                </a:solidFill>
                <a:latin typeface="微软雅黑" panose="020b0503020204020204" pitchFamily="82" charset="2"/>
                <a:ea typeface="微软雅黑" panose="020b0503020204020204" pitchFamily="82" charset="2"/>
              </a:rPr>
              <a:t>乡村振兴取得重要进展，农业农村现代化基本实现</a:t>
            </a:r>
            <a:endParaRPr lang="zh-CN" altLang="en-US" sz="2800" b="1">
              <a:solidFill>
                <a:srgbClr val="165B2F"/>
              </a:solidFill>
              <a:latin typeface="微软雅黑" panose="020b0503020204020204" pitchFamily="82" charset="2"/>
              <a:ea typeface="微软雅黑" panose="020b0503020204020204" pitchFamily="82" charset="2"/>
            </a:endParaRPr>
          </a:p>
        </p:txBody>
      </p:sp>
      <p:grpSp>
        <p:nvGrpSpPr>
          <p:cNvPr id="16" name="组合 4"/>
          <p:cNvGrpSpPr/>
          <p:nvPr/>
        </p:nvGrpSpPr>
        <p:grpSpPr>
          <a:xfrm>
            <a:off x="783531" y="2732204"/>
            <a:ext cx="3867150" cy="1800000"/>
            <a:chOff x="1807935" y="1679154"/>
            <a:chExt cx="3867150" cy="1800000"/>
          </a:xfrm>
        </p:grpSpPr>
        <p:sp>
          <p:nvSpPr>
            <p:cNvPr id="17" name="圆角矩形 10"/>
            <p:cNvSpPr/>
            <p:nvPr/>
          </p:nvSpPr>
          <p:spPr>
            <a:xfrm>
              <a:off x="3004457" y="2112254"/>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     到</a:t>
              </a:r>
              <a:r>
                <a:rPr lang="en-US" altLang="zh-CN" sz="2400" b="1">
                  <a:solidFill>
                    <a:schemeClr val="bg1"/>
                  </a:solidFill>
                  <a:latin typeface="微软雅黑" panose="020b0503020204020204" pitchFamily="34" charset="-122"/>
                  <a:ea typeface="微软雅黑" panose="020b0503020204020204" pitchFamily="34" charset="-122"/>
                </a:rPr>
                <a:t>2035</a:t>
              </a:r>
              <a:r>
                <a:rPr lang="zh-CN" altLang="en-US" sz="2400" b="1">
                  <a:solidFill>
                    <a:schemeClr val="bg1"/>
                  </a:solidFill>
                  <a:latin typeface="微软雅黑" panose="020b0503020204020204" pitchFamily="34" charset="-122"/>
                  <a:ea typeface="微软雅黑" panose="020b0503020204020204" pitchFamily="34" charset="-122"/>
                </a:rPr>
                <a:t>年</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nvGrpSpPr>
            <p:cNvPr id="18" name="组合 3"/>
            <p:cNvGrpSpPr/>
            <p:nvPr/>
          </p:nvGrpSpPr>
          <p:grpSpPr>
            <a:xfrm>
              <a:off x="1807935" y="1679154"/>
              <a:ext cx="1800000" cy="1800000"/>
              <a:chOff x="1245609" y="2312414"/>
              <a:chExt cx="1800000" cy="1800000"/>
            </a:xfrm>
          </p:grpSpPr>
          <p:sp>
            <p:nvSpPr>
              <p:cNvPr id="19" name="矩形: 圆角 2"/>
              <p:cNvSpPr/>
              <p:nvPr/>
            </p:nvSpPr>
            <p:spPr>
              <a:xfrm>
                <a:off x="1245609" y="2312414"/>
                <a:ext cx="1800000" cy="1800000"/>
              </a:xfrm>
              <a:prstGeom prst="roundRect">
                <a:avLst>
                  <a:gd name="adj" fmla="val 50000"/>
                </a:avLst>
              </a:prstGeom>
              <a:solidFill>
                <a:srgbClr val="165B2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29"/>
              <p:cNvSpPr/>
              <p:nvPr/>
            </p:nvSpPr>
            <p:spPr bwMode="auto">
              <a:xfrm>
                <a:off x="1658949" y="2708414"/>
                <a:ext cx="1080000" cy="1008000"/>
              </a:xfrm>
              <a:custGeom>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1" name="矩形 20"/>
          <p:cNvSpPr/>
          <p:nvPr/>
        </p:nvSpPr>
        <p:spPr>
          <a:xfrm>
            <a:off x="4984510" y="5141488"/>
            <a:ext cx="5021943" cy="954107"/>
          </a:xfrm>
          <a:prstGeom prst="rect">
            <a:avLst/>
          </a:prstGeom>
        </p:spPr>
        <p:txBody>
          <a:bodyPr wrap="square">
            <a:spAutoFit/>
          </a:bodyPr>
          <a:lstStyle/>
          <a:p>
            <a:r>
              <a:rPr lang="zh-CN" altLang="en-US" sz="2800" b="1">
                <a:solidFill>
                  <a:srgbClr val="165B2F"/>
                </a:solidFill>
                <a:latin typeface="微软雅黑" panose="020b0503020204020204" pitchFamily="82" charset="2"/>
                <a:ea typeface="微软雅黑" panose="020b0503020204020204" pitchFamily="82" charset="2"/>
              </a:rPr>
              <a:t>乡村全面振兴，农业强、农村美、农民富全面实现</a:t>
            </a:r>
            <a:endParaRPr lang="zh-CN" altLang="en-US" sz="2800" b="1">
              <a:solidFill>
                <a:srgbClr val="165B2F"/>
              </a:solidFill>
              <a:latin typeface="微软雅黑" panose="020b0503020204020204" pitchFamily="82" charset="2"/>
              <a:ea typeface="微软雅黑" panose="020b0503020204020204" pitchFamily="82" charset="2"/>
            </a:endParaRPr>
          </a:p>
        </p:txBody>
      </p:sp>
      <p:grpSp>
        <p:nvGrpSpPr>
          <p:cNvPr id="22" name="组合 4"/>
          <p:cNvGrpSpPr/>
          <p:nvPr/>
        </p:nvGrpSpPr>
        <p:grpSpPr>
          <a:xfrm>
            <a:off x="783531" y="4745488"/>
            <a:ext cx="3867150" cy="1800000"/>
            <a:chOff x="1807935" y="1679154"/>
            <a:chExt cx="3867150" cy="1800000"/>
          </a:xfrm>
        </p:grpSpPr>
        <p:sp>
          <p:nvSpPr>
            <p:cNvPr id="23" name="圆角矩形 10"/>
            <p:cNvSpPr/>
            <p:nvPr/>
          </p:nvSpPr>
          <p:spPr>
            <a:xfrm>
              <a:off x="3004457" y="2112254"/>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     到</a:t>
              </a:r>
              <a:r>
                <a:rPr lang="en-US" altLang="zh-CN" sz="2400" b="1">
                  <a:solidFill>
                    <a:schemeClr val="bg1"/>
                  </a:solidFill>
                  <a:latin typeface="微软雅黑" panose="020b0503020204020204" pitchFamily="34" charset="-122"/>
                  <a:ea typeface="微软雅黑" panose="020b0503020204020204" pitchFamily="34" charset="-122"/>
                </a:rPr>
                <a:t>2055</a:t>
              </a:r>
              <a:r>
                <a:rPr lang="zh-CN" altLang="en-US" sz="2400" b="1">
                  <a:solidFill>
                    <a:schemeClr val="bg1"/>
                  </a:solidFill>
                  <a:latin typeface="微软雅黑" panose="020b0503020204020204" pitchFamily="34" charset="-122"/>
                  <a:ea typeface="微软雅黑" panose="020b0503020204020204" pitchFamily="34" charset="-122"/>
                </a:rPr>
                <a:t>年</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nvGrpSpPr>
            <p:cNvPr id="24" name="组合 3"/>
            <p:cNvGrpSpPr/>
            <p:nvPr/>
          </p:nvGrpSpPr>
          <p:grpSpPr>
            <a:xfrm>
              <a:off x="1807935" y="1679154"/>
              <a:ext cx="1800000" cy="1800000"/>
              <a:chOff x="1245609" y="2312414"/>
              <a:chExt cx="1800000" cy="1800000"/>
            </a:xfrm>
          </p:grpSpPr>
          <p:sp>
            <p:nvSpPr>
              <p:cNvPr id="25" name="矩形: 圆角 2"/>
              <p:cNvSpPr/>
              <p:nvPr/>
            </p:nvSpPr>
            <p:spPr>
              <a:xfrm>
                <a:off x="1245609" y="2312414"/>
                <a:ext cx="1800000" cy="1800000"/>
              </a:xfrm>
              <a:prstGeom prst="roundRect">
                <a:avLst>
                  <a:gd name="adj" fmla="val 50000"/>
                </a:avLst>
              </a:prstGeom>
              <a:solidFill>
                <a:srgbClr val="165B2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29"/>
              <p:cNvSpPr/>
              <p:nvPr/>
            </p:nvSpPr>
            <p:spPr bwMode="auto">
              <a:xfrm>
                <a:off x="1658949" y="2708414"/>
                <a:ext cx="1080000" cy="1008000"/>
              </a:xfrm>
              <a:custGeom>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8" decel="100000" fill="hold" nodeType="withEffect">
                                  <p:stCondLst>
                                    <p:cond delay="75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0-#ppt_w/2"/>
                                          </p:val>
                                        </p:tav>
                                        <p:tav tm="100000">
                                          <p:val>
                                            <p:strVal val="#ppt_x"/>
                                          </p:val>
                                        </p:tav>
                                      </p:tavLst>
                                    </p:anim>
                                    <p:anim calcmode="lin" valueType="num">
                                      <p:cBhvr additive="base">
                                        <p:cTn id="11" dur="1000" fill="hold"/>
                                        <p:tgtEl>
                                          <p:spTgt spid="4"/>
                                        </p:tgtEl>
                                        <p:attrNameLst>
                                          <p:attrName>ppt_y</p:attrName>
                                        </p:attrNameLst>
                                      </p:cBhvr>
                                      <p:tavLst>
                                        <p:tav tm="0">
                                          <p:val>
                                            <p:strVal val="#ppt_y"/>
                                          </p:val>
                                        </p:tav>
                                        <p:tav tm="100000">
                                          <p:val>
                                            <p:strVal val="#ppt_y"/>
                                          </p:val>
                                        </p:tav>
                                      </p:tavLst>
                                    </p:anim>
                                  </p:childTnLst>
                                </p:cTn>
                              </p:par>
                              <p:par>
                                <p:cTn id="12" presetID="22" presetClass="entr" presetSubtype="1" fill="hold" grpId="0" nodeType="withEffect">
                                  <p:stCondLst>
                                    <p:cond delay="175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par>
                                <p:cTn id="15" presetID="2" presetClass="entr" presetSubtype="8" decel="100000" fill="hold" nodeType="withEffect">
                                  <p:stCondLst>
                                    <p:cond delay="75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0-#ppt_w/2"/>
                                          </p:val>
                                        </p:tav>
                                        <p:tav tm="100000">
                                          <p:val>
                                            <p:strVal val="#ppt_x"/>
                                          </p:val>
                                        </p:tav>
                                      </p:tavLst>
                                    </p:anim>
                                    <p:anim calcmode="lin" valueType="num">
                                      <p:cBhvr additive="base">
                                        <p:cTn id="18" dur="1000" fill="hold"/>
                                        <p:tgtEl>
                                          <p:spTgt spid="16"/>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175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 presetClass="entr" presetSubtype="8" decel="100000" fill="hold" nodeType="withEffect">
                                  <p:stCondLst>
                                    <p:cond delay="75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1000" fill="hold"/>
                                        <p:tgtEl>
                                          <p:spTgt spid="22"/>
                                        </p:tgtEl>
                                        <p:attrNameLst>
                                          <p:attrName>ppt_x</p:attrName>
                                        </p:attrNameLst>
                                      </p:cBhvr>
                                      <p:tavLst>
                                        <p:tav tm="0">
                                          <p:val>
                                            <p:strVal val="0-#ppt_w/2"/>
                                          </p:val>
                                        </p:tav>
                                        <p:tav tm="100000">
                                          <p:val>
                                            <p:strVal val="#ppt_x"/>
                                          </p:val>
                                        </p:tav>
                                      </p:tavLst>
                                    </p:anim>
                                    <p:anim calcmode="lin" valueType="num">
                                      <p:cBhvr additive="base">
                                        <p:cTn id="25" dur="1000" fill="hold"/>
                                        <p:tgtEl>
                                          <p:spTgt spid="22"/>
                                        </p:tgtEl>
                                        <p:attrNameLst>
                                          <p:attrName>ppt_y</p:attrName>
                                        </p:attrNameLst>
                                      </p:cBhvr>
                                      <p:tavLst>
                                        <p:tav tm="0">
                                          <p:val>
                                            <p:strVal val="#ppt_y"/>
                                          </p:val>
                                        </p:tav>
                                        <p:tav tm="100000">
                                          <p:val>
                                            <p:strVal val="#ppt_y"/>
                                          </p:val>
                                        </p:tav>
                                      </p:tavLst>
                                    </p:anim>
                                  </p:childTnLst>
                                </p:cTn>
                              </p:par>
                              <p:par>
                                <p:cTn id="26" presetID="22" presetClass="entr" presetSubtype="1" fill="hold" grpId="0" nodeType="withEffect">
                                  <p:stCondLst>
                                    <p:cond delay="175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2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bg1"/>
                </a:solidFill>
                <a:latin typeface="微软雅黑" panose="020b0503020204020204" pitchFamily="82" charset="2"/>
                <a:ea typeface="微软雅黑" panose="020b0503020204020204" pitchFamily="82" charset="2"/>
              </a:rPr>
              <a:t>乡村振兴七个基本原则</a:t>
            </a:r>
            <a:endParaRPr lang="zh-CN" altLang="en-US" sz="3200" b="1">
              <a:solidFill>
                <a:schemeClr val="bg1"/>
              </a:solidFill>
              <a:latin typeface="微软雅黑" panose="020b0503020204020204" pitchFamily="82" charset="2"/>
              <a:ea typeface="微软雅黑" panose="020b0503020204020204" pitchFamily="82" charset="2"/>
            </a:endParaRPr>
          </a:p>
        </p:txBody>
      </p:sp>
      <p:sp>
        <p:nvSpPr>
          <p:cNvPr id="3" name="圆角矩形 10"/>
          <p:cNvSpPr/>
          <p:nvPr/>
        </p:nvSpPr>
        <p:spPr>
          <a:xfrm>
            <a:off x="1524469" y="2178715"/>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a:solidFill>
                  <a:schemeClr val="bg1"/>
                </a:solidFill>
                <a:latin typeface="微软雅黑" panose="020b0503020204020204" pitchFamily="82" charset="2"/>
                <a:ea typeface="微软雅黑" panose="020b0503020204020204" pitchFamily="82" charset="2"/>
              </a:rPr>
              <a:t>坚持党管农村工作</a:t>
            </a:r>
            <a:endParaRPr lang="zh-CN" altLang="en-US" sz="1600" b="1">
              <a:solidFill>
                <a:schemeClr val="bg1"/>
              </a:solidFill>
              <a:latin typeface="微软雅黑" panose="020b0503020204020204" pitchFamily="82" charset="2"/>
              <a:ea typeface="微软雅黑" panose="020b0503020204020204" pitchFamily="82" charset="2"/>
            </a:endParaRPr>
          </a:p>
        </p:txBody>
      </p:sp>
      <p:sp>
        <p:nvSpPr>
          <p:cNvPr id="4" name="圆角矩形 10"/>
          <p:cNvSpPr/>
          <p:nvPr/>
        </p:nvSpPr>
        <p:spPr>
          <a:xfrm>
            <a:off x="4775199" y="2178715"/>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a:solidFill>
                  <a:schemeClr val="bg1"/>
                </a:solidFill>
                <a:latin typeface="微软雅黑" panose="020b0503020204020204" pitchFamily="82" charset="2"/>
                <a:ea typeface="微软雅黑" panose="020b0503020204020204" pitchFamily="82" charset="2"/>
              </a:rPr>
              <a:t>坚持农业农村优先发展</a:t>
            </a:r>
            <a:endParaRPr lang="zh-CN" altLang="en-US" sz="1600" b="1">
              <a:solidFill>
                <a:schemeClr val="bg1"/>
              </a:solidFill>
              <a:latin typeface="微软雅黑" panose="020b0503020204020204" pitchFamily="82" charset="2"/>
              <a:ea typeface="微软雅黑" panose="020b0503020204020204" pitchFamily="82" charset="2"/>
            </a:endParaRPr>
          </a:p>
        </p:txBody>
      </p:sp>
      <p:sp>
        <p:nvSpPr>
          <p:cNvPr id="5" name="圆角矩形 10"/>
          <p:cNvSpPr/>
          <p:nvPr/>
        </p:nvSpPr>
        <p:spPr>
          <a:xfrm>
            <a:off x="8025929" y="2178715"/>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a:solidFill>
                  <a:schemeClr val="bg1"/>
                </a:solidFill>
                <a:latin typeface="微软雅黑" panose="020b0503020204020204" pitchFamily="82" charset="2"/>
                <a:ea typeface="微软雅黑" panose="020b0503020204020204" pitchFamily="82" charset="2"/>
              </a:rPr>
              <a:t>坚持农民主体地位</a:t>
            </a:r>
            <a:endParaRPr lang="zh-CN" altLang="en-US" sz="1600" b="1">
              <a:solidFill>
                <a:schemeClr val="bg1"/>
              </a:solidFill>
              <a:latin typeface="微软雅黑" panose="020b0503020204020204" pitchFamily="82" charset="2"/>
              <a:ea typeface="微软雅黑" panose="020b0503020204020204" pitchFamily="82" charset="2"/>
            </a:endParaRPr>
          </a:p>
        </p:txBody>
      </p:sp>
      <p:sp>
        <p:nvSpPr>
          <p:cNvPr id="6" name="圆角矩形 10"/>
          <p:cNvSpPr/>
          <p:nvPr/>
        </p:nvSpPr>
        <p:spPr>
          <a:xfrm>
            <a:off x="189155" y="4063662"/>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a:solidFill>
                  <a:schemeClr val="bg1"/>
                </a:solidFill>
                <a:latin typeface="微软雅黑" panose="020b0503020204020204" pitchFamily="82" charset="2"/>
                <a:ea typeface="微软雅黑" panose="020b0503020204020204" pitchFamily="82" charset="2"/>
              </a:rPr>
              <a:t>坚持城乡融合发展</a:t>
            </a:r>
            <a:endParaRPr lang="zh-CN" altLang="en-US" sz="1600" b="1">
              <a:solidFill>
                <a:schemeClr val="bg1"/>
              </a:solidFill>
              <a:latin typeface="微软雅黑" panose="020b0503020204020204" pitchFamily="82" charset="2"/>
              <a:ea typeface="微软雅黑" panose="020b0503020204020204" pitchFamily="82" charset="2"/>
            </a:endParaRPr>
          </a:p>
        </p:txBody>
      </p:sp>
      <p:sp>
        <p:nvSpPr>
          <p:cNvPr id="7" name="圆角矩形 10"/>
          <p:cNvSpPr/>
          <p:nvPr/>
        </p:nvSpPr>
        <p:spPr>
          <a:xfrm>
            <a:off x="3245176" y="4063662"/>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a:solidFill>
                  <a:schemeClr val="bg1"/>
                </a:solidFill>
                <a:latin typeface="微软雅黑" panose="020b0503020204020204" pitchFamily="82" charset="2"/>
                <a:ea typeface="微软雅黑" panose="020b0503020204020204" pitchFamily="82" charset="2"/>
              </a:rPr>
              <a:t>坚持人与自然和谐共生</a:t>
            </a:r>
            <a:endParaRPr lang="zh-CN" altLang="en-US" sz="1600" b="1">
              <a:solidFill>
                <a:schemeClr val="bg1"/>
              </a:solidFill>
              <a:latin typeface="微软雅黑" panose="020b0503020204020204" pitchFamily="82" charset="2"/>
              <a:ea typeface="微软雅黑" panose="020b0503020204020204" pitchFamily="82" charset="2"/>
            </a:endParaRPr>
          </a:p>
        </p:txBody>
      </p:sp>
      <p:sp>
        <p:nvSpPr>
          <p:cNvPr id="8" name="圆角矩形 10"/>
          <p:cNvSpPr/>
          <p:nvPr/>
        </p:nvSpPr>
        <p:spPr>
          <a:xfrm>
            <a:off x="6301197" y="4063662"/>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a:solidFill>
                  <a:schemeClr val="bg1"/>
                </a:solidFill>
                <a:latin typeface="微软雅黑" panose="020b0503020204020204" pitchFamily="82" charset="2"/>
                <a:ea typeface="微软雅黑" panose="020b0503020204020204" pitchFamily="82" charset="2"/>
              </a:rPr>
              <a:t>坚持因地制宜循序渐进</a:t>
            </a:r>
            <a:endParaRPr lang="zh-CN" altLang="en-US" sz="1600" b="1">
              <a:solidFill>
                <a:schemeClr val="bg1"/>
              </a:solidFill>
              <a:latin typeface="微软雅黑" panose="020b0503020204020204" pitchFamily="82" charset="2"/>
              <a:ea typeface="微软雅黑" panose="020b0503020204020204" pitchFamily="82" charset="2"/>
            </a:endParaRPr>
          </a:p>
        </p:txBody>
      </p:sp>
      <p:sp>
        <p:nvSpPr>
          <p:cNvPr id="9" name="圆角矩形 10"/>
          <p:cNvSpPr/>
          <p:nvPr/>
        </p:nvSpPr>
        <p:spPr>
          <a:xfrm>
            <a:off x="9357218" y="4063662"/>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a:solidFill>
                  <a:schemeClr val="bg1"/>
                </a:solidFill>
                <a:latin typeface="微软雅黑" panose="020b0503020204020204" pitchFamily="82" charset="2"/>
                <a:ea typeface="微软雅黑" panose="020b0503020204020204" pitchFamily="82" charset="2"/>
              </a:rPr>
              <a:t>坚持乡村全面振兴</a:t>
            </a:r>
            <a:endParaRPr lang="zh-CN" altLang="en-US" sz="1600" b="1">
              <a:solidFill>
                <a:schemeClr val="bg1"/>
              </a:solidFill>
              <a:latin typeface="微软雅黑" panose="020b0503020204020204" pitchFamily="82" charset="2"/>
              <a:ea typeface="微软雅黑" panose="020b0503020204020204" pitchFamily="82" charset="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bg1"/>
                </a:solidFill>
                <a:latin typeface="微软雅黑" panose="020b0503020204020204" pitchFamily="82" charset="2"/>
                <a:ea typeface="微软雅黑" panose="020b0503020204020204" pitchFamily="82" charset="2"/>
              </a:rPr>
              <a:t>乡村振兴战略“两个管”</a:t>
            </a:r>
            <a:endParaRPr lang="zh-CN" altLang="en-US" sz="3200" b="1">
              <a:solidFill>
                <a:schemeClr val="bg1"/>
              </a:solidFill>
              <a:latin typeface="微软雅黑" panose="020b0503020204020204" pitchFamily="82" charset="2"/>
              <a:ea typeface="微软雅黑" panose="020b0503020204020204" pitchFamily="82" charset="2"/>
            </a:endParaRPr>
          </a:p>
        </p:txBody>
      </p:sp>
      <p:grpSp>
        <p:nvGrpSpPr>
          <p:cNvPr id="3" name="组合 5"/>
          <p:cNvGrpSpPr/>
          <p:nvPr/>
        </p:nvGrpSpPr>
        <p:grpSpPr>
          <a:xfrm>
            <a:off x="961571" y="2059308"/>
            <a:ext cx="1800000" cy="1800000"/>
            <a:chOff x="162336" y="1574571"/>
            <a:chExt cx="1800000" cy="1800000"/>
          </a:xfrm>
        </p:grpSpPr>
        <p:sp>
          <p:nvSpPr>
            <p:cNvPr id="4" name="矩形: 圆角 22"/>
            <p:cNvSpPr/>
            <p:nvPr/>
          </p:nvSpPr>
          <p:spPr>
            <a:xfrm>
              <a:off x="162336" y="1574571"/>
              <a:ext cx="1800000" cy="1800000"/>
            </a:xfrm>
            <a:prstGeom prst="roundRect">
              <a:avLst>
                <a:gd name="adj" fmla="val 50000"/>
              </a:avLst>
            </a:prstGeom>
            <a:noFill/>
            <a:ln w="635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29"/>
            <p:cNvSpPr/>
            <p:nvPr/>
          </p:nvSpPr>
          <p:spPr bwMode="auto">
            <a:xfrm>
              <a:off x="575676" y="1970571"/>
              <a:ext cx="1080000" cy="1008000"/>
            </a:xfrm>
            <a:custGeom>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165B2F"/>
            </a:solidFill>
            <a:ln>
              <a:noFill/>
            </a:ln>
          </p:spPr>
          <p:txBody>
            <a:bodyPr vert="horz" wrap="square" lIns="91440" tIns="45720" rIns="91440" bIns="45720" numCol="1" anchor="t" anchorCtr="0" compatLnSpc="1"/>
            <a:lstStyle/>
            <a:p>
              <a:endParaRPr lang="zh-CN" altLang="en-US"/>
            </a:p>
          </p:txBody>
        </p:sp>
      </p:grpSp>
      <p:sp>
        <p:nvSpPr>
          <p:cNvPr id="6" name="矩形 5"/>
          <p:cNvSpPr/>
          <p:nvPr/>
        </p:nvSpPr>
        <p:spPr>
          <a:xfrm>
            <a:off x="1076743" y="4332091"/>
            <a:ext cx="1569660" cy="646331"/>
          </a:xfrm>
          <a:prstGeom prst="rect">
            <a:avLst/>
          </a:prstGeom>
        </p:spPr>
        <p:txBody>
          <a:bodyPr wrap="none">
            <a:spAutoFit/>
          </a:bodyPr>
          <a:lstStyle/>
          <a:p>
            <a:pPr algn="ctr"/>
            <a:r>
              <a:rPr lang="zh-CN" altLang="en-US" sz="3600" b="1">
                <a:solidFill>
                  <a:srgbClr val="165B2F"/>
                </a:solidFill>
                <a:latin typeface="微软雅黑" panose="020b0503020204020204" pitchFamily="34" charset="-122"/>
                <a:ea typeface="微软雅黑" panose="020b0503020204020204" pitchFamily="34" charset="-122"/>
              </a:rPr>
              <a:t>管全面</a:t>
            </a:r>
            <a:endParaRPr lang="zh-CN" altLang="en-US" sz="3600" b="1">
              <a:solidFill>
                <a:srgbClr val="165B2F"/>
              </a:solidFill>
              <a:latin typeface="微软雅黑" panose="020b0503020204020204" pitchFamily="34" charset="-122"/>
              <a:ea typeface="微软雅黑" panose="020b0503020204020204" pitchFamily="34" charset="-122"/>
            </a:endParaRPr>
          </a:p>
        </p:txBody>
      </p:sp>
      <p:sp>
        <p:nvSpPr>
          <p:cNvPr id="7" name="矩形 6"/>
          <p:cNvSpPr/>
          <p:nvPr/>
        </p:nvSpPr>
        <p:spPr>
          <a:xfrm>
            <a:off x="3343954" y="2032147"/>
            <a:ext cx="7035288" cy="2862322"/>
          </a:xfrm>
          <a:prstGeom prst="rect">
            <a:avLst/>
          </a:prstGeom>
        </p:spPr>
        <p:txBody>
          <a:bodyPr wrap="square">
            <a:spAutoFit/>
          </a:bodyPr>
          <a:lstStyle/>
          <a:p>
            <a:pPr algn="just">
              <a:lnSpc>
                <a:spcPct val="150000"/>
              </a:lnSpc>
            </a:pPr>
            <a:r>
              <a:rPr lang="zh-CN" altLang="en-US" sz="2000">
                <a:solidFill>
                  <a:srgbClr val="165B2F"/>
                </a:solidFill>
                <a:latin typeface="微软雅黑 Light" panose="020b0502040204020203" charset="-122"/>
                <a:ea typeface="微软雅黑 Light" panose="020b0502040204020203" charset="-122"/>
                <a:cs typeface="微软雅黑 Light" panose="020b0502040204020203" charset="-122"/>
              </a:rPr>
              <a:t>乡村振兴是以农村经济发展为基础，包括农村文化、治理民生。生态在内的乡村发展水平的整体提升，是乡村全面的振兴。韩俊说，今年的文件按照党的十九大提出的“产业兴旺、生态宜居、乡风文明、治理有效、生态富裕”的总要求，对统筹推进农村经济建设、政治建设、文化建设、社会建设、生态文明建设和党的建设，都作出了全面部署。</a:t>
            </a:r>
            <a:endParaRPr lang="zh-CN" altLang="en-US" sz="2000">
              <a:solidFill>
                <a:srgbClr val="165B2F"/>
              </a:solidFill>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Effect transition="in" filter="fade">
                                      <p:cBhvr>
                                        <p:cTn id="12" dur="1000"/>
                                        <p:tgtEl>
                                          <p:spTgt spid="3"/>
                                        </p:tgtEl>
                                      </p:cBhvr>
                                    </p:animEffect>
                                  </p:childTnLst>
                                </p:cTn>
                              </p:par>
                              <p:par>
                                <p:cTn id="13" presetID="42" presetClass="path" presetSubtype="0" decel="100000" fill="hold" nodeType="withEffect">
                                  <p:stCondLst>
                                    <p:cond delay="1000"/>
                                  </p:stCondLst>
                                  <p:childTnLst>
                                    <p:animMotion origin="layout" path="M -4.375E-06 -1.48148E-06 L -4.375E-06 0.25" pathEditMode="relative" rAng="0" ptsTypes="AA">
                                      <p:cBhvr>
                                        <p:cTn id="14" dur="1000" spd="-100000" fill="hold"/>
                                        <p:tgtEl>
                                          <p:spTgt spid="3"/>
                                        </p:tgtEl>
                                        <p:attrNameLst>
                                          <p:attrName>ppt_x</p:attrName>
                                          <p:attrName>ppt_y</p:attrName>
                                        </p:attrNameLst>
                                      </p:cBhvr>
                                      <p:rCtr x="0" y="12500"/>
                                    </p:animMotion>
                                  </p:childTnLst>
                                </p:cTn>
                              </p:par>
                              <p:par>
                                <p:cTn id="15" presetID="47" presetClass="entr" presetSubtype="0" fill="hold" grpId="0" nodeType="withEffect">
                                  <p:stCondLst>
                                    <p:cond delay="2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2250"/>
                                  </p:stCondLst>
                                  <p:iterate type="lt">
                                    <p:tmPct val="5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128</Paragraphs>
  <Slides>26</Slides>
  <Notes>2</Notes>
  <TotalTime>0</TotalTime>
  <HiddenSlides>0</HiddenSlides>
  <MMClips>1</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26</vt:i4>
      </vt:variant>
    </vt:vector>
  </HeadingPairs>
  <TitlesOfParts>
    <vt:vector baseType="lpstr" size="37">
      <vt:lpstr>Arial</vt:lpstr>
      <vt:lpstr>Calibri Light</vt:lpstr>
      <vt:lpstr>Calibri</vt:lpstr>
      <vt:lpstr>微软雅黑</vt:lpstr>
      <vt:lpstr>Century Gothic</vt:lpstr>
      <vt:lpstr>Lantinghei SC Demibold</vt:lpstr>
      <vt:lpstr>微软雅黑 Light</vt:lpstr>
      <vt:lpstr>Wingdings</vt:lpstr>
      <vt:lpstr>Meiryo</vt:lpstr>
      <vt:lpstr>宋体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49</cp:revision>
  <dcterms:created xsi:type="dcterms:W3CDTF">2017-08-18T03:02:00Z</dcterms:created>
  <dcterms:modified xsi:type="dcterms:W3CDTF">2023-05-08T04:05:20Z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