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295" r:id="rId5"/>
    <p:sldId id="290" r:id="rId6"/>
    <p:sldId id="268" r:id="rId7"/>
    <p:sldId id="260" r:id="rId8"/>
    <p:sldId id="270" r:id="rId9"/>
    <p:sldId id="269" r:id="rId10"/>
    <p:sldId id="271" r:id="rId11"/>
    <p:sldId id="296" r:id="rId12"/>
    <p:sldId id="263" r:id="rId13"/>
    <p:sldId id="273" r:id="rId14"/>
    <p:sldId id="274" r:id="rId15"/>
    <p:sldId id="275" r:id="rId16"/>
    <p:sldId id="276" r:id="rId17"/>
    <p:sldId id="297" r:id="rId18"/>
    <p:sldId id="265" r:id="rId19"/>
    <p:sldId id="272" r:id="rId20"/>
    <p:sldId id="277" r:id="rId21"/>
    <p:sldId id="278" r:id="rId22"/>
    <p:sldId id="279" r:id="rId23"/>
    <p:sldId id="281" r:id="rId24"/>
    <p:sldId id="282" r:id="rId25"/>
    <p:sldId id="298" r:id="rId26"/>
    <p:sldId id="267" r:id="rId27"/>
    <p:sldId id="283" r:id="rId28"/>
    <p:sldId id="284" r:id="rId29"/>
    <p:sldId id="285" r:id="rId30"/>
    <p:sldId id="286" r:id="rId31"/>
    <p:sldId id="287" r:id="rId32"/>
    <p:sldId id="288" r:id="rId33"/>
    <p:sldId id="294" r:id="rId34"/>
    <p:sldId id="325" r:id="rId35"/>
    <p:sldId id="358" r:id="rId36"/>
  </p:sldIdLst>
  <p:sldSz cx="12192000" cy="6858000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34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6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A89BD14-792E-429C-9E53-DBBD7FF574DD}" type="datetime1">
              <a:rPr lang="zh-CN" altLang="en-US"/>
              <a:t/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>
              <a:defRPr/>
            </a:pPr>
            <a:r>
              <a:rPr lang="zh-CN" altLang="en-US"/>
              <a:t>第二级</a:t>
            </a:r>
            <a:endParaRPr lang="zh-CN" altLang="en-US"/>
          </a:p>
          <a:p>
            <a:pPr>
              <a:defRPr/>
            </a:pPr>
            <a:r>
              <a:rPr lang="zh-CN" altLang="en-US"/>
              <a:t>第三级</a:t>
            </a:r>
            <a:endParaRPr lang="zh-CN" altLang="en-US"/>
          </a:p>
          <a:p>
            <a:pPr>
              <a:defRPr/>
            </a:pPr>
            <a:r>
              <a:rPr lang="zh-CN" altLang="en-US"/>
              <a:t>第四级</a:t>
            </a:r>
            <a:endParaRPr lang="zh-CN" altLang="en-US"/>
          </a:p>
          <a:p>
            <a:pPr>
              <a:defRPr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FAEC0DF-0373-42CA-A1FB-9F4BD8CC2699}" type="slidenum">
              <a:rPr lang="zh-CN" altLang="en-US"/>
              <a:t/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10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11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12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13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14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15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16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17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19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20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21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22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23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24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25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26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27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29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3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30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31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4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5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6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7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89BD14-792E-429C-9E53-DBBD7FF574DD}" type="datetime1">
              <a:rPr lang="zh-CN" altLang="en-US" smtClean="0"/>
              <a:t>2023/5/8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EC0DF-0373-42CA-A1FB-9F4BD8CC2699}" type="slidenum">
              <a:rPr lang="zh-CN" altLang="en-US" smtClean="0"/>
              <a:t>9</a:t>
            </a:fld>
            <a:endParaRPr lang="zh-CN" altLang="en-US" sz="120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1218554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2.png" /><Relationship Id="rId4" Type="http://schemas.microsoft.com/office/2007/relationships/hdphoto" Target="../media/image23.wdp" /><Relationship Id="rId5" Type="http://schemas.openxmlformats.org/officeDocument/2006/relationships/image" Target="../media/image24.png" /><Relationship Id="rId6" Type="http://schemas.microsoft.com/office/2007/relationships/hdphoto" Target="../media/image25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png" /><Relationship Id="rId4" Type="http://schemas.microsoft.com/office/2007/relationships/hdphoto" Target="../media/image27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1.png" /><Relationship Id="rId4" Type="http://schemas.microsoft.com/office/2007/relationships/hdphoto" Target="../media/image32.wdp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3.png" /><Relationship Id="rId4" Type="http://schemas.microsoft.com/office/2007/relationships/hdphoto" Target="../media/image34.wdp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6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3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Relationship Id="rId4" Type="http://schemas.microsoft.com/office/2007/relationships/hdphoto" Target="../media/image8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png" /><Relationship Id="rId4" Type="http://schemas.microsoft.com/office/2007/relationships/hdphoto" Target="../media/image11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png" /><Relationship Id="rId4" Type="http://schemas.microsoft.com/office/2007/relationships/hdphoto" Target="../media/image13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 bwMode="auto"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359" cy="6905297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405069"/>
            <a:ext cx="12302359" cy="2827698"/>
          </a:xfrm>
          <a:prstGeom prst="rect">
            <a:avLst/>
          </a:prstGeom>
          <a:solidFill>
            <a:schemeClr val="accent5">
              <a:lumMod val="2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8"/>
          <p:cNvSpPr>
            <a:spLocks noChangeArrowheads="1"/>
          </p:cNvSpPr>
          <p:nvPr/>
        </p:nvSpPr>
        <p:spPr bwMode="auto">
          <a:xfrm>
            <a:off x="8509703" y="0"/>
            <a:ext cx="3792656" cy="542619"/>
          </a:xfrm>
          <a:custGeom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0" name="TextBox 10"/>
          <p:cNvSpPr>
            <a:spLocks noChangeArrowheads="1"/>
          </p:cNvSpPr>
          <p:nvPr/>
        </p:nvSpPr>
        <p:spPr bwMode="auto">
          <a:xfrm>
            <a:off x="4408013" y="4203050"/>
            <a:ext cx="6817282" cy="4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08839" tIns="54419" rIns="108839" bIns="544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汇报人：</a:t>
            </a:r>
            <a:r>
              <a:rPr lang="en-US" altLang="zh-CN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PPT</a:t>
            </a:r>
            <a:r>
              <a:rPr lang="zh-CN" altLang="en-US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汇   日期：</a:t>
            </a:r>
            <a:r>
              <a:rPr lang="en-US" altLang="zh-CN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XX</a:t>
            </a:r>
            <a:r>
              <a:rPr lang="zh-CN" altLang="en-US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年</a:t>
            </a:r>
            <a:r>
              <a:rPr lang="en-US" altLang="zh-CN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XX</a:t>
            </a:r>
            <a:r>
              <a:rPr lang="zh-CN" altLang="en-US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月</a:t>
            </a:r>
            <a:r>
              <a:rPr lang="en-US" altLang="zh-CN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XX</a:t>
            </a:r>
            <a:r>
              <a:rPr lang="zh-CN" altLang="en-US" sz="240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Broadway" panose="04040905080b02020502" pitchFamily="82" charset="0"/>
              </a:rPr>
              <a:t>日</a:t>
            </a:r>
            <a:endParaRPr lang="zh-CN" altLang="zh-CN" sz="2400">
              <a:solidFill>
                <a:schemeClr val="bg1"/>
              </a:solidFill>
              <a:latin typeface="Arial Rounded MT Bold" panose="020f0704030504030204" pitchFamily="34" charset="0"/>
              <a:ea typeface="微软雅黑" panose="020b0503020204020204" pitchFamily="34" charset="-122"/>
              <a:sym typeface="Broadway" panose="04040905080b02020502" pitchFamily="82" charset="0"/>
            </a:endParaRPr>
          </a:p>
        </p:txBody>
      </p:sp>
      <p:sp>
        <p:nvSpPr>
          <p:cNvPr id="2051" name="矩形 40"/>
          <p:cNvSpPr>
            <a:spLocks noChangeArrowheads="1"/>
          </p:cNvSpPr>
          <p:nvPr/>
        </p:nvSpPr>
        <p:spPr bwMode="auto">
          <a:xfrm>
            <a:off x="4408013" y="2767424"/>
            <a:ext cx="7242707" cy="143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8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时间管理技能</a:t>
            </a:r>
            <a:endParaRPr lang="zh-CN" sz="8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9222" y="3008258"/>
            <a:ext cx="3474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员工在职培训之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9" name="Freeform 8"/>
          <p:cNvSpPr>
            <a:spLocks noChangeArrowheads="1"/>
          </p:cNvSpPr>
          <p:nvPr/>
        </p:nvSpPr>
        <p:spPr bwMode="auto">
          <a:xfrm rot="10800000">
            <a:off x="0" y="6369269"/>
            <a:ext cx="3792656" cy="542619"/>
          </a:xfrm>
          <a:custGeom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accent5">
              <a:lumMod val="25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商务伴奏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7054" y="-21169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1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301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01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17" grpId="0" animBg="1"/>
      <p:bldP spid="2050" grpId="0"/>
      <p:bldP spid="2051" grpId="0"/>
      <p:bldP spid="2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6656705" y="2415540"/>
            <a:ext cx="4391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世界上哪样东西最长又是最短的，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最快又是最慢的，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最能分割又是最广大的，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最不受重视又是最值得惋惜的？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没有它，什么事情都做不成；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它使一切渺小的东西归于消灭，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使一切伟大的东西生命不绝。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8" name="Group 8"/>
          <p:cNvGrpSpPr/>
          <p:nvPr/>
        </p:nvGrpSpPr>
        <p:grpSpPr>
          <a:xfrm>
            <a:off x="1630363" y="1443990"/>
            <a:ext cx="9432925" cy="533400"/>
            <a:chExt cx="9433046" cy="533400"/>
          </a:xfrm>
        </p:grpSpPr>
        <p:sp>
          <p:nvSpPr>
            <p:cNvPr id="11270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什么是时间</a:t>
              </a:r>
              <a:endParaRPr 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1" name="椭圆 7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11269" name="矩形 9"/>
          <p:cNvSpPr>
            <a:spLocks noChangeArrowheads="1"/>
          </p:cNvSpPr>
          <p:nvPr/>
        </p:nvSpPr>
        <p:spPr bwMode="auto">
          <a:xfrm>
            <a:off x="9545861" y="5717540"/>
            <a:ext cx="1454244" cy="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伏尔泰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5" name="矩形 1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19" y="2210824"/>
            <a:ext cx="4448369" cy="363957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Box 15"/>
          <p:cNvSpPr>
            <a:spLocks noChangeArrowheads="1"/>
          </p:cNvSpPr>
          <p:nvPr/>
        </p:nvSpPr>
        <p:spPr bwMode="auto">
          <a:xfrm>
            <a:off x="1795463" y="3181985"/>
            <a:ext cx="3724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8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</a:t>
            </a:r>
            <a:endParaRPr lang="zh-CN" altLang="en-US" sz="138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291" name="Group 6"/>
          <p:cNvGrpSpPr/>
          <p:nvPr/>
        </p:nvGrpSpPr>
        <p:grpSpPr>
          <a:xfrm>
            <a:off x="6848099" y="1817420"/>
            <a:ext cx="1008063" cy="1008062"/>
            <a:chExt cx="1268905" cy="1286160"/>
          </a:xfrm>
        </p:grpSpPr>
        <p:sp>
          <p:nvSpPr>
            <p:cNvPr id="12321" name="椭圆 58"/>
            <p:cNvSpPr>
              <a:spLocks noChangeArrowheads="1"/>
            </p:cNvSpPr>
            <p:nvPr/>
          </p:nvSpPr>
          <p:spPr bwMode="auto">
            <a:xfrm>
              <a:off x="0" y="0"/>
              <a:ext cx="1268905" cy="1286160"/>
            </a:xfrm>
            <a:prstGeom prst="ellipse">
              <a:avLst/>
            </a:prstGeom>
            <a:gradFill rotWithShape="1">
              <a:gsLst>
                <a:gs pos="0">
                  <a:srgbClr val="759436"/>
                </a:gs>
                <a:gs pos="79999">
                  <a:srgbClr val="9BC247"/>
                </a:gs>
                <a:gs pos="100000">
                  <a:srgbClr val="9BC545"/>
                </a:gs>
              </a:gsLst>
              <a:lin ang="16200000" scaled="1"/>
            </a:gradFill>
            <a:ln w="9525">
              <a:solidFill>
                <a:srgbClr val="97B853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22" name="椭圆 4"/>
            <p:cNvSpPr>
              <a:spLocks noChangeArrowheads="1"/>
            </p:cNvSpPr>
            <p:nvPr/>
          </p:nvSpPr>
          <p:spPr bwMode="auto">
            <a:xfrm>
              <a:off x="223835" y="228134"/>
              <a:ext cx="863790" cy="87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0160" tIns="10160" rIns="10160" bIns="10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生命</a:t>
              </a:r>
              <a:endParaRPr lang="zh-CN" altLang="en-US"/>
            </a:p>
          </p:txBody>
        </p:sp>
      </p:grpSp>
      <p:grpSp>
        <p:nvGrpSpPr>
          <p:cNvPr id="12292" name="Group 9"/>
          <p:cNvGrpSpPr/>
          <p:nvPr/>
        </p:nvGrpSpPr>
        <p:grpSpPr>
          <a:xfrm>
            <a:off x="7770437" y="2609582"/>
            <a:ext cx="1008062" cy="1008063"/>
            <a:chExt cx="1008221" cy="1007500"/>
          </a:xfrm>
        </p:grpSpPr>
        <p:sp>
          <p:nvSpPr>
            <p:cNvPr id="12319" name="椭圆 61"/>
            <p:cNvSpPr>
              <a:spLocks noChangeArrowheads="1"/>
            </p:cNvSpPr>
            <p:nvPr/>
          </p:nvSpPr>
          <p:spPr bwMode="auto">
            <a:xfrm>
              <a:off x="0" y="0"/>
              <a:ext cx="1008221" cy="1007500"/>
            </a:xfrm>
            <a:prstGeom prst="ellipse">
              <a:avLst/>
            </a:prstGeom>
            <a:gradFill rotWithShape="1">
              <a:gsLst>
                <a:gs pos="0">
                  <a:srgbClr val="C96C1F"/>
                </a:gs>
                <a:gs pos="79999">
                  <a:srgbClr val="FF8F33"/>
                </a:gs>
                <a:gs pos="100000">
                  <a:srgbClr val="FF8F35"/>
                </a:gs>
              </a:gsLst>
              <a:lin ang="16200000" scaled="1"/>
            </a:gradFill>
            <a:ln w="9525">
              <a:solidFill>
                <a:srgbClr val="F5913F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20" name="椭圆 4"/>
            <p:cNvSpPr>
              <a:spLocks noChangeArrowheads="1"/>
            </p:cNvSpPr>
            <p:nvPr/>
          </p:nvSpPr>
          <p:spPr bwMode="auto">
            <a:xfrm>
              <a:off x="85796" y="33978"/>
              <a:ext cx="863789" cy="87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0160" tIns="10160" rIns="10160" bIns="10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金钱</a:t>
              </a:r>
              <a:endParaRPr lang="zh-CN" altLang="en-US"/>
            </a:p>
          </p:txBody>
        </p:sp>
      </p:grpSp>
      <p:grpSp>
        <p:nvGrpSpPr>
          <p:cNvPr id="12293" name="Group 12"/>
          <p:cNvGrpSpPr/>
          <p:nvPr/>
        </p:nvGrpSpPr>
        <p:grpSpPr>
          <a:xfrm>
            <a:off x="8699124" y="3597007"/>
            <a:ext cx="1008063" cy="1008063"/>
            <a:chExt cx="1008221" cy="1007501"/>
          </a:xfrm>
        </p:grpSpPr>
        <p:sp>
          <p:nvSpPr>
            <p:cNvPr id="12317" name="椭圆 64"/>
            <p:cNvSpPr>
              <a:spLocks noChangeArrowheads="1"/>
            </p:cNvSpPr>
            <p:nvPr/>
          </p:nvSpPr>
          <p:spPr bwMode="auto">
            <a:xfrm>
              <a:off x="0" y="0"/>
              <a:ext cx="1008221" cy="1007501"/>
            </a:xfrm>
            <a:prstGeom prst="ellipse">
              <a:avLst/>
            </a:prstGeom>
            <a:gradFill rotWithShape="1">
              <a:gsLst>
                <a:gs pos="0">
                  <a:srgbClr val="29869F"/>
                </a:gs>
                <a:gs pos="79999">
                  <a:srgbClr val="36B0D0"/>
                </a:gs>
                <a:gs pos="100000">
                  <a:srgbClr val="33B3D5"/>
                </a:gs>
              </a:gsLst>
              <a:lin ang="16200000" scaled="1"/>
            </a:gradFill>
            <a:ln w="9525">
              <a:solidFill>
                <a:srgbClr val="46A9C4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18" name="椭圆 4"/>
            <p:cNvSpPr>
              <a:spLocks noChangeArrowheads="1"/>
            </p:cNvSpPr>
            <p:nvPr/>
          </p:nvSpPr>
          <p:spPr bwMode="auto">
            <a:xfrm>
              <a:off x="93710" y="92290"/>
              <a:ext cx="863789" cy="87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0160" tIns="10160" rIns="10160" bIns="10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资源</a:t>
              </a:r>
              <a:endParaRPr lang="zh-CN" altLang="en-US"/>
            </a:p>
          </p:txBody>
        </p:sp>
      </p:grpSp>
      <p:grpSp>
        <p:nvGrpSpPr>
          <p:cNvPr id="12294" name="Group 15"/>
          <p:cNvGrpSpPr/>
          <p:nvPr/>
        </p:nvGrpSpPr>
        <p:grpSpPr>
          <a:xfrm>
            <a:off x="6848099" y="5146407"/>
            <a:ext cx="1008063" cy="1008063"/>
            <a:chExt cx="1008221" cy="1007501"/>
          </a:xfrm>
        </p:grpSpPr>
        <p:sp>
          <p:nvSpPr>
            <p:cNvPr id="12315" name="椭圆 67"/>
            <p:cNvSpPr>
              <a:spLocks noChangeArrowheads="1"/>
            </p:cNvSpPr>
            <p:nvPr/>
          </p:nvSpPr>
          <p:spPr bwMode="auto">
            <a:xfrm>
              <a:off x="0" y="0"/>
              <a:ext cx="1008221" cy="1007501"/>
            </a:xfrm>
            <a:prstGeom prst="ellipse">
              <a:avLst/>
            </a:prstGeom>
            <a:gradFill rotWithShape="1">
              <a:gsLst>
                <a:gs pos="0">
                  <a:srgbClr val="5D427D"/>
                </a:gs>
                <a:gs pos="79999">
                  <a:srgbClr val="7A57A5"/>
                </a:gs>
                <a:gs pos="100000">
                  <a:srgbClr val="7A56A7"/>
                </a:gs>
              </a:gsLst>
              <a:lin ang="16200000" scaled="1"/>
            </a:gradFill>
            <a:ln w="9525">
              <a:solidFill>
                <a:srgbClr val="7C5F9F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16" name="椭圆 4"/>
            <p:cNvSpPr>
              <a:spLocks noChangeArrowheads="1"/>
            </p:cNvSpPr>
            <p:nvPr/>
          </p:nvSpPr>
          <p:spPr bwMode="auto">
            <a:xfrm>
              <a:off x="82569" y="116438"/>
              <a:ext cx="863789" cy="87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0160" tIns="10160" rIns="10160" bIns="10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财富</a:t>
              </a:r>
              <a:endParaRPr lang="zh-CN" altLang="en-US"/>
            </a:p>
          </p:txBody>
        </p:sp>
      </p:grpSp>
      <p:grpSp>
        <p:nvGrpSpPr>
          <p:cNvPr id="12295" name="Group 18"/>
          <p:cNvGrpSpPr/>
          <p:nvPr/>
        </p:nvGrpSpPr>
        <p:grpSpPr>
          <a:xfrm>
            <a:off x="8216524" y="4770170"/>
            <a:ext cx="1008063" cy="1008062"/>
            <a:chExt cx="1008221" cy="1007501"/>
          </a:xfrm>
        </p:grpSpPr>
        <p:sp>
          <p:nvSpPr>
            <p:cNvPr id="12313" name="椭圆 70"/>
            <p:cNvSpPr>
              <a:spLocks noChangeArrowheads="1"/>
            </p:cNvSpPr>
            <p:nvPr/>
          </p:nvSpPr>
          <p:spPr bwMode="auto">
            <a:xfrm>
              <a:off x="0" y="0"/>
              <a:ext cx="1008221" cy="1007501"/>
            </a:xfrm>
            <a:prstGeom prst="ellipse">
              <a:avLst/>
            </a:prstGeom>
            <a:gradFill rotWithShape="1">
              <a:gsLst>
                <a:gs pos="0">
                  <a:srgbClr val="992F2B"/>
                </a:gs>
                <a:gs pos="79999">
                  <a:srgbClr val="C93D39"/>
                </a:gs>
                <a:gs pos="100000">
                  <a:srgbClr val="CD3A36"/>
                </a:gs>
              </a:gsLst>
              <a:lin ang="16200000" scaled="1"/>
            </a:gradFill>
            <a:ln w="9525">
              <a:solidFill>
                <a:srgbClr val="BD4B48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14" name="椭圆 4"/>
            <p:cNvSpPr>
              <a:spLocks noChangeArrowheads="1"/>
            </p:cNvSpPr>
            <p:nvPr/>
          </p:nvSpPr>
          <p:spPr bwMode="auto">
            <a:xfrm>
              <a:off x="88646" y="52799"/>
              <a:ext cx="863789" cy="87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0160" tIns="10160" rIns="10160" bIns="10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债务</a:t>
              </a:r>
              <a:endParaRPr lang="zh-CN" altLang="en-US"/>
            </a:p>
          </p:txBody>
        </p:sp>
      </p:grpSp>
      <p:grpSp>
        <p:nvGrpSpPr>
          <p:cNvPr id="12296" name="Group 21"/>
          <p:cNvGrpSpPr/>
          <p:nvPr/>
        </p:nvGrpSpPr>
        <p:grpSpPr>
          <a:xfrm>
            <a:off x="7673599" y="1604695"/>
            <a:ext cx="3225800" cy="1525587"/>
            <a:chExt cx="5509508" cy="1524145"/>
          </a:xfrm>
        </p:grpSpPr>
        <p:sp>
          <p:nvSpPr>
            <p:cNvPr id="12311" name="矩形 73"/>
            <p:cNvSpPr>
              <a:spLocks noChangeArrowheads="1"/>
            </p:cNvSpPr>
            <p:nvPr/>
          </p:nvSpPr>
          <p:spPr bwMode="auto">
            <a:xfrm>
              <a:off x="3679996" y="288476"/>
              <a:ext cx="1829512" cy="123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12" name="矩形 74"/>
            <p:cNvSpPr>
              <a:spLocks noChangeArrowheads="1"/>
            </p:cNvSpPr>
            <p:nvPr/>
          </p:nvSpPr>
          <p:spPr bwMode="auto">
            <a:xfrm rot="-704495">
              <a:off x="0" y="0"/>
              <a:ext cx="2778151" cy="99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zh-CN" altLang="en-US" sz="2000" b="1">
                  <a:solidFill>
                    <a:schemeClr val="accent5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活着的人</a:t>
              </a:r>
              <a:endParaRPr lang="zh-CN" altLang="en-US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  <p:sp>
        <p:nvSpPr>
          <p:cNvPr id="12297" name="矩形 75"/>
          <p:cNvSpPr>
            <a:spLocks noChangeArrowheads="1"/>
          </p:cNvSpPr>
          <p:nvPr/>
        </p:nvSpPr>
        <p:spPr bwMode="auto">
          <a:xfrm rot="21269974">
            <a:off x="8692774" y="2371457"/>
            <a:ext cx="10715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商人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298" name="矩形 76"/>
          <p:cNvSpPr>
            <a:spLocks noChangeArrowheads="1"/>
          </p:cNvSpPr>
          <p:nvPr/>
        </p:nvSpPr>
        <p:spPr bwMode="auto">
          <a:xfrm>
            <a:off x="9800849" y="3689082"/>
            <a:ext cx="17414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做学问的人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299" name="矩形 77"/>
          <p:cNvSpPr>
            <a:spLocks noChangeArrowheads="1"/>
          </p:cNvSpPr>
          <p:nvPr/>
        </p:nvSpPr>
        <p:spPr bwMode="auto">
          <a:xfrm rot="173226">
            <a:off x="9278562" y="4963845"/>
            <a:ext cx="1450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无聊的人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300" name="矩形 78"/>
          <p:cNvSpPr>
            <a:spLocks noChangeArrowheads="1"/>
          </p:cNvSpPr>
          <p:nvPr/>
        </p:nvSpPr>
        <p:spPr bwMode="auto">
          <a:xfrm rot="303718">
            <a:off x="7698999" y="5794107"/>
            <a:ext cx="2006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绝大多数的人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302" name="直接连接符 80"/>
          <p:cNvSpPr>
            <a:spLocks noChangeShapeType="1"/>
          </p:cNvSpPr>
          <p:nvPr/>
        </p:nvSpPr>
        <p:spPr bwMode="auto">
          <a:xfrm>
            <a:off x="7352924" y="4101832"/>
            <a:ext cx="1346200" cy="0"/>
          </a:xfrm>
          <a:prstGeom prst="line">
            <a:avLst/>
          </a:prstGeom>
          <a:noFill/>
          <a:ln w="25400">
            <a:solidFill>
              <a:srgbClr val="4BACC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直接连接符 81"/>
          <p:cNvSpPr>
            <a:spLocks noChangeShapeType="1"/>
          </p:cNvSpPr>
          <p:nvPr/>
        </p:nvSpPr>
        <p:spPr bwMode="auto">
          <a:xfrm flipV="1">
            <a:off x="6848099" y="2677845"/>
            <a:ext cx="147638" cy="735012"/>
          </a:xfrm>
          <a:prstGeom prst="line">
            <a:avLst/>
          </a:prstGeom>
          <a:noFill/>
          <a:ln w="25400">
            <a:solidFill>
              <a:srgbClr val="9BBB59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直接连接符 82"/>
          <p:cNvSpPr>
            <a:spLocks noChangeShapeType="1"/>
          </p:cNvSpPr>
          <p:nvPr/>
        </p:nvSpPr>
        <p:spPr bwMode="auto">
          <a:xfrm flipH="1">
            <a:off x="7213224" y="3470007"/>
            <a:ext cx="704850" cy="327025"/>
          </a:xfrm>
          <a:prstGeom prst="line">
            <a:avLst/>
          </a:prstGeom>
          <a:noFill/>
          <a:ln w="25400">
            <a:solidFill>
              <a:srgbClr val="F7964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直接连接符 83"/>
          <p:cNvSpPr>
            <a:spLocks noChangeShapeType="1"/>
          </p:cNvSpPr>
          <p:nvPr/>
        </p:nvSpPr>
        <p:spPr bwMode="auto">
          <a:xfrm flipH="1" flipV="1">
            <a:off x="7081462" y="4690795"/>
            <a:ext cx="271462" cy="455612"/>
          </a:xfrm>
          <a:prstGeom prst="line">
            <a:avLst/>
          </a:prstGeom>
          <a:noFill/>
          <a:ln w="25400">
            <a:solidFill>
              <a:srgbClr val="8064A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直接连接符 84"/>
          <p:cNvSpPr>
            <a:spLocks noChangeShapeType="1"/>
          </p:cNvSpPr>
          <p:nvPr/>
        </p:nvSpPr>
        <p:spPr bwMode="auto">
          <a:xfrm flipH="1" flipV="1">
            <a:off x="7352924" y="4462195"/>
            <a:ext cx="1011238" cy="455612"/>
          </a:xfrm>
          <a:prstGeom prst="line">
            <a:avLst/>
          </a:prstGeom>
          <a:noFill/>
          <a:ln w="25400">
            <a:solidFill>
              <a:srgbClr val="C0504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307" name="Group 35"/>
          <p:cNvGrpSpPr/>
          <p:nvPr/>
        </p:nvGrpSpPr>
        <p:grpSpPr>
          <a:xfrm>
            <a:off x="1630363" y="1432560"/>
            <a:ext cx="9432925" cy="533400"/>
            <a:chExt cx="9433046" cy="533400"/>
          </a:xfrm>
        </p:grpSpPr>
        <p:sp>
          <p:nvSpPr>
            <p:cNvPr id="12309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什么是时间</a:t>
              </a:r>
              <a:r>
                <a:rPr lang="zh-CN" altLang="en-US" sz="240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→ </a:t>
              </a:r>
              <a:r>
                <a:rPr lang="zh-CN" altLang="en-US" sz="200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时间意味着什么</a:t>
              </a:r>
              <a:endParaRPr lang="en-US" sz="200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10" name="椭圆 88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75" y="3454035"/>
            <a:ext cx="1418575" cy="1574079"/>
          </a:xfrm>
          <a:prstGeom prst="rect">
            <a:avLst/>
          </a:prstGeom>
          <a:ln>
            <a:noFill/>
          </a:ln>
        </p:spPr>
      </p:pic>
      <p:sp>
        <p:nvSpPr>
          <p:cNvPr id="12308" name="TextBox 15"/>
          <p:cNvSpPr>
            <a:spLocks noChangeArrowheads="1"/>
          </p:cNvSpPr>
          <p:nvPr/>
        </p:nvSpPr>
        <p:spPr bwMode="auto">
          <a:xfrm>
            <a:off x="1711807" y="3168784"/>
            <a:ext cx="3724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3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</a:t>
            </a:r>
            <a:endParaRPr lang="zh-CN" altLang="en-US" sz="138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42" name="矩形 4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7" grpId="0"/>
      <p:bldP spid="12298" grpId="0"/>
      <p:bldP spid="12299" grpId="0"/>
      <p:bldP spid="12300" grpId="0"/>
      <p:bldP spid="12302" grpId="0" animBg="1"/>
      <p:bldP spid="12303" grpId="0" animBg="1"/>
      <p:bldP spid="12304" grpId="0" animBg="1"/>
      <p:bldP spid="12305" grpId="0" animBg="1"/>
      <p:bldP spid="12306" grpId="0" animBg="1"/>
      <p:bldP spid="12308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云形标注 1"/>
          <p:cNvSpPr/>
          <p:nvPr/>
        </p:nvSpPr>
        <p:spPr bwMode="auto">
          <a:xfrm rot="555379">
            <a:off x="8700504" y="1102116"/>
            <a:ext cx="3006340" cy="2330604"/>
          </a:xfrm>
          <a:prstGeom prst="cloudCallou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矩形 4"/>
          <p:cNvSpPr>
            <a:spLocks noChangeArrowheads="1"/>
          </p:cNvSpPr>
          <p:nvPr/>
        </p:nvSpPr>
        <p:spPr bwMode="auto">
          <a:xfrm>
            <a:off x="1525255" y="2435527"/>
            <a:ext cx="7312141" cy="368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想要体会“一年”有多少价值，可以去问一个失败重修的学生；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想要体会“一月”有多少价值，可以去问一个不幸早产的母亲；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想要体会“一周”有多少价值，可以去问一个定期周刊的编辑；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想要体会“一天”有多少价值，可以去问“一闭一睁”的小沈阳；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想要体会“一小时”有多少价值，可以去问一对等待相聚的恋人；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想要体会“一分钟”有多少价值，可以去问一个错过火车的旅人；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想要体会“一秒钟”有多少价值，可以去问一个死里逃生的幸运儿；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想要体会“一毫秒”有多少价值，可以去问一个错失金牌的运动员。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1" name="TextBox 1"/>
          <p:cNvSpPr>
            <a:spLocks noChangeArrowheads="1"/>
          </p:cNvSpPr>
          <p:nvPr/>
        </p:nvSpPr>
        <p:spPr bwMode="auto">
          <a:xfrm>
            <a:off x="9142157" y="1541001"/>
            <a:ext cx="2270203" cy="13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97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眼睛一闭一睁，一天就过去了 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眼睛一闭不睁，这辈子就过去了 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</a:t>
            </a:r>
            <a:endParaRPr lang="zh-CN" altLang="en-US" sz="1600"/>
          </a:p>
        </p:txBody>
      </p:sp>
      <p:grpSp>
        <p:nvGrpSpPr>
          <p:cNvPr id="13317" name="Group 11"/>
          <p:cNvGrpSpPr/>
          <p:nvPr/>
        </p:nvGrpSpPr>
        <p:grpSpPr>
          <a:xfrm>
            <a:off x="1630363" y="1455420"/>
            <a:ext cx="9432925" cy="533400"/>
            <a:chExt cx="9433046" cy="533400"/>
          </a:xfrm>
        </p:grpSpPr>
        <p:sp>
          <p:nvSpPr>
            <p:cNvPr id="13318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什么是时间</a:t>
              </a:r>
              <a:r>
                <a:rPr lang="zh-CN" altLang="en-US" sz="240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→ </a:t>
              </a:r>
              <a:r>
                <a:rPr lang="zh-CN" altLang="en-US" sz="200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体会时间</a:t>
              </a:r>
              <a:endParaRPr lang="en-US" sz="200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19" name="椭圆 14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10" y="3722695"/>
            <a:ext cx="2623496" cy="259704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7" name="矩形 16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/>
      <p:bldP spid="13321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Line 130"/>
          <p:cNvSpPr>
            <a:spLocks noChangeShapeType="1"/>
          </p:cNvSpPr>
          <p:nvPr/>
        </p:nvSpPr>
        <p:spPr bwMode="auto">
          <a:xfrm>
            <a:off x="1031875" y="2297430"/>
            <a:ext cx="1588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9" name="TextBox 50"/>
          <p:cNvSpPr>
            <a:spLocks noChangeArrowheads="1"/>
          </p:cNvSpPr>
          <p:nvPr/>
        </p:nvSpPr>
        <p:spPr bwMode="auto">
          <a:xfrm>
            <a:off x="911225" y="3040380"/>
            <a:ext cx="3527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时间的供给量是固定不变的。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0" name="直接连接符 29"/>
          <p:cNvSpPr>
            <a:spLocks noChangeShapeType="1"/>
          </p:cNvSpPr>
          <p:nvPr/>
        </p:nvSpPr>
        <p:spPr bwMode="auto">
          <a:xfrm>
            <a:off x="911225" y="3591243"/>
            <a:ext cx="3402013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1" name="Group 8"/>
          <p:cNvGrpSpPr/>
          <p:nvPr/>
        </p:nvGrpSpPr>
        <p:grpSpPr>
          <a:xfrm>
            <a:off x="3543300" y="2279968"/>
            <a:ext cx="5143500" cy="3832225"/>
            <a:chExt cx="5143591" cy="3831491"/>
          </a:xfrm>
        </p:grpSpPr>
        <p:sp>
          <p:nvSpPr>
            <p:cNvPr id="14354" name="AutoShape 9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gdLst>
                <a:gd name="T0" fmla="*/ 201403331 w 21600"/>
                <a:gd name="T1" fmla="*/ 0 h 21600"/>
                <a:gd name="T2" fmla="*/ 9324273 w 21600"/>
                <a:gd name="T3" fmla="*/ 201403331 h 21600"/>
                <a:gd name="T4" fmla="*/ 201403331 w 21600"/>
                <a:gd name="T5" fmla="*/ 18667117 h 21600"/>
                <a:gd name="T6" fmla="*/ 393482390 w 21600"/>
                <a:gd name="T7" fmla="*/ 20140333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1" y="10800"/>
                  </a:moveTo>
                  <a:cubicBezTo>
                    <a:pt x="1001" y="5388"/>
                    <a:pt x="5388" y="1001"/>
                    <a:pt x="10800" y="1001"/>
                  </a:cubicBezTo>
                  <a:cubicBezTo>
                    <a:pt x="16211" y="1001"/>
                    <a:pt x="20599" y="5388"/>
                    <a:pt x="205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lnTo>
                    <a:pt x="1001" y="10800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AutoShape 10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gdLst>
                <a:gd name="T0" fmla="*/ 201403331 w 21600"/>
                <a:gd name="T1" fmla="*/ 402806662 h 21600"/>
                <a:gd name="T2" fmla="*/ 201403331 w 21600"/>
                <a:gd name="T3" fmla="*/ 393482390 h 21600"/>
                <a:gd name="T4" fmla="*/ 201403331 w 21600"/>
                <a:gd name="T5" fmla="*/ 384139545 h 21600"/>
                <a:gd name="T6" fmla="*/ 201403331 w 21600"/>
                <a:gd name="T7" fmla="*/ 3934823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87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20599"/>
                  </a:moveTo>
                  <a:lnTo>
                    <a:pt x="10800" y="21600"/>
                  </a:lnTo>
                  <a:lnTo>
                    <a:pt x="10800" y="20599"/>
                  </a:lnTo>
                  <a:close/>
                </a:path>
              </a:pathLst>
            </a:custGeom>
            <a:solidFill>
              <a:srgbClr val="F5B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AutoShape 11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gdLst>
                <a:gd name="T0" fmla="*/ 201403331 w 21600"/>
                <a:gd name="T1" fmla="*/ 402806662 h 21600"/>
                <a:gd name="T2" fmla="*/ 393482390 w 21600"/>
                <a:gd name="T3" fmla="*/ 201403331 h 21600"/>
                <a:gd name="T4" fmla="*/ 201403331 w 21600"/>
                <a:gd name="T5" fmla="*/ 384139545 h 21600"/>
                <a:gd name="T6" fmla="*/ 9324273 w 21600"/>
                <a:gd name="T7" fmla="*/ 20140333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00 h 21600"/>
                <a:gd name="T14" fmla="*/ 21600 w 21600"/>
                <a:gd name="T15" fmla="*/ 21600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0599" y="10800"/>
                  </a:moveTo>
                  <a:cubicBezTo>
                    <a:pt x="20599" y="16211"/>
                    <a:pt x="16211" y="20599"/>
                    <a:pt x="10800" y="20599"/>
                  </a:cubicBezTo>
                  <a:cubicBezTo>
                    <a:pt x="5388" y="20599"/>
                    <a:pt x="1001" y="16211"/>
                    <a:pt x="1001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20599" y="10800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AutoShape 12"/>
            <p:cNvSpPr>
              <a:spLocks noChangeArrowheads="1"/>
            </p:cNvSpPr>
            <p:nvPr/>
          </p:nvSpPr>
          <p:spPr bwMode="auto">
            <a:xfrm>
              <a:off x="1096954" y="440904"/>
              <a:ext cx="2949682" cy="2949682"/>
            </a:xfrm>
            <a:custGeom>
              <a:gdLst>
                <a:gd name="T0" fmla="*/ 201403331 w 21600"/>
                <a:gd name="T1" fmla="*/ 0 h 21600"/>
                <a:gd name="T2" fmla="*/ 201384622 w 21600"/>
                <a:gd name="T3" fmla="*/ 9324273 h 21600"/>
                <a:gd name="T4" fmla="*/ 201403331 w 21600"/>
                <a:gd name="T5" fmla="*/ 18667117 h 21600"/>
                <a:gd name="T6" fmla="*/ 201422040 w 21600"/>
                <a:gd name="T7" fmla="*/ 93242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05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99" y="1001"/>
                  </a:moveTo>
                  <a:lnTo>
                    <a:pt x="10800" y="0"/>
                  </a:lnTo>
                  <a:lnTo>
                    <a:pt x="10799" y="1001"/>
                  </a:lnTo>
                  <a:close/>
                </a:path>
              </a:pathLst>
            </a:custGeom>
            <a:solidFill>
              <a:srgbClr val="EB8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Oval 13"/>
            <p:cNvSpPr>
              <a:spLocks noChangeArrowheads="1"/>
            </p:cNvSpPr>
            <p:nvPr/>
          </p:nvSpPr>
          <p:spPr bwMode="auto">
            <a:xfrm>
              <a:off x="1893685" y="1237635"/>
              <a:ext cx="1356220" cy="1356220"/>
            </a:xfrm>
            <a:prstGeom prst="ellipse">
              <a:avLst/>
            </a:prstGeom>
            <a:solidFill>
              <a:schemeClr val="accent5">
                <a:lumMod val="25000"/>
                <a:alpha val="80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359" name="Rectangle 14"/>
            <p:cNvSpPr>
              <a:spLocks noChangeArrowheads="1"/>
            </p:cNvSpPr>
            <p:nvPr/>
          </p:nvSpPr>
          <p:spPr bwMode="auto">
            <a:xfrm>
              <a:off x="2092299" y="1436249"/>
              <a:ext cx="958992" cy="95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时间特性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60" name="Oval 15"/>
            <p:cNvSpPr>
              <a:spLocks noChangeArrowheads="1"/>
            </p:cNvSpPr>
            <p:nvPr/>
          </p:nvSpPr>
          <p:spPr bwMode="auto">
            <a:xfrm>
              <a:off x="2097118" y="404"/>
              <a:ext cx="949354" cy="949354"/>
            </a:xfrm>
            <a:prstGeom prst="ellipse">
              <a:avLst/>
            </a:prstGeom>
            <a:solidFill>
              <a:schemeClr val="accent5">
                <a:lumMod val="50000"/>
                <a:alpha val="89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361" name="Rectangle 16"/>
            <p:cNvSpPr>
              <a:spLocks noChangeArrowheads="1"/>
            </p:cNvSpPr>
            <p:nvPr/>
          </p:nvSpPr>
          <p:spPr bwMode="auto">
            <a:xfrm>
              <a:off x="2236148" y="139434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无法开源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62" name="Oval 17"/>
            <p:cNvSpPr>
              <a:spLocks noChangeArrowheads="1"/>
            </p:cNvSpPr>
            <p:nvPr/>
          </p:nvSpPr>
          <p:spPr bwMode="auto">
            <a:xfrm>
              <a:off x="3537782" y="1441068"/>
              <a:ext cx="949354" cy="949354"/>
            </a:xfrm>
            <a:prstGeom prst="ellipse">
              <a:avLst/>
            </a:prstGeom>
            <a:solidFill>
              <a:schemeClr val="accent5">
                <a:lumMod val="50000"/>
                <a:alpha val="77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363" name="Rectangle 18"/>
            <p:cNvSpPr>
              <a:spLocks noChangeArrowheads="1"/>
            </p:cNvSpPr>
            <p:nvPr/>
          </p:nvSpPr>
          <p:spPr bwMode="auto">
            <a:xfrm>
              <a:off x="3676812" y="1580098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无法节流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64" name="Oval 19"/>
            <p:cNvSpPr>
              <a:spLocks noChangeArrowheads="1"/>
            </p:cNvSpPr>
            <p:nvPr/>
          </p:nvSpPr>
          <p:spPr bwMode="auto">
            <a:xfrm>
              <a:off x="2097118" y="2881732"/>
              <a:ext cx="949354" cy="949354"/>
            </a:xfrm>
            <a:prstGeom prst="ellipse">
              <a:avLst/>
            </a:prstGeom>
            <a:solidFill>
              <a:schemeClr val="accent5">
                <a:lumMod val="50000"/>
                <a:alpha val="64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365" name="Rectangle 20"/>
            <p:cNvSpPr>
              <a:spLocks noChangeArrowheads="1"/>
            </p:cNvSpPr>
            <p:nvPr/>
          </p:nvSpPr>
          <p:spPr bwMode="auto">
            <a:xfrm>
              <a:off x="2236148" y="3020762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不可取代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66" name="Oval 21"/>
            <p:cNvSpPr>
              <a:spLocks noChangeArrowheads="1"/>
            </p:cNvSpPr>
            <p:nvPr/>
          </p:nvSpPr>
          <p:spPr bwMode="auto">
            <a:xfrm>
              <a:off x="656454" y="1441068"/>
              <a:ext cx="949354" cy="949354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ln w="381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367" name="Rectangle 22"/>
            <p:cNvSpPr>
              <a:spLocks noChangeArrowheads="1"/>
            </p:cNvSpPr>
            <p:nvPr/>
          </p:nvSpPr>
          <p:spPr bwMode="auto">
            <a:xfrm>
              <a:off x="795484" y="1580098"/>
              <a:ext cx="671294" cy="67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不可再生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14342" name="肘形连接符 31"/>
          <p:cNvCxnSpPr>
            <a:cxnSpLocks noChangeShapeType="1"/>
          </p:cNvCxnSpPr>
          <p:nvPr/>
        </p:nvCxnSpPr>
        <p:spPr bwMode="auto">
          <a:xfrm flipV="1">
            <a:off x="4438650" y="2754630"/>
            <a:ext cx="990600" cy="836613"/>
          </a:xfrm>
          <a:prstGeom prst="bentConnector3">
            <a:avLst>
              <a:gd name="adj1" fmla="val 14157"/>
            </a:avLst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肘形连接符 32"/>
          <p:cNvCxnSpPr>
            <a:cxnSpLocks noChangeShapeType="1"/>
          </p:cNvCxnSpPr>
          <p:nvPr/>
        </p:nvCxnSpPr>
        <p:spPr bwMode="auto">
          <a:xfrm rot="5400000" flipH="1" flipV="1">
            <a:off x="3811587" y="5327968"/>
            <a:ext cx="1355725" cy="355600"/>
          </a:xfrm>
          <a:prstGeom prst="bentConnector3">
            <a:avLst>
              <a:gd name="adj1" fmla="val -11417"/>
            </a:avLst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直接连接符 34"/>
          <p:cNvSpPr>
            <a:spLocks noChangeShapeType="1"/>
          </p:cNvSpPr>
          <p:nvPr/>
        </p:nvSpPr>
        <p:spPr bwMode="auto">
          <a:xfrm>
            <a:off x="911225" y="6039168"/>
            <a:ext cx="3402013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TextBox 88"/>
          <p:cNvSpPr/>
          <p:nvPr/>
        </p:nvSpPr>
        <p:spPr bwMode="auto">
          <a:xfrm>
            <a:off x="911225" y="5150168"/>
            <a:ext cx="34020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  <a:headEnd type="oval" w="med" len="med"/>
                <a:tailEnd type="oval" w="med" len="med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天可补，海可填，南山可移。日月既往，不可复追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46" name="直接连接符 43"/>
          <p:cNvSpPr>
            <a:spLocks noChangeShapeType="1"/>
          </p:cNvSpPr>
          <p:nvPr/>
        </p:nvSpPr>
        <p:spPr bwMode="auto">
          <a:xfrm>
            <a:off x="8169275" y="4102418"/>
            <a:ext cx="3257550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TextBox 93"/>
          <p:cNvSpPr>
            <a:spLocks noChangeArrowheads="1"/>
          </p:cNvSpPr>
          <p:nvPr/>
        </p:nvSpPr>
        <p:spPr bwMode="auto">
          <a:xfrm>
            <a:off x="8158163" y="3035618"/>
            <a:ext cx="32416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不论愿不愿意，我们都必须消费时间。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348" name="肘形连接符 45"/>
          <p:cNvCxnSpPr>
            <a:cxnSpLocks noChangeShapeType="1"/>
          </p:cNvCxnSpPr>
          <p:nvPr/>
        </p:nvCxnSpPr>
        <p:spPr bwMode="auto">
          <a:xfrm flipV="1">
            <a:off x="6096000" y="6039168"/>
            <a:ext cx="1736725" cy="2159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直接连接符 46"/>
          <p:cNvSpPr>
            <a:spLocks noChangeShapeType="1"/>
          </p:cNvSpPr>
          <p:nvPr/>
        </p:nvSpPr>
        <p:spPr bwMode="auto">
          <a:xfrm>
            <a:off x="8021638" y="6039168"/>
            <a:ext cx="3257550" cy="1587"/>
          </a:xfrm>
          <a:prstGeom prst="line">
            <a:avLst/>
          </a:prstGeom>
          <a:noFill/>
          <a:ln w="19050">
            <a:solidFill>
              <a:schemeClr val="accent5">
                <a:lumMod val="25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TextBox 105"/>
          <p:cNvSpPr>
            <a:spLocks noChangeArrowheads="1"/>
          </p:cNvSpPr>
          <p:nvPr/>
        </p:nvSpPr>
        <p:spPr bwMode="auto">
          <a:xfrm>
            <a:off x="8039100" y="5131118"/>
            <a:ext cx="32416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任何一项活动都有赖于时间的堆砌。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0363" y="1455420"/>
            <a:ext cx="3256947" cy="533400"/>
            <a:chOff x="1630363" y="1455420"/>
            <a:chExt cx="3256947" cy="533400"/>
          </a:xfrm>
        </p:grpSpPr>
        <p:sp>
          <p:nvSpPr>
            <p:cNvPr id="14352" name="TextBox 19"/>
            <p:cNvSpPr>
              <a:spLocks noChangeArrowheads="1"/>
            </p:cNvSpPr>
            <p:nvPr/>
          </p:nvSpPr>
          <p:spPr bwMode="auto">
            <a:xfrm>
              <a:off x="2453793" y="1484764"/>
              <a:ext cx="2433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时间有哪些特性</a:t>
              </a:r>
              <a:endParaRPr lang="en-US" sz="200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3" name="椭圆 20"/>
            <p:cNvSpPr>
              <a:spLocks noChangeArrowheads="1"/>
            </p:cNvSpPr>
            <p:nvPr/>
          </p:nvSpPr>
          <p:spPr bwMode="auto">
            <a:xfrm>
              <a:off x="1630363" y="1455420"/>
              <a:ext cx="534981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39" name="矩形 3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animBg="1"/>
      <p:bldP spid="14344" grpId="0" animBg="1"/>
      <p:bldP spid="14345" grpId="0"/>
      <p:bldP spid="14346" grpId="0" animBg="1"/>
      <p:bldP spid="14347" grpId="0"/>
      <p:bldP spid="14349" grpId="0" animBg="1"/>
      <p:bldP spid="1435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30363" y="1443990"/>
            <a:ext cx="3572259" cy="533400"/>
            <a:chOff x="1630363" y="1443990"/>
            <a:chExt cx="3572259" cy="533400"/>
          </a:xfrm>
        </p:grpSpPr>
        <p:sp>
          <p:nvSpPr>
            <p:cNvPr id="15367" name="TextBox 5"/>
            <p:cNvSpPr>
              <a:spLocks noChangeArrowheads="1"/>
            </p:cNvSpPr>
            <p:nvPr/>
          </p:nvSpPr>
          <p:spPr bwMode="auto">
            <a:xfrm>
              <a:off x="2453794" y="1473334"/>
              <a:ext cx="27488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如何理解时间管理</a:t>
              </a:r>
              <a:endParaRPr lang="en-US" sz="200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8" name="椭圆 6"/>
            <p:cNvSpPr>
              <a:spLocks noChangeArrowheads="1"/>
            </p:cNvSpPr>
            <p:nvPr/>
          </p:nvSpPr>
          <p:spPr bwMode="auto">
            <a:xfrm>
              <a:off x="1630363" y="1443990"/>
              <a:ext cx="534981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3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5661025" y="2560955"/>
            <a:ext cx="5402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海上生明月，天涯共此时</a:t>
            </a:r>
            <a:endParaRPr lang="zh-CN" altLang="en-US" sz="360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64" name="TextBox 50"/>
          <p:cNvSpPr>
            <a:spLocks noChangeArrowheads="1"/>
          </p:cNvSpPr>
          <p:nvPr/>
        </p:nvSpPr>
        <p:spPr bwMode="auto">
          <a:xfrm>
            <a:off x="5661025" y="3299143"/>
            <a:ext cx="54022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时间如水，静静流泻，它对任何人都是公平的，时间本身没有任何问题。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931863" y="4313555"/>
            <a:ext cx="10131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管理的对象不是时间，而是每一个使用时间的人，其本质就是</a:t>
            </a:r>
            <a:r>
              <a:rPr lang="zh-CN" altLang="en-US" sz="6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自我管理</a:t>
            </a:r>
            <a:endParaRPr lang="zh-CN" altLang="en-US" sz="320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66" name="矩形 10"/>
          <p:cNvSpPr>
            <a:spLocks noChangeArrowheads="1"/>
          </p:cNvSpPr>
          <p:nvPr/>
        </p:nvSpPr>
        <p:spPr bwMode="auto">
          <a:xfrm>
            <a:off x="931863" y="5945505"/>
            <a:ext cx="1013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其目的是：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让我们追求幸福生活，实现人生梦想！</a:t>
            </a:r>
            <a:endParaRPr lang="zh-CN" altLang="en-US" sz="28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7" name="矩形 16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 Box 28"/>
          <p:cNvSpPr>
            <a:spLocks noChangeArrowheads="1"/>
          </p:cNvSpPr>
          <p:nvPr/>
        </p:nvSpPr>
        <p:spPr bwMode="auto">
          <a:xfrm>
            <a:off x="4791675" y="2048046"/>
            <a:ext cx="6029325" cy="24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效能（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EFFECTIVENESS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效率（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EFFICIENCY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勤恳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勤奋（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DILIGENCE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矩形 40"/>
          <p:cNvSpPr>
            <a:spLocks noChangeArrowheads="1"/>
          </p:cNvSpPr>
          <p:nvPr/>
        </p:nvSpPr>
        <p:spPr bwMode="auto">
          <a:xfrm>
            <a:off x="4708525" y="953294"/>
            <a:ext cx="7483475" cy="10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时间管理的基本原理</a:t>
            </a:r>
            <a:endParaRPr lang="zh-CN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62857" y="3095351"/>
            <a:ext cx="222528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0">
                <a:solidFill>
                  <a:schemeClr val="bg1">
                    <a:alpha val="50000"/>
                  </a:schemeClr>
                </a:solidFill>
                <a:latin typeface="Impact" panose="020b0806030902050204" pitchFamily="34" charset="0"/>
              </a:rPr>
              <a:t>3</a:t>
            </a:r>
            <a:endParaRPr lang="zh-CN" altLang="en-US" sz="30000">
              <a:solidFill>
                <a:schemeClr val="bg1">
                  <a:alpha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60" y="953294"/>
            <a:ext cx="5146795" cy="514679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4" name="矩形 2"/>
          <p:cNvSpPr>
            <a:spLocks noChangeArrowheads="1"/>
          </p:cNvSpPr>
          <p:nvPr/>
        </p:nvSpPr>
        <p:spPr bwMode="auto">
          <a:xfrm>
            <a:off x="1689100" y="5365116"/>
            <a:ext cx="9020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我们将怎样面对这样的一笔时间财富呢？</a:t>
            </a:r>
            <a:endParaRPr lang="zh-CN" altLang="en-US" sz="28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415" name="Picture 2" descr="E:\仝德志文件，勿删！\03-参考文档\！PPT图片及版面资源\06-PPT精选插图\04-图标\BAB60EF727855B50C4885422B36308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0" y="279221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4"/>
          <p:cNvSpPr>
            <a:spLocks noChangeArrowheads="1"/>
          </p:cNvSpPr>
          <p:nvPr/>
        </p:nvSpPr>
        <p:spPr bwMode="auto">
          <a:xfrm>
            <a:off x="4102100" y="2552065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一天</a:t>
            </a:r>
            <a:endParaRPr lang="zh-CN" altLang="en-US" sz="5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7" name="矩形 5"/>
          <p:cNvSpPr>
            <a:spLocks noChangeArrowheads="1"/>
          </p:cNvSpPr>
          <p:nvPr/>
        </p:nvSpPr>
        <p:spPr bwMode="auto">
          <a:xfrm>
            <a:off x="5867400" y="2721928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小时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18" name="矩形 6"/>
          <p:cNvSpPr>
            <a:spLocks noChangeArrowheads="1"/>
          </p:cNvSpPr>
          <p:nvPr/>
        </p:nvSpPr>
        <p:spPr bwMode="auto">
          <a:xfrm>
            <a:off x="5867400" y="3602990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1440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9" name="矩形 7"/>
          <p:cNvSpPr>
            <a:spLocks noChangeArrowheads="1"/>
          </p:cNvSpPr>
          <p:nvPr/>
        </p:nvSpPr>
        <p:spPr bwMode="auto">
          <a:xfrm>
            <a:off x="5867400" y="4484053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86400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秒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2791536" y="1266637"/>
            <a:ext cx="2621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6" name="矩形 15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  <p:bldP spid="17417" grpId="0"/>
      <p:bldP spid="17418" grpId="0"/>
      <p:bldP spid="174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8" name="Picture 8" descr="E:\仝德志文件，勿删！\03-参考文档\！PPT图片及版面资源\PPT精美插图\头像\呵呵头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250" y="4987758"/>
            <a:ext cx="10271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5897057" y="5131982"/>
            <a:ext cx="4117340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请问：您如何用这笔钱？</a:t>
            </a:r>
            <a:endParaRPr lang="zh-CN" altLang="en-US" b="1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441" name="矩形 4"/>
          <p:cNvSpPr>
            <a:spLocks noChangeArrowheads="1"/>
          </p:cNvSpPr>
          <p:nvPr/>
        </p:nvSpPr>
        <p:spPr bwMode="auto">
          <a:xfrm>
            <a:off x="4784725" y="2536190"/>
            <a:ext cx="5648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银行向你的帐号拨款</a:t>
            </a:r>
            <a:r>
              <a:rPr lang="en-US" altLang="zh-CN" sz="4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8.64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只能当天消费，不可以储蓄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送人；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可以随便花，随意购买东西；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2" name="矩形 2"/>
          <p:cNvSpPr>
            <a:spLocks noChangeArrowheads="1"/>
          </p:cNvSpPr>
          <p:nvPr/>
        </p:nvSpPr>
        <p:spPr bwMode="auto">
          <a:xfrm>
            <a:off x="4423410" y="1982626"/>
            <a:ext cx="247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 </a:t>
            </a: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有一天</a:t>
            </a:r>
            <a:endParaRPr lang="zh-CN" altLang="en-US" sz="2000" b="1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1" y="3405215"/>
            <a:ext cx="3758191" cy="964694"/>
          </a:xfrm>
          <a:prstGeom prst="rect">
            <a:avLst/>
          </a:prstGeom>
        </p:spPr>
      </p:pic>
      <p:sp>
        <p:nvSpPr>
          <p:cNvPr id="22" name="TextBox 13"/>
          <p:cNvSpPr>
            <a:spLocks noChangeArrowheads="1"/>
          </p:cNvSpPr>
          <p:nvPr/>
        </p:nvSpPr>
        <p:spPr bwMode="auto">
          <a:xfrm>
            <a:off x="2843047" y="1286218"/>
            <a:ext cx="281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5" name="矩形 1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1" grpId="0"/>
      <p:bldP spid="18442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724462" y="1394460"/>
            <a:ext cx="2669670" cy="553998"/>
            <a:chOff x="4800901" y="1438474"/>
            <a:chExt cx="2669670" cy="553998"/>
          </a:xfrm>
        </p:grpSpPr>
        <p:sp>
          <p:nvSpPr>
            <p:cNvPr id="2" name="圆角矩形 1"/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3" name="矩形 3"/>
            <p:cNvSpPr>
              <a:spLocks noChangeArrowheads="1"/>
            </p:cNvSpPr>
            <p:nvPr/>
          </p:nvSpPr>
          <p:spPr bwMode="auto">
            <a:xfrm>
              <a:off x="5386347" y="1438474"/>
              <a:ext cx="14398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类 比 分 析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1088" y="3001010"/>
            <a:ext cx="7777162" cy="3644900"/>
            <a:chOff x="2351088" y="3001010"/>
            <a:chExt cx="7777162" cy="3644900"/>
          </a:xfrm>
        </p:grpSpPr>
        <p:grpSp>
          <p:nvGrpSpPr>
            <p:cNvPr id="20488" name="Group 8"/>
            <p:cNvGrpSpPr/>
            <p:nvPr/>
          </p:nvGrpSpPr>
          <p:grpSpPr>
            <a:xfrm>
              <a:off x="2351088" y="3001010"/>
              <a:ext cx="4062412" cy="3644900"/>
              <a:chExt cx="4063471" cy="3645084"/>
            </a:xfrm>
          </p:grpSpPr>
          <p:sp>
            <p:nvSpPr>
              <p:cNvPr id="19494" name="AutoShape 9"/>
              <p:cNvSpPr>
                <a:spLocks noChangeArrowheads="1"/>
              </p:cNvSpPr>
              <p:nvPr/>
            </p:nvSpPr>
            <p:spPr bwMode="auto">
              <a:xfrm>
                <a:off x="530560" y="450277"/>
                <a:ext cx="3002349" cy="3002349"/>
              </a:xfrm>
              <a:custGeom>
                <a:gdLst>
                  <a:gd name="T0" fmla="*/ 208659781 w 21600"/>
                  <a:gd name="T1" fmla="*/ 0 h 21600"/>
                  <a:gd name="T2" fmla="*/ 36322307 w 21600"/>
                  <a:gd name="T3" fmla="*/ 308140113 h 21600"/>
                  <a:gd name="T4" fmla="*/ 208659781 w 21600"/>
                  <a:gd name="T5" fmla="*/ 19359035 h 21600"/>
                  <a:gd name="T6" fmla="*/ 380997115 w 21600"/>
                  <a:gd name="T7" fmla="*/ 30814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806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314" y="15699"/>
                    </a:moveTo>
                    <a:cubicBezTo>
                      <a:pt x="1454" y="14209"/>
                      <a:pt x="1002" y="12519"/>
                      <a:pt x="1002" y="10800"/>
                    </a:cubicBezTo>
                    <a:cubicBezTo>
                      <a:pt x="1002" y="5388"/>
                      <a:pt x="5388" y="1002"/>
                      <a:pt x="10800" y="1002"/>
                    </a:cubicBezTo>
                    <a:cubicBezTo>
                      <a:pt x="16211" y="1002"/>
                      <a:pt x="20598" y="5388"/>
                      <a:pt x="20598" y="10800"/>
                    </a:cubicBezTo>
                    <a:cubicBezTo>
                      <a:pt x="20598" y="12519"/>
                      <a:pt x="20145" y="14209"/>
                      <a:pt x="19285" y="15698"/>
                    </a:cubicBezTo>
                    <a:lnTo>
                      <a:pt x="20153" y="16200"/>
                    </a:lnTo>
                    <a:cubicBezTo>
                      <a:pt x="21100" y="14558"/>
                      <a:pt x="21600" y="1269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2695"/>
                      <a:pt x="499" y="14558"/>
                      <a:pt x="1446" y="16199"/>
                    </a:cubicBezTo>
                    <a:lnTo>
                      <a:pt x="2314" y="1569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5" name="AutoShape 10"/>
              <p:cNvSpPr>
                <a:spLocks noChangeArrowheads="1"/>
              </p:cNvSpPr>
              <p:nvPr/>
            </p:nvSpPr>
            <p:spPr bwMode="auto">
              <a:xfrm>
                <a:off x="530560" y="450277"/>
                <a:ext cx="3002349" cy="3002349"/>
              </a:xfrm>
              <a:custGeom>
                <a:gdLst>
                  <a:gd name="T0" fmla="*/ 208659781 w 21600"/>
                  <a:gd name="T1" fmla="*/ 417319422 h 21600"/>
                  <a:gd name="T2" fmla="*/ 380977794 w 21600"/>
                  <a:gd name="T3" fmla="*/ 308140113 h 21600"/>
                  <a:gd name="T4" fmla="*/ 208659781 w 21600"/>
                  <a:gd name="T5" fmla="*/ 397960387 h 21600"/>
                  <a:gd name="T6" fmla="*/ 36341628 w 21600"/>
                  <a:gd name="T7" fmla="*/ 30814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6645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9285" y="15699"/>
                    </a:moveTo>
                    <a:cubicBezTo>
                      <a:pt x="17535" y="18730"/>
                      <a:pt x="14300" y="20598"/>
                      <a:pt x="10800" y="20598"/>
                    </a:cubicBezTo>
                    <a:cubicBezTo>
                      <a:pt x="7299" y="20598"/>
                      <a:pt x="4064" y="18730"/>
                      <a:pt x="2314" y="15699"/>
                    </a:cubicBezTo>
                    <a:lnTo>
                      <a:pt x="1446" y="16200"/>
                    </a:lnTo>
                    <a:cubicBezTo>
                      <a:pt x="3376" y="19541"/>
                      <a:pt x="6941" y="21600"/>
                      <a:pt x="10800" y="21600"/>
                    </a:cubicBezTo>
                    <a:cubicBezTo>
                      <a:pt x="14658" y="21600"/>
                      <a:pt x="18223" y="19541"/>
                      <a:pt x="20153" y="16200"/>
                    </a:cubicBezTo>
                    <a:lnTo>
                      <a:pt x="19285" y="15699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6" name="AutoShape 11"/>
              <p:cNvSpPr>
                <a:spLocks noChangeArrowheads="1"/>
              </p:cNvSpPr>
              <p:nvPr/>
            </p:nvSpPr>
            <p:spPr bwMode="auto">
              <a:xfrm>
                <a:off x="530560" y="450277"/>
                <a:ext cx="3002349" cy="3002349"/>
              </a:xfrm>
              <a:custGeom>
                <a:gdLst>
                  <a:gd name="T0" fmla="*/ 208659781 w 21600"/>
                  <a:gd name="T1" fmla="*/ 0 h 21600"/>
                  <a:gd name="T2" fmla="*/ 208640460 w 21600"/>
                  <a:gd name="T3" fmla="*/ 9679518 h 21600"/>
                  <a:gd name="T4" fmla="*/ 208659781 w 21600"/>
                  <a:gd name="T5" fmla="*/ 19359035 h 21600"/>
                  <a:gd name="T6" fmla="*/ 208678962 w 21600"/>
                  <a:gd name="T7" fmla="*/ 967951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05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99" y="1002"/>
                    </a:moveTo>
                    <a:lnTo>
                      <a:pt x="10800" y="0"/>
                    </a:lnTo>
                    <a:lnTo>
                      <a:pt x="10799" y="1002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7" name="Oval 12"/>
              <p:cNvSpPr>
                <a:spLocks noChangeArrowheads="1"/>
              </p:cNvSpPr>
              <p:nvPr/>
            </p:nvSpPr>
            <p:spPr bwMode="auto">
              <a:xfrm>
                <a:off x="1340270" y="1259986"/>
                <a:ext cx="1382929" cy="1382929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498" name="Rectangle 13"/>
              <p:cNvSpPr>
                <a:spLocks noChangeArrowheads="1"/>
              </p:cNvSpPr>
              <p:nvPr/>
            </p:nvSpPr>
            <p:spPr bwMode="auto">
              <a:xfrm>
                <a:off x="1542795" y="1462511"/>
                <a:ext cx="977879" cy="977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5560" tIns="35560" rIns="35560" bIns="355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99" name="Oval 14"/>
              <p:cNvSpPr>
                <a:spLocks noChangeArrowheads="1"/>
              </p:cNvSpPr>
              <p:nvPr/>
            </p:nvSpPr>
            <p:spPr bwMode="auto">
              <a:xfrm>
                <a:off x="1547710" y="1101"/>
                <a:ext cx="968050" cy="96805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500" name="Rectangle 15"/>
              <p:cNvSpPr>
                <a:spLocks noChangeArrowheads="1"/>
              </p:cNvSpPr>
              <p:nvPr/>
            </p:nvSpPr>
            <p:spPr bwMode="auto">
              <a:xfrm>
                <a:off x="1689478" y="142869"/>
                <a:ext cx="684514" cy="68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5400" tIns="25400" rIns="25400" bIns="2540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效能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501" name="Oval 16"/>
              <p:cNvSpPr>
                <a:spLocks noChangeArrowheads="1"/>
              </p:cNvSpPr>
              <p:nvPr/>
            </p:nvSpPr>
            <p:spPr bwMode="auto">
              <a:xfrm>
                <a:off x="2817584" y="2200588"/>
                <a:ext cx="968050" cy="9680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502" name="Rectangle 17"/>
              <p:cNvSpPr>
                <a:spLocks noChangeArrowheads="1"/>
              </p:cNvSpPr>
              <p:nvPr/>
            </p:nvSpPr>
            <p:spPr bwMode="auto">
              <a:xfrm>
                <a:off x="2959352" y="2342356"/>
                <a:ext cx="684514" cy="68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5400" tIns="25400" rIns="25400" bIns="2540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勤恳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503" name="Oval 18"/>
              <p:cNvSpPr>
                <a:spLocks noChangeArrowheads="1"/>
              </p:cNvSpPr>
              <p:nvPr/>
            </p:nvSpPr>
            <p:spPr bwMode="auto">
              <a:xfrm>
                <a:off x="277835" y="2200588"/>
                <a:ext cx="968050" cy="968050"/>
              </a:xfrm>
              <a:prstGeom prst="ellipse">
                <a:avLst/>
              </a:prstGeom>
              <a:solidFill>
                <a:schemeClr val="accent5">
                  <a:lumMod val="2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504" name="Rectangle 19"/>
              <p:cNvSpPr>
                <a:spLocks noChangeArrowheads="1"/>
              </p:cNvSpPr>
              <p:nvPr/>
            </p:nvSpPr>
            <p:spPr bwMode="auto">
              <a:xfrm>
                <a:off x="419603" y="2342356"/>
                <a:ext cx="684514" cy="68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5400" tIns="25400" rIns="25400" bIns="2540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效率</a:t>
                </a: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500" name="Group 20"/>
            <p:cNvGrpSpPr/>
            <p:nvPr/>
          </p:nvGrpSpPr>
          <p:grpSpPr>
            <a:xfrm>
              <a:off x="6064250" y="3001010"/>
              <a:ext cx="4064000" cy="3644900"/>
              <a:chExt cx="4063471" cy="3645084"/>
            </a:xfrm>
          </p:grpSpPr>
          <p:sp>
            <p:nvSpPr>
              <p:cNvPr id="19483" name="AutoShape 21"/>
              <p:cNvSpPr>
                <a:spLocks noChangeArrowheads="1"/>
              </p:cNvSpPr>
              <p:nvPr/>
            </p:nvSpPr>
            <p:spPr bwMode="auto">
              <a:xfrm>
                <a:off x="530560" y="450277"/>
                <a:ext cx="3002349" cy="3002349"/>
              </a:xfrm>
              <a:custGeom>
                <a:gdLst>
                  <a:gd name="T0" fmla="*/ 208659781 w 21600"/>
                  <a:gd name="T1" fmla="*/ 0 h 21600"/>
                  <a:gd name="T2" fmla="*/ 36322307 w 21600"/>
                  <a:gd name="T3" fmla="*/ 308140113 h 21600"/>
                  <a:gd name="T4" fmla="*/ 208659781 w 21600"/>
                  <a:gd name="T5" fmla="*/ 19359035 h 21600"/>
                  <a:gd name="T6" fmla="*/ 380997115 w 21600"/>
                  <a:gd name="T7" fmla="*/ 30814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806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314" y="15699"/>
                    </a:moveTo>
                    <a:cubicBezTo>
                      <a:pt x="1454" y="14209"/>
                      <a:pt x="1002" y="12519"/>
                      <a:pt x="1002" y="10800"/>
                    </a:cubicBezTo>
                    <a:cubicBezTo>
                      <a:pt x="1002" y="5388"/>
                      <a:pt x="5388" y="1002"/>
                      <a:pt x="10800" y="1002"/>
                    </a:cubicBezTo>
                    <a:cubicBezTo>
                      <a:pt x="16211" y="1002"/>
                      <a:pt x="20598" y="5388"/>
                      <a:pt x="20598" y="10800"/>
                    </a:cubicBezTo>
                    <a:cubicBezTo>
                      <a:pt x="20598" y="12519"/>
                      <a:pt x="20145" y="14209"/>
                      <a:pt x="19285" y="15698"/>
                    </a:cubicBezTo>
                    <a:lnTo>
                      <a:pt x="20153" y="16200"/>
                    </a:lnTo>
                    <a:cubicBezTo>
                      <a:pt x="21100" y="14558"/>
                      <a:pt x="21600" y="1269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2695"/>
                      <a:pt x="499" y="14558"/>
                      <a:pt x="1446" y="16199"/>
                    </a:cubicBezTo>
                    <a:lnTo>
                      <a:pt x="2314" y="1569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AutoShape 22"/>
              <p:cNvSpPr>
                <a:spLocks noChangeArrowheads="1"/>
              </p:cNvSpPr>
              <p:nvPr/>
            </p:nvSpPr>
            <p:spPr bwMode="auto">
              <a:xfrm>
                <a:off x="530560" y="450277"/>
                <a:ext cx="3002349" cy="3002349"/>
              </a:xfrm>
              <a:custGeom>
                <a:gdLst>
                  <a:gd name="T0" fmla="*/ 208659781 w 21600"/>
                  <a:gd name="T1" fmla="*/ 417319422 h 21600"/>
                  <a:gd name="T2" fmla="*/ 380977794 w 21600"/>
                  <a:gd name="T3" fmla="*/ 308140113 h 21600"/>
                  <a:gd name="T4" fmla="*/ 208659781 w 21600"/>
                  <a:gd name="T5" fmla="*/ 397960387 h 21600"/>
                  <a:gd name="T6" fmla="*/ 36341628 w 21600"/>
                  <a:gd name="T7" fmla="*/ 30814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6645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9285" y="15699"/>
                    </a:moveTo>
                    <a:cubicBezTo>
                      <a:pt x="17535" y="18730"/>
                      <a:pt x="14300" y="20598"/>
                      <a:pt x="10800" y="20598"/>
                    </a:cubicBezTo>
                    <a:cubicBezTo>
                      <a:pt x="7299" y="20598"/>
                      <a:pt x="4064" y="18730"/>
                      <a:pt x="2314" y="15699"/>
                    </a:cubicBezTo>
                    <a:lnTo>
                      <a:pt x="1446" y="16200"/>
                    </a:lnTo>
                    <a:cubicBezTo>
                      <a:pt x="3376" y="19541"/>
                      <a:pt x="6941" y="21600"/>
                      <a:pt x="10800" y="21600"/>
                    </a:cubicBezTo>
                    <a:cubicBezTo>
                      <a:pt x="14658" y="21600"/>
                      <a:pt x="18223" y="19541"/>
                      <a:pt x="20153" y="16200"/>
                    </a:cubicBezTo>
                    <a:lnTo>
                      <a:pt x="19285" y="15699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AutoShape 23"/>
              <p:cNvSpPr>
                <a:spLocks noChangeArrowheads="1"/>
              </p:cNvSpPr>
              <p:nvPr/>
            </p:nvSpPr>
            <p:spPr bwMode="auto">
              <a:xfrm>
                <a:off x="530560" y="450277"/>
                <a:ext cx="3002349" cy="3002349"/>
              </a:xfrm>
              <a:custGeom>
                <a:gdLst>
                  <a:gd name="T0" fmla="*/ 208659781 w 21600"/>
                  <a:gd name="T1" fmla="*/ 0 h 21600"/>
                  <a:gd name="T2" fmla="*/ 208640460 w 21600"/>
                  <a:gd name="T3" fmla="*/ 9679518 h 21600"/>
                  <a:gd name="T4" fmla="*/ 208659781 w 21600"/>
                  <a:gd name="T5" fmla="*/ 19359035 h 21600"/>
                  <a:gd name="T6" fmla="*/ 208678962 w 21600"/>
                  <a:gd name="T7" fmla="*/ 967951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05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99" y="1002"/>
                    </a:moveTo>
                    <a:lnTo>
                      <a:pt x="10800" y="0"/>
                    </a:lnTo>
                    <a:lnTo>
                      <a:pt x="10799" y="1002"/>
                    </a:lnTo>
                    <a:close/>
                  </a:path>
                </a:pathLst>
              </a:custGeom>
              <a:solidFill>
                <a:srgbClr val="C050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6" name="Oval 24"/>
              <p:cNvSpPr>
                <a:spLocks noChangeArrowheads="1"/>
              </p:cNvSpPr>
              <p:nvPr/>
            </p:nvSpPr>
            <p:spPr bwMode="auto">
              <a:xfrm>
                <a:off x="1340270" y="1259986"/>
                <a:ext cx="1382929" cy="1382929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487" name="Rectangle 25"/>
              <p:cNvSpPr>
                <a:spLocks noChangeArrowheads="1"/>
              </p:cNvSpPr>
              <p:nvPr/>
            </p:nvSpPr>
            <p:spPr bwMode="auto">
              <a:xfrm>
                <a:off x="1542795" y="1462511"/>
                <a:ext cx="977879" cy="977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5560" tIns="35560" rIns="35560" bIns="355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88" name="Oval 26"/>
              <p:cNvSpPr>
                <a:spLocks noChangeArrowheads="1"/>
              </p:cNvSpPr>
              <p:nvPr/>
            </p:nvSpPr>
            <p:spPr bwMode="auto">
              <a:xfrm>
                <a:off x="1547710" y="1101"/>
                <a:ext cx="968050" cy="96805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489" name="Rectangle 27"/>
              <p:cNvSpPr>
                <a:spLocks noChangeArrowheads="1"/>
              </p:cNvSpPr>
              <p:nvPr/>
            </p:nvSpPr>
            <p:spPr bwMode="auto">
              <a:xfrm>
                <a:off x="1689478" y="142869"/>
                <a:ext cx="684514" cy="68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2860" tIns="22860" rIns="22860" bIns="228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在刀刃上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90" name="Oval 28"/>
              <p:cNvSpPr>
                <a:spLocks noChangeArrowheads="1"/>
              </p:cNvSpPr>
              <p:nvPr/>
            </p:nvSpPr>
            <p:spPr bwMode="auto">
              <a:xfrm>
                <a:off x="2817584" y="2200588"/>
                <a:ext cx="968050" cy="968050"/>
              </a:xfrm>
              <a:prstGeom prst="ellipse">
                <a:avLst/>
              </a:prstGeom>
              <a:solidFill>
                <a:schemeClr val="accent5">
                  <a:lumMod val="2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491" name="Rectangle 29"/>
              <p:cNvSpPr>
                <a:spLocks noChangeArrowheads="1"/>
              </p:cNvSpPr>
              <p:nvPr/>
            </p:nvSpPr>
            <p:spPr bwMode="auto">
              <a:xfrm>
                <a:off x="2959352" y="2342356"/>
                <a:ext cx="684514" cy="68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2860" tIns="22860" rIns="22860" bIns="228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便宜实惠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92" name="Oval 30"/>
              <p:cNvSpPr>
                <a:spLocks noChangeArrowheads="1"/>
              </p:cNvSpPr>
              <p:nvPr/>
            </p:nvSpPr>
            <p:spPr bwMode="auto">
              <a:xfrm>
                <a:off x="277835" y="2200588"/>
                <a:ext cx="968050" cy="9680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9493" name="Rectangle 31"/>
              <p:cNvSpPr>
                <a:spLocks noChangeArrowheads="1"/>
              </p:cNvSpPr>
              <p:nvPr/>
            </p:nvSpPr>
            <p:spPr bwMode="auto">
              <a:xfrm>
                <a:off x="419603" y="2342356"/>
                <a:ext cx="684514" cy="68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2860" tIns="22860" rIns="22860" bIns="228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把钱花完</a:t>
                </a: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19466" name="Picture 5" descr="E:\仝德志文件，勿删！\03-参考文档\！PPT图片及版面资源\06-PPT精选插图\04-图标\131846CD7C60C4618C061A8D8DAE74C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1214" y="4342761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7" descr="E:\仝德志文件，勿删！\03-参考文档\！PPT图片及版面资源\06-PPT精选插图\04-图标\12A88677B1352C306D6B7E9CD0A7366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4097" y="4228563"/>
              <a:ext cx="1287462" cy="128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4" name="直接连接符 8"/>
          <p:cNvSpPr>
            <a:spLocks noChangeShapeType="1"/>
          </p:cNvSpPr>
          <p:nvPr/>
        </p:nvSpPr>
        <p:spPr bwMode="auto">
          <a:xfrm>
            <a:off x="8755063" y="3432810"/>
            <a:ext cx="2411412" cy="1588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5" name="矩形 4"/>
          <p:cNvSpPr>
            <a:spLocks noChangeArrowheads="1"/>
          </p:cNvSpPr>
          <p:nvPr/>
        </p:nvSpPr>
        <p:spPr bwMode="auto">
          <a:xfrm>
            <a:off x="9771063" y="5593398"/>
            <a:ext cx="2300287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同样的钱，买的最多</a:t>
            </a:r>
            <a:endParaRPr lang="zh-CN" altLang="en-US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6" name="矩形 4"/>
          <p:cNvSpPr>
            <a:spLocks noChangeArrowheads="1"/>
          </p:cNvSpPr>
          <p:nvPr/>
        </p:nvSpPr>
        <p:spPr bwMode="auto">
          <a:xfrm>
            <a:off x="8843963" y="2954973"/>
            <a:ext cx="2157412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买最该买的东西</a:t>
            </a:r>
            <a:endParaRPr lang="zh-CN" altLang="en-US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7" name="直接连接符 11"/>
          <p:cNvSpPr>
            <a:spLocks noChangeShapeType="1"/>
          </p:cNvSpPr>
          <p:nvPr/>
        </p:nvSpPr>
        <p:spPr bwMode="auto">
          <a:xfrm>
            <a:off x="9923463" y="6055360"/>
            <a:ext cx="2005012" cy="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8" name="直接连接符 12"/>
          <p:cNvSpPr>
            <a:spLocks noChangeShapeType="1"/>
          </p:cNvSpPr>
          <p:nvPr/>
        </p:nvSpPr>
        <p:spPr bwMode="auto">
          <a:xfrm>
            <a:off x="6527800" y="2662873"/>
            <a:ext cx="2808288" cy="1587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9" name="矩形 4"/>
          <p:cNvSpPr>
            <a:spLocks noChangeArrowheads="1"/>
          </p:cNvSpPr>
          <p:nvPr/>
        </p:nvSpPr>
        <p:spPr bwMode="auto">
          <a:xfrm>
            <a:off x="6530975" y="2162810"/>
            <a:ext cx="2155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一分钱也不剩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0" name="直接连接符 14"/>
          <p:cNvSpPr>
            <a:spLocks noChangeShapeType="1"/>
          </p:cNvSpPr>
          <p:nvPr/>
        </p:nvSpPr>
        <p:spPr bwMode="auto">
          <a:xfrm>
            <a:off x="3214688" y="2662873"/>
            <a:ext cx="2736850" cy="1587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1" name="矩形 4"/>
          <p:cNvSpPr>
            <a:spLocks noChangeArrowheads="1"/>
          </p:cNvSpPr>
          <p:nvPr/>
        </p:nvSpPr>
        <p:spPr bwMode="auto">
          <a:xfrm>
            <a:off x="3430588" y="2162810"/>
            <a:ext cx="2597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充分利用时间，不浪费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2" name="直接连接符 16"/>
          <p:cNvSpPr>
            <a:spLocks noChangeShapeType="1"/>
          </p:cNvSpPr>
          <p:nvPr/>
        </p:nvSpPr>
        <p:spPr bwMode="auto">
          <a:xfrm>
            <a:off x="617538" y="3420110"/>
            <a:ext cx="3173412" cy="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3" name="矩形 4"/>
          <p:cNvSpPr>
            <a:spLocks noChangeArrowheads="1"/>
          </p:cNvSpPr>
          <p:nvPr/>
        </p:nvSpPr>
        <p:spPr bwMode="auto">
          <a:xfrm>
            <a:off x="708025" y="2954973"/>
            <a:ext cx="2722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做最该做的事，要事第一</a:t>
            </a:r>
            <a:endParaRPr lang="zh-CN" altLang="en-US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4" name="矩形 4"/>
          <p:cNvSpPr>
            <a:spLocks noChangeArrowheads="1"/>
          </p:cNvSpPr>
          <p:nvPr/>
        </p:nvSpPr>
        <p:spPr bwMode="auto">
          <a:xfrm>
            <a:off x="371475" y="5593398"/>
            <a:ext cx="23002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同样时间，成果更多</a:t>
            </a:r>
            <a:endParaRPr lang="zh-CN" altLang="en-US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5" name="直接连接符 19"/>
          <p:cNvSpPr>
            <a:spLocks noChangeShapeType="1"/>
          </p:cNvSpPr>
          <p:nvPr/>
        </p:nvSpPr>
        <p:spPr bwMode="auto">
          <a:xfrm>
            <a:off x="558800" y="6055360"/>
            <a:ext cx="2005013" cy="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6" name="直接连接符 20"/>
          <p:cNvSpPr>
            <a:spLocks noChangeShapeType="1"/>
          </p:cNvSpPr>
          <p:nvPr/>
        </p:nvSpPr>
        <p:spPr bwMode="auto">
          <a:xfrm flipH="1" flipV="1">
            <a:off x="5951538" y="2735898"/>
            <a:ext cx="0" cy="242570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7" name="直接连接符 21"/>
          <p:cNvSpPr>
            <a:spLocks noChangeShapeType="1"/>
          </p:cNvSpPr>
          <p:nvPr/>
        </p:nvSpPr>
        <p:spPr bwMode="auto">
          <a:xfrm flipH="1" flipV="1">
            <a:off x="6527800" y="2735898"/>
            <a:ext cx="0" cy="242570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TextBox 13"/>
          <p:cNvSpPr>
            <a:spLocks noChangeArrowheads="1"/>
          </p:cNvSpPr>
          <p:nvPr/>
        </p:nvSpPr>
        <p:spPr bwMode="auto">
          <a:xfrm>
            <a:off x="8438551" y="405100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53" name="矩形 52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3" dur="3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1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3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3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7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3" dur="4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7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4" grpId="0" animBg="1"/>
      <p:bldP spid="20515" grpId="0"/>
      <p:bldP spid="20516" grpId="0"/>
      <p:bldP spid="20517" grpId="0" animBg="1"/>
      <p:bldP spid="20518" grpId="0" animBg="1"/>
      <p:bldP spid="20519" grpId="0"/>
      <p:bldP spid="20520" grpId="0" animBg="1"/>
      <p:bldP spid="20521" grpId="0"/>
      <p:bldP spid="20522" grpId="0" animBg="1"/>
      <p:bldP spid="20523" grpId="0"/>
      <p:bldP spid="20524" grpId="0"/>
      <p:bldP spid="20525" grpId="0" animBg="1"/>
      <p:bldP spid="20526" grpId="0" animBg="1"/>
      <p:bldP spid="20527" grpId="0" animBg="1"/>
      <p:bldP spid="52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8" name="Group 8"/>
          <p:cNvGrpSpPr/>
          <p:nvPr/>
        </p:nvGrpSpPr>
        <p:grpSpPr>
          <a:xfrm>
            <a:off x="2416175" y="2483803"/>
            <a:ext cx="7380288" cy="1081087"/>
            <a:chExt cx="7379755" cy="1080000"/>
          </a:xfrm>
        </p:grpSpPr>
        <p:sp>
          <p:nvSpPr>
            <p:cNvPr id="20503" name="任意多边形 43"/>
            <p:cNvSpPr>
              <a:spLocks noChangeArrowheads="1"/>
            </p:cNvSpPr>
            <p:nvPr/>
          </p:nvSpPr>
          <p:spPr bwMode="auto">
            <a:xfrm>
              <a:off x="0" y="0"/>
              <a:ext cx="1080000" cy="1080000"/>
            </a:xfrm>
            <a:custGeom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4F81BD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效益</a:t>
              </a:r>
              <a:endParaRPr lang="zh-CN" altLang="en-US"/>
            </a:p>
          </p:txBody>
        </p:sp>
        <p:sp>
          <p:nvSpPr>
            <p:cNvPr id="20504" name="任意多边形 44"/>
            <p:cNvSpPr>
              <a:spLocks noChangeArrowheads="1"/>
            </p:cNvSpPr>
            <p:nvPr/>
          </p:nvSpPr>
          <p:spPr bwMode="auto">
            <a:xfrm>
              <a:off x="1232283" y="270000"/>
              <a:ext cx="540000" cy="540000"/>
            </a:xfrm>
            <a:custGeom>
              <a:gdLst>
                <a:gd name="T0" fmla="*/ 52870 w 731063"/>
                <a:gd name="T1" fmla="*/ 82167 h 731063"/>
                <a:gd name="T2" fmla="*/ 346001 w 731063"/>
                <a:gd name="T3" fmla="*/ 82167 h 731063"/>
                <a:gd name="T4" fmla="*/ 346001 w 731063"/>
                <a:gd name="T5" fmla="*/ 175982 h 731063"/>
                <a:gd name="T6" fmla="*/ 52870 w 731063"/>
                <a:gd name="T7" fmla="*/ 175982 h 731063"/>
                <a:gd name="T8" fmla="*/ 52870 w 731063"/>
                <a:gd name="T9" fmla="*/ 82167 h 731063"/>
                <a:gd name="T10" fmla="*/ 52870 w 731063"/>
                <a:gd name="T11" fmla="*/ 222889 h 731063"/>
                <a:gd name="T12" fmla="*/ 346001 w 731063"/>
                <a:gd name="T13" fmla="*/ 222889 h 731063"/>
                <a:gd name="T14" fmla="*/ 346001 w 731063"/>
                <a:gd name="T15" fmla="*/ 316704 h 731063"/>
                <a:gd name="T16" fmla="*/ 52870 w 731063"/>
                <a:gd name="T17" fmla="*/ 316704 h 731063"/>
                <a:gd name="T18" fmla="*/ 52870 w 731063"/>
                <a:gd name="T19" fmla="*/ 222889 h 7310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1063"/>
                <a:gd name="T31" fmla="*/ 0 h 731063"/>
                <a:gd name="T32" fmla="*/ 731063 w 731063"/>
                <a:gd name="T33" fmla="*/ 731063 h 73106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1063" h="731063">
                  <a:moveTo>
                    <a:pt x="96902" y="150599"/>
                  </a:moveTo>
                  <a:lnTo>
                    <a:pt x="634161" y="150599"/>
                  </a:lnTo>
                  <a:lnTo>
                    <a:pt x="634161" y="322545"/>
                  </a:lnTo>
                  <a:lnTo>
                    <a:pt x="96902" y="322545"/>
                  </a:lnTo>
                  <a:lnTo>
                    <a:pt x="96902" y="150599"/>
                  </a:lnTo>
                  <a:close/>
                  <a:moveTo>
                    <a:pt x="96902" y="408518"/>
                  </a:moveTo>
                  <a:lnTo>
                    <a:pt x="634161" y="408518"/>
                  </a:lnTo>
                  <a:lnTo>
                    <a:pt x="634161" y="580464"/>
                  </a:lnTo>
                  <a:lnTo>
                    <a:pt x="96902" y="580464"/>
                  </a:lnTo>
                  <a:lnTo>
                    <a:pt x="96902" y="408518"/>
                  </a:lnTo>
                  <a:close/>
                </a:path>
              </a:pathLst>
            </a:custGeom>
            <a:gradFill rotWithShape="1">
              <a:gsLst>
                <a:gs pos="0">
                  <a:srgbClr val="2D5D97"/>
                </a:gs>
                <a:gs pos="79999">
                  <a:srgbClr val="3C7AC5"/>
                </a:gs>
                <a:gs pos="100000">
                  <a:srgbClr val="397BC9"/>
                </a:gs>
              </a:gsLst>
              <a:lin ang="16200000" scaled="1"/>
            </a:gradFill>
            <a:ln w="9525" cap="flat" cmpd="sng">
              <a:solidFill>
                <a:srgbClr val="FFFFFF"/>
              </a:solidFill>
              <a:bevel/>
            </a:ln>
          </p:spPr>
          <p:txBody>
            <a:bodyPr lIns="96902" tIns="150599" rIns="96902" bIns="150599" anchor="ctr"/>
            <a:lstStyle/>
            <a:p>
              <a:endParaRPr lang="zh-CN" altLang="en-US"/>
            </a:p>
          </p:txBody>
        </p:sp>
        <p:sp>
          <p:nvSpPr>
            <p:cNvPr id="20505" name="任意多边形 45"/>
            <p:cNvSpPr>
              <a:spLocks noChangeArrowheads="1"/>
            </p:cNvSpPr>
            <p:nvPr/>
          </p:nvSpPr>
          <p:spPr bwMode="auto">
            <a:xfrm>
              <a:off x="2049991" y="0"/>
              <a:ext cx="1080000" cy="1080000"/>
            </a:xfrm>
            <a:custGeom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C0504D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效能</a:t>
              </a:r>
              <a:endParaRPr lang="zh-CN" altLang="en-US"/>
            </a:p>
          </p:txBody>
        </p:sp>
        <p:sp>
          <p:nvSpPr>
            <p:cNvPr id="20506" name="任意多边形 46"/>
            <p:cNvSpPr>
              <a:spLocks noChangeArrowheads="1"/>
            </p:cNvSpPr>
            <p:nvPr/>
          </p:nvSpPr>
          <p:spPr bwMode="auto">
            <a:xfrm>
              <a:off x="3380798" y="270000"/>
              <a:ext cx="540000" cy="540000"/>
            </a:xfrm>
            <a:custGeom>
              <a:gdLst>
                <a:gd name="T0" fmla="*/ 62630 w 731063"/>
                <a:gd name="T1" fmla="*/ 128967 h 731063"/>
                <a:gd name="T2" fmla="*/ 128967 w 731063"/>
                <a:gd name="T3" fmla="*/ 62630 h 731063"/>
                <a:gd name="T4" fmla="*/ 199436 w 731063"/>
                <a:gd name="T5" fmla="*/ 133099 h 731063"/>
                <a:gd name="T6" fmla="*/ 269904 w 731063"/>
                <a:gd name="T7" fmla="*/ 62630 h 731063"/>
                <a:gd name="T8" fmla="*/ 336241 w 731063"/>
                <a:gd name="T9" fmla="*/ 128967 h 731063"/>
                <a:gd name="T10" fmla="*/ 265772 w 731063"/>
                <a:gd name="T11" fmla="*/ 199436 h 731063"/>
                <a:gd name="T12" fmla="*/ 336241 w 731063"/>
                <a:gd name="T13" fmla="*/ 269904 h 731063"/>
                <a:gd name="T14" fmla="*/ 269904 w 731063"/>
                <a:gd name="T15" fmla="*/ 336241 h 731063"/>
                <a:gd name="T16" fmla="*/ 199436 w 731063"/>
                <a:gd name="T17" fmla="*/ 265772 h 731063"/>
                <a:gd name="T18" fmla="*/ 128967 w 731063"/>
                <a:gd name="T19" fmla="*/ 336241 h 731063"/>
                <a:gd name="T20" fmla="*/ 62630 w 731063"/>
                <a:gd name="T21" fmla="*/ 269904 h 731063"/>
                <a:gd name="T22" fmla="*/ 133099 w 731063"/>
                <a:gd name="T23" fmla="*/ 199436 h 731063"/>
                <a:gd name="T24" fmla="*/ 62630 w 731063"/>
                <a:gd name="T25" fmla="*/ 128967 h 73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063"/>
                <a:gd name="T40" fmla="*/ 0 h 731063"/>
                <a:gd name="T41" fmla="*/ 731063 w 731063"/>
                <a:gd name="T42" fmla="*/ 731063 h 73106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063" h="731063">
                  <a:moveTo>
                    <a:pt x="114791" y="236375"/>
                  </a:moveTo>
                  <a:lnTo>
                    <a:pt x="236375" y="114791"/>
                  </a:lnTo>
                  <a:lnTo>
                    <a:pt x="365532" y="243947"/>
                  </a:lnTo>
                  <a:lnTo>
                    <a:pt x="494688" y="114791"/>
                  </a:lnTo>
                  <a:lnTo>
                    <a:pt x="616272" y="236375"/>
                  </a:lnTo>
                  <a:lnTo>
                    <a:pt x="487116" y="365532"/>
                  </a:lnTo>
                  <a:lnTo>
                    <a:pt x="616272" y="494688"/>
                  </a:lnTo>
                  <a:lnTo>
                    <a:pt x="494688" y="616272"/>
                  </a:lnTo>
                  <a:lnTo>
                    <a:pt x="365532" y="487116"/>
                  </a:lnTo>
                  <a:lnTo>
                    <a:pt x="236375" y="616272"/>
                  </a:lnTo>
                  <a:lnTo>
                    <a:pt x="114791" y="494688"/>
                  </a:lnTo>
                  <a:lnTo>
                    <a:pt x="243947" y="365532"/>
                  </a:lnTo>
                  <a:lnTo>
                    <a:pt x="114791" y="236375"/>
                  </a:lnTo>
                  <a:close/>
                </a:path>
              </a:pathLst>
            </a:custGeom>
            <a:gradFill rotWithShape="1">
              <a:gsLst>
                <a:gs pos="0">
                  <a:srgbClr val="992F2B"/>
                </a:gs>
                <a:gs pos="79999">
                  <a:srgbClr val="C93D39"/>
                </a:gs>
                <a:gs pos="100000">
                  <a:srgbClr val="CD3A36"/>
                </a:gs>
              </a:gsLst>
              <a:lin ang="16200000" scaled="1"/>
            </a:gradFill>
            <a:ln w="9525" cap="flat" cmpd="sng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/>
            <a:p>
              <a:endParaRPr lang="zh-CN" altLang="en-US"/>
            </a:p>
          </p:txBody>
        </p:sp>
        <p:sp>
          <p:nvSpPr>
            <p:cNvPr id="20507" name="任意多边形 47"/>
            <p:cNvSpPr>
              <a:spLocks noChangeArrowheads="1"/>
            </p:cNvSpPr>
            <p:nvPr/>
          </p:nvSpPr>
          <p:spPr bwMode="auto">
            <a:xfrm>
              <a:off x="4210231" y="0"/>
              <a:ext cx="1080000" cy="1080000"/>
            </a:xfrm>
            <a:custGeom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9BBB59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效率</a:t>
              </a:r>
              <a:endParaRPr lang="zh-CN" altLang="en-US"/>
            </a:p>
          </p:txBody>
        </p:sp>
        <p:sp>
          <p:nvSpPr>
            <p:cNvPr id="20508" name="任意多边形 48"/>
            <p:cNvSpPr>
              <a:spLocks noChangeArrowheads="1"/>
            </p:cNvSpPr>
            <p:nvPr/>
          </p:nvSpPr>
          <p:spPr bwMode="auto">
            <a:xfrm>
              <a:off x="5502676" y="270000"/>
              <a:ext cx="540000" cy="540000"/>
            </a:xfrm>
            <a:custGeom>
              <a:gdLst>
                <a:gd name="T0" fmla="*/ 62630 w 731063"/>
                <a:gd name="T1" fmla="*/ 128967 h 731063"/>
                <a:gd name="T2" fmla="*/ 128967 w 731063"/>
                <a:gd name="T3" fmla="*/ 62630 h 731063"/>
                <a:gd name="T4" fmla="*/ 199436 w 731063"/>
                <a:gd name="T5" fmla="*/ 133099 h 731063"/>
                <a:gd name="T6" fmla="*/ 269904 w 731063"/>
                <a:gd name="T7" fmla="*/ 62630 h 731063"/>
                <a:gd name="T8" fmla="*/ 336241 w 731063"/>
                <a:gd name="T9" fmla="*/ 128967 h 731063"/>
                <a:gd name="T10" fmla="*/ 265772 w 731063"/>
                <a:gd name="T11" fmla="*/ 199436 h 731063"/>
                <a:gd name="T12" fmla="*/ 336241 w 731063"/>
                <a:gd name="T13" fmla="*/ 269904 h 731063"/>
                <a:gd name="T14" fmla="*/ 269904 w 731063"/>
                <a:gd name="T15" fmla="*/ 336241 h 731063"/>
                <a:gd name="T16" fmla="*/ 199436 w 731063"/>
                <a:gd name="T17" fmla="*/ 265772 h 731063"/>
                <a:gd name="T18" fmla="*/ 128967 w 731063"/>
                <a:gd name="T19" fmla="*/ 336241 h 731063"/>
                <a:gd name="T20" fmla="*/ 62630 w 731063"/>
                <a:gd name="T21" fmla="*/ 269904 h 731063"/>
                <a:gd name="T22" fmla="*/ 133099 w 731063"/>
                <a:gd name="T23" fmla="*/ 199436 h 731063"/>
                <a:gd name="T24" fmla="*/ 62630 w 731063"/>
                <a:gd name="T25" fmla="*/ 128967 h 73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063"/>
                <a:gd name="T40" fmla="*/ 0 h 731063"/>
                <a:gd name="T41" fmla="*/ 731063 w 731063"/>
                <a:gd name="T42" fmla="*/ 731063 h 73106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063" h="731063">
                  <a:moveTo>
                    <a:pt x="114791" y="236375"/>
                  </a:moveTo>
                  <a:lnTo>
                    <a:pt x="236375" y="114791"/>
                  </a:lnTo>
                  <a:lnTo>
                    <a:pt x="365532" y="243947"/>
                  </a:lnTo>
                  <a:lnTo>
                    <a:pt x="494688" y="114791"/>
                  </a:lnTo>
                  <a:lnTo>
                    <a:pt x="616272" y="236375"/>
                  </a:lnTo>
                  <a:lnTo>
                    <a:pt x="487116" y="365532"/>
                  </a:lnTo>
                  <a:lnTo>
                    <a:pt x="616272" y="494688"/>
                  </a:lnTo>
                  <a:lnTo>
                    <a:pt x="494688" y="616272"/>
                  </a:lnTo>
                  <a:lnTo>
                    <a:pt x="365532" y="487116"/>
                  </a:lnTo>
                  <a:lnTo>
                    <a:pt x="236375" y="616272"/>
                  </a:lnTo>
                  <a:lnTo>
                    <a:pt x="114791" y="494688"/>
                  </a:lnTo>
                  <a:lnTo>
                    <a:pt x="243947" y="365532"/>
                  </a:lnTo>
                  <a:lnTo>
                    <a:pt x="114791" y="236375"/>
                  </a:lnTo>
                  <a:close/>
                </a:path>
              </a:pathLst>
            </a:custGeom>
            <a:gradFill rotWithShape="1">
              <a:gsLst>
                <a:gs pos="0">
                  <a:srgbClr val="759436"/>
                </a:gs>
                <a:gs pos="79999">
                  <a:srgbClr val="9BC247"/>
                </a:gs>
                <a:gs pos="100000">
                  <a:srgbClr val="9BC545"/>
                </a:gs>
              </a:gsLst>
              <a:lin ang="16200000" scaled="1"/>
            </a:gradFill>
            <a:ln w="9525" cap="flat" cmpd="sng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/>
            <a:p>
              <a:endParaRPr lang="zh-CN" altLang="en-US"/>
            </a:p>
          </p:txBody>
        </p:sp>
        <p:sp>
          <p:nvSpPr>
            <p:cNvPr id="20509" name="任意多边形 49"/>
            <p:cNvSpPr>
              <a:spLocks noChangeArrowheads="1"/>
            </p:cNvSpPr>
            <p:nvPr/>
          </p:nvSpPr>
          <p:spPr bwMode="auto">
            <a:xfrm>
              <a:off x="6299755" y="0"/>
              <a:ext cx="1080000" cy="1080000"/>
            </a:xfrm>
            <a:custGeom>
              <a:gdLst>
                <a:gd name="T0" fmla="*/ 0 w 1260455"/>
                <a:gd name="T1" fmla="*/ 462690 h 1260455"/>
                <a:gd name="T2" fmla="*/ 462690 w 1260455"/>
                <a:gd name="T3" fmla="*/ 0 h 1260455"/>
                <a:gd name="T4" fmla="*/ 925381 w 1260455"/>
                <a:gd name="T5" fmla="*/ 462690 h 1260455"/>
                <a:gd name="T6" fmla="*/ 462690 w 1260455"/>
                <a:gd name="T7" fmla="*/ 925381 h 1260455"/>
                <a:gd name="T8" fmla="*/ 0 w 1260455"/>
                <a:gd name="T9" fmla="*/ 462690 h 1260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455"/>
                <a:gd name="T16" fmla="*/ 0 h 1260455"/>
                <a:gd name="T17" fmla="*/ 1260455 w 1260455"/>
                <a:gd name="T18" fmla="*/ 1260455 h 126045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8064A2"/>
            </a:solidFill>
            <a:ln w="381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勤恳</a:t>
              </a:r>
              <a:endParaRPr lang="zh-CN" altLang="en-US"/>
            </a:p>
          </p:txBody>
        </p:sp>
      </p:grpSp>
      <p:grpSp>
        <p:nvGrpSpPr>
          <p:cNvPr id="20489" name="Group 16"/>
          <p:cNvGrpSpPr/>
          <p:nvPr/>
        </p:nvGrpSpPr>
        <p:grpSpPr>
          <a:xfrm>
            <a:off x="2057400" y="3774440"/>
            <a:ext cx="1800225" cy="1727200"/>
            <a:chExt cx="1800000" cy="1728191"/>
          </a:xfrm>
        </p:grpSpPr>
        <p:sp>
          <p:nvSpPr>
            <p:cNvPr id="20501" name="下箭头 51"/>
            <p:cNvSpPr>
              <a:spLocks noChangeArrowheads="1"/>
            </p:cNvSpPr>
            <p:nvPr/>
          </p:nvSpPr>
          <p:spPr bwMode="auto">
            <a:xfrm>
              <a:off x="666000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2D5D97"/>
                </a:gs>
                <a:gs pos="79999">
                  <a:srgbClr val="3C7AC5"/>
                </a:gs>
                <a:gs pos="100000">
                  <a:srgbClr val="397BC9"/>
                </a:gs>
              </a:gsLst>
              <a:lin ang="16200000" scaled="1"/>
            </a:gradFill>
            <a:ln w="9525">
              <a:solidFill>
                <a:srgbClr val="FFFFFF"/>
              </a:solidFill>
              <a:bevel/>
            </a:ln>
          </p:spPr>
          <p:txBody>
            <a:bodyPr lIns="96902" tIns="150599" rIns="96902" bIns="15059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3200" b="1">
                <a:solidFill>
                  <a:srgbClr val="FFFFFF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502" name="TextBox 52"/>
            <p:cNvSpPr>
              <a:spLocks noChangeArrowheads="1"/>
            </p:cNvSpPr>
            <p:nvPr/>
          </p:nvSpPr>
          <p:spPr bwMode="auto">
            <a:xfrm>
              <a:off x="0" y="648191"/>
              <a:ext cx="1800000" cy="1080000"/>
            </a:xfrm>
            <a:prstGeom prst="rect">
              <a:avLst/>
            </a:prstGeom>
            <a:solidFill>
              <a:srgbClr val="4F81BD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效果与利益，是最终追求的结果</a:t>
              </a: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490" name="Group 19"/>
          <p:cNvGrpSpPr/>
          <p:nvPr/>
        </p:nvGrpSpPr>
        <p:grpSpPr>
          <a:xfrm>
            <a:off x="4079875" y="3753803"/>
            <a:ext cx="1800225" cy="1747837"/>
            <a:chExt cx="1800000" cy="1748810"/>
          </a:xfrm>
        </p:grpSpPr>
        <p:sp>
          <p:nvSpPr>
            <p:cNvPr id="20499" name="下箭头 54"/>
            <p:cNvSpPr>
              <a:spLocks noChangeArrowheads="1"/>
            </p:cNvSpPr>
            <p:nvPr/>
          </p:nvSpPr>
          <p:spPr bwMode="auto">
            <a:xfrm>
              <a:off x="693753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92F2B"/>
                </a:gs>
                <a:gs pos="79999">
                  <a:srgbClr val="C93D39"/>
                </a:gs>
                <a:gs pos="100000">
                  <a:srgbClr val="CD3A36"/>
                </a:gs>
              </a:gsLst>
              <a:lin ang="16200000" scaled="1"/>
            </a:gradFill>
            <a:ln w="9525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3800" b="1">
                <a:solidFill>
                  <a:srgbClr val="FFFFFF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500" name="TextBox 55"/>
            <p:cNvSpPr>
              <a:spLocks noChangeArrowheads="1"/>
            </p:cNvSpPr>
            <p:nvPr/>
          </p:nvSpPr>
          <p:spPr bwMode="auto">
            <a:xfrm>
              <a:off x="0" y="668810"/>
              <a:ext cx="1800000" cy="1080000"/>
            </a:xfrm>
            <a:prstGeom prst="rect">
              <a:avLst/>
            </a:prstGeom>
            <a:solidFill>
              <a:srgbClr val="C0504D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强调目的正确、效果有利</a:t>
              </a:r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491" name="Group 22"/>
          <p:cNvGrpSpPr/>
          <p:nvPr/>
        </p:nvGrpSpPr>
        <p:grpSpPr>
          <a:xfrm>
            <a:off x="6238875" y="3782378"/>
            <a:ext cx="1800225" cy="1719262"/>
            <a:chExt cx="1800000" cy="1719401"/>
          </a:xfrm>
        </p:grpSpPr>
        <p:sp>
          <p:nvSpPr>
            <p:cNvPr id="20497" name="下箭头 57"/>
            <p:cNvSpPr>
              <a:spLocks noChangeArrowheads="1"/>
            </p:cNvSpPr>
            <p:nvPr/>
          </p:nvSpPr>
          <p:spPr bwMode="auto">
            <a:xfrm>
              <a:off x="693753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59436"/>
                </a:gs>
                <a:gs pos="79999">
                  <a:srgbClr val="9BC247"/>
                </a:gs>
                <a:gs pos="100000">
                  <a:srgbClr val="9BC545"/>
                </a:gs>
              </a:gsLst>
              <a:lin ang="16200000" scaled="1"/>
            </a:gradFill>
            <a:ln w="9525">
              <a:solidFill>
                <a:srgbClr val="FFFFFF"/>
              </a:solidFill>
              <a:bevel/>
            </a:ln>
          </p:spPr>
          <p:txBody>
            <a:bodyPr lIns="114791" tIns="114791" rIns="114791" bIns="11479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3800" b="1">
                <a:solidFill>
                  <a:srgbClr val="FFFFFF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498" name="TextBox 58"/>
            <p:cNvSpPr>
              <a:spLocks noChangeArrowheads="1"/>
            </p:cNvSpPr>
            <p:nvPr/>
          </p:nvSpPr>
          <p:spPr bwMode="auto">
            <a:xfrm>
              <a:off x="0" y="639401"/>
              <a:ext cx="1800000" cy="1080000"/>
            </a:xfrm>
            <a:prstGeom prst="rect">
              <a:avLst/>
            </a:prstGeom>
            <a:solidFill>
              <a:srgbClr val="9BBB59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是指在单位时间里完成的工作量</a:t>
              </a:r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2" name="Group 25"/>
          <p:cNvGrpSpPr/>
          <p:nvPr/>
        </p:nvGrpSpPr>
        <p:grpSpPr>
          <a:xfrm>
            <a:off x="8329613" y="3782378"/>
            <a:ext cx="1800225" cy="1719262"/>
            <a:chExt cx="1800000" cy="1719401"/>
          </a:xfrm>
        </p:grpSpPr>
        <p:sp>
          <p:nvSpPr>
            <p:cNvPr id="20495" name="下箭头 60"/>
            <p:cNvSpPr/>
            <p:nvPr/>
          </p:nvSpPr>
          <p:spPr bwMode="auto">
            <a:xfrm>
              <a:off x="693753" y="0"/>
              <a:ext cx="468000" cy="46800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5D427D"/>
                </a:gs>
                <a:gs pos="79999">
                  <a:srgbClr val="7A57A5"/>
                </a:gs>
                <a:gs pos="100000">
                  <a:srgbClr val="7A56A7"/>
                </a:gs>
              </a:gsLst>
              <a:lin ang="16200000" scaled="1"/>
            </a:gradFill>
            <a:ln w="9525">
              <a:solidFill>
                <a:srgbClr val="FFFFFF"/>
              </a:solidFill>
              <a:bevel/>
              <a:headEnd type="oval" w="med" len="med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6" name="TextBox 61"/>
            <p:cNvSpPr>
              <a:spLocks noChangeArrowheads="1"/>
            </p:cNvSpPr>
            <p:nvPr/>
          </p:nvSpPr>
          <p:spPr bwMode="auto">
            <a:xfrm>
              <a:off x="0" y="639401"/>
              <a:ext cx="1800000" cy="1080000"/>
            </a:xfrm>
            <a:prstGeom prst="rect">
              <a:avLst/>
            </a:prstGeom>
            <a:solidFill>
              <a:srgbClr val="8064A2"/>
            </a:solidFill>
            <a:ln w="12700">
              <a:solidFill>
                <a:srgbClr val="FFFFFF"/>
              </a:solidFill>
              <a:bevel/>
            </a:ln>
          </p:spPr>
          <p:txBody>
            <a:bodyPr lIns="215069" tIns="215069" rIns="215069" bIns="21506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充分利用时间，不浪费</a:t>
              </a:r>
              <a:endParaRPr lang="zh-CN" altLang="en-US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493" name="矩形 62"/>
          <p:cNvSpPr>
            <a:spLocks noChangeArrowheads="1"/>
          </p:cNvSpPr>
          <p:nvPr/>
        </p:nvSpPr>
        <p:spPr bwMode="auto">
          <a:xfrm>
            <a:off x="3773756" y="5776221"/>
            <a:ext cx="541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效能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最为重要，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效率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次之，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勤恳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再次之。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24462" y="1394460"/>
            <a:ext cx="2669670" cy="553998"/>
            <a:chOff x="4800901" y="1438474"/>
            <a:chExt cx="2669670" cy="553998"/>
          </a:xfrm>
        </p:grpSpPr>
        <p:sp>
          <p:nvSpPr>
            <p:cNvPr id="31" name="圆角矩形 30"/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矩形 3"/>
            <p:cNvSpPr>
              <a:spLocks noChangeArrowheads="1"/>
            </p:cNvSpPr>
            <p:nvPr/>
          </p:nvSpPr>
          <p:spPr bwMode="auto">
            <a:xfrm>
              <a:off x="5386347" y="1438474"/>
              <a:ext cx="14398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原 理 图 示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TextBox 13"/>
          <p:cNvSpPr>
            <a:spLocks noChangeArrowheads="1"/>
          </p:cNvSpPr>
          <p:nvPr/>
        </p:nvSpPr>
        <p:spPr bwMode="auto">
          <a:xfrm>
            <a:off x="8438551" y="405100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41" name="矩形 4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3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 bwMode="auto"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19" y="228582"/>
            <a:ext cx="1612058" cy="1612058"/>
          </a:xfrm>
          <a:prstGeom prst="rect">
            <a:avLst/>
          </a:prstGeom>
          <a:noFill/>
        </p:spPr>
      </p:pic>
      <p:sp>
        <p:nvSpPr>
          <p:cNvPr id="3091" name="TextBox 29">
            <a:hlinkClick action="ppaction://hlinkshowjump?jump=nextslide"/>
          </p:cNvPr>
          <p:cNvSpPr>
            <a:spLocks noChangeArrowheads="1"/>
          </p:cNvSpPr>
          <p:nvPr/>
        </p:nvSpPr>
        <p:spPr bwMode="auto">
          <a:xfrm>
            <a:off x="1833847" y="2244451"/>
            <a:ext cx="2165350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8" name="TextBox 33">
            <a:hlinkClick action="ppaction://hlinkshowjump?jump=nextslide"/>
          </p:cNvPr>
          <p:cNvSpPr>
            <a:spLocks noChangeArrowheads="1"/>
          </p:cNvSpPr>
          <p:nvPr/>
        </p:nvSpPr>
        <p:spPr bwMode="auto">
          <a:xfrm>
            <a:off x="1860279" y="4563189"/>
            <a:ext cx="2138918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TextBox 37">
            <a:hlinkClick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92804" y="2215729"/>
            <a:ext cx="2181040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时间管理的基本原理</a:t>
            </a:r>
            <a:endParaRPr 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2" name="TextBox 41">
            <a:hlinkClick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92804" y="4563189"/>
            <a:ext cx="2189798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时间管理的具体实施</a:t>
            </a:r>
            <a:endParaRPr 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78" y="2215729"/>
            <a:ext cx="4017244" cy="3944202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211076" y="2099128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>
                <a:solidFill>
                  <a:schemeClr val="bg1">
                    <a:alpha val="80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10000">
              <a:solidFill>
                <a:schemeClr val="bg1">
                  <a:alpha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11076" y="4528715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>
                <a:solidFill>
                  <a:schemeClr val="bg1">
                    <a:alpha val="80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10000">
              <a:solidFill>
                <a:schemeClr val="bg1">
                  <a:alpha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82602" y="2099128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>
                <a:solidFill>
                  <a:schemeClr val="bg1">
                    <a:alpha val="80000"/>
                  </a:schemeClr>
                </a:solidFill>
                <a:latin typeface="Impact" panose="020b0806030902050204" pitchFamily="34" charset="0"/>
              </a:rPr>
              <a:t>3</a:t>
            </a:r>
            <a:endParaRPr lang="zh-CN" altLang="en-US" sz="10000">
              <a:solidFill>
                <a:schemeClr val="bg1">
                  <a:alpha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382602" y="4528715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>
                <a:solidFill>
                  <a:schemeClr val="bg1">
                    <a:alpha val="80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10000">
              <a:solidFill>
                <a:schemeClr val="bg1">
                  <a:alpha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Freeform 8"/>
          <p:cNvSpPr>
            <a:spLocks noChangeArrowheads="1"/>
          </p:cNvSpPr>
          <p:nvPr/>
        </p:nvSpPr>
        <p:spPr bwMode="auto">
          <a:xfrm>
            <a:off x="8104622" y="0"/>
            <a:ext cx="3792656" cy="542619"/>
          </a:xfrm>
          <a:custGeom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40"/>
          <p:cNvSpPr>
            <a:spLocks noChangeArrowheads="1"/>
          </p:cNvSpPr>
          <p:nvPr/>
        </p:nvSpPr>
        <p:spPr bwMode="auto">
          <a:xfrm>
            <a:off x="1123372" y="586434"/>
            <a:ext cx="4986679" cy="82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时间管理技能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课程   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  <p:bldP spid="3088" grpId="0"/>
      <p:bldP spid="3085" grpId="0"/>
      <p:bldP spid="3082" grpId="0"/>
      <p:bldP spid="39" grpId="0"/>
      <p:bldP spid="40" grpId="0"/>
      <p:bldP spid="41" grpId="0"/>
      <p:bldP spid="42" grpId="0"/>
      <p:bldP spid="43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4" name="Freeform 27"/>
          <p:cNvSpPr/>
          <p:nvPr/>
        </p:nvSpPr>
        <p:spPr bwMode="auto">
          <a:xfrm rot="10800000" flipH="1" flipV="1">
            <a:off x="7442200" y="2144713"/>
            <a:ext cx="969963" cy="200025"/>
          </a:xfrm>
          <a:custGeom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536" name="Group 8"/>
          <p:cNvGrpSpPr/>
          <p:nvPr/>
        </p:nvGrpSpPr>
        <p:grpSpPr>
          <a:xfrm>
            <a:off x="3897313" y="1882775"/>
            <a:ext cx="4403725" cy="4392613"/>
            <a:chExt cx="4402963" cy="4392248"/>
          </a:xfrm>
        </p:grpSpPr>
        <p:sp>
          <p:nvSpPr>
            <p:cNvPr id="21533" name="Freeform 9"/>
            <p:cNvSpPr>
              <a:spLocks noChangeArrowheads="1"/>
            </p:cNvSpPr>
            <p:nvPr/>
          </p:nvSpPr>
          <p:spPr bwMode="auto">
            <a:xfrm flipH="1" flipV="1">
              <a:off x="2232488" y="2232248"/>
              <a:ext cx="2160000" cy="2160000"/>
            </a:xfrm>
            <a:custGeom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5">
                <a:lumMod val="10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4" name="Freeform 9"/>
            <p:cNvSpPr>
              <a:spLocks noChangeArrowheads="1"/>
            </p:cNvSpPr>
            <p:nvPr/>
          </p:nvSpPr>
          <p:spPr bwMode="auto">
            <a:xfrm flipV="1">
              <a:off x="0" y="2232248"/>
              <a:ext cx="2160000" cy="2160000"/>
            </a:xfrm>
            <a:custGeom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5" name="Freeform 9"/>
            <p:cNvSpPr>
              <a:spLocks noChangeArrowheads="1"/>
            </p:cNvSpPr>
            <p:nvPr/>
          </p:nvSpPr>
          <p:spPr bwMode="auto">
            <a:xfrm flipH="1">
              <a:off x="2242963" y="0"/>
              <a:ext cx="2160000" cy="2160000"/>
            </a:xfrm>
            <a:custGeom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5">
                <a:lumMod val="25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36" name="Freeform 9"/>
            <p:cNvSpPr>
              <a:spLocks noChangeArrowheads="1"/>
            </p:cNvSpPr>
            <p:nvPr/>
          </p:nvSpPr>
          <p:spPr bwMode="auto">
            <a:xfrm>
              <a:off x="0" y="0"/>
              <a:ext cx="2160000" cy="2160000"/>
            </a:xfrm>
            <a:custGeom>
              <a:gdLst>
                <a:gd name="T0" fmla="*/ 2147483646 w 177"/>
                <a:gd name="T1" fmla="*/ 0 h 177"/>
                <a:gd name="T2" fmla="*/ 0 w 177"/>
                <a:gd name="T3" fmla="*/ 2147483646 h 177"/>
                <a:gd name="T4" fmla="*/ 2147483646 w 177"/>
                <a:gd name="T5" fmla="*/ 2147483646 h 177"/>
                <a:gd name="T6" fmla="*/ 2147483646 w 177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177"/>
                <a:gd name="T14" fmla="*/ 177 w 177"/>
                <a:gd name="T15" fmla="*/ 177 h 177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 cmpd="sng">
              <a:solidFill>
                <a:srgbClr val="D7D7D7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8375650" y="36703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紧急</a:t>
            </a:r>
            <a:endParaRPr lang="zh-CN" altLang="en-US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5422900" y="1485900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2544" name="Rectangle 36"/>
          <p:cNvSpPr>
            <a:spLocks noChangeArrowheads="1"/>
          </p:cNvSpPr>
          <p:nvPr/>
        </p:nvSpPr>
        <p:spPr bwMode="auto">
          <a:xfrm>
            <a:off x="3897313" y="4179888"/>
            <a:ext cx="205898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等待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闲聊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闲逛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看热闹无谓的会议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应酬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嗜好沉迷（游戏）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新闻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微博</a:t>
            </a:r>
            <a:endParaRPr lang="zh-CN" altLang="en-US"/>
          </a:p>
        </p:txBody>
      </p:sp>
      <p:sp>
        <p:nvSpPr>
          <p:cNvPr id="22545" name="Rectangle 37"/>
          <p:cNvSpPr>
            <a:spLocks noChangeArrowheads="1"/>
          </p:cNvSpPr>
          <p:nvPr/>
        </p:nvSpPr>
        <p:spPr bwMode="auto">
          <a:xfrm>
            <a:off x="6199188" y="4179888"/>
            <a:ext cx="2052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任何非预约事项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干扰电话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/QQ/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微信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下属请示与报告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日常文件批阅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别人求帮忙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46" name="Rectangle 38"/>
          <p:cNvSpPr>
            <a:spLocks noChangeArrowheads="1"/>
          </p:cNvSpPr>
          <p:nvPr/>
        </p:nvSpPr>
        <p:spPr bwMode="auto">
          <a:xfrm>
            <a:off x="3968750" y="2530475"/>
            <a:ext cx="2060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计划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各种沟通（角色）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培训工作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培养下属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知识管理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技能提升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防患未然（锻炼、防火）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47" name="Rectangle 39"/>
          <p:cNvSpPr>
            <a:spLocks noChangeArrowheads="1"/>
          </p:cNvSpPr>
          <p:nvPr/>
        </p:nvSpPr>
        <p:spPr bwMode="auto">
          <a:xfrm>
            <a:off x="6199188" y="3048000"/>
            <a:ext cx="20526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二象限转过来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燃眉之急的问题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危机（看病、救火）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14625" y="1377950"/>
            <a:ext cx="6810375" cy="5403850"/>
            <a:chOff x="2714625" y="1377950"/>
            <a:chExt cx="6810375" cy="5403850"/>
          </a:xfrm>
        </p:grpSpPr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 rot="5400000" flipH="1" flipV="1">
              <a:off x="6119019" y="678656"/>
              <a:ext cx="1588" cy="6810375"/>
            </a:xfrm>
            <a:prstGeom prst="line">
              <a:avLst/>
            </a:prstGeom>
            <a:noFill/>
            <a:ln w="38100">
              <a:solidFill>
                <a:schemeClr val="accent5">
                  <a:lumMod val="10000"/>
                </a:schemeClr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0" name="Line 11"/>
            <p:cNvSpPr>
              <a:spLocks noChangeShapeType="1"/>
            </p:cNvSpPr>
            <p:nvPr/>
          </p:nvSpPr>
          <p:spPr bwMode="auto">
            <a:xfrm flipH="1" flipV="1">
              <a:off x="6102350" y="1377950"/>
              <a:ext cx="0" cy="5403850"/>
            </a:xfrm>
            <a:prstGeom prst="line">
              <a:avLst/>
            </a:prstGeom>
            <a:noFill/>
            <a:ln w="38100">
              <a:solidFill>
                <a:schemeClr val="accent5">
                  <a:lumMod val="25000"/>
                </a:schemeClr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49" name="Freeform 27"/>
          <p:cNvSpPr/>
          <p:nvPr/>
        </p:nvSpPr>
        <p:spPr bwMode="auto">
          <a:xfrm rot="10800000" flipV="1">
            <a:off x="3716338" y="2108200"/>
            <a:ext cx="893762" cy="273050"/>
          </a:xfrm>
          <a:custGeom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0" name="Text Box 28"/>
          <p:cNvSpPr>
            <a:spLocks noChangeArrowheads="1"/>
          </p:cNvSpPr>
          <p:nvPr/>
        </p:nvSpPr>
        <p:spPr bwMode="auto">
          <a:xfrm>
            <a:off x="1114425" y="1712913"/>
            <a:ext cx="245745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定出时间待会做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淡定从容</a:t>
            </a:r>
            <a:endParaRPr lang="en-US" sz="40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1" name="直接连接符 40"/>
          <p:cNvSpPr>
            <a:spLocks noChangeShapeType="1"/>
          </p:cNvSpPr>
          <p:nvPr/>
        </p:nvSpPr>
        <p:spPr bwMode="auto">
          <a:xfrm flipH="1">
            <a:off x="3716338" y="1803400"/>
            <a:ext cx="0" cy="882650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Freeform 27"/>
          <p:cNvSpPr/>
          <p:nvPr/>
        </p:nvSpPr>
        <p:spPr bwMode="auto">
          <a:xfrm rot="10800000">
            <a:off x="3698875" y="5632450"/>
            <a:ext cx="774700" cy="292100"/>
          </a:xfrm>
          <a:custGeom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3" name="Text Box 28"/>
          <p:cNvSpPr>
            <a:spLocks noChangeArrowheads="1"/>
          </p:cNvSpPr>
          <p:nvPr/>
        </p:nvSpPr>
        <p:spPr bwMode="auto">
          <a:xfrm>
            <a:off x="1114425" y="5149850"/>
            <a:ext cx="2439988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打发时间时做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浪费生命</a:t>
            </a:r>
            <a:endParaRPr lang="en-US" sz="40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4" name="直接连接符 65"/>
          <p:cNvSpPr>
            <a:spLocks noChangeShapeType="1"/>
          </p:cNvSpPr>
          <p:nvPr/>
        </p:nvSpPr>
        <p:spPr bwMode="auto">
          <a:xfrm flipH="1">
            <a:off x="3698875" y="5330825"/>
            <a:ext cx="0" cy="939800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5" name="Text Box 28"/>
          <p:cNvSpPr>
            <a:spLocks noChangeArrowheads="1"/>
          </p:cNvSpPr>
          <p:nvPr/>
        </p:nvSpPr>
        <p:spPr bwMode="auto">
          <a:xfrm>
            <a:off x="8539163" y="1677988"/>
            <a:ext cx="2446337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立即去做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压力山大</a:t>
            </a:r>
            <a:endParaRPr lang="en-US" sz="40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6" name="直接连接符 68"/>
          <p:cNvSpPr>
            <a:spLocks noChangeShapeType="1"/>
          </p:cNvSpPr>
          <p:nvPr/>
        </p:nvSpPr>
        <p:spPr bwMode="auto">
          <a:xfrm>
            <a:off x="8448675" y="1724025"/>
            <a:ext cx="1588" cy="1041400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7"/>
          <p:cNvSpPr/>
          <p:nvPr/>
        </p:nvSpPr>
        <p:spPr bwMode="auto">
          <a:xfrm rot="10800000" flipH="1">
            <a:off x="7713663" y="5591175"/>
            <a:ext cx="825500" cy="333375"/>
          </a:xfrm>
          <a:custGeom>
            <a:gdLst>
              <a:gd name="T0" fmla="*/ 0 w 1905"/>
              <a:gd name="T1" fmla="*/ 2147483646 h 136"/>
              <a:gd name="T2" fmla="*/ 2147483646 w 1905"/>
              <a:gd name="T3" fmla="*/ 0 h 136"/>
              <a:gd name="T4" fmla="*/ 2147483646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A5A5A5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8" name="Text Box 28"/>
          <p:cNvSpPr>
            <a:spLocks noChangeArrowheads="1"/>
          </p:cNvSpPr>
          <p:nvPr/>
        </p:nvSpPr>
        <p:spPr bwMode="auto">
          <a:xfrm>
            <a:off x="8728514" y="5149850"/>
            <a:ext cx="2574925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授权或另约时间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忙且盲目</a:t>
            </a:r>
            <a:endParaRPr lang="en-US" sz="40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9" name="直接连接符 71"/>
          <p:cNvSpPr>
            <a:spLocks noChangeShapeType="1"/>
          </p:cNvSpPr>
          <p:nvPr/>
        </p:nvSpPr>
        <p:spPr bwMode="auto">
          <a:xfrm>
            <a:off x="8583613" y="5280025"/>
            <a:ext cx="1587" cy="1023938"/>
          </a:xfrm>
          <a:prstGeom prst="line">
            <a:avLst/>
          </a:prstGeom>
          <a:noFill/>
          <a:ln w="9525">
            <a:solidFill>
              <a:srgbClr val="A5A5A5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Text Box 28"/>
          <p:cNvSpPr>
            <a:spLocks noChangeArrowheads="1"/>
          </p:cNvSpPr>
          <p:nvPr/>
        </p:nvSpPr>
        <p:spPr bwMode="auto">
          <a:xfrm>
            <a:off x="4786313" y="5372100"/>
            <a:ext cx="24399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时间杀手</a:t>
            </a:r>
            <a:endParaRPr lang="en-US" sz="40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13"/>
          <p:cNvSpPr>
            <a:spLocks noChangeArrowheads="1"/>
          </p:cNvSpPr>
          <p:nvPr/>
        </p:nvSpPr>
        <p:spPr bwMode="auto">
          <a:xfrm>
            <a:off x="8438551" y="405100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效能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41" name="矩形 4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3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5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9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1514" grpId="0"/>
      <p:bldP spid="21515" grpId="0"/>
      <p:bldP spid="22544" grpId="0"/>
      <p:bldP spid="22545" grpId="0"/>
      <p:bldP spid="22546" grpId="0"/>
      <p:bldP spid="22547" grpId="0"/>
      <p:bldP spid="22549" grpId="0" animBg="1"/>
      <p:bldP spid="22550" grpId="0"/>
      <p:bldP spid="22551" grpId="0" animBg="1"/>
      <p:bldP spid="22552" grpId="0" animBg="1"/>
      <p:bldP spid="22553" grpId="0"/>
      <p:bldP spid="22554" grpId="0" animBg="1"/>
      <p:bldP spid="22555" grpId="0"/>
      <p:bldP spid="22556" grpId="0" animBg="1"/>
      <p:bldP spid="22557" grpId="0" animBg="1"/>
      <p:bldP spid="22558" grpId="0"/>
      <p:bldP spid="22559" grpId="0" animBg="1"/>
      <p:bldP spid="22560" grpId="0"/>
      <p:bldP spid="39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027953" y="4728120"/>
            <a:ext cx="1868441" cy="1816295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01580" y="4994111"/>
            <a:ext cx="1321187" cy="128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22860" rIns="22860" bIns="228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如何提高效率</a:t>
            </a:r>
            <a:endParaRPr lang="zh-CN" altLang="en-US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10800000">
            <a:off x="2398423" y="5377446"/>
            <a:ext cx="2484905" cy="517644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744469" y="5127706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75115" y="5157497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最佳状态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全心专注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12342858">
            <a:off x="2628304" y="4398382"/>
            <a:ext cx="2484905" cy="517644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097391" y="3624606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2128037" y="3654396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事不宜迟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速度制胜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13885715">
            <a:off x="3307089" y="3605801"/>
            <a:ext cx="2415555" cy="532505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3086257" y="2419214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116903" y="2449004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立即去做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一次成功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 rot="15428571">
            <a:off x="4237858" y="3170077"/>
            <a:ext cx="2415555" cy="532505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4515210" y="1750271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545856" y="1780061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统筹安排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平行作业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 rot="16971428">
            <a:off x="5270932" y="3170077"/>
            <a:ext cx="2415555" cy="532505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6101228" y="1750271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6131874" y="1780061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充分利用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碎块时间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 rot="18514286">
            <a:off x="6201700" y="3605801"/>
            <a:ext cx="2415555" cy="532505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7530181" y="2419214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560827" y="2449004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优化流程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简化操作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 rot="20057142">
            <a:off x="6811137" y="4398382"/>
            <a:ext cx="2484905" cy="517644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57" name="AutoShape 29"/>
          <p:cNvSpPr>
            <a:spLocks noChangeArrowheads="1"/>
          </p:cNvSpPr>
          <p:nvPr/>
        </p:nvSpPr>
        <p:spPr bwMode="auto">
          <a:xfrm>
            <a:off x="8519048" y="3624606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8549693" y="3654396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整理整顿</a:t>
            </a:r>
            <a:endParaRPr 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快速定位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59" name="AutoShape 31"/>
          <p:cNvSpPr>
            <a:spLocks noChangeArrowheads="1"/>
          </p:cNvSpPr>
          <p:nvPr/>
        </p:nvSpPr>
        <p:spPr bwMode="auto">
          <a:xfrm>
            <a:off x="7041018" y="5377446"/>
            <a:ext cx="2484905" cy="517644"/>
          </a:xfrm>
          <a:prstGeom prst="leftArrow">
            <a:avLst>
              <a:gd name="adj1" fmla="val 60000"/>
              <a:gd name="adj2" fmla="val 49991"/>
            </a:avLst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8871970" y="5127706"/>
            <a:ext cx="1307908" cy="1017125"/>
          </a:xfrm>
          <a:prstGeom prst="roundRect">
            <a:avLst>
              <a:gd name="adj" fmla="val 1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8902616" y="5157497"/>
            <a:ext cx="1246617" cy="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选择效率更高的工具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TextBox 13"/>
          <p:cNvSpPr>
            <a:spLocks noChangeArrowheads="1"/>
          </p:cNvSpPr>
          <p:nvPr/>
        </p:nvSpPr>
        <p:spPr bwMode="auto">
          <a:xfrm>
            <a:off x="8438551" y="405100"/>
            <a:ext cx="1357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效率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42" name="矩形 4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/>
      <p:bldP spid="22538" grpId="0" animBg="1"/>
      <p:bldP spid="22539" grpId="0" animBg="1"/>
      <p:bldP spid="22540" grpId="0"/>
      <p:bldP spid="22541" grpId="0" animBg="1"/>
      <p:bldP spid="22542" grpId="0" animBg="1"/>
      <p:bldP spid="22543" grpId="0"/>
      <p:bldP spid="22544" grpId="0" animBg="1"/>
      <p:bldP spid="22545" grpId="0" animBg="1"/>
      <p:bldP spid="22546" grpId="0"/>
      <p:bldP spid="22547" grpId="0" animBg="1"/>
      <p:bldP spid="22548" grpId="0" animBg="1"/>
      <p:bldP spid="22549" grpId="0"/>
      <p:bldP spid="22550" grpId="0" animBg="1"/>
      <p:bldP spid="22551" grpId="0" animBg="1"/>
      <p:bldP spid="22552" grpId="0"/>
      <p:bldP spid="22553" grpId="0" animBg="1"/>
      <p:bldP spid="22554" grpId="0" animBg="1"/>
      <p:bldP spid="22555" grpId="0"/>
      <p:bldP spid="22556" grpId="0" animBg="1"/>
      <p:bldP spid="22557" grpId="0" animBg="1"/>
      <p:bldP spid="22558" grpId="0"/>
      <p:bldP spid="22559" grpId="0" animBg="1"/>
      <p:bldP spid="22560" grpId="0" animBg="1"/>
      <p:bldP spid="22561" grpId="0"/>
      <p:bldP spid="40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9" name="矩形 4"/>
          <p:cNvSpPr>
            <a:spLocks noChangeArrowheads="1"/>
          </p:cNvSpPr>
          <p:nvPr/>
        </p:nvSpPr>
        <p:spPr bwMode="auto">
          <a:xfrm>
            <a:off x="3883025" y="1745933"/>
            <a:ext cx="459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故事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田边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的青蛙与</a:t>
            </a:r>
            <a:r>
              <a:rPr lang="zh-CN" altLang="en-US" sz="2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路边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的青蛙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0" name="Picture 4" descr="http://www.meigong5.com/uploads/png/frog_dog/frog_dog_0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563" y="1312545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矩形 7"/>
          <p:cNvSpPr>
            <a:spLocks noChangeArrowheads="1"/>
          </p:cNvSpPr>
          <p:nvPr/>
        </p:nvSpPr>
        <p:spPr bwMode="auto">
          <a:xfrm>
            <a:off x="3992563" y="2269808"/>
            <a:ext cx="4487862" cy="10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原来，掌握命运的方法很简单，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远离懒惰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就可以了。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62" name="Picture 7" descr="F:\360云盘\02-个人资料\！PPT图片及版面资源\05-PPT精选插图\15-PNG\frog_dog_06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1500" y="1312545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直接连接符 2"/>
          <p:cNvSpPr>
            <a:spLocks noChangeShapeType="1"/>
          </p:cNvSpPr>
          <p:nvPr/>
        </p:nvSpPr>
        <p:spPr bwMode="auto">
          <a:xfrm>
            <a:off x="5748338" y="4006803"/>
            <a:ext cx="6076" cy="2189042"/>
          </a:xfrm>
          <a:prstGeom prst="line">
            <a:avLst/>
          </a:prstGeom>
          <a:noFill/>
          <a:ln w="12700">
            <a:solidFill>
              <a:schemeClr val="accent5">
                <a:lumMod val="2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TextBox 15"/>
          <p:cNvSpPr>
            <a:spLocks noChangeArrowheads="1"/>
          </p:cNvSpPr>
          <p:nvPr/>
        </p:nvSpPr>
        <p:spPr bwMode="auto">
          <a:xfrm>
            <a:off x="2874447" y="3797142"/>
            <a:ext cx="2646878" cy="247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9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</a:t>
            </a:r>
            <a:endParaRPr lang="en-US" sz="9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的牵引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5" name="TextBox 15"/>
          <p:cNvSpPr>
            <a:spLocks noChangeArrowheads="1"/>
          </p:cNvSpPr>
          <p:nvPr/>
        </p:nvSpPr>
        <p:spPr bwMode="auto">
          <a:xfrm>
            <a:off x="5975350" y="3797142"/>
            <a:ext cx="387826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96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危机感</a:t>
            </a:r>
            <a:endParaRPr lang="en-US" sz="96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的推促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3"/>
          <p:cNvSpPr>
            <a:spLocks noChangeArrowheads="1"/>
          </p:cNvSpPr>
          <p:nvPr/>
        </p:nvSpPr>
        <p:spPr bwMode="auto">
          <a:xfrm>
            <a:off x="8438552" y="405100"/>
            <a:ext cx="125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勤奋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2" name="矩形 21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基本原理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  <p:bldP spid="23563" grpId="0" animBg="1"/>
      <p:bldP spid="23564" grpId="0"/>
      <p:bldP spid="23565" grpId="0"/>
      <p:bldP spid="20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 Box 28"/>
          <p:cNvSpPr>
            <a:spLocks noChangeArrowheads="1"/>
          </p:cNvSpPr>
          <p:nvPr/>
        </p:nvSpPr>
        <p:spPr bwMode="auto">
          <a:xfrm>
            <a:off x="4791675" y="2048046"/>
            <a:ext cx="6029325" cy="24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第一步 事项清单</a:t>
            </a:r>
            <a:endParaRPr lang="zh-CN" altLang="en-US" sz="20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第二步 优先排序</a:t>
            </a:r>
            <a:endParaRPr lang="zh-CN" altLang="en-US" sz="20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第三步 时间安排及具体实施</a:t>
            </a:r>
            <a:endParaRPr lang="zh-CN" altLang="en-US" sz="20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第四步 每晚回顾</a:t>
            </a:r>
            <a:endParaRPr lang="en-US" altLang="zh-CN" sz="2000" b="1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矩形 40"/>
          <p:cNvSpPr>
            <a:spLocks noChangeArrowheads="1"/>
          </p:cNvSpPr>
          <p:nvPr/>
        </p:nvSpPr>
        <p:spPr bwMode="auto">
          <a:xfrm>
            <a:off x="4708525" y="953294"/>
            <a:ext cx="7483475" cy="10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</a:t>
            </a:r>
            <a:r>
              <a:rPr lang="zh-CN" altLang="zh-CN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的具体实施</a:t>
            </a:r>
            <a:endParaRPr lang="zh-CN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62857" y="3095351"/>
            <a:ext cx="21066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0">
                <a:solidFill>
                  <a:schemeClr val="bg1">
                    <a:alpha val="50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30000">
              <a:solidFill>
                <a:schemeClr val="bg1">
                  <a:alpha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60" y="953294"/>
            <a:ext cx="5146795" cy="514679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7" name="矩形 2"/>
          <p:cNvSpPr>
            <a:spLocks noChangeArrowheads="1"/>
          </p:cNvSpPr>
          <p:nvPr/>
        </p:nvSpPr>
        <p:spPr bwMode="auto">
          <a:xfrm>
            <a:off x="2044592" y="2921791"/>
            <a:ext cx="4860706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周目标的分解或计划的安排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各种临时插单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紧急任务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已经预约的安排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各种未完成事项（历史累积）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生活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情感等琐事或安排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8" name="矩形 3"/>
          <p:cNvSpPr>
            <a:spLocks noChangeArrowheads="1"/>
          </p:cNvSpPr>
          <p:nvPr/>
        </p:nvSpPr>
        <p:spPr bwMode="auto">
          <a:xfrm>
            <a:off x="1333708" y="5728024"/>
            <a:ext cx="7315200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】Notebook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、记事本、公司</a:t>
            </a: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系统；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5610" name="矩形 5"/>
          <p:cNvSpPr>
            <a:spLocks noChangeArrowheads="1"/>
          </p:cNvSpPr>
          <p:nvPr/>
        </p:nvSpPr>
        <p:spPr bwMode="auto">
          <a:xfrm>
            <a:off x="3001683" y="1244088"/>
            <a:ext cx="2150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事项清单的来源</a:t>
            </a:r>
            <a:endParaRPr lang="zh-CN" alt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12" name="矩形 9"/>
          <p:cNvSpPr>
            <a:spLocks noChangeArrowheads="1"/>
          </p:cNvSpPr>
          <p:nvPr/>
        </p:nvSpPr>
        <p:spPr bwMode="auto">
          <a:xfrm>
            <a:off x="1333708" y="2269596"/>
            <a:ext cx="700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每天上班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第一件事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，罗列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待完成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1" name="矩形 2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4" b="98069" l="2500" r="99200">
                        <a14:foregroundMark x1="7000" y1="28138" x2="7000" y2="28138"/>
                        <a14:foregroundMark x1="2500" y1="20690" x2="2500" y2="20690"/>
                        <a14:foregroundMark x1="68300" y1="66483" x2="68300" y2="66483"/>
                        <a14:foregroundMark x1="75400" y1="66483" x2="75400" y2="66483"/>
                        <a14:foregroundMark x1="60200" y1="53931" x2="60200" y2="53931"/>
                        <a14:foregroundMark x1="56700" y1="44690" x2="56700" y2="44690"/>
                        <a14:foregroundMark x1="57700" y1="39724" x2="57700" y2="39724"/>
                        <a14:foregroundMark x1="71200" y1="53103" x2="71200" y2="53103"/>
                        <a14:foregroundMark x1="46700" y1="43724" x2="46700" y2="43724"/>
                        <a14:foregroundMark x1="43500" y1="45931" x2="43500" y2="45931"/>
                        <a14:foregroundMark x1="87600" y1="60690" x2="87600" y2="60690"/>
                        <a14:foregroundMark x1="95100" y1="65517" x2="95100" y2="65517"/>
                        <a14:foregroundMark x1="99200" y1="67310" x2="99200" y2="67310"/>
                        <a14:foregroundMark x1="67300" y1="92276" x2="67300" y2="92276"/>
                        <a14:foregroundMark x1="65100" y1="78069" x2="65100" y2="78069"/>
                        <a14:foregroundMark x1="84100" y1="52690" x2="84100" y2="52690"/>
                        <a14:foregroundMark x1="62500" y1="98069" x2="62500" y2="98069"/>
                        <a14:foregroundMark x1="80200" y1="13517" x2="80200" y2="13517"/>
                        <a14:foregroundMark x1="84400" y1="3724" x2="84400" y2="3724"/>
                        <a14:backgroundMark x1="5400" y1="12690" x2="5400" y2="12690"/>
                        <a14:backgroundMark x1="8300" y1="6483" x2="8300" y2="6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35" y="2269596"/>
            <a:ext cx="4890005" cy="3545254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10" grpId="0"/>
      <p:bldP spid="25612" grpId="0"/>
      <p:bldP spid="19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31" name="矩形 2"/>
          <p:cNvSpPr>
            <a:spLocks noChangeArrowheads="1"/>
          </p:cNvSpPr>
          <p:nvPr/>
        </p:nvSpPr>
        <p:spPr bwMode="auto">
          <a:xfrm>
            <a:off x="1611963" y="2643700"/>
            <a:ext cx="7191375" cy="2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随时记录，避免事项的遗漏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预约事项安排到对应的日历日期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临时插单（一般都很重要）根据缓急程度安排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所有新增事项汇总到“待完成”事项清单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32" name="矩形 3"/>
          <p:cNvSpPr>
            <a:spLocks noChangeArrowheads="1"/>
          </p:cNvSpPr>
          <p:nvPr/>
        </p:nvSpPr>
        <p:spPr bwMode="auto">
          <a:xfrm>
            <a:off x="1506154" y="5169850"/>
            <a:ext cx="746442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台历或手机</a:t>
            </a: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电脑日历、</a:t>
            </a:r>
            <a:r>
              <a:rPr lang="en-US" altLang="zh-CN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Notebook</a:t>
            </a:r>
            <a:r>
              <a:rPr lang="zh-CN" altLang="en-US" sz="24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、记事本；</a:t>
            </a:r>
            <a:endParaRPr lang="zh-CN" altLang="en-US" sz="2400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4" name="矩形 5"/>
          <p:cNvSpPr>
            <a:spLocks noChangeArrowheads="1"/>
          </p:cNvSpPr>
          <p:nvPr/>
        </p:nvSpPr>
        <p:spPr bwMode="auto">
          <a:xfrm>
            <a:off x="1611963" y="1831976"/>
            <a:ext cx="4233863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临时插单或预约的处理和提醒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5" name="Picture 2" descr="http://www.iconpng.com/png/office2/calendar-selection-d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3669" y="1900183"/>
            <a:ext cx="2957567" cy="29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1" name="矩形 2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4" grpId="0"/>
      <p:bldP spid="19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938" y="2072983"/>
            <a:ext cx="4815786" cy="31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7656" name="矩形 2"/>
          <p:cNvSpPr>
            <a:spLocks noChangeArrowheads="1"/>
          </p:cNvSpPr>
          <p:nvPr/>
        </p:nvSpPr>
        <p:spPr bwMode="auto">
          <a:xfrm>
            <a:off x="6594885" y="2036771"/>
            <a:ext cx="4751388" cy="203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将“待完成”清单中与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Deadline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最接近的事项取出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根据“四象限”模型进行排序和安排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归入每日事项安排表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7" name="矩形 3"/>
          <p:cNvSpPr>
            <a:spLocks noChangeArrowheads="1"/>
          </p:cNvSpPr>
          <p:nvPr/>
        </p:nvSpPr>
        <p:spPr bwMode="auto">
          <a:xfrm>
            <a:off x="6494462" y="4426375"/>
            <a:ext cx="4751388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每日事项安排表；</a:t>
            </a:r>
            <a:endParaRPr lang="zh-CN" altLang="en-US" sz="2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8" name="矩形 7"/>
          <p:cNvSpPr>
            <a:spLocks noChangeArrowheads="1"/>
          </p:cNvSpPr>
          <p:nvPr/>
        </p:nvSpPr>
        <p:spPr bwMode="auto">
          <a:xfrm>
            <a:off x="2691305" y="5551382"/>
            <a:ext cx="7007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这一步骤是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关键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，但很多人都没有这样做。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优先顺序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0" name="矩形 19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  <p:bldP spid="18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9" name="矩形 6"/>
          <p:cNvSpPr>
            <a:spLocks noChangeArrowheads="1"/>
          </p:cNvSpPr>
          <p:nvPr/>
        </p:nvSpPr>
        <p:spPr bwMode="auto">
          <a:xfrm>
            <a:off x="1775974" y="2841308"/>
            <a:ext cx="471941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将已经排序的事项，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进行时间分配（即设置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Deadline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可以统筹安排的事项，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尽可能统筹安排；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0" name="矩形 8"/>
          <p:cNvSpPr>
            <a:spLocks noChangeArrowheads="1"/>
          </p:cNvSpPr>
          <p:nvPr/>
        </p:nvSpPr>
        <p:spPr bwMode="auto">
          <a:xfrm>
            <a:off x="1617283" y="5368224"/>
            <a:ext cx="746442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每日事项安排表（同上）；</a:t>
            </a:r>
            <a:endParaRPr lang="zh-CN" altLang="en-US" sz="2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2" name="矩形 10"/>
          <p:cNvSpPr>
            <a:spLocks noChangeArrowheads="1"/>
          </p:cNvSpPr>
          <p:nvPr/>
        </p:nvSpPr>
        <p:spPr bwMode="auto">
          <a:xfrm>
            <a:off x="1617283" y="1856951"/>
            <a:ext cx="2024062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时间安排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72463" y="1507237"/>
            <a:ext cx="5309269" cy="3795078"/>
            <a:chOff x="4249069" y="1244600"/>
            <a:chExt cx="5309269" cy="3795078"/>
          </a:xfrm>
        </p:grpSpPr>
        <p:pic>
          <p:nvPicPr>
            <p:cNvPr id="28683" name="Picture 4" descr="http://upload.wikimedia.org/wikipedia/commons/0/02/Current_event_marker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069" y="1244600"/>
              <a:ext cx="5309269" cy="379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矩形 5"/>
            <p:cNvSpPr>
              <a:spLocks noChangeArrowheads="1"/>
            </p:cNvSpPr>
            <p:nvPr/>
          </p:nvSpPr>
          <p:spPr bwMode="auto">
            <a:xfrm>
              <a:off x="7075336" y="3526617"/>
              <a:ext cx="16800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2323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Deadline</a:t>
              </a:r>
              <a:endParaRPr lang="zh-CN" altLang="en-US" sz="2800" b="1">
                <a:solidFill>
                  <a:srgbClr val="FF232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21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安排与实施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3" name="矩形 22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2" grpId="0"/>
      <p:bldP spid="21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1884670" y="5772150"/>
            <a:ext cx="746442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智能机读书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音频软件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记事本；</a:t>
            </a:r>
            <a:endParaRPr lang="zh-CN" altLang="en-US" sz="2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06" name="矩形 11"/>
          <p:cNvSpPr>
            <a:spLocks noChangeArrowheads="1"/>
          </p:cNvSpPr>
          <p:nvPr/>
        </p:nvSpPr>
        <p:spPr bwMode="auto">
          <a:xfrm>
            <a:off x="1884670" y="4532962"/>
            <a:ext cx="8883650" cy="10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每天挑战自己，提高效率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增加生命的宽度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（亚历山大、李小龙）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琐碎时间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等待时间，充分利用（学习、沟通、思考、休息）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707" name="Picture 2" descr="http://i9.hexunimg.cn/2011-10-11/1340821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667" y="1344399"/>
            <a:ext cx="5554345" cy="2987095"/>
          </a:xfrm>
          <a:prstGeom prst="rect">
            <a:avLst/>
          </a:prstGeom>
          <a:noFill/>
          <a:ln w="28575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1617283" y="1856951"/>
            <a:ext cx="2024062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安排与实施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1" name="矩形 2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6" grpId="0"/>
      <p:bldP spid="18" grpId="0"/>
      <p:bldP spid="19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7" name="矩形 6"/>
          <p:cNvSpPr>
            <a:spLocks noChangeArrowheads="1"/>
          </p:cNvSpPr>
          <p:nvPr/>
        </p:nvSpPr>
        <p:spPr bwMode="auto">
          <a:xfrm>
            <a:off x="1741831" y="2675431"/>
            <a:ext cx="5304253" cy="15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当天工作按照效能四象限归类；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检视自己的时间管理状况，及时调整；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不断进步，直到形成习惯；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8" name="矩形 8"/>
          <p:cNvSpPr>
            <a:spLocks noChangeArrowheads="1"/>
          </p:cNvSpPr>
          <p:nvPr/>
        </p:nvSpPr>
        <p:spPr bwMode="auto">
          <a:xfrm>
            <a:off x="1651006" y="4605003"/>
            <a:ext cx="478828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】A4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纸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白板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标签纸；</a:t>
            </a:r>
            <a:endParaRPr lang="zh-CN" altLang="en-US" sz="2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0" name="矩形 10"/>
          <p:cNvSpPr>
            <a:spLocks noChangeArrowheads="1"/>
          </p:cNvSpPr>
          <p:nvPr/>
        </p:nvSpPr>
        <p:spPr bwMode="auto">
          <a:xfrm>
            <a:off x="1651006" y="1830162"/>
            <a:ext cx="2024062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效果检视</a:t>
            </a:r>
            <a:endParaRPr lang="zh-CN" alt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734" name="矩形 19"/>
          <p:cNvSpPr>
            <a:spLocks noChangeArrowheads="1"/>
          </p:cNvSpPr>
          <p:nvPr/>
        </p:nvSpPr>
        <p:spPr bwMode="auto">
          <a:xfrm>
            <a:off x="1333708" y="5332394"/>
            <a:ext cx="6339967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理想状态：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时间→ </a:t>
            </a:r>
            <a:r>
              <a:rPr lang="zh-CN" altLang="en-US" sz="2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重要且不紧急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的事情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02594" y="1755475"/>
            <a:ext cx="4397375" cy="3146425"/>
            <a:chOff x="5876925" y="1111250"/>
            <a:chExt cx="4397375" cy="3146425"/>
          </a:xfrm>
        </p:grpSpPr>
        <p:grpSp>
          <p:nvGrpSpPr>
            <p:cNvPr id="30731" name="Group 11"/>
            <p:cNvGrpSpPr/>
            <p:nvPr/>
          </p:nvGrpSpPr>
          <p:grpSpPr>
            <a:xfrm>
              <a:off x="6600825" y="1136650"/>
              <a:ext cx="3540125" cy="3121025"/>
              <a:chExt cx="3261912" cy="2876166"/>
            </a:xfrm>
          </p:grpSpPr>
          <p:sp>
            <p:nvSpPr>
              <p:cNvPr id="30737" name="Rectangle 5"/>
              <p:cNvSpPr>
                <a:spLocks noChangeArrowheads="1"/>
              </p:cNvSpPr>
              <p:nvPr/>
            </p:nvSpPr>
            <p:spPr bwMode="auto">
              <a:xfrm rot="-525423">
                <a:off x="88625" y="93811"/>
                <a:ext cx="3011760" cy="2770350"/>
              </a:xfrm>
              <a:custGeom>
                <a:gdLst>
                  <a:gd name="T0" fmla="*/ 0 w 3011870"/>
                  <a:gd name="T1" fmla="*/ 0 h 2769615"/>
                  <a:gd name="T2" fmla="*/ 2847561 w 3011870"/>
                  <a:gd name="T3" fmla="*/ 95232 h 2769615"/>
                  <a:gd name="T4" fmla="*/ 2791992 w 3011870"/>
                  <a:gd name="T5" fmla="*/ 2276542 h 2769615"/>
                  <a:gd name="T6" fmla="*/ 113112 w 3011870"/>
                  <a:gd name="T7" fmla="*/ 2755989 h 2769615"/>
                  <a:gd name="T8" fmla="*/ 0 w 3011870"/>
                  <a:gd name="T9" fmla="*/ 0 h 27696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1870"/>
                  <a:gd name="T16" fmla="*/ 0 h 2769615"/>
                  <a:gd name="T17" fmla="*/ 3011870 w 3011870"/>
                  <a:gd name="T18" fmla="*/ 2769615 h 2769615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1870" h="2769615">
                    <a:moveTo>
                      <a:pt x="0" y="0"/>
                    </a:moveTo>
                    <a:cubicBezTo>
                      <a:pt x="1127017" y="85961"/>
                      <a:pt x="1845297" y="76592"/>
                      <a:pt x="2847769" y="95182"/>
                    </a:cubicBezTo>
                    <a:cubicBezTo>
                      <a:pt x="2777291" y="1004083"/>
                      <a:pt x="3289279" y="2013053"/>
                      <a:pt x="2792196" y="2275334"/>
                    </a:cubicBezTo>
                    <a:cubicBezTo>
                      <a:pt x="2409503" y="2508287"/>
                      <a:pt x="1123783" y="2845055"/>
                      <a:pt x="113120" y="2754527"/>
                    </a:cubicBezTo>
                    <a:cubicBezTo>
                      <a:pt x="-60175" y="1676365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rgbClr val="F0E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30738" name="Group 13"/>
              <p:cNvGrpSpPr/>
              <p:nvPr/>
            </p:nvGrpSpPr>
            <p:grpSpPr>
              <a:xfrm>
                <a:off x="0" y="0"/>
                <a:ext cx="3261912" cy="2876166"/>
                <a:chExt cx="3261912" cy="2876166"/>
              </a:xfrm>
            </p:grpSpPr>
            <p:sp>
              <p:nvSpPr>
                <p:cNvPr id="30739" name="Rectangle 5"/>
                <p:cNvSpPr>
                  <a:spLocks noChangeArrowheads="1"/>
                </p:cNvSpPr>
                <p:nvPr/>
              </p:nvSpPr>
              <p:spPr bwMode="auto">
                <a:xfrm rot="-525423">
                  <a:off x="0" y="0"/>
                  <a:ext cx="3116185" cy="2876166"/>
                </a:xfrm>
                <a:custGeom>
                  <a:gdLst>
                    <a:gd name="T0" fmla="*/ 0 w 3116300"/>
                    <a:gd name="T1" fmla="*/ 0 h 2875403"/>
                    <a:gd name="T2" fmla="*/ 3007193 w 3116300"/>
                    <a:gd name="T3" fmla="*/ 55801 h 2875403"/>
                    <a:gd name="T4" fmla="*/ 2879258 w 3116300"/>
                    <a:gd name="T5" fmla="*/ 2335583 h 2875403"/>
                    <a:gd name="T6" fmla="*/ 187182 w 3116300"/>
                    <a:gd name="T7" fmla="*/ 2861906 h 2875403"/>
                    <a:gd name="T8" fmla="*/ 0 w 3116300"/>
                    <a:gd name="T9" fmla="*/ 0 h 28754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16300"/>
                    <a:gd name="T16" fmla="*/ 0 h 2875403"/>
                    <a:gd name="T17" fmla="*/ 3116300 w 3116300"/>
                    <a:gd name="T18" fmla="*/ 2875403 h 2875403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16300" h="2875403">
                      <a:moveTo>
                        <a:pt x="0" y="0"/>
                      </a:moveTo>
                      <a:cubicBezTo>
                        <a:pt x="1127017" y="85961"/>
                        <a:pt x="2004943" y="37181"/>
                        <a:pt x="3007415" y="55771"/>
                      </a:cubicBezTo>
                      <a:cubicBezTo>
                        <a:pt x="2936937" y="964672"/>
                        <a:pt x="3368549" y="2290401"/>
                        <a:pt x="2879470" y="2334344"/>
                      </a:cubicBezTo>
                      <a:cubicBezTo>
                        <a:pt x="2708049" y="2614029"/>
                        <a:pt x="1197859" y="2950916"/>
                        <a:pt x="187196" y="2860388"/>
                      </a:cubicBezTo>
                      <a:cubicBezTo>
                        <a:pt x="13901" y="1782226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30740" name="Triangle rectangle 7"/>
                <p:cNvSpPr>
                  <a:spLocks noChangeArrowheads="1"/>
                </p:cNvSpPr>
                <p:nvPr/>
              </p:nvSpPr>
              <p:spPr bwMode="auto">
                <a:xfrm rot="-7339125">
                  <a:off x="2333647" y="1558852"/>
                  <a:ext cx="337253" cy="1519274"/>
                </a:xfrm>
                <a:custGeom>
                  <a:gdLst>
                    <a:gd name="T0" fmla="*/ 104361 w 422071"/>
                    <a:gd name="T1" fmla="*/ 1599713 h 1442880"/>
                    <a:gd name="T2" fmla="*/ 115933 w 422071"/>
                    <a:gd name="T3" fmla="*/ 0 h 1442880"/>
                    <a:gd name="T4" fmla="*/ 269480 w 422071"/>
                    <a:gd name="T5" fmla="*/ 1273904 h 1442880"/>
                    <a:gd name="T6" fmla="*/ 104361 w 422071"/>
                    <a:gd name="T7" fmla="*/ 1599713 h 14428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2071"/>
                    <a:gd name="T13" fmla="*/ 0 h 1442880"/>
                    <a:gd name="T14" fmla="*/ 422071 w 422071"/>
                    <a:gd name="T15" fmla="*/ 1442880 h 1442880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2071" h="1442880">
                      <a:moveTo>
                        <a:pt x="163454" y="1442880"/>
                      </a:moveTo>
                      <a:cubicBezTo>
                        <a:pt x="-176501" y="1226284"/>
                        <a:pt x="107547" y="307905"/>
                        <a:pt x="181580" y="0"/>
                      </a:cubicBezTo>
                      <a:cubicBezTo>
                        <a:pt x="115191" y="556789"/>
                        <a:pt x="137346" y="827855"/>
                        <a:pt x="422071" y="1149013"/>
                      </a:cubicBezTo>
                      <a:cubicBezTo>
                        <a:pt x="129579" y="963158"/>
                        <a:pt x="66208" y="1301405"/>
                        <a:pt x="163454" y="1442880"/>
                      </a:cubicBezTo>
                      <a:close/>
                    </a:path>
                  </a:pathLst>
                </a:custGeom>
                <a:solidFill>
                  <a:schemeClr val="accent5">
                    <a:lumMod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0732" name="Rectangle 21"/>
            <p:cNvSpPr>
              <a:spLocks noChangeArrowheads="1"/>
            </p:cNvSpPr>
            <p:nvPr/>
          </p:nvSpPr>
          <p:spPr bwMode="auto">
            <a:xfrm rot="18900000">
              <a:off x="5876925" y="1503363"/>
              <a:ext cx="1692275" cy="314325"/>
            </a:xfrm>
            <a:custGeom>
              <a:gdLst>
                <a:gd name="T0" fmla="*/ 207460 w 1307634"/>
                <a:gd name="T1" fmla="*/ 0 h 242604"/>
                <a:gd name="T2" fmla="*/ 2137073 w 1307634"/>
                <a:gd name="T3" fmla="*/ 0 h 242604"/>
                <a:gd name="T4" fmla="*/ 2091344 w 1307634"/>
                <a:gd name="T5" fmla="*/ 71348 h 242604"/>
                <a:gd name="T6" fmla="*/ 2170303 w 1307634"/>
                <a:gd name="T7" fmla="*/ 150491 h 242604"/>
                <a:gd name="T8" fmla="*/ 2082883 w 1307634"/>
                <a:gd name="T9" fmla="*/ 238112 h 242604"/>
                <a:gd name="T10" fmla="*/ 2139285 w 1307634"/>
                <a:gd name="T11" fmla="*/ 294643 h 242604"/>
                <a:gd name="T12" fmla="*/ 2190047 w 1307634"/>
                <a:gd name="T13" fmla="*/ 385091 h 242604"/>
                <a:gd name="T14" fmla="*/ 2137073 w 1307634"/>
                <a:gd name="T15" fmla="*/ 407249 h 242604"/>
                <a:gd name="T16" fmla="*/ 207460 w 1307634"/>
                <a:gd name="T17" fmla="*/ 407249 h 242604"/>
                <a:gd name="T18" fmla="*/ 43974 w 1307634"/>
                <a:gd name="T19" fmla="*/ 331387 h 242604"/>
                <a:gd name="T20" fmla="*/ 151140 w 1307634"/>
                <a:gd name="T21" fmla="*/ 252244 h 242604"/>
                <a:gd name="T22" fmla="*/ 207542 w 1307634"/>
                <a:gd name="T23" fmla="*/ 161797 h 242604"/>
                <a:gd name="T24" fmla="*/ 334442 w 1307634"/>
                <a:gd name="T25" fmla="*/ 96786 h 242604"/>
                <a:gd name="T26" fmla="*/ 207460 w 1307634"/>
                <a:gd name="T27" fmla="*/ 0 h 2426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7634"/>
                <a:gd name="T43" fmla="*/ 0 h 242604"/>
                <a:gd name="T44" fmla="*/ 1307634 w 1307634"/>
                <a:gd name="T45" fmla="*/ 242604 h 242604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7634" h="242603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7BC5D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3" name="Rectangle 22"/>
            <p:cNvSpPr>
              <a:spLocks noChangeArrowheads="1"/>
            </p:cNvSpPr>
            <p:nvPr/>
          </p:nvSpPr>
          <p:spPr bwMode="auto">
            <a:xfrm rot="2149474">
              <a:off x="8515350" y="1111250"/>
              <a:ext cx="1758950" cy="314325"/>
            </a:xfrm>
            <a:custGeom>
              <a:gdLst>
                <a:gd name="T0" fmla="*/ 178789 w 1358377"/>
                <a:gd name="T1" fmla="*/ 0 h 242604"/>
                <a:gd name="T2" fmla="*/ 2110611 w 1358377"/>
                <a:gd name="T3" fmla="*/ 0 h 242604"/>
                <a:gd name="T4" fmla="*/ 2163197 w 1358377"/>
                <a:gd name="T5" fmla="*/ 66458 h 242604"/>
                <a:gd name="T6" fmla="*/ 2106732 w 1358377"/>
                <a:gd name="T7" fmla="*/ 145602 h 242604"/>
                <a:gd name="T8" fmla="*/ 2109553 w 1358377"/>
                <a:gd name="T9" fmla="*/ 199304 h 242604"/>
                <a:gd name="T10" fmla="*/ 2228134 w 1358377"/>
                <a:gd name="T11" fmla="*/ 284101 h 242604"/>
                <a:gd name="T12" fmla="*/ 2174488 w 1358377"/>
                <a:gd name="T13" fmla="*/ 354763 h 242604"/>
                <a:gd name="T14" fmla="*/ 2110611 w 1358377"/>
                <a:gd name="T15" fmla="*/ 407249 h 242604"/>
                <a:gd name="T16" fmla="*/ 178789 w 1358377"/>
                <a:gd name="T17" fmla="*/ 407249 h 242604"/>
                <a:gd name="T18" fmla="*/ 178420 w 1358377"/>
                <a:gd name="T19" fmla="*/ 363244 h 242604"/>
                <a:gd name="T20" fmla="*/ 305469 w 1358377"/>
                <a:gd name="T21" fmla="*/ 281273 h 242604"/>
                <a:gd name="T22" fmla="*/ 215124 w 1358377"/>
                <a:gd name="T23" fmla="*/ 196480 h 242604"/>
                <a:gd name="T24" fmla="*/ 164304 w 1358377"/>
                <a:gd name="T25" fmla="*/ 151256 h 242604"/>
                <a:gd name="T26" fmla="*/ 85252 w 1358377"/>
                <a:gd name="T27" fmla="*/ 94725 h 242604"/>
                <a:gd name="T28" fmla="*/ 178789 w 1358377"/>
                <a:gd name="T29" fmla="*/ 0 h 2426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8377"/>
                <a:gd name="T46" fmla="*/ 0 h 242604"/>
                <a:gd name="T47" fmla="*/ 1358377 w 1358377"/>
                <a:gd name="T48" fmla="*/ 242604 h 24260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8377" h="242603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rgbClr val="7BC5D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5" name="矩形 2"/>
            <p:cNvSpPr>
              <a:spLocks noChangeArrowheads="1"/>
            </p:cNvSpPr>
            <p:nvPr/>
          </p:nvSpPr>
          <p:spPr bwMode="auto">
            <a:xfrm rot="20934920">
              <a:off x="7036236" y="1809826"/>
              <a:ext cx="2339102" cy="1612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80%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的时间</a:t>
              </a:r>
              <a:endPara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重要且不紧急</a:t>
              </a:r>
              <a:endParaRPr lang="zh-CN" altLang="en-US" sz="28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8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每晚回顾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30" name="矩形 29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0" grpId="0"/>
      <p:bldP spid="30734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60" y="953294"/>
            <a:ext cx="5146795" cy="5146795"/>
          </a:xfrm>
          <a:prstGeom prst="rect">
            <a:avLst/>
          </a:prstGeom>
        </p:spPr>
      </p:pic>
      <p:sp>
        <p:nvSpPr>
          <p:cNvPr id="4098" name="Text Box 28"/>
          <p:cNvSpPr>
            <a:spLocks noChangeArrowheads="1"/>
          </p:cNvSpPr>
          <p:nvPr/>
        </p:nvSpPr>
        <p:spPr bwMode="auto">
          <a:xfrm>
            <a:off x="4791675" y="2048046"/>
            <a:ext cx="60293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时间是我们唯一对每个人都公平的资源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做好时间管理，不再因虚度光阴而悔恨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做好时间管理，也是一个人能力的体现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做好时间管理，是实现人生规划的保证</a:t>
            </a:r>
            <a:endParaRPr 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矩形 40"/>
          <p:cNvSpPr>
            <a:spLocks noChangeArrowheads="1"/>
          </p:cNvSpPr>
          <p:nvPr/>
        </p:nvSpPr>
        <p:spPr bwMode="auto">
          <a:xfrm>
            <a:off x="4708525" y="953294"/>
            <a:ext cx="7483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6094" y="3032289"/>
            <a:ext cx="164981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0">
                <a:solidFill>
                  <a:schemeClr val="bg1">
                    <a:alpha val="50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30000">
              <a:solidFill>
                <a:schemeClr val="bg1">
                  <a:alpha val="50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52" name="矩形 10"/>
          <p:cNvSpPr>
            <a:spLocks noChangeArrowheads="1"/>
          </p:cNvSpPr>
          <p:nvPr/>
        </p:nvSpPr>
        <p:spPr bwMode="auto">
          <a:xfrm>
            <a:off x="1594784" y="1882074"/>
            <a:ext cx="2024062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清单整理</a:t>
            </a:r>
            <a:endParaRPr lang="zh-CN" alt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1753" name="Picture 11" descr="http://www.pennoni.com/images/uploads/awards/lis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328" y="1882074"/>
            <a:ext cx="3336679" cy="333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矩形 21"/>
          <p:cNvSpPr>
            <a:spLocks noChangeArrowheads="1"/>
          </p:cNvSpPr>
          <p:nvPr/>
        </p:nvSpPr>
        <p:spPr bwMode="auto">
          <a:xfrm>
            <a:off x="1758047" y="2513451"/>
            <a:ext cx="5326281" cy="21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每天晚上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每周结束时整理；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完成的工作划掉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删除（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系统中保留）；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新增工作加入待完成清单；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可明确日期的事项，放入对应的日历项；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55" name="矩形 22"/>
          <p:cNvSpPr>
            <a:spLocks noChangeArrowheads="1"/>
          </p:cNvSpPr>
          <p:nvPr/>
        </p:nvSpPr>
        <p:spPr bwMode="auto">
          <a:xfrm>
            <a:off x="1419930" y="4865862"/>
            <a:ext cx="7464425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 Notebook</a:t>
            </a: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、记事本、各种日历；</a:t>
            </a:r>
            <a:endParaRPr lang="zh-CN" altLang="en-US" sz="2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1333708" y="1288656"/>
            <a:ext cx="2938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每晚回顾</a:t>
            </a:r>
            <a:endParaRPr lang="en-US" sz="20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5" name="矩形 14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40"/>
          <p:cNvSpPr>
            <a:spLocks noChangeArrowheads="1"/>
          </p:cNvSpPr>
          <p:nvPr/>
        </p:nvSpPr>
        <p:spPr bwMode="auto">
          <a:xfrm>
            <a:off x="1333708" y="341819"/>
            <a:ext cx="7636871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</a:t>
            </a: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具体实施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4" grpId="0"/>
      <p:bldP spid="31755" grpId="0"/>
      <p:bldP spid="1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F1D2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56"/>
          <p:cNvSpPr txBox="1"/>
          <p:nvPr/>
        </p:nvSpPr>
        <p:spPr>
          <a:xfrm>
            <a:off x="8218742" y="1241947"/>
            <a:ext cx="330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en-US" altLang="zh-CN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1" name="矩形 10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Picture 2" descr="E:\仝德志文件，勿删！\03-参考文档\！PPT图片及版面资源\06-PPT精选插图\02-商务\同一起跑线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8477" y="2659624"/>
            <a:ext cx="5319761" cy="3431518"/>
          </a:xfrm>
          <a:prstGeom prst="rect">
            <a:avLst/>
          </a:prstGeom>
          <a:noFill/>
          <a:ln w="28575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1630363" y="2536323"/>
            <a:ext cx="392271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我们，多数人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不是富二代，也不是官二代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如何比得过白富美和高富帅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在万千的不公平中，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还有这唯一公平的资源：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好好把你的时间加以管理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以弥补并创造出其他的资源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4" name="Group 9"/>
          <p:cNvGrpSpPr/>
          <p:nvPr/>
        </p:nvGrpSpPr>
        <p:grpSpPr>
          <a:xfrm>
            <a:off x="1630363" y="1444625"/>
            <a:ext cx="9432925" cy="533400"/>
            <a:chExt cx="9433046" cy="533400"/>
          </a:xfrm>
        </p:grpSpPr>
        <p:sp>
          <p:nvSpPr>
            <p:cNvPr id="5125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时间是我们唯一对每个人都公平的资源</a:t>
              </a:r>
              <a:endParaRPr 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26" name="椭圆 14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1</a:t>
              </a:r>
              <a:endParaRPr lang="zh-CN" altLang="en-US" sz="2400" b="1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13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Line 130"/>
          <p:cNvSpPr>
            <a:spLocks noChangeShapeType="1"/>
          </p:cNvSpPr>
          <p:nvPr/>
        </p:nvSpPr>
        <p:spPr bwMode="auto">
          <a:xfrm>
            <a:off x="1031875" y="2783523"/>
            <a:ext cx="1588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47" name="Group 7"/>
          <p:cNvGrpSpPr/>
          <p:nvPr/>
        </p:nvGrpSpPr>
        <p:grpSpPr>
          <a:xfrm>
            <a:off x="1630363" y="1443990"/>
            <a:ext cx="9432925" cy="533400"/>
            <a:chExt cx="9433046" cy="533400"/>
          </a:xfrm>
        </p:grpSpPr>
        <p:sp>
          <p:nvSpPr>
            <p:cNvPr id="6154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做好时间管理，不再因虚度光阴而悔恨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155" name="椭圆 14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5128" name="TextBox 15"/>
          <p:cNvSpPr>
            <a:spLocks noChangeArrowheads="1"/>
          </p:cNvSpPr>
          <p:nvPr/>
        </p:nvSpPr>
        <p:spPr bwMode="auto">
          <a:xfrm>
            <a:off x="1630363" y="2631440"/>
            <a:ext cx="24415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8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孔子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9" name="TextBox 16"/>
          <p:cNvSpPr>
            <a:spLocks noChangeArrowheads="1"/>
          </p:cNvSpPr>
          <p:nvPr/>
        </p:nvSpPr>
        <p:spPr bwMode="auto">
          <a:xfrm>
            <a:off x="1630363" y="4611053"/>
            <a:ext cx="2441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88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庄子</a:t>
            </a:r>
            <a:endParaRPr lang="zh-CN" alt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30" name="直接连接符 19"/>
          <p:cNvSpPr>
            <a:spLocks noChangeShapeType="1"/>
          </p:cNvSpPr>
          <p:nvPr/>
        </p:nvSpPr>
        <p:spPr bwMode="auto">
          <a:xfrm>
            <a:off x="4321175" y="2760028"/>
            <a:ext cx="1588" cy="1187450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131" name="直接连接符 20"/>
          <p:cNvSpPr>
            <a:spLocks noChangeShapeType="1"/>
          </p:cNvSpPr>
          <p:nvPr/>
        </p:nvSpPr>
        <p:spPr bwMode="auto">
          <a:xfrm>
            <a:off x="4321175" y="4741228"/>
            <a:ext cx="1588" cy="1185862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132" name="矩形 4"/>
          <p:cNvSpPr>
            <a:spLocks noChangeArrowheads="1"/>
          </p:cNvSpPr>
          <p:nvPr/>
        </p:nvSpPr>
        <p:spPr bwMode="auto">
          <a:xfrm>
            <a:off x="4600575" y="2785428"/>
            <a:ext cx="64643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逝者如斯夫，不舍昼夜</a:t>
            </a:r>
            <a:endParaRPr lang="en-US" sz="28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时间一去不复返，年华似水不回头。人生无法重新来过。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矩形 4"/>
          <p:cNvSpPr>
            <a:spLocks noChangeArrowheads="1"/>
          </p:cNvSpPr>
          <p:nvPr/>
        </p:nvSpPr>
        <p:spPr bwMode="auto">
          <a:xfrm>
            <a:off x="4600575" y="4765040"/>
            <a:ext cx="64643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人生若白驹之过隙，忽然而已</a:t>
            </a:r>
            <a:endParaRPr lang="en-US" sz="2800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浪费时间就是浪费生命。光阴虚度，徒留悔恨和嗟叹！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3" name="矩形 22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 animBg="1"/>
      <p:bldP spid="5131" grpId="0" animBg="1"/>
      <p:bldP spid="5132" grpId="0"/>
      <p:bldP spid="513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Group 6"/>
          <p:cNvGrpSpPr/>
          <p:nvPr/>
        </p:nvGrpSpPr>
        <p:grpSpPr>
          <a:xfrm>
            <a:off x="1630363" y="1443990"/>
            <a:ext cx="9432925" cy="533400"/>
            <a:chExt cx="9433046" cy="533400"/>
          </a:xfrm>
        </p:grpSpPr>
        <p:sp>
          <p:nvSpPr>
            <p:cNvPr id="7183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做好时间管理，不再因虚度光阴而悔恨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184" name="椭圆 14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7171" name="Line 130"/>
          <p:cNvSpPr>
            <a:spLocks noChangeShapeType="1"/>
          </p:cNvSpPr>
          <p:nvPr/>
        </p:nvSpPr>
        <p:spPr bwMode="auto">
          <a:xfrm flipH="1">
            <a:off x="1990725" y="2349500"/>
            <a:ext cx="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1630363" y="2332990"/>
            <a:ext cx="9432925" cy="4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那么，怎样才能判断自己是否虚度了光阴？李开复的这一段话可给我们以参考。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173" name="Group 11"/>
          <p:cNvGrpSpPr/>
          <p:nvPr/>
        </p:nvGrpSpPr>
        <p:grpSpPr>
          <a:xfrm>
            <a:off x="3911713" y="2433638"/>
            <a:ext cx="7975600" cy="2801937"/>
            <a:chExt cx="7975904" cy="2802278"/>
          </a:xfrm>
        </p:grpSpPr>
        <p:grpSp>
          <p:nvGrpSpPr>
            <p:cNvPr id="7176" name="Group 12"/>
            <p:cNvGrpSpPr/>
            <p:nvPr/>
          </p:nvGrpSpPr>
          <p:grpSpPr>
            <a:xfrm>
              <a:off x="0" y="0"/>
              <a:ext cx="753054" cy="1572364"/>
              <a:chExt cx="753054" cy="1572364"/>
            </a:xfrm>
          </p:grpSpPr>
          <p:sp>
            <p:nvSpPr>
              <p:cNvPr id="7181" name="矩形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600" b="1">
                    <a:solidFill>
                      <a:schemeClr val="accent5">
                        <a:lumMod val="25000"/>
                      </a:schemeClr>
                    </a:solidFill>
                    <a:sym typeface="Arial" panose="020b0604020202020204" pitchFamily="34" charset="0"/>
                  </a:rPr>
                  <a:t>‘</a:t>
                </a:r>
                <a:endParaRPr lang="zh-CN" altLang="en-US" sz="9600" b="1">
                  <a:solidFill>
                    <a:schemeClr val="accent5">
                      <a:lumMod val="25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182" name="矩形 18"/>
              <p:cNvSpPr>
                <a:spLocks noChangeArrowheads="1"/>
              </p:cNvSpPr>
              <p:nvPr/>
            </p:nvSpPr>
            <p:spPr bwMode="auto">
              <a:xfrm>
                <a:off x="226948" y="2704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600" b="1">
                    <a:solidFill>
                      <a:schemeClr val="accent5">
                        <a:lumMod val="25000"/>
                      </a:schemeClr>
                    </a:solidFill>
                    <a:sym typeface="Arial" panose="020b0604020202020204" pitchFamily="34" charset="0"/>
                  </a:rPr>
                  <a:t>‘</a:t>
                </a:r>
                <a:endParaRPr lang="zh-CN" altLang="en-US" sz="9600" b="1">
                  <a:solidFill>
                    <a:schemeClr val="accent5">
                      <a:lumMod val="25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77" name="矩形 10"/>
            <p:cNvSpPr>
              <a:spLocks noChangeArrowheads="1"/>
            </p:cNvSpPr>
            <p:nvPr/>
          </p:nvSpPr>
          <p:spPr bwMode="auto">
            <a:xfrm>
              <a:off x="609037" y="699651"/>
              <a:ext cx="6774453" cy="210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32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accent5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 </a:t>
              </a:r>
              <a:endPara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178" name="Group 16"/>
            <p:cNvGrpSpPr/>
            <p:nvPr/>
          </p:nvGrpSpPr>
          <p:grpSpPr>
            <a:xfrm rot="10800000">
              <a:off x="7233774" y="1226839"/>
              <a:ext cx="742130" cy="1569660"/>
              <a:chExt cx="742130" cy="1569660"/>
            </a:xfrm>
          </p:grpSpPr>
          <p:sp>
            <p:nvSpPr>
              <p:cNvPr id="7179" name="矩形 15"/>
              <p:cNvSpPr>
                <a:spLocks noChangeArrowheads="1"/>
              </p:cNvSpPr>
              <p:nvPr/>
            </p:nvSpPr>
            <p:spPr bwMode="auto">
              <a:xfrm>
                <a:off x="216024" y="0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600" b="1">
                    <a:solidFill>
                      <a:schemeClr val="accent5">
                        <a:lumMod val="25000"/>
                      </a:schemeClr>
                    </a:solidFill>
                    <a:sym typeface="Arial" panose="020b0604020202020204" pitchFamily="34" charset="0"/>
                  </a:rPr>
                  <a:t>‘</a:t>
                </a:r>
                <a:endParaRPr lang="zh-CN" altLang="en-US" sz="9600" b="1">
                  <a:solidFill>
                    <a:schemeClr val="accent5">
                      <a:lumMod val="25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180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600" b="1">
                    <a:solidFill>
                      <a:schemeClr val="accent5">
                        <a:lumMod val="25000"/>
                      </a:schemeClr>
                    </a:solidFill>
                    <a:sym typeface="Arial" panose="020b0604020202020204" pitchFamily="34" charset="0"/>
                  </a:rPr>
                  <a:t>‘</a:t>
                </a:r>
                <a:endParaRPr lang="zh-CN" altLang="en-US" sz="9600" b="1">
                  <a:solidFill>
                    <a:schemeClr val="accent5">
                      <a:lumMod val="25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175" name="矩形 4"/>
          <p:cNvSpPr>
            <a:spLocks noChangeArrowheads="1"/>
          </p:cNvSpPr>
          <p:nvPr/>
        </p:nvSpPr>
        <p:spPr bwMode="auto">
          <a:xfrm>
            <a:off x="1630363" y="5805488"/>
            <a:ext cx="84248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这里的才华，也可以是</a:t>
            </a: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财富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智慧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人生目标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工作业绩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03" y="3320415"/>
            <a:ext cx="2860496" cy="1909381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Group 6"/>
          <p:cNvGrpSpPr/>
          <p:nvPr/>
        </p:nvGrpSpPr>
        <p:grpSpPr>
          <a:xfrm>
            <a:off x="1630363" y="1443990"/>
            <a:ext cx="9432925" cy="533400"/>
            <a:chExt cx="9433046" cy="533400"/>
          </a:xfrm>
        </p:grpSpPr>
        <p:sp>
          <p:nvSpPr>
            <p:cNvPr id="8198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做好时间管理，也是一个人能力的体现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199" name="椭圆 14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3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8195" name="矩形 10"/>
          <p:cNvSpPr>
            <a:spLocks noChangeArrowheads="1"/>
          </p:cNvSpPr>
          <p:nvPr/>
        </p:nvSpPr>
        <p:spPr bwMode="auto">
          <a:xfrm>
            <a:off x="5357813" y="2512378"/>
            <a:ext cx="57054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时间是最高贵而有限的资源，不能管理时间，便什么都不能管理。</a:t>
            </a:r>
            <a:endParaRPr lang="en-US" sz="24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德鲁克</a:t>
            </a:r>
            <a:endParaRPr lang="zh-CN" altLang="en-US" sz="20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5357813" y="4386723"/>
            <a:ext cx="57054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能不能做好时间管理，往往也是一个人能力的体现。事业有成的人，可能成功原因有很多种，但是，他们的共同之处就是，他们往往都是时间管理的专家。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19" name="矩形 1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91" y="2512378"/>
            <a:ext cx="2838696" cy="3567116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Group 6"/>
          <p:cNvGrpSpPr/>
          <p:nvPr/>
        </p:nvGrpSpPr>
        <p:grpSpPr>
          <a:xfrm>
            <a:off x="1630363" y="1432560"/>
            <a:ext cx="9432925" cy="533400"/>
            <a:chExt cx="9433046" cy="533400"/>
          </a:xfrm>
        </p:grpSpPr>
        <p:sp>
          <p:nvSpPr>
            <p:cNvPr id="9222" name="TextBox 13"/>
            <p:cNvSpPr>
              <a:spLocks noChangeArrowheads="1"/>
            </p:cNvSpPr>
            <p:nvPr/>
          </p:nvSpPr>
          <p:spPr bwMode="auto">
            <a:xfrm>
              <a:off x="823441" y="29344"/>
              <a:ext cx="8609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做好时间管理，是实现人生规划的保证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223" name="椭圆 14"/>
            <p:cNvSpPr>
              <a:spLocks noChangeArrowheads="1"/>
            </p:cNvSpPr>
            <p:nvPr/>
          </p:nvSpPr>
          <p:spPr bwMode="auto">
            <a:xfrm>
              <a:off x="0" y="0"/>
              <a:ext cx="534988" cy="533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FFFFFF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Arial Unicode MS" panose="020b0604020202020204" pitchFamily="34" charset="-122"/>
                </a:rPr>
                <a:t>4</a:t>
              </a:r>
              <a:endParaRPr lang="zh-CN" altLang="en-US" sz="2400" b="1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endParaRPr>
            </a:p>
          </p:txBody>
        </p:sp>
      </p:grp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4943475" y="2469198"/>
            <a:ext cx="61198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每个人都有自己的梦想，或者都有自己理想中的生活目标。用专业一点的话说，就是有自己的人生规划。所谓人生规划，无外乎就是你希望能够</a:t>
            </a: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做自己想做的事情，成为自己想成为的人，达到自己预设的目标。</a:t>
            </a:r>
            <a:endParaRPr lang="zh-CN" altLang="en-US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220" name="Picture 3" descr="E:\仝德志文件，勿删！\03-参考文档\！PPT图片及版面资源\06-PPT精选插图\01-高清\风景-高清\扶梯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853" y="2469198"/>
            <a:ext cx="2806700" cy="3975944"/>
          </a:xfrm>
          <a:prstGeom prst="rect">
            <a:avLst/>
          </a:prstGeom>
          <a:noFill/>
          <a:ln w="28575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4943475" y="4715510"/>
            <a:ext cx="61198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这是多么诱人的前景啊。我们最终真能实现这样的目标吗？</a:t>
            </a:r>
            <a:r>
              <a:rPr lang="zh-CN" altLang="en-US" sz="20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这全靠我们是否可以做好自己的时间管理。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因为，只有我们妥善安排并利用好时间，通过实现人生旅途中一个个小目标，才能最终实现自己的人生大目标，实现规划中的理想生活。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20" name="矩形 19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40"/>
          <p:cNvSpPr>
            <a:spLocks noChangeArrowheads="1"/>
          </p:cNvSpPr>
          <p:nvPr/>
        </p:nvSpPr>
        <p:spPr bwMode="auto">
          <a:xfrm>
            <a:off x="1333708" y="341819"/>
            <a:ext cx="5461233" cy="5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第一章  </a:t>
            </a:r>
            <a:r>
              <a:rPr lang="zh-CN" altLang="zh-CN" sz="3200" b="1">
                <a:solidFill>
                  <a:schemeClr val="accent5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为什么需要时间管理</a:t>
            </a:r>
            <a:endParaRPr lang="zh-CN" altLang="zh-CN" sz="3200" b="1">
              <a:solidFill>
                <a:schemeClr val="accent5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 Box 28"/>
          <p:cNvSpPr>
            <a:spLocks noChangeArrowheads="1"/>
          </p:cNvSpPr>
          <p:nvPr/>
        </p:nvSpPr>
        <p:spPr bwMode="auto">
          <a:xfrm>
            <a:off x="4791675" y="2048046"/>
            <a:ext cx="6029325" cy="18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什么是时间？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时间有哪些特性？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buFont typeface="MS PGothic" panose="020b0600070205080204" pitchFamily="34" charset="-128"/>
              <a:buAutoNum type="ea1JpnKorPeriod"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如何理解时间管理？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矩形 40"/>
          <p:cNvSpPr>
            <a:spLocks noChangeArrowheads="1"/>
          </p:cNvSpPr>
          <p:nvPr/>
        </p:nvSpPr>
        <p:spPr bwMode="auto">
          <a:xfrm>
            <a:off x="4708525" y="953294"/>
            <a:ext cx="7483475" cy="10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22" tIns="40311" rIns="80622" bIns="40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时间与时间管理概述</a:t>
            </a:r>
            <a:endParaRPr lang="zh-CN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62857" y="3095351"/>
            <a:ext cx="21162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0">
                <a:solidFill>
                  <a:schemeClr val="bg1">
                    <a:alpha val="50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30000">
              <a:solidFill>
                <a:schemeClr val="bg1">
                  <a:alpha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60" y="953294"/>
            <a:ext cx="5146795" cy="5146795"/>
          </a:xfrm>
          <a:prstGeom prst="rect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 advTm="2000" p14:dur="125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4086 swf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303</Paragraphs>
  <Slides>33</Slides>
  <Notes>33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6">
      <vt:lpstr>Arial</vt:lpstr>
      <vt:lpstr>Calibri Light</vt:lpstr>
      <vt:lpstr>宋体</vt:lpstr>
      <vt:lpstr>Calibri</vt:lpstr>
      <vt:lpstr>微软雅黑</vt:lpstr>
      <vt:lpstr>Arial Rounded MT Bold</vt:lpstr>
      <vt:lpstr>Broadway</vt:lpstr>
      <vt:lpstr>Impact</vt:lpstr>
      <vt:lpstr>Wingdings</vt:lpstr>
      <vt:lpstr>Arial Unicode MS</vt:lpstr>
      <vt:lpstr>MS PGothic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2020-06-09T17:13:01Z</dcterms:created>
  <dcterms:modified xsi:type="dcterms:W3CDTF">2023-05-08T04:14:13Z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