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63" r:id="rId3"/>
    <p:sldMasterId id="2147483667" r:id="rId4"/>
    <p:sldMasterId id="2147483681" r:id="rId5"/>
  </p:sldMasterIdLst>
  <p:notesMasterIdLst>
    <p:notesMasterId r:id="rId6"/>
  </p:notesMasterIdLst>
  <p:handoutMasterIdLst>
    <p:handoutMasterId r:id="rId7"/>
  </p:handoutMasterIdLst>
  <p:sldIdLst>
    <p:sldId id="521" r:id="rId8"/>
    <p:sldId id="528" r:id="rId9"/>
    <p:sldId id="529" r:id="rId10"/>
    <p:sldId id="305" r:id="rId11"/>
    <p:sldId id="261" r:id="rId12"/>
    <p:sldId id="530" r:id="rId13"/>
    <p:sldId id="266" r:id="rId14"/>
    <p:sldId id="314" r:id="rId15"/>
    <p:sldId id="270" r:id="rId16"/>
    <p:sldId id="271" r:id="rId17"/>
    <p:sldId id="381" r:id="rId18"/>
    <p:sldId id="383" r:id="rId19"/>
    <p:sldId id="531" r:id="rId20"/>
    <p:sldId id="323" r:id="rId21"/>
    <p:sldId id="400" r:id="rId22"/>
    <p:sldId id="330" r:id="rId23"/>
    <p:sldId id="332" r:id="rId24"/>
    <p:sldId id="333" r:id="rId25"/>
    <p:sldId id="334" r:id="rId26"/>
    <p:sldId id="335" r:id="rId27"/>
    <p:sldId id="532" r:id="rId28"/>
    <p:sldId id="458" r:id="rId29"/>
    <p:sldId id="433" r:id="rId30"/>
    <p:sldId id="283" r:id="rId31"/>
    <p:sldId id="338" r:id="rId32"/>
    <p:sldId id="285" r:id="rId33"/>
    <p:sldId id="287" r:id="rId34"/>
    <p:sldId id="341" r:id="rId35"/>
    <p:sldId id="348" r:id="rId36"/>
    <p:sldId id="351" r:id="rId37"/>
    <p:sldId id="533" r:id="rId38"/>
    <p:sldId id="558" r:id="rId39"/>
    <p:sldId id="591" r:id="rId40"/>
  </p:sldIdLst>
  <p:sldSz cx="12192000" cy="6858000"/>
  <p:notesSz cx="6858000" cy="9144000"/>
  <p:custDataLst>
    <p:tags r:id="rId4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 autoAdjust="0"/>
    <p:restoredTop sz="93725" autoAdjust="0"/>
  </p:normalViewPr>
  <p:slideViewPr>
    <p:cSldViewPr>
      <p:cViewPr varScale="1">
        <p:scale>
          <a:sx n="64" d="100"/>
          <a:sy n="64" d="100"/>
        </p:scale>
        <p:origin x="96" y="24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slide" Target="slides/slide29.xml" /><Relationship Id="rId37" Type="http://schemas.openxmlformats.org/officeDocument/2006/relationships/slide" Target="slides/slide30.xml" /><Relationship Id="rId38" Type="http://schemas.openxmlformats.org/officeDocument/2006/relationships/slide" Target="slides/slide31.xml" /><Relationship Id="rId39" Type="http://schemas.openxmlformats.org/officeDocument/2006/relationships/slide" Target="slides/slide32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3.xml" /><Relationship Id="rId41" Type="http://schemas.openxmlformats.org/officeDocument/2006/relationships/tags" Target="tags/tag6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7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075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文本占位符 3076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6FF89F7-B3E2-4CC4-87CB-3CE4652130E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备注占位符 2"/>
          <p:cNvSpPr>
            <a:spLocks noGrp="1" noChangeArrowheads="1"/>
          </p:cNvSpPr>
          <p:nvPr>
            <p:ph type="body" idx="6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B75B1-C025-4521-932B-45C055904B25}" type="slidenum">
              <a:rPr lang="zh-CN" altLang="en-US">
                <a:sym typeface="+mn-ea"/>
              </a:rPr>
              <a:t>1</a:t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33B67-D86D-47F7-A9A3-D88FE6711A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CCFF3-FFC4-4391-ACE9-898F4278C8F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幻灯片图像占位符 337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文本占位符 3379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/>
              <a:t>组织脱水、组织蛋白沉淀及凝固</a:t>
            </a:r>
            <a:endParaRPr lang="zh-CN" altLang="en-US"/>
          </a:p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B6A7D5-B283-430B-9479-BB062AAB469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幻灯片图像占位符 6963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1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原因（热源）、时间、现场情况，如烧伤环境密闭，要注意有无吸入性烧伤</a:t>
            </a:r>
            <a:endParaRPr lang="zh-CN" altLang="en-US" sz="18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CN" altLang="en-US" sz="18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3C391-6421-461A-BD19-C50444C5724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2BAAE-1875-45A2-A7BD-9F7DA5D153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6C28C-A4E1-468C-861D-09E22BE8808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5118-64EF-43F9-BA21-A98F93843BB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D0D83-CA7B-42E2-A2CC-E41A4649B0F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722D1-93C4-43A1-816D-ACBFBD5141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64AE2-C75D-4AE6-B85E-0A5AF5E6586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8EDCE-E9C5-4B49-9230-C0AEEA3DDF6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2345E-C767-41C3-A8DA-68DF88E57B5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5BA3A-1B51-4F4B-82E0-34FFBF8F781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45353-90B7-42B3-A182-2EEFB76E8D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2" name="幻灯片图像占位符 9113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1139" name="文本占位符 911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zh-CN" altLang="en-US" b="1" noProof="1">
                <a:effectLst>
                  <a:outerShdw blurRad="38100" dist="38100" dir="2700000">
                    <a:srgbClr val="C0C0C0"/>
                  </a:outerShdw>
                </a:effectLst>
              </a:rPr>
              <a:t>监测每小时尿量是评估休克是否纠正的重要指征之一</a:t>
            </a:r>
            <a:r>
              <a:rPr lang="en-US" altLang="zh-CN" b="1" noProof="1"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zh-CN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2D4F5-1780-48C7-917C-5C07CA95A37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9B0B-7DB2-4B2E-BF8D-467AFF0C9F0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A89E5-798B-45FF-9B25-401F696841F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1D473-8A69-4104-8250-8F5271B6B58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BB707-4032-462A-BAE0-5D38BC7C780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3CDE00-7C59-48EF-B46D-8A4340F0594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8611" name="备注占位符 2"/>
          <p:cNvSpPr>
            <a:spLocks noGrp="1" noChangeArrowheads="1"/>
          </p:cNvSpPr>
          <p:nvPr>
            <p:ph type="body" idx="6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DC728-E850-465A-A5EB-40ADC799449C}" type="slidenum">
              <a:rPr lang="zh-CN" altLang="en-US">
                <a:sym typeface="+mn-ea"/>
              </a:rPr>
              <a:t>31</a:t>
            </a:fld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149FEB-FA9E-4E6A-90CE-913E6D5CC2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幻灯片图像占位符 81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5363" name="文本占位符 819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/>
              <a:t>中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5EFB0-5E35-4BE2-94A0-D5696575D4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B47B9-71C3-4A8A-88BC-BBB403EEDA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幻灯片图像占位符 2150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CN" sz="1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CN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幻灯片图像占位符 296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5" name="文本占位符 2969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/>
              <a:t>50%</a:t>
            </a:r>
            <a:r>
              <a:rPr lang="zh-CN" altLang="en-US"/>
              <a:t>或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5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5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5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5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5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5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5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5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5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5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0186-18E4-4D80-A65E-50B1ACAE60B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5CB6-AA08-4B51-B019-09D80F8EAFD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01B6-BBA3-445B-B908-1ADD00825677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32F8-B5FC-4405-8707-DB284246ABF6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5929-3289-45E8-909C-9D991AC37D4B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CA2A-6E13-4AF3-88E3-3537FF2B779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FDC7-4772-4F2D-B874-43F3144A187B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3D22-C9F3-45CA-8E1B-34003A41E1E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BE0C-0316-48C7-AA9A-445C929966D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3ACD-BAEB-49FE-8685-FD612BB254B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84E1-1723-4D93-9B38-52961373DB8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1491-9A1C-42EF-A08E-046158F8E77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6F9C-2A35-4DC0-B4F0-00FCF596FE5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1321-10DA-4F57-9788-62C51BDE0BA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9307-2A33-446F-BE3E-B2227E69FC5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4DB1-9097-4A75-839B-4BA28E812724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146D-2995-4A5F-A66F-3DDB41FCF41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8839-64AC-4AC2-ABA4-2F5041A9708F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13.xml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8.xml" /><Relationship Id="rId3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2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5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4.xml" /><Relationship Id="rId7" Type="http://schemas.openxmlformats.org/officeDocument/2006/relationships/slideLayout" Target="../slideLayouts/slideLayout25.xml" /><Relationship Id="rId8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960A30-7ADA-487E-B566-DA4860CA226C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B3D910A5-2BFB-4C36-AA90-EC83FB72F937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 advTm="0">
    <p:random/>
  </p:transition>
  <p:timing/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692CDB86-4F98-409A-B87E-2AAA6CBD5463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slow" advClick="0" advTm="0">
    <p:random/>
  </p:transition>
  <p:timing/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buFontTx/>
              <a:buNone/>
              <a:defRPr sz="114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00969B2F-282D-45B3-92E8-829478E1D9A4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 spd="slow" advClick="0" advTm="0">
    <p:random/>
  </p:transition>
  <p:timing/>
  <p:txStyles>
    <p:titleStyle>
      <a:lvl1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8667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66775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5900" indent="-215900" algn="l" defTabSz="866775" rtl="0" eaLnBrk="0" fontAlgn="base" hangingPunct="0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58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1355" indent="-217805" algn="l" defTabSz="866775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7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1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9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10" Type="http://schemas.openxmlformats.org/officeDocument/2006/relationships/image" Target="../media/image1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矩形 6146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36"/>
          <p:cNvSpPr>
            <a:spLocks noChangeArrowheads="1"/>
          </p:cNvSpPr>
          <p:nvPr/>
        </p:nvSpPr>
        <p:spPr bwMode="auto">
          <a:xfrm>
            <a:off x="3214688" y="566738"/>
            <a:ext cx="5726112" cy="5726112"/>
          </a:xfrm>
          <a:prstGeom prst="ellipse">
            <a:avLst/>
          </a:prstGeom>
          <a:solidFill>
            <a:schemeClr val="accent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8" name="椭圆 37"/>
          <p:cNvSpPr>
            <a:spLocks noChangeArrowheads="1"/>
          </p:cNvSpPr>
          <p:nvPr/>
        </p:nvSpPr>
        <p:spPr bwMode="auto">
          <a:xfrm>
            <a:off x="3354388" y="706438"/>
            <a:ext cx="5446712" cy="5446712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12"/>
          <p:cNvSpPr/>
          <p:nvPr/>
        </p:nvSpPr>
        <p:spPr>
          <a:xfrm>
            <a:off x="4195763" y="3709988"/>
            <a:ext cx="3800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Nursing Care Of Patients With Burn</a:t>
            </a:r>
            <a:endParaRPr lang="zh-CN" altLang="en-US" sz="28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50" name="直接连接符 39"/>
          <p:cNvSpPr>
            <a:spLocks noChangeShapeType="1"/>
          </p:cNvSpPr>
          <p:nvPr/>
        </p:nvSpPr>
        <p:spPr bwMode="auto">
          <a:xfrm>
            <a:off x="3917950" y="3402013"/>
            <a:ext cx="4319588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23"/>
          <p:cNvSpPr/>
          <p:nvPr/>
        </p:nvSpPr>
        <p:spPr>
          <a:xfrm>
            <a:off x="3586163" y="2392363"/>
            <a:ext cx="5032375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 baseline="0">
                <a:solidFill>
                  <a:schemeClr val="tx1"/>
                </a:solidFill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5400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烧伤病人的护理</a:t>
            </a:r>
            <a:endParaRPr lang="zh-CN" altLang="en-US" sz="5400" b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52" name="椭圆 42"/>
          <p:cNvSpPr>
            <a:spLocks noChangeArrowheads="1"/>
          </p:cNvSpPr>
          <p:nvPr/>
        </p:nvSpPr>
        <p:spPr bwMode="auto">
          <a:xfrm>
            <a:off x="2940050" y="274638"/>
            <a:ext cx="6311900" cy="6310312"/>
          </a:xfrm>
          <a:prstGeom prst="ellipse">
            <a:avLst/>
          </a:prstGeom>
          <a:noFill/>
          <a:ln w="6350">
            <a:solidFill>
              <a:schemeClr val="accent1">
                <a:alpha val="50195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53" name="文本框 6147"/>
          <p:cNvSpPr txBox="1">
            <a:spLocks noChangeArrowheads="1"/>
          </p:cNvSpPr>
          <p:nvPr/>
        </p:nvSpPr>
        <p:spPr bwMode="auto">
          <a:xfrm>
            <a:off x="4511675" y="4505325"/>
            <a:ext cx="331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:PPT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3"/>
          <p:cNvCxnSpPr>
            <a:stCxn id="6147" idx="1"/>
          </p:cNvCxnSpPr>
          <p:nvPr/>
        </p:nvCxnSpPr>
        <p:spPr>
          <a:xfrm>
            <a:off x="0" y="3429000"/>
            <a:ext cx="2940050" cy="3016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9215438" y="3413125"/>
            <a:ext cx="2940050" cy="3175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磯村由纪子 - 風の住む街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51460" y="1854345"/>
            <a:ext cx="1421622" cy="142162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9" grpId="0"/>
      <p:bldP spid="41" grpId="0"/>
      <p:bldP spid="6152" grpId="0" animBg="1"/>
      <p:bldP spid="61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标题 30721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吸入性损伤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文本占位符 30722"/>
          <p:cNvSpPr>
            <a:spLocks noGrp="1" noRot="1" noChangeArrowheads="1"/>
          </p:cNvSpPr>
          <p:nvPr>
            <p:ph idx="1"/>
          </p:nvPr>
        </p:nvSpPr>
        <p:spPr>
          <a:xfrm>
            <a:off x="6543675" y="1844675"/>
            <a:ext cx="5638800" cy="3962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诊断依据：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吸入火焰、蒸汽、浓烟等致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燃烧现场相对封闭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口鼻周围、面、颈部有深度烧伤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呼吸道刺激症状：声哑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呼吸困难、哮鸣音、咳炭末样痰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1508" name="图片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5875"/>
            <a:ext cx="640556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标题 31745"/>
          <p:cNvSpPr>
            <a:spLocks noGrp="1" noRot="1" noChangeArrowheads="1"/>
          </p:cNvSpPr>
          <p:nvPr>
            <p:ph type="title"/>
          </p:nvPr>
        </p:nvSpPr>
        <p:spPr>
          <a:xfrm>
            <a:off x="2159000" y="1889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特殊类型烧伤的特点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文本占位符 31746"/>
          <p:cNvSpPr>
            <a:spLocks noGrp="1" noRot="1" noChangeArrowheads="1"/>
          </p:cNvSpPr>
          <p:nvPr>
            <p:ph idx="1"/>
          </p:nvPr>
        </p:nvSpPr>
        <p:spPr>
          <a:xfrm>
            <a:off x="1055688" y="2276475"/>
            <a:ext cx="57912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电击伤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“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入口”损伤比“出口”严重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“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入口”皮肤焦裂样洞穴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出入口之间深部组织不规则进行性坏死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局部反应重、全身反应轻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5463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标题 32769"/>
          <p:cNvSpPr>
            <a:spLocks noGrp="1" noRot="1" noChangeArrowheads="1"/>
          </p:cNvSpPr>
          <p:nvPr>
            <p:ph type="title"/>
          </p:nvPr>
        </p:nvSpPr>
        <p:spPr>
          <a:xfrm>
            <a:off x="2159000" y="1889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特殊类型烧伤的特点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文本占位符 32770"/>
          <p:cNvSpPr>
            <a:spLocks noGrp="1" noRot="1"/>
          </p:cNvSpPr>
          <p:nvPr>
            <p:ph idx="1" hasCustomPrompt="1"/>
          </p:nvPr>
        </p:nvSpPr>
        <p:spPr>
          <a:xfrm>
            <a:off x="5880100" y="2325688"/>
            <a:ext cx="4608513" cy="4495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500" b="1" noProof="1">
                <a:solidFill>
                  <a:schemeClr val="accent1"/>
                </a:solidFill>
                <a:cs typeface="+mn-ea"/>
                <a:sym typeface="+mn-lt"/>
              </a:rPr>
              <a:t>2. </a:t>
            </a:r>
            <a:r>
              <a:rPr lang="zh-CN" altLang="en-US" sz="3500" b="1" noProof="1">
                <a:solidFill>
                  <a:schemeClr val="accent1"/>
                </a:solidFill>
                <a:cs typeface="+mn-ea"/>
                <a:sym typeface="+mn-lt"/>
              </a:rPr>
              <a:t>化学烧伤</a:t>
            </a:r>
            <a:endParaRPr lang="zh-CN" altLang="en-US" sz="35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6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硫酸、硝酸、盐酸、石碳酸等致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少见水疱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皮革样焦痂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创面蜡白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青灰色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疼痛剧烈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5604" name="图片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2700" y="-12700"/>
            <a:ext cx="4694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6024563" y="2924175"/>
            <a:ext cx="2232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27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1568450" y="1816100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99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99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1" name="文本框 11"/>
          <p:cNvSpPr txBox="1">
            <a:spLocks noChangeArrowheads="1"/>
          </p:cNvSpPr>
          <p:nvPr/>
        </p:nvSpPr>
        <p:spPr bwMode="auto">
          <a:xfrm>
            <a:off x="1524000" y="3070225"/>
            <a:ext cx="38877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PART THREE</a:t>
            </a:r>
            <a:endParaRPr lang="zh-CN" altLang="en-US" sz="36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24" name="图片 2" descr="图片包含 人员, 伪装, 服装, 掌握&#10;&#10;已生成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16950" y="3070225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67585"/>
          <p:cNvSpPr txBox="1">
            <a:spLocks noRot="1" noChangeArrowheads="1"/>
          </p:cNvSpPr>
          <p:nvPr/>
        </p:nvSpPr>
        <p:spPr bwMode="auto">
          <a:xfrm>
            <a:off x="5411788" y="28209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6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烧伤护理评估</a:t>
            </a:r>
            <a:endParaRPr lang="zh-CN" altLang="en-US" sz="6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标题 68609"/>
          <p:cNvSpPr>
            <a:spLocks noGrp="1" noRot="1" noChangeArrowheads="1"/>
          </p:cNvSpPr>
          <p:nvPr>
            <p:ph type="title"/>
          </p:nvPr>
        </p:nvSpPr>
        <p:spPr>
          <a:xfrm>
            <a:off x="787400" y="188913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伤后评估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611" name="文本占位符 68610"/>
          <p:cNvSpPr>
            <a:spLocks noGrp="1" noRot="1"/>
          </p:cNvSpPr>
          <p:nvPr>
            <p:ph idx="1" hasCustomPrompt="1"/>
          </p:nvPr>
        </p:nvSpPr>
        <p:spPr>
          <a:xfrm>
            <a:off x="1703388" y="1908175"/>
            <a:ext cx="6011862" cy="3392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受伤史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原因（热源）、时间、现场、有无合并伤等</a:t>
            </a:r>
            <a:endParaRPr lang="zh-CN" altLang="en-US" sz="24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2. 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伤情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zh-CN" altLang="en-US" sz="4800" noProof="1">
              <a:effectLst>
                <a:outerShdw blurRad="38100" dist="38100" dir="2700000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8676" name="图片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24788" y="1843088"/>
            <a:ext cx="261143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686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959600" y="1893888"/>
            <a:ext cx="3457575" cy="347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722" name="标题 75777"/>
          <p:cNvSpPr>
            <a:spLocks noGrp="1" noRot="1" noChangeArrowheads="1"/>
          </p:cNvSpPr>
          <p:nvPr>
            <p:ph type="title"/>
          </p:nvPr>
        </p:nvSpPr>
        <p:spPr>
          <a:xfrm>
            <a:off x="2009775" y="260350"/>
            <a:ext cx="8070850" cy="992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3" name="文本占位符 75778"/>
          <p:cNvSpPr>
            <a:spLocks noGrp="1" noRot="1" noChangeArrowheads="1"/>
          </p:cNvSpPr>
          <p:nvPr>
            <p:ph idx="1"/>
          </p:nvPr>
        </p:nvSpPr>
        <p:spPr>
          <a:xfrm>
            <a:off x="7454900" y="2111375"/>
            <a:ext cx="2282825" cy="7064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呼吸功能评估</a:t>
            </a:r>
            <a:endParaRPr lang="zh-CN" altLang="en-US" sz="24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25" name="文本框 1"/>
          <p:cNvSpPr txBox="1">
            <a:spLocks noChangeArrowheads="1"/>
          </p:cNvSpPr>
          <p:nvPr/>
        </p:nvSpPr>
        <p:spPr bwMode="auto">
          <a:xfrm>
            <a:off x="7475538" y="2792413"/>
            <a:ext cx="3311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血容量评估</a:t>
            </a:r>
            <a:endParaRPr lang="zh-CN" altLang="en-US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6" name="文本框 2"/>
          <p:cNvSpPr txBox="1">
            <a:spLocks noChangeArrowheads="1"/>
          </p:cNvSpPr>
          <p:nvPr/>
        </p:nvSpPr>
        <p:spPr bwMode="auto">
          <a:xfrm>
            <a:off x="7475538" y="4476750"/>
            <a:ext cx="29702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伤情分类：按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烧伤的严重程度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7" name="文本框 30"/>
          <p:cNvSpPr txBox="1">
            <a:spLocks noChangeArrowheads="1"/>
          </p:cNvSpPr>
          <p:nvPr/>
        </p:nvSpPr>
        <p:spPr bwMode="auto">
          <a:xfrm>
            <a:off x="7475538" y="3584575"/>
            <a:ext cx="2941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* </a:t>
            </a: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烧伤面积和深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28" name="图片 2" descr="图片包含 人员, 绷带, 配件, 掌握&#10;&#10;已生成极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74825" y="1558925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2" grpId="0"/>
      <p:bldP spid="30723" grpId="0" build="p"/>
      <p:bldP spid="30725" grpId="0"/>
      <p:bldP spid="30726" grpId="0"/>
      <p:bldP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标题 76801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93688"/>
            <a:ext cx="77724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803" name="文本占位符 76802"/>
          <p:cNvSpPr>
            <a:spLocks noGrp="1" noRot="1"/>
          </p:cNvSpPr>
          <p:nvPr>
            <p:ph idx="1" hasCustomPrompt="1"/>
          </p:nvPr>
        </p:nvSpPr>
        <p:spPr>
          <a:xfrm>
            <a:off x="1055688" y="1412875"/>
            <a:ext cx="7848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3600" b="1" noProof="1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r>
              <a:rPr lang="zh-CN" altLang="en-US" sz="3600" b="1" noProof="1">
                <a:solidFill>
                  <a:schemeClr val="accent1"/>
                </a:solidFill>
                <a:cs typeface="+mn-ea"/>
                <a:sym typeface="+mn-lt"/>
              </a:rPr>
              <a:t>、创面和全身感染 </a:t>
            </a:r>
            <a:endParaRPr lang="zh-CN" altLang="en-US" sz="36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3600" noProof="1">
                <a:effectLst>
                  <a:outerShdw blurRad="38100" dist="38100" dir="2700000">
                    <a:srgbClr val="000000"/>
                  </a:outerShdw>
                </a:effectLst>
                <a:cs typeface="+mn-ea"/>
                <a:sym typeface="+mn-lt"/>
              </a:rPr>
              <a:t>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创面恶化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意识障碍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寒战、高热或体温不升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脉搏、心率加快血压下降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血培养阳性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 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*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血象改变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277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620" y="361950"/>
            <a:ext cx="422933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7680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标题 77825"/>
          <p:cNvSpPr>
            <a:spLocks noGrp="1" noRot="1" noChangeArrowheads="1"/>
          </p:cNvSpPr>
          <p:nvPr>
            <p:ph type="title"/>
          </p:nvPr>
        </p:nvSpPr>
        <p:spPr>
          <a:xfrm>
            <a:off x="2009775" y="333375"/>
            <a:ext cx="807085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文本占位符 77826"/>
          <p:cNvSpPr>
            <a:spLocks noGrp="1" noRot="1" noChangeArrowheads="1"/>
          </p:cNvSpPr>
          <p:nvPr>
            <p:ph idx="1"/>
          </p:nvPr>
        </p:nvSpPr>
        <p:spPr>
          <a:xfrm>
            <a:off x="6600825" y="1655763"/>
            <a:ext cx="8142288" cy="13874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3200" b="1" noProof="1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zh-CN" altLang="en-US" sz="3200" b="1" noProof="1">
                <a:solidFill>
                  <a:schemeClr val="accent1"/>
                </a:solidFill>
                <a:cs typeface="+mn-ea"/>
                <a:sym typeface="+mn-lt"/>
              </a:rPr>
              <a:t>、消化道并发症</a:t>
            </a:r>
            <a:endParaRPr lang="zh-CN" altLang="en-US" sz="3200" b="1" noProof="1">
              <a:solidFill>
                <a:schemeClr val="accent1"/>
              </a:solidFill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zh-CN" altLang="en-US" sz="3600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7175500" y="2349500"/>
            <a:ext cx="38877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应激性溃疡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麻痹性肠梗阻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出血性胃炎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急性胃扩张  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821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338" y="1575911"/>
            <a:ext cx="3111500" cy="329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32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866" name="组合 14"/>
          <p:cNvGrpSpPr/>
          <p:nvPr/>
        </p:nvGrpSpPr>
        <p:grpSpPr>
          <a:xfrm>
            <a:off x="1881188" y="4305300"/>
            <a:ext cx="8286750" cy="742950"/>
            <a:chOff x="2117577" y="3409179"/>
            <a:chExt cx="8285415" cy="742232"/>
          </a:xfrm>
        </p:grpSpPr>
        <p:sp>
          <p:nvSpPr>
            <p:cNvPr id="33796" name="文本框 1"/>
            <p:cNvSpPr txBox="1">
              <a:spLocks noChangeArrowheads="1"/>
            </p:cNvSpPr>
            <p:nvPr/>
          </p:nvSpPr>
          <p:spPr bwMode="auto">
            <a:xfrm>
              <a:off x="2117577" y="3413937"/>
              <a:ext cx="1590419" cy="73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noProof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营养状况</a:t>
              </a:r>
              <a:endPara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797" name="文本框 14"/>
            <p:cNvSpPr txBox="1">
              <a:spLocks noChangeArrowheads="1"/>
            </p:cNvSpPr>
            <p:nvPr/>
          </p:nvSpPr>
          <p:spPr bwMode="auto">
            <a:xfrm>
              <a:off x="5746017" y="3413937"/>
              <a:ext cx="1590419" cy="73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运动功能</a:t>
              </a:r>
              <a:endPara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799" name="文本框 15"/>
            <p:cNvSpPr txBox="1">
              <a:spLocks noChangeArrowheads="1"/>
            </p:cNvSpPr>
            <p:nvPr/>
          </p:nvSpPr>
          <p:spPr bwMode="auto">
            <a:xfrm>
              <a:off x="9583974" y="3409179"/>
              <a:ext cx="819018" cy="4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  <a:defRPr/>
              </a:pPr>
              <a:r>
                <a:rPr lang="zh-CN" altLang="en-US" sz="2400" b="1" noProof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疤痕</a:t>
              </a:r>
              <a:endParaRPr lang="zh-CN" altLang="en-US" sz="18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800" name="标题 78849"/>
          <p:cNvSpPr>
            <a:spLocks noGrp="1" noRot="1" noChangeArrowheads="1"/>
          </p:cNvSpPr>
          <p:nvPr>
            <p:ph type="title"/>
          </p:nvPr>
        </p:nvSpPr>
        <p:spPr>
          <a:xfrm>
            <a:off x="2222500" y="255588"/>
            <a:ext cx="7772400" cy="99218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修复期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6868" name="组合 17"/>
          <p:cNvGrpSpPr/>
          <p:nvPr/>
        </p:nvGrpSpPr>
        <p:grpSpPr>
          <a:xfrm>
            <a:off x="1881188" y="2597150"/>
            <a:ext cx="8572500" cy="1663700"/>
            <a:chOff x="3227555" y="2466745"/>
            <a:chExt cx="5736893" cy="1113134"/>
          </a:xfrm>
        </p:grpSpPr>
        <p:sp>
          <p:nvSpPr>
            <p:cNvPr id="20" name="MH_Other_1"/>
            <p:cNvSpPr/>
            <p:nvPr/>
          </p:nvSpPr>
          <p:spPr>
            <a:xfrm>
              <a:off x="3332731" y="2466745"/>
              <a:ext cx="720299" cy="720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MH_Other_2"/>
            <p:cNvSpPr/>
            <p:nvPr/>
          </p:nvSpPr>
          <p:spPr>
            <a:xfrm>
              <a:off x="3455968" y="2589954"/>
              <a:ext cx="473825" cy="473719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A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3"/>
            <p:cNvSpPr/>
            <p:nvPr/>
          </p:nvSpPr>
          <p:spPr>
            <a:xfrm>
              <a:off x="3517586" y="2665368"/>
              <a:ext cx="535443" cy="515143"/>
            </a:xfrm>
            <a:custGeom>
              <a:gdLst>
                <a:gd name="connsiteX0" fmla="*/ 1631 w 535228"/>
                <a:gd name="connsiteY0" fmla="*/ 319839 h 515104"/>
                <a:gd name="connsiteX1" fmla="*/ 6677 w 535228"/>
                <a:gd name="connsiteY1" fmla="*/ 327324 h 515104"/>
                <a:gd name="connsiteX2" fmla="*/ 0 w 535228"/>
                <a:gd name="connsiteY2" fmla="*/ 321816 h 515104"/>
                <a:gd name="connsiteX3" fmla="*/ 347292 w 535228"/>
                <a:gd name="connsiteY3" fmla="*/ 0 h 515104"/>
                <a:gd name="connsiteX4" fmla="*/ 534568 w 535228"/>
                <a:gd name="connsiteY4" fmla="*/ 154509 h 515104"/>
                <a:gd name="connsiteX5" fmla="*/ 535228 w 535228"/>
                <a:gd name="connsiteY5" fmla="*/ 161057 h 515104"/>
                <a:gd name="connsiteX6" fmla="*/ 247781 w 535228"/>
                <a:gd name="connsiteY6" fmla="*/ 513743 h 515104"/>
                <a:gd name="connsiteX7" fmla="*/ 234280 w 535228"/>
                <a:gd name="connsiteY7" fmla="*/ 515104 h 515104"/>
                <a:gd name="connsiteX8" fmla="*/ 44836 w 535228"/>
                <a:gd name="connsiteY8" fmla="*/ 358806 h 515104"/>
                <a:gd name="connsiteX9" fmla="*/ 82952 w 535228"/>
                <a:gd name="connsiteY9" fmla="*/ 379495 h 515104"/>
                <a:gd name="connsiteX10" fmla="*/ 175229 w 535228"/>
                <a:gd name="connsiteY10" fmla="*/ 398125 h 515104"/>
                <a:gd name="connsiteX11" fmla="*/ 412295 w 535228"/>
                <a:gd name="connsiteY11" fmla="*/ 161058 h 515104"/>
                <a:gd name="connsiteX12" fmla="*/ 393666 w 535228"/>
                <a:gd name="connsiteY12" fmla="*/ 68781 h 5151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228" h="515104">
                  <a:moveTo>
                    <a:pt x="1631" y="319839"/>
                  </a:moveTo>
                  <a:lnTo>
                    <a:pt x="6677" y="327324"/>
                  </a:lnTo>
                  <a:lnTo>
                    <a:pt x="0" y="321816"/>
                  </a:lnTo>
                  <a:close/>
                  <a:moveTo>
                    <a:pt x="347292" y="0"/>
                  </a:moveTo>
                  <a:lnTo>
                    <a:pt x="534568" y="154509"/>
                  </a:lnTo>
                  <a:lnTo>
                    <a:pt x="535228" y="161057"/>
                  </a:lnTo>
                  <a:cubicBezTo>
                    <a:pt x="535228" y="335027"/>
                    <a:pt x="411827" y="480175"/>
                    <a:pt x="247781" y="513743"/>
                  </a:cubicBezTo>
                  <a:lnTo>
                    <a:pt x="234280" y="515104"/>
                  </a:lnTo>
                  <a:lnTo>
                    <a:pt x="44836" y="358806"/>
                  </a:lnTo>
                  <a:lnTo>
                    <a:pt x="82952" y="379495"/>
                  </a:lnTo>
                  <a:cubicBezTo>
                    <a:pt x="111315" y="391492"/>
                    <a:pt x="142497" y="398124"/>
                    <a:pt x="175229" y="398125"/>
                  </a:cubicBezTo>
                  <a:cubicBezTo>
                    <a:pt x="306157" y="398125"/>
                    <a:pt x="412296" y="291986"/>
                    <a:pt x="412295" y="161058"/>
                  </a:cubicBezTo>
                  <a:cubicBezTo>
                    <a:pt x="412296" y="128326"/>
                    <a:pt x="405662" y="97143"/>
                    <a:pt x="393666" y="687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MH_Other_4"/>
            <p:cNvSpPr/>
            <p:nvPr/>
          </p:nvSpPr>
          <p:spPr>
            <a:xfrm>
              <a:off x="3227555" y="3012690"/>
              <a:ext cx="930652" cy="297402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MH_Other_5"/>
            <p:cNvSpPr/>
            <p:nvPr/>
          </p:nvSpPr>
          <p:spPr>
            <a:xfrm flipV="1">
              <a:off x="3227555" y="3283539"/>
              <a:ext cx="930652" cy="296340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MH_Other_6"/>
            <p:cNvSpPr/>
            <p:nvPr/>
          </p:nvSpPr>
          <p:spPr>
            <a:xfrm>
              <a:off x="5735852" y="2466745"/>
              <a:ext cx="720299" cy="720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MH_Other_7"/>
            <p:cNvSpPr/>
            <p:nvPr/>
          </p:nvSpPr>
          <p:spPr>
            <a:xfrm>
              <a:off x="5859089" y="2589954"/>
              <a:ext cx="473825" cy="473719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B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8"/>
            <p:cNvSpPr/>
            <p:nvPr/>
          </p:nvSpPr>
          <p:spPr>
            <a:xfrm>
              <a:off x="5920707" y="2665368"/>
              <a:ext cx="535443" cy="515143"/>
            </a:xfrm>
            <a:custGeom>
              <a:gdLst>
                <a:gd name="connsiteX0" fmla="*/ 1631 w 535228"/>
                <a:gd name="connsiteY0" fmla="*/ 319839 h 515104"/>
                <a:gd name="connsiteX1" fmla="*/ 6677 w 535228"/>
                <a:gd name="connsiteY1" fmla="*/ 327324 h 515104"/>
                <a:gd name="connsiteX2" fmla="*/ 0 w 535228"/>
                <a:gd name="connsiteY2" fmla="*/ 321816 h 515104"/>
                <a:gd name="connsiteX3" fmla="*/ 347292 w 535228"/>
                <a:gd name="connsiteY3" fmla="*/ 0 h 515104"/>
                <a:gd name="connsiteX4" fmla="*/ 534568 w 535228"/>
                <a:gd name="connsiteY4" fmla="*/ 154509 h 515104"/>
                <a:gd name="connsiteX5" fmla="*/ 535228 w 535228"/>
                <a:gd name="connsiteY5" fmla="*/ 161057 h 515104"/>
                <a:gd name="connsiteX6" fmla="*/ 247781 w 535228"/>
                <a:gd name="connsiteY6" fmla="*/ 513743 h 515104"/>
                <a:gd name="connsiteX7" fmla="*/ 234280 w 535228"/>
                <a:gd name="connsiteY7" fmla="*/ 515104 h 515104"/>
                <a:gd name="connsiteX8" fmla="*/ 44836 w 535228"/>
                <a:gd name="connsiteY8" fmla="*/ 358806 h 515104"/>
                <a:gd name="connsiteX9" fmla="*/ 82952 w 535228"/>
                <a:gd name="connsiteY9" fmla="*/ 379495 h 515104"/>
                <a:gd name="connsiteX10" fmla="*/ 175229 w 535228"/>
                <a:gd name="connsiteY10" fmla="*/ 398125 h 515104"/>
                <a:gd name="connsiteX11" fmla="*/ 412295 w 535228"/>
                <a:gd name="connsiteY11" fmla="*/ 161058 h 515104"/>
                <a:gd name="connsiteX12" fmla="*/ 393666 w 535228"/>
                <a:gd name="connsiteY12" fmla="*/ 68781 h 5151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228" h="515104">
                  <a:moveTo>
                    <a:pt x="1631" y="319839"/>
                  </a:moveTo>
                  <a:lnTo>
                    <a:pt x="6677" y="327324"/>
                  </a:lnTo>
                  <a:lnTo>
                    <a:pt x="0" y="321816"/>
                  </a:lnTo>
                  <a:close/>
                  <a:moveTo>
                    <a:pt x="347292" y="0"/>
                  </a:moveTo>
                  <a:lnTo>
                    <a:pt x="534568" y="154509"/>
                  </a:lnTo>
                  <a:lnTo>
                    <a:pt x="535228" y="161057"/>
                  </a:lnTo>
                  <a:cubicBezTo>
                    <a:pt x="535228" y="335027"/>
                    <a:pt x="411827" y="480175"/>
                    <a:pt x="247781" y="513743"/>
                  </a:cubicBezTo>
                  <a:lnTo>
                    <a:pt x="234280" y="515104"/>
                  </a:lnTo>
                  <a:lnTo>
                    <a:pt x="44836" y="358806"/>
                  </a:lnTo>
                  <a:lnTo>
                    <a:pt x="82952" y="379495"/>
                  </a:lnTo>
                  <a:cubicBezTo>
                    <a:pt x="111315" y="391492"/>
                    <a:pt x="142497" y="398124"/>
                    <a:pt x="175229" y="398125"/>
                  </a:cubicBezTo>
                  <a:cubicBezTo>
                    <a:pt x="306157" y="398125"/>
                    <a:pt x="412296" y="291986"/>
                    <a:pt x="412295" y="161058"/>
                  </a:cubicBezTo>
                  <a:cubicBezTo>
                    <a:pt x="412296" y="128326"/>
                    <a:pt x="405662" y="97143"/>
                    <a:pt x="393666" y="687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MH_Other_9"/>
            <p:cNvSpPr/>
            <p:nvPr/>
          </p:nvSpPr>
          <p:spPr>
            <a:xfrm>
              <a:off x="5630676" y="3012690"/>
              <a:ext cx="930652" cy="297402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MH_Other_10"/>
            <p:cNvSpPr/>
            <p:nvPr/>
          </p:nvSpPr>
          <p:spPr>
            <a:xfrm flipV="1">
              <a:off x="5630676" y="3283539"/>
              <a:ext cx="930652" cy="296340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MH_Other_11"/>
            <p:cNvSpPr/>
            <p:nvPr/>
          </p:nvSpPr>
          <p:spPr>
            <a:xfrm>
              <a:off x="8138973" y="2466745"/>
              <a:ext cx="720299" cy="720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MH_Other_12"/>
            <p:cNvSpPr/>
            <p:nvPr/>
          </p:nvSpPr>
          <p:spPr>
            <a:xfrm>
              <a:off x="8262209" y="2589954"/>
              <a:ext cx="473825" cy="473719"/>
            </a:xfrm>
            <a:prstGeom prst="donut">
              <a:avLst>
                <a:gd name="adj" fmla="val 8773"/>
              </a:avLst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C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MH_Other_13"/>
            <p:cNvSpPr/>
            <p:nvPr/>
          </p:nvSpPr>
          <p:spPr>
            <a:xfrm>
              <a:off x="8323828" y="2665368"/>
              <a:ext cx="535443" cy="515143"/>
            </a:xfrm>
            <a:custGeom>
              <a:gdLst>
                <a:gd name="connsiteX0" fmla="*/ 1631 w 535228"/>
                <a:gd name="connsiteY0" fmla="*/ 319839 h 515104"/>
                <a:gd name="connsiteX1" fmla="*/ 6677 w 535228"/>
                <a:gd name="connsiteY1" fmla="*/ 327324 h 515104"/>
                <a:gd name="connsiteX2" fmla="*/ 0 w 535228"/>
                <a:gd name="connsiteY2" fmla="*/ 321816 h 515104"/>
                <a:gd name="connsiteX3" fmla="*/ 347292 w 535228"/>
                <a:gd name="connsiteY3" fmla="*/ 0 h 515104"/>
                <a:gd name="connsiteX4" fmla="*/ 534568 w 535228"/>
                <a:gd name="connsiteY4" fmla="*/ 154509 h 515104"/>
                <a:gd name="connsiteX5" fmla="*/ 535228 w 535228"/>
                <a:gd name="connsiteY5" fmla="*/ 161057 h 515104"/>
                <a:gd name="connsiteX6" fmla="*/ 247781 w 535228"/>
                <a:gd name="connsiteY6" fmla="*/ 513743 h 515104"/>
                <a:gd name="connsiteX7" fmla="*/ 234280 w 535228"/>
                <a:gd name="connsiteY7" fmla="*/ 515104 h 515104"/>
                <a:gd name="connsiteX8" fmla="*/ 44836 w 535228"/>
                <a:gd name="connsiteY8" fmla="*/ 358806 h 515104"/>
                <a:gd name="connsiteX9" fmla="*/ 82952 w 535228"/>
                <a:gd name="connsiteY9" fmla="*/ 379495 h 515104"/>
                <a:gd name="connsiteX10" fmla="*/ 175229 w 535228"/>
                <a:gd name="connsiteY10" fmla="*/ 398125 h 515104"/>
                <a:gd name="connsiteX11" fmla="*/ 412295 w 535228"/>
                <a:gd name="connsiteY11" fmla="*/ 161058 h 515104"/>
                <a:gd name="connsiteX12" fmla="*/ 393666 w 535228"/>
                <a:gd name="connsiteY12" fmla="*/ 68781 h 5151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228" h="515104">
                  <a:moveTo>
                    <a:pt x="1631" y="319839"/>
                  </a:moveTo>
                  <a:lnTo>
                    <a:pt x="6677" y="327324"/>
                  </a:lnTo>
                  <a:lnTo>
                    <a:pt x="0" y="321816"/>
                  </a:lnTo>
                  <a:close/>
                  <a:moveTo>
                    <a:pt x="347292" y="0"/>
                  </a:moveTo>
                  <a:lnTo>
                    <a:pt x="534568" y="154509"/>
                  </a:lnTo>
                  <a:lnTo>
                    <a:pt x="535228" y="161057"/>
                  </a:lnTo>
                  <a:cubicBezTo>
                    <a:pt x="535228" y="335027"/>
                    <a:pt x="411827" y="480175"/>
                    <a:pt x="247781" y="513743"/>
                  </a:cubicBezTo>
                  <a:lnTo>
                    <a:pt x="234280" y="515104"/>
                  </a:lnTo>
                  <a:lnTo>
                    <a:pt x="44836" y="358806"/>
                  </a:lnTo>
                  <a:lnTo>
                    <a:pt x="82952" y="379495"/>
                  </a:lnTo>
                  <a:cubicBezTo>
                    <a:pt x="111315" y="391492"/>
                    <a:pt x="142497" y="398124"/>
                    <a:pt x="175229" y="398125"/>
                  </a:cubicBezTo>
                  <a:cubicBezTo>
                    <a:pt x="306157" y="398125"/>
                    <a:pt x="412296" y="291986"/>
                    <a:pt x="412295" y="161058"/>
                  </a:cubicBezTo>
                  <a:cubicBezTo>
                    <a:pt x="412296" y="128326"/>
                    <a:pt x="405662" y="97143"/>
                    <a:pt x="393666" y="687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MH_Other_14"/>
            <p:cNvSpPr/>
            <p:nvPr/>
          </p:nvSpPr>
          <p:spPr>
            <a:xfrm>
              <a:off x="8033796" y="3012690"/>
              <a:ext cx="930652" cy="297402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MH_Other_15"/>
            <p:cNvSpPr/>
            <p:nvPr/>
          </p:nvSpPr>
          <p:spPr>
            <a:xfrm flipV="1">
              <a:off x="8033796" y="3283539"/>
              <a:ext cx="930652" cy="296340"/>
            </a:xfrm>
            <a:custGeom>
              <a:gdLst>
                <a:gd name="connsiteX0" fmla="*/ 0 w 930647"/>
                <a:gd name="connsiteY0" fmla="*/ 0 h 296525"/>
                <a:gd name="connsiteX1" fmla="*/ 31025 w 930647"/>
                <a:gd name="connsiteY1" fmla="*/ 0 h 296525"/>
                <a:gd name="connsiteX2" fmla="*/ 60185 w 930647"/>
                <a:gd name="connsiteY2" fmla="*/ 53723 h 296525"/>
                <a:gd name="connsiteX3" fmla="*/ 465322 w 930647"/>
                <a:gd name="connsiteY3" fmla="*/ 269133 h 296525"/>
                <a:gd name="connsiteX4" fmla="*/ 870460 w 930647"/>
                <a:gd name="connsiteY4" fmla="*/ 53723 h 296525"/>
                <a:gd name="connsiteX5" fmla="*/ 899620 w 930647"/>
                <a:gd name="connsiteY5" fmla="*/ 0 h 296525"/>
                <a:gd name="connsiteX6" fmla="*/ 930647 w 930647"/>
                <a:gd name="connsiteY6" fmla="*/ 0 h 296525"/>
                <a:gd name="connsiteX7" fmla="*/ 893174 w 930647"/>
                <a:gd name="connsiteY7" fmla="*/ 69039 h 296525"/>
                <a:gd name="connsiteX8" fmla="*/ 465323 w 930647"/>
                <a:gd name="connsiteY8" fmla="*/ 296525 h 296525"/>
                <a:gd name="connsiteX9" fmla="*/ 37473 w 930647"/>
                <a:gd name="connsiteY9" fmla="*/ 69039 h 2965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47" h="296525">
                  <a:moveTo>
                    <a:pt x="0" y="0"/>
                  </a:moveTo>
                  <a:lnTo>
                    <a:pt x="31025" y="0"/>
                  </a:lnTo>
                  <a:lnTo>
                    <a:pt x="60185" y="53723"/>
                  </a:lnTo>
                  <a:cubicBezTo>
                    <a:pt x="147986" y="183686"/>
                    <a:pt x="296675" y="269133"/>
                    <a:pt x="465322" y="269133"/>
                  </a:cubicBezTo>
                  <a:cubicBezTo>
                    <a:pt x="633969" y="269133"/>
                    <a:pt x="782659" y="183686"/>
                    <a:pt x="870460" y="53723"/>
                  </a:cubicBezTo>
                  <a:lnTo>
                    <a:pt x="899620" y="0"/>
                  </a:lnTo>
                  <a:lnTo>
                    <a:pt x="930647" y="0"/>
                  </a:lnTo>
                  <a:lnTo>
                    <a:pt x="893174" y="69039"/>
                  </a:lnTo>
                  <a:cubicBezTo>
                    <a:pt x="800450" y="206288"/>
                    <a:pt x="643425" y="296525"/>
                    <a:pt x="465323" y="296525"/>
                  </a:cubicBezTo>
                  <a:cubicBezTo>
                    <a:pt x="287222" y="296525"/>
                    <a:pt x="130197" y="206288"/>
                    <a:pt x="37473" y="690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010" name="组合 17"/>
          <p:cNvGrpSpPr/>
          <p:nvPr/>
        </p:nvGrpSpPr>
        <p:grpSpPr>
          <a:xfrm>
            <a:off x="2603500" y="2016125"/>
            <a:ext cx="7127875" cy="2230438"/>
            <a:chOff x="2532063" y="2511425"/>
            <a:chExt cx="7127875" cy="2230438"/>
          </a:xfrm>
        </p:grpSpPr>
        <p:sp>
          <p:nvSpPr>
            <p:cNvPr id="19" name="MH_Other_1"/>
            <p:cNvSpPr/>
            <p:nvPr/>
          </p:nvSpPr>
          <p:spPr>
            <a:xfrm>
              <a:off x="2532063" y="2511425"/>
              <a:ext cx="1943100" cy="2139950"/>
            </a:xfrm>
            <a:custGeom>
              <a:gdLst>
                <a:gd name="connsiteX0" fmla="*/ 1109135 w 2218268"/>
                <a:gd name="connsiteY0" fmla="*/ 1 h 2443415"/>
                <a:gd name="connsiteX1" fmla="*/ 1893411 w 2218268"/>
                <a:gd name="connsiteY1" fmla="*/ 324859 h 2443415"/>
                <a:gd name="connsiteX2" fmla="*/ 1893410 w 2218268"/>
                <a:gd name="connsiteY2" fmla="*/ 324859 h 2443415"/>
                <a:gd name="connsiteX3" fmla="*/ 1893410 w 2218268"/>
                <a:gd name="connsiteY3" fmla="*/ 1893412 h 2443415"/>
                <a:gd name="connsiteX4" fmla="*/ 1462114 w 2218268"/>
                <a:gd name="connsiteY4" fmla="*/ 2403026 h 2443415"/>
                <a:gd name="connsiteX5" fmla="*/ 1435638 w 2218268"/>
                <a:gd name="connsiteY5" fmla="*/ 2443414 h 2443415"/>
                <a:gd name="connsiteX6" fmla="*/ 1109135 w 2218268"/>
                <a:gd name="connsiteY6" fmla="*/ 1811767 h 2443415"/>
                <a:gd name="connsiteX7" fmla="*/ 782630 w 2218268"/>
                <a:gd name="connsiteY7" fmla="*/ 2443415 h 2443415"/>
                <a:gd name="connsiteX8" fmla="*/ 756154 w 2218268"/>
                <a:gd name="connsiteY8" fmla="*/ 2403027 h 2443415"/>
                <a:gd name="connsiteX9" fmla="*/ 324858 w 2218268"/>
                <a:gd name="connsiteY9" fmla="*/ 1893411 h 2443415"/>
                <a:gd name="connsiteX10" fmla="*/ 324858 w 2218268"/>
                <a:gd name="connsiteY10" fmla="*/ 324859 h 2443415"/>
                <a:gd name="connsiteX11" fmla="*/ 1109135 w 2218268"/>
                <a:gd name="connsiteY11" fmla="*/ 1 h 2443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68" h="2443415">
                  <a:moveTo>
                    <a:pt x="1109135" y="1"/>
                  </a:moveTo>
                  <a:cubicBezTo>
                    <a:pt x="1392986" y="0"/>
                    <a:pt x="1676839" y="108287"/>
                    <a:pt x="1893411" y="324859"/>
                  </a:cubicBezTo>
                  <a:lnTo>
                    <a:pt x="1893410" y="324859"/>
                  </a:lnTo>
                  <a:cubicBezTo>
                    <a:pt x="2326554" y="758003"/>
                    <a:pt x="2326554" y="1460268"/>
                    <a:pt x="1893410" y="1893412"/>
                  </a:cubicBezTo>
                  <a:cubicBezTo>
                    <a:pt x="1736591" y="2050230"/>
                    <a:pt x="1592827" y="2220101"/>
                    <a:pt x="1462114" y="2403026"/>
                  </a:cubicBezTo>
                  <a:lnTo>
                    <a:pt x="1435638" y="2443414"/>
                  </a:lnTo>
                  <a:lnTo>
                    <a:pt x="1109135" y="1811767"/>
                  </a:lnTo>
                  <a:lnTo>
                    <a:pt x="782630" y="2443415"/>
                  </a:lnTo>
                  <a:lnTo>
                    <a:pt x="756154" y="2403027"/>
                  </a:lnTo>
                  <a:cubicBezTo>
                    <a:pt x="625442" y="2220101"/>
                    <a:pt x="481677" y="2050230"/>
                    <a:pt x="324858" y="1893411"/>
                  </a:cubicBezTo>
                  <a:cubicBezTo>
                    <a:pt x="-108286" y="1460267"/>
                    <a:pt x="-108286" y="758003"/>
                    <a:pt x="324858" y="324859"/>
                  </a:cubicBezTo>
                  <a:cubicBezTo>
                    <a:pt x="541430" y="108287"/>
                    <a:pt x="825282" y="1"/>
                    <a:pt x="1109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24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MH_SubTitle_1"/>
            <p:cNvSpPr/>
            <p:nvPr/>
          </p:nvSpPr>
          <p:spPr>
            <a:xfrm>
              <a:off x="2690813" y="2670175"/>
              <a:ext cx="1625600" cy="162560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MH_Other_2"/>
            <p:cNvSpPr/>
            <p:nvPr/>
          </p:nvSpPr>
          <p:spPr>
            <a:xfrm>
              <a:off x="3187701" y="4710113"/>
              <a:ext cx="630237" cy="3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22" name="MH_Other_3"/>
            <p:cNvSpPr/>
            <p:nvPr/>
          </p:nvSpPr>
          <p:spPr>
            <a:xfrm>
              <a:off x="5124451" y="2511425"/>
              <a:ext cx="1943100" cy="2139950"/>
            </a:xfrm>
            <a:custGeom>
              <a:gdLst>
                <a:gd name="connsiteX0" fmla="*/ 1109135 w 2218268"/>
                <a:gd name="connsiteY0" fmla="*/ 1 h 2443415"/>
                <a:gd name="connsiteX1" fmla="*/ 1893411 w 2218268"/>
                <a:gd name="connsiteY1" fmla="*/ 324859 h 2443415"/>
                <a:gd name="connsiteX2" fmla="*/ 1893410 w 2218268"/>
                <a:gd name="connsiteY2" fmla="*/ 324859 h 2443415"/>
                <a:gd name="connsiteX3" fmla="*/ 1893410 w 2218268"/>
                <a:gd name="connsiteY3" fmla="*/ 1893412 h 2443415"/>
                <a:gd name="connsiteX4" fmla="*/ 1462114 w 2218268"/>
                <a:gd name="connsiteY4" fmla="*/ 2403026 h 2443415"/>
                <a:gd name="connsiteX5" fmla="*/ 1435638 w 2218268"/>
                <a:gd name="connsiteY5" fmla="*/ 2443414 h 2443415"/>
                <a:gd name="connsiteX6" fmla="*/ 1109135 w 2218268"/>
                <a:gd name="connsiteY6" fmla="*/ 1811767 h 2443415"/>
                <a:gd name="connsiteX7" fmla="*/ 782630 w 2218268"/>
                <a:gd name="connsiteY7" fmla="*/ 2443415 h 2443415"/>
                <a:gd name="connsiteX8" fmla="*/ 756154 w 2218268"/>
                <a:gd name="connsiteY8" fmla="*/ 2403027 h 2443415"/>
                <a:gd name="connsiteX9" fmla="*/ 324858 w 2218268"/>
                <a:gd name="connsiteY9" fmla="*/ 1893411 h 2443415"/>
                <a:gd name="connsiteX10" fmla="*/ 324858 w 2218268"/>
                <a:gd name="connsiteY10" fmla="*/ 324859 h 2443415"/>
                <a:gd name="connsiteX11" fmla="*/ 1109135 w 2218268"/>
                <a:gd name="connsiteY11" fmla="*/ 1 h 2443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68" h="2443415">
                  <a:moveTo>
                    <a:pt x="1109135" y="1"/>
                  </a:moveTo>
                  <a:cubicBezTo>
                    <a:pt x="1392986" y="0"/>
                    <a:pt x="1676839" y="108287"/>
                    <a:pt x="1893411" y="324859"/>
                  </a:cubicBezTo>
                  <a:lnTo>
                    <a:pt x="1893410" y="324859"/>
                  </a:lnTo>
                  <a:cubicBezTo>
                    <a:pt x="2326554" y="758003"/>
                    <a:pt x="2326554" y="1460268"/>
                    <a:pt x="1893410" y="1893412"/>
                  </a:cubicBezTo>
                  <a:cubicBezTo>
                    <a:pt x="1736591" y="2050230"/>
                    <a:pt x="1592827" y="2220101"/>
                    <a:pt x="1462114" y="2403026"/>
                  </a:cubicBezTo>
                  <a:lnTo>
                    <a:pt x="1435638" y="2443414"/>
                  </a:lnTo>
                  <a:lnTo>
                    <a:pt x="1109135" y="1811767"/>
                  </a:lnTo>
                  <a:lnTo>
                    <a:pt x="782630" y="2443415"/>
                  </a:lnTo>
                  <a:lnTo>
                    <a:pt x="756154" y="2403027"/>
                  </a:lnTo>
                  <a:cubicBezTo>
                    <a:pt x="625442" y="2220101"/>
                    <a:pt x="481677" y="2050230"/>
                    <a:pt x="324858" y="1893411"/>
                  </a:cubicBezTo>
                  <a:cubicBezTo>
                    <a:pt x="-108286" y="1460267"/>
                    <a:pt x="-108286" y="758003"/>
                    <a:pt x="324858" y="324859"/>
                  </a:cubicBezTo>
                  <a:cubicBezTo>
                    <a:pt x="541430" y="108287"/>
                    <a:pt x="825282" y="1"/>
                    <a:pt x="1109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B</a:t>
              </a:r>
              <a:endParaRPr lang="zh-CN" altLang="en-US" sz="24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MH_SubTitle_2"/>
            <p:cNvSpPr/>
            <p:nvPr/>
          </p:nvSpPr>
          <p:spPr>
            <a:xfrm>
              <a:off x="5283201" y="2670175"/>
              <a:ext cx="1625600" cy="162560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MH_Other_4"/>
            <p:cNvSpPr/>
            <p:nvPr/>
          </p:nvSpPr>
          <p:spPr>
            <a:xfrm>
              <a:off x="5780088" y="4710113"/>
              <a:ext cx="631825" cy="3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25" name="MH_Other_5"/>
            <p:cNvSpPr/>
            <p:nvPr/>
          </p:nvSpPr>
          <p:spPr>
            <a:xfrm>
              <a:off x="7716838" y="2511425"/>
              <a:ext cx="1943100" cy="2139950"/>
            </a:xfrm>
            <a:custGeom>
              <a:gdLst>
                <a:gd name="connsiteX0" fmla="*/ 1109135 w 2218268"/>
                <a:gd name="connsiteY0" fmla="*/ 1 h 2443415"/>
                <a:gd name="connsiteX1" fmla="*/ 1893411 w 2218268"/>
                <a:gd name="connsiteY1" fmla="*/ 324859 h 2443415"/>
                <a:gd name="connsiteX2" fmla="*/ 1893410 w 2218268"/>
                <a:gd name="connsiteY2" fmla="*/ 324859 h 2443415"/>
                <a:gd name="connsiteX3" fmla="*/ 1893410 w 2218268"/>
                <a:gd name="connsiteY3" fmla="*/ 1893412 h 2443415"/>
                <a:gd name="connsiteX4" fmla="*/ 1462114 w 2218268"/>
                <a:gd name="connsiteY4" fmla="*/ 2403026 h 2443415"/>
                <a:gd name="connsiteX5" fmla="*/ 1435638 w 2218268"/>
                <a:gd name="connsiteY5" fmla="*/ 2443414 h 2443415"/>
                <a:gd name="connsiteX6" fmla="*/ 1109135 w 2218268"/>
                <a:gd name="connsiteY6" fmla="*/ 1811767 h 2443415"/>
                <a:gd name="connsiteX7" fmla="*/ 782630 w 2218268"/>
                <a:gd name="connsiteY7" fmla="*/ 2443415 h 2443415"/>
                <a:gd name="connsiteX8" fmla="*/ 756154 w 2218268"/>
                <a:gd name="connsiteY8" fmla="*/ 2403027 h 2443415"/>
                <a:gd name="connsiteX9" fmla="*/ 324858 w 2218268"/>
                <a:gd name="connsiteY9" fmla="*/ 1893411 h 2443415"/>
                <a:gd name="connsiteX10" fmla="*/ 324858 w 2218268"/>
                <a:gd name="connsiteY10" fmla="*/ 324859 h 2443415"/>
                <a:gd name="connsiteX11" fmla="*/ 1109135 w 2218268"/>
                <a:gd name="connsiteY11" fmla="*/ 1 h 2443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68" h="2443415">
                  <a:moveTo>
                    <a:pt x="1109135" y="1"/>
                  </a:moveTo>
                  <a:cubicBezTo>
                    <a:pt x="1392986" y="0"/>
                    <a:pt x="1676839" y="108287"/>
                    <a:pt x="1893411" y="324859"/>
                  </a:cubicBezTo>
                  <a:lnTo>
                    <a:pt x="1893410" y="324859"/>
                  </a:lnTo>
                  <a:cubicBezTo>
                    <a:pt x="2326554" y="758003"/>
                    <a:pt x="2326554" y="1460268"/>
                    <a:pt x="1893410" y="1893412"/>
                  </a:cubicBezTo>
                  <a:cubicBezTo>
                    <a:pt x="1736591" y="2050230"/>
                    <a:pt x="1592827" y="2220101"/>
                    <a:pt x="1462114" y="2403026"/>
                  </a:cubicBezTo>
                  <a:lnTo>
                    <a:pt x="1435638" y="2443414"/>
                  </a:lnTo>
                  <a:lnTo>
                    <a:pt x="1109135" y="1811767"/>
                  </a:lnTo>
                  <a:lnTo>
                    <a:pt x="782630" y="2443415"/>
                  </a:lnTo>
                  <a:lnTo>
                    <a:pt x="756154" y="2403027"/>
                  </a:lnTo>
                  <a:cubicBezTo>
                    <a:pt x="625442" y="2220101"/>
                    <a:pt x="481677" y="2050230"/>
                    <a:pt x="324858" y="1893411"/>
                  </a:cubicBezTo>
                  <a:cubicBezTo>
                    <a:pt x="-108286" y="1460267"/>
                    <a:pt x="-108286" y="758003"/>
                    <a:pt x="324858" y="324859"/>
                  </a:cubicBezTo>
                  <a:cubicBezTo>
                    <a:pt x="541430" y="108287"/>
                    <a:pt x="825282" y="1"/>
                    <a:pt x="1109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C</a:t>
              </a:r>
              <a:endParaRPr lang="zh-CN" altLang="en-US" sz="24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MH_SubTitle_3"/>
            <p:cNvSpPr/>
            <p:nvPr/>
          </p:nvSpPr>
          <p:spPr>
            <a:xfrm>
              <a:off x="7875588" y="2670175"/>
              <a:ext cx="1625600" cy="1625600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/>
          </p:nvSpPr>
          <p:spPr>
            <a:xfrm>
              <a:off x="8374063" y="4710113"/>
              <a:ext cx="630238" cy="3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700">
                <a:cs typeface="+mn-ea"/>
                <a:sym typeface="+mn-lt"/>
              </a:endParaRPr>
            </a:p>
          </p:txBody>
        </p:sp>
      </p:grp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8161338" y="2635250"/>
            <a:ext cx="1196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家属心理状态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2" name="文本框 79873"/>
          <p:cNvSpPr txBox="1">
            <a:spLocks noChangeArrowheads="1"/>
          </p:cNvSpPr>
          <p:nvPr/>
        </p:nvSpPr>
        <p:spPr bwMode="auto">
          <a:xfrm>
            <a:off x="3173413" y="404813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心理和社会支持</a:t>
            </a:r>
            <a:r>
              <a:rPr lang="zh-CN" altLang="en-US" sz="3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状况</a:t>
            </a:r>
            <a:endParaRPr lang="zh-CN" altLang="en-US" sz="3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3" name="文本框 14"/>
          <p:cNvSpPr txBox="1">
            <a:spLocks noChangeArrowheads="1"/>
          </p:cNvSpPr>
          <p:nvPr/>
        </p:nvSpPr>
        <p:spPr bwMode="auto">
          <a:xfrm>
            <a:off x="2844800" y="2674938"/>
            <a:ext cx="2089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认知程度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24" name="文本框 17"/>
          <p:cNvSpPr txBox="1">
            <a:spLocks noChangeArrowheads="1"/>
          </p:cNvSpPr>
          <p:nvPr/>
        </p:nvSpPr>
        <p:spPr bwMode="auto">
          <a:xfrm>
            <a:off x="5619750" y="2819400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心理承</a:t>
            </a:r>
            <a:endParaRPr lang="zh-CN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受程度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矩形 42"/>
          <p:cNvSpPr/>
          <p:nvPr/>
        </p:nvSpPr>
        <p:spPr>
          <a:xfrm>
            <a:off x="1524000" y="601663"/>
            <a:ext cx="9144000" cy="750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16263" y="2200275"/>
            <a:ext cx="639762" cy="63817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8F8F8"/>
                </a:solidFill>
                <a:cs typeface="+mn-ea"/>
                <a:sym typeface="+mn-lt"/>
              </a:rPr>
              <a:t>01</a:t>
            </a:r>
            <a:endParaRPr lang="zh-CN" altLang="en-US" sz="2400" b="1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116263" y="3249613"/>
            <a:ext cx="639762" cy="6397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8F8F8"/>
                </a:solidFill>
                <a:cs typeface="+mn-ea"/>
                <a:sym typeface="+mn-lt"/>
              </a:rPr>
              <a:t>02</a:t>
            </a:r>
            <a:endParaRPr lang="zh-CN" altLang="en-US" sz="2400" b="1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116263" y="4300538"/>
            <a:ext cx="639762" cy="63817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8F8F8"/>
                </a:solidFill>
                <a:cs typeface="+mn-ea"/>
                <a:sym typeface="+mn-lt"/>
              </a:rPr>
              <a:t>03</a:t>
            </a:r>
            <a:endParaRPr lang="zh-CN" altLang="en-US" sz="2400" b="1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116263" y="5349875"/>
            <a:ext cx="639762" cy="6397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>
                <a:solidFill>
                  <a:srgbClr val="F8F8F8"/>
                </a:solidFill>
                <a:cs typeface="+mn-ea"/>
                <a:sym typeface="+mn-lt"/>
              </a:rPr>
              <a:t>04</a:t>
            </a:r>
            <a:endParaRPr lang="zh-CN" altLang="en-US" sz="2400" b="1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995488" y="460375"/>
            <a:ext cx="1044575" cy="104457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zh-CN" altLang="en-US" sz="66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116709" y="620491"/>
            <a:ext cx="2483991" cy="7315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zh-CN" sz="36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ONTENTS</a:t>
            </a:r>
            <a:endParaRPr lang="zh-CN" altLang="en-US" sz="36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KSO_Shape"/>
          <p:cNvSpPr>
            <a:spLocks noChangeAspect="1"/>
          </p:cNvSpPr>
          <p:nvPr/>
        </p:nvSpPr>
        <p:spPr bwMode="auto">
          <a:xfrm>
            <a:off x="4060825" y="2403475"/>
            <a:ext cx="276225" cy="231775"/>
          </a:xfrm>
          <a:custGeom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KSO_Shape"/>
          <p:cNvSpPr>
            <a:spLocks noChangeAspect="1"/>
          </p:cNvSpPr>
          <p:nvPr/>
        </p:nvSpPr>
        <p:spPr bwMode="auto">
          <a:xfrm>
            <a:off x="4060825" y="3454400"/>
            <a:ext cx="276225" cy="230188"/>
          </a:xfrm>
          <a:custGeom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 bwMode="auto">
          <a:xfrm>
            <a:off x="4060825" y="4503738"/>
            <a:ext cx="276225" cy="231775"/>
          </a:xfrm>
          <a:custGeom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KSO_Shape"/>
          <p:cNvSpPr>
            <a:spLocks noChangeAspect="1"/>
          </p:cNvSpPr>
          <p:nvPr/>
        </p:nvSpPr>
        <p:spPr bwMode="auto">
          <a:xfrm>
            <a:off x="4060825" y="5554663"/>
            <a:ext cx="276225" cy="230187"/>
          </a:xfrm>
          <a:custGeom>
            <a:gdLst>
              <a:gd name="T0" fmla="*/ 424099885 w 6436"/>
              <a:gd name="T1" fmla="*/ 423983062 h 5397"/>
              <a:gd name="T2" fmla="*/ 424099885 w 6436"/>
              <a:gd name="T3" fmla="*/ 423983062 h 5397"/>
              <a:gd name="T4" fmla="*/ 424099885 w 6436"/>
              <a:gd name="T5" fmla="*/ 423983062 h 5397"/>
              <a:gd name="T6" fmla="*/ 424099885 w 6436"/>
              <a:gd name="T7" fmla="*/ 423983062 h 5397"/>
              <a:gd name="T8" fmla="*/ 424099885 w 6436"/>
              <a:gd name="T9" fmla="*/ 423983062 h 5397"/>
              <a:gd name="T10" fmla="*/ 424099885 w 6436"/>
              <a:gd name="T11" fmla="*/ 423983062 h 5397"/>
              <a:gd name="T12" fmla="*/ 424099885 w 6436"/>
              <a:gd name="T13" fmla="*/ 423983062 h 5397"/>
              <a:gd name="T14" fmla="*/ 424099885 w 6436"/>
              <a:gd name="T15" fmla="*/ 423983062 h 5397"/>
              <a:gd name="T16" fmla="*/ 424099885 w 6436"/>
              <a:gd name="T17" fmla="*/ 423983062 h 5397"/>
              <a:gd name="T18" fmla="*/ 424099885 w 6436"/>
              <a:gd name="T19" fmla="*/ 423983062 h 5397"/>
              <a:gd name="T20" fmla="*/ 424099885 w 6436"/>
              <a:gd name="T21" fmla="*/ 423983062 h 5397"/>
              <a:gd name="T22" fmla="*/ 424099885 w 6436"/>
              <a:gd name="T23" fmla="*/ 423983062 h 5397"/>
              <a:gd name="T24" fmla="*/ 424099885 w 6436"/>
              <a:gd name="T25" fmla="*/ 423983062 h 5397"/>
              <a:gd name="T26" fmla="*/ 424099885 w 6436"/>
              <a:gd name="T27" fmla="*/ 423983062 h 5397"/>
              <a:gd name="T28" fmla="*/ 424099885 w 6436"/>
              <a:gd name="T29" fmla="*/ 423983062 h 5397"/>
              <a:gd name="T30" fmla="*/ 424099885 w 6436"/>
              <a:gd name="T31" fmla="*/ 423983062 h 5397"/>
              <a:gd name="T32" fmla="*/ 424099885 w 6436"/>
              <a:gd name="T33" fmla="*/ 423983062 h 5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36" h="5397">
                <a:moveTo>
                  <a:pt x="0" y="2017"/>
                </a:moveTo>
                <a:lnTo>
                  <a:pt x="3141" y="2017"/>
                </a:lnTo>
                <a:lnTo>
                  <a:pt x="3821" y="2698"/>
                </a:lnTo>
                <a:lnTo>
                  <a:pt x="3141" y="3379"/>
                </a:lnTo>
                <a:lnTo>
                  <a:pt x="0" y="3379"/>
                </a:lnTo>
                <a:lnTo>
                  <a:pt x="0" y="2017"/>
                </a:lnTo>
                <a:close/>
                <a:moveTo>
                  <a:pt x="2775" y="4434"/>
                </a:moveTo>
                <a:lnTo>
                  <a:pt x="4510" y="2698"/>
                </a:lnTo>
                <a:lnTo>
                  <a:pt x="2775" y="963"/>
                </a:lnTo>
                <a:lnTo>
                  <a:pt x="3737" y="0"/>
                </a:lnTo>
                <a:lnTo>
                  <a:pt x="5473" y="1736"/>
                </a:lnTo>
                <a:lnTo>
                  <a:pt x="6436" y="2698"/>
                </a:lnTo>
                <a:lnTo>
                  <a:pt x="5473" y="3661"/>
                </a:lnTo>
                <a:lnTo>
                  <a:pt x="3737" y="5397"/>
                </a:lnTo>
                <a:lnTo>
                  <a:pt x="2775" y="443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2038" y="2278063"/>
            <a:ext cx="20351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烧伤病人概述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72038" y="3338513"/>
            <a:ext cx="34559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烧伤临床表现和诊断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72038" y="4310063"/>
            <a:ext cx="2032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烧伤护理评估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72038" y="5440363"/>
            <a:ext cx="20320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烧伤护理措施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8" grpId="0" animBg="1"/>
      <p:bldP spid="28" grpId="0" animBg="1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3" name="标题 80897"/>
          <p:cNvSpPr>
            <a:spLocks noGrp="1" noRot="1" noChangeArrowheads="1"/>
          </p:cNvSpPr>
          <p:nvPr>
            <p:ph type="title"/>
          </p:nvPr>
        </p:nvSpPr>
        <p:spPr>
          <a:xfrm>
            <a:off x="2279650" y="161925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护理诊断</a:t>
            </a:r>
            <a:r>
              <a:rPr lang="zh-CN" altLang="zh-CN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988" y="1304925"/>
            <a:ext cx="11450637" cy="5003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5845" name="文本占位符 80898"/>
          <p:cNvSpPr>
            <a:spLocks noGrp="1" noRot="1" noChangeArrowheads="1"/>
          </p:cNvSpPr>
          <p:nvPr>
            <p:ph idx="1"/>
          </p:nvPr>
        </p:nvSpPr>
        <p:spPr>
          <a:xfrm>
            <a:off x="1289050" y="1787525"/>
            <a:ext cx="8763000" cy="36449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1.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有窒息的危险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：与吸入性烧伤有关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2.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体液不足：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与烧伤后体液大量丢失有关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3.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组织灌注量改变：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与烧伤后体液丢失、循环血容量不足有关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4.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皮肤完整性受损：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与烧伤和长期卧床有关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5. 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营养失调：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低于机体需要量 与烧伤后营养物质大量消耗有关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zh-CN" altLang="zh-CN" sz="2400" b="1" noProof="1">
                <a:solidFill>
                  <a:schemeClr val="bg1"/>
                </a:solidFill>
                <a:cs typeface="+mn-ea"/>
                <a:sym typeface="+mn-lt"/>
              </a:rPr>
              <a:t>6.</a:t>
            </a: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自我形象紊乱：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与烧伤后毁容肢残及功能障碍有关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965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6938" y="2218551"/>
            <a:ext cx="2089150" cy="312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4" grpId="0" animBg="1"/>
      <p:bldP spid="358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文本框 2"/>
          <p:cNvSpPr txBox="1">
            <a:spLocks noChangeArrowheads="1"/>
          </p:cNvSpPr>
          <p:nvPr/>
        </p:nvSpPr>
        <p:spPr bwMode="auto">
          <a:xfrm>
            <a:off x="579438" y="1816100"/>
            <a:ext cx="42052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99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99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011" name="文本框 11"/>
          <p:cNvSpPr txBox="1">
            <a:spLocks noChangeArrowheads="1"/>
          </p:cNvSpPr>
          <p:nvPr/>
        </p:nvSpPr>
        <p:spPr bwMode="auto">
          <a:xfrm>
            <a:off x="534988" y="3070225"/>
            <a:ext cx="3887787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PART   FOUR</a:t>
            </a:r>
            <a:endParaRPr lang="zh-CN" altLang="en-US" sz="36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7108" name="图片 5" descr="图片包含 人员, 伪装, 服装, 掌握&#10;&#10;已生成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37538" y="2492375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67585"/>
          <p:cNvSpPr txBox="1">
            <a:spLocks noRot="1" noChangeArrowheads="1"/>
          </p:cNvSpPr>
          <p:nvPr/>
        </p:nvSpPr>
        <p:spPr bwMode="auto">
          <a:xfrm>
            <a:off x="4568825" y="2857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6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护理措施</a:t>
            </a:r>
            <a:endParaRPr lang="zh-CN" altLang="en-US" sz="6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055688" y="2227263"/>
            <a:ext cx="5789612" cy="2857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8914" name="矩形 82945"/>
          <p:cNvSpPr>
            <a:spLocks noChangeArrowheads="1"/>
          </p:cNvSpPr>
          <p:nvPr/>
        </p:nvSpPr>
        <p:spPr bwMode="auto">
          <a:xfrm>
            <a:off x="3413125" y="476250"/>
            <a:ext cx="526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烧伤病房的消毒隔离要求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51000" y="2581275"/>
            <a:ext cx="357028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（一）吸入性损伤的护理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（二）休克期的护理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（三）创面的护理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（四）感染的护理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0888" y="2595563"/>
            <a:ext cx="46037" cy="2216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62663" y="2025650"/>
            <a:ext cx="48291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91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6235700" y="4160838"/>
            <a:ext cx="5011738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96013" y="1936750"/>
            <a:ext cx="5013325" cy="149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3970" name="文本框 83969"/>
          <p:cNvSpPr txBox="1"/>
          <p:nvPr/>
        </p:nvSpPr>
        <p:spPr>
          <a:xfrm>
            <a:off x="1905000" y="15240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sz="4000" b="1" noProof="1"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39" name="矩形 83970"/>
          <p:cNvSpPr>
            <a:spLocks noChangeArrowheads="1"/>
          </p:cNvSpPr>
          <p:nvPr/>
        </p:nvSpPr>
        <p:spPr bwMode="auto">
          <a:xfrm>
            <a:off x="4198938" y="477838"/>
            <a:ext cx="3876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吸入性损伤的护理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45200" y="1874838"/>
            <a:ext cx="184150" cy="10715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1" name="文本框 2"/>
          <p:cNvSpPr txBox="1">
            <a:spLocks noChangeArrowheads="1"/>
          </p:cNvSpPr>
          <p:nvPr/>
        </p:nvSpPr>
        <p:spPr bwMode="auto">
          <a:xfrm>
            <a:off x="1755775" y="1481138"/>
            <a:ext cx="35560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保持呼吸道通畅</a:t>
            </a:r>
            <a:endParaRPr lang="zh-CN" altLang="en-US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鼓励伤员深呼吸、用力咳嗽及咳痰及时清理口鼻分泌物可应用支纤镜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气道灌洗必要时行气管切开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2" name="文本框 3"/>
          <p:cNvSpPr txBox="1">
            <a:spLocks noChangeArrowheads="1"/>
          </p:cNvSpPr>
          <p:nvPr/>
        </p:nvSpPr>
        <p:spPr bwMode="auto">
          <a:xfrm>
            <a:off x="1762125" y="4160838"/>
            <a:ext cx="35496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吸氧</a:t>
            </a:r>
            <a:endParaRPr lang="en-US" altLang="zh-CN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氧浓度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CO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中毒  浓度吸氧，降低</a:t>
            </a:r>
            <a:r>
              <a:rPr lang="en-US" altLang="zh-CN" sz="2400" err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HbCO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3" name="矩形 4"/>
          <p:cNvSpPr>
            <a:spLocks noChangeArrowheads="1"/>
          </p:cNvSpPr>
          <p:nvPr/>
        </p:nvSpPr>
        <p:spPr bwMode="auto">
          <a:xfrm>
            <a:off x="7231063" y="1936750"/>
            <a:ext cx="31718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掌握输液速度</a:t>
            </a:r>
            <a:r>
              <a:rPr lang="en-US" altLang="zh-CN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endParaRPr lang="en-US" altLang="zh-CN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防止急性肺水肿 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4" name="文本框 5"/>
          <p:cNvSpPr txBox="1">
            <a:spLocks noChangeArrowheads="1"/>
          </p:cNvSpPr>
          <p:nvPr/>
        </p:nvSpPr>
        <p:spPr bwMode="auto">
          <a:xfrm>
            <a:off x="7254875" y="4714875"/>
            <a:ext cx="4032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监测呼吸功能</a:t>
            </a:r>
            <a:endParaRPr lang="zh-CN" altLang="en-US" sz="32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22350" y="1347788"/>
            <a:ext cx="5173663" cy="486568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2" grpId="0"/>
      <p:bldP spid="39941" grpId="0"/>
      <p:bldP spid="39942" grpId="0"/>
      <p:bldP spid="39943" grpId="0"/>
      <p:bldP spid="39944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图片 3" descr="图片包含 服装&#10;&#10;已生成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412875"/>
            <a:ext cx="12192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标题 88065"/>
          <p:cNvSpPr>
            <a:spLocks noGrp="1" noRot="1" noChangeArrowheads="1"/>
          </p:cNvSpPr>
          <p:nvPr>
            <p:ph type="title"/>
          </p:nvPr>
        </p:nvSpPr>
        <p:spPr>
          <a:xfrm>
            <a:off x="2281238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413803"/>
            <a:ext cx="12192000" cy="337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8067" name="文本占位符 88066"/>
          <p:cNvSpPr>
            <a:spLocks noGrp="1" noRot="1"/>
          </p:cNvSpPr>
          <p:nvPr>
            <p:ph idx="1" hasCustomPrompt="1"/>
          </p:nvPr>
        </p:nvSpPr>
        <p:spPr>
          <a:xfrm>
            <a:off x="1992313" y="2060575"/>
            <a:ext cx="4537075" cy="273685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600" noProof="1">
                <a:solidFill>
                  <a:schemeClr val="accent1"/>
                </a:solidFill>
                <a:cs typeface="+mn-ea"/>
                <a:sym typeface="+mn-lt"/>
              </a:rPr>
              <a:t>    </a:t>
            </a: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生命体征</a:t>
            </a:r>
            <a:endParaRPr lang="zh-CN" altLang="en-US" sz="26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    血氧饱和度</a:t>
            </a:r>
            <a:endParaRPr lang="zh-CN" altLang="en-US" sz="26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    尿量、尿比重、</a:t>
            </a:r>
            <a:r>
              <a:rPr lang="en-US" altLang="zh-CN" sz="2600" noProof="1">
                <a:solidFill>
                  <a:schemeClr val="bg1"/>
                </a:solidFill>
                <a:cs typeface="+mn-ea"/>
                <a:sym typeface="+mn-lt"/>
              </a:rPr>
              <a:t>pH</a:t>
            </a:r>
            <a:endParaRPr lang="en-US" altLang="zh-CN" sz="26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600" noProof="1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血生化    </a:t>
            </a:r>
            <a:endParaRPr lang="zh-CN" altLang="en-US" sz="26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en-US" altLang="zh-CN" sz="2600" noProof="1">
                <a:solidFill>
                  <a:schemeClr val="bg1"/>
                </a:solidFill>
                <a:cs typeface="+mn-ea"/>
                <a:sym typeface="+mn-lt"/>
              </a:rPr>
              <a:t>CVP</a:t>
            </a:r>
            <a:r>
              <a:rPr lang="zh-CN" altLang="en-US" sz="2600" noProof="1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en-US" altLang="zh-CN" sz="2600" noProof="1">
                <a:solidFill>
                  <a:schemeClr val="bg1"/>
                </a:solidFill>
                <a:cs typeface="+mn-ea"/>
                <a:sym typeface="+mn-lt"/>
              </a:rPr>
              <a:t>PCWP</a:t>
            </a:r>
            <a:endParaRPr lang="en-US" altLang="zh-CN" sz="26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占位符 89090"/>
          <p:cNvSpPr txBox="1">
            <a:spLocks noRot="1" noChangeArrowheads="1"/>
          </p:cNvSpPr>
          <p:nvPr/>
        </p:nvSpPr>
        <p:spPr bwMode="auto">
          <a:xfrm>
            <a:off x="6959600" y="1465263"/>
            <a:ext cx="5486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zh-CN" sz="3200" b="1" noProof="1">
                <a:solidFill>
                  <a:schemeClr val="bg1"/>
                </a:solidFill>
                <a:cs typeface="+mn-ea"/>
                <a:sym typeface="+mn-lt"/>
              </a:rPr>
              <a:t>2. </a:t>
            </a:r>
            <a:r>
              <a:rPr lang="zh-CN" altLang="en-US" sz="3200" b="1" noProof="1">
                <a:solidFill>
                  <a:schemeClr val="bg1"/>
                </a:solidFill>
                <a:cs typeface="+mn-ea"/>
                <a:sym typeface="+mn-lt"/>
              </a:rPr>
              <a:t>液体疗法的护理</a:t>
            </a:r>
            <a:endParaRPr lang="zh-CN" altLang="en-US" sz="3200" b="1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defTabSz="9144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cs typeface="+mn-ea"/>
                <a:sym typeface="+mn-lt"/>
              </a:rPr>
              <a:t>     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观察指标：尿量</a:t>
            </a:r>
            <a:r>
              <a:rPr lang="zh-CN" altLang="zh-CN" sz="2400" noProof="1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defTabSz="9144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     成人：</a:t>
            </a:r>
            <a:r>
              <a:rPr lang="en-US" altLang="zh-CN" sz="2400" noProof="1">
                <a:solidFill>
                  <a:schemeClr val="bg1"/>
                </a:solidFill>
                <a:cs typeface="+mn-ea"/>
                <a:sym typeface="+mn-lt"/>
              </a:rPr>
              <a:t>30ml /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defTabSz="9144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     儿童：</a:t>
            </a:r>
            <a:r>
              <a:rPr lang="en-US" altLang="zh-CN" sz="2400" noProof="1">
                <a:solidFill>
                  <a:schemeClr val="bg1"/>
                </a:solidFill>
                <a:cs typeface="+mn-ea"/>
                <a:sym typeface="+mn-lt"/>
              </a:rPr>
              <a:t>20ml /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小时        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  <a:p>
            <a:pPr marL="0" indent="0" defTabSz="9144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     婴幼儿：</a:t>
            </a:r>
            <a:r>
              <a:rPr lang="en-US" altLang="zh-CN" sz="2400" noProof="1">
                <a:solidFill>
                  <a:schemeClr val="bg1"/>
                </a:solidFill>
                <a:cs typeface="+mn-ea"/>
                <a:sym typeface="+mn-lt"/>
              </a:rPr>
              <a:t>10ml /</a:t>
            </a:r>
            <a:r>
              <a:rPr lang="zh-CN" altLang="en-US" sz="2400" noProof="1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endParaRPr lang="zh-CN" altLang="en-US" sz="2400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9288" y="1557338"/>
            <a:ext cx="381635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32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严密观察病情</a:t>
            </a:r>
            <a:endParaRPr lang="zh-CN" altLang="en-US" sz="32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88067" grpId="0" uiExpand="1" build="p"/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标题 90113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524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3813" y="3205163"/>
            <a:ext cx="9001125" cy="1968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输液顺序：</a:t>
            </a:r>
            <a:endParaRPr lang="zh-CN" altLang="en-US" sz="32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609600" indent="-609600"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            </a:t>
            </a:r>
            <a:endParaRPr lang="zh-CN" altLang="en-US" sz="24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180" name="组合 5"/>
          <p:cNvGrpSpPr/>
          <p:nvPr/>
        </p:nvGrpSpPr>
        <p:grpSpPr>
          <a:xfrm>
            <a:off x="4151313" y="2155825"/>
            <a:ext cx="6873875" cy="3384550"/>
            <a:chOff x="2423592" y="2279730"/>
            <a:chExt cx="6872875" cy="3384290"/>
          </a:xfrm>
        </p:grpSpPr>
        <p:grpSp>
          <p:nvGrpSpPr>
            <p:cNvPr id="55301" name="组合 7"/>
            <p:cNvGrpSpPr/>
            <p:nvPr/>
          </p:nvGrpSpPr>
          <p:grpSpPr>
            <a:xfrm>
              <a:off x="2423592" y="2279730"/>
              <a:ext cx="6872875" cy="3384290"/>
              <a:chOff x="2664825" y="2181485"/>
              <a:chExt cx="6872875" cy="3384290"/>
            </a:xfrm>
          </p:grpSpPr>
          <p:sp>
            <p:nvSpPr>
              <p:cNvPr id="9" name="MH_Other_1"/>
              <p:cNvSpPr/>
              <p:nvPr/>
            </p:nvSpPr>
            <p:spPr>
              <a:xfrm>
                <a:off x="8045667" y="2581504"/>
                <a:ext cx="1492033" cy="1492135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MH_SubTitle_4"/>
              <p:cNvSpPr/>
              <p:nvPr/>
            </p:nvSpPr>
            <p:spPr>
              <a:xfrm>
                <a:off x="8099634" y="2616427"/>
                <a:ext cx="1344416" cy="134609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noProof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早期补碱</a:t>
                </a:r>
                <a:endParaRPr lang="zh-CN" altLang="en-US" sz="2400" b="1" kern="0">
                  <a:solidFill>
                    <a:srgbClr val="2C2C2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MH_Other_2"/>
              <p:cNvSpPr/>
              <p:nvPr/>
            </p:nvSpPr>
            <p:spPr>
              <a:xfrm>
                <a:off x="8464081" y="2181485"/>
                <a:ext cx="578891" cy="57889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solidFill>
                      <a:sysClr val="window" lastClr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4</a:t>
                </a:r>
                <a:endParaRPr lang="zh-CN" altLang="en-US" sz="360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MH_Other_3"/>
              <p:cNvSpPr/>
              <p:nvPr/>
            </p:nvSpPr>
            <p:spPr>
              <a:xfrm rot="18278544">
                <a:off x="6284528" y="3034762"/>
                <a:ext cx="1830246" cy="1765043"/>
              </a:xfrm>
              <a:custGeom>
                <a:rect l="l" t="t" r="r" b="b"/>
                <a:pathLst>
                  <a:path w="2474483" h="2387362">
                    <a:moveTo>
                      <a:pt x="1023374" y="0"/>
                    </a:moveTo>
                    <a:cubicBezTo>
                      <a:pt x="1588568" y="0"/>
                      <a:pt x="2046748" y="458180"/>
                      <a:pt x="2046748" y="1023374"/>
                    </a:cubicBezTo>
                    <a:cubicBezTo>
                      <a:pt x="2046748" y="1223242"/>
                      <a:pt x="1989452" y="1409727"/>
                      <a:pt x="1889481" y="1566731"/>
                    </a:cubicBezTo>
                    <a:lnTo>
                      <a:pt x="2190488" y="1759978"/>
                    </a:lnTo>
                    <a:lnTo>
                      <a:pt x="2324749" y="1550850"/>
                    </a:lnTo>
                    <a:lnTo>
                      <a:pt x="2474483" y="2237628"/>
                    </a:lnTo>
                    <a:lnTo>
                      <a:pt x="1787705" y="2387362"/>
                    </a:lnTo>
                    <a:lnTo>
                      <a:pt x="1921966" y="2178234"/>
                    </a:lnTo>
                    <a:lnTo>
                      <a:pt x="1518160" y="1918989"/>
                    </a:lnTo>
                    <a:cubicBezTo>
                      <a:pt x="1371651" y="2000515"/>
                      <a:pt x="1202912" y="2046748"/>
                      <a:pt x="1023374" y="2046748"/>
                    </a:cubicBezTo>
                    <a:cubicBezTo>
                      <a:pt x="458180" y="2046748"/>
                      <a:pt x="0" y="1588568"/>
                      <a:pt x="0" y="1023374"/>
                    </a:cubicBezTo>
                    <a:cubicBezTo>
                      <a:pt x="0" y="458180"/>
                      <a:pt x="458180" y="0"/>
                      <a:pt x="1023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MH_SubTitle_3"/>
              <p:cNvSpPr/>
              <p:nvPr/>
            </p:nvSpPr>
            <p:spPr>
              <a:xfrm>
                <a:off x="6313956" y="3270426"/>
                <a:ext cx="1384099" cy="1384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noProof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先快后慢</a:t>
                </a:r>
                <a:endParaRPr lang="zh-CN" altLang="en-US" sz="2400" b="1" kern="0">
                  <a:solidFill>
                    <a:srgbClr val="2C2C2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4"/>
              <p:cNvSpPr/>
              <p:nvPr/>
            </p:nvSpPr>
            <p:spPr>
              <a:xfrm>
                <a:off x="6691828" y="2853181"/>
                <a:ext cx="578891" cy="578891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solidFill>
                      <a:sysClr val="window" lastClr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zh-CN" altLang="en-US" sz="360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MH_Other_5"/>
              <p:cNvSpPr/>
              <p:nvPr/>
            </p:nvSpPr>
            <p:spPr>
              <a:xfrm rot="18235564">
                <a:off x="4436154" y="3767337"/>
                <a:ext cx="1830246" cy="1766630"/>
              </a:xfrm>
              <a:custGeom>
                <a:rect l="l" t="t" r="r" b="b"/>
                <a:pathLst>
                  <a:path w="2474483" h="2387362">
                    <a:moveTo>
                      <a:pt x="1023374" y="0"/>
                    </a:moveTo>
                    <a:cubicBezTo>
                      <a:pt x="1588568" y="0"/>
                      <a:pt x="2046748" y="458180"/>
                      <a:pt x="2046748" y="1023374"/>
                    </a:cubicBezTo>
                    <a:cubicBezTo>
                      <a:pt x="2046748" y="1223242"/>
                      <a:pt x="1989452" y="1409727"/>
                      <a:pt x="1889481" y="1566731"/>
                    </a:cubicBezTo>
                    <a:lnTo>
                      <a:pt x="2190488" y="1759978"/>
                    </a:lnTo>
                    <a:lnTo>
                      <a:pt x="2324749" y="1550850"/>
                    </a:lnTo>
                    <a:lnTo>
                      <a:pt x="2474483" y="2237628"/>
                    </a:lnTo>
                    <a:lnTo>
                      <a:pt x="1787705" y="2387362"/>
                    </a:lnTo>
                    <a:lnTo>
                      <a:pt x="1921966" y="2178234"/>
                    </a:lnTo>
                    <a:lnTo>
                      <a:pt x="1518160" y="1918989"/>
                    </a:lnTo>
                    <a:cubicBezTo>
                      <a:pt x="1371651" y="2000515"/>
                      <a:pt x="1202912" y="2046748"/>
                      <a:pt x="1023374" y="2046748"/>
                    </a:cubicBezTo>
                    <a:cubicBezTo>
                      <a:pt x="458180" y="2046748"/>
                      <a:pt x="0" y="1588568"/>
                      <a:pt x="0" y="1023374"/>
                    </a:cubicBezTo>
                    <a:cubicBezTo>
                      <a:pt x="0" y="458180"/>
                      <a:pt x="458180" y="0"/>
                      <a:pt x="1023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MH_SubTitle_2"/>
              <p:cNvSpPr/>
              <p:nvPr/>
            </p:nvSpPr>
            <p:spPr>
              <a:xfrm>
                <a:off x="4469549" y="4019669"/>
                <a:ext cx="1384099" cy="1384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noProof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先盐后糖</a:t>
                </a:r>
                <a:endParaRPr lang="zh-CN" altLang="en-US" sz="2400" b="1" kern="0">
                  <a:solidFill>
                    <a:srgbClr val="2C2C2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MH_Other_6"/>
              <p:cNvSpPr/>
              <p:nvPr/>
            </p:nvSpPr>
            <p:spPr>
              <a:xfrm>
                <a:off x="2664825" y="2935362"/>
                <a:ext cx="1830518" cy="1766070"/>
              </a:xfrm>
              <a:custGeom>
                <a:rect l="l" t="t" r="r" b="b"/>
                <a:pathLst>
                  <a:path w="2474483" h="2387362">
                    <a:moveTo>
                      <a:pt x="1023374" y="0"/>
                    </a:moveTo>
                    <a:cubicBezTo>
                      <a:pt x="1588568" y="0"/>
                      <a:pt x="2046748" y="458180"/>
                      <a:pt x="2046748" y="1023374"/>
                    </a:cubicBezTo>
                    <a:cubicBezTo>
                      <a:pt x="2046748" y="1223242"/>
                      <a:pt x="1989452" y="1409727"/>
                      <a:pt x="1889481" y="1566731"/>
                    </a:cubicBezTo>
                    <a:lnTo>
                      <a:pt x="2190488" y="1759978"/>
                    </a:lnTo>
                    <a:lnTo>
                      <a:pt x="2324749" y="1550850"/>
                    </a:lnTo>
                    <a:lnTo>
                      <a:pt x="2474483" y="2237628"/>
                    </a:lnTo>
                    <a:lnTo>
                      <a:pt x="1787705" y="2387362"/>
                    </a:lnTo>
                    <a:lnTo>
                      <a:pt x="1921966" y="2178234"/>
                    </a:lnTo>
                    <a:lnTo>
                      <a:pt x="1518160" y="1918989"/>
                    </a:lnTo>
                    <a:cubicBezTo>
                      <a:pt x="1371651" y="2000515"/>
                      <a:pt x="1202912" y="2046748"/>
                      <a:pt x="1023374" y="2046748"/>
                    </a:cubicBezTo>
                    <a:cubicBezTo>
                      <a:pt x="458180" y="2046748"/>
                      <a:pt x="0" y="1588568"/>
                      <a:pt x="0" y="1023374"/>
                    </a:cubicBezTo>
                    <a:cubicBezTo>
                      <a:pt x="0" y="458180"/>
                      <a:pt x="458180" y="0"/>
                      <a:pt x="1023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MH_SubTitle_1"/>
              <p:cNvSpPr/>
              <p:nvPr/>
            </p:nvSpPr>
            <p:spPr>
              <a:xfrm>
                <a:off x="2725141" y="2967238"/>
                <a:ext cx="1385685" cy="1384194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0" kern="0">
                  <a:solidFill>
                    <a:srgbClr val="2C2C2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MH_Other_7"/>
              <p:cNvSpPr/>
              <p:nvPr/>
            </p:nvSpPr>
            <p:spPr>
              <a:xfrm>
                <a:off x="3326626" y="2634044"/>
                <a:ext cx="578891" cy="57889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solidFill>
                      <a:sysClr val="window" lastClr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360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MH_Other_8"/>
              <p:cNvSpPr/>
              <p:nvPr/>
            </p:nvSpPr>
            <p:spPr>
              <a:xfrm>
                <a:off x="4843257" y="3603978"/>
                <a:ext cx="578891" cy="578891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3600" kern="0">
                    <a:solidFill>
                      <a:sysClr val="window" lastClr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3600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483908" y="3552807"/>
              <a:ext cx="1415844" cy="461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先晶后胶</a:t>
              </a:r>
              <a:endParaRPr lang="zh-CN" altLang="en-US" sz="24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文本占位符 92161"/>
          <p:cNvSpPr>
            <a:spLocks noGrp="1" noRot="1" noChangeArrowheads="1"/>
          </p:cNvSpPr>
          <p:nvPr>
            <p:ph idx="1"/>
          </p:nvPr>
        </p:nvSpPr>
        <p:spPr>
          <a:xfrm>
            <a:off x="6456363" y="1700213"/>
            <a:ext cx="8915400" cy="419417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神志清醒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收缩压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&gt;90-100mmHg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脉率</a:t>
            </a: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&lt;100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次</a:t>
            </a:r>
            <a:r>
              <a:rPr lang="zh-CN" altLang="zh-CN" sz="2400" noProof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分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CVP 6-12cmH</a:t>
            </a:r>
            <a:r>
              <a:rPr lang="en-US" altLang="zh-CN" sz="2400" baseline="-25000" noProof="1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O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PCWP&lt;18mmHg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成人尿量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30-70ml/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（儿童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20-50ml/h</a:t>
            </a:r>
            <a:r>
              <a:rPr lang="en-US" altLang="en-US" sz="2400" noProof="1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1ml/kg/h</a:t>
            </a:r>
            <a:endParaRPr lang="en-US" altLang="zh-CN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血清电解质水平正常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cs typeface="+mn-ea"/>
                <a:sym typeface="+mn-lt"/>
              </a:rPr>
              <a:t> 伤员无恶心、呕吐、腹胀、腹痛等  </a:t>
            </a:r>
            <a:endParaRPr lang="zh-CN" altLang="en-US" sz="2400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3975" y="404813"/>
            <a:ext cx="72723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noProof="1"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液体疗法有效的指标</a:t>
            </a:r>
            <a:r>
              <a:rPr lang="en-US" altLang="zh-CN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sz="36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2228" name="图片 4" descr="图片包含 缝纫机, 用具&#10;&#10;已生成极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5688" y="1860550"/>
            <a:ext cx="51117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标题 93185"/>
          <p:cNvSpPr>
            <a:spLocks noGrp="1" noRot="1" noChangeArrowheads="1"/>
          </p:cNvSpPr>
          <p:nvPr>
            <p:ph type="title"/>
          </p:nvPr>
        </p:nvSpPr>
        <p:spPr>
          <a:xfrm>
            <a:off x="2159000" y="2603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创面的护理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187" name="文本占位符 93186"/>
          <p:cNvSpPr>
            <a:spLocks noGrp="1" noRot="1"/>
          </p:cNvSpPr>
          <p:nvPr>
            <p:ph idx="1" hasCustomPrompt="1"/>
          </p:nvPr>
        </p:nvSpPr>
        <p:spPr>
          <a:xfrm>
            <a:off x="1938338" y="1905000"/>
            <a:ext cx="8686800" cy="2133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200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  <a:p>
            <a:pPr marL="609600" indent="-609600"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000">
              <a:effectLst>
                <a:outerShdw blurRad="38100" dist="38100" dir="2700000" algn="tl">
                  <a:srgbClr val="C0C0C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688" y="1268413"/>
            <a:ext cx="10745787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包扎疗法的护理</a:t>
            </a:r>
            <a:endParaRPr lang="zh-CN" altLang="en-US" sz="32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）抬高肢体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）观察肢端血循环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）保持敷料干燥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3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暴露疗法的护理</a:t>
            </a:r>
            <a:endParaRPr lang="zh-CN" altLang="en-US" sz="32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）保持室内合适的温（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28-32℃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）、湿度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(70%)</a:t>
            </a:r>
            <a:endParaRPr lang="en-US" altLang="zh-CN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）保持创面的干燥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）约束肢体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277" name="图片 5" descr="图片包含 人员, 墙壁, 室内, 切割&#10;&#10;已生成极高可信度的说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78613" y="1403350"/>
            <a:ext cx="4338637" cy="2892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678613" y="4908550"/>
            <a:ext cx="4457700" cy="7921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2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文本框 102401"/>
          <p:cNvSpPr txBox="1">
            <a:spLocks noChangeArrowheads="1"/>
          </p:cNvSpPr>
          <p:nvPr/>
        </p:nvSpPr>
        <p:spPr bwMode="auto">
          <a:xfrm>
            <a:off x="1882775" y="384175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感染的护理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5375" y="1890713"/>
            <a:ext cx="27320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严格消毒隔离制度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75375" y="2368550"/>
            <a:ext cx="203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严密观察病情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5375" y="3441700"/>
            <a:ext cx="35702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加强各种治疗性导管护理</a:t>
            </a:r>
            <a:endParaRPr lang="zh-CN" altLang="en-US" sz="2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5375" y="4451350"/>
            <a:ext cx="1416050" cy="496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细菌培养</a:t>
            </a:r>
            <a:endParaRPr lang="zh-CN" altLang="en-US" sz="2400" kern="0">
              <a:solidFill>
                <a:srgbClr val="4141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5375" y="3910013"/>
            <a:ext cx="1416050" cy="49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加强营养</a:t>
            </a:r>
            <a:endParaRPr lang="zh-CN" altLang="en-US" sz="2400" kern="0">
              <a:solidFill>
                <a:srgbClr val="4141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5375" y="2894013"/>
            <a:ext cx="2955925" cy="49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口腔护理和会阴护理</a:t>
            </a:r>
            <a:endParaRPr lang="zh-CN" altLang="en-US" sz="2400" kern="0">
              <a:solidFill>
                <a:srgbClr val="41414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6329" name="组合 23"/>
          <p:cNvGrpSpPr/>
          <p:nvPr/>
        </p:nvGrpSpPr>
        <p:grpSpPr>
          <a:xfrm>
            <a:off x="2495550" y="1597025"/>
            <a:ext cx="3482975" cy="3663950"/>
            <a:chOff x="2701307" y="2112841"/>
            <a:chExt cx="3483541" cy="3663845"/>
          </a:xfrm>
        </p:grpSpPr>
        <p:sp>
          <p:nvSpPr>
            <p:cNvPr id="25" name="MH_Other_1"/>
            <p:cNvSpPr>
              <a:spLocks noChangeArrowheads="1"/>
            </p:cNvSpPr>
            <p:nvPr/>
          </p:nvSpPr>
          <p:spPr bwMode="auto">
            <a:xfrm>
              <a:off x="2874373" y="2347784"/>
              <a:ext cx="3153287" cy="3182847"/>
            </a:xfrm>
            <a:prstGeom prst="ellipse">
              <a:avLst/>
            </a:prstGeom>
            <a:noFill/>
            <a:ln w="19050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MH_Other_2"/>
            <p:cNvSpPr>
              <a:spLocks noChangeArrowheads="1"/>
            </p:cNvSpPr>
            <p:nvPr/>
          </p:nvSpPr>
          <p:spPr bwMode="gray">
            <a:xfrm>
              <a:off x="5360802" y="2570028"/>
              <a:ext cx="250866" cy="2524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MH_Other_3"/>
            <p:cNvSpPr>
              <a:spLocks noChangeShapeType="1"/>
            </p:cNvSpPr>
            <p:nvPr/>
          </p:nvSpPr>
          <p:spPr bwMode="gray">
            <a:xfrm>
              <a:off x="2701307" y="3946351"/>
              <a:ext cx="3483541" cy="0"/>
            </a:xfrm>
            <a:prstGeom prst="line">
              <a:avLst/>
            </a:prstGeom>
            <a:noFill/>
            <a:ln w="28575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MH_Other_4"/>
            <p:cNvSpPr>
              <a:spLocks noChangeShapeType="1"/>
            </p:cNvSpPr>
            <p:nvPr/>
          </p:nvSpPr>
          <p:spPr bwMode="gray">
            <a:xfrm flipH="1">
              <a:off x="4443078" y="2112841"/>
              <a:ext cx="0" cy="3663845"/>
            </a:xfrm>
            <a:prstGeom prst="line">
              <a:avLst/>
            </a:prstGeom>
            <a:noFill/>
            <a:ln w="28575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MH_Other_5"/>
            <p:cNvSpPr>
              <a:spLocks noChangeArrowheads="1"/>
            </p:cNvSpPr>
            <p:nvPr/>
          </p:nvSpPr>
          <p:spPr bwMode="gray">
            <a:xfrm>
              <a:off x="3047438" y="2528754"/>
              <a:ext cx="2788103" cy="2809794"/>
            </a:xfrm>
            <a:prstGeom prst="ellipse">
              <a:avLst/>
            </a:prstGeom>
            <a:noFill/>
            <a:ln w="9525">
              <a:solidFill>
                <a:schemeClr val="accent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MH_Other_6"/>
            <p:cNvSpPr>
              <a:spLocks noChangeArrowheads="1"/>
            </p:cNvSpPr>
            <p:nvPr/>
          </p:nvSpPr>
          <p:spPr bwMode="gray">
            <a:xfrm>
              <a:off x="3364990" y="2865294"/>
              <a:ext cx="2138710" cy="2182750"/>
            </a:xfrm>
            <a:prstGeom prst="ellipse">
              <a:avLst/>
            </a:prstGeom>
            <a:solidFill>
              <a:schemeClr val="accent1"/>
            </a:solidFill>
            <a:ln w="0"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MH_Title_1"/>
            <p:cNvSpPr>
              <a:spLocks noChangeArrowheads="1"/>
            </p:cNvSpPr>
            <p:nvPr/>
          </p:nvSpPr>
          <p:spPr bwMode="gray">
            <a:xfrm>
              <a:off x="3750213" y="3257874"/>
              <a:ext cx="1368457" cy="13975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altLang="zh-CN" sz="2000" kern="0">
                  <a:ln>
                    <a:solidFill>
                      <a:srgbClr val="FFFFFF"/>
                    </a:solidFill>
                  </a:ln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LOREM</a:t>
              </a:r>
              <a:endParaRPr lang="zh-CN" altLang="en-US" sz="2000" ker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MH_Other_7"/>
            <p:cNvSpPr>
              <a:spLocks noChangeArrowheads="1"/>
            </p:cNvSpPr>
            <p:nvPr/>
          </p:nvSpPr>
          <p:spPr bwMode="gray">
            <a:xfrm>
              <a:off x="5700582" y="3017690"/>
              <a:ext cx="250866" cy="2524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MH_Other_8"/>
            <p:cNvSpPr>
              <a:spLocks noChangeArrowheads="1"/>
            </p:cNvSpPr>
            <p:nvPr/>
          </p:nvSpPr>
          <p:spPr bwMode="gray">
            <a:xfrm>
              <a:off x="5892701" y="3536788"/>
              <a:ext cx="250866" cy="2524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Other_9"/>
            <p:cNvSpPr>
              <a:spLocks noChangeArrowheads="1"/>
            </p:cNvSpPr>
            <p:nvPr/>
          </p:nvSpPr>
          <p:spPr bwMode="gray">
            <a:xfrm>
              <a:off x="5892701" y="4033661"/>
              <a:ext cx="250866" cy="2508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MH_Other_10"/>
            <p:cNvSpPr>
              <a:spLocks noChangeArrowheads="1"/>
            </p:cNvSpPr>
            <p:nvPr/>
          </p:nvSpPr>
          <p:spPr bwMode="gray">
            <a:xfrm>
              <a:off x="5746627" y="4528947"/>
              <a:ext cx="250866" cy="25081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MH_Other_11"/>
            <p:cNvSpPr>
              <a:spLocks noChangeArrowheads="1"/>
            </p:cNvSpPr>
            <p:nvPr/>
          </p:nvSpPr>
          <p:spPr bwMode="gray">
            <a:xfrm>
              <a:off x="5405259" y="5024233"/>
              <a:ext cx="250866" cy="25240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6330" name="图片 19" descr="图片包含 室内, 人员&#10;&#10;已生成极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89300" y="2501900"/>
            <a:ext cx="18653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370" name="图片 2" descr="图片包含 餐桌, 室内, 蛋糕, 美食&#10;&#10;已生成极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92513" y="2660650"/>
            <a:ext cx="51498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文本框 1"/>
          <p:cNvSpPr txBox="1">
            <a:spLocks noChangeArrowheads="1"/>
          </p:cNvSpPr>
          <p:nvPr/>
        </p:nvSpPr>
        <p:spPr bwMode="auto">
          <a:xfrm>
            <a:off x="5087938" y="404813"/>
            <a:ext cx="3240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疼痛护理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3492" name="组合 11"/>
          <p:cNvGrpSpPr/>
          <p:nvPr/>
        </p:nvGrpSpPr>
        <p:grpSpPr>
          <a:xfrm>
            <a:off x="3937000" y="1530350"/>
            <a:ext cx="4391025" cy="1836738"/>
            <a:chOff x="3288577" y="2052457"/>
            <a:chExt cx="5614846" cy="2349342"/>
          </a:xfrm>
        </p:grpSpPr>
        <p:cxnSp>
          <p:nvCxnSpPr>
            <p:cNvPr id="13" name="MH_Other_1"/>
            <p:cNvCxnSpPr/>
            <p:nvPr/>
          </p:nvCxnSpPr>
          <p:spPr>
            <a:xfrm flipH="1">
              <a:off x="4161456" y="2290031"/>
              <a:ext cx="0" cy="517789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Other_2"/>
            <p:cNvSpPr/>
            <p:nvPr/>
          </p:nvSpPr>
          <p:spPr>
            <a:xfrm>
              <a:off x="3288577" y="2907317"/>
              <a:ext cx="1745758" cy="1494482"/>
            </a:xfrm>
            <a:custGeom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MH_SubTitle_1"/>
            <p:cNvSpPr/>
            <p:nvPr/>
          </p:nvSpPr>
          <p:spPr>
            <a:xfrm>
              <a:off x="3440824" y="2807820"/>
              <a:ext cx="1441266" cy="1441687"/>
            </a:xfrm>
            <a:prstGeom prst="ellipse">
              <a:avLst/>
            </a:prstGeom>
            <a:solidFill>
              <a:srgbClr val="FEFFFF"/>
            </a:solidFill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3"/>
            <p:cNvSpPr/>
            <p:nvPr/>
          </p:nvSpPr>
          <p:spPr>
            <a:xfrm>
              <a:off x="3995000" y="2052457"/>
              <a:ext cx="332912" cy="3330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A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MH_Other_4"/>
            <p:cNvCxnSpPr/>
            <p:nvPr/>
          </p:nvCxnSpPr>
          <p:spPr>
            <a:xfrm flipH="1">
              <a:off x="8030544" y="2290031"/>
              <a:ext cx="0" cy="517789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H_Other_5"/>
            <p:cNvSpPr/>
            <p:nvPr/>
          </p:nvSpPr>
          <p:spPr>
            <a:xfrm>
              <a:off x="7157665" y="2907317"/>
              <a:ext cx="1745758" cy="1494482"/>
            </a:xfrm>
            <a:custGeom>
              <a:gdLst>
                <a:gd name="connsiteX0" fmla="*/ 1485682 w 1746230"/>
                <a:gd name="connsiteY0" fmla="*/ 0 h 1494476"/>
                <a:gd name="connsiteX1" fmla="*/ 1490501 w 1746230"/>
                <a:gd name="connsiteY1" fmla="*/ 3976 h 1494476"/>
                <a:gd name="connsiteX2" fmla="*/ 1746230 w 1746230"/>
                <a:gd name="connsiteY2" fmla="*/ 621361 h 1494476"/>
                <a:gd name="connsiteX3" fmla="*/ 873115 w 1746230"/>
                <a:gd name="connsiteY3" fmla="*/ 1494476 h 1494476"/>
                <a:gd name="connsiteX4" fmla="*/ 0 w 1746230"/>
                <a:gd name="connsiteY4" fmla="*/ 621361 h 1494476"/>
                <a:gd name="connsiteX5" fmla="*/ 255730 w 1746230"/>
                <a:gd name="connsiteY5" fmla="*/ 3976 h 1494476"/>
                <a:gd name="connsiteX6" fmla="*/ 260547 w 1746230"/>
                <a:gd name="connsiteY6" fmla="*/ 1 h 1494476"/>
                <a:gd name="connsiteX7" fmla="*/ 873114 w 1746230"/>
                <a:gd name="connsiteY7" fmla="*/ 612568 h 14944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230" h="1494476">
                  <a:moveTo>
                    <a:pt x="1485682" y="0"/>
                  </a:moveTo>
                  <a:lnTo>
                    <a:pt x="1490501" y="3976"/>
                  </a:lnTo>
                  <a:cubicBezTo>
                    <a:pt x="1648504" y="161978"/>
                    <a:pt x="1746230" y="380257"/>
                    <a:pt x="1746230" y="621361"/>
                  </a:cubicBezTo>
                  <a:cubicBezTo>
                    <a:pt x="1746230" y="1103569"/>
                    <a:pt x="1355323" y="1494476"/>
                    <a:pt x="873115" y="1494476"/>
                  </a:cubicBezTo>
                  <a:cubicBezTo>
                    <a:pt x="390907" y="1494476"/>
                    <a:pt x="0" y="1103569"/>
                    <a:pt x="0" y="621361"/>
                  </a:cubicBezTo>
                  <a:cubicBezTo>
                    <a:pt x="0" y="380257"/>
                    <a:pt x="97727" y="161978"/>
                    <a:pt x="255730" y="3976"/>
                  </a:cubicBezTo>
                  <a:lnTo>
                    <a:pt x="260547" y="1"/>
                  </a:lnTo>
                  <a:lnTo>
                    <a:pt x="873114" y="6125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MH_SubTitle_2"/>
            <p:cNvSpPr/>
            <p:nvPr/>
          </p:nvSpPr>
          <p:spPr>
            <a:xfrm>
              <a:off x="7309912" y="2807820"/>
              <a:ext cx="1441266" cy="1441687"/>
            </a:xfrm>
            <a:prstGeom prst="ellipse">
              <a:avLst/>
            </a:prstGeom>
            <a:solidFill>
              <a:srgbClr val="FEFFFF"/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6"/>
            <p:cNvSpPr/>
            <p:nvPr/>
          </p:nvSpPr>
          <p:spPr>
            <a:xfrm>
              <a:off x="7864088" y="2052457"/>
              <a:ext cx="332912" cy="3330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FEFFFF"/>
                  </a:solidFill>
                  <a:cs typeface="+mn-ea"/>
                  <a:sym typeface="+mn-lt"/>
                </a:rPr>
                <a:t>B</a:t>
              </a:r>
              <a:endParaRPr lang="zh-CN" altLang="en-US">
                <a:solidFill>
                  <a:srgbClr val="FE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130" name="文本框 108545"/>
          <p:cNvSpPr txBox="1">
            <a:spLocks noChangeArrowheads="1"/>
          </p:cNvSpPr>
          <p:nvPr/>
        </p:nvSpPr>
        <p:spPr bwMode="auto">
          <a:xfrm>
            <a:off x="4046538" y="2468563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非药物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7307263" y="2449513"/>
            <a:ext cx="1116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药物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0" grpId="0"/>
      <p:bldP spid="48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1568450" y="1816100"/>
            <a:ext cx="420528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199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99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文本框 11"/>
          <p:cNvSpPr txBox="1">
            <a:spLocks noChangeArrowheads="1"/>
          </p:cNvSpPr>
          <p:nvPr/>
        </p:nvSpPr>
        <p:spPr bwMode="auto">
          <a:xfrm>
            <a:off x="1524000" y="3070225"/>
            <a:ext cx="3887788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PART ONE</a:t>
            </a:r>
            <a:endParaRPr lang="zh-CN" altLang="en-US" sz="36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3313"/>
          <p:cNvSpPr txBox="1">
            <a:spLocks noRot="1" noChangeArrowheads="1"/>
          </p:cNvSpPr>
          <p:nvPr/>
        </p:nvSpPr>
        <p:spPr bwMode="auto">
          <a:xfrm>
            <a:off x="5456238" y="2857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875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4580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7650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51355" indent="-217805" defTabSz="866775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85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57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229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0155" indent="-217805" defTabSz="866775" eaLnBrk="0" fontAlgn="base" hangingPunct="0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烧伤概述</a:t>
            </a:r>
            <a:endParaRPr lang="zh-CN" altLang="en-US" sz="60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45" name="图片 2" descr="图片包含 人员, 伪装, 服装, 掌握&#10;&#10;已生成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88163" y="2492375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4" name="文本框 110593"/>
          <p:cNvSpPr txBox="1"/>
          <p:nvPr/>
        </p:nvSpPr>
        <p:spPr>
          <a:xfrm>
            <a:off x="1790700" y="433388"/>
            <a:ext cx="8610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康复护理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000" b="1" noProof="1"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5" name="文本框 1"/>
          <p:cNvSpPr txBox="1">
            <a:spLocks noChangeArrowheads="1"/>
          </p:cNvSpPr>
          <p:nvPr/>
        </p:nvSpPr>
        <p:spPr bwMode="auto">
          <a:xfrm>
            <a:off x="1793875" y="1481138"/>
            <a:ext cx="490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鼓励患者进行肢体及关节活动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6" name="文本框 3"/>
          <p:cNvSpPr txBox="1">
            <a:spLocks noChangeArrowheads="1"/>
          </p:cNvSpPr>
          <p:nvPr/>
        </p:nvSpPr>
        <p:spPr bwMode="auto">
          <a:xfrm>
            <a:off x="8080375" y="148113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防止紫外线照射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7" name="文本框 4"/>
          <p:cNvSpPr txBox="1">
            <a:spLocks noChangeArrowheads="1"/>
          </p:cNvSpPr>
          <p:nvPr/>
        </p:nvSpPr>
        <p:spPr bwMode="auto">
          <a:xfrm>
            <a:off x="8234363" y="578008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防止搔痒抓伤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158" name="文本框 5"/>
          <p:cNvSpPr txBox="1">
            <a:spLocks noChangeArrowheads="1"/>
          </p:cNvSpPr>
          <p:nvPr/>
        </p:nvSpPr>
        <p:spPr bwMode="auto">
          <a:xfrm>
            <a:off x="1790700" y="58721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维持功能体位</a:t>
            </a:r>
            <a:endParaRPr lang="zh-CN" altLang="en-US" sz="24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1438" y="5780088"/>
            <a:ext cx="2032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早期下床活动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424" name="组合 15"/>
          <p:cNvGrpSpPr/>
          <p:nvPr/>
        </p:nvGrpSpPr>
        <p:grpSpPr>
          <a:xfrm>
            <a:off x="2603500" y="2109788"/>
            <a:ext cx="6943725" cy="3562350"/>
            <a:chOff x="3194050" y="2636838"/>
            <a:chExt cx="4765675" cy="2460625"/>
          </a:xfrm>
        </p:grpSpPr>
        <p:sp>
          <p:nvSpPr>
            <p:cNvPr id="17" name="MH_Other_1"/>
            <p:cNvSpPr/>
            <p:nvPr/>
          </p:nvSpPr>
          <p:spPr>
            <a:xfrm>
              <a:off x="3194050" y="4487789"/>
              <a:ext cx="609057" cy="6096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A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2"/>
            <p:cNvSpPr/>
            <p:nvPr/>
          </p:nvSpPr>
          <p:spPr>
            <a:xfrm>
              <a:off x="5271815" y="4487789"/>
              <a:ext cx="610146" cy="609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Other_3"/>
            <p:cNvSpPr/>
            <p:nvPr/>
          </p:nvSpPr>
          <p:spPr>
            <a:xfrm>
              <a:off x="7350669" y="4487789"/>
              <a:ext cx="609056" cy="609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E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4"/>
            <p:cNvSpPr/>
            <p:nvPr/>
          </p:nvSpPr>
          <p:spPr>
            <a:xfrm>
              <a:off x="4232388" y="2636838"/>
              <a:ext cx="609056" cy="609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MH_Other_5"/>
            <p:cNvSpPr/>
            <p:nvPr/>
          </p:nvSpPr>
          <p:spPr>
            <a:xfrm>
              <a:off x="6310152" y="2636838"/>
              <a:ext cx="610146" cy="6096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>
                  <a:solidFill>
                    <a:srgbClr val="FFFFFF"/>
                  </a:solidFill>
                  <a:cs typeface="+mn-ea"/>
                  <a:sym typeface="+mn-lt"/>
                </a:rPr>
                <a:t>D</a:t>
              </a:r>
              <a:endParaRPr lang="zh-CN" altLang="en-US" sz="32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MH_Other_7"/>
            <p:cNvCxnSpPr/>
            <p:nvPr/>
          </p:nvCxnSpPr>
          <p:spPr>
            <a:xfrm rot="19500000">
              <a:off x="3384721" y="3867151"/>
              <a:ext cx="125842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MH_Other_8"/>
            <p:cNvCxnSpPr/>
            <p:nvPr/>
          </p:nvCxnSpPr>
          <p:spPr>
            <a:xfrm rot="2100000" flipV="1">
              <a:off x="4424148" y="3867151"/>
              <a:ext cx="1259515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MH_Other_9"/>
            <p:cNvCxnSpPr/>
            <p:nvPr/>
          </p:nvCxnSpPr>
          <p:spPr>
            <a:xfrm rot="19500000">
              <a:off x="5466843" y="3867151"/>
              <a:ext cx="1259515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MH_Other_10"/>
            <p:cNvCxnSpPr/>
            <p:nvPr/>
          </p:nvCxnSpPr>
          <p:spPr>
            <a:xfrm rot="2100000" flipV="1">
              <a:off x="6507360" y="3867151"/>
              <a:ext cx="125842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49155" grpId="0"/>
      <p:bldP spid="49156" grpId="0"/>
      <p:bldP spid="49157" grpId="0"/>
      <p:bldP spid="4915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矩形 6146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467" name="椭圆 36"/>
          <p:cNvSpPr>
            <a:spLocks noChangeArrowheads="1"/>
          </p:cNvSpPr>
          <p:nvPr/>
        </p:nvSpPr>
        <p:spPr bwMode="auto">
          <a:xfrm>
            <a:off x="3214688" y="566738"/>
            <a:ext cx="5726112" cy="5726112"/>
          </a:xfrm>
          <a:prstGeom prst="ellipse">
            <a:avLst/>
          </a:prstGeom>
          <a:solidFill>
            <a:schemeClr val="accent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68" name="椭圆 37"/>
          <p:cNvSpPr>
            <a:spLocks noChangeArrowheads="1"/>
          </p:cNvSpPr>
          <p:nvPr/>
        </p:nvSpPr>
        <p:spPr bwMode="auto">
          <a:xfrm>
            <a:off x="3354388" y="706438"/>
            <a:ext cx="5446712" cy="5446712"/>
          </a:xfrm>
          <a:prstGeom prst="ellipse">
            <a:avLst/>
          </a:prstGeom>
          <a:noFill/>
          <a:ln w="88900">
            <a:solidFill>
              <a:srgbClr val="D0EAE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69" name="直接连接符 39"/>
          <p:cNvSpPr>
            <a:spLocks noChangeShapeType="1"/>
          </p:cNvSpPr>
          <p:nvPr/>
        </p:nvSpPr>
        <p:spPr bwMode="auto">
          <a:xfrm>
            <a:off x="4151313" y="3344863"/>
            <a:ext cx="4319587" cy="0"/>
          </a:xfrm>
          <a:prstGeom prst="line">
            <a:avLst/>
          </a:prstGeom>
          <a:noFill/>
          <a:ln w="6350">
            <a:solidFill>
              <a:srgbClr val="FFFFFF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470" name="椭圆 42"/>
          <p:cNvSpPr>
            <a:spLocks noChangeArrowheads="1"/>
          </p:cNvSpPr>
          <p:nvPr/>
        </p:nvSpPr>
        <p:spPr bwMode="auto">
          <a:xfrm>
            <a:off x="2940050" y="274638"/>
            <a:ext cx="6311900" cy="6310312"/>
          </a:xfrm>
          <a:prstGeom prst="ellipse">
            <a:avLst/>
          </a:prstGeom>
          <a:noFill/>
          <a:ln w="6350">
            <a:solidFill>
              <a:schemeClr val="accent1">
                <a:alpha val="50195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5087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08458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517650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951355" indent="-2178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4085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8657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3229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780155" indent="-2178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4097"/>
          <p:cNvSpPr txBox="1">
            <a:spLocks noChangeArrowheads="1"/>
          </p:cNvSpPr>
          <p:nvPr/>
        </p:nvSpPr>
        <p:spPr bwMode="auto">
          <a:xfrm>
            <a:off x="1498600" y="20288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谢谢</a:t>
            </a:r>
            <a:endParaRPr lang="zh-CN" altLang="en-US" sz="66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8300" y="3211513"/>
            <a:ext cx="5040313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6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观看</a:t>
            </a:r>
            <a:endParaRPr lang="zh-CN" altLang="zh-CN" sz="9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3429000"/>
            <a:ext cx="2940050" cy="3016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215438" y="3413125"/>
            <a:ext cx="2940050" cy="30163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8"/>
          <p:cNvGrpSpPr/>
          <p:nvPr/>
        </p:nvGrpSpPr>
        <p:grpSpPr>
          <a:xfrm>
            <a:off x="2551113" y="2706688"/>
            <a:ext cx="7232650" cy="2511425"/>
            <a:chOff x="2492375" y="2627313"/>
            <a:chExt cx="7232650" cy="2511425"/>
          </a:xfrm>
        </p:grpSpPr>
        <p:sp>
          <p:nvSpPr>
            <p:cNvPr id="20" name="MH_Other_1"/>
            <p:cNvSpPr/>
            <p:nvPr/>
          </p:nvSpPr>
          <p:spPr bwMode="auto">
            <a:xfrm>
              <a:off x="2492375" y="3243263"/>
              <a:ext cx="1570037" cy="71437"/>
            </a:xfrm>
            <a:custGeom>
              <a:gdLst>
                <a:gd name="T0" fmla="*/ 168293 w 1520"/>
                <a:gd name="T1" fmla="*/ 0 h 69"/>
                <a:gd name="T2" fmla="*/ 0 w 1520"/>
                <a:gd name="T3" fmla="*/ 71240 h 69"/>
                <a:gd name="T4" fmla="*/ 1569357 w 1520"/>
                <a:gd name="T5" fmla="*/ 71240 h 69"/>
                <a:gd name="T6" fmla="*/ 1401064 w 1520"/>
                <a:gd name="T7" fmla="*/ 0 h 69"/>
                <a:gd name="T8" fmla="*/ 168293 w 152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0" h="69">
                  <a:moveTo>
                    <a:pt x="163" y="0"/>
                  </a:moveTo>
                  <a:lnTo>
                    <a:pt x="0" y="69"/>
                  </a:lnTo>
                  <a:lnTo>
                    <a:pt x="1520" y="69"/>
                  </a:lnTo>
                  <a:lnTo>
                    <a:pt x="135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1" name="MH_Other_2"/>
            <p:cNvSpPr/>
            <p:nvPr/>
          </p:nvSpPr>
          <p:spPr bwMode="auto">
            <a:xfrm>
              <a:off x="2492375" y="3314700"/>
              <a:ext cx="1570037" cy="1824038"/>
            </a:xfrm>
            <a:custGeom>
              <a:gdLst>
                <a:gd name="T0" fmla="*/ 2147483646 w 641"/>
                <a:gd name="T1" fmla="*/ 0 h 746"/>
                <a:gd name="T2" fmla="*/ 2147483646 w 641"/>
                <a:gd name="T3" fmla="*/ 2147483646 h 746"/>
                <a:gd name="T4" fmla="*/ 2147483646 w 641"/>
                <a:gd name="T5" fmla="*/ 2147483646 h 746"/>
                <a:gd name="T6" fmla="*/ 0 w 641"/>
                <a:gd name="T7" fmla="*/ 2147483646 h 746"/>
                <a:gd name="T8" fmla="*/ 0 w 641"/>
                <a:gd name="T9" fmla="*/ 0 h 746"/>
                <a:gd name="T10" fmla="*/ 2147483646 w 641"/>
                <a:gd name="T11" fmla="*/ 0 h 7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746">
                  <a:moveTo>
                    <a:pt x="641" y="0"/>
                  </a:moveTo>
                  <a:cubicBezTo>
                    <a:pt x="641" y="425"/>
                    <a:pt x="641" y="425"/>
                    <a:pt x="641" y="425"/>
                  </a:cubicBezTo>
                  <a:cubicBezTo>
                    <a:pt x="641" y="602"/>
                    <a:pt x="497" y="746"/>
                    <a:pt x="320" y="746"/>
                  </a:cubicBezTo>
                  <a:cubicBezTo>
                    <a:pt x="143" y="746"/>
                    <a:pt x="0" y="60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SubTitle_1"/>
            <p:cNvSpPr/>
            <p:nvPr/>
          </p:nvSpPr>
          <p:spPr bwMode="auto">
            <a:xfrm>
              <a:off x="2627312" y="3314700"/>
              <a:ext cx="1300163" cy="1689100"/>
            </a:xfrm>
            <a:custGeom>
              <a:gdLst>
                <a:gd name="T0" fmla="*/ 1300914 w 531"/>
                <a:gd name="T1" fmla="*/ 0 h 691"/>
                <a:gd name="T2" fmla="*/ 1300914 w 531"/>
                <a:gd name="T3" fmla="*/ 1038896 h 691"/>
                <a:gd name="T4" fmla="*/ 649232 w 531"/>
                <a:gd name="T5" fmla="*/ 1689123 h 691"/>
                <a:gd name="T6" fmla="*/ 0 w 531"/>
                <a:gd name="T7" fmla="*/ 1038896 h 691"/>
                <a:gd name="T8" fmla="*/ 0 w 531"/>
                <a:gd name="T9" fmla="*/ 0 h 691"/>
                <a:gd name="T10" fmla="*/ 1300914 w 531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1"/>
                <a:gd name="T19" fmla="*/ 0 h 691"/>
                <a:gd name="T20" fmla="*/ 531 w 531"/>
                <a:gd name="T21" fmla="*/ 691 h 69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1" h="691">
                  <a:moveTo>
                    <a:pt x="531" y="0"/>
                  </a:moveTo>
                  <a:cubicBezTo>
                    <a:pt x="531" y="425"/>
                    <a:pt x="531" y="425"/>
                    <a:pt x="531" y="425"/>
                  </a:cubicBezTo>
                  <a:cubicBezTo>
                    <a:pt x="531" y="572"/>
                    <a:pt x="412" y="691"/>
                    <a:pt x="265" y="691"/>
                  </a:cubicBezTo>
                  <a:cubicBezTo>
                    <a:pt x="119" y="691"/>
                    <a:pt x="0" y="57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14400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3"/>
            <p:cNvSpPr/>
            <p:nvPr/>
          </p:nvSpPr>
          <p:spPr bwMode="auto">
            <a:xfrm>
              <a:off x="2660650" y="2627313"/>
              <a:ext cx="1233487" cy="615950"/>
            </a:xfrm>
            <a:custGeom>
              <a:gdLst>
                <a:gd name="T0" fmla="*/ 1232771 w 503"/>
                <a:gd name="T1" fmla="*/ 616386 h 252"/>
                <a:gd name="T2" fmla="*/ 615160 w 503"/>
                <a:gd name="T3" fmla="*/ 0 h 252"/>
                <a:gd name="T4" fmla="*/ 0 w 503"/>
                <a:gd name="T5" fmla="*/ 616386 h 252"/>
                <a:gd name="T6" fmla="*/ 1232771 w 503"/>
                <a:gd name="T7" fmla="*/ 616386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2" h="251">
                  <a:moveTo>
                    <a:pt x="503" y="252"/>
                  </a:move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2"/>
                  </a:cubicBezTo>
                  <a:lnTo>
                    <a:pt x="503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4" name="MH_Other_4"/>
            <p:cNvSpPr/>
            <p:nvPr/>
          </p:nvSpPr>
          <p:spPr bwMode="auto">
            <a:xfrm>
              <a:off x="2765425" y="2732088"/>
              <a:ext cx="1022350" cy="511175"/>
            </a:xfrm>
            <a:custGeom>
              <a:gdLst>
                <a:gd name="T0" fmla="*/ 0 w 417"/>
                <a:gd name="T1" fmla="*/ 2147483646 h 209"/>
                <a:gd name="T2" fmla="*/ 2147483646 w 417"/>
                <a:gd name="T3" fmla="*/ 0 h 209"/>
                <a:gd name="T4" fmla="*/ 2147483646 w 417"/>
                <a:gd name="T5" fmla="*/ 2147483646 h 209"/>
                <a:gd name="T6" fmla="*/ 0 w 417"/>
                <a:gd name="T7" fmla="*/ 2147483646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209"/>
                <a:gd name="T14" fmla="*/ 417 w 417"/>
                <a:gd name="T15" fmla="*/ 209 h 209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209">
                  <a:moveTo>
                    <a:pt x="0" y="209"/>
                  </a:moveTo>
                  <a:cubicBezTo>
                    <a:pt x="0" y="94"/>
                    <a:pt x="93" y="0"/>
                    <a:pt x="208" y="0"/>
                  </a:cubicBezTo>
                  <a:cubicBezTo>
                    <a:pt x="323" y="0"/>
                    <a:pt x="417" y="94"/>
                    <a:pt x="417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lang="zh-CN" altLang="en-US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5" name="MH_Other_5"/>
            <p:cNvSpPr/>
            <p:nvPr/>
          </p:nvSpPr>
          <p:spPr bwMode="auto">
            <a:xfrm>
              <a:off x="2627312" y="3243263"/>
              <a:ext cx="1300163" cy="71437"/>
            </a:xfrm>
            <a:custGeom>
              <a:gdLst>
                <a:gd name="T0" fmla="*/ 2147483646 w 1260"/>
                <a:gd name="T1" fmla="*/ 0 h 69"/>
                <a:gd name="T2" fmla="*/ 2147483646 w 1260"/>
                <a:gd name="T3" fmla="*/ 2147483646 h 69"/>
                <a:gd name="T4" fmla="*/ 0 w 1260"/>
                <a:gd name="T5" fmla="*/ 2147483646 h 69"/>
                <a:gd name="T6" fmla="*/ 2147483646 w 1260"/>
                <a:gd name="T7" fmla="*/ 0 h 69"/>
                <a:gd name="T8" fmla="*/ 2147483646 w 126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125" y="0"/>
                  </a:moveTo>
                  <a:lnTo>
                    <a:pt x="1260" y="69"/>
                  </a:lnTo>
                  <a:lnTo>
                    <a:pt x="0" y="69"/>
                  </a:lnTo>
                  <a:lnTo>
                    <a:pt x="135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MH_Other_6"/>
            <p:cNvSpPr/>
            <p:nvPr/>
          </p:nvSpPr>
          <p:spPr bwMode="auto">
            <a:xfrm>
              <a:off x="4379912" y="3243263"/>
              <a:ext cx="1570038" cy="71437"/>
            </a:xfrm>
            <a:custGeom>
              <a:gdLst>
                <a:gd name="T0" fmla="*/ 168293 w 1520"/>
                <a:gd name="T1" fmla="*/ 0 h 69"/>
                <a:gd name="T2" fmla="*/ 0 w 1520"/>
                <a:gd name="T3" fmla="*/ 71240 h 69"/>
                <a:gd name="T4" fmla="*/ 1569357 w 1520"/>
                <a:gd name="T5" fmla="*/ 71240 h 69"/>
                <a:gd name="T6" fmla="*/ 1401064 w 1520"/>
                <a:gd name="T7" fmla="*/ 0 h 69"/>
                <a:gd name="T8" fmla="*/ 168293 w 152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0" h="69">
                  <a:moveTo>
                    <a:pt x="163" y="0"/>
                  </a:moveTo>
                  <a:lnTo>
                    <a:pt x="0" y="69"/>
                  </a:lnTo>
                  <a:lnTo>
                    <a:pt x="1520" y="69"/>
                  </a:lnTo>
                  <a:lnTo>
                    <a:pt x="135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7" name="MH_Other_7"/>
            <p:cNvSpPr/>
            <p:nvPr/>
          </p:nvSpPr>
          <p:spPr bwMode="auto">
            <a:xfrm>
              <a:off x="4379912" y="3314700"/>
              <a:ext cx="1570038" cy="1824038"/>
            </a:xfrm>
            <a:custGeom>
              <a:gdLst>
                <a:gd name="T0" fmla="*/ 2147483646 w 641"/>
                <a:gd name="T1" fmla="*/ 0 h 746"/>
                <a:gd name="T2" fmla="*/ 2147483646 w 641"/>
                <a:gd name="T3" fmla="*/ 2147483646 h 746"/>
                <a:gd name="T4" fmla="*/ 2147483646 w 641"/>
                <a:gd name="T5" fmla="*/ 2147483646 h 746"/>
                <a:gd name="T6" fmla="*/ 0 w 641"/>
                <a:gd name="T7" fmla="*/ 2147483646 h 746"/>
                <a:gd name="T8" fmla="*/ 0 w 641"/>
                <a:gd name="T9" fmla="*/ 0 h 746"/>
                <a:gd name="T10" fmla="*/ 2147483646 w 641"/>
                <a:gd name="T11" fmla="*/ 0 h 7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746">
                  <a:moveTo>
                    <a:pt x="641" y="0"/>
                  </a:moveTo>
                  <a:cubicBezTo>
                    <a:pt x="641" y="425"/>
                    <a:pt x="641" y="425"/>
                    <a:pt x="641" y="425"/>
                  </a:cubicBezTo>
                  <a:cubicBezTo>
                    <a:pt x="641" y="602"/>
                    <a:pt x="497" y="746"/>
                    <a:pt x="320" y="746"/>
                  </a:cubicBezTo>
                  <a:cubicBezTo>
                    <a:pt x="143" y="746"/>
                    <a:pt x="0" y="60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MH_SubTitle_2"/>
            <p:cNvSpPr/>
            <p:nvPr/>
          </p:nvSpPr>
          <p:spPr bwMode="auto">
            <a:xfrm>
              <a:off x="4514850" y="3314700"/>
              <a:ext cx="1300162" cy="1689100"/>
            </a:xfrm>
            <a:custGeom>
              <a:gdLst>
                <a:gd name="T0" fmla="*/ 1300914 w 531"/>
                <a:gd name="T1" fmla="*/ 0 h 691"/>
                <a:gd name="T2" fmla="*/ 1300914 w 531"/>
                <a:gd name="T3" fmla="*/ 1038896 h 691"/>
                <a:gd name="T4" fmla="*/ 649232 w 531"/>
                <a:gd name="T5" fmla="*/ 1689123 h 691"/>
                <a:gd name="T6" fmla="*/ 0 w 531"/>
                <a:gd name="T7" fmla="*/ 1038896 h 691"/>
                <a:gd name="T8" fmla="*/ 0 w 531"/>
                <a:gd name="T9" fmla="*/ 0 h 691"/>
                <a:gd name="T10" fmla="*/ 1300914 w 531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1"/>
                <a:gd name="T19" fmla="*/ 0 h 691"/>
                <a:gd name="T20" fmla="*/ 531 w 531"/>
                <a:gd name="T21" fmla="*/ 691 h 69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1" h="691">
                  <a:moveTo>
                    <a:pt x="531" y="0"/>
                  </a:moveTo>
                  <a:cubicBezTo>
                    <a:pt x="531" y="425"/>
                    <a:pt x="531" y="425"/>
                    <a:pt x="531" y="425"/>
                  </a:cubicBezTo>
                  <a:cubicBezTo>
                    <a:pt x="531" y="572"/>
                    <a:pt x="412" y="691"/>
                    <a:pt x="265" y="691"/>
                  </a:cubicBezTo>
                  <a:cubicBezTo>
                    <a:pt x="119" y="691"/>
                    <a:pt x="0" y="57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14400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9" name="MH_Other_8"/>
            <p:cNvSpPr/>
            <p:nvPr/>
          </p:nvSpPr>
          <p:spPr bwMode="auto">
            <a:xfrm>
              <a:off x="4548187" y="2627313"/>
              <a:ext cx="1233488" cy="615950"/>
            </a:xfrm>
            <a:custGeom>
              <a:gdLst>
                <a:gd name="T0" fmla="*/ 2147483646 w 503"/>
                <a:gd name="T1" fmla="*/ 2147483646 h 252"/>
                <a:gd name="T2" fmla="*/ 2147483646 w 503"/>
                <a:gd name="T3" fmla="*/ 0 h 252"/>
                <a:gd name="T4" fmla="*/ 0 w 503"/>
                <a:gd name="T5" fmla="*/ 2147483646 h 252"/>
                <a:gd name="T6" fmla="*/ 2147483646 w 503"/>
                <a:gd name="T7" fmla="*/ 2147483646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2" h="251">
                  <a:moveTo>
                    <a:pt x="503" y="252"/>
                  </a:move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2"/>
                  </a:cubicBezTo>
                  <a:lnTo>
                    <a:pt x="503" y="2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60" name="MH_Other_9"/>
            <p:cNvSpPr/>
            <p:nvPr/>
          </p:nvSpPr>
          <p:spPr bwMode="auto">
            <a:xfrm>
              <a:off x="4654550" y="2732088"/>
              <a:ext cx="1020762" cy="511175"/>
            </a:xfrm>
            <a:custGeom>
              <a:gdLst>
                <a:gd name="T0" fmla="*/ 0 w 417"/>
                <a:gd name="T1" fmla="*/ 2147483646 h 209"/>
                <a:gd name="T2" fmla="*/ 2147483646 w 417"/>
                <a:gd name="T3" fmla="*/ 0 h 209"/>
                <a:gd name="T4" fmla="*/ 2147483646 w 417"/>
                <a:gd name="T5" fmla="*/ 2147483646 h 209"/>
                <a:gd name="T6" fmla="*/ 0 w 417"/>
                <a:gd name="T7" fmla="*/ 2147483646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209"/>
                <a:gd name="T14" fmla="*/ 417 w 417"/>
                <a:gd name="T15" fmla="*/ 209 h 209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209">
                  <a:moveTo>
                    <a:pt x="0" y="209"/>
                  </a:moveTo>
                  <a:cubicBezTo>
                    <a:pt x="0" y="94"/>
                    <a:pt x="93" y="0"/>
                    <a:pt x="208" y="0"/>
                  </a:cubicBezTo>
                  <a:cubicBezTo>
                    <a:pt x="323" y="0"/>
                    <a:pt x="417" y="94"/>
                    <a:pt x="417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lang="zh-CN" altLang="en-US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61" name="MH_Other_10"/>
            <p:cNvSpPr/>
            <p:nvPr/>
          </p:nvSpPr>
          <p:spPr bwMode="auto">
            <a:xfrm>
              <a:off x="4514850" y="3243263"/>
              <a:ext cx="1300162" cy="71437"/>
            </a:xfrm>
            <a:custGeom>
              <a:gdLst>
                <a:gd name="T0" fmla="*/ 2147483646 w 1260"/>
                <a:gd name="T1" fmla="*/ 0 h 69"/>
                <a:gd name="T2" fmla="*/ 2147483646 w 1260"/>
                <a:gd name="T3" fmla="*/ 2147483646 h 69"/>
                <a:gd name="T4" fmla="*/ 0 w 1260"/>
                <a:gd name="T5" fmla="*/ 2147483646 h 69"/>
                <a:gd name="T6" fmla="*/ 2147483646 w 1260"/>
                <a:gd name="T7" fmla="*/ 0 h 69"/>
                <a:gd name="T8" fmla="*/ 2147483646 w 126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125" y="0"/>
                  </a:moveTo>
                  <a:lnTo>
                    <a:pt x="1260" y="69"/>
                  </a:lnTo>
                  <a:lnTo>
                    <a:pt x="0" y="69"/>
                  </a:lnTo>
                  <a:lnTo>
                    <a:pt x="135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MH_Other_11"/>
            <p:cNvSpPr/>
            <p:nvPr/>
          </p:nvSpPr>
          <p:spPr bwMode="auto">
            <a:xfrm>
              <a:off x="6267450" y="3243263"/>
              <a:ext cx="1570037" cy="71437"/>
            </a:xfrm>
            <a:custGeom>
              <a:gdLst>
                <a:gd name="T0" fmla="*/ 168293 w 1520"/>
                <a:gd name="T1" fmla="*/ 0 h 69"/>
                <a:gd name="T2" fmla="*/ 0 w 1520"/>
                <a:gd name="T3" fmla="*/ 71240 h 69"/>
                <a:gd name="T4" fmla="*/ 1569357 w 1520"/>
                <a:gd name="T5" fmla="*/ 71240 h 69"/>
                <a:gd name="T6" fmla="*/ 1401064 w 1520"/>
                <a:gd name="T7" fmla="*/ 0 h 69"/>
                <a:gd name="T8" fmla="*/ 168293 w 152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0" h="69">
                  <a:moveTo>
                    <a:pt x="163" y="0"/>
                  </a:moveTo>
                  <a:lnTo>
                    <a:pt x="0" y="69"/>
                  </a:lnTo>
                  <a:lnTo>
                    <a:pt x="1520" y="69"/>
                  </a:lnTo>
                  <a:lnTo>
                    <a:pt x="135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MH_Other_12"/>
            <p:cNvSpPr/>
            <p:nvPr/>
          </p:nvSpPr>
          <p:spPr bwMode="auto">
            <a:xfrm>
              <a:off x="6267450" y="3314700"/>
              <a:ext cx="1570037" cy="1824038"/>
            </a:xfrm>
            <a:custGeom>
              <a:gdLst>
                <a:gd name="T0" fmla="*/ 1569357 w 641"/>
                <a:gd name="T1" fmla="*/ 0 h 746"/>
                <a:gd name="T2" fmla="*/ 1569357 w 641"/>
                <a:gd name="T3" fmla="*/ 1038768 h 746"/>
                <a:gd name="T4" fmla="*/ 783454 w 641"/>
                <a:gd name="T5" fmla="*/ 1823344 h 746"/>
                <a:gd name="T6" fmla="*/ 0 w 641"/>
                <a:gd name="T7" fmla="*/ 1038768 h 746"/>
                <a:gd name="T8" fmla="*/ 0 w 641"/>
                <a:gd name="T9" fmla="*/ 0 h 746"/>
                <a:gd name="T10" fmla="*/ 1569357 w 641"/>
                <a:gd name="T11" fmla="*/ 0 h 7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746">
                  <a:moveTo>
                    <a:pt x="641" y="0"/>
                  </a:moveTo>
                  <a:cubicBezTo>
                    <a:pt x="641" y="425"/>
                    <a:pt x="641" y="425"/>
                    <a:pt x="641" y="425"/>
                  </a:cubicBezTo>
                  <a:cubicBezTo>
                    <a:pt x="641" y="602"/>
                    <a:pt x="497" y="746"/>
                    <a:pt x="320" y="746"/>
                  </a:cubicBezTo>
                  <a:cubicBezTo>
                    <a:pt x="143" y="746"/>
                    <a:pt x="0" y="60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SubTitle_3"/>
            <p:cNvSpPr/>
            <p:nvPr/>
          </p:nvSpPr>
          <p:spPr bwMode="auto">
            <a:xfrm>
              <a:off x="6402387" y="3314700"/>
              <a:ext cx="1300163" cy="1689100"/>
            </a:xfrm>
            <a:custGeom>
              <a:gdLst>
                <a:gd name="T0" fmla="*/ 1300914 w 531"/>
                <a:gd name="T1" fmla="*/ 0 h 691"/>
                <a:gd name="T2" fmla="*/ 1300914 w 531"/>
                <a:gd name="T3" fmla="*/ 1038896 h 691"/>
                <a:gd name="T4" fmla="*/ 649232 w 531"/>
                <a:gd name="T5" fmla="*/ 1689123 h 691"/>
                <a:gd name="T6" fmla="*/ 0 w 531"/>
                <a:gd name="T7" fmla="*/ 1038896 h 691"/>
                <a:gd name="T8" fmla="*/ 0 w 531"/>
                <a:gd name="T9" fmla="*/ 0 h 691"/>
                <a:gd name="T10" fmla="*/ 1300914 w 531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1"/>
                <a:gd name="T19" fmla="*/ 0 h 691"/>
                <a:gd name="T20" fmla="*/ 531 w 531"/>
                <a:gd name="T21" fmla="*/ 691 h 69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1" h="691">
                  <a:moveTo>
                    <a:pt x="531" y="0"/>
                  </a:moveTo>
                  <a:cubicBezTo>
                    <a:pt x="531" y="425"/>
                    <a:pt x="531" y="425"/>
                    <a:pt x="531" y="425"/>
                  </a:cubicBezTo>
                  <a:cubicBezTo>
                    <a:pt x="531" y="572"/>
                    <a:pt x="412" y="691"/>
                    <a:pt x="265" y="691"/>
                  </a:cubicBezTo>
                  <a:cubicBezTo>
                    <a:pt x="119" y="691"/>
                    <a:pt x="0" y="57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14400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MH_Other_13"/>
            <p:cNvSpPr/>
            <p:nvPr/>
          </p:nvSpPr>
          <p:spPr bwMode="auto">
            <a:xfrm>
              <a:off x="6435725" y="2627313"/>
              <a:ext cx="1233487" cy="615950"/>
            </a:xfrm>
            <a:custGeom>
              <a:gdLst>
                <a:gd name="T0" fmla="*/ 1232771 w 503"/>
                <a:gd name="T1" fmla="*/ 616386 h 252"/>
                <a:gd name="T2" fmla="*/ 615160 w 503"/>
                <a:gd name="T3" fmla="*/ 0 h 252"/>
                <a:gd name="T4" fmla="*/ 0 w 503"/>
                <a:gd name="T5" fmla="*/ 616386 h 252"/>
                <a:gd name="T6" fmla="*/ 1232771 w 503"/>
                <a:gd name="T7" fmla="*/ 616386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2" h="251">
                  <a:moveTo>
                    <a:pt x="503" y="252"/>
                  </a:move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2"/>
                  </a:cubicBezTo>
                  <a:lnTo>
                    <a:pt x="503" y="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MH_Other_14"/>
            <p:cNvSpPr/>
            <p:nvPr/>
          </p:nvSpPr>
          <p:spPr bwMode="auto">
            <a:xfrm>
              <a:off x="6542087" y="2732088"/>
              <a:ext cx="1022350" cy="511175"/>
            </a:xfrm>
            <a:custGeom>
              <a:gdLst>
                <a:gd name="T0" fmla="*/ 0 w 417"/>
                <a:gd name="T1" fmla="*/ 511074 h 209"/>
                <a:gd name="T2" fmla="*/ 509848 w 417"/>
                <a:gd name="T3" fmla="*/ 0 h 209"/>
                <a:gd name="T4" fmla="*/ 1022147 w 417"/>
                <a:gd name="T5" fmla="*/ 511074 h 209"/>
                <a:gd name="T6" fmla="*/ 0 w 417"/>
                <a:gd name="T7" fmla="*/ 511074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209"/>
                <a:gd name="T14" fmla="*/ 417 w 417"/>
                <a:gd name="T15" fmla="*/ 209 h 209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209">
                  <a:moveTo>
                    <a:pt x="0" y="209"/>
                  </a:moveTo>
                  <a:cubicBezTo>
                    <a:pt x="0" y="94"/>
                    <a:pt x="93" y="0"/>
                    <a:pt x="208" y="0"/>
                  </a:cubicBezTo>
                  <a:cubicBezTo>
                    <a:pt x="323" y="0"/>
                    <a:pt x="417" y="94"/>
                    <a:pt x="417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lang="zh-CN" altLang="en-US" sz="280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67" name="MH_Other_15"/>
            <p:cNvSpPr/>
            <p:nvPr/>
          </p:nvSpPr>
          <p:spPr bwMode="auto">
            <a:xfrm>
              <a:off x="6402387" y="3243263"/>
              <a:ext cx="1300163" cy="71437"/>
            </a:xfrm>
            <a:custGeom>
              <a:gdLst>
                <a:gd name="T0" fmla="*/ 2147483646 w 1260"/>
                <a:gd name="T1" fmla="*/ 0 h 69"/>
                <a:gd name="T2" fmla="*/ 2147483646 w 1260"/>
                <a:gd name="T3" fmla="*/ 2147483646 h 69"/>
                <a:gd name="T4" fmla="*/ 0 w 1260"/>
                <a:gd name="T5" fmla="*/ 2147483646 h 69"/>
                <a:gd name="T6" fmla="*/ 2147483646 w 1260"/>
                <a:gd name="T7" fmla="*/ 0 h 69"/>
                <a:gd name="T8" fmla="*/ 2147483646 w 126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125" y="0"/>
                  </a:moveTo>
                  <a:lnTo>
                    <a:pt x="1260" y="69"/>
                  </a:lnTo>
                  <a:lnTo>
                    <a:pt x="0" y="69"/>
                  </a:lnTo>
                  <a:lnTo>
                    <a:pt x="135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MH_Other_16"/>
            <p:cNvSpPr/>
            <p:nvPr/>
          </p:nvSpPr>
          <p:spPr bwMode="auto">
            <a:xfrm>
              <a:off x="8156575" y="3243263"/>
              <a:ext cx="1568450" cy="71437"/>
            </a:xfrm>
            <a:custGeom>
              <a:gdLst>
                <a:gd name="T0" fmla="*/ 168293 w 1520"/>
                <a:gd name="T1" fmla="*/ 0 h 69"/>
                <a:gd name="T2" fmla="*/ 0 w 1520"/>
                <a:gd name="T3" fmla="*/ 71240 h 69"/>
                <a:gd name="T4" fmla="*/ 1569357 w 1520"/>
                <a:gd name="T5" fmla="*/ 71240 h 69"/>
                <a:gd name="T6" fmla="*/ 1401064 w 1520"/>
                <a:gd name="T7" fmla="*/ 0 h 69"/>
                <a:gd name="T8" fmla="*/ 168293 w 152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0" h="69">
                  <a:moveTo>
                    <a:pt x="163" y="0"/>
                  </a:moveTo>
                  <a:lnTo>
                    <a:pt x="0" y="69"/>
                  </a:lnTo>
                  <a:lnTo>
                    <a:pt x="1520" y="69"/>
                  </a:lnTo>
                  <a:lnTo>
                    <a:pt x="1357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MH_Other_17"/>
            <p:cNvSpPr/>
            <p:nvPr/>
          </p:nvSpPr>
          <p:spPr bwMode="auto">
            <a:xfrm>
              <a:off x="8156575" y="3314700"/>
              <a:ext cx="1568450" cy="1824038"/>
            </a:xfrm>
            <a:custGeom>
              <a:gdLst>
                <a:gd name="T0" fmla="*/ 1569357 w 641"/>
                <a:gd name="T1" fmla="*/ 0 h 746"/>
                <a:gd name="T2" fmla="*/ 1569357 w 641"/>
                <a:gd name="T3" fmla="*/ 1038768 h 746"/>
                <a:gd name="T4" fmla="*/ 783454 w 641"/>
                <a:gd name="T5" fmla="*/ 1823344 h 746"/>
                <a:gd name="T6" fmla="*/ 0 w 641"/>
                <a:gd name="T7" fmla="*/ 1038768 h 746"/>
                <a:gd name="T8" fmla="*/ 0 w 641"/>
                <a:gd name="T9" fmla="*/ 0 h 746"/>
                <a:gd name="T10" fmla="*/ 1569357 w 641"/>
                <a:gd name="T11" fmla="*/ 0 h 7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746">
                  <a:moveTo>
                    <a:pt x="641" y="0"/>
                  </a:moveTo>
                  <a:cubicBezTo>
                    <a:pt x="641" y="425"/>
                    <a:pt x="641" y="425"/>
                    <a:pt x="641" y="425"/>
                  </a:cubicBezTo>
                  <a:cubicBezTo>
                    <a:pt x="641" y="602"/>
                    <a:pt x="497" y="746"/>
                    <a:pt x="320" y="746"/>
                  </a:cubicBezTo>
                  <a:cubicBezTo>
                    <a:pt x="143" y="746"/>
                    <a:pt x="0" y="60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MH_SubTitle_4"/>
            <p:cNvSpPr/>
            <p:nvPr/>
          </p:nvSpPr>
          <p:spPr bwMode="auto">
            <a:xfrm>
              <a:off x="8289925" y="3314700"/>
              <a:ext cx="1301750" cy="1689100"/>
            </a:xfrm>
            <a:custGeom>
              <a:gdLst>
                <a:gd name="T0" fmla="*/ 1300914 w 531"/>
                <a:gd name="T1" fmla="*/ 0 h 691"/>
                <a:gd name="T2" fmla="*/ 1300914 w 531"/>
                <a:gd name="T3" fmla="*/ 1038896 h 691"/>
                <a:gd name="T4" fmla="*/ 649232 w 531"/>
                <a:gd name="T5" fmla="*/ 1689123 h 691"/>
                <a:gd name="T6" fmla="*/ 0 w 531"/>
                <a:gd name="T7" fmla="*/ 1038896 h 691"/>
                <a:gd name="T8" fmla="*/ 0 w 531"/>
                <a:gd name="T9" fmla="*/ 0 h 691"/>
                <a:gd name="T10" fmla="*/ 1300914 w 531"/>
                <a:gd name="T11" fmla="*/ 0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1"/>
                <a:gd name="T19" fmla="*/ 0 h 691"/>
                <a:gd name="T20" fmla="*/ 531 w 531"/>
                <a:gd name="T21" fmla="*/ 691 h 69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1" h="691">
                  <a:moveTo>
                    <a:pt x="531" y="0"/>
                  </a:moveTo>
                  <a:cubicBezTo>
                    <a:pt x="531" y="425"/>
                    <a:pt x="531" y="425"/>
                    <a:pt x="531" y="425"/>
                  </a:cubicBezTo>
                  <a:cubicBezTo>
                    <a:pt x="531" y="572"/>
                    <a:pt x="412" y="691"/>
                    <a:pt x="265" y="691"/>
                  </a:cubicBezTo>
                  <a:cubicBezTo>
                    <a:pt x="119" y="691"/>
                    <a:pt x="0" y="572"/>
                    <a:pt x="0" y="4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14400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MH_Other_18"/>
            <p:cNvSpPr/>
            <p:nvPr/>
          </p:nvSpPr>
          <p:spPr bwMode="auto">
            <a:xfrm>
              <a:off x="8324850" y="2627313"/>
              <a:ext cx="1231900" cy="615950"/>
            </a:xfrm>
            <a:custGeom>
              <a:gdLst>
                <a:gd name="T0" fmla="*/ 1232771 w 503"/>
                <a:gd name="T1" fmla="*/ 616386 h 252"/>
                <a:gd name="T2" fmla="*/ 615160 w 503"/>
                <a:gd name="T3" fmla="*/ 0 h 252"/>
                <a:gd name="T4" fmla="*/ 0 w 503"/>
                <a:gd name="T5" fmla="*/ 616386 h 252"/>
                <a:gd name="T6" fmla="*/ 1232771 w 503"/>
                <a:gd name="T7" fmla="*/ 616386 h 2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2" h="251">
                  <a:moveTo>
                    <a:pt x="503" y="252"/>
                  </a:move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2"/>
                  </a:cubicBezTo>
                  <a:lnTo>
                    <a:pt x="503" y="2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MH_Other_19"/>
            <p:cNvSpPr/>
            <p:nvPr/>
          </p:nvSpPr>
          <p:spPr bwMode="auto">
            <a:xfrm>
              <a:off x="8429625" y="2732088"/>
              <a:ext cx="1022350" cy="511175"/>
            </a:xfrm>
            <a:custGeom>
              <a:gdLst>
                <a:gd name="T0" fmla="*/ 0 w 417"/>
                <a:gd name="T1" fmla="*/ 511074 h 209"/>
                <a:gd name="T2" fmla="*/ 509848 w 417"/>
                <a:gd name="T3" fmla="*/ 0 h 209"/>
                <a:gd name="T4" fmla="*/ 1022147 w 417"/>
                <a:gd name="T5" fmla="*/ 511074 h 209"/>
                <a:gd name="T6" fmla="*/ 0 w 417"/>
                <a:gd name="T7" fmla="*/ 511074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7"/>
                <a:gd name="T13" fmla="*/ 0 h 209"/>
                <a:gd name="T14" fmla="*/ 417 w 417"/>
                <a:gd name="T15" fmla="*/ 209 h 209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7" h="209">
                  <a:moveTo>
                    <a:pt x="0" y="209"/>
                  </a:moveTo>
                  <a:cubicBezTo>
                    <a:pt x="0" y="94"/>
                    <a:pt x="93" y="0"/>
                    <a:pt x="208" y="0"/>
                  </a:cubicBezTo>
                  <a:cubicBezTo>
                    <a:pt x="323" y="0"/>
                    <a:pt x="417" y="94"/>
                    <a:pt x="417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lang="zh-CN" altLang="en-US" sz="280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73" name="MH_Other_20"/>
            <p:cNvSpPr/>
            <p:nvPr/>
          </p:nvSpPr>
          <p:spPr bwMode="auto">
            <a:xfrm>
              <a:off x="8289925" y="3243263"/>
              <a:ext cx="1301750" cy="71437"/>
            </a:xfrm>
            <a:custGeom>
              <a:gdLst>
                <a:gd name="T0" fmla="*/ 2147483646 w 1260"/>
                <a:gd name="T1" fmla="*/ 0 h 69"/>
                <a:gd name="T2" fmla="*/ 2147483646 w 1260"/>
                <a:gd name="T3" fmla="*/ 2147483646 h 69"/>
                <a:gd name="T4" fmla="*/ 0 w 1260"/>
                <a:gd name="T5" fmla="*/ 2147483646 h 69"/>
                <a:gd name="T6" fmla="*/ 2147483646 w 1260"/>
                <a:gd name="T7" fmla="*/ 0 h 69"/>
                <a:gd name="T8" fmla="*/ 2147483646 w 1260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125" y="0"/>
                  </a:moveTo>
                  <a:lnTo>
                    <a:pt x="1260" y="69"/>
                  </a:lnTo>
                  <a:lnTo>
                    <a:pt x="0" y="69"/>
                  </a:lnTo>
                  <a:lnTo>
                    <a:pt x="135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292" name="矩形 6146"/>
          <p:cNvSpPr>
            <a:spLocks noChangeArrowheads="1"/>
          </p:cNvSpPr>
          <p:nvPr/>
        </p:nvSpPr>
        <p:spPr bwMode="auto">
          <a:xfrm>
            <a:off x="4270375" y="473075"/>
            <a:ext cx="341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noProof="1">
                <a:solidFill>
                  <a:srgbClr val="089CA2"/>
                </a:solidFill>
                <a:latin typeface="+mn-lt"/>
                <a:ea typeface="+mn-ea"/>
                <a:cs typeface="+mn-ea"/>
                <a:sym typeface="+mn-lt"/>
              </a:rPr>
              <a:t>烧伤的致伤原因</a:t>
            </a:r>
            <a:endParaRPr lang="zh-CN" altLang="en-US" sz="3600" b="1" noProof="1">
              <a:solidFill>
                <a:srgbClr val="089CA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1038" y="3833813"/>
            <a:ext cx="14160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化学物质</a:t>
            </a:r>
            <a:endParaRPr lang="en-US" altLang="zh-CN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9388" y="3833813"/>
            <a:ext cx="11080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放射线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4338" y="3833813"/>
            <a:ext cx="577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电</a:t>
            </a:r>
            <a:endParaRPr lang="zh-CN" altLang="en-US" sz="240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10600" y="3833813"/>
            <a:ext cx="80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热力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516188" y="2420938"/>
            <a:ext cx="365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149975" y="5589588"/>
            <a:ext cx="3575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5" name="文本占位符 7170"/>
          <p:cNvSpPr>
            <a:spLocks noGrp="1" noRot="1" noChangeArrowheads="1"/>
          </p:cNvSpPr>
          <p:nvPr>
            <p:ph idx="1"/>
          </p:nvPr>
        </p:nvSpPr>
        <p:spPr>
          <a:xfrm>
            <a:off x="7808913" y="5005388"/>
            <a:ext cx="3117850" cy="709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修复期：伤后</a:t>
            </a:r>
            <a:r>
              <a:rPr lang="zh-CN" altLang="zh-CN" sz="2400" b="1" noProof="1">
                <a:solidFill>
                  <a:schemeClr val="accent1"/>
                </a:solidFill>
                <a:cs typeface="+mn-ea"/>
                <a:sym typeface="+mn-lt"/>
              </a:rPr>
              <a:t>5-8</a:t>
            </a:r>
            <a:r>
              <a:rPr lang="zh-CN" altLang="en-US" sz="2400" b="1" noProof="1">
                <a:solidFill>
                  <a:schemeClr val="accent1"/>
                </a:solidFill>
                <a:cs typeface="+mn-ea"/>
                <a:sym typeface="+mn-lt"/>
              </a:rPr>
              <a:t>天始</a:t>
            </a:r>
            <a:endParaRPr lang="zh-CN" altLang="en-US" sz="2400" b="1" noProof="1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7824788" y="2195513"/>
            <a:ext cx="331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休克期：伤后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48-72h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内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8" name="矩形 2"/>
          <p:cNvSpPr>
            <a:spLocks noChangeArrowheads="1"/>
          </p:cNvSpPr>
          <p:nvPr/>
        </p:nvSpPr>
        <p:spPr bwMode="auto">
          <a:xfrm>
            <a:off x="7808913" y="3611563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感染期：</a:t>
            </a:r>
            <a:r>
              <a:rPr lang="en-US" altLang="zh-CN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72h</a:t>
            </a:r>
            <a:r>
              <a:rPr lang="zh-CN" altLang="en-US" sz="24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后</a:t>
            </a:r>
            <a:endParaRPr lang="zh-CN" altLang="en-US" sz="24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293" name="0c63e10e-1c36-47e1-87db-86539f5a2b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1408113" y="630238"/>
            <a:ext cx="6175375" cy="4864100"/>
            <a:chOff x="1271464" y="736600"/>
            <a:chExt cx="6176823" cy="4864416"/>
          </a:xfrm>
        </p:grpSpPr>
        <p:sp>
          <p:nvSpPr>
            <p:cNvPr id="8" name="ïŝḻïḑè"/>
            <p:cNvSpPr/>
            <p:nvPr/>
          </p:nvSpPr>
          <p:spPr bwMode="auto">
            <a:xfrm>
              <a:off x="1271464" y="736600"/>
              <a:ext cx="2161094" cy="2232170"/>
            </a:xfrm>
            <a:prstGeom prst="frame">
              <a:avLst>
                <a:gd name="adj1" fmla="val 3747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íṡlïḍe"/>
            <p:cNvSpPr/>
            <p:nvPr/>
          </p:nvSpPr>
          <p:spPr bwMode="auto">
            <a:xfrm>
              <a:off x="2470307" y="1087460"/>
              <a:ext cx="1894332" cy="43182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zh-CN" altLang="en-US" sz="3600" b="1" noProof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烧伤的病理生理</a:t>
              </a:r>
              <a:endParaRPr lang="zh-CN" altLang="en-US" sz="3600" b="1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4347" name="ísļîḍé"/>
            <p:cNvGrpSpPr/>
            <p:nvPr/>
          </p:nvGrpSpPr>
          <p:grpSpPr>
            <a:xfrm>
              <a:off x="6791254" y="2270241"/>
              <a:ext cx="657033" cy="3330775"/>
              <a:chOff x="6791254" y="2270241"/>
              <a:chExt cx="657033" cy="3330775"/>
            </a:xfrm>
          </p:grpSpPr>
          <p:sp>
            <p:nvSpPr>
              <p:cNvPr id="11" name="iṣľïde"/>
              <p:cNvSpPr/>
              <p:nvPr/>
            </p:nvSpPr>
            <p:spPr>
              <a:xfrm>
                <a:off x="6790908" y="4975500"/>
                <a:ext cx="624033" cy="625516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altLang="zh-C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ïṧ1ïḍè"/>
              <p:cNvSpPr/>
              <p:nvPr/>
            </p:nvSpPr>
            <p:spPr>
              <a:xfrm>
                <a:off x="6800435" y="3718119"/>
                <a:ext cx="624033" cy="623927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altLang="zh-C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ṡ1iḓé"/>
              <p:cNvSpPr/>
              <p:nvPr/>
            </p:nvSpPr>
            <p:spPr>
              <a:xfrm>
                <a:off x="6824253" y="2270225"/>
                <a:ext cx="624034" cy="625516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altLang="zh-CN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294" name="图片 2" descr="图片包含 人员&#10;&#10;已生成极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98850" y="1609725"/>
            <a:ext cx="266858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92325" y="1609725"/>
            <a:ext cx="792163" cy="399573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8630444" y="-1245394"/>
            <a:ext cx="66675" cy="495141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/>
      <p:bldP spid="13318" grpId="0"/>
      <p:bldP spid="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579438" y="1816100"/>
            <a:ext cx="42052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99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99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文本框 11"/>
          <p:cNvSpPr txBox="1">
            <a:spLocks noChangeArrowheads="1"/>
          </p:cNvSpPr>
          <p:nvPr/>
        </p:nvSpPr>
        <p:spPr bwMode="auto">
          <a:xfrm>
            <a:off x="534988" y="3070225"/>
            <a:ext cx="3887787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PART   TWO</a:t>
            </a:r>
            <a:endParaRPr lang="zh-CN" altLang="en-US" sz="3600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标题 13313"/>
          <p:cNvSpPr txBox="1">
            <a:spLocks noRot="1" noChangeArrowheads="1"/>
          </p:cNvSpPr>
          <p:nvPr/>
        </p:nvSpPr>
        <p:spPr bwMode="auto">
          <a:xfrm>
            <a:off x="4422775" y="28575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60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临床表现和诊断</a:t>
            </a:r>
            <a:endParaRPr lang="zh-CN" altLang="en-US" sz="60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389" name="图片 5" descr="图片包含 人员, 伪装, 服装, 掌握&#10;&#10;已生成高可信度的说明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37538" y="2492375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标题 15361"/>
          <p:cNvSpPr>
            <a:spLocks noGrp="1" noRot="1" noChangeArrowheads="1"/>
          </p:cNvSpPr>
          <p:nvPr>
            <p:ph type="title"/>
          </p:nvPr>
        </p:nvSpPr>
        <p:spPr>
          <a:xfrm>
            <a:off x="787400" y="115888"/>
            <a:ext cx="10515600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烧伤面积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2713" y="3808413"/>
            <a:ext cx="64801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将人体体表面积划分为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9%, 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另加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1%, 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构成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en-US" altLang="zh-CN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%</a:t>
            </a: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适用于大面积烧伤的评估</a:t>
            </a:r>
            <a:r>
              <a:rPr lang="zh-CN" altLang="en-US" sz="24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24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22713" y="2044700"/>
            <a:ext cx="69119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伤员本人五指并拢的手掌面积为体总面积的</a:t>
            </a:r>
            <a:r>
              <a:rPr lang="en-US" altLang="zh-CN" sz="24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1%</a:t>
            </a:r>
            <a:endParaRPr lang="zh-CN" altLang="en-US" sz="2400" noProof="1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365" name="组合 13"/>
          <p:cNvGrpSpPr/>
          <p:nvPr/>
        </p:nvGrpSpPr>
        <p:grpSpPr>
          <a:xfrm>
            <a:off x="1847850" y="1435100"/>
            <a:ext cx="2046288" cy="3621088"/>
            <a:chOff x="3498777" y="2716640"/>
            <a:chExt cx="2046288" cy="3621904"/>
          </a:xfrm>
        </p:grpSpPr>
        <p:sp>
          <p:nvSpPr>
            <p:cNvPr id="15" name="MH_SubTitle_1"/>
            <p:cNvSpPr/>
            <p:nvPr/>
          </p:nvSpPr>
          <p:spPr>
            <a:xfrm>
              <a:off x="3498777" y="3091374"/>
              <a:ext cx="2046288" cy="1371909"/>
            </a:xfrm>
            <a:custGeom>
              <a:gdLst>
                <a:gd name="connsiteX0" fmla="*/ 1591534 w 1896981"/>
                <a:gd name="connsiteY0" fmla="*/ 0 h 1272563"/>
                <a:gd name="connsiteX1" fmla="*/ 1650126 w 1896981"/>
                <a:gd name="connsiteY1" fmla="*/ 0 h 1272563"/>
                <a:gd name="connsiteX2" fmla="*/ 1669675 w 1896981"/>
                <a:gd name="connsiteY2" fmla="*/ 20230 h 1272563"/>
                <a:gd name="connsiteX3" fmla="*/ 1845062 w 1896981"/>
                <a:gd name="connsiteY3" fmla="*/ 327568 h 1272563"/>
                <a:gd name="connsiteX4" fmla="*/ 1677417 w 1896981"/>
                <a:gd name="connsiteY4" fmla="*/ 1242975 h 1272563"/>
                <a:gd name="connsiteX5" fmla="*/ 1648953 w 1896981"/>
                <a:gd name="connsiteY5" fmla="*/ 1272563 h 1272563"/>
                <a:gd name="connsiteX6" fmla="*/ 1590536 w 1896981"/>
                <a:gd name="connsiteY6" fmla="*/ 1272563 h 1272563"/>
                <a:gd name="connsiteX7" fmla="*/ 1644975 w 1896981"/>
                <a:gd name="connsiteY7" fmla="*/ 1215974 h 1272563"/>
                <a:gd name="connsiteX8" fmla="*/ 1805160 w 1896981"/>
                <a:gd name="connsiteY8" fmla="*/ 341307 h 1272563"/>
                <a:gd name="connsiteX9" fmla="*/ 1637578 w 1896981"/>
                <a:gd name="connsiteY9" fmla="*/ 47648 h 1272563"/>
                <a:gd name="connsiteX10" fmla="*/ 327364 w 1896981"/>
                <a:gd name="connsiteY10" fmla="*/ 0 h 1272563"/>
                <a:gd name="connsiteX11" fmla="*/ 1571024 w 1896981"/>
                <a:gd name="connsiteY11" fmla="*/ 0 h 1272563"/>
                <a:gd name="connsiteX12" fmla="*/ 1582051 w 1896981"/>
                <a:gd name="connsiteY12" fmla="*/ 9623 h 1272563"/>
                <a:gd name="connsiteX13" fmla="*/ 1790870 w 1896981"/>
                <a:gd name="connsiteY13" fmla="*/ 346228 h 1272563"/>
                <a:gd name="connsiteX14" fmla="*/ 1633358 w 1896981"/>
                <a:gd name="connsiteY14" fmla="*/ 1206305 h 1272563"/>
                <a:gd name="connsiteX15" fmla="*/ 1569616 w 1896981"/>
                <a:gd name="connsiteY15" fmla="*/ 1272563 h 1272563"/>
                <a:gd name="connsiteX16" fmla="*/ 325954 w 1896981"/>
                <a:gd name="connsiteY16" fmla="*/ 1272563 h 1272563"/>
                <a:gd name="connsiteX17" fmla="*/ 314928 w 1896981"/>
                <a:gd name="connsiteY17" fmla="*/ 1262941 h 1272563"/>
                <a:gd name="connsiteX18" fmla="*/ 106110 w 1896981"/>
                <a:gd name="connsiteY18" fmla="*/ 926337 h 1272563"/>
                <a:gd name="connsiteX19" fmla="*/ 263622 w 1896981"/>
                <a:gd name="connsiteY19" fmla="*/ 66260 h 1272563"/>
                <a:gd name="connsiteX20" fmla="*/ 248029 w 1896981"/>
                <a:gd name="connsiteY20" fmla="*/ 0 h 1272563"/>
                <a:gd name="connsiteX21" fmla="*/ 306445 w 1896981"/>
                <a:gd name="connsiteY21" fmla="*/ 0 h 1272563"/>
                <a:gd name="connsiteX22" fmla="*/ 252005 w 1896981"/>
                <a:gd name="connsiteY22" fmla="*/ 56591 h 1272563"/>
                <a:gd name="connsiteX23" fmla="*/ 91820 w 1896981"/>
                <a:gd name="connsiteY23" fmla="*/ 931257 h 1272563"/>
                <a:gd name="connsiteX24" fmla="*/ 259401 w 1896981"/>
                <a:gd name="connsiteY24" fmla="*/ 1224916 h 1272563"/>
                <a:gd name="connsiteX25" fmla="*/ 305444 w 1896981"/>
                <a:gd name="connsiteY25" fmla="*/ 1272563 h 1272563"/>
                <a:gd name="connsiteX26" fmla="*/ 246855 w 1896981"/>
                <a:gd name="connsiteY26" fmla="*/ 1272563 h 1272563"/>
                <a:gd name="connsiteX27" fmla="*/ 227306 w 1896981"/>
                <a:gd name="connsiteY27" fmla="*/ 1252334 h 1272563"/>
                <a:gd name="connsiteX28" fmla="*/ 51919 w 1896981"/>
                <a:gd name="connsiteY28" fmla="*/ 944996 h 1272563"/>
                <a:gd name="connsiteX29" fmla="*/ 219565 w 1896981"/>
                <a:gd name="connsiteY29" fmla="*/ 29589 h 12725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96981" h="1272563">
                  <a:moveTo>
                    <a:pt x="1591534" y="0"/>
                  </a:moveTo>
                  <a:lnTo>
                    <a:pt x="1650126" y="0"/>
                  </a:lnTo>
                  <a:lnTo>
                    <a:pt x="1669675" y="20230"/>
                  </a:lnTo>
                  <a:cubicBezTo>
                    <a:pt x="1744864" y="108202"/>
                    <a:pt x="1805102" y="211514"/>
                    <a:pt x="1845062" y="327568"/>
                  </a:cubicBezTo>
                  <a:cubicBezTo>
                    <a:pt x="1956952" y="652519"/>
                    <a:pt x="1882067" y="996618"/>
                    <a:pt x="1677417" y="1242975"/>
                  </a:cubicBezTo>
                  <a:lnTo>
                    <a:pt x="1648953" y="1272563"/>
                  </a:lnTo>
                  <a:lnTo>
                    <a:pt x="1590536" y="1272563"/>
                  </a:lnTo>
                  <a:lnTo>
                    <a:pt x="1644975" y="1215974"/>
                  </a:lnTo>
                  <a:cubicBezTo>
                    <a:pt x="1840517" y="980581"/>
                    <a:pt x="1912069" y="651796"/>
                    <a:pt x="1805160" y="341307"/>
                  </a:cubicBezTo>
                  <a:cubicBezTo>
                    <a:pt x="1766978" y="230418"/>
                    <a:pt x="1709421" y="131705"/>
                    <a:pt x="1637578" y="47648"/>
                  </a:cubicBezTo>
                  <a:close/>
                  <a:moveTo>
                    <a:pt x="327364" y="0"/>
                  </a:moveTo>
                  <a:lnTo>
                    <a:pt x="1571024" y="0"/>
                  </a:lnTo>
                  <a:lnTo>
                    <a:pt x="1582051" y="9623"/>
                  </a:lnTo>
                  <a:cubicBezTo>
                    <a:pt x="1673328" y="101773"/>
                    <a:pt x="1745815" y="215380"/>
                    <a:pt x="1790870" y="346228"/>
                  </a:cubicBezTo>
                  <a:cubicBezTo>
                    <a:pt x="1895997" y="651538"/>
                    <a:pt x="1825638" y="974838"/>
                    <a:pt x="1633358" y="1206305"/>
                  </a:cubicBezTo>
                  <a:lnTo>
                    <a:pt x="1569616" y="1272563"/>
                  </a:lnTo>
                  <a:lnTo>
                    <a:pt x="325954" y="1272563"/>
                  </a:lnTo>
                  <a:lnTo>
                    <a:pt x="314928" y="1262941"/>
                  </a:lnTo>
                  <a:cubicBezTo>
                    <a:pt x="223652" y="1170791"/>
                    <a:pt x="151164" y="1057184"/>
                    <a:pt x="106110" y="926337"/>
                  </a:cubicBezTo>
                  <a:cubicBezTo>
                    <a:pt x="983" y="621027"/>
                    <a:pt x="71342" y="297727"/>
                    <a:pt x="263622" y="66260"/>
                  </a:cubicBezTo>
                  <a:close/>
                  <a:moveTo>
                    <a:pt x="248029" y="0"/>
                  </a:moveTo>
                  <a:lnTo>
                    <a:pt x="306445" y="0"/>
                  </a:lnTo>
                  <a:lnTo>
                    <a:pt x="252005" y="56591"/>
                  </a:lnTo>
                  <a:cubicBezTo>
                    <a:pt x="56463" y="291984"/>
                    <a:pt x="-15090" y="620769"/>
                    <a:pt x="91820" y="931257"/>
                  </a:cubicBezTo>
                  <a:cubicBezTo>
                    <a:pt x="130002" y="1042146"/>
                    <a:pt x="187558" y="1140860"/>
                    <a:pt x="259401" y="1224916"/>
                  </a:cubicBezTo>
                  <a:lnTo>
                    <a:pt x="305444" y="1272563"/>
                  </a:lnTo>
                  <a:lnTo>
                    <a:pt x="246855" y="1272563"/>
                  </a:lnTo>
                  <a:lnTo>
                    <a:pt x="227306" y="1252334"/>
                  </a:lnTo>
                  <a:cubicBezTo>
                    <a:pt x="152117" y="1164362"/>
                    <a:pt x="91880" y="1061050"/>
                    <a:pt x="51919" y="944996"/>
                  </a:cubicBezTo>
                  <a:cubicBezTo>
                    <a:pt x="-59971" y="620045"/>
                    <a:pt x="14915" y="275946"/>
                    <a:pt x="219565" y="295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anchor="ctr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Other_1"/>
            <p:cNvSpPr/>
            <p:nvPr/>
          </p:nvSpPr>
          <p:spPr>
            <a:xfrm>
              <a:off x="4125840" y="2716640"/>
              <a:ext cx="912812" cy="374734"/>
            </a:xfrm>
            <a:custGeom>
              <a:gdLst>
                <a:gd name="connsiteX0" fmla="*/ 423207 w 846414"/>
                <a:gd name="connsiteY0" fmla="*/ 0 h 347133"/>
                <a:gd name="connsiteX1" fmla="*/ 846172 w 846414"/>
                <a:gd name="connsiteY1" fmla="*/ 344726 h 347133"/>
                <a:gd name="connsiteX2" fmla="*/ 846414 w 846414"/>
                <a:gd name="connsiteY2" fmla="*/ 347133 h 347133"/>
                <a:gd name="connsiteX3" fmla="*/ 790600 w 846414"/>
                <a:gd name="connsiteY3" fmla="*/ 347133 h 347133"/>
                <a:gd name="connsiteX4" fmla="*/ 771225 w 846414"/>
                <a:gd name="connsiteY4" fmla="*/ 284718 h 347133"/>
                <a:gd name="connsiteX5" fmla="*/ 423207 w 846414"/>
                <a:gd name="connsiteY5" fmla="*/ 54036 h 347133"/>
                <a:gd name="connsiteX6" fmla="*/ 75189 w 846414"/>
                <a:gd name="connsiteY6" fmla="*/ 284718 h 347133"/>
                <a:gd name="connsiteX7" fmla="*/ 55814 w 846414"/>
                <a:gd name="connsiteY7" fmla="*/ 347133 h 347133"/>
                <a:gd name="connsiteX8" fmla="*/ 0 w 846414"/>
                <a:gd name="connsiteY8" fmla="*/ 347133 h 347133"/>
                <a:gd name="connsiteX9" fmla="*/ 242 w 846414"/>
                <a:gd name="connsiteY9" fmla="*/ 344726 h 347133"/>
                <a:gd name="connsiteX10" fmla="*/ 423207 w 846414"/>
                <a:gd name="connsiteY10" fmla="*/ 0 h 347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414" h="347133">
                  <a:moveTo>
                    <a:pt x="423207" y="0"/>
                  </a:moveTo>
                  <a:cubicBezTo>
                    <a:pt x="631843" y="0"/>
                    <a:pt x="805914" y="147992"/>
                    <a:pt x="846172" y="344726"/>
                  </a:cubicBezTo>
                  <a:lnTo>
                    <a:pt x="846414" y="347133"/>
                  </a:lnTo>
                  <a:lnTo>
                    <a:pt x="790600" y="347133"/>
                  </a:lnTo>
                  <a:lnTo>
                    <a:pt x="771225" y="284718"/>
                  </a:lnTo>
                  <a:cubicBezTo>
                    <a:pt x="713888" y="149156"/>
                    <a:pt x="579656" y="54036"/>
                    <a:pt x="423207" y="54036"/>
                  </a:cubicBezTo>
                  <a:cubicBezTo>
                    <a:pt x="266759" y="54036"/>
                    <a:pt x="132527" y="149156"/>
                    <a:pt x="75189" y="284718"/>
                  </a:cubicBezTo>
                  <a:lnTo>
                    <a:pt x="55814" y="347133"/>
                  </a:lnTo>
                  <a:lnTo>
                    <a:pt x="0" y="347133"/>
                  </a:lnTo>
                  <a:lnTo>
                    <a:pt x="242" y="344726"/>
                  </a:lnTo>
                  <a:cubicBezTo>
                    <a:pt x="40500" y="147992"/>
                    <a:pt x="214571" y="0"/>
                    <a:pt x="423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0" anchor="b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MH_SubTitle_2"/>
            <p:cNvSpPr/>
            <p:nvPr/>
          </p:nvSpPr>
          <p:spPr>
            <a:xfrm>
              <a:off x="3498777" y="4966635"/>
              <a:ext cx="2046288" cy="1371909"/>
            </a:xfrm>
            <a:custGeom>
              <a:gdLst>
                <a:gd name="connsiteX0" fmla="*/ 1591534 w 1896981"/>
                <a:gd name="connsiteY0" fmla="*/ 0 h 1272563"/>
                <a:gd name="connsiteX1" fmla="*/ 1650126 w 1896981"/>
                <a:gd name="connsiteY1" fmla="*/ 0 h 1272563"/>
                <a:gd name="connsiteX2" fmla="*/ 1669675 w 1896981"/>
                <a:gd name="connsiteY2" fmla="*/ 20230 h 1272563"/>
                <a:gd name="connsiteX3" fmla="*/ 1845062 w 1896981"/>
                <a:gd name="connsiteY3" fmla="*/ 327568 h 1272563"/>
                <a:gd name="connsiteX4" fmla="*/ 1677417 w 1896981"/>
                <a:gd name="connsiteY4" fmla="*/ 1242975 h 1272563"/>
                <a:gd name="connsiteX5" fmla="*/ 1648953 w 1896981"/>
                <a:gd name="connsiteY5" fmla="*/ 1272563 h 1272563"/>
                <a:gd name="connsiteX6" fmla="*/ 1590536 w 1896981"/>
                <a:gd name="connsiteY6" fmla="*/ 1272563 h 1272563"/>
                <a:gd name="connsiteX7" fmla="*/ 1644975 w 1896981"/>
                <a:gd name="connsiteY7" fmla="*/ 1215974 h 1272563"/>
                <a:gd name="connsiteX8" fmla="*/ 1805160 w 1896981"/>
                <a:gd name="connsiteY8" fmla="*/ 341307 h 1272563"/>
                <a:gd name="connsiteX9" fmla="*/ 1637578 w 1896981"/>
                <a:gd name="connsiteY9" fmla="*/ 47648 h 1272563"/>
                <a:gd name="connsiteX10" fmla="*/ 327364 w 1896981"/>
                <a:gd name="connsiteY10" fmla="*/ 0 h 1272563"/>
                <a:gd name="connsiteX11" fmla="*/ 1571024 w 1896981"/>
                <a:gd name="connsiteY11" fmla="*/ 0 h 1272563"/>
                <a:gd name="connsiteX12" fmla="*/ 1582051 w 1896981"/>
                <a:gd name="connsiteY12" fmla="*/ 9623 h 1272563"/>
                <a:gd name="connsiteX13" fmla="*/ 1790870 w 1896981"/>
                <a:gd name="connsiteY13" fmla="*/ 346228 h 1272563"/>
                <a:gd name="connsiteX14" fmla="*/ 1633358 w 1896981"/>
                <a:gd name="connsiteY14" fmla="*/ 1206305 h 1272563"/>
                <a:gd name="connsiteX15" fmla="*/ 1569616 w 1896981"/>
                <a:gd name="connsiteY15" fmla="*/ 1272563 h 1272563"/>
                <a:gd name="connsiteX16" fmla="*/ 325954 w 1896981"/>
                <a:gd name="connsiteY16" fmla="*/ 1272563 h 1272563"/>
                <a:gd name="connsiteX17" fmla="*/ 314928 w 1896981"/>
                <a:gd name="connsiteY17" fmla="*/ 1262941 h 1272563"/>
                <a:gd name="connsiteX18" fmla="*/ 106110 w 1896981"/>
                <a:gd name="connsiteY18" fmla="*/ 926337 h 1272563"/>
                <a:gd name="connsiteX19" fmla="*/ 263622 w 1896981"/>
                <a:gd name="connsiteY19" fmla="*/ 66260 h 1272563"/>
                <a:gd name="connsiteX20" fmla="*/ 248029 w 1896981"/>
                <a:gd name="connsiteY20" fmla="*/ 0 h 1272563"/>
                <a:gd name="connsiteX21" fmla="*/ 306445 w 1896981"/>
                <a:gd name="connsiteY21" fmla="*/ 0 h 1272563"/>
                <a:gd name="connsiteX22" fmla="*/ 252005 w 1896981"/>
                <a:gd name="connsiteY22" fmla="*/ 56591 h 1272563"/>
                <a:gd name="connsiteX23" fmla="*/ 91820 w 1896981"/>
                <a:gd name="connsiteY23" fmla="*/ 931257 h 1272563"/>
                <a:gd name="connsiteX24" fmla="*/ 259401 w 1896981"/>
                <a:gd name="connsiteY24" fmla="*/ 1224916 h 1272563"/>
                <a:gd name="connsiteX25" fmla="*/ 305444 w 1896981"/>
                <a:gd name="connsiteY25" fmla="*/ 1272563 h 1272563"/>
                <a:gd name="connsiteX26" fmla="*/ 246855 w 1896981"/>
                <a:gd name="connsiteY26" fmla="*/ 1272563 h 1272563"/>
                <a:gd name="connsiteX27" fmla="*/ 227306 w 1896981"/>
                <a:gd name="connsiteY27" fmla="*/ 1252334 h 1272563"/>
                <a:gd name="connsiteX28" fmla="*/ 51919 w 1896981"/>
                <a:gd name="connsiteY28" fmla="*/ 944996 h 1272563"/>
                <a:gd name="connsiteX29" fmla="*/ 219565 w 1896981"/>
                <a:gd name="connsiteY29" fmla="*/ 29589 h 12725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96981" h="1272563">
                  <a:moveTo>
                    <a:pt x="1591534" y="0"/>
                  </a:moveTo>
                  <a:lnTo>
                    <a:pt x="1650126" y="0"/>
                  </a:lnTo>
                  <a:lnTo>
                    <a:pt x="1669675" y="20230"/>
                  </a:lnTo>
                  <a:cubicBezTo>
                    <a:pt x="1744864" y="108202"/>
                    <a:pt x="1805102" y="211514"/>
                    <a:pt x="1845062" y="327568"/>
                  </a:cubicBezTo>
                  <a:cubicBezTo>
                    <a:pt x="1956952" y="652519"/>
                    <a:pt x="1882067" y="996618"/>
                    <a:pt x="1677417" y="1242975"/>
                  </a:cubicBezTo>
                  <a:lnTo>
                    <a:pt x="1648953" y="1272563"/>
                  </a:lnTo>
                  <a:lnTo>
                    <a:pt x="1590536" y="1272563"/>
                  </a:lnTo>
                  <a:lnTo>
                    <a:pt x="1644975" y="1215974"/>
                  </a:lnTo>
                  <a:cubicBezTo>
                    <a:pt x="1840517" y="980581"/>
                    <a:pt x="1912069" y="651796"/>
                    <a:pt x="1805160" y="341307"/>
                  </a:cubicBezTo>
                  <a:cubicBezTo>
                    <a:pt x="1766978" y="230418"/>
                    <a:pt x="1709421" y="131705"/>
                    <a:pt x="1637578" y="47648"/>
                  </a:cubicBezTo>
                  <a:close/>
                  <a:moveTo>
                    <a:pt x="327364" y="0"/>
                  </a:moveTo>
                  <a:lnTo>
                    <a:pt x="1571024" y="0"/>
                  </a:lnTo>
                  <a:lnTo>
                    <a:pt x="1582051" y="9623"/>
                  </a:lnTo>
                  <a:cubicBezTo>
                    <a:pt x="1673328" y="101773"/>
                    <a:pt x="1745815" y="215380"/>
                    <a:pt x="1790870" y="346228"/>
                  </a:cubicBezTo>
                  <a:cubicBezTo>
                    <a:pt x="1895997" y="651538"/>
                    <a:pt x="1825638" y="974838"/>
                    <a:pt x="1633358" y="1206305"/>
                  </a:cubicBezTo>
                  <a:lnTo>
                    <a:pt x="1569616" y="1272563"/>
                  </a:lnTo>
                  <a:lnTo>
                    <a:pt x="325954" y="1272563"/>
                  </a:lnTo>
                  <a:lnTo>
                    <a:pt x="314928" y="1262941"/>
                  </a:lnTo>
                  <a:cubicBezTo>
                    <a:pt x="223652" y="1170791"/>
                    <a:pt x="151164" y="1057184"/>
                    <a:pt x="106110" y="926337"/>
                  </a:cubicBezTo>
                  <a:cubicBezTo>
                    <a:pt x="983" y="621027"/>
                    <a:pt x="71342" y="297727"/>
                    <a:pt x="263622" y="66260"/>
                  </a:cubicBezTo>
                  <a:close/>
                  <a:moveTo>
                    <a:pt x="248029" y="0"/>
                  </a:moveTo>
                  <a:lnTo>
                    <a:pt x="306445" y="0"/>
                  </a:lnTo>
                  <a:lnTo>
                    <a:pt x="252005" y="56591"/>
                  </a:lnTo>
                  <a:cubicBezTo>
                    <a:pt x="56463" y="291984"/>
                    <a:pt x="-15090" y="620769"/>
                    <a:pt x="91820" y="931257"/>
                  </a:cubicBezTo>
                  <a:cubicBezTo>
                    <a:pt x="130002" y="1042146"/>
                    <a:pt x="187558" y="1140860"/>
                    <a:pt x="259401" y="1224916"/>
                  </a:cubicBezTo>
                  <a:lnTo>
                    <a:pt x="305444" y="1272563"/>
                  </a:lnTo>
                  <a:lnTo>
                    <a:pt x="246855" y="1272563"/>
                  </a:lnTo>
                  <a:lnTo>
                    <a:pt x="227306" y="1252334"/>
                  </a:lnTo>
                  <a:cubicBezTo>
                    <a:pt x="152117" y="1164362"/>
                    <a:pt x="91880" y="1061050"/>
                    <a:pt x="51919" y="944996"/>
                  </a:cubicBezTo>
                  <a:cubicBezTo>
                    <a:pt x="-59971" y="620045"/>
                    <a:pt x="14915" y="275946"/>
                    <a:pt x="219565" y="295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anchor="ctr">
              <a:norm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MH_Other_2"/>
            <p:cNvSpPr/>
            <p:nvPr/>
          </p:nvSpPr>
          <p:spPr>
            <a:xfrm>
              <a:off x="4065515" y="4591900"/>
              <a:ext cx="912812" cy="374734"/>
            </a:xfrm>
            <a:custGeom>
              <a:gdLst>
                <a:gd name="connsiteX0" fmla="*/ 423207 w 846414"/>
                <a:gd name="connsiteY0" fmla="*/ 0 h 347133"/>
                <a:gd name="connsiteX1" fmla="*/ 846172 w 846414"/>
                <a:gd name="connsiteY1" fmla="*/ 344726 h 347133"/>
                <a:gd name="connsiteX2" fmla="*/ 846414 w 846414"/>
                <a:gd name="connsiteY2" fmla="*/ 347133 h 347133"/>
                <a:gd name="connsiteX3" fmla="*/ 790600 w 846414"/>
                <a:gd name="connsiteY3" fmla="*/ 347133 h 347133"/>
                <a:gd name="connsiteX4" fmla="*/ 771225 w 846414"/>
                <a:gd name="connsiteY4" fmla="*/ 284718 h 347133"/>
                <a:gd name="connsiteX5" fmla="*/ 423207 w 846414"/>
                <a:gd name="connsiteY5" fmla="*/ 54036 h 347133"/>
                <a:gd name="connsiteX6" fmla="*/ 75189 w 846414"/>
                <a:gd name="connsiteY6" fmla="*/ 284718 h 347133"/>
                <a:gd name="connsiteX7" fmla="*/ 55814 w 846414"/>
                <a:gd name="connsiteY7" fmla="*/ 347133 h 347133"/>
                <a:gd name="connsiteX8" fmla="*/ 0 w 846414"/>
                <a:gd name="connsiteY8" fmla="*/ 347133 h 347133"/>
                <a:gd name="connsiteX9" fmla="*/ 242 w 846414"/>
                <a:gd name="connsiteY9" fmla="*/ 344726 h 347133"/>
                <a:gd name="connsiteX10" fmla="*/ 423207 w 846414"/>
                <a:gd name="connsiteY10" fmla="*/ 0 h 3471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414" h="347133">
                  <a:moveTo>
                    <a:pt x="423207" y="0"/>
                  </a:moveTo>
                  <a:cubicBezTo>
                    <a:pt x="631843" y="0"/>
                    <a:pt x="805914" y="147992"/>
                    <a:pt x="846172" y="344726"/>
                  </a:cubicBezTo>
                  <a:lnTo>
                    <a:pt x="846414" y="347133"/>
                  </a:lnTo>
                  <a:lnTo>
                    <a:pt x="790600" y="347133"/>
                  </a:lnTo>
                  <a:lnTo>
                    <a:pt x="771225" y="284718"/>
                  </a:lnTo>
                  <a:cubicBezTo>
                    <a:pt x="713888" y="149156"/>
                    <a:pt x="579656" y="54036"/>
                    <a:pt x="423207" y="54036"/>
                  </a:cubicBezTo>
                  <a:cubicBezTo>
                    <a:pt x="266759" y="54036"/>
                    <a:pt x="132527" y="149156"/>
                    <a:pt x="75189" y="284718"/>
                  </a:cubicBezTo>
                  <a:lnTo>
                    <a:pt x="55814" y="347133"/>
                  </a:lnTo>
                  <a:lnTo>
                    <a:pt x="0" y="347133"/>
                  </a:lnTo>
                  <a:lnTo>
                    <a:pt x="242" y="344726"/>
                  </a:lnTo>
                  <a:cubicBezTo>
                    <a:pt x="40500" y="147992"/>
                    <a:pt x="214571" y="0"/>
                    <a:pt x="423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0" anchor="b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7418" name="文本框 3"/>
          <p:cNvSpPr txBox="1">
            <a:spLocks noChangeArrowheads="1"/>
          </p:cNvSpPr>
          <p:nvPr/>
        </p:nvSpPr>
        <p:spPr bwMode="auto">
          <a:xfrm>
            <a:off x="2303463" y="1992313"/>
            <a:ext cx="2609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手掌法</a:t>
            </a:r>
            <a:endParaRPr lang="zh-CN" altLang="en-US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9" name="文本框 4"/>
          <p:cNvSpPr txBox="1">
            <a:spLocks noChangeArrowheads="1"/>
          </p:cNvSpPr>
          <p:nvPr/>
        </p:nvSpPr>
        <p:spPr bwMode="auto">
          <a:xfrm>
            <a:off x="2303463" y="4024313"/>
            <a:ext cx="12588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中国新九分法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2713" y="3113088"/>
            <a:ext cx="6480175" cy="233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7163" y="1377950"/>
            <a:ext cx="6480175" cy="233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94138" y="4848225"/>
            <a:ext cx="6480175" cy="233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  <p:bldP spid="3" grpId="0"/>
      <p:bldP spid="17418" grpId="0"/>
      <p:bldP spid="8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标题 20481"/>
          <p:cNvSpPr>
            <a:spLocks noGrp="1" noRot="1" noChangeArrowheads="1"/>
          </p:cNvSpPr>
          <p:nvPr>
            <p:ph type="title"/>
          </p:nvPr>
        </p:nvSpPr>
        <p:spPr>
          <a:xfrm>
            <a:off x="2244725" y="214313"/>
            <a:ext cx="7778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烧伤的深度</a:t>
            </a:r>
            <a:endParaRPr lang="zh-CN" altLang="zh-CN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20483"/>
          <p:cNvSpPr>
            <a:spLocks noChangeArrowheads="1"/>
          </p:cNvSpPr>
          <p:nvPr/>
        </p:nvSpPr>
        <p:spPr bwMode="auto">
          <a:xfrm>
            <a:off x="8532813" y="4362450"/>
            <a:ext cx="1958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伤及皮肤全层、达肌肉</a:t>
            </a:r>
            <a:r>
              <a:rPr lang="zh-CN" altLang="zh-CN" sz="18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骨骼层 感觉消失 愈合慢，愈合后疤痕增生。</a:t>
            </a:r>
            <a:endParaRPr lang="zh-CN" altLang="en-US" sz="1800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5037138" y="2076450"/>
            <a:ext cx="2305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三度四分法 </a:t>
            </a:r>
            <a:endParaRPr lang="zh-CN" altLang="en-US" sz="32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413" name="组合 10"/>
          <p:cNvGrpSpPr/>
          <p:nvPr/>
        </p:nvGrpSpPr>
        <p:grpSpPr>
          <a:xfrm>
            <a:off x="1593850" y="2719388"/>
            <a:ext cx="9004300" cy="1419225"/>
            <a:chOff x="1593851" y="2471738"/>
            <a:chExt cx="9004300" cy="1419226"/>
          </a:xfrm>
        </p:grpSpPr>
        <p:cxnSp>
          <p:nvCxnSpPr>
            <p:cNvPr id="13" name="MH_Other_1"/>
            <p:cNvCxnSpPr/>
            <p:nvPr/>
          </p:nvCxnSpPr>
          <p:spPr>
            <a:xfrm>
              <a:off x="1593851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SubTitle_1"/>
            <p:cNvSpPr>
              <a:spLocks noChangeArrowheads="1"/>
            </p:cNvSpPr>
            <p:nvPr/>
          </p:nvSpPr>
          <p:spPr bwMode="auto">
            <a:xfrm>
              <a:off x="2354264" y="2657475"/>
              <a:ext cx="1047750" cy="10477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I°</a:t>
              </a: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烧伤   </a:t>
              </a:r>
              <a:endParaRPr lang="zh-CN" altLang="zh-CN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19" name="MH_Other_2"/>
            <p:cNvSpPr/>
            <p:nvPr/>
          </p:nvSpPr>
          <p:spPr bwMode="auto">
            <a:xfrm flipH="1">
              <a:off x="2878139" y="2471738"/>
              <a:ext cx="720725" cy="709612"/>
            </a:xfrm>
            <a:custGeom>
              <a:gdLst>
                <a:gd name="T0" fmla="*/ 0 w 722402"/>
                <a:gd name="T1" fmla="*/ 701634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0" name="MH_Other_3"/>
            <p:cNvSpPr/>
            <p:nvPr/>
          </p:nvSpPr>
          <p:spPr bwMode="auto">
            <a:xfrm flipV="1">
              <a:off x="2157414" y="3181350"/>
              <a:ext cx="720725" cy="709614"/>
            </a:xfrm>
            <a:custGeom>
              <a:gdLst>
                <a:gd name="T0" fmla="*/ 0 w 722402"/>
                <a:gd name="T1" fmla="*/ 701639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SubTitle_2"/>
            <p:cNvSpPr>
              <a:spLocks noChangeArrowheads="1"/>
            </p:cNvSpPr>
            <p:nvPr/>
          </p:nvSpPr>
          <p:spPr bwMode="auto">
            <a:xfrm>
              <a:off x="4498976" y="2657475"/>
              <a:ext cx="1046163" cy="10477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浅</a:t>
              </a:r>
              <a:r>
                <a:rPr lang="en-US" altLang="zh-CN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II°</a:t>
              </a: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烧伤 </a:t>
              </a:r>
              <a:endParaRPr lang="zh-CN" altLang="zh-CN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2" name="MH_Other_4"/>
            <p:cNvSpPr/>
            <p:nvPr/>
          </p:nvSpPr>
          <p:spPr bwMode="auto">
            <a:xfrm flipH="1">
              <a:off x="5022851" y="2471738"/>
              <a:ext cx="720725" cy="709612"/>
            </a:xfrm>
            <a:custGeom>
              <a:gdLst>
                <a:gd name="T0" fmla="*/ 0 w 722402"/>
                <a:gd name="T1" fmla="*/ 701634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3" name="MH_Other_5"/>
            <p:cNvSpPr/>
            <p:nvPr/>
          </p:nvSpPr>
          <p:spPr bwMode="auto">
            <a:xfrm flipV="1">
              <a:off x="4302126" y="3181350"/>
              <a:ext cx="720725" cy="709614"/>
            </a:xfrm>
            <a:custGeom>
              <a:gdLst>
                <a:gd name="T0" fmla="*/ 0 w 722402"/>
                <a:gd name="T1" fmla="*/ 701639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SubTitle_3"/>
            <p:cNvSpPr>
              <a:spLocks noChangeArrowheads="1"/>
            </p:cNvSpPr>
            <p:nvPr/>
          </p:nvSpPr>
          <p:spPr bwMode="auto">
            <a:xfrm>
              <a:off x="6642101" y="2657475"/>
              <a:ext cx="1046163" cy="10477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深</a:t>
              </a:r>
              <a:r>
                <a:rPr lang="en-US" altLang="zh-CN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II°</a:t>
              </a: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烧伤 </a:t>
              </a:r>
              <a:endParaRPr lang="zh-CN" altLang="zh-CN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5" name="MH_Other_6"/>
            <p:cNvSpPr/>
            <p:nvPr/>
          </p:nvSpPr>
          <p:spPr bwMode="auto">
            <a:xfrm flipH="1">
              <a:off x="7164389" y="2471738"/>
              <a:ext cx="720725" cy="709612"/>
            </a:xfrm>
            <a:custGeom>
              <a:gdLst>
                <a:gd name="T0" fmla="*/ 0 w 722402"/>
                <a:gd name="T1" fmla="*/ 701634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6" name="MH_Other_7"/>
            <p:cNvSpPr/>
            <p:nvPr/>
          </p:nvSpPr>
          <p:spPr bwMode="auto">
            <a:xfrm flipV="1">
              <a:off x="6443664" y="3181350"/>
              <a:ext cx="720725" cy="709614"/>
            </a:xfrm>
            <a:custGeom>
              <a:gdLst>
                <a:gd name="T0" fmla="*/ 0 w 722402"/>
                <a:gd name="T1" fmla="*/ 701639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5" name="MH_Other_8"/>
            <p:cNvCxnSpPr/>
            <p:nvPr/>
          </p:nvCxnSpPr>
          <p:spPr>
            <a:xfrm>
              <a:off x="7874001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MH_SubTitle_4"/>
            <p:cNvSpPr>
              <a:spLocks noChangeArrowheads="1"/>
            </p:cNvSpPr>
            <p:nvPr/>
          </p:nvSpPr>
          <p:spPr bwMode="auto">
            <a:xfrm>
              <a:off x="8791576" y="2657475"/>
              <a:ext cx="1046163" cy="10477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III°</a:t>
              </a:r>
              <a:r>
                <a:rPr lang="zh-CN" altLang="en-US" b="1" noProof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烧伤</a:t>
              </a:r>
              <a:endParaRPr lang="zh-CN" altLang="zh-CN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29" name="MH_Other_9"/>
            <p:cNvSpPr/>
            <p:nvPr/>
          </p:nvSpPr>
          <p:spPr bwMode="auto">
            <a:xfrm flipH="1">
              <a:off x="9313864" y="2471738"/>
              <a:ext cx="720725" cy="709612"/>
            </a:xfrm>
            <a:custGeom>
              <a:gdLst>
                <a:gd name="T0" fmla="*/ 0 w 722402"/>
                <a:gd name="T1" fmla="*/ 701634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430" name="MH_Other_10"/>
            <p:cNvSpPr/>
            <p:nvPr/>
          </p:nvSpPr>
          <p:spPr bwMode="auto">
            <a:xfrm flipV="1">
              <a:off x="8593139" y="3181350"/>
              <a:ext cx="720725" cy="709614"/>
            </a:xfrm>
            <a:custGeom>
              <a:gdLst>
                <a:gd name="T0" fmla="*/ 0 w 722402"/>
                <a:gd name="T1" fmla="*/ 701639 h 711200"/>
                <a:gd name="T2" fmla="*/ 209335 w 722402"/>
                <a:gd name="T3" fmla="*/ 201613 h 711200"/>
                <a:gd name="T4" fmla="*/ 712370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MH_Other_11"/>
            <p:cNvCxnSpPr/>
            <p:nvPr/>
          </p:nvCxnSpPr>
          <p:spPr>
            <a:xfrm>
              <a:off x="10023476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MH_Other_12"/>
            <p:cNvCxnSpPr/>
            <p:nvPr/>
          </p:nvCxnSpPr>
          <p:spPr>
            <a:xfrm>
              <a:off x="3586164" y="3181350"/>
              <a:ext cx="728662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MH_Other_13"/>
            <p:cNvCxnSpPr/>
            <p:nvPr/>
          </p:nvCxnSpPr>
          <p:spPr>
            <a:xfrm>
              <a:off x="5730876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712913" y="4429125"/>
            <a:ext cx="1844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伤及皮肤表皮    </a:t>
            </a:r>
            <a:r>
              <a:rPr lang="zh-CN" altLang="zh-CN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3-7</a:t>
            </a: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天愈合，不留瘢痕</a:t>
            </a:r>
            <a:endParaRPr lang="zh-CN" altLang="en-US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17963" y="4429125"/>
            <a:ext cx="1800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伤及真皮乳头层   </a:t>
            </a:r>
            <a:r>
              <a:rPr lang="zh-CN" altLang="zh-CN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周愈合，不留瘢痕，可有色素沉着</a:t>
            </a:r>
            <a:endParaRPr lang="zh-CN" altLang="en-US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7613" y="4362450"/>
            <a:ext cx="20113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伤及真皮深层   感觉迟钝、有拔毛痛。</a:t>
            </a:r>
            <a:r>
              <a:rPr lang="zh-CN" altLang="zh-CN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3-4</a:t>
            </a:r>
            <a:r>
              <a:rPr lang="zh-CN" altLang="en-US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周痊愈，留有瘢痕</a:t>
            </a:r>
            <a:endParaRPr lang="zh-CN" altLang="en-US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79500" y="2495550"/>
            <a:ext cx="2624138" cy="240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459" name="组合 32"/>
          <p:cNvGrpSpPr/>
          <p:nvPr/>
        </p:nvGrpSpPr>
        <p:grpSpPr>
          <a:xfrm>
            <a:off x="4327525" y="908050"/>
            <a:ext cx="6905625" cy="6007100"/>
            <a:chOff x="3579814" y="1784350"/>
            <a:chExt cx="5092700" cy="4357688"/>
          </a:xfrm>
        </p:grpSpPr>
        <p:cxnSp>
          <p:nvCxnSpPr>
            <p:cNvPr id="22542" name="MH_Other_1"/>
            <p:cNvCxnSpPr>
              <a:cxnSpLocks noChangeShapeType="1"/>
            </p:cNvCxnSpPr>
            <p:nvPr/>
          </p:nvCxnSpPr>
          <p:spPr bwMode="auto">
            <a:xfrm flipH="1">
              <a:off x="6108700" y="1784350"/>
              <a:ext cx="0" cy="4268788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 type="diamond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MH_SubTitle_2"/>
            <p:cNvSpPr/>
            <p:nvPr/>
          </p:nvSpPr>
          <p:spPr>
            <a:xfrm>
              <a:off x="6403628" y="3039604"/>
              <a:ext cx="2268886" cy="284448"/>
            </a:xfrm>
            <a:custGeom>
              <a:gdLst>
                <a:gd name="connsiteX0" fmla="*/ 47276 w 2268252"/>
                <a:gd name="connsiteY0" fmla="*/ 0 h 283084"/>
                <a:gd name="connsiteX1" fmla="*/ 2220976 w 2268252"/>
                <a:gd name="connsiteY1" fmla="*/ 0 h 283084"/>
                <a:gd name="connsiteX2" fmla="*/ 2268252 w 2268252"/>
                <a:gd name="connsiteY2" fmla="*/ 47276 h 283084"/>
                <a:gd name="connsiteX3" fmla="*/ 2268252 w 2268252"/>
                <a:gd name="connsiteY3" fmla="*/ 283084 h 283084"/>
                <a:gd name="connsiteX4" fmla="*/ 0 w 2268252"/>
                <a:gd name="connsiteY4" fmla="*/ 283084 h 283084"/>
                <a:gd name="connsiteX5" fmla="*/ 0 w 2268252"/>
                <a:gd name="connsiteY5" fmla="*/ 47276 h 283084"/>
                <a:gd name="connsiteX6" fmla="*/ 47276 w 2268252"/>
                <a:gd name="connsiteY6" fmla="*/ 0 h 2830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52" h="283084">
                  <a:moveTo>
                    <a:pt x="47276" y="0"/>
                  </a:moveTo>
                  <a:lnTo>
                    <a:pt x="2220976" y="0"/>
                  </a:lnTo>
                  <a:cubicBezTo>
                    <a:pt x="2247086" y="0"/>
                    <a:pt x="2268252" y="21166"/>
                    <a:pt x="2268252" y="47276"/>
                  </a:cubicBezTo>
                  <a:lnTo>
                    <a:pt x="2268252" y="283084"/>
                  </a:lnTo>
                  <a:lnTo>
                    <a:pt x="0" y="283084"/>
                  </a:lnTo>
                  <a:lnTo>
                    <a:pt x="0" y="47276"/>
                  </a:lnTo>
                  <a:cubicBezTo>
                    <a:pt x="0" y="21166"/>
                    <a:pt x="21166" y="0"/>
                    <a:pt x="47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MH_Text_2"/>
            <p:cNvSpPr/>
            <p:nvPr/>
          </p:nvSpPr>
          <p:spPr>
            <a:xfrm>
              <a:off x="6218652" y="3324051"/>
              <a:ext cx="2453862" cy="806126"/>
            </a:xfrm>
            <a:custGeom>
              <a:gdLst>
                <a:gd name="connsiteX0" fmla="*/ 185479 w 2453731"/>
                <a:gd name="connsiteY0" fmla="*/ 0 h 593519"/>
                <a:gd name="connsiteX1" fmla="*/ 2453731 w 2453731"/>
                <a:gd name="connsiteY1" fmla="*/ 0 h 593519"/>
                <a:gd name="connsiteX2" fmla="*/ 2453731 w 2453731"/>
                <a:gd name="connsiteY2" fmla="*/ 546243 h 593519"/>
                <a:gd name="connsiteX3" fmla="*/ 2406455 w 2453731"/>
                <a:gd name="connsiteY3" fmla="*/ 593519 h 593519"/>
                <a:gd name="connsiteX4" fmla="*/ 232755 w 2453731"/>
                <a:gd name="connsiteY4" fmla="*/ 593519 h 593519"/>
                <a:gd name="connsiteX5" fmla="*/ 185479 w 2453731"/>
                <a:gd name="connsiteY5" fmla="*/ 546243 h 593519"/>
                <a:gd name="connsiteX6" fmla="*/ 185479 w 2453731"/>
                <a:gd name="connsiteY6" fmla="*/ 226860 h 593519"/>
                <a:gd name="connsiteX7" fmla="*/ 0 w 2453731"/>
                <a:gd name="connsiteY7" fmla="*/ 141803 h 593519"/>
                <a:gd name="connsiteX8" fmla="*/ 185479 w 2453731"/>
                <a:gd name="connsiteY8" fmla="*/ 56746 h 593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731" h="593519">
                  <a:moveTo>
                    <a:pt x="185479" y="0"/>
                  </a:moveTo>
                  <a:lnTo>
                    <a:pt x="2453731" y="0"/>
                  </a:lnTo>
                  <a:lnTo>
                    <a:pt x="2453731" y="546243"/>
                  </a:lnTo>
                  <a:cubicBezTo>
                    <a:pt x="2453731" y="572353"/>
                    <a:pt x="2432565" y="593519"/>
                    <a:pt x="2406455" y="593519"/>
                  </a:cubicBezTo>
                  <a:lnTo>
                    <a:pt x="232755" y="593519"/>
                  </a:lnTo>
                  <a:cubicBezTo>
                    <a:pt x="206645" y="593519"/>
                    <a:pt x="185479" y="572353"/>
                    <a:pt x="185479" y="546243"/>
                  </a:cubicBezTo>
                  <a:lnTo>
                    <a:pt x="185479" y="226860"/>
                  </a:lnTo>
                  <a:lnTo>
                    <a:pt x="0" y="141803"/>
                  </a:lnTo>
                  <a:lnTo>
                    <a:pt x="185479" y="56746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lIns="288000" tIns="0" rIns="72000" bIns="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MH_SubTitle_4"/>
            <p:cNvSpPr/>
            <p:nvPr/>
          </p:nvSpPr>
          <p:spPr>
            <a:xfrm>
              <a:off x="6403628" y="4724408"/>
              <a:ext cx="2268886" cy="282144"/>
            </a:xfrm>
            <a:custGeom>
              <a:gdLst>
                <a:gd name="connsiteX0" fmla="*/ 47276 w 2268252"/>
                <a:gd name="connsiteY0" fmla="*/ 0 h 283084"/>
                <a:gd name="connsiteX1" fmla="*/ 2220976 w 2268252"/>
                <a:gd name="connsiteY1" fmla="*/ 0 h 283084"/>
                <a:gd name="connsiteX2" fmla="*/ 2268252 w 2268252"/>
                <a:gd name="connsiteY2" fmla="*/ 47276 h 283084"/>
                <a:gd name="connsiteX3" fmla="*/ 2268252 w 2268252"/>
                <a:gd name="connsiteY3" fmla="*/ 283084 h 283084"/>
                <a:gd name="connsiteX4" fmla="*/ 0 w 2268252"/>
                <a:gd name="connsiteY4" fmla="*/ 283084 h 283084"/>
                <a:gd name="connsiteX5" fmla="*/ 0 w 2268252"/>
                <a:gd name="connsiteY5" fmla="*/ 47276 h 283084"/>
                <a:gd name="connsiteX6" fmla="*/ 47276 w 2268252"/>
                <a:gd name="connsiteY6" fmla="*/ 0 h 2830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52" h="283084">
                  <a:moveTo>
                    <a:pt x="47276" y="0"/>
                  </a:moveTo>
                  <a:lnTo>
                    <a:pt x="2220976" y="0"/>
                  </a:lnTo>
                  <a:cubicBezTo>
                    <a:pt x="2247086" y="0"/>
                    <a:pt x="2268252" y="21166"/>
                    <a:pt x="2268252" y="47276"/>
                  </a:cubicBezTo>
                  <a:lnTo>
                    <a:pt x="2268252" y="283084"/>
                  </a:lnTo>
                  <a:lnTo>
                    <a:pt x="0" y="283084"/>
                  </a:lnTo>
                  <a:lnTo>
                    <a:pt x="0" y="47276"/>
                  </a:lnTo>
                  <a:cubicBezTo>
                    <a:pt x="0" y="21166"/>
                    <a:pt x="21166" y="0"/>
                    <a:pt x="47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MH_Text_4"/>
            <p:cNvSpPr/>
            <p:nvPr/>
          </p:nvSpPr>
          <p:spPr>
            <a:xfrm>
              <a:off x="6218652" y="5006552"/>
              <a:ext cx="2453862" cy="728969"/>
            </a:xfrm>
            <a:custGeom>
              <a:gdLst>
                <a:gd name="connsiteX0" fmla="*/ 185479 w 2453731"/>
                <a:gd name="connsiteY0" fmla="*/ 0 h 593519"/>
                <a:gd name="connsiteX1" fmla="*/ 2453731 w 2453731"/>
                <a:gd name="connsiteY1" fmla="*/ 0 h 593519"/>
                <a:gd name="connsiteX2" fmla="*/ 2453731 w 2453731"/>
                <a:gd name="connsiteY2" fmla="*/ 546243 h 593519"/>
                <a:gd name="connsiteX3" fmla="*/ 2406455 w 2453731"/>
                <a:gd name="connsiteY3" fmla="*/ 593519 h 593519"/>
                <a:gd name="connsiteX4" fmla="*/ 232755 w 2453731"/>
                <a:gd name="connsiteY4" fmla="*/ 593519 h 593519"/>
                <a:gd name="connsiteX5" fmla="*/ 185479 w 2453731"/>
                <a:gd name="connsiteY5" fmla="*/ 546243 h 593519"/>
                <a:gd name="connsiteX6" fmla="*/ 185479 w 2453731"/>
                <a:gd name="connsiteY6" fmla="*/ 226860 h 593519"/>
                <a:gd name="connsiteX7" fmla="*/ 0 w 2453731"/>
                <a:gd name="connsiteY7" fmla="*/ 141803 h 593519"/>
                <a:gd name="connsiteX8" fmla="*/ 185479 w 2453731"/>
                <a:gd name="connsiteY8" fmla="*/ 56746 h 593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731" h="593519">
                  <a:moveTo>
                    <a:pt x="185479" y="0"/>
                  </a:moveTo>
                  <a:lnTo>
                    <a:pt x="2453731" y="0"/>
                  </a:lnTo>
                  <a:lnTo>
                    <a:pt x="2453731" y="546243"/>
                  </a:lnTo>
                  <a:cubicBezTo>
                    <a:pt x="2453731" y="572353"/>
                    <a:pt x="2432565" y="593519"/>
                    <a:pt x="2406455" y="593519"/>
                  </a:cubicBezTo>
                  <a:lnTo>
                    <a:pt x="232755" y="593519"/>
                  </a:lnTo>
                  <a:cubicBezTo>
                    <a:pt x="206645" y="593519"/>
                    <a:pt x="185479" y="572353"/>
                    <a:pt x="185479" y="546243"/>
                  </a:cubicBezTo>
                  <a:lnTo>
                    <a:pt x="185479" y="226860"/>
                  </a:lnTo>
                  <a:lnTo>
                    <a:pt x="0" y="141803"/>
                  </a:lnTo>
                  <a:lnTo>
                    <a:pt x="185479" y="56746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lIns="288000" tIns="0" rIns="72000" bIns="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MH_Other_2"/>
            <p:cNvSpPr/>
            <p:nvPr/>
          </p:nvSpPr>
          <p:spPr>
            <a:xfrm>
              <a:off x="6019627" y="3370116"/>
              <a:ext cx="179123" cy="180802"/>
            </a:xfrm>
            <a:prstGeom prst="donut">
              <a:avLst>
                <a:gd name="adj" fmla="val 39761"/>
              </a:avLst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MH_Other_3"/>
            <p:cNvSpPr/>
            <p:nvPr/>
          </p:nvSpPr>
          <p:spPr>
            <a:xfrm>
              <a:off x="6019627" y="5044555"/>
              <a:ext cx="179123" cy="181954"/>
            </a:xfrm>
            <a:prstGeom prst="donut">
              <a:avLst>
                <a:gd name="adj" fmla="val 39761"/>
              </a:avLst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MH_Other_4"/>
            <p:cNvSpPr/>
            <p:nvPr/>
          </p:nvSpPr>
          <p:spPr>
            <a:xfrm>
              <a:off x="6019627" y="2534048"/>
              <a:ext cx="179123" cy="180802"/>
            </a:xfrm>
            <a:prstGeom prst="donut">
              <a:avLst>
                <a:gd name="adj" fmla="val 39761"/>
              </a:avLst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MH_Other_5"/>
            <p:cNvSpPr/>
            <p:nvPr/>
          </p:nvSpPr>
          <p:spPr>
            <a:xfrm>
              <a:off x="6019627" y="4208487"/>
              <a:ext cx="179123" cy="179651"/>
            </a:xfrm>
            <a:prstGeom prst="donut">
              <a:avLst>
                <a:gd name="adj" fmla="val 39761"/>
              </a:avLst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MH_SubTitle_1"/>
            <p:cNvSpPr/>
            <p:nvPr/>
          </p:nvSpPr>
          <p:spPr>
            <a:xfrm flipH="1">
              <a:off x="3579814" y="2186262"/>
              <a:ext cx="2268886" cy="282144"/>
            </a:xfrm>
            <a:custGeom>
              <a:gdLst>
                <a:gd name="connsiteX0" fmla="*/ 47276 w 2268252"/>
                <a:gd name="connsiteY0" fmla="*/ 0 h 283084"/>
                <a:gd name="connsiteX1" fmla="*/ 2220976 w 2268252"/>
                <a:gd name="connsiteY1" fmla="*/ 0 h 283084"/>
                <a:gd name="connsiteX2" fmla="*/ 2268252 w 2268252"/>
                <a:gd name="connsiteY2" fmla="*/ 47276 h 283084"/>
                <a:gd name="connsiteX3" fmla="*/ 2268252 w 2268252"/>
                <a:gd name="connsiteY3" fmla="*/ 283084 h 283084"/>
                <a:gd name="connsiteX4" fmla="*/ 0 w 2268252"/>
                <a:gd name="connsiteY4" fmla="*/ 283084 h 283084"/>
                <a:gd name="connsiteX5" fmla="*/ 0 w 2268252"/>
                <a:gd name="connsiteY5" fmla="*/ 47276 h 283084"/>
                <a:gd name="connsiteX6" fmla="*/ 47276 w 2268252"/>
                <a:gd name="connsiteY6" fmla="*/ 0 h 2830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52" h="283084">
                  <a:moveTo>
                    <a:pt x="47276" y="0"/>
                  </a:moveTo>
                  <a:lnTo>
                    <a:pt x="2220976" y="0"/>
                  </a:lnTo>
                  <a:cubicBezTo>
                    <a:pt x="2247086" y="0"/>
                    <a:pt x="2268252" y="21166"/>
                    <a:pt x="2268252" y="47276"/>
                  </a:cubicBezTo>
                  <a:lnTo>
                    <a:pt x="2268252" y="283084"/>
                  </a:lnTo>
                  <a:lnTo>
                    <a:pt x="0" y="283084"/>
                  </a:lnTo>
                  <a:lnTo>
                    <a:pt x="0" y="47276"/>
                  </a:lnTo>
                  <a:cubicBezTo>
                    <a:pt x="0" y="21166"/>
                    <a:pt x="21166" y="0"/>
                    <a:pt x="47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MH_Text_1"/>
            <p:cNvSpPr/>
            <p:nvPr/>
          </p:nvSpPr>
          <p:spPr>
            <a:xfrm flipH="1">
              <a:off x="3579814" y="2468406"/>
              <a:ext cx="2453862" cy="594230"/>
            </a:xfrm>
            <a:custGeom>
              <a:gdLst>
                <a:gd name="connsiteX0" fmla="*/ 185479 w 2453731"/>
                <a:gd name="connsiteY0" fmla="*/ 0 h 593519"/>
                <a:gd name="connsiteX1" fmla="*/ 2453731 w 2453731"/>
                <a:gd name="connsiteY1" fmla="*/ 0 h 593519"/>
                <a:gd name="connsiteX2" fmla="*/ 2453731 w 2453731"/>
                <a:gd name="connsiteY2" fmla="*/ 546243 h 593519"/>
                <a:gd name="connsiteX3" fmla="*/ 2406455 w 2453731"/>
                <a:gd name="connsiteY3" fmla="*/ 593519 h 593519"/>
                <a:gd name="connsiteX4" fmla="*/ 232755 w 2453731"/>
                <a:gd name="connsiteY4" fmla="*/ 593519 h 593519"/>
                <a:gd name="connsiteX5" fmla="*/ 185479 w 2453731"/>
                <a:gd name="connsiteY5" fmla="*/ 546243 h 593519"/>
                <a:gd name="connsiteX6" fmla="*/ 185479 w 2453731"/>
                <a:gd name="connsiteY6" fmla="*/ 226860 h 593519"/>
                <a:gd name="connsiteX7" fmla="*/ 0 w 2453731"/>
                <a:gd name="connsiteY7" fmla="*/ 141803 h 593519"/>
                <a:gd name="connsiteX8" fmla="*/ 185479 w 2453731"/>
                <a:gd name="connsiteY8" fmla="*/ 56746 h 593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731" h="593519">
                  <a:moveTo>
                    <a:pt x="185479" y="0"/>
                  </a:moveTo>
                  <a:lnTo>
                    <a:pt x="2453731" y="0"/>
                  </a:lnTo>
                  <a:lnTo>
                    <a:pt x="2453731" y="546243"/>
                  </a:lnTo>
                  <a:cubicBezTo>
                    <a:pt x="2453731" y="572353"/>
                    <a:pt x="2432565" y="593519"/>
                    <a:pt x="2406455" y="593519"/>
                  </a:cubicBezTo>
                  <a:lnTo>
                    <a:pt x="232755" y="593519"/>
                  </a:lnTo>
                  <a:cubicBezTo>
                    <a:pt x="206645" y="593519"/>
                    <a:pt x="185479" y="572353"/>
                    <a:pt x="185479" y="546243"/>
                  </a:cubicBezTo>
                  <a:lnTo>
                    <a:pt x="185479" y="226860"/>
                  </a:lnTo>
                  <a:lnTo>
                    <a:pt x="0" y="141803"/>
                  </a:lnTo>
                  <a:lnTo>
                    <a:pt x="185479" y="56746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lIns="72000" tIns="0" rIns="288000" bIns="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MH_SubTitle_3"/>
            <p:cNvSpPr/>
            <p:nvPr/>
          </p:nvSpPr>
          <p:spPr>
            <a:xfrm flipH="1">
              <a:off x="3579814" y="3877975"/>
              <a:ext cx="2268886" cy="283296"/>
            </a:xfrm>
            <a:custGeom>
              <a:gdLst>
                <a:gd name="connsiteX0" fmla="*/ 47276 w 2268252"/>
                <a:gd name="connsiteY0" fmla="*/ 0 h 283084"/>
                <a:gd name="connsiteX1" fmla="*/ 2220976 w 2268252"/>
                <a:gd name="connsiteY1" fmla="*/ 0 h 283084"/>
                <a:gd name="connsiteX2" fmla="*/ 2268252 w 2268252"/>
                <a:gd name="connsiteY2" fmla="*/ 47276 h 283084"/>
                <a:gd name="connsiteX3" fmla="*/ 2268252 w 2268252"/>
                <a:gd name="connsiteY3" fmla="*/ 283084 h 283084"/>
                <a:gd name="connsiteX4" fmla="*/ 0 w 2268252"/>
                <a:gd name="connsiteY4" fmla="*/ 283084 h 283084"/>
                <a:gd name="connsiteX5" fmla="*/ 0 w 2268252"/>
                <a:gd name="connsiteY5" fmla="*/ 47276 h 283084"/>
                <a:gd name="connsiteX6" fmla="*/ 47276 w 2268252"/>
                <a:gd name="connsiteY6" fmla="*/ 0 h 2830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252" h="283084">
                  <a:moveTo>
                    <a:pt x="47276" y="0"/>
                  </a:moveTo>
                  <a:lnTo>
                    <a:pt x="2220976" y="0"/>
                  </a:lnTo>
                  <a:cubicBezTo>
                    <a:pt x="2247086" y="0"/>
                    <a:pt x="2268252" y="21166"/>
                    <a:pt x="2268252" y="47276"/>
                  </a:cubicBezTo>
                  <a:lnTo>
                    <a:pt x="2268252" y="283084"/>
                  </a:lnTo>
                  <a:lnTo>
                    <a:pt x="0" y="283084"/>
                  </a:lnTo>
                  <a:lnTo>
                    <a:pt x="0" y="47276"/>
                  </a:lnTo>
                  <a:cubicBezTo>
                    <a:pt x="0" y="21166"/>
                    <a:pt x="21166" y="0"/>
                    <a:pt x="4727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MH_Text_3"/>
            <p:cNvSpPr/>
            <p:nvPr/>
          </p:nvSpPr>
          <p:spPr>
            <a:xfrm flipH="1">
              <a:off x="3579814" y="4161271"/>
              <a:ext cx="2453862" cy="593079"/>
            </a:xfrm>
            <a:custGeom>
              <a:gdLst>
                <a:gd name="connsiteX0" fmla="*/ 185479 w 2453731"/>
                <a:gd name="connsiteY0" fmla="*/ 0 h 593519"/>
                <a:gd name="connsiteX1" fmla="*/ 2453731 w 2453731"/>
                <a:gd name="connsiteY1" fmla="*/ 0 h 593519"/>
                <a:gd name="connsiteX2" fmla="*/ 2453731 w 2453731"/>
                <a:gd name="connsiteY2" fmla="*/ 546243 h 593519"/>
                <a:gd name="connsiteX3" fmla="*/ 2406455 w 2453731"/>
                <a:gd name="connsiteY3" fmla="*/ 593519 h 593519"/>
                <a:gd name="connsiteX4" fmla="*/ 232755 w 2453731"/>
                <a:gd name="connsiteY4" fmla="*/ 593519 h 593519"/>
                <a:gd name="connsiteX5" fmla="*/ 185479 w 2453731"/>
                <a:gd name="connsiteY5" fmla="*/ 546243 h 593519"/>
                <a:gd name="connsiteX6" fmla="*/ 185479 w 2453731"/>
                <a:gd name="connsiteY6" fmla="*/ 226860 h 593519"/>
                <a:gd name="connsiteX7" fmla="*/ 0 w 2453731"/>
                <a:gd name="connsiteY7" fmla="*/ 141803 h 593519"/>
                <a:gd name="connsiteX8" fmla="*/ 185479 w 2453731"/>
                <a:gd name="connsiteY8" fmla="*/ 56746 h 5935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3731" h="593519">
                  <a:moveTo>
                    <a:pt x="185479" y="0"/>
                  </a:moveTo>
                  <a:lnTo>
                    <a:pt x="2453731" y="0"/>
                  </a:lnTo>
                  <a:lnTo>
                    <a:pt x="2453731" y="546243"/>
                  </a:lnTo>
                  <a:cubicBezTo>
                    <a:pt x="2453731" y="572353"/>
                    <a:pt x="2432565" y="593519"/>
                    <a:pt x="2406455" y="593519"/>
                  </a:cubicBezTo>
                  <a:lnTo>
                    <a:pt x="232755" y="593519"/>
                  </a:lnTo>
                  <a:cubicBezTo>
                    <a:pt x="206645" y="593519"/>
                    <a:pt x="185479" y="572353"/>
                    <a:pt x="185479" y="546243"/>
                  </a:cubicBezTo>
                  <a:lnTo>
                    <a:pt x="185479" y="226860"/>
                  </a:lnTo>
                  <a:lnTo>
                    <a:pt x="0" y="141803"/>
                  </a:lnTo>
                  <a:lnTo>
                    <a:pt x="185479" y="56746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lIns="72000" tIns="0" rIns="288000" bIns="0" anchor="ctr">
              <a:normAutofit/>
            </a:bodyPr>
            <a:lstStyle/>
            <a:p>
              <a:pPr algn="ctr"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00" ker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MH_Other_6"/>
            <p:cNvSpPr/>
            <p:nvPr/>
          </p:nvSpPr>
          <p:spPr>
            <a:xfrm>
              <a:off x="5625090" y="6033787"/>
              <a:ext cx="970539" cy="108251"/>
            </a:xfrm>
            <a:prstGeom prst="ellipse">
              <a:avLst/>
            </a:prstGeom>
            <a:gradFill>
              <a:gsLst>
                <a:gs pos="57000">
                  <a:srgbClr val="FFFFFF"/>
                </a:gs>
                <a:gs pos="53000">
                  <a:sysClr val="windowText" lastClr="000000">
                    <a:lumMod val="50000"/>
                    <a:lumOff val="50000"/>
                  </a:sysClr>
                </a:gs>
                <a:gs pos="0">
                  <a:sysClr val="window" lastClr="FFFFFF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sx="40000" sy="40000" algn="t" rotWithShape="0">
                <a:prstClr val="black">
                  <a:alpha val="12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483" name="标题 28673"/>
          <p:cNvSpPr>
            <a:spLocks noGrp="1" noRot="1" noChangeArrowheads="1"/>
          </p:cNvSpPr>
          <p:nvPr>
            <p:ph type="title"/>
          </p:nvPr>
        </p:nvSpPr>
        <p:spPr>
          <a:xfrm>
            <a:off x="1992313" y="201613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noProof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烧伤的严重程度</a:t>
            </a:r>
            <a:endParaRPr lang="zh-CN" altLang="en-US" sz="3600" b="1" noProof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5" name="矩形 2"/>
          <p:cNvSpPr>
            <a:spLocks noChangeArrowheads="1"/>
          </p:cNvSpPr>
          <p:nvPr/>
        </p:nvSpPr>
        <p:spPr bwMode="auto">
          <a:xfrm>
            <a:off x="4979988" y="3697288"/>
            <a:ext cx="14716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中度烧伤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6" name="矩形 3"/>
          <p:cNvSpPr>
            <a:spLocks noChangeArrowheads="1"/>
          </p:cNvSpPr>
          <p:nvPr/>
        </p:nvSpPr>
        <p:spPr bwMode="auto">
          <a:xfrm>
            <a:off x="8334375" y="3071813"/>
            <a:ext cx="3390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总烧伤面积达</a:t>
            </a:r>
            <a:r>
              <a:rPr lang="zh-CN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30%-</a:t>
            </a:r>
            <a:endParaRPr lang="en-US" altLang="zh-CN" sz="24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49%</a:t>
            </a:r>
            <a:endParaRPr lang="zh-CN" altLang="en-US" sz="24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7" name="矩形 4"/>
          <p:cNvSpPr>
            <a:spLocks noChangeArrowheads="1"/>
          </p:cNvSpPr>
          <p:nvPr/>
        </p:nvSpPr>
        <p:spPr bwMode="auto">
          <a:xfrm>
            <a:off x="8432800" y="5494338"/>
            <a:ext cx="33956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总烧伤面积</a:t>
            </a:r>
            <a:r>
              <a:rPr lang="zh-CN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&gt;50%</a:t>
            </a:r>
            <a:endParaRPr lang="zh-CN" altLang="zh-CN" sz="24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zh-CN" altLang="en-US" sz="24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1511300" y="2660650"/>
            <a:ext cx="18542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烧伤深度与面积判断根据</a:t>
            </a:r>
            <a:endParaRPr lang="zh-CN" altLang="en-US" sz="32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9" name="文本框 6"/>
          <p:cNvSpPr txBox="1">
            <a:spLocks noChangeArrowheads="1"/>
          </p:cNvSpPr>
          <p:nvPr/>
        </p:nvSpPr>
        <p:spPr bwMode="auto">
          <a:xfrm>
            <a:off x="4903788" y="2057400"/>
            <a:ext cx="177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lang="zh-CN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&lt;9%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0" name="文本框 7"/>
          <p:cNvSpPr txBox="1">
            <a:spLocks noChangeArrowheads="1"/>
          </p:cNvSpPr>
          <p:nvPr/>
        </p:nvSpPr>
        <p:spPr bwMode="auto">
          <a:xfrm>
            <a:off x="4562475" y="4252913"/>
            <a:ext cx="30210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II°</a:t>
            </a:r>
            <a:r>
              <a:rPr lang="zh-CN" altLang="en-US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面积</a:t>
            </a:r>
            <a:r>
              <a:rPr lang="zh-CN" altLang="zh-CN" sz="240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10%-29%</a:t>
            </a:r>
            <a:endParaRPr lang="zh-CN" altLang="zh-CN" sz="2400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1" name="文本框 29"/>
          <p:cNvSpPr txBox="1">
            <a:spLocks noChangeArrowheads="1"/>
          </p:cNvSpPr>
          <p:nvPr/>
        </p:nvSpPr>
        <p:spPr bwMode="auto">
          <a:xfrm>
            <a:off x="8875713" y="2616200"/>
            <a:ext cx="1495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重度烧伤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2" name="文本框 30"/>
          <p:cNvSpPr txBox="1">
            <a:spLocks noChangeArrowheads="1"/>
          </p:cNvSpPr>
          <p:nvPr/>
        </p:nvSpPr>
        <p:spPr bwMode="auto">
          <a:xfrm>
            <a:off x="8874125" y="492125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特重烧伤</a:t>
            </a:r>
            <a:endParaRPr lang="zh-CN" altLang="en-US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4" name="矩形 1"/>
          <p:cNvSpPr>
            <a:spLocks noChangeArrowheads="1"/>
          </p:cNvSpPr>
          <p:nvPr/>
        </p:nvSpPr>
        <p:spPr bwMode="auto">
          <a:xfrm>
            <a:off x="5076825" y="1392238"/>
            <a:ext cx="1416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轻度烧伤</a:t>
            </a:r>
            <a:endParaRPr lang="zh-CN" altLang="zh-CN" sz="2400" b="1" noProof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3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8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Snowy road design template">
  <a:themeElements>
    <a:clrScheme name="自定义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ykqznr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自定义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ykqznr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自定义设计方案">
  <a:themeElements>
    <a:clrScheme name="自定义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ykqznr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自定义设计方案">
  <a:themeElements>
    <a:clrScheme name="自定义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89CA2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ykqznrq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宽屏</PresentationFormat>
  <Paragraphs>234</Paragraphs>
  <Slides>33</Slides>
  <Notes>33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5">
      <vt:lpstr>Arial</vt:lpstr>
      <vt:lpstr>微软雅黑</vt:lpstr>
      <vt:lpstr>Arial Black</vt:lpstr>
      <vt:lpstr>Calibri Light</vt:lpstr>
      <vt:lpstr>Cambria</vt:lpstr>
      <vt:lpstr>Calibri</vt:lpstr>
      <vt:lpstr>Times New Roman</vt:lpstr>
      <vt:lpstr>宋体</vt:lpstr>
      <vt:lpstr>等线</vt:lpstr>
      <vt:lpstr>Wingdings</vt:lpstr>
      <vt:lpstr>Meiryo</vt:lpstr>
      <vt:lpstr>Snowy road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烧伤面积</vt:lpstr>
      <vt:lpstr>烧伤的深度</vt:lpstr>
      <vt:lpstr>烧伤的严重程度</vt:lpstr>
      <vt:lpstr>吸入性损伤</vt:lpstr>
      <vt:lpstr>特殊类型烧伤的特点</vt:lpstr>
      <vt:lpstr>特殊类型烧伤的特点</vt:lpstr>
      <vt:lpstr>PowerPoint Presentation</vt:lpstr>
      <vt:lpstr>伤后评估</vt:lpstr>
      <vt:lpstr>休克期</vt:lpstr>
      <vt:lpstr>感染期</vt:lpstr>
      <vt:lpstr>感染期</vt:lpstr>
      <vt:lpstr>修复期</vt:lpstr>
      <vt:lpstr>PowerPoint Presentation</vt:lpstr>
      <vt:lpstr>护理诊断/问题</vt:lpstr>
      <vt:lpstr>PowerPoint Presentation</vt:lpstr>
      <vt:lpstr>PowerPoint Presentation</vt:lpstr>
      <vt:lpstr>PowerPoint Presentation</vt:lpstr>
      <vt:lpstr>休克期的护理</vt:lpstr>
      <vt:lpstr>休克期的护理</vt:lpstr>
      <vt:lpstr>PowerPoint Presentation</vt:lpstr>
      <vt:lpstr>创面的护理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2020-06-27T06:16:55Z</dcterms:created>
  <dcterms:modified xsi:type="dcterms:W3CDTF">2023-05-08T04:40:58Z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