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av" ContentType="audio/x-wav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7" r:id="rId4"/>
    <p:sldId id="260" r:id="rId5"/>
    <p:sldId id="261" r:id="rId6"/>
    <p:sldId id="262" r:id="rId7"/>
    <p:sldId id="27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8" r:id="rId19"/>
    <p:sldId id="301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2"/>
        <p:guide pos="390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tags" Target="tags/tag138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16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17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3.xml" /><Relationship Id="rId2" Type="http://schemas.openxmlformats.org/officeDocument/2006/relationships/tags" Target="../tags/tag64.xml" /><Relationship Id="rId3" Type="http://schemas.openxmlformats.org/officeDocument/2006/relationships/tags" Target="../tags/tag65.xml" /><Relationship Id="rId4" Type="http://schemas.openxmlformats.org/officeDocument/2006/relationships/tags" Target="../tags/tag66.xml" /><Relationship Id="rId5" Type="http://schemas.openxmlformats.org/officeDocument/2006/relationships/tags" Target="../tags/tag67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8.xml" /><Relationship Id="rId2" Type="http://schemas.openxmlformats.org/officeDocument/2006/relationships/tags" Target="../tags/tag69.xml" /><Relationship Id="rId3" Type="http://schemas.openxmlformats.org/officeDocument/2006/relationships/tags" Target="../tags/tag70.xml" /><Relationship Id="rId4" Type="http://schemas.openxmlformats.org/officeDocument/2006/relationships/tags" Target="../tags/tag71.xml" /><Relationship Id="rId5" Type="http://schemas.openxmlformats.org/officeDocument/2006/relationships/tags" Target="../tags/tag72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3.xml" /><Relationship Id="rId2" Type="http://schemas.openxmlformats.org/officeDocument/2006/relationships/tags" Target="../tags/tag74.xml" /><Relationship Id="rId3" Type="http://schemas.openxmlformats.org/officeDocument/2006/relationships/tags" Target="../tags/tag75.xml" /><Relationship Id="rId4" Type="http://schemas.openxmlformats.org/officeDocument/2006/relationships/tags" Target="../tags/tag76.xml" /><Relationship Id="rId5" Type="http://schemas.openxmlformats.org/officeDocument/2006/relationships/tags" Target="../tags/tag77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8.xml" /><Relationship Id="rId2" Type="http://schemas.openxmlformats.org/officeDocument/2006/relationships/tags" Target="../tags/tag79.xml" /><Relationship Id="rId3" Type="http://schemas.openxmlformats.org/officeDocument/2006/relationships/tags" Target="../tags/tag80.xml" /><Relationship Id="rId4" Type="http://schemas.openxmlformats.org/officeDocument/2006/relationships/tags" Target="../tags/tag81.xml" /><Relationship Id="rId5" Type="http://schemas.openxmlformats.org/officeDocument/2006/relationships/tags" Target="../tags/tag82.xml" /><Relationship Id="rId6" Type="http://schemas.openxmlformats.org/officeDocument/2006/relationships/tags" Target="../tags/tag83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4.xml" /><Relationship Id="rId2" Type="http://schemas.openxmlformats.org/officeDocument/2006/relationships/tags" Target="../tags/tag85.xml" /><Relationship Id="rId3" Type="http://schemas.openxmlformats.org/officeDocument/2006/relationships/tags" Target="../tags/tag86.xml" /><Relationship Id="rId4" Type="http://schemas.openxmlformats.org/officeDocument/2006/relationships/tags" Target="../tags/tag87.xml" /><Relationship Id="rId5" Type="http://schemas.openxmlformats.org/officeDocument/2006/relationships/tags" Target="../tags/tag88.xml" /><Relationship Id="rId6" Type="http://schemas.openxmlformats.org/officeDocument/2006/relationships/tags" Target="../tags/tag89.xml" /><Relationship Id="rId7" Type="http://schemas.openxmlformats.org/officeDocument/2006/relationships/tags" Target="../tags/tag90.xml" /><Relationship Id="rId8" Type="http://schemas.openxmlformats.org/officeDocument/2006/relationships/tags" Target="../tags/tag91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2.xml" /><Relationship Id="rId2" Type="http://schemas.openxmlformats.org/officeDocument/2006/relationships/tags" Target="../tags/tag93.xml" /><Relationship Id="rId3" Type="http://schemas.openxmlformats.org/officeDocument/2006/relationships/tags" Target="../tags/tag94.xml" /><Relationship Id="rId4" Type="http://schemas.openxmlformats.org/officeDocument/2006/relationships/tags" Target="../tags/tag95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6.xml" /><Relationship Id="rId2" Type="http://schemas.openxmlformats.org/officeDocument/2006/relationships/tags" Target="../tags/tag97.xml" /><Relationship Id="rId3" Type="http://schemas.openxmlformats.org/officeDocument/2006/relationships/tags" Target="../tags/tag98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9.xml" /><Relationship Id="rId2" Type="http://schemas.openxmlformats.org/officeDocument/2006/relationships/tags" Target="../tags/tag100.xml" /><Relationship Id="rId3" Type="http://schemas.openxmlformats.org/officeDocument/2006/relationships/tags" Target="../tags/tag101.xml" /><Relationship Id="rId4" Type="http://schemas.openxmlformats.org/officeDocument/2006/relationships/tags" Target="../tags/tag102.xml" /><Relationship Id="rId5" Type="http://schemas.openxmlformats.org/officeDocument/2006/relationships/tags" Target="../tags/tag103.xml" /><Relationship Id="rId6" Type="http://schemas.openxmlformats.org/officeDocument/2006/relationships/tags" Target="../tags/tag104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5.xml" /><Relationship Id="rId2" Type="http://schemas.openxmlformats.org/officeDocument/2006/relationships/tags" Target="../tags/tag106.xml" /><Relationship Id="rId3" Type="http://schemas.openxmlformats.org/officeDocument/2006/relationships/tags" Target="../tags/tag107.xml" /><Relationship Id="rId4" Type="http://schemas.openxmlformats.org/officeDocument/2006/relationships/tags" Target="../tags/tag108.xml" /><Relationship Id="rId5" Type="http://schemas.openxmlformats.org/officeDocument/2006/relationships/tags" Target="../tags/tag109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0.xml" /><Relationship Id="rId2" Type="http://schemas.openxmlformats.org/officeDocument/2006/relationships/tags" Target="../tags/tag111.xml" /><Relationship Id="rId3" Type="http://schemas.openxmlformats.org/officeDocument/2006/relationships/tags" Target="../tags/tag112.xml" /><Relationship Id="rId4" Type="http://schemas.openxmlformats.org/officeDocument/2006/relationships/tags" Target="../tags/tag113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4.xml" /><Relationship Id="rId2" Type="http://schemas.openxmlformats.org/officeDocument/2006/relationships/tags" Target="../tags/tag115.xml" /><Relationship Id="rId3" Type="http://schemas.openxmlformats.org/officeDocument/2006/relationships/tags" Target="../tags/tag116.xml" /><Relationship Id="rId4" Type="http://schemas.openxmlformats.org/officeDocument/2006/relationships/tags" Target="../tags/tag117.xml" /><Relationship Id="rId5" Type="http://schemas.openxmlformats.org/officeDocument/2006/relationships/tags" Target="../tags/tag118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3000">
    <p:random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 spd="slow" advTm="3000">
    <p:random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3000">
    <p:random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ags" Target="../tags/tag61.xml" /><Relationship Id="rId17" Type="http://schemas.openxmlformats.org/officeDocument/2006/relationships/tags" Target="../tags/tag62.xml" /><Relationship Id="rId18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119.xml" /><Relationship Id="rId13" Type="http://schemas.openxmlformats.org/officeDocument/2006/relationships/tags" Target="../tags/tag120.xml" /><Relationship Id="rId14" Type="http://schemas.openxmlformats.org/officeDocument/2006/relationships/tags" Target="../tags/tag121.xml" /><Relationship Id="rId15" Type="http://schemas.openxmlformats.org/officeDocument/2006/relationships/tags" Target="../tags/tag122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random/>
  </p:transition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tags" Target="../tags/tag123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11.png" /><Relationship Id="rId6" Type="http://schemas.openxmlformats.org/officeDocument/2006/relationships/tags" Target="../tags/tag13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12.png" /><Relationship Id="rId6" Type="http://schemas.openxmlformats.org/officeDocument/2006/relationships/tags" Target="../tags/tag13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tags" Target="../tags/tag134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13.png" /><Relationship Id="rId6" Type="http://schemas.openxmlformats.org/officeDocument/2006/relationships/tags" Target="../tags/tag135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13.png" /><Relationship Id="rId6" Type="http://schemas.openxmlformats.org/officeDocument/2006/relationships/tags" Target="../tags/tag136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tags" Target="../tags/tag137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1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14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2.png" /><Relationship Id="rId4" Type="http://schemas.openxmlformats.org/officeDocument/2006/relationships/tags" Target="../tags/tag124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tags" Target="../tags/tag125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2.png" /><Relationship Id="rId4" Type="http://schemas.openxmlformats.org/officeDocument/2006/relationships/image" Target="../media/image8.jpeg" /><Relationship Id="rId5" Type="http://schemas.openxmlformats.org/officeDocument/2006/relationships/image" Target="../media/image3.png" /><Relationship Id="rId6" Type="http://schemas.openxmlformats.org/officeDocument/2006/relationships/tags" Target="../tags/tag126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9.jpeg" /><Relationship Id="rId6" Type="http://schemas.openxmlformats.org/officeDocument/2006/relationships/tags" Target="../tags/tag12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tags" Target="../tags/tag128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10.png" /><Relationship Id="rId6" Type="http://schemas.openxmlformats.org/officeDocument/2006/relationships/tags" Target="../tags/tag129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10.png" /><Relationship Id="rId6" Type="http://schemas.openxmlformats.org/officeDocument/2006/relationships/tags" Target="../tags/tag130.xml" /><Relationship Id="rId7" Type="http://schemas.openxmlformats.org/officeDocument/2006/relationships/audio" Target="../media/audio11.wav" /><Relationship Id="rId8" Type="http://schemas.openxmlformats.org/officeDocument/2006/relationships/audio" Target="../media/audio22.wav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tags" Target="../tags/tag131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素材 (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  <p:pic>
        <p:nvPicPr>
          <p:cNvPr id="3" name="图片 2" descr="素材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30" y="1082040"/>
            <a:ext cx="9857105" cy="4693920"/>
          </a:xfrm>
          <a:prstGeom prst="rect">
            <a:avLst/>
          </a:prstGeom>
        </p:spPr>
      </p:pic>
      <p:pic>
        <p:nvPicPr>
          <p:cNvPr id="5" name="图片 4" descr="素材 (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20" y="4340225"/>
            <a:ext cx="1816735" cy="2517775"/>
          </a:xfrm>
          <a:prstGeom prst="rect">
            <a:avLst/>
          </a:prstGeom>
        </p:spPr>
      </p:pic>
      <p:pic>
        <p:nvPicPr>
          <p:cNvPr id="6" name="图片 5" descr="素材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-2540"/>
            <a:ext cx="3537585" cy="3122295"/>
          </a:xfrm>
          <a:prstGeom prst="rect">
            <a:avLst/>
          </a:prstGeom>
        </p:spPr>
      </p:pic>
      <p:pic>
        <p:nvPicPr>
          <p:cNvPr id="7" name="图片 6" descr="素材 (4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5760" y="2705100"/>
            <a:ext cx="3523615" cy="5260975"/>
          </a:xfrm>
          <a:prstGeom prst="rect">
            <a:avLst/>
          </a:prstGeom>
        </p:spPr>
      </p:pic>
      <p:pic>
        <p:nvPicPr>
          <p:cNvPr id="8" name="图片 7" descr="素材 (2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3415" y="1762125"/>
            <a:ext cx="8345170" cy="219456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951605" y="3928110"/>
            <a:ext cx="469265" cy="469265"/>
          </a:xfrm>
          <a:prstGeom prst="ellipse">
            <a:avLst/>
          </a:prstGeom>
          <a:solidFill>
            <a:srgbClr val="72B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/>
              <a:t>寒</a:t>
            </a:r>
            <a:endParaRPr lang="zh-CN" altLang="en-US" sz="2200"/>
          </a:p>
        </p:txBody>
      </p:sp>
      <p:sp>
        <p:nvSpPr>
          <p:cNvPr id="10" name="椭圆 9"/>
          <p:cNvSpPr/>
          <p:nvPr/>
        </p:nvSpPr>
        <p:spPr>
          <a:xfrm>
            <a:off x="4449445" y="3928110"/>
            <a:ext cx="469265" cy="469265"/>
          </a:xfrm>
          <a:prstGeom prst="ellipse">
            <a:avLst/>
          </a:prstGeom>
          <a:solidFill>
            <a:srgbClr val="72B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/>
              <a:t>假</a:t>
            </a:r>
            <a:endParaRPr lang="zh-CN" altLang="en-US" sz="2200"/>
          </a:p>
        </p:txBody>
      </p:sp>
      <p:sp>
        <p:nvSpPr>
          <p:cNvPr id="11" name="椭圆 10"/>
          <p:cNvSpPr/>
          <p:nvPr/>
        </p:nvSpPr>
        <p:spPr>
          <a:xfrm>
            <a:off x="4947285" y="3928110"/>
            <a:ext cx="469265" cy="469265"/>
          </a:xfrm>
          <a:prstGeom prst="ellipse">
            <a:avLst/>
          </a:prstGeom>
          <a:solidFill>
            <a:srgbClr val="72B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/>
              <a:t>安</a:t>
            </a:r>
            <a:endParaRPr lang="zh-CN" altLang="en-US" sz="2200"/>
          </a:p>
        </p:txBody>
      </p:sp>
      <p:sp>
        <p:nvSpPr>
          <p:cNvPr id="12" name="椭圆 11"/>
          <p:cNvSpPr/>
          <p:nvPr/>
        </p:nvSpPr>
        <p:spPr>
          <a:xfrm>
            <a:off x="5445125" y="3928110"/>
            <a:ext cx="469265" cy="469265"/>
          </a:xfrm>
          <a:prstGeom prst="ellipse">
            <a:avLst/>
          </a:prstGeom>
          <a:solidFill>
            <a:srgbClr val="72B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/>
              <a:t>全</a:t>
            </a:r>
            <a:endParaRPr lang="zh-CN" altLang="en-US" sz="2200"/>
          </a:p>
        </p:txBody>
      </p:sp>
      <p:sp>
        <p:nvSpPr>
          <p:cNvPr id="4" name="椭圆 3"/>
          <p:cNvSpPr/>
          <p:nvPr/>
        </p:nvSpPr>
        <p:spPr>
          <a:xfrm>
            <a:off x="6440805" y="3928110"/>
            <a:ext cx="469265" cy="469265"/>
          </a:xfrm>
          <a:prstGeom prst="ellipse">
            <a:avLst/>
          </a:prstGeom>
          <a:solidFill>
            <a:srgbClr val="72B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/>
              <a:t>注</a:t>
            </a:r>
            <a:endParaRPr lang="zh-CN" altLang="en-US" sz="2200"/>
          </a:p>
        </p:txBody>
      </p:sp>
      <p:sp>
        <p:nvSpPr>
          <p:cNvPr id="13" name="椭圆 12"/>
          <p:cNvSpPr/>
          <p:nvPr/>
        </p:nvSpPr>
        <p:spPr>
          <a:xfrm>
            <a:off x="6938645" y="3928110"/>
            <a:ext cx="469265" cy="469265"/>
          </a:xfrm>
          <a:prstGeom prst="ellipse">
            <a:avLst/>
          </a:prstGeom>
          <a:solidFill>
            <a:srgbClr val="72B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/>
              <a:t>意</a:t>
            </a:r>
            <a:endParaRPr lang="zh-CN" altLang="en-US" sz="2200"/>
          </a:p>
        </p:txBody>
      </p:sp>
      <p:sp>
        <p:nvSpPr>
          <p:cNvPr id="14" name="椭圆 13"/>
          <p:cNvSpPr/>
          <p:nvPr/>
        </p:nvSpPr>
        <p:spPr>
          <a:xfrm>
            <a:off x="7436485" y="3928110"/>
            <a:ext cx="469265" cy="469265"/>
          </a:xfrm>
          <a:prstGeom prst="ellipse">
            <a:avLst/>
          </a:prstGeom>
          <a:solidFill>
            <a:srgbClr val="72B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/>
              <a:t>事</a:t>
            </a:r>
            <a:endParaRPr lang="zh-CN" altLang="en-US" sz="2200"/>
          </a:p>
        </p:txBody>
      </p:sp>
      <p:sp>
        <p:nvSpPr>
          <p:cNvPr id="15" name="椭圆 14"/>
          <p:cNvSpPr/>
          <p:nvPr/>
        </p:nvSpPr>
        <p:spPr>
          <a:xfrm>
            <a:off x="7934325" y="3928110"/>
            <a:ext cx="469265" cy="469265"/>
          </a:xfrm>
          <a:prstGeom prst="ellipse">
            <a:avLst/>
          </a:prstGeom>
          <a:solidFill>
            <a:srgbClr val="72B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/>
              <a:t>项</a:t>
            </a:r>
            <a:endParaRPr lang="zh-CN" altLang="en-US" sz="2200"/>
          </a:p>
        </p:txBody>
      </p:sp>
      <p:sp>
        <p:nvSpPr>
          <p:cNvPr id="16" name="椭圆 15"/>
          <p:cNvSpPr/>
          <p:nvPr/>
        </p:nvSpPr>
        <p:spPr>
          <a:xfrm>
            <a:off x="6128385" y="4113530"/>
            <a:ext cx="98425" cy="98425"/>
          </a:xfrm>
          <a:prstGeom prst="ellipse">
            <a:avLst/>
          </a:prstGeom>
          <a:solidFill>
            <a:srgbClr val="72B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3529965" y="4157980"/>
            <a:ext cx="421640" cy="9525"/>
          </a:xfrm>
          <a:prstGeom prst="line">
            <a:avLst/>
          </a:prstGeom>
          <a:ln w="28575" cmpd="sng">
            <a:solidFill>
              <a:srgbClr val="72BDD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8394065" y="4157980"/>
            <a:ext cx="421640" cy="9525"/>
          </a:xfrm>
          <a:prstGeom prst="line">
            <a:avLst/>
          </a:prstGeom>
          <a:ln w="28575" cmpd="sng">
            <a:solidFill>
              <a:srgbClr val="72BDD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019675" y="4998720"/>
            <a:ext cx="2315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rgbClr val="72BDDA"/>
                </a:solidFill>
              </a:rPr>
              <a:t>汇报人：</a:t>
            </a:r>
            <a:r>
              <a:rPr lang="en-US" altLang="zh-CN">
                <a:solidFill>
                  <a:srgbClr val="72BDDA"/>
                </a:solidFill>
              </a:rPr>
              <a:t>PPT</a:t>
            </a:r>
            <a:r>
              <a:rPr lang="zh-CN" altLang="en-US">
                <a:solidFill>
                  <a:srgbClr val="72BDDA"/>
                </a:solidFill>
              </a:rPr>
              <a:t>汇</a:t>
            </a:r>
            <a:endParaRPr lang="zh-CN" altLang="en-US">
              <a:solidFill>
                <a:srgbClr val="72BDDA"/>
              </a:solidFill>
            </a:endParaRPr>
          </a:p>
        </p:txBody>
      </p:sp>
    </p:spTree>
    <p:custDataLst>
      <p:tags r:id="rId8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5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4" grpId="0" animBg="1"/>
      <p:bldP spid="13" grpId="0" animBg="1"/>
      <p:bldP spid="14" grpId="0" animBg="1"/>
      <p:bldP spid="15" grpId="0" animBg="1"/>
      <p:bldP spid="16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素材(7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  <p:pic>
        <p:nvPicPr>
          <p:cNvPr id="4" name="图片 3" descr="素材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" y="170180"/>
            <a:ext cx="11852910" cy="6517005"/>
          </a:xfrm>
          <a:prstGeom prst="rect">
            <a:avLst/>
          </a:prstGeom>
        </p:spPr>
      </p:pic>
      <p:pic>
        <p:nvPicPr>
          <p:cNvPr id="5" name="图片 4" descr="素材 (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22605" y="492760"/>
            <a:ext cx="551815" cy="76454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257935" y="614045"/>
            <a:ext cx="177546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300">
                <a:latin typeface="黑体" panose="02010609060101010101" charset="-122"/>
                <a:ea typeface="黑体" panose="02010609060101010101" charset="-122"/>
              </a:rPr>
              <a:t>预防火灾</a:t>
            </a:r>
            <a:endParaRPr lang="zh-CN" altLang="en-US" sz="23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878205" y="2073275"/>
            <a:ext cx="4690745" cy="35363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smtClean="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据华西都市报微博报道， I月5日10点左右，成都大学女生宿舍5楼发生火灾，随后消防赶到扑灭，宿舍内的床铺桌椅已经被烧得面目全非，有疑似取暖用“小太阳”的残骸。</a:t>
            </a:r>
            <a:endParaRPr lang="zh-CN" altLang="en-US" sz="2000" smtClean="0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smtClean="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事后管理人员分析，起火可能与用电有关。</a:t>
            </a:r>
            <a:endParaRPr lang="zh-CN" altLang="en-US" sz="2000" smtClean="0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 descr="16388380713069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530" y="1059180"/>
            <a:ext cx="4886960" cy="488696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素材(7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  <p:pic>
        <p:nvPicPr>
          <p:cNvPr id="4" name="图片 3" descr="素材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" y="170180"/>
            <a:ext cx="11852910" cy="6517005"/>
          </a:xfrm>
          <a:prstGeom prst="rect">
            <a:avLst/>
          </a:prstGeom>
        </p:spPr>
      </p:pic>
      <p:pic>
        <p:nvPicPr>
          <p:cNvPr id="5" name="图片 4" descr="素材 (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22605" y="492760"/>
            <a:ext cx="551815" cy="76454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257935" y="614045"/>
            <a:ext cx="177546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300">
                <a:latin typeface="黑体" panose="02010609060101010101" charset="-122"/>
                <a:ea typeface="黑体" panose="02010609060101010101" charset="-122"/>
              </a:rPr>
              <a:t>预防火灾</a:t>
            </a:r>
            <a:endParaRPr lang="zh-CN" altLang="en-US" sz="23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descr="16389238359054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20" y="1883410"/>
            <a:ext cx="4278630" cy="42786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78880" y="1771015"/>
            <a:ext cx="4384675" cy="396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  <a:buFontTx/>
              <a:buNone/>
            </a:pPr>
            <a:r>
              <a:rPr lang="en-US" altLang="zh-CN" sz="2800" smtClean="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800" smtClean="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、发现火情，沉着镇定。</a:t>
            </a:r>
            <a:endParaRPr lang="zh-CN" altLang="en-US" sz="2800" smtClean="0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80000"/>
              </a:lnSpc>
              <a:buFontTx/>
              <a:buNone/>
            </a:pPr>
            <a:r>
              <a:rPr lang="en-US" altLang="zh-CN" sz="2800" smtClean="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800" smtClean="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、听从指挥，防止混乱。</a:t>
            </a:r>
            <a:endParaRPr lang="zh-CN" altLang="en-US" sz="2800" smtClean="0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80000"/>
              </a:lnSpc>
              <a:buFontTx/>
              <a:buNone/>
            </a:pPr>
            <a:r>
              <a:rPr lang="en-US" altLang="zh-CN" sz="2800" smtClean="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800" smtClean="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、不入险地，不贪财物。</a:t>
            </a:r>
            <a:endParaRPr lang="zh-CN" altLang="en-US" sz="2800" smtClean="0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80000"/>
              </a:lnSpc>
              <a:buFontTx/>
              <a:buNone/>
            </a:pPr>
            <a:r>
              <a:rPr lang="en-US" altLang="zh-CN" sz="2800" smtClean="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2800" smtClean="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、简易防护，捂鼻匍匐。</a:t>
            </a:r>
            <a:endParaRPr lang="zh-CN" altLang="en-US" sz="2800" smtClean="0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80000"/>
              </a:lnSpc>
              <a:buFontTx/>
              <a:buNone/>
            </a:pPr>
            <a:r>
              <a:rPr lang="en-US" altLang="zh-CN" sz="2800" smtClean="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</a:t>
            </a:r>
            <a:r>
              <a:rPr lang="zh-CN" altLang="en-US" sz="2800" smtClean="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、善用通道，莫入电梯。</a:t>
            </a:r>
            <a:endParaRPr lang="zh-CN" altLang="en-US" sz="2800" smtClean="0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6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素材 (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  <p:pic>
        <p:nvPicPr>
          <p:cNvPr id="3" name="图片 2" descr="素材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30" y="1082040"/>
            <a:ext cx="9857105" cy="4693920"/>
          </a:xfrm>
          <a:prstGeom prst="rect">
            <a:avLst/>
          </a:prstGeom>
        </p:spPr>
      </p:pic>
      <p:pic>
        <p:nvPicPr>
          <p:cNvPr id="5" name="图片 4" descr="素材 (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20" y="4340225"/>
            <a:ext cx="1816735" cy="2517775"/>
          </a:xfrm>
          <a:prstGeom prst="rect">
            <a:avLst/>
          </a:prstGeom>
        </p:spPr>
      </p:pic>
      <p:pic>
        <p:nvPicPr>
          <p:cNvPr id="6" name="图片 5" descr="素材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-2540"/>
            <a:ext cx="3537585" cy="3122295"/>
          </a:xfrm>
          <a:prstGeom prst="rect">
            <a:avLst/>
          </a:prstGeom>
        </p:spPr>
      </p:pic>
      <p:pic>
        <p:nvPicPr>
          <p:cNvPr id="7" name="图片 6" descr="素材 (4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5760" y="2705100"/>
            <a:ext cx="3523615" cy="5260975"/>
          </a:xfrm>
          <a:prstGeom prst="rect">
            <a:avLst/>
          </a:prstGeom>
        </p:spPr>
      </p:pic>
      <p:sp>
        <p:nvSpPr>
          <p:cNvPr id="17" name="03"/>
          <p:cNvSpPr txBox="1"/>
          <p:nvPr/>
        </p:nvSpPr>
        <p:spPr>
          <a:xfrm>
            <a:off x="5814695" y="3392805"/>
            <a:ext cx="2931795" cy="818515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dist"/>
            <a:r>
              <a:rPr lang="zh-CN" altLang="en-US" sz="4800" b="1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</a:rPr>
              <a:t>食品安全</a:t>
            </a:r>
            <a:endParaRPr lang="zh-CN" altLang="en-US" sz="4800" b="1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1" name="04"/>
          <p:cNvGrpSpPr/>
          <p:nvPr/>
        </p:nvGrpSpPr>
        <p:grpSpPr>
          <a:xfrm>
            <a:off x="3159845" y="2210212"/>
            <a:ext cx="1964108" cy="1908758"/>
            <a:chOff x="4508674" y="2118116"/>
            <a:chExt cx="2204282" cy="2204282"/>
          </a:xfrm>
        </p:grpSpPr>
        <p:grpSp>
          <p:nvGrpSpPr>
            <p:cNvPr id="22" name="组合 21"/>
            <p:cNvGrpSpPr/>
            <p:nvPr/>
          </p:nvGrpSpPr>
          <p:grpSpPr>
            <a:xfrm>
              <a:off x="4508674" y="2118116"/>
              <a:ext cx="2204282" cy="2204282"/>
              <a:chOff x="1517331" y="1125257"/>
              <a:chExt cx="2204282" cy="2204282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517331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457200" dist="444500" dir="3780000" sx="89000" sy="89000" algn="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719372" y="1327298"/>
                <a:ext cx="1800200" cy="1800201"/>
              </a:xfrm>
              <a:prstGeom prst="ellipse">
                <a:avLst/>
              </a:prstGeom>
              <a:solidFill>
                <a:srgbClr val="72BD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5" name="TextBox 80"/>
            <p:cNvSpPr txBox="1"/>
            <p:nvPr/>
          </p:nvSpPr>
          <p:spPr>
            <a:xfrm>
              <a:off x="5088686" y="2684776"/>
              <a:ext cx="1133465" cy="1064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>
                  <a:solidFill>
                    <a:schemeClr val="bg1"/>
                  </a:solidFill>
                  <a:latin typeface="三极综艺简体120" panose="00000500000000000000" charset="-122"/>
                  <a:ea typeface="三极综艺简体120" panose="00000500000000000000" charset="-122"/>
                </a:rPr>
                <a:t>04</a:t>
              </a:r>
              <a:endParaRPr lang="zh-CN" altLang="en-US" sz="5400">
                <a:solidFill>
                  <a:schemeClr val="bg1"/>
                </a:solidFill>
                <a:latin typeface="三极综艺简体120" panose="00000500000000000000" charset="-122"/>
                <a:ea typeface="三极综艺简体120" panose="00000500000000000000" charset="-122"/>
              </a:endParaRPr>
            </a:p>
          </p:txBody>
        </p:sp>
      </p:grpSp>
      <p:sp>
        <p:nvSpPr>
          <p:cNvPr id="26" name="03"/>
          <p:cNvSpPr txBox="1"/>
          <p:nvPr/>
        </p:nvSpPr>
        <p:spPr>
          <a:xfrm>
            <a:off x="6154420" y="2764155"/>
            <a:ext cx="2252345" cy="510540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dist"/>
            <a:r>
              <a:rPr lang="en-US" altLang="zh-CN" sz="2800" spc="-132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[ </a:t>
            </a:r>
            <a:r>
              <a:rPr lang="zh-CN" altLang="en-US" sz="2800" spc="-132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第四部分 </a:t>
            </a:r>
            <a:r>
              <a:rPr lang="en-US" altLang="zh-CN" sz="2800" spc="-132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]</a:t>
            </a:r>
            <a:endParaRPr lang="en-US" altLang="zh-CN" sz="2800" spc="-132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7" name="02"/>
          <p:cNvSpPr txBox="1"/>
          <p:nvPr/>
        </p:nvSpPr>
        <p:spPr>
          <a:xfrm>
            <a:off x="3366135" y="4346575"/>
            <a:ext cx="1631950" cy="510540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dist"/>
            <a:r>
              <a:rPr lang="en-US" altLang="zh-CN" sz="2800" b="1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</a:rPr>
              <a:t>PART 04</a:t>
            </a:r>
            <a:endParaRPr lang="en-US" altLang="zh-CN" sz="2800" b="1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01"/>
          <p:cNvSpPr>
            <a:spLocks noChangeShapeType="1"/>
          </p:cNvSpPr>
          <p:nvPr/>
        </p:nvSpPr>
        <p:spPr bwMode="auto">
          <a:xfrm flipH="1" flipV="1">
            <a:off x="5469488" y="2191147"/>
            <a:ext cx="0" cy="2666225"/>
          </a:xfrm>
          <a:prstGeom prst="line">
            <a:avLst/>
          </a:prstGeom>
          <a:noFill/>
          <a:ln w="19050">
            <a:solidFill>
              <a:srgbClr val="72BDDA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custDataLst>
      <p:tags r:id="rId7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27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素材(7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  <p:pic>
        <p:nvPicPr>
          <p:cNvPr id="4" name="图片 3" descr="素材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" y="170180"/>
            <a:ext cx="11852910" cy="6517005"/>
          </a:xfrm>
          <a:prstGeom prst="rect">
            <a:avLst/>
          </a:prstGeom>
        </p:spPr>
      </p:pic>
      <p:pic>
        <p:nvPicPr>
          <p:cNvPr id="5" name="图片 4" descr="素材 (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22605" y="492760"/>
            <a:ext cx="551815" cy="76454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257935" y="614045"/>
            <a:ext cx="177546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300">
                <a:latin typeface="黑体" panose="02010609060101010101" charset="-122"/>
                <a:ea typeface="黑体" panose="02010609060101010101" charset="-122"/>
              </a:rPr>
              <a:t>食品安全</a:t>
            </a:r>
            <a:endParaRPr lang="zh-CN" altLang="en-US" sz="23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" name="图片 6" descr="16342701011491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050" y="1983105"/>
            <a:ext cx="3764915" cy="37649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983944" y="2434434"/>
            <a:ext cx="6451436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200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养成良好的卫生习惯，勤洗手特别是饭前便后，用除菌香皂，洗手液洗手。</a:t>
            </a:r>
            <a:endParaRPr lang="zh-CN" altLang="en-US" sz="2000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200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不吃生、冷、不清洁食物。</a:t>
            </a:r>
            <a:endParaRPr lang="zh-CN" altLang="en-US" sz="2000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</a:t>
            </a:r>
            <a:r>
              <a:rPr lang="zh-CN" altLang="en-US" sz="200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不吃变质剩饭菜。</a:t>
            </a:r>
            <a:endParaRPr lang="zh-CN" altLang="en-US" sz="2000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</a:t>
            </a:r>
            <a:r>
              <a:rPr lang="zh-CN" altLang="en-US" sz="200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少吃、不吃冷饮</a:t>
            </a:r>
            <a:r>
              <a:rPr lang="en-US" altLang="zh-CN" sz="200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200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少吃、不吃零食。</a:t>
            </a:r>
            <a:endParaRPr lang="zh-CN" altLang="en-US" sz="2000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5.</a:t>
            </a:r>
            <a:r>
              <a:rPr lang="zh-CN" altLang="en-US" sz="200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不要长期吃辛辣食品。</a:t>
            </a:r>
            <a:endParaRPr lang="zh-CN" altLang="en-US" sz="2000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6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素材(7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  <p:pic>
        <p:nvPicPr>
          <p:cNvPr id="4" name="图片 3" descr="素材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" y="170180"/>
            <a:ext cx="11852910" cy="6517005"/>
          </a:xfrm>
          <a:prstGeom prst="rect">
            <a:avLst/>
          </a:prstGeom>
        </p:spPr>
      </p:pic>
      <p:pic>
        <p:nvPicPr>
          <p:cNvPr id="5" name="图片 4" descr="素材 (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22605" y="492760"/>
            <a:ext cx="551815" cy="76454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257935" y="614045"/>
            <a:ext cx="177546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300">
                <a:latin typeface="黑体" panose="02010609060101010101" charset="-122"/>
                <a:ea typeface="黑体" panose="02010609060101010101" charset="-122"/>
              </a:rPr>
              <a:t>食品安全</a:t>
            </a:r>
            <a:endParaRPr lang="zh-CN" altLang="en-US" sz="23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3119" y="1946754"/>
            <a:ext cx="6451436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6.</a:t>
            </a:r>
            <a:r>
              <a:rPr lang="zh-CN" altLang="en-US" sz="200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不要随便吃野果，吃水果后不要急于喝饮料特别是水。</a:t>
            </a:r>
            <a:endParaRPr lang="zh-CN" altLang="en-US" sz="2000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7.</a:t>
            </a:r>
            <a:r>
              <a:rPr lang="zh-CN" altLang="en-US" sz="200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剧烈运动后不要急于吃食品喝水。</a:t>
            </a:r>
            <a:endParaRPr lang="zh-CN" altLang="en-US" sz="2000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8.</a:t>
            </a:r>
            <a:r>
              <a:rPr lang="zh-CN" altLang="en-US" sz="200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不到无证摊点购买油炸、烟熏食品，尽可能在学校食堂就餐。千万不要去无照经营摊点饭店购买食品或者就餐。</a:t>
            </a:r>
            <a:endParaRPr lang="zh-CN" altLang="en-US" sz="2000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9.</a:t>
            </a:r>
            <a:r>
              <a:rPr lang="zh-CN" altLang="en-US" sz="200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不喝生水，建议喝标准的纯净水。从家里所带腌制品在校不能超过</a:t>
            </a:r>
            <a:r>
              <a:rPr lang="en-US" altLang="zh-CN" sz="200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00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天。</a:t>
            </a:r>
            <a:endParaRPr lang="zh-CN" altLang="en-US" sz="2000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10.</a:t>
            </a:r>
            <a:r>
              <a:rPr lang="zh-CN" altLang="en-US" sz="2000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谨慎选购包装食品，认真查看包装标识、厂家厂址、电话、生产日期是否标示清楚、合格。</a:t>
            </a:r>
            <a:endParaRPr lang="zh-CN" altLang="en-US" sz="2000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7" name="图片 6" descr="16342701011491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940" y="2426970"/>
            <a:ext cx="3009265" cy="300926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素材 (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  <p:pic>
        <p:nvPicPr>
          <p:cNvPr id="3" name="图片 2" descr="素材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30" y="1082040"/>
            <a:ext cx="9857105" cy="4693920"/>
          </a:xfrm>
          <a:prstGeom prst="rect">
            <a:avLst/>
          </a:prstGeom>
        </p:spPr>
      </p:pic>
      <p:pic>
        <p:nvPicPr>
          <p:cNvPr id="5" name="图片 4" descr="素材 (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20" y="4340225"/>
            <a:ext cx="1816735" cy="2517775"/>
          </a:xfrm>
          <a:prstGeom prst="rect">
            <a:avLst/>
          </a:prstGeom>
        </p:spPr>
      </p:pic>
      <p:pic>
        <p:nvPicPr>
          <p:cNvPr id="6" name="图片 5" descr="素材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-2540"/>
            <a:ext cx="3537585" cy="3122295"/>
          </a:xfrm>
          <a:prstGeom prst="rect">
            <a:avLst/>
          </a:prstGeom>
        </p:spPr>
      </p:pic>
      <p:pic>
        <p:nvPicPr>
          <p:cNvPr id="7" name="图片 6" descr="素材 (4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5760" y="2705100"/>
            <a:ext cx="3523615" cy="5260975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951605" y="3928110"/>
            <a:ext cx="469265" cy="469265"/>
          </a:xfrm>
          <a:prstGeom prst="ellipse">
            <a:avLst/>
          </a:prstGeom>
          <a:solidFill>
            <a:srgbClr val="72B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/>
              <a:t>寒</a:t>
            </a:r>
            <a:endParaRPr lang="zh-CN" altLang="en-US" sz="2200"/>
          </a:p>
        </p:txBody>
      </p:sp>
      <p:sp>
        <p:nvSpPr>
          <p:cNvPr id="10" name="椭圆 9"/>
          <p:cNvSpPr/>
          <p:nvPr/>
        </p:nvSpPr>
        <p:spPr>
          <a:xfrm>
            <a:off x="4449445" y="3928110"/>
            <a:ext cx="469265" cy="469265"/>
          </a:xfrm>
          <a:prstGeom prst="ellipse">
            <a:avLst/>
          </a:prstGeom>
          <a:solidFill>
            <a:srgbClr val="72B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/>
              <a:t>假</a:t>
            </a:r>
            <a:endParaRPr lang="zh-CN" altLang="en-US" sz="2200"/>
          </a:p>
        </p:txBody>
      </p:sp>
      <p:sp>
        <p:nvSpPr>
          <p:cNvPr id="11" name="椭圆 10"/>
          <p:cNvSpPr/>
          <p:nvPr/>
        </p:nvSpPr>
        <p:spPr>
          <a:xfrm>
            <a:off x="4947285" y="3928110"/>
            <a:ext cx="469265" cy="469265"/>
          </a:xfrm>
          <a:prstGeom prst="ellipse">
            <a:avLst/>
          </a:prstGeom>
          <a:solidFill>
            <a:srgbClr val="72B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/>
              <a:t>安</a:t>
            </a:r>
            <a:endParaRPr lang="zh-CN" altLang="en-US" sz="2200"/>
          </a:p>
        </p:txBody>
      </p:sp>
      <p:sp>
        <p:nvSpPr>
          <p:cNvPr id="12" name="椭圆 11"/>
          <p:cNvSpPr/>
          <p:nvPr/>
        </p:nvSpPr>
        <p:spPr>
          <a:xfrm>
            <a:off x="5445125" y="3928110"/>
            <a:ext cx="469265" cy="469265"/>
          </a:xfrm>
          <a:prstGeom prst="ellipse">
            <a:avLst/>
          </a:prstGeom>
          <a:solidFill>
            <a:srgbClr val="72B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/>
              <a:t>全</a:t>
            </a:r>
            <a:endParaRPr lang="zh-CN" altLang="en-US" sz="2200"/>
          </a:p>
        </p:txBody>
      </p:sp>
      <p:sp>
        <p:nvSpPr>
          <p:cNvPr id="4" name="椭圆 3"/>
          <p:cNvSpPr/>
          <p:nvPr/>
        </p:nvSpPr>
        <p:spPr>
          <a:xfrm>
            <a:off x="6440805" y="3928110"/>
            <a:ext cx="469265" cy="469265"/>
          </a:xfrm>
          <a:prstGeom prst="ellipse">
            <a:avLst/>
          </a:prstGeom>
          <a:solidFill>
            <a:srgbClr val="72B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/>
              <a:t>注</a:t>
            </a:r>
            <a:endParaRPr lang="zh-CN" altLang="en-US" sz="2200"/>
          </a:p>
        </p:txBody>
      </p:sp>
      <p:sp>
        <p:nvSpPr>
          <p:cNvPr id="13" name="椭圆 12"/>
          <p:cNvSpPr/>
          <p:nvPr/>
        </p:nvSpPr>
        <p:spPr>
          <a:xfrm>
            <a:off x="6938645" y="3928110"/>
            <a:ext cx="469265" cy="469265"/>
          </a:xfrm>
          <a:prstGeom prst="ellipse">
            <a:avLst/>
          </a:prstGeom>
          <a:solidFill>
            <a:srgbClr val="72B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/>
              <a:t>意</a:t>
            </a:r>
            <a:endParaRPr lang="zh-CN" altLang="en-US" sz="2200"/>
          </a:p>
        </p:txBody>
      </p:sp>
      <p:sp>
        <p:nvSpPr>
          <p:cNvPr id="14" name="椭圆 13"/>
          <p:cNvSpPr/>
          <p:nvPr/>
        </p:nvSpPr>
        <p:spPr>
          <a:xfrm>
            <a:off x="7436485" y="3928110"/>
            <a:ext cx="469265" cy="469265"/>
          </a:xfrm>
          <a:prstGeom prst="ellipse">
            <a:avLst/>
          </a:prstGeom>
          <a:solidFill>
            <a:srgbClr val="72B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/>
              <a:t>事</a:t>
            </a:r>
            <a:endParaRPr lang="zh-CN" altLang="en-US" sz="2200"/>
          </a:p>
        </p:txBody>
      </p:sp>
      <p:sp>
        <p:nvSpPr>
          <p:cNvPr id="15" name="椭圆 14"/>
          <p:cNvSpPr/>
          <p:nvPr/>
        </p:nvSpPr>
        <p:spPr>
          <a:xfrm>
            <a:off x="7934325" y="3928110"/>
            <a:ext cx="469265" cy="469265"/>
          </a:xfrm>
          <a:prstGeom prst="ellipse">
            <a:avLst/>
          </a:prstGeom>
          <a:solidFill>
            <a:srgbClr val="72B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/>
              <a:t>项</a:t>
            </a:r>
            <a:endParaRPr lang="zh-CN" altLang="en-US" sz="2200"/>
          </a:p>
        </p:txBody>
      </p:sp>
      <p:sp>
        <p:nvSpPr>
          <p:cNvPr id="16" name="椭圆 15"/>
          <p:cNvSpPr/>
          <p:nvPr/>
        </p:nvSpPr>
        <p:spPr>
          <a:xfrm>
            <a:off x="6128385" y="4113530"/>
            <a:ext cx="98425" cy="98425"/>
          </a:xfrm>
          <a:prstGeom prst="ellipse">
            <a:avLst/>
          </a:prstGeom>
          <a:solidFill>
            <a:srgbClr val="72B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3529965" y="4157980"/>
            <a:ext cx="421640" cy="9525"/>
          </a:xfrm>
          <a:prstGeom prst="line">
            <a:avLst/>
          </a:prstGeom>
          <a:ln w="28575" cmpd="sng">
            <a:solidFill>
              <a:srgbClr val="72BDD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8394065" y="4157980"/>
            <a:ext cx="421640" cy="9525"/>
          </a:xfrm>
          <a:prstGeom prst="line">
            <a:avLst/>
          </a:prstGeom>
          <a:ln w="28575" cmpd="sng">
            <a:solidFill>
              <a:srgbClr val="72BDD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019675" y="4998720"/>
            <a:ext cx="2315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rgbClr val="72BDDA"/>
                </a:solidFill>
              </a:rPr>
              <a:t>汇报人：</a:t>
            </a:r>
            <a:r>
              <a:rPr lang="en-US" altLang="zh-CN">
                <a:solidFill>
                  <a:srgbClr val="72BDDA"/>
                </a:solidFill>
              </a:rPr>
              <a:t>PPT</a:t>
            </a:r>
            <a:r>
              <a:rPr lang="zh-CN" altLang="en-US">
                <a:solidFill>
                  <a:srgbClr val="72BDDA"/>
                </a:solidFill>
              </a:rPr>
              <a:t>汇</a:t>
            </a:r>
            <a:endParaRPr lang="zh-CN" altLang="en-US">
              <a:solidFill>
                <a:srgbClr val="72BDDA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32100" y="2292350"/>
            <a:ext cx="66897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b="1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</a:rPr>
              <a:t>感谢您的聆听</a:t>
            </a:r>
            <a:endParaRPr lang="zh-CN" altLang="en-US" sz="8000" b="1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7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4" grpId="0" animBg="1"/>
      <p:bldP spid="13" grpId="0" animBg="1"/>
      <p:bldP spid="14" grpId="0" animBg="1"/>
      <p:bldP spid="15" grpId="0" animBg="1"/>
      <p:bldP spid="16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素材(7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  <p:pic>
        <p:nvPicPr>
          <p:cNvPr id="4" name="图片 3" descr="素材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827405"/>
            <a:ext cx="10886440" cy="51841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37735" y="1348740"/>
            <a:ext cx="2716530" cy="104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200" b="1">
                <a:solidFill>
                  <a:srgbClr val="6BC0DD"/>
                </a:solidFill>
                <a:latin typeface="黑体" panose="02010609060101010101" charset="-122"/>
                <a:ea typeface="黑体" panose="02010609060101010101" charset="-122"/>
              </a:rPr>
              <a:t>目</a:t>
            </a:r>
            <a:r>
              <a:rPr lang="en-US" altLang="zh-CN" sz="6200" b="1">
                <a:solidFill>
                  <a:srgbClr val="6BC0DD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6200" b="1">
                <a:solidFill>
                  <a:srgbClr val="6BC0DD"/>
                </a:solidFill>
                <a:latin typeface="黑体" panose="02010609060101010101" charset="-122"/>
                <a:ea typeface="黑体" panose="02010609060101010101" charset="-122"/>
              </a:rPr>
              <a:t>录</a:t>
            </a:r>
            <a:endParaRPr lang="zh-CN" altLang="en-US" sz="6200" b="1">
              <a:solidFill>
                <a:srgbClr val="6BC0D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51045" y="2223135"/>
            <a:ext cx="30899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>
                <a:latin typeface="黑体" panose="02010609060101010101" charset="-122"/>
                <a:ea typeface="黑体" panose="02010609060101010101" charset="-122"/>
              </a:rPr>
              <a:t>CONTENT</a:t>
            </a:r>
            <a:endParaRPr lang="en-US" altLang="zh-CN" sz="4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904990" y="3661410"/>
            <a:ext cx="735965" cy="735965"/>
          </a:xfrm>
          <a:prstGeom prst="ellipse">
            <a:avLst/>
          </a:prstGeom>
          <a:solidFill>
            <a:srgbClr val="72B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6409690" y="4524375"/>
            <a:ext cx="1726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预防火灾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540250" y="3661410"/>
            <a:ext cx="735965" cy="735965"/>
          </a:xfrm>
          <a:prstGeom prst="ellipse">
            <a:avLst/>
          </a:prstGeom>
          <a:solidFill>
            <a:srgbClr val="72B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4044950" y="4524375"/>
            <a:ext cx="1726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交通安全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269730" y="3661410"/>
            <a:ext cx="735965" cy="735965"/>
          </a:xfrm>
          <a:prstGeom prst="ellipse">
            <a:avLst/>
          </a:prstGeom>
          <a:solidFill>
            <a:srgbClr val="72B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8774430" y="4524375"/>
            <a:ext cx="1726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食品安全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175510" y="3661410"/>
            <a:ext cx="735965" cy="735965"/>
          </a:xfrm>
          <a:prstGeom prst="ellipse">
            <a:avLst/>
          </a:prstGeom>
          <a:solidFill>
            <a:srgbClr val="72B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1680210" y="4524375"/>
            <a:ext cx="1726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踩踏事件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86305" y="3707130"/>
            <a:ext cx="696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  <a:endParaRPr lang="en-US" altLang="zh-CN" sz="3600" b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59935" y="3706495"/>
            <a:ext cx="696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  <a:endParaRPr lang="en-US" altLang="zh-CN" sz="3600" b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24675" y="3707130"/>
            <a:ext cx="696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  <a:endParaRPr lang="en-US" altLang="zh-CN" sz="3600" b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289415" y="3706495"/>
            <a:ext cx="696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04</a:t>
            </a:r>
            <a:endParaRPr lang="en-US" altLang="zh-CN" sz="3600" b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0" grpId="0" animBg="1"/>
      <p:bldP spid="12" grpId="0" animBg="1"/>
      <p:bldP spid="14" grpId="0" animBg="1"/>
      <p:bldP spid="16" grpId="0"/>
      <p:bldP spid="17" grpId="0"/>
      <p:bldP spid="18" grpId="0"/>
      <p:bldP spid="19" grpId="0"/>
      <p:bldP spid="9" grpId="0"/>
      <p:bldP spid="11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素材 (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  <p:pic>
        <p:nvPicPr>
          <p:cNvPr id="3" name="图片 2" descr="素材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30" y="1082040"/>
            <a:ext cx="9857105" cy="4693920"/>
          </a:xfrm>
          <a:prstGeom prst="rect">
            <a:avLst/>
          </a:prstGeom>
        </p:spPr>
      </p:pic>
      <p:pic>
        <p:nvPicPr>
          <p:cNvPr id="5" name="图片 4" descr="素材 (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20" y="4340225"/>
            <a:ext cx="1816735" cy="2517775"/>
          </a:xfrm>
          <a:prstGeom prst="rect">
            <a:avLst/>
          </a:prstGeom>
        </p:spPr>
      </p:pic>
      <p:pic>
        <p:nvPicPr>
          <p:cNvPr id="6" name="图片 5" descr="素材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-2540"/>
            <a:ext cx="3537585" cy="3122295"/>
          </a:xfrm>
          <a:prstGeom prst="rect">
            <a:avLst/>
          </a:prstGeom>
        </p:spPr>
      </p:pic>
      <p:pic>
        <p:nvPicPr>
          <p:cNvPr id="7" name="图片 6" descr="素材 (4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5760" y="2705100"/>
            <a:ext cx="3523615" cy="5260975"/>
          </a:xfrm>
          <a:prstGeom prst="rect">
            <a:avLst/>
          </a:prstGeom>
        </p:spPr>
      </p:pic>
      <p:sp>
        <p:nvSpPr>
          <p:cNvPr id="17" name="03"/>
          <p:cNvSpPr txBox="1"/>
          <p:nvPr/>
        </p:nvSpPr>
        <p:spPr>
          <a:xfrm>
            <a:off x="5814695" y="3392805"/>
            <a:ext cx="2931795" cy="818515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dist"/>
            <a:r>
              <a:rPr lang="zh-CN" altLang="en-US" sz="4800" b="1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</a:rPr>
              <a:t>踩踏事件</a:t>
            </a:r>
            <a:endParaRPr lang="zh-CN" altLang="en-US" sz="4800" b="1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1" name="04"/>
          <p:cNvGrpSpPr/>
          <p:nvPr/>
        </p:nvGrpSpPr>
        <p:grpSpPr>
          <a:xfrm>
            <a:off x="3159845" y="2210212"/>
            <a:ext cx="1964108" cy="1908758"/>
            <a:chOff x="4508674" y="2118116"/>
            <a:chExt cx="2204282" cy="2204282"/>
          </a:xfrm>
        </p:grpSpPr>
        <p:grpSp>
          <p:nvGrpSpPr>
            <p:cNvPr id="22" name="组合 21"/>
            <p:cNvGrpSpPr/>
            <p:nvPr/>
          </p:nvGrpSpPr>
          <p:grpSpPr>
            <a:xfrm>
              <a:off x="4508674" y="2118116"/>
              <a:ext cx="2204282" cy="2204282"/>
              <a:chOff x="1517331" y="1125257"/>
              <a:chExt cx="2204282" cy="2204282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517331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457200" dist="444500" dir="3780000" sx="89000" sy="89000" algn="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719372" y="1327298"/>
                <a:ext cx="1800200" cy="1800201"/>
              </a:xfrm>
              <a:prstGeom prst="ellipse">
                <a:avLst/>
              </a:prstGeom>
              <a:solidFill>
                <a:srgbClr val="72BD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5" name="TextBox 80"/>
            <p:cNvSpPr txBox="1"/>
            <p:nvPr/>
          </p:nvSpPr>
          <p:spPr>
            <a:xfrm>
              <a:off x="5088686" y="2684776"/>
              <a:ext cx="1133465" cy="1064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>
                  <a:solidFill>
                    <a:schemeClr val="bg1"/>
                  </a:solidFill>
                  <a:latin typeface="三极综艺简体120" panose="00000500000000000000" charset="-122"/>
                  <a:ea typeface="三极综艺简体120" panose="00000500000000000000" charset="-122"/>
                </a:rPr>
                <a:t>01</a:t>
              </a:r>
              <a:endParaRPr lang="zh-CN" altLang="en-US" sz="5400">
                <a:solidFill>
                  <a:schemeClr val="bg1"/>
                </a:solidFill>
                <a:latin typeface="三极综艺简体120" panose="00000500000000000000" charset="-122"/>
                <a:ea typeface="三极综艺简体120" panose="00000500000000000000" charset="-122"/>
              </a:endParaRPr>
            </a:p>
          </p:txBody>
        </p:sp>
      </p:grpSp>
      <p:sp>
        <p:nvSpPr>
          <p:cNvPr id="26" name="03"/>
          <p:cNvSpPr txBox="1"/>
          <p:nvPr/>
        </p:nvSpPr>
        <p:spPr>
          <a:xfrm>
            <a:off x="6154420" y="2764155"/>
            <a:ext cx="2252345" cy="510540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dist"/>
            <a:r>
              <a:rPr lang="en-US" altLang="zh-CN" sz="2800" spc="-132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[ </a:t>
            </a:r>
            <a:r>
              <a:rPr lang="zh-CN" altLang="en-US" sz="2800" spc="-132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第一部分 </a:t>
            </a:r>
            <a:r>
              <a:rPr lang="en-US" altLang="zh-CN" sz="2800" spc="-132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]</a:t>
            </a:r>
            <a:endParaRPr lang="en-US" altLang="zh-CN" sz="2800" spc="-132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7" name="02"/>
          <p:cNvSpPr txBox="1"/>
          <p:nvPr/>
        </p:nvSpPr>
        <p:spPr>
          <a:xfrm>
            <a:off x="3366135" y="4346575"/>
            <a:ext cx="1631950" cy="510540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dist"/>
            <a:r>
              <a:rPr lang="en-US" altLang="zh-CN" sz="2800" b="1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</a:rPr>
              <a:t>PART 01</a:t>
            </a:r>
            <a:endParaRPr lang="en-US" altLang="zh-CN" sz="2800" b="1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01"/>
          <p:cNvSpPr>
            <a:spLocks noChangeShapeType="1"/>
          </p:cNvSpPr>
          <p:nvPr/>
        </p:nvSpPr>
        <p:spPr bwMode="auto">
          <a:xfrm flipH="1" flipV="1">
            <a:off x="5469488" y="2191147"/>
            <a:ext cx="0" cy="2666225"/>
          </a:xfrm>
          <a:prstGeom prst="line">
            <a:avLst/>
          </a:prstGeom>
          <a:noFill/>
          <a:ln w="19050">
            <a:solidFill>
              <a:srgbClr val="72BDDA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custDataLst>
      <p:tags r:id="rId7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27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素材(7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  <p:pic>
        <p:nvPicPr>
          <p:cNvPr id="4" name="图片 3" descr="素材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" y="170180"/>
            <a:ext cx="11852910" cy="651700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90980" y="1732280"/>
            <a:ext cx="3060065" cy="4354830"/>
          </a:xfrm>
          <a:prstGeom prst="rect">
            <a:avLst/>
          </a:prstGeom>
          <a:solidFill>
            <a:srgbClr val="72B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831769" y="2103895"/>
            <a:ext cx="2377918" cy="40009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zh-CN" altLang="en-US" smtClean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en-US" b="1">
                <a:solidFill>
                  <a:schemeClr val="bg1"/>
                </a:solidFill>
                <a:latin typeface="+mn-ea"/>
              </a:rPr>
              <a:t>上海外滩踩踏</a:t>
            </a:r>
            <a:r>
              <a:rPr lang="zh-CN" altLang="en-US" b="1" smtClean="0">
                <a:solidFill>
                  <a:schemeClr val="bg1"/>
                </a:solidFill>
                <a:latin typeface="+mn-ea"/>
              </a:rPr>
              <a:t>事件</a:t>
            </a:r>
            <a:r>
              <a:rPr lang="zh-CN" altLang="en-US" smtClean="0">
                <a:solidFill>
                  <a:schemeClr val="bg1"/>
                </a:solidFill>
                <a:latin typeface="+mn-ea"/>
              </a:rPr>
              <a:t>”</a:t>
            </a:r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3535" y="2503805"/>
            <a:ext cx="2814955" cy="3392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>
                <a:solidFill>
                  <a:schemeClr val="bg1"/>
                </a:solidFill>
                <a:latin typeface="+mn-ea"/>
              </a:rPr>
              <a:t>截至</a:t>
            </a:r>
            <a:r>
              <a:rPr lang="en-US" altLang="zh-CN" sz="1300">
                <a:solidFill>
                  <a:schemeClr val="bg1"/>
                </a:solidFill>
                <a:latin typeface="+mn-ea"/>
              </a:rPr>
              <a:t>2015</a:t>
            </a:r>
            <a:r>
              <a:rPr lang="zh-CN" altLang="en-US" sz="1300">
                <a:solidFill>
                  <a:schemeClr val="bg1"/>
                </a:solidFill>
                <a:latin typeface="+mn-ea"/>
              </a:rPr>
              <a:t>年</a:t>
            </a:r>
            <a:r>
              <a:rPr lang="en-US" altLang="zh-CN" sz="130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1300">
                <a:solidFill>
                  <a:schemeClr val="bg1"/>
                </a:solidFill>
                <a:latin typeface="+mn-ea"/>
              </a:rPr>
              <a:t>月</a:t>
            </a:r>
            <a:r>
              <a:rPr lang="en-US" altLang="zh-CN" sz="1300">
                <a:solidFill>
                  <a:schemeClr val="bg1"/>
                </a:solidFill>
                <a:latin typeface="+mn-ea"/>
              </a:rPr>
              <a:t>2</a:t>
            </a:r>
            <a:r>
              <a:rPr lang="zh-CN" altLang="en-US" sz="1300">
                <a:solidFill>
                  <a:schemeClr val="bg1"/>
                </a:solidFill>
                <a:latin typeface="+mn-ea"/>
              </a:rPr>
              <a:t>日</a:t>
            </a:r>
            <a:r>
              <a:rPr lang="en-US" altLang="zh-CN" sz="1300">
                <a:solidFill>
                  <a:schemeClr val="bg1"/>
                </a:solidFill>
                <a:latin typeface="+mn-ea"/>
              </a:rPr>
              <a:t>16</a:t>
            </a:r>
            <a:r>
              <a:rPr lang="zh-CN" altLang="en-US" sz="1300">
                <a:solidFill>
                  <a:schemeClr val="bg1"/>
                </a:solidFill>
                <a:latin typeface="+mn-ea"/>
              </a:rPr>
              <a:t>时，上海外滩陈毅广场踩踏事故共造成</a:t>
            </a:r>
            <a:r>
              <a:rPr lang="en-US" altLang="zh-CN" sz="1300">
                <a:solidFill>
                  <a:schemeClr val="bg1"/>
                </a:solidFill>
                <a:latin typeface="+mn-ea"/>
              </a:rPr>
              <a:t>36</a:t>
            </a:r>
            <a:r>
              <a:rPr lang="zh-CN" altLang="en-US" sz="1300">
                <a:solidFill>
                  <a:schemeClr val="bg1"/>
                </a:solidFill>
                <a:latin typeface="+mn-ea"/>
              </a:rPr>
              <a:t>人死亡。有</a:t>
            </a:r>
            <a:r>
              <a:rPr lang="en-US" altLang="zh-CN" sz="1300">
                <a:solidFill>
                  <a:schemeClr val="bg1"/>
                </a:solidFill>
                <a:latin typeface="+mn-ea"/>
              </a:rPr>
              <a:t>11</a:t>
            </a:r>
            <a:r>
              <a:rPr lang="zh-CN" altLang="en-US" sz="1300">
                <a:solidFill>
                  <a:schemeClr val="bg1"/>
                </a:solidFill>
                <a:latin typeface="+mn-ea"/>
              </a:rPr>
              <a:t>名伤员出院，其余</a:t>
            </a:r>
            <a:r>
              <a:rPr lang="en-US" altLang="zh-CN" sz="1300">
                <a:solidFill>
                  <a:schemeClr val="bg1"/>
                </a:solidFill>
                <a:latin typeface="+mn-ea"/>
              </a:rPr>
              <a:t>29</a:t>
            </a:r>
            <a:r>
              <a:rPr lang="zh-CN" altLang="en-US" sz="1300">
                <a:solidFill>
                  <a:schemeClr val="bg1"/>
                </a:solidFill>
                <a:latin typeface="+mn-ea"/>
              </a:rPr>
              <a:t>人继续在院治疗。其中重伤</a:t>
            </a:r>
            <a:r>
              <a:rPr lang="en-US" altLang="zh-CN" sz="1300">
                <a:solidFill>
                  <a:schemeClr val="bg1"/>
                </a:solidFill>
                <a:latin typeface="+mn-ea"/>
              </a:rPr>
              <a:t>10</a:t>
            </a:r>
            <a:r>
              <a:rPr lang="zh-CN" altLang="en-US" sz="1300">
                <a:solidFill>
                  <a:schemeClr val="bg1"/>
                </a:solidFill>
                <a:latin typeface="+mn-ea"/>
              </a:rPr>
              <a:t>人，轻伤</a:t>
            </a:r>
            <a:r>
              <a:rPr lang="en-US" altLang="zh-CN" sz="1300">
                <a:solidFill>
                  <a:schemeClr val="bg1"/>
                </a:solidFill>
                <a:latin typeface="+mn-ea"/>
              </a:rPr>
              <a:t>19</a:t>
            </a:r>
            <a:r>
              <a:rPr lang="zh-CN" altLang="en-US" sz="1300">
                <a:solidFill>
                  <a:schemeClr val="bg1"/>
                </a:solidFill>
                <a:latin typeface="+mn-ea"/>
              </a:rPr>
              <a:t>人。重伤员中，现有</a:t>
            </a:r>
            <a:r>
              <a:rPr lang="en-US" altLang="zh-CN" sz="1300">
                <a:solidFill>
                  <a:schemeClr val="bg1"/>
                </a:solidFill>
                <a:latin typeface="+mn-ea"/>
              </a:rPr>
              <a:t>3</a:t>
            </a:r>
            <a:r>
              <a:rPr lang="zh-CN" altLang="en-US" sz="130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1300">
                <a:solidFill>
                  <a:schemeClr val="bg1"/>
                </a:solidFill>
                <a:latin typeface="+mn-ea"/>
              </a:rPr>
              <a:t>4</a:t>
            </a:r>
            <a:r>
              <a:rPr lang="zh-CN" altLang="en-US" sz="1300">
                <a:solidFill>
                  <a:schemeClr val="bg1"/>
                </a:solidFill>
                <a:latin typeface="+mn-ea"/>
              </a:rPr>
              <a:t>名伤员仍然处于危重状态。</a:t>
            </a:r>
            <a:endParaRPr lang="zh-CN" altLang="en-US" sz="130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300">
                <a:solidFill>
                  <a:schemeClr val="bg1"/>
                </a:solidFill>
                <a:latin typeface="+mn-ea"/>
              </a:rPr>
              <a:t>遇难者中最大的</a:t>
            </a:r>
            <a:r>
              <a:rPr lang="en-US" altLang="zh-CN" sz="1300">
                <a:solidFill>
                  <a:schemeClr val="bg1"/>
                </a:solidFill>
                <a:latin typeface="+mn-ea"/>
              </a:rPr>
              <a:t>37</a:t>
            </a:r>
            <a:r>
              <a:rPr lang="zh-CN" altLang="en-US" sz="1300">
                <a:solidFill>
                  <a:schemeClr val="bg1"/>
                </a:solidFill>
                <a:latin typeface="+mn-ea"/>
              </a:rPr>
              <a:t>岁，最小的仅</a:t>
            </a:r>
            <a:r>
              <a:rPr lang="en-US" altLang="zh-CN" sz="1300">
                <a:solidFill>
                  <a:schemeClr val="bg1"/>
                </a:solidFill>
                <a:latin typeface="+mn-ea"/>
              </a:rPr>
              <a:t>12</a:t>
            </a:r>
            <a:r>
              <a:rPr lang="zh-CN" altLang="en-US" sz="1300">
                <a:solidFill>
                  <a:schemeClr val="bg1"/>
                </a:solidFill>
                <a:latin typeface="+mn-ea"/>
              </a:rPr>
              <a:t>岁。据统计，遇难者平均年龄仅</a:t>
            </a:r>
            <a:r>
              <a:rPr lang="en-US" altLang="zh-CN" sz="1300">
                <a:solidFill>
                  <a:schemeClr val="bg1"/>
                </a:solidFill>
                <a:latin typeface="+mn-ea"/>
              </a:rPr>
              <a:t>22</a:t>
            </a:r>
            <a:r>
              <a:rPr lang="zh-CN" altLang="en-US" sz="1300">
                <a:solidFill>
                  <a:schemeClr val="bg1"/>
                </a:solidFill>
                <a:latin typeface="+mn-ea"/>
              </a:rPr>
              <a:t>岁。遇难者中包括有复旦大学、华东师范大学、华东政法大学等高校学生。</a:t>
            </a:r>
            <a:endParaRPr lang="zh-CN" altLang="en-US" sz="13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16696" y="1732584"/>
            <a:ext cx="1809165" cy="43087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2000" b="1">
                <a:solidFill>
                  <a:srgbClr val="72BDDA"/>
                </a:solidFill>
                <a:latin typeface="+mj-ea"/>
                <a:ea typeface="+mj-ea"/>
              </a:rPr>
              <a:t>36人遇难</a:t>
            </a:r>
            <a:endParaRPr lang="zh-CN" altLang="en-US" sz="2000" b="1">
              <a:solidFill>
                <a:srgbClr val="72BDDA"/>
              </a:solidFill>
              <a:latin typeface="+mj-ea"/>
              <a:ea typeface="+mj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19675" y="2103755"/>
            <a:ext cx="5542915" cy="1620520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>
                <a:solidFill>
                  <a:srgbClr val="72BDDA"/>
                </a:solidFill>
                <a:latin typeface="+mn-ea"/>
              </a:rPr>
              <a:t>截至</a:t>
            </a:r>
            <a:r>
              <a:rPr lang="en-US" altLang="zh-CN" sz="1300">
                <a:solidFill>
                  <a:srgbClr val="72BDDA"/>
                </a:solidFill>
                <a:latin typeface="+mn-ea"/>
              </a:rPr>
              <a:t>2015</a:t>
            </a:r>
            <a:r>
              <a:rPr lang="zh-CN" altLang="en-US" sz="1300">
                <a:solidFill>
                  <a:srgbClr val="72BDDA"/>
                </a:solidFill>
                <a:latin typeface="+mn-ea"/>
              </a:rPr>
              <a:t>年</a:t>
            </a:r>
            <a:r>
              <a:rPr lang="en-US" altLang="zh-CN" sz="1300">
                <a:solidFill>
                  <a:srgbClr val="72BDDA"/>
                </a:solidFill>
                <a:latin typeface="+mn-ea"/>
              </a:rPr>
              <a:t>1</a:t>
            </a:r>
            <a:r>
              <a:rPr lang="zh-CN" altLang="en-US" sz="1300">
                <a:solidFill>
                  <a:srgbClr val="72BDDA"/>
                </a:solidFill>
                <a:latin typeface="+mn-ea"/>
              </a:rPr>
              <a:t>月</a:t>
            </a:r>
            <a:r>
              <a:rPr lang="en-US" altLang="zh-CN" sz="1300">
                <a:solidFill>
                  <a:srgbClr val="72BDDA"/>
                </a:solidFill>
                <a:latin typeface="+mn-ea"/>
              </a:rPr>
              <a:t>2</a:t>
            </a:r>
            <a:r>
              <a:rPr lang="zh-CN" altLang="en-US" sz="1300">
                <a:solidFill>
                  <a:srgbClr val="72BDDA"/>
                </a:solidFill>
                <a:latin typeface="+mn-ea"/>
              </a:rPr>
              <a:t>日</a:t>
            </a:r>
            <a:r>
              <a:rPr lang="en-US" altLang="zh-CN" sz="1300">
                <a:solidFill>
                  <a:srgbClr val="72BDDA"/>
                </a:solidFill>
                <a:latin typeface="+mn-ea"/>
              </a:rPr>
              <a:t>16</a:t>
            </a:r>
            <a:r>
              <a:rPr lang="zh-CN" altLang="en-US" sz="1300">
                <a:solidFill>
                  <a:srgbClr val="72BDDA"/>
                </a:solidFill>
                <a:latin typeface="+mn-ea"/>
              </a:rPr>
              <a:t>时，上海外滩陈毅广场踩踏事故共造成</a:t>
            </a:r>
            <a:r>
              <a:rPr lang="en-US" altLang="zh-CN" sz="1300">
                <a:solidFill>
                  <a:srgbClr val="72BDDA"/>
                </a:solidFill>
                <a:latin typeface="+mn-ea"/>
              </a:rPr>
              <a:t>36</a:t>
            </a:r>
            <a:r>
              <a:rPr lang="zh-CN" altLang="en-US" sz="1300">
                <a:solidFill>
                  <a:srgbClr val="72BDDA"/>
                </a:solidFill>
                <a:latin typeface="+mn-ea"/>
              </a:rPr>
              <a:t>人死亡。有</a:t>
            </a:r>
            <a:r>
              <a:rPr lang="en-US" altLang="zh-CN" sz="1300">
                <a:solidFill>
                  <a:srgbClr val="72BDDA"/>
                </a:solidFill>
                <a:latin typeface="+mn-ea"/>
              </a:rPr>
              <a:t>11</a:t>
            </a:r>
            <a:r>
              <a:rPr lang="zh-CN" altLang="en-US" sz="1300">
                <a:solidFill>
                  <a:srgbClr val="72BDDA"/>
                </a:solidFill>
                <a:latin typeface="+mn-ea"/>
              </a:rPr>
              <a:t>名伤员出院，其余</a:t>
            </a:r>
            <a:r>
              <a:rPr lang="en-US" altLang="zh-CN" sz="1300">
                <a:solidFill>
                  <a:srgbClr val="72BDDA"/>
                </a:solidFill>
                <a:latin typeface="+mn-ea"/>
              </a:rPr>
              <a:t>29</a:t>
            </a:r>
            <a:r>
              <a:rPr lang="zh-CN" altLang="en-US" sz="1300">
                <a:solidFill>
                  <a:srgbClr val="72BDDA"/>
                </a:solidFill>
                <a:latin typeface="+mn-ea"/>
              </a:rPr>
              <a:t>人继续在院治疗。其中重伤</a:t>
            </a:r>
            <a:r>
              <a:rPr lang="en-US" altLang="zh-CN" sz="1300">
                <a:solidFill>
                  <a:srgbClr val="72BDDA"/>
                </a:solidFill>
                <a:latin typeface="+mn-ea"/>
              </a:rPr>
              <a:t>10</a:t>
            </a:r>
            <a:r>
              <a:rPr lang="zh-CN" altLang="en-US" sz="1300">
                <a:solidFill>
                  <a:srgbClr val="72BDDA"/>
                </a:solidFill>
                <a:latin typeface="+mn-ea"/>
              </a:rPr>
              <a:t>人，轻伤</a:t>
            </a:r>
            <a:r>
              <a:rPr lang="en-US" altLang="zh-CN" sz="1300">
                <a:solidFill>
                  <a:srgbClr val="72BDDA"/>
                </a:solidFill>
                <a:latin typeface="+mn-ea"/>
              </a:rPr>
              <a:t>19</a:t>
            </a:r>
            <a:r>
              <a:rPr lang="zh-CN" altLang="en-US" sz="1300">
                <a:solidFill>
                  <a:srgbClr val="72BDDA"/>
                </a:solidFill>
                <a:latin typeface="+mn-ea"/>
              </a:rPr>
              <a:t>人。重伤员中，现有</a:t>
            </a:r>
            <a:r>
              <a:rPr lang="en-US" altLang="zh-CN" sz="1300">
                <a:solidFill>
                  <a:srgbClr val="72BDDA"/>
                </a:solidFill>
                <a:latin typeface="+mn-ea"/>
              </a:rPr>
              <a:t>3</a:t>
            </a:r>
            <a:r>
              <a:rPr lang="zh-CN" altLang="en-US" sz="1300">
                <a:solidFill>
                  <a:srgbClr val="72BDDA"/>
                </a:solidFill>
                <a:latin typeface="+mn-ea"/>
              </a:rPr>
              <a:t>、</a:t>
            </a:r>
            <a:r>
              <a:rPr lang="en-US" altLang="zh-CN" sz="1300">
                <a:solidFill>
                  <a:srgbClr val="72BDDA"/>
                </a:solidFill>
                <a:latin typeface="+mn-ea"/>
              </a:rPr>
              <a:t>4</a:t>
            </a:r>
            <a:r>
              <a:rPr lang="zh-CN" altLang="en-US" sz="1300">
                <a:solidFill>
                  <a:srgbClr val="72BDDA"/>
                </a:solidFill>
                <a:latin typeface="+mn-ea"/>
              </a:rPr>
              <a:t>名伤员仍然处于危重状态。</a:t>
            </a:r>
            <a:endParaRPr lang="zh-CN" altLang="en-US" sz="1300">
              <a:solidFill>
                <a:srgbClr val="72BDDA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300">
                <a:solidFill>
                  <a:srgbClr val="72BDDA"/>
                </a:solidFill>
                <a:latin typeface="+mn-ea"/>
              </a:rPr>
              <a:t>遇难者中最大的</a:t>
            </a:r>
            <a:r>
              <a:rPr lang="en-US" altLang="zh-CN" sz="1300">
                <a:solidFill>
                  <a:srgbClr val="72BDDA"/>
                </a:solidFill>
                <a:latin typeface="+mn-ea"/>
              </a:rPr>
              <a:t>37</a:t>
            </a:r>
            <a:r>
              <a:rPr lang="zh-CN" altLang="en-US" sz="1300">
                <a:solidFill>
                  <a:srgbClr val="72BDDA"/>
                </a:solidFill>
                <a:latin typeface="+mn-ea"/>
              </a:rPr>
              <a:t>岁，最小的仅</a:t>
            </a:r>
            <a:r>
              <a:rPr lang="en-US" altLang="zh-CN" sz="1300">
                <a:solidFill>
                  <a:srgbClr val="72BDDA"/>
                </a:solidFill>
                <a:latin typeface="+mn-ea"/>
              </a:rPr>
              <a:t>12</a:t>
            </a:r>
            <a:r>
              <a:rPr lang="zh-CN" altLang="en-US" sz="1300">
                <a:solidFill>
                  <a:srgbClr val="72BDDA"/>
                </a:solidFill>
                <a:latin typeface="+mn-ea"/>
              </a:rPr>
              <a:t>岁。据统计，遇难者平均年龄仅</a:t>
            </a:r>
            <a:r>
              <a:rPr lang="en-US" altLang="zh-CN" sz="1300">
                <a:solidFill>
                  <a:srgbClr val="72BDDA"/>
                </a:solidFill>
                <a:latin typeface="+mn-ea"/>
              </a:rPr>
              <a:t>22</a:t>
            </a:r>
            <a:r>
              <a:rPr lang="zh-CN" altLang="en-US" sz="1300">
                <a:solidFill>
                  <a:srgbClr val="72BDDA"/>
                </a:solidFill>
                <a:latin typeface="+mn-ea"/>
              </a:rPr>
              <a:t>岁。遇难者中包括有复旦大学、华东师范大学、华东政法大学等高校学生。</a:t>
            </a:r>
            <a:endParaRPr lang="zh-CN" altLang="en-US" sz="1300">
              <a:solidFill>
                <a:srgbClr val="72BDDA"/>
              </a:solidFill>
              <a:latin typeface="+mn-ea"/>
            </a:endParaRPr>
          </a:p>
        </p:txBody>
      </p:sp>
      <p:pic>
        <p:nvPicPr>
          <p:cNvPr id="7" name="图片 6" descr="city-5622527__4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675" y="3910965"/>
            <a:ext cx="5543550" cy="2176780"/>
          </a:xfrm>
          <a:prstGeom prst="rect">
            <a:avLst/>
          </a:prstGeom>
        </p:spPr>
      </p:pic>
      <p:pic>
        <p:nvPicPr>
          <p:cNvPr id="9" name="图片 8" descr="素材 (3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22605" y="492760"/>
            <a:ext cx="551815" cy="7645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57935" y="614045"/>
            <a:ext cx="223583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300">
                <a:latin typeface="黑体" panose="02010609060101010101" charset="-122"/>
                <a:ea typeface="黑体" panose="02010609060101010101" charset="-122"/>
              </a:rPr>
              <a:t>预防踩踏事件</a:t>
            </a:r>
            <a:endParaRPr lang="zh-CN" altLang="en-US" sz="230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6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20" grpId="0" animBg="1"/>
      <p:bldP spid="8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素材(7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  <p:pic>
        <p:nvPicPr>
          <p:cNvPr id="4" name="图片 3" descr="素材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" y="170180"/>
            <a:ext cx="11852910" cy="6517005"/>
          </a:xfrm>
          <a:prstGeom prst="rect">
            <a:avLst/>
          </a:prstGeom>
        </p:spPr>
      </p:pic>
      <p:pic>
        <p:nvPicPr>
          <p:cNvPr id="5" name="图片 4" descr="素材 (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22605" y="492760"/>
            <a:ext cx="551815" cy="76454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257935" y="614045"/>
            <a:ext cx="223583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300">
                <a:latin typeface="黑体" panose="02010609060101010101" charset="-122"/>
                <a:ea typeface="黑体" panose="02010609060101010101" charset="-122"/>
              </a:rPr>
              <a:t>预防踩踏事件</a:t>
            </a:r>
            <a:endParaRPr lang="zh-CN" altLang="en-US" sz="23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2" name="Rectangle 10"/>
          <p:cNvSpPr/>
          <p:nvPr/>
        </p:nvSpPr>
        <p:spPr>
          <a:xfrm>
            <a:off x="964654" y="1817746"/>
            <a:ext cx="5786903" cy="426720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3" name="Rectangle 22"/>
          <p:cNvSpPr/>
          <p:nvPr/>
        </p:nvSpPr>
        <p:spPr>
          <a:xfrm>
            <a:off x="5433359" y="2230160"/>
            <a:ext cx="5804621" cy="1499191"/>
          </a:xfrm>
          <a:prstGeom prst="rect">
            <a:avLst/>
          </a:prstGeom>
          <a:solidFill>
            <a:srgbClr val="72B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5684014" y="2699661"/>
            <a:ext cx="5345445" cy="100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不凑热闹，尽量避开人多拥挤的地方；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尽快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到达安全出口或撤离到安全地带；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不要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乱跑，以免摔倒；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6" name="矩形 3"/>
          <p:cNvSpPr>
            <a:spLocks noChangeArrowheads="1"/>
          </p:cNvSpPr>
          <p:nvPr/>
        </p:nvSpPr>
        <p:spPr bwMode="auto">
          <a:xfrm>
            <a:off x="5684014" y="2261085"/>
            <a:ext cx="2922902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+mj-ea"/>
                <a:ea typeface="+mj-ea"/>
              </a:rPr>
              <a:t>如何预防踩踏小常识</a:t>
            </a:r>
            <a:endParaRPr lang="zh-CN" altLang="en-US" sz="2200" b="1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87" name="TextBox 14"/>
          <p:cNvSpPr txBox="1"/>
          <p:nvPr/>
        </p:nvSpPr>
        <p:spPr>
          <a:xfrm>
            <a:off x="7066612" y="4147409"/>
            <a:ext cx="4171368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mtClean="0">
                <a:solidFill>
                  <a:srgbClr val="72BDDA"/>
                </a:solidFill>
                <a:latin typeface="+mn-ea"/>
              </a:rPr>
              <a:t>要</a:t>
            </a:r>
            <a:r>
              <a:rPr lang="zh-CN" altLang="en-US" sz="1600">
                <a:solidFill>
                  <a:srgbClr val="72BDDA"/>
                </a:solidFill>
                <a:latin typeface="+mn-ea"/>
              </a:rPr>
              <a:t>和大多数人的前进方向保持一致，千万不要逆行；</a:t>
            </a:r>
            <a:endParaRPr lang="zh-CN" altLang="en-US" sz="1600">
              <a:solidFill>
                <a:srgbClr val="72BDDA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smtClean="0">
                <a:solidFill>
                  <a:srgbClr val="72BDDA"/>
                </a:solidFill>
                <a:latin typeface="+mn-ea"/>
              </a:rPr>
              <a:t>在</a:t>
            </a:r>
            <a:r>
              <a:rPr lang="zh-CN" altLang="en-US" sz="1600">
                <a:solidFill>
                  <a:srgbClr val="72BDDA"/>
                </a:solidFill>
                <a:latin typeface="+mn-ea"/>
              </a:rPr>
              <a:t>拥挤的人流中要尽可能保持身体平衡，不被摔倒；</a:t>
            </a:r>
            <a:endParaRPr lang="zh-CN" altLang="en-US" sz="1600">
              <a:solidFill>
                <a:srgbClr val="72BDDA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smtClean="0">
                <a:solidFill>
                  <a:srgbClr val="72BDDA"/>
                </a:solidFill>
                <a:latin typeface="+mn-ea"/>
              </a:rPr>
              <a:t>如果</a:t>
            </a:r>
            <a:r>
              <a:rPr lang="zh-CN" altLang="en-US" sz="1600">
                <a:solidFill>
                  <a:srgbClr val="72BDDA"/>
                </a:solidFill>
                <a:latin typeface="+mn-ea"/>
              </a:rPr>
              <a:t>摔倒，要大声呼救，身体抱头蜷缩。</a:t>
            </a:r>
            <a:endParaRPr lang="zh-CN" altLang="en-US" sz="1600">
              <a:solidFill>
                <a:srgbClr val="72BDDA"/>
              </a:solidFill>
              <a:latin typeface="+mn-ea"/>
            </a:endParaRPr>
          </a:p>
        </p:txBody>
      </p:sp>
    </p:spTree>
    <p:custDataLst>
      <p:tags r:id="rId6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2" grpId="0" animBg="1"/>
      <p:bldP spid="83" grpId="0" animBg="1"/>
      <p:bldP spid="84" grpId="0"/>
      <p:bldP spid="86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素材 (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  <p:pic>
        <p:nvPicPr>
          <p:cNvPr id="3" name="图片 2" descr="素材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30" y="1082040"/>
            <a:ext cx="9857105" cy="4693920"/>
          </a:xfrm>
          <a:prstGeom prst="rect">
            <a:avLst/>
          </a:prstGeom>
        </p:spPr>
      </p:pic>
      <p:pic>
        <p:nvPicPr>
          <p:cNvPr id="5" name="图片 4" descr="素材 (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20" y="4340225"/>
            <a:ext cx="1816735" cy="2517775"/>
          </a:xfrm>
          <a:prstGeom prst="rect">
            <a:avLst/>
          </a:prstGeom>
        </p:spPr>
      </p:pic>
      <p:pic>
        <p:nvPicPr>
          <p:cNvPr id="6" name="图片 5" descr="素材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-2540"/>
            <a:ext cx="3537585" cy="3122295"/>
          </a:xfrm>
          <a:prstGeom prst="rect">
            <a:avLst/>
          </a:prstGeom>
        </p:spPr>
      </p:pic>
      <p:pic>
        <p:nvPicPr>
          <p:cNvPr id="7" name="图片 6" descr="素材 (4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5760" y="2705100"/>
            <a:ext cx="3523615" cy="5260975"/>
          </a:xfrm>
          <a:prstGeom prst="rect">
            <a:avLst/>
          </a:prstGeom>
        </p:spPr>
      </p:pic>
      <p:sp>
        <p:nvSpPr>
          <p:cNvPr id="17" name="03"/>
          <p:cNvSpPr txBox="1"/>
          <p:nvPr/>
        </p:nvSpPr>
        <p:spPr>
          <a:xfrm>
            <a:off x="5814695" y="3392805"/>
            <a:ext cx="2931795" cy="818515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dist"/>
            <a:r>
              <a:rPr lang="zh-CN" altLang="en-US" sz="4800" b="1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</a:rPr>
              <a:t>交通安全</a:t>
            </a:r>
            <a:endParaRPr lang="zh-CN" altLang="en-US" sz="4800" b="1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1" name="04"/>
          <p:cNvGrpSpPr/>
          <p:nvPr/>
        </p:nvGrpSpPr>
        <p:grpSpPr>
          <a:xfrm>
            <a:off x="3159845" y="2210212"/>
            <a:ext cx="1964108" cy="1908758"/>
            <a:chOff x="4508674" y="2118116"/>
            <a:chExt cx="2204282" cy="2204282"/>
          </a:xfrm>
        </p:grpSpPr>
        <p:grpSp>
          <p:nvGrpSpPr>
            <p:cNvPr id="22" name="组合 21"/>
            <p:cNvGrpSpPr/>
            <p:nvPr/>
          </p:nvGrpSpPr>
          <p:grpSpPr>
            <a:xfrm>
              <a:off x="4508674" y="2118116"/>
              <a:ext cx="2204282" cy="2204282"/>
              <a:chOff x="1517331" y="1125257"/>
              <a:chExt cx="2204282" cy="2204282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517331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457200" dist="444500" dir="3780000" sx="89000" sy="89000" algn="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719372" y="1327298"/>
                <a:ext cx="1800200" cy="1800201"/>
              </a:xfrm>
              <a:prstGeom prst="ellipse">
                <a:avLst/>
              </a:prstGeom>
              <a:solidFill>
                <a:srgbClr val="72BD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5" name="TextBox 80"/>
            <p:cNvSpPr txBox="1"/>
            <p:nvPr/>
          </p:nvSpPr>
          <p:spPr>
            <a:xfrm>
              <a:off x="5088686" y="2684776"/>
              <a:ext cx="1133465" cy="1064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>
                  <a:solidFill>
                    <a:schemeClr val="bg1"/>
                  </a:solidFill>
                  <a:latin typeface="三极综艺简体120" panose="00000500000000000000" charset="-122"/>
                  <a:ea typeface="三极综艺简体120" panose="00000500000000000000" charset="-122"/>
                </a:rPr>
                <a:t>02</a:t>
              </a:r>
              <a:endParaRPr lang="zh-CN" altLang="en-US" sz="5400">
                <a:solidFill>
                  <a:schemeClr val="bg1"/>
                </a:solidFill>
                <a:latin typeface="三极综艺简体120" panose="00000500000000000000" charset="-122"/>
                <a:ea typeface="三极综艺简体120" panose="00000500000000000000" charset="-122"/>
              </a:endParaRPr>
            </a:p>
          </p:txBody>
        </p:sp>
      </p:grpSp>
      <p:sp>
        <p:nvSpPr>
          <p:cNvPr id="26" name="03"/>
          <p:cNvSpPr txBox="1"/>
          <p:nvPr/>
        </p:nvSpPr>
        <p:spPr>
          <a:xfrm>
            <a:off x="6154420" y="2764155"/>
            <a:ext cx="2252345" cy="510540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dist"/>
            <a:r>
              <a:rPr lang="en-US" altLang="zh-CN" sz="2800" spc="-132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[ </a:t>
            </a:r>
            <a:r>
              <a:rPr lang="zh-CN" altLang="en-US" sz="2800" spc="-132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第二部分 </a:t>
            </a:r>
            <a:r>
              <a:rPr lang="en-US" altLang="zh-CN" sz="2800" spc="-132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]</a:t>
            </a:r>
            <a:endParaRPr lang="en-US" altLang="zh-CN" sz="2800" spc="-132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7" name="02"/>
          <p:cNvSpPr txBox="1"/>
          <p:nvPr/>
        </p:nvSpPr>
        <p:spPr>
          <a:xfrm>
            <a:off x="3366135" y="4346575"/>
            <a:ext cx="1631950" cy="510540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dist"/>
            <a:r>
              <a:rPr lang="en-US" altLang="zh-CN" sz="2800" b="1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</a:rPr>
              <a:t>PART 02</a:t>
            </a:r>
            <a:endParaRPr lang="en-US" altLang="zh-CN" sz="2800" b="1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01"/>
          <p:cNvSpPr>
            <a:spLocks noChangeShapeType="1"/>
          </p:cNvSpPr>
          <p:nvPr/>
        </p:nvSpPr>
        <p:spPr bwMode="auto">
          <a:xfrm flipH="1" flipV="1">
            <a:off x="5469488" y="2191147"/>
            <a:ext cx="0" cy="2666225"/>
          </a:xfrm>
          <a:prstGeom prst="line">
            <a:avLst/>
          </a:prstGeom>
          <a:noFill/>
          <a:ln w="19050">
            <a:solidFill>
              <a:srgbClr val="72BDDA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custDataLst>
      <p:tags r:id="rId7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27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素材(7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  <p:pic>
        <p:nvPicPr>
          <p:cNvPr id="4" name="图片 3" descr="素材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" y="170180"/>
            <a:ext cx="11852910" cy="6517005"/>
          </a:xfrm>
          <a:prstGeom prst="rect">
            <a:avLst/>
          </a:prstGeom>
        </p:spPr>
      </p:pic>
      <p:pic>
        <p:nvPicPr>
          <p:cNvPr id="5" name="图片 4" descr="素材 (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22605" y="492760"/>
            <a:ext cx="551815" cy="76454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257935" y="614045"/>
            <a:ext cx="223583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300">
                <a:latin typeface="黑体" panose="02010609060101010101" charset="-122"/>
                <a:ea typeface="黑体" panose="02010609060101010101" charset="-122"/>
              </a:rPr>
              <a:t>交通事故案例</a:t>
            </a:r>
            <a:endParaRPr lang="zh-CN" altLang="en-US" sz="230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52170" y="2294890"/>
            <a:ext cx="5293995" cy="398780"/>
            <a:chOff x="744279" y="1434690"/>
            <a:chExt cx="6510611" cy="398523"/>
          </a:xfrm>
        </p:grpSpPr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990615" y="1434690"/>
              <a:ext cx="6264275" cy="398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Font typeface="Tahoma" panose="020b060403050404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CN" alt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在大街小路上打闹、玩耍很危险。</a:t>
              </a:r>
              <a:endPara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44279" y="1487344"/>
              <a:ext cx="246336" cy="246336"/>
            </a:xfrm>
            <a:prstGeom prst="rect">
              <a:avLst/>
            </a:prstGeom>
            <a:solidFill>
              <a:srgbClr val="72BDDA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2BDDA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52170" y="3202305"/>
            <a:ext cx="5293360" cy="1014730"/>
            <a:chOff x="744279" y="2342721"/>
            <a:chExt cx="6337005" cy="1014575"/>
          </a:xfrm>
        </p:grpSpPr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990615" y="2342721"/>
              <a:ext cx="6090669" cy="10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Font typeface="Tahoma" panose="020b060403050404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CN" altLang="en-US" sz="20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在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较窄的街区马路上行走，一定要靠右边走，不要几个人横着走，以免妨碍他人行走和车辆行驶。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44279" y="2397659"/>
              <a:ext cx="246336" cy="246336"/>
            </a:xfrm>
            <a:prstGeom prst="rect">
              <a:avLst/>
            </a:prstGeom>
            <a:solidFill>
              <a:srgbClr val="72BDDA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2BDDA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52170" y="4683760"/>
            <a:ext cx="5292725" cy="706755"/>
            <a:chOff x="744279" y="3265919"/>
            <a:chExt cx="6188149" cy="706647"/>
          </a:xfrm>
        </p:grpSpPr>
        <p:sp>
          <p:nvSpPr>
            <p:cNvPr id="23" name="Text Box 3"/>
            <p:cNvSpPr txBox="1">
              <a:spLocks noChangeArrowheads="1"/>
            </p:cNvSpPr>
            <p:nvPr/>
          </p:nvSpPr>
          <p:spPr bwMode="auto">
            <a:xfrm>
              <a:off x="990615" y="3265919"/>
              <a:ext cx="5941813" cy="706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Font typeface="Tahoma" panose="020b060403050404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0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在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马路上，有的同学喜欢骑着</a:t>
              </a:r>
              <a:r>
                <a:rPr lang="zh-CN" altLang="en-US" sz="20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自行车闹着玩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，这都是不安全的。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44279" y="3307975"/>
              <a:ext cx="246336" cy="246336"/>
            </a:xfrm>
            <a:prstGeom prst="rect">
              <a:avLst/>
            </a:prstGeom>
            <a:solidFill>
              <a:srgbClr val="72BDDA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solidFill>
                  <a:srgbClr val="72BDDA"/>
                </a:solidFill>
              </a:endParaRPr>
            </a:p>
          </p:txBody>
        </p:sp>
      </p:grpSp>
      <p:pic>
        <p:nvPicPr>
          <p:cNvPr id="3" name="图片 2" descr="C:\Users\ASUS\Desktop\1638837863209588.png16388378632095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53" y="2294890"/>
            <a:ext cx="4085590" cy="30956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素材(7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  <p:pic>
        <p:nvPicPr>
          <p:cNvPr id="4" name="图片 3" descr="素材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" y="170180"/>
            <a:ext cx="11852910" cy="6517005"/>
          </a:xfrm>
          <a:prstGeom prst="rect">
            <a:avLst/>
          </a:prstGeom>
        </p:spPr>
      </p:pic>
      <p:pic>
        <p:nvPicPr>
          <p:cNvPr id="5" name="图片 4" descr="素材 (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22605" y="492760"/>
            <a:ext cx="551815" cy="76454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257935" y="614045"/>
            <a:ext cx="223583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300">
                <a:latin typeface="黑体" panose="02010609060101010101" charset="-122"/>
                <a:ea typeface="黑体" panose="02010609060101010101" charset="-122"/>
              </a:rPr>
              <a:t>交通事故案例</a:t>
            </a:r>
            <a:endParaRPr lang="zh-CN" altLang="en-US" sz="23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5994891" y="2715611"/>
            <a:ext cx="5587066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Font typeface="Tahoma" panose="020b060403050404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   </a:t>
            </a:r>
            <a:r>
              <a:rPr lang="zh-CN" alt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隔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着马路相互喊话、问候，也容易被往来的行人、车辆碰撞。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5995035" y="3793490"/>
            <a:ext cx="558673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Font typeface="Tahoma" panose="020b060403050404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   </a:t>
            </a:r>
            <a:r>
              <a:rPr lang="zh-CN" alt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当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走路只顾着谈天说地，没有留意地面的情况时，很容易发生意外。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5994891" y="4871198"/>
            <a:ext cx="5587066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Font typeface="Tahoma" panose="020b060403050404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   </a:t>
            </a:r>
            <a:r>
              <a:rPr lang="zh-CN" alt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坐车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时，把头、手伸出车外，这样很容易在两车相会时出现意外事故。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101457" y="4932435"/>
            <a:ext cx="228015" cy="228015"/>
          </a:xfrm>
          <a:prstGeom prst="rect">
            <a:avLst/>
          </a:prstGeom>
          <a:solidFill>
            <a:srgbClr val="72BDD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6101457" y="3887433"/>
            <a:ext cx="228015" cy="228015"/>
          </a:xfrm>
          <a:prstGeom prst="rect">
            <a:avLst/>
          </a:prstGeom>
          <a:solidFill>
            <a:srgbClr val="72BDD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101457" y="2791091"/>
            <a:ext cx="228015" cy="228015"/>
          </a:xfrm>
          <a:prstGeom prst="rect">
            <a:avLst/>
          </a:prstGeom>
          <a:solidFill>
            <a:srgbClr val="72BDD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C:\Users\ASUS\Desktop\1638837863209588.png16388378632095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74103" y="2453640"/>
            <a:ext cx="4085590" cy="30956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5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rAng="0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5" grpId="0"/>
      <p:bldP spid="26" grpId="0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素材 (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  <p:pic>
        <p:nvPicPr>
          <p:cNvPr id="3" name="图片 2" descr="素材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30" y="1082040"/>
            <a:ext cx="9857105" cy="4693920"/>
          </a:xfrm>
          <a:prstGeom prst="rect">
            <a:avLst/>
          </a:prstGeom>
        </p:spPr>
      </p:pic>
      <p:pic>
        <p:nvPicPr>
          <p:cNvPr id="5" name="图片 4" descr="素材 (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20" y="4340225"/>
            <a:ext cx="1816735" cy="2517775"/>
          </a:xfrm>
          <a:prstGeom prst="rect">
            <a:avLst/>
          </a:prstGeom>
        </p:spPr>
      </p:pic>
      <p:pic>
        <p:nvPicPr>
          <p:cNvPr id="6" name="图片 5" descr="素材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-2540"/>
            <a:ext cx="3537585" cy="3122295"/>
          </a:xfrm>
          <a:prstGeom prst="rect">
            <a:avLst/>
          </a:prstGeom>
        </p:spPr>
      </p:pic>
      <p:pic>
        <p:nvPicPr>
          <p:cNvPr id="7" name="图片 6" descr="素材 (4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5760" y="2705100"/>
            <a:ext cx="3523615" cy="5260975"/>
          </a:xfrm>
          <a:prstGeom prst="rect">
            <a:avLst/>
          </a:prstGeom>
        </p:spPr>
      </p:pic>
      <p:sp>
        <p:nvSpPr>
          <p:cNvPr id="17" name="03"/>
          <p:cNvSpPr txBox="1"/>
          <p:nvPr/>
        </p:nvSpPr>
        <p:spPr>
          <a:xfrm>
            <a:off x="5814695" y="3392805"/>
            <a:ext cx="2931795" cy="818515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dist"/>
            <a:r>
              <a:rPr lang="zh-CN" altLang="en-US" sz="4800" b="1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</a:rPr>
              <a:t>预防火灾</a:t>
            </a:r>
            <a:endParaRPr lang="zh-CN" altLang="en-US" sz="4800" b="1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1" name="04"/>
          <p:cNvGrpSpPr/>
          <p:nvPr/>
        </p:nvGrpSpPr>
        <p:grpSpPr>
          <a:xfrm>
            <a:off x="3159845" y="2210212"/>
            <a:ext cx="1964108" cy="1908758"/>
            <a:chOff x="4508674" y="2118116"/>
            <a:chExt cx="2204282" cy="2204282"/>
          </a:xfrm>
        </p:grpSpPr>
        <p:grpSp>
          <p:nvGrpSpPr>
            <p:cNvPr id="22" name="组合 21"/>
            <p:cNvGrpSpPr/>
            <p:nvPr/>
          </p:nvGrpSpPr>
          <p:grpSpPr>
            <a:xfrm>
              <a:off x="4508674" y="2118116"/>
              <a:ext cx="2204282" cy="2204282"/>
              <a:chOff x="1517331" y="1125257"/>
              <a:chExt cx="2204282" cy="2204282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517331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457200" dist="444500" dir="3780000" sx="89000" sy="89000" algn="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719372" y="1327298"/>
                <a:ext cx="1800200" cy="1800201"/>
              </a:xfrm>
              <a:prstGeom prst="ellipse">
                <a:avLst/>
              </a:prstGeom>
              <a:solidFill>
                <a:srgbClr val="72BD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5" name="TextBox 80"/>
            <p:cNvSpPr txBox="1"/>
            <p:nvPr/>
          </p:nvSpPr>
          <p:spPr>
            <a:xfrm>
              <a:off x="5088686" y="2684776"/>
              <a:ext cx="1133465" cy="1064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>
                  <a:solidFill>
                    <a:schemeClr val="bg1"/>
                  </a:solidFill>
                  <a:latin typeface="三极综艺简体120" panose="00000500000000000000" charset="-122"/>
                  <a:ea typeface="三极综艺简体120" panose="00000500000000000000" charset="-122"/>
                </a:rPr>
                <a:t>03</a:t>
              </a:r>
              <a:endParaRPr lang="zh-CN" altLang="en-US" sz="5400">
                <a:solidFill>
                  <a:schemeClr val="bg1"/>
                </a:solidFill>
                <a:latin typeface="三极综艺简体120" panose="00000500000000000000" charset="-122"/>
                <a:ea typeface="三极综艺简体120" panose="00000500000000000000" charset="-122"/>
              </a:endParaRPr>
            </a:p>
          </p:txBody>
        </p:sp>
      </p:grpSp>
      <p:sp>
        <p:nvSpPr>
          <p:cNvPr id="26" name="03"/>
          <p:cNvSpPr txBox="1"/>
          <p:nvPr/>
        </p:nvSpPr>
        <p:spPr>
          <a:xfrm>
            <a:off x="6154420" y="2764155"/>
            <a:ext cx="2252345" cy="510540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dist"/>
            <a:r>
              <a:rPr lang="en-US" altLang="zh-CN" sz="2800" spc="-132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[ </a:t>
            </a:r>
            <a:r>
              <a:rPr lang="zh-CN" altLang="en-US" sz="2800" spc="-132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第三部分 </a:t>
            </a:r>
            <a:r>
              <a:rPr lang="en-US" altLang="zh-CN" sz="2800" spc="-132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]</a:t>
            </a:r>
            <a:endParaRPr lang="en-US" altLang="zh-CN" sz="2800" spc="-132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7" name="02"/>
          <p:cNvSpPr txBox="1"/>
          <p:nvPr/>
        </p:nvSpPr>
        <p:spPr>
          <a:xfrm>
            <a:off x="3366135" y="4346575"/>
            <a:ext cx="1631950" cy="510540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dist"/>
            <a:r>
              <a:rPr lang="en-US" altLang="zh-CN" sz="2800" b="1">
                <a:solidFill>
                  <a:srgbClr val="72BDDA"/>
                </a:solidFill>
                <a:latin typeface="黑体" panose="02010609060101010101" charset="-122"/>
                <a:ea typeface="黑体" panose="02010609060101010101" charset="-122"/>
              </a:rPr>
              <a:t>PART 03</a:t>
            </a:r>
            <a:endParaRPr lang="en-US" altLang="zh-CN" sz="2800" b="1">
              <a:solidFill>
                <a:srgbClr val="72BDD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01"/>
          <p:cNvSpPr>
            <a:spLocks noChangeShapeType="1"/>
          </p:cNvSpPr>
          <p:nvPr/>
        </p:nvSpPr>
        <p:spPr bwMode="auto">
          <a:xfrm flipH="1" flipV="1">
            <a:off x="5469488" y="2191147"/>
            <a:ext cx="0" cy="2666225"/>
          </a:xfrm>
          <a:prstGeom prst="line">
            <a:avLst/>
          </a:prstGeom>
          <a:noFill/>
          <a:ln w="19050">
            <a:solidFill>
              <a:srgbClr val="72BDDA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custDataLst>
      <p:tags r:id="rId7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27" grpId="0"/>
      <p:bldP spid="28" grpId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0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0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0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0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23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24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25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26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27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28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29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1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2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3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4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5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6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7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8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7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7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7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7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7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7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8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8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8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8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8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9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9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9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104</Paragraphs>
  <Slides>17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8">
      <vt:lpstr>Arial</vt:lpstr>
      <vt:lpstr>微软雅黑</vt:lpstr>
      <vt:lpstr>Wingdings</vt:lpstr>
      <vt:lpstr>Calibri Light</vt:lpstr>
      <vt:lpstr>Calibri</vt:lpstr>
      <vt:lpstr>黑体</vt:lpstr>
      <vt:lpstr>三极综艺简体120</vt:lpstr>
      <vt:lpstr>Tahoma</vt:lpstr>
      <vt:lpstr>宋体</vt:lpstr>
      <vt:lpstr>Meiryo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Years later</cp:lastModifiedBy>
  <cp:revision>151</cp:revision>
  <dcterms:created xsi:type="dcterms:W3CDTF">2019-06-19T02:08:00Z</dcterms:created>
  <dcterms:modified xsi:type="dcterms:W3CDTF">2023-05-08T05:41:26Z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4E168D7BA8584C12AC34501EB15A682E</vt:lpwstr>
  </property>
  <property fmtid="{D5CDD505-2E9C-101B-9397-08002B2CF9AE}" pid="3" name="KSOProductBuildVer">
    <vt:lpwstr>2052-11.1.0.10723</vt:lpwstr>
  </property>
</Properties>
</file>