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8" r:id="rId4"/>
    <p:sldId id="259" r:id="rId5"/>
    <p:sldId id="260" r:id="rId6"/>
    <p:sldId id="261" r:id="rId7"/>
    <p:sldId id="257" r:id="rId8"/>
    <p:sldId id="265" r:id="rId9"/>
    <p:sldId id="266" r:id="rId10"/>
    <p:sldId id="267" r:id="rId11"/>
    <p:sldId id="268" r:id="rId12"/>
    <p:sldId id="282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83" r:id="rId24"/>
    <p:sldId id="279" r:id="rId25"/>
    <p:sldId id="280" r:id="rId26"/>
    <p:sldId id="281" r:id="rId27"/>
    <p:sldId id="264" r:id="rId28"/>
    <p:sldId id="298" r:id="rId29"/>
    <p:sldId id="317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tags" Target="tags/tag6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Sheet1!$B$7:$E$7</c:f>
              <c:numCache>
                <c:formatCode>General</c:formatCode>
                <c:ptCount val="4"/>
                <c:pt idx="0">
                  <c:v>0.05</c:v>
                </c:pt>
                <c:pt idx="1">
                  <c:v>0.85</c:v>
                </c:pt>
                <c:pt idx="2">
                  <c:v>0.25</c:v>
                </c:pt>
                <c:pt idx="3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319700272"/>
        <c:axId val="319700600"/>
      </c:barChart>
      <c:catAx>
        <c:axId val="319700272"/>
        <c:scaling>
          <c:orientation/>
        </c:scaling>
        <c:delete val="0"/>
        <c:axPos val="b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4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 sz="14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319700600"/>
        <c:crosses val="autoZero"/>
        <c:auto val="0"/>
        <c:lblAlgn val="ctr"/>
        <c:lblOffset/>
        <c:noMultiLvlLbl val="0"/>
      </c:catAx>
      <c:valAx>
        <c:axId val="319700600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4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 sz="14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31970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z="1400" b="0" i="0" smtId="4294967295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 sz="1400" b="0" i="0" smtId="4294967295">
        <a:latin typeface="微软雅黑" panose="020b0503020204020204" pitchFamily="34" charset="-122"/>
        <a:ea typeface="微软雅黑" panose="020b0503020204020204" pitchFamily="34" charset="-122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BAEBD-67BF-410F-A289-D48F2695DFD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C4DB8-D73C-4AFB-B898-A0C5BECC20C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4DB8-D73C-4AFB-B898-A0C5BECC20C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FBBF-2762-467E-871E-94DFED2F7E9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6FC-56D2-4F83-8657-F436819350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FBBF-2762-467E-871E-94DFED2F7E9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6FC-56D2-4F83-8657-F436819350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FBBF-2762-467E-871E-94DFED2F7E9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6FC-56D2-4F83-8657-F436819350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330926" y="174172"/>
            <a:ext cx="400593" cy="3918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531222" y="322217"/>
            <a:ext cx="400593" cy="3918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FBBF-2762-467E-871E-94DFED2F7E9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6FC-56D2-4F83-8657-F436819350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FBBF-2762-467E-871E-94DFED2F7E9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6FC-56D2-4F83-8657-F436819350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FBBF-2762-467E-871E-94DFED2F7E9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6FC-56D2-4F83-8657-F436819350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FBBF-2762-467E-871E-94DFED2F7E9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6FC-56D2-4F83-8657-F436819350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FBBF-2762-467E-871E-94DFED2F7E9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6FC-56D2-4F83-8657-F436819350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FBBF-2762-467E-871E-94DFED2F7E9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6FC-56D2-4F83-8657-F436819350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FBBF-2762-467E-871E-94DFED2F7E9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36FC-56D2-4F83-8657-F4368193500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DFBBF-2762-467E-871E-94DFED2F7E9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836FC-56D2-4F83-8657-F4368193500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5.png" /><Relationship Id="rId4" Type="http://schemas.microsoft.com/office/2007/relationships/hdphoto" Target="../media/image6.wdp" /><Relationship Id="rId5" Type="http://schemas.openxmlformats.org/officeDocument/2006/relationships/image" Target="../media/image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8.png" /><Relationship Id="rId4" Type="http://schemas.microsoft.com/office/2007/relationships/hdphoto" Target="../media/image9.wdp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0.png" /><Relationship Id="rId4" Type="http://schemas.microsoft.com/office/2007/relationships/hdphoto" Target="../media/image21.wdp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chart" Target="../charts/char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Relationship Id="rId4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Relationship Id="rId4" Type="http://schemas.microsoft.com/office/2007/relationships/hdphoto" Target="../media/image23.wdp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5.png" /><Relationship Id="rId4" Type="http://schemas.microsoft.com/office/2007/relationships/hdphoto" Target="../media/image6.wdp" /><Relationship Id="rId5" Type="http://schemas.openxmlformats.org/officeDocument/2006/relationships/image" Target="../media/image4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24.png" /><Relationship Id="rId4" Type="http://schemas.microsoft.com/office/2007/relationships/hdphoto" Target="../media/image25.wdp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6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7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27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7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5.png" /><Relationship Id="rId4" Type="http://schemas.microsoft.com/office/2007/relationships/hdphoto" Target="../media/image6.wdp" /><Relationship Id="rId5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microsoft.com/office/2007/relationships/hdphoto" Target="../media/image9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1.png" /><Relationship Id="rId4" Type="http://schemas.microsoft.com/office/2007/relationships/hdphoto" Target="../media/image12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8" r="500"/>
          <a:stretch>
            <a:fillRect/>
          </a:stretch>
        </p:blipFill>
        <p:spPr>
          <a:xfrm>
            <a:off x="-5" y="0"/>
            <a:ext cx="12192005" cy="685799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" y="2133600"/>
            <a:ext cx="12192000" cy="2743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3168184" y="3929842"/>
            <a:ext cx="5855633" cy="57588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汇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" name="Group 91"/>
          <p:cNvGrpSpPr/>
          <p:nvPr/>
        </p:nvGrpSpPr>
        <p:grpSpPr>
          <a:xfrm>
            <a:off x="3182471" y="3950535"/>
            <a:ext cx="520736" cy="791219"/>
            <a:chOff x="936" y="1480"/>
            <a:chExt cx="1589" cy="2415"/>
          </a:xfrm>
        </p:grpSpPr>
        <p:grpSp>
          <p:nvGrpSpPr>
            <p:cNvPr id="28" name="组合 33"/>
            <p:cNvGrpSpPr/>
            <p:nvPr/>
          </p:nvGrpSpPr>
          <p:grpSpPr>
            <a:xfrm>
              <a:off x="985" y="1582"/>
              <a:ext cx="1441" cy="2313"/>
              <a:chOff x="1754168" y="3653262"/>
              <a:chExt cx="1857599" cy="2987139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方正超粗黑简体" panose="03000509000000000000" pitchFamily="65" charset="-122"/>
                  <a:cs typeface="+mn-cs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0087CF"/>
                  </a:solidFill>
                  <a:effectLst/>
                  <a:uLnTx/>
                  <a:uFillTx/>
                  <a:latin typeface="Calibri" panose="020f0502020204030204"/>
                  <a:ea typeface="方正超粗黑简体" panose="03000509000000000000" pitchFamily="65" charset="-122"/>
                  <a:cs typeface="+mn-cs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318103" y="4093188"/>
                <a:ext cx="726661" cy="2547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3600" b="1" i="0" u="none" strike="noStrike" kern="1200" cap="none" spc="0" normalizeH="0" baseline="0" noProof="0">
                  <a:ln>
                    <a:noFill/>
                  </a:ln>
                  <a:solidFill>
                    <a:srgbClr val="CA009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9" name="组合 4"/>
            <p:cNvGrpSpPr/>
            <p:nvPr/>
          </p:nvGrpSpPr>
          <p:grpSpPr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4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0726" y="4018635"/>
            <a:ext cx="1967059" cy="35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758914" y="2585821"/>
            <a:ext cx="867416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企业管理培训 </a:t>
            </a:r>
            <a:r>
              <a:rPr lang="en-US" altLang="zh-CN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  <a:endParaRPr lang="zh-CN" altLang="en-US" sz="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23457E-06 L 0.41459 -0.00216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出自【趣你的PPT】(微信:qunideppt)：最优质的PPT资源库"/>
          <p:cNvSpPr/>
          <p:nvPr/>
        </p:nvSpPr>
        <p:spPr bwMode="auto">
          <a:xfrm>
            <a:off x="1657647" y="1990706"/>
            <a:ext cx="2169279" cy="1870755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2909350" y="1445993"/>
            <a:ext cx="521866" cy="448892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3431216" y="1781231"/>
            <a:ext cx="340539" cy="294103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 bwMode="auto">
          <a:xfrm>
            <a:off x="934553" y="2673995"/>
            <a:ext cx="521866" cy="448894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1359121" y="3069818"/>
            <a:ext cx="340539" cy="294102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 bwMode="auto">
          <a:xfrm>
            <a:off x="1436518" y="3414780"/>
            <a:ext cx="185749" cy="161424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2221526" y="2075334"/>
            <a:ext cx="1028362" cy="1862048"/>
          </a:xfrm>
          <a:prstGeom prst="rect">
            <a:avLst/>
          </a:prstGeom>
          <a:noFill/>
          <a:ln w="2857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1500" b="1">
                <a:solidFill>
                  <a:srgbClr val="3966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11500" b="1" i="0" u="none" strike="noStrike" kern="1200" cap="none" spc="0" normalizeH="0" baseline="0" noProof="0">
              <a:ln>
                <a:noFill/>
              </a:ln>
              <a:solidFill>
                <a:srgbClr val="3966B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39311" y="2482943"/>
            <a:ext cx="3647152" cy="830997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6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提升执行力</a:t>
            </a:r>
            <a:endParaRPr kumimoji="0" lang="zh-CN" altLang="en-US" sz="4800" b="1" i="0" u="none" strike="noStrike" kern="1200" cap="none" spc="60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4"/>
          <p:cNvSpPr/>
          <p:nvPr/>
        </p:nvSpPr>
        <p:spPr>
          <a:xfrm>
            <a:off x="0" y="6021785"/>
            <a:ext cx="12195175" cy="863599"/>
          </a:xfrm>
          <a:custGeom>
            <a:gdLst>
              <a:gd name="connsiteX0" fmla="*/ 0 w 12195175"/>
              <a:gd name="connsiteY0" fmla="*/ 0 h 404664"/>
              <a:gd name="connsiteX1" fmla="*/ 12195175 w 12195175"/>
              <a:gd name="connsiteY1" fmla="*/ 0 h 404664"/>
              <a:gd name="connsiteX2" fmla="*/ 12195175 w 12195175"/>
              <a:gd name="connsiteY2" fmla="*/ 404664 h 404664"/>
              <a:gd name="connsiteX3" fmla="*/ 0 w 12195175"/>
              <a:gd name="connsiteY3" fmla="*/ 404664 h 404664"/>
              <a:gd name="connsiteX4" fmla="*/ 0 w 12195175"/>
              <a:gd name="connsiteY4" fmla="*/ 0 h 404664"/>
              <a:gd name="connsiteX0-1" fmla="*/ 0 w 12195175"/>
              <a:gd name="connsiteY0-2" fmla="*/ 8993 h 413657"/>
              <a:gd name="connsiteX1-3" fmla="*/ 6096000 w 12195175"/>
              <a:gd name="connsiteY1-4" fmla="*/ 0 h 413657"/>
              <a:gd name="connsiteX2-5" fmla="*/ 12195175 w 12195175"/>
              <a:gd name="connsiteY2-6" fmla="*/ 8993 h 413657"/>
              <a:gd name="connsiteX3-7" fmla="*/ 12195175 w 12195175"/>
              <a:gd name="connsiteY3-8" fmla="*/ 413657 h 413657"/>
              <a:gd name="connsiteX4-9" fmla="*/ 0 w 12195175"/>
              <a:gd name="connsiteY4-10" fmla="*/ 413657 h 413657"/>
              <a:gd name="connsiteX5" fmla="*/ 0 w 12195175"/>
              <a:gd name="connsiteY5" fmla="*/ 8993 h 413657"/>
              <a:gd name="connsiteX0-11" fmla="*/ 0 w 12195175"/>
              <a:gd name="connsiteY0-12" fmla="*/ 458935 h 863599"/>
              <a:gd name="connsiteX1-13" fmla="*/ 6052457 w 12195175"/>
              <a:gd name="connsiteY1-14" fmla="*/ 0 h 863599"/>
              <a:gd name="connsiteX2-15" fmla="*/ 12195175 w 12195175"/>
              <a:gd name="connsiteY2-16" fmla="*/ 458935 h 863599"/>
              <a:gd name="connsiteX3-17" fmla="*/ 12195175 w 12195175"/>
              <a:gd name="connsiteY3-18" fmla="*/ 863599 h 863599"/>
              <a:gd name="connsiteX4-19" fmla="*/ 0 w 12195175"/>
              <a:gd name="connsiteY4-20" fmla="*/ 863599 h 863599"/>
              <a:gd name="connsiteX5-21" fmla="*/ 0 w 12195175"/>
              <a:gd name="connsiteY5-22" fmla="*/ 458935 h 86359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5175" h="863599">
                <a:moveTo>
                  <a:pt x="0" y="458935"/>
                </a:moveTo>
                <a:lnTo>
                  <a:pt x="6052457" y="0"/>
                </a:lnTo>
                <a:lnTo>
                  <a:pt x="12195175" y="458935"/>
                </a:lnTo>
                <a:lnTo>
                  <a:pt x="12195175" y="863599"/>
                </a:lnTo>
                <a:lnTo>
                  <a:pt x="0" y="863599"/>
                </a:lnTo>
                <a:lnTo>
                  <a:pt x="0" y="45893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0" b="9926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77" y="2097957"/>
            <a:ext cx="3190352" cy="2049864"/>
          </a:xfrm>
          <a:prstGeom prst="rect">
            <a:avLst/>
          </a:prstGeom>
        </p:spPr>
      </p:pic>
      <p:sp>
        <p:nvSpPr>
          <p:cNvPr id="4" name="流程图: 手动操作 3"/>
          <p:cNvSpPr/>
          <p:nvPr/>
        </p:nvSpPr>
        <p:spPr>
          <a:xfrm>
            <a:off x="4626693" y="0"/>
            <a:ext cx="2392415" cy="670560"/>
          </a:xfrm>
          <a:prstGeom prst="flowChartManualOperation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71494" y="736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提升执行力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2B39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731777" y="2474640"/>
            <a:ext cx="547528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提升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执行力直接关系到企业安全、健康、和谐发展问题，企业必须不断提高执行力建设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731777" y="4017237"/>
            <a:ext cx="547528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提升执行力是完善企业制度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的一种直接体现，企业发展需要一个好的制度作保证，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以达到事半功倍的效果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909678" y="2539727"/>
            <a:ext cx="681038" cy="682625"/>
            <a:chOff x="1235505" y="2341233"/>
            <a:chExt cx="682521" cy="682521"/>
          </a:xfrm>
        </p:grpSpPr>
        <p:sp>
          <p:nvSpPr>
            <p:cNvPr id="7" name="矩形 6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265734" y="2371391"/>
              <a:ext cx="622064" cy="622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r>
                <a:rPr lang="en-US" altLang="zh-CN" sz="2000" noProof="1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noProof="1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27096" y="4082324"/>
            <a:ext cx="681038" cy="682625"/>
            <a:chOff x="1235505" y="2341233"/>
            <a:chExt cx="682521" cy="682521"/>
          </a:xfrm>
        </p:grpSpPr>
        <p:sp>
          <p:nvSpPr>
            <p:cNvPr id="12" name="矩形 11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265734" y="2371391"/>
              <a:ext cx="622064" cy="622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r>
                <a:rPr lang="en-US" altLang="zh-CN" sz="2000" noProof="1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noProof="1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98" y="2424103"/>
            <a:ext cx="3092460" cy="2405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椭圆 6"/>
          <p:cNvSpPr/>
          <p:nvPr/>
        </p:nvSpPr>
        <p:spPr>
          <a:xfrm>
            <a:off x="4139779" y="2573280"/>
            <a:ext cx="2016224" cy="20162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696215" y="2563120"/>
            <a:ext cx="2016224" cy="20162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252651" y="2573280"/>
            <a:ext cx="2016224" cy="20162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270906" y="3426189"/>
            <a:ext cx="310406" cy="310406"/>
            <a:chOff x="3264324" y="1749600"/>
            <a:chExt cx="348156" cy="348156"/>
          </a:xfrm>
          <a:solidFill>
            <a:srgbClr val="0070C0"/>
          </a:solidFill>
        </p:grpSpPr>
        <p:sp>
          <p:nvSpPr>
            <p:cNvPr id="20" name="矩形 19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827587" y="3406960"/>
            <a:ext cx="310515" cy="329565"/>
            <a:chOff x="3264324" y="1749600"/>
            <a:chExt cx="348156" cy="348156"/>
          </a:xfrm>
          <a:solidFill>
            <a:srgbClr val="0070C0"/>
          </a:solidFill>
        </p:grpSpPr>
        <p:sp>
          <p:nvSpPr>
            <p:cNvPr id="23" name="矩形 22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提升个人执行力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2B39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412416" y="3364399"/>
            <a:ext cx="1530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效率做事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986702" y="3370791"/>
            <a:ext cx="1530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乐在工作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9780112" y="3186274"/>
            <a:ext cx="13494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说对话办对事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1776" l="17544" r="98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598" y="2133592"/>
            <a:ext cx="2171700" cy="2895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效率做事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2B39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Freeform 6"/>
          <p:cNvSpPr/>
          <p:nvPr/>
        </p:nvSpPr>
        <p:spPr bwMode="auto">
          <a:xfrm>
            <a:off x="4658677" y="2781529"/>
            <a:ext cx="1376363" cy="1587500"/>
          </a:xfrm>
          <a:custGeom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Freeform 7"/>
          <p:cNvSpPr/>
          <p:nvPr/>
        </p:nvSpPr>
        <p:spPr bwMode="auto">
          <a:xfrm>
            <a:off x="1804352" y="2781529"/>
            <a:ext cx="1374775" cy="1587500"/>
          </a:xfrm>
          <a:custGeom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Freeform 8"/>
          <p:cNvSpPr/>
          <p:nvPr/>
        </p:nvSpPr>
        <p:spPr bwMode="auto">
          <a:xfrm>
            <a:off x="2517140" y="1541691"/>
            <a:ext cx="1374775" cy="1589088"/>
          </a:xfrm>
          <a:custGeom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Freeform 9"/>
          <p:cNvSpPr/>
          <p:nvPr/>
        </p:nvSpPr>
        <p:spPr bwMode="auto">
          <a:xfrm>
            <a:off x="3947477" y="1541691"/>
            <a:ext cx="1374775" cy="1589088"/>
          </a:xfrm>
          <a:custGeom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reeform 10"/>
          <p:cNvSpPr/>
          <p:nvPr/>
        </p:nvSpPr>
        <p:spPr bwMode="auto">
          <a:xfrm>
            <a:off x="2517140" y="4013429"/>
            <a:ext cx="1374775" cy="1589088"/>
          </a:xfrm>
          <a:custGeom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11"/>
          <p:cNvSpPr/>
          <p:nvPr/>
        </p:nvSpPr>
        <p:spPr bwMode="auto">
          <a:xfrm>
            <a:off x="3947477" y="4013429"/>
            <a:ext cx="1374775" cy="1589088"/>
          </a:xfrm>
          <a:custGeom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96282" y="215156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做计划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908276" y="337132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可执行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220095" y="46714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要分类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768042" y="46714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懂观念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053157" y="337132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必关注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821507" y="215156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会反省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reeform 17"/>
          <p:cNvSpPr>
            <a:spLocks noEditPoints="1"/>
          </p:cNvSpPr>
          <p:nvPr/>
        </p:nvSpPr>
        <p:spPr bwMode="auto">
          <a:xfrm>
            <a:off x="3662521" y="3247870"/>
            <a:ext cx="612775" cy="614363"/>
          </a:xfrm>
          <a:custGeom>
            <a:gdLst>
              <a:gd name="T0" fmla="*/ 504 w 1008"/>
              <a:gd name="T1" fmla="*/ 1009 h 1009"/>
              <a:gd name="T2" fmla="*/ 0 w 1008"/>
              <a:gd name="T3" fmla="*/ 504 h 1009"/>
              <a:gd name="T4" fmla="*/ 504 w 1008"/>
              <a:gd name="T5" fmla="*/ 0 h 1009"/>
              <a:gd name="T6" fmla="*/ 1008 w 1008"/>
              <a:gd name="T7" fmla="*/ 504 h 1009"/>
              <a:gd name="T8" fmla="*/ 504 w 1008"/>
              <a:gd name="T9" fmla="*/ 1009 h 1009"/>
              <a:gd name="T10" fmla="*/ 725 w 1008"/>
              <a:gd name="T11" fmla="*/ 769 h 1009"/>
              <a:gd name="T12" fmla="*/ 725 w 1008"/>
              <a:gd name="T13" fmla="*/ 769 h 1009"/>
              <a:gd name="T14" fmla="*/ 538 w 1008"/>
              <a:gd name="T15" fmla="*/ 586 h 1009"/>
              <a:gd name="T16" fmla="*/ 504 w 1008"/>
              <a:gd name="T17" fmla="*/ 592 h 1009"/>
              <a:gd name="T18" fmla="*/ 416 w 1008"/>
              <a:gd name="T19" fmla="*/ 504 h 1009"/>
              <a:gd name="T20" fmla="*/ 456 w 1008"/>
              <a:gd name="T21" fmla="*/ 431 h 1009"/>
              <a:gd name="T22" fmla="*/ 456 w 1008"/>
              <a:gd name="T23" fmla="*/ 179 h 1009"/>
              <a:gd name="T24" fmla="*/ 553 w 1008"/>
              <a:gd name="T25" fmla="*/ 179 h 1009"/>
              <a:gd name="T26" fmla="*/ 553 w 1008"/>
              <a:gd name="T27" fmla="*/ 431 h 1009"/>
              <a:gd name="T28" fmla="*/ 592 w 1008"/>
              <a:gd name="T29" fmla="*/ 504 h 1009"/>
              <a:gd name="T30" fmla="*/ 586 w 1008"/>
              <a:gd name="T31" fmla="*/ 536 h 1009"/>
              <a:gd name="T32" fmla="*/ 774 w 1008"/>
              <a:gd name="T33" fmla="*/ 719 h 1009"/>
              <a:gd name="T34" fmla="*/ 725 w 1008"/>
              <a:gd name="T35" fmla="*/ 769 h 1009"/>
              <a:gd name="T36" fmla="*/ 168 w 1008"/>
              <a:gd name="T37" fmla="*/ 471 h 1009"/>
              <a:gd name="T38" fmla="*/ 168 w 1008"/>
              <a:gd name="T39" fmla="*/ 471 h 1009"/>
              <a:gd name="T40" fmla="*/ 234 w 1008"/>
              <a:gd name="T41" fmla="*/ 471 h 1009"/>
              <a:gd name="T42" fmla="*/ 234 w 1008"/>
              <a:gd name="T43" fmla="*/ 538 h 1009"/>
              <a:gd name="T44" fmla="*/ 168 w 1008"/>
              <a:gd name="T45" fmla="*/ 538 h 1009"/>
              <a:gd name="T46" fmla="*/ 168 w 1008"/>
              <a:gd name="T47" fmla="*/ 471 h 1009"/>
              <a:gd name="T48" fmla="*/ 774 w 1008"/>
              <a:gd name="T49" fmla="*/ 471 h 1009"/>
              <a:gd name="T50" fmla="*/ 774 w 1008"/>
              <a:gd name="T51" fmla="*/ 471 h 1009"/>
              <a:gd name="T52" fmla="*/ 840 w 1008"/>
              <a:gd name="T53" fmla="*/ 471 h 1009"/>
              <a:gd name="T54" fmla="*/ 840 w 1008"/>
              <a:gd name="T55" fmla="*/ 538 h 1009"/>
              <a:gd name="T56" fmla="*/ 774 w 1008"/>
              <a:gd name="T57" fmla="*/ 538 h 1009"/>
              <a:gd name="T58" fmla="*/ 774 w 1008"/>
              <a:gd name="T59" fmla="*/ 471 h 1009"/>
              <a:gd name="T60" fmla="*/ 470 w 1008"/>
              <a:gd name="T61" fmla="*/ 840 h 1009"/>
              <a:gd name="T62" fmla="*/ 470 w 1008"/>
              <a:gd name="T63" fmla="*/ 840 h 1009"/>
              <a:gd name="T64" fmla="*/ 470 w 1008"/>
              <a:gd name="T65" fmla="*/ 775 h 1009"/>
              <a:gd name="T66" fmla="*/ 538 w 1008"/>
              <a:gd name="T67" fmla="*/ 775 h 1009"/>
              <a:gd name="T68" fmla="*/ 538 w 1008"/>
              <a:gd name="T69" fmla="*/ 840 h 1009"/>
              <a:gd name="T70" fmla="*/ 470 w 1008"/>
              <a:gd name="T71" fmla="*/ 840 h 1009"/>
              <a:gd name="T72" fmla="*/ 504 w 1008"/>
              <a:gd name="T73" fmla="*/ 912 h 1009"/>
              <a:gd name="T74" fmla="*/ 504 w 1008"/>
              <a:gd name="T75" fmla="*/ 912 h 1009"/>
              <a:gd name="T76" fmla="*/ 912 w 1008"/>
              <a:gd name="T77" fmla="*/ 504 h 1009"/>
              <a:gd name="T78" fmla="*/ 504 w 1008"/>
              <a:gd name="T79" fmla="*/ 97 h 1009"/>
              <a:gd name="T80" fmla="*/ 96 w 1008"/>
              <a:gd name="T81" fmla="*/ 504 h 1009"/>
              <a:gd name="T82" fmla="*/ 504 w 1008"/>
              <a:gd name="T83" fmla="*/ 912 h 10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07" h="1009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-4933" r="173" b="4933"/>
          <a:stretch>
            <a:fillRect/>
          </a:stretch>
        </p:blipFill>
        <p:spPr>
          <a:xfrm>
            <a:off x="7036692" y="2151569"/>
            <a:ext cx="3779521" cy="28398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8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0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" grpId="0"/>
      <p:bldP spid="59" grpId="0"/>
      <p:bldP spid="60" grpId="0"/>
      <p:bldP spid="61" grpId="0"/>
      <p:bldP spid="62" grpId="0"/>
      <p:bldP spid="63" grpId="0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乐在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2B39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组合 3"/>
          <p:cNvGrpSpPr/>
          <p:nvPr/>
        </p:nvGrpSpPr>
        <p:grpSpPr>
          <a:xfrm>
            <a:off x="4750697" y="2328671"/>
            <a:ext cx="2522537" cy="2520951"/>
            <a:chExt cx="2098675" cy="2098676"/>
          </a:xfrm>
        </p:grpSpPr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0" y="0"/>
              <a:ext cx="2098675" cy="209867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6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331916" y="390683"/>
              <a:ext cx="1469769" cy="1380808"/>
            </a:xfrm>
            <a:custGeom>
              <a:gdLst>
                <a:gd name="T0" fmla="*/ 899153 w 1615"/>
                <a:gd name="T1" fmla="*/ 22741 h 1518"/>
                <a:gd name="T2" fmla="*/ 716228 w 1615"/>
                <a:gd name="T3" fmla="*/ 87324 h 1518"/>
                <a:gd name="T4" fmla="*/ 549685 w 1615"/>
                <a:gd name="T5" fmla="*/ 15464 h 1518"/>
                <a:gd name="T6" fmla="*/ 17291 w 1615"/>
                <a:gd name="T7" fmla="*/ 548503 h 1518"/>
                <a:gd name="T8" fmla="*/ 191115 w 1615"/>
                <a:gd name="T9" fmla="*/ 799559 h 1518"/>
                <a:gd name="T10" fmla="*/ 279393 w 1615"/>
                <a:gd name="T11" fmla="*/ 960562 h 1518"/>
                <a:gd name="T12" fmla="*/ 394062 w 1615"/>
                <a:gd name="T13" fmla="*/ 1192516 h 1518"/>
                <a:gd name="T14" fmla="*/ 604289 w 1615"/>
                <a:gd name="T15" fmla="*/ 1282569 h 1518"/>
                <a:gd name="T16" fmla="*/ 842728 w 1615"/>
                <a:gd name="T17" fmla="*/ 1328050 h 1518"/>
                <a:gd name="T18" fmla="*/ 936466 w 1615"/>
                <a:gd name="T19" fmla="*/ 1292575 h 1518"/>
                <a:gd name="T20" fmla="*/ 1082988 w 1615"/>
                <a:gd name="T21" fmla="*/ 1192516 h 1518"/>
                <a:gd name="T22" fmla="*/ 1117570 w 1615"/>
                <a:gd name="T23" fmla="*/ 1053344 h 1518"/>
                <a:gd name="T24" fmla="*/ 1231330 w 1615"/>
                <a:gd name="T25" fmla="*/ 1038790 h 1518"/>
                <a:gd name="T26" fmla="*/ 1269553 w 1615"/>
                <a:gd name="T27" fmla="*/ 901437 h 1518"/>
                <a:gd name="T28" fmla="*/ 1397873 w 1615"/>
                <a:gd name="T29" fmla="*/ 772270 h 1518"/>
                <a:gd name="T30" fmla="*/ 1446107 w 1615"/>
                <a:gd name="T31" fmla="*/ 639465 h 1518"/>
                <a:gd name="T32" fmla="*/ 1389683 w 1615"/>
                <a:gd name="T33" fmla="*/ 621273 h 1518"/>
                <a:gd name="T34" fmla="*/ 1328708 w 1615"/>
                <a:gd name="T35" fmla="*/ 656748 h 1518"/>
                <a:gd name="T36" fmla="*/ 1166714 w 1615"/>
                <a:gd name="T37" fmla="*/ 754078 h 1518"/>
                <a:gd name="T38" fmla="*/ 1170355 w 1615"/>
                <a:gd name="T39" fmla="*/ 767722 h 1518"/>
                <a:gd name="T40" fmla="*/ 1008362 w 1615"/>
                <a:gd name="T41" fmla="*/ 864142 h 1518"/>
                <a:gd name="T42" fmla="*/ 1055685 w 1615"/>
                <a:gd name="T43" fmla="*/ 949647 h 1518"/>
                <a:gd name="T44" fmla="*/ 893692 w 1615"/>
                <a:gd name="T45" fmla="*/ 1046976 h 1518"/>
                <a:gd name="T46" fmla="*/ 936466 w 1615"/>
                <a:gd name="T47" fmla="*/ 1123385 h 1518"/>
                <a:gd name="T48" fmla="*/ 774473 w 1615"/>
                <a:gd name="T49" fmla="*/ 1219805 h 1518"/>
                <a:gd name="T50" fmla="*/ 800865 w 1615"/>
                <a:gd name="T51" fmla="*/ 1286207 h 1518"/>
                <a:gd name="T52" fmla="*/ 664354 w 1615"/>
                <a:gd name="T53" fmla="*/ 1246184 h 1518"/>
                <a:gd name="T54" fmla="*/ 685285 w 1615"/>
                <a:gd name="T55" fmla="*/ 1197974 h 1518"/>
                <a:gd name="T56" fmla="*/ 844548 w 1615"/>
                <a:gd name="T57" fmla="*/ 963291 h 1518"/>
                <a:gd name="T58" fmla="*/ 469598 w 1615"/>
                <a:gd name="T59" fmla="*/ 1235268 h 1518"/>
                <a:gd name="T60" fmla="*/ 503271 w 1615"/>
                <a:gd name="T61" fmla="*/ 1098825 h 1518"/>
                <a:gd name="T62" fmla="*/ 424094 w 1615"/>
                <a:gd name="T63" fmla="*/ 1105192 h 1518"/>
                <a:gd name="T64" fmla="*/ 321256 w 1615"/>
                <a:gd name="T65" fmla="*/ 1002405 h 1518"/>
                <a:gd name="T66" fmla="*/ 383141 w 1615"/>
                <a:gd name="T67" fmla="*/ 867781 h 1518"/>
                <a:gd name="T68" fmla="*/ 245720 w 1615"/>
                <a:gd name="T69" fmla="*/ 854136 h 1518"/>
                <a:gd name="T70" fmla="*/ 251180 w 1615"/>
                <a:gd name="T71" fmla="*/ 809565 h 1518"/>
                <a:gd name="T72" fmla="*/ 265742 w 1615"/>
                <a:gd name="T73" fmla="*/ 782276 h 1518"/>
                <a:gd name="T74" fmla="*/ 463228 w 1615"/>
                <a:gd name="T75" fmla="*/ 582159 h 1518"/>
                <a:gd name="T76" fmla="*/ 312155 w 1615"/>
                <a:gd name="T77" fmla="*/ 595803 h 1518"/>
                <a:gd name="T78" fmla="*/ 214777 w 1615"/>
                <a:gd name="T79" fmla="*/ 442986 h 1518"/>
                <a:gd name="T80" fmla="*/ 792674 w 1615"/>
                <a:gd name="T81" fmla="*/ 433890 h 1518"/>
                <a:gd name="T82" fmla="*/ 771742 w 1615"/>
                <a:gd name="T83" fmla="*/ 124618 h 1518"/>
                <a:gd name="T84" fmla="*/ 899153 w 1615"/>
                <a:gd name="T85" fmla="*/ 81866 h 1518"/>
                <a:gd name="T86" fmla="*/ 1389683 w 1615"/>
                <a:gd name="T87" fmla="*/ 621273 h 1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615" h="1518">
                  <a:moveTo>
                    <a:pt x="1530" y="456"/>
                  </a:moveTo>
                  <a:lnTo>
                    <a:pt x="1169" y="95"/>
                  </a:lnTo>
                  <a:cubicBezTo>
                    <a:pt x="1126" y="52"/>
                    <a:pt x="1056" y="25"/>
                    <a:pt x="988" y="25"/>
                  </a:cubicBezTo>
                  <a:cubicBezTo>
                    <a:pt x="964" y="25"/>
                    <a:pt x="943" y="28"/>
                    <a:pt x="922" y="34"/>
                  </a:cubicBezTo>
                  <a:lnTo>
                    <a:pt x="907" y="39"/>
                  </a:lnTo>
                  <a:cubicBezTo>
                    <a:pt x="871" y="50"/>
                    <a:pt x="828" y="71"/>
                    <a:pt x="787" y="96"/>
                  </a:cubicBezTo>
                  <a:lnTo>
                    <a:pt x="786" y="96"/>
                  </a:lnTo>
                  <a:cubicBezTo>
                    <a:pt x="715" y="65"/>
                    <a:pt x="649" y="31"/>
                    <a:pt x="619" y="22"/>
                  </a:cubicBezTo>
                  <a:lnTo>
                    <a:pt x="604" y="17"/>
                  </a:lnTo>
                  <a:cubicBezTo>
                    <a:pt x="547" y="0"/>
                    <a:pt x="465" y="20"/>
                    <a:pt x="423" y="62"/>
                  </a:cubicBezTo>
                  <a:lnTo>
                    <a:pt x="62" y="423"/>
                  </a:lnTo>
                  <a:cubicBezTo>
                    <a:pt x="20" y="465"/>
                    <a:pt x="0" y="546"/>
                    <a:pt x="19" y="603"/>
                  </a:cubicBezTo>
                  <a:lnTo>
                    <a:pt x="26" y="625"/>
                  </a:lnTo>
                  <a:cubicBezTo>
                    <a:pt x="45" y="682"/>
                    <a:pt x="94" y="763"/>
                    <a:pt x="137" y="805"/>
                  </a:cubicBezTo>
                  <a:lnTo>
                    <a:pt x="210" y="879"/>
                  </a:lnTo>
                  <a:cubicBezTo>
                    <a:pt x="195" y="931"/>
                    <a:pt x="204" y="984"/>
                    <a:pt x="241" y="1021"/>
                  </a:cubicBezTo>
                  <a:cubicBezTo>
                    <a:pt x="259" y="1039"/>
                    <a:pt x="282" y="1051"/>
                    <a:pt x="307" y="1056"/>
                  </a:cubicBezTo>
                  <a:cubicBezTo>
                    <a:pt x="238" y="1125"/>
                    <a:pt x="228" y="1224"/>
                    <a:pt x="286" y="1282"/>
                  </a:cubicBezTo>
                  <a:cubicBezTo>
                    <a:pt x="310" y="1306"/>
                    <a:pt x="344" y="1320"/>
                    <a:pt x="381" y="1320"/>
                  </a:cubicBezTo>
                  <a:cubicBezTo>
                    <a:pt x="398" y="1320"/>
                    <a:pt x="415" y="1316"/>
                    <a:pt x="433" y="1311"/>
                  </a:cubicBezTo>
                  <a:cubicBezTo>
                    <a:pt x="433" y="1347"/>
                    <a:pt x="446" y="1380"/>
                    <a:pt x="470" y="1404"/>
                  </a:cubicBezTo>
                  <a:cubicBezTo>
                    <a:pt x="494" y="1428"/>
                    <a:pt x="528" y="1442"/>
                    <a:pt x="565" y="1442"/>
                  </a:cubicBezTo>
                  <a:cubicBezTo>
                    <a:pt x="599" y="1442"/>
                    <a:pt x="634" y="1430"/>
                    <a:pt x="664" y="1410"/>
                  </a:cubicBezTo>
                  <a:cubicBezTo>
                    <a:pt x="669" y="1436"/>
                    <a:pt x="681" y="1461"/>
                    <a:pt x="700" y="1480"/>
                  </a:cubicBezTo>
                  <a:cubicBezTo>
                    <a:pt x="725" y="1504"/>
                    <a:pt x="758" y="1518"/>
                    <a:pt x="795" y="1518"/>
                  </a:cubicBezTo>
                  <a:cubicBezTo>
                    <a:pt x="841" y="1518"/>
                    <a:pt x="889" y="1496"/>
                    <a:pt x="926" y="1460"/>
                  </a:cubicBezTo>
                  <a:lnTo>
                    <a:pt x="946" y="1440"/>
                  </a:lnTo>
                  <a:cubicBezTo>
                    <a:pt x="969" y="1445"/>
                    <a:pt x="994" y="1442"/>
                    <a:pt x="1016" y="1429"/>
                  </a:cubicBezTo>
                  <a:lnTo>
                    <a:pt x="1029" y="1421"/>
                  </a:lnTo>
                  <a:cubicBezTo>
                    <a:pt x="1066" y="1398"/>
                    <a:pt x="1083" y="1354"/>
                    <a:pt x="1072" y="1314"/>
                  </a:cubicBezTo>
                  <a:lnTo>
                    <a:pt x="1082" y="1304"/>
                  </a:lnTo>
                  <a:cubicBezTo>
                    <a:pt x="1112" y="1328"/>
                    <a:pt x="1155" y="1332"/>
                    <a:pt x="1190" y="1311"/>
                  </a:cubicBezTo>
                  <a:lnTo>
                    <a:pt x="1203" y="1303"/>
                  </a:lnTo>
                  <a:cubicBezTo>
                    <a:pt x="1249" y="1276"/>
                    <a:pt x="1263" y="1217"/>
                    <a:pt x="1236" y="1172"/>
                  </a:cubicBezTo>
                  <a:lnTo>
                    <a:pt x="1228" y="1158"/>
                  </a:lnTo>
                  <a:lnTo>
                    <a:pt x="1238" y="1148"/>
                  </a:lnTo>
                  <a:cubicBezTo>
                    <a:pt x="1268" y="1167"/>
                    <a:pt x="1307" y="1169"/>
                    <a:pt x="1340" y="1150"/>
                  </a:cubicBezTo>
                  <a:lnTo>
                    <a:pt x="1353" y="1142"/>
                  </a:lnTo>
                  <a:cubicBezTo>
                    <a:pt x="1399" y="1115"/>
                    <a:pt x="1413" y="1056"/>
                    <a:pt x="1386" y="1010"/>
                  </a:cubicBezTo>
                  <a:lnTo>
                    <a:pt x="1382" y="1004"/>
                  </a:lnTo>
                  <a:lnTo>
                    <a:pt x="1395" y="991"/>
                  </a:lnTo>
                  <a:cubicBezTo>
                    <a:pt x="1424" y="1006"/>
                    <a:pt x="1460" y="1007"/>
                    <a:pt x="1490" y="989"/>
                  </a:cubicBezTo>
                  <a:lnTo>
                    <a:pt x="1504" y="981"/>
                  </a:lnTo>
                  <a:cubicBezTo>
                    <a:pt x="1549" y="954"/>
                    <a:pt x="1564" y="894"/>
                    <a:pt x="1536" y="849"/>
                  </a:cubicBezTo>
                  <a:lnTo>
                    <a:pt x="1528" y="835"/>
                  </a:lnTo>
                  <a:cubicBezTo>
                    <a:pt x="1551" y="798"/>
                    <a:pt x="1571" y="758"/>
                    <a:pt x="1582" y="724"/>
                  </a:cubicBezTo>
                  <a:lnTo>
                    <a:pt x="1589" y="703"/>
                  </a:lnTo>
                  <a:cubicBezTo>
                    <a:pt x="1615" y="622"/>
                    <a:pt x="1590" y="516"/>
                    <a:pt x="1530" y="456"/>
                  </a:cubicBezTo>
                  <a:close/>
                  <a:moveTo>
                    <a:pt x="1527" y="683"/>
                  </a:moveTo>
                  <a:lnTo>
                    <a:pt x="1527" y="683"/>
                  </a:lnTo>
                  <a:lnTo>
                    <a:pt x="1520" y="704"/>
                  </a:lnTo>
                  <a:cubicBezTo>
                    <a:pt x="1513" y="724"/>
                    <a:pt x="1503" y="748"/>
                    <a:pt x="1490" y="771"/>
                  </a:cubicBezTo>
                  <a:lnTo>
                    <a:pt x="1460" y="722"/>
                  </a:lnTo>
                  <a:cubicBezTo>
                    <a:pt x="1433" y="677"/>
                    <a:pt x="1374" y="662"/>
                    <a:pt x="1328" y="689"/>
                  </a:cubicBezTo>
                  <a:lnTo>
                    <a:pt x="1315" y="697"/>
                  </a:lnTo>
                  <a:cubicBezTo>
                    <a:pt x="1270" y="724"/>
                    <a:pt x="1255" y="784"/>
                    <a:pt x="1282" y="829"/>
                  </a:cubicBezTo>
                  <a:lnTo>
                    <a:pt x="1351" y="943"/>
                  </a:lnTo>
                  <a:lnTo>
                    <a:pt x="1348" y="946"/>
                  </a:lnTo>
                  <a:lnTo>
                    <a:pt x="1286" y="844"/>
                  </a:lnTo>
                  <a:cubicBezTo>
                    <a:pt x="1259" y="798"/>
                    <a:pt x="1200" y="783"/>
                    <a:pt x="1154" y="811"/>
                  </a:cubicBezTo>
                  <a:lnTo>
                    <a:pt x="1141" y="819"/>
                  </a:lnTo>
                  <a:cubicBezTo>
                    <a:pt x="1096" y="846"/>
                    <a:pt x="1081" y="905"/>
                    <a:pt x="1108" y="950"/>
                  </a:cubicBezTo>
                  <a:lnTo>
                    <a:pt x="1196" y="1097"/>
                  </a:lnTo>
                  <a:lnTo>
                    <a:pt x="1193" y="1100"/>
                  </a:lnTo>
                  <a:lnTo>
                    <a:pt x="1160" y="1044"/>
                  </a:lnTo>
                  <a:cubicBezTo>
                    <a:pt x="1133" y="999"/>
                    <a:pt x="1073" y="984"/>
                    <a:pt x="1028" y="1011"/>
                  </a:cubicBezTo>
                  <a:lnTo>
                    <a:pt x="1015" y="1020"/>
                  </a:lnTo>
                  <a:cubicBezTo>
                    <a:pt x="970" y="1047"/>
                    <a:pt x="955" y="1106"/>
                    <a:pt x="982" y="1151"/>
                  </a:cubicBezTo>
                  <a:lnTo>
                    <a:pt x="1042" y="1251"/>
                  </a:lnTo>
                  <a:lnTo>
                    <a:pt x="1040" y="1253"/>
                  </a:lnTo>
                  <a:lnTo>
                    <a:pt x="1029" y="1235"/>
                  </a:lnTo>
                  <a:cubicBezTo>
                    <a:pt x="1002" y="1189"/>
                    <a:pt x="943" y="1175"/>
                    <a:pt x="898" y="1202"/>
                  </a:cubicBezTo>
                  <a:lnTo>
                    <a:pt x="884" y="1210"/>
                  </a:lnTo>
                  <a:cubicBezTo>
                    <a:pt x="839" y="1237"/>
                    <a:pt x="824" y="1296"/>
                    <a:pt x="851" y="1341"/>
                  </a:cubicBezTo>
                  <a:lnTo>
                    <a:pt x="884" y="1396"/>
                  </a:lnTo>
                  <a:cubicBezTo>
                    <a:pt x="886" y="1399"/>
                    <a:pt x="888" y="1401"/>
                    <a:pt x="890" y="1404"/>
                  </a:cubicBezTo>
                  <a:lnTo>
                    <a:pt x="880" y="1414"/>
                  </a:lnTo>
                  <a:cubicBezTo>
                    <a:pt x="855" y="1439"/>
                    <a:pt x="823" y="1452"/>
                    <a:pt x="795" y="1452"/>
                  </a:cubicBezTo>
                  <a:cubicBezTo>
                    <a:pt x="776" y="1452"/>
                    <a:pt x="759" y="1447"/>
                    <a:pt x="746" y="1434"/>
                  </a:cubicBezTo>
                  <a:cubicBezTo>
                    <a:pt x="731" y="1418"/>
                    <a:pt x="725" y="1395"/>
                    <a:pt x="730" y="1370"/>
                  </a:cubicBezTo>
                  <a:cubicBezTo>
                    <a:pt x="732" y="1358"/>
                    <a:pt x="736" y="1346"/>
                    <a:pt x="742" y="1334"/>
                  </a:cubicBezTo>
                  <a:cubicBezTo>
                    <a:pt x="743" y="1333"/>
                    <a:pt x="744" y="1332"/>
                    <a:pt x="745" y="1330"/>
                  </a:cubicBezTo>
                  <a:cubicBezTo>
                    <a:pt x="747" y="1326"/>
                    <a:pt x="750" y="1321"/>
                    <a:pt x="753" y="1317"/>
                  </a:cubicBezTo>
                  <a:cubicBezTo>
                    <a:pt x="757" y="1311"/>
                    <a:pt x="762" y="1306"/>
                    <a:pt x="767" y="1300"/>
                  </a:cubicBezTo>
                  <a:lnTo>
                    <a:pt x="968" y="1100"/>
                  </a:lnTo>
                  <a:lnTo>
                    <a:pt x="928" y="1059"/>
                  </a:lnTo>
                  <a:lnTo>
                    <a:pt x="650" y="1337"/>
                  </a:lnTo>
                  <a:cubicBezTo>
                    <a:pt x="624" y="1363"/>
                    <a:pt x="593" y="1376"/>
                    <a:pt x="565" y="1376"/>
                  </a:cubicBezTo>
                  <a:cubicBezTo>
                    <a:pt x="546" y="1376"/>
                    <a:pt x="529" y="1370"/>
                    <a:pt x="516" y="1358"/>
                  </a:cubicBezTo>
                  <a:cubicBezTo>
                    <a:pt x="485" y="1327"/>
                    <a:pt x="495" y="1267"/>
                    <a:pt x="537" y="1224"/>
                  </a:cubicBezTo>
                  <a:lnTo>
                    <a:pt x="546" y="1215"/>
                  </a:lnTo>
                  <a:lnTo>
                    <a:pt x="553" y="1208"/>
                  </a:lnTo>
                  <a:lnTo>
                    <a:pt x="815" y="946"/>
                  </a:lnTo>
                  <a:lnTo>
                    <a:pt x="775" y="906"/>
                  </a:lnTo>
                  <a:lnTo>
                    <a:pt x="466" y="1215"/>
                  </a:lnTo>
                  <a:cubicBezTo>
                    <a:pt x="441" y="1240"/>
                    <a:pt x="409" y="1254"/>
                    <a:pt x="381" y="1254"/>
                  </a:cubicBezTo>
                  <a:cubicBezTo>
                    <a:pt x="362" y="1254"/>
                    <a:pt x="345" y="1248"/>
                    <a:pt x="332" y="1236"/>
                  </a:cubicBezTo>
                  <a:cubicBezTo>
                    <a:pt x="301" y="1205"/>
                    <a:pt x="311" y="1144"/>
                    <a:pt x="353" y="1102"/>
                  </a:cubicBezTo>
                  <a:lnTo>
                    <a:pt x="662" y="793"/>
                  </a:lnTo>
                  <a:lnTo>
                    <a:pt x="622" y="753"/>
                  </a:lnTo>
                  <a:lnTo>
                    <a:pt x="421" y="954"/>
                  </a:lnTo>
                  <a:cubicBezTo>
                    <a:pt x="395" y="979"/>
                    <a:pt x="363" y="993"/>
                    <a:pt x="335" y="993"/>
                  </a:cubicBezTo>
                  <a:cubicBezTo>
                    <a:pt x="317" y="993"/>
                    <a:pt x="300" y="987"/>
                    <a:pt x="287" y="975"/>
                  </a:cubicBezTo>
                  <a:cubicBezTo>
                    <a:pt x="277" y="965"/>
                    <a:pt x="272" y="952"/>
                    <a:pt x="270" y="939"/>
                  </a:cubicBezTo>
                  <a:cubicBezTo>
                    <a:pt x="268" y="928"/>
                    <a:pt x="269" y="916"/>
                    <a:pt x="272" y="904"/>
                  </a:cubicBezTo>
                  <a:cubicBezTo>
                    <a:pt x="272" y="903"/>
                    <a:pt x="272" y="901"/>
                    <a:pt x="273" y="900"/>
                  </a:cubicBezTo>
                  <a:cubicBezTo>
                    <a:pt x="274" y="897"/>
                    <a:pt x="275" y="894"/>
                    <a:pt x="276" y="890"/>
                  </a:cubicBezTo>
                  <a:cubicBezTo>
                    <a:pt x="277" y="886"/>
                    <a:pt x="279" y="882"/>
                    <a:pt x="281" y="878"/>
                  </a:cubicBezTo>
                  <a:cubicBezTo>
                    <a:pt x="282" y="876"/>
                    <a:pt x="283" y="874"/>
                    <a:pt x="284" y="872"/>
                  </a:cubicBezTo>
                  <a:cubicBezTo>
                    <a:pt x="287" y="868"/>
                    <a:pt x="289" y="864"/>
                    <a:pt x="292" y="860"/>
                  </a:cubicBezTo>
                  <a:cubicBezTo>
                    <a:pt x="293" y="859"/>
                    <a:pt x="294" y="857"/>
                    <a:pt x="295" y="856"/>
                  </a:cubicBezTo>
                  <a:cubicBezTo>
                    <a:pt x="299" y="851"/>
                    <a:pt x="303" y="846"/>
                    <a:pt x="307" y="841"/>
                  </a:cubicBezTo>
                  <a:lnTo>
                    <a:pt x="509" y="640"/>
                  </a:lnTo>
                  <a:lnTo>
                    <a:pt x="489" y="621"/>
                  </a:lnTo>
                  <a:cubicBezTo>
                    <a:pt x="479" y="611"/>
                    <a:pt x="471" y="599"/>
                    <a:pt x="466" y="586"/>
                  </a:cubicBezTo>
                  <a:lnTo>
                    <a:pt x="343" y="655"/>
                  </a:lnTo>
                  <a:cubicBezTo>
                    <a:pt x="325" y="666"/>
                    <a:pt x="304" y="671"/>
                    <a:pt x="284" y="671"/>
                  </a:cubicBezTo>
                  <a:cubicBezTo>
                    <a:pt x="248" y="671"/>
                    <a:pt x="214" y="654"/>
                    <a:pt x="195" y="625"/>
                  </a:cubicBezTo>
                  <a:cubicBezTo>
                    <a:pt x="165" y="578"/>
                    <a:pt x="184" y="516"/>
                    <a:pt x="236" y="487"/>
                  </a:cubicBezTo>
                  <a:lnTo>
                    <a:pt x="595" y="284"/>
                  </a:lnTo>
                  <a:cubicBezTo>
                    <a:pt x="606" y="298"/>
                    <a:pt x="620" y="311"/>
                    <a:pt x="636" y="322"/>
                  </a:cubicBezTo>
                  <a:lnTo>
                    <a:pt x="871" y="477"/>
                  </a:lnTo>
                  <a:cubicBezTo>
                    <a:pt x="941" y="524"/>
                    <a:pt x="1032" y="511"/>
                    <a:pt x="1073" y="449"/>
                  </a:cubicBezTo>
                  <a:cubicBezTo>
                    <a:pt x="1114" y="387"/>
                    <a:pt x="1091" y="298"/>
                    <a:pt x="1021" y="251"/>
                  </a:cubicBezTo>
                  <a:lnTo>
                    <a:pt x="848" y="137"/>
                  </a:lnTo>
                  <a:cubicBezTo>
                    <a:pt x="875" y="121"/>
                    <a:pt x="903" y="109"/>
                    <a:pt x="927" y="101"/>
                  </a:cubicBezTo>
                  <a:lnTo>
                    <a:pt x="942" y="96"/>
                  </a:lnTo>
                  <a:cubicBezTo>
                    <a:pt x="956" y="92"/>
                    <a:pt x="972" y="90"/>
                    <a:pt x="988" y="90"/>
                  </a:cubicBezTo>
                  <a:cubicBezTo>
                    <a:pt x="1037" y="90"/>
                    <a:pt x="1091" y="109"/>
                    <a:pt x="1123" y="141"/>
                  </a:cubicBezTo>
                  <a:lnTo>
                    <a:pt x="1484" y="502"/>
                  </a:lnTo>
                  <a:cubicBezTo>
                    <a:pt x="1526" y="544"/>
                    <a:pt x="1545" y="625"/>
                    <a:pt x="1527" y="6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65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4742759" y="5678796"/>
            <a:ext cx="2530475" cy="5847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乐在工作</a:t>
            </a:r>
            <a:endParaRPr lang="zh-CN" altLang="en-US" sz="32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7"/>
          <p:cNvSpPr>
            <a:spLocks noChangeArrowheads="1"/>
          </p:cNvSpPr>
          <p:nvPr/>
        </p:nvSpPr>
        <p:spPr bwMode="auto">
          <a:xfrm>
            <a:off x="6663849" y="1895071"/>
            <a:ext cx="504825" cy="5048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FFFFFF"/>
            </a:solidFill>
            <a:round/>
          </a:ln>
        </p:spPr>
        <p:txBody>
          <a:bodyPr lIns="91440" tIns="45720" rIns="91440" bIns="45720"/>
          <a:lstStyle/>
          <a:p>
            <a:pPr algn="ctr" defTabSz="68580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65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5" b="1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8"/>
          <p:cNvSpPr>
            <a:spLocks noChangeArrowheads="1"/>
          </p:cNvSpPr>
          <p:nvPr/>
        </p:nvSpPr>
        <p:spPr bwMode="auto">
          <a:xfrm>
            <a:off x="7419773" y="3216527"/>
            <a:ext cx="504825" cy="503237"/>
          </a:xfrm>
          <a:prstGeom prst="ellipse">
            <a:avLst/>
          </a:prstGeom>
          <a:solidFill>
            <a:srgbClr val="0070C0"/>
          </a:solidFill>
          <a:ln w="9525">
            <a:solidFill>
              <a:srgbClr val="FFFFFF"/>
            </a:solidFill>
            <a:round/>
          </a:ln>
        </p:spPr>
        <p:txBody>
          <a:bodyPr lIns="91440" tIns="45720" rIns="91440" bIns="45720"/>
          <a:lstStyle/>
          <a:p>
            <a:pPr algn="ctr" defTabSz="685800"/>
            <a:r>
              <a:rPr lang="en-US" altLang="zh-CN" sz="1865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865" b="1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9"/>
          <p:cNvSpPr>
            <a:spLocks noChangeArrowheads="1"/>
          </p:cNvSpPr>
          <p:nvPr/>
        </p:nvSpPr>
        <p:spPr bwMode="auto">
          <a:xfrm>
            <a:off x="6809403" y="4542894"/>
            <a:ext cx="504825" cy="503237"/>
          </a:xfrm>
          <a:prstGeom prst="ellipse">
            <a:avLst/>
          </a:prstGeom>
          <a:solidFill>
            <a:srgbClr val="0070C0"/>
          </a:solidFill>
          <a:ln w="9525">
            <a:solidFill>
              <a:srgbClr val="FFFFFF"/>
            </a:solidFill>
            <a:round/>
          </a:ln>
        </p:spPr>
        <p:txBody>
          <a:bodyPr lIns="91440" tIns="45720" rIns="91440" bIns="45720"/>
          <a:lstStyle/>
          <a:p>
            <a:pPr algn="ctr" defTabSz="685800"/>
            <a:r>
              <a:rPr lang="en-US" altLang="zh-CN" sz="1865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865" b="1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18"/>
          <p:cNvSpPr>
            <a:spLocks noChangeArrowheads="1"/>
          </p:cNvSpPr>
          <p:nvPr/>
        </p:nvSpPr>
        <p:spPr bwMode="auto">
          <a:xfrm>
            <a:off x="4791691" y="4597209"/>
            <a:ext cx="504825" cy="5048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FFFFFF"/>
            </a:solidFill>
            <a:round/>
          </a:ln>
        </p:spPr>
        <p:txBody>
          <a:bodyPr lIns="91440" tIns="45720" rIns="91440" bIns="45720"/>
          <a:lstStyle/>
          <a:p>
            <a:pPr algn="ctr" defTabSz="685800"/>
            <a:r>
              <a:rPr lang="en-US" altLang="zh-CN" sz="1865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865" b="1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19"/>
          <p:cNvSpPr>
            <a:spLocks noChangeArrowheads="1"/>
          </p:cNvSpPr>
          <p:nvPr/>
        </p:nvSpPr>
        <p:spPr bwMode="auto">
          <a:xfrm>
            <a:off x="4099333" y="3216528"/>
            <a:ext cx="504825" cy="503237"/>
          </a:xfrm>
          <a:prstGeom prst="ellipse">
            <a:avLst/>
          </a:prstGeom>
          <a:solidFill>
            <a:srgbClr val="0070C0"/>
          </a:solidFill>
          <a:ln w="9525">
            <a:solidFill>
              <a:srgbClr val="FFFFFF"/>
            </a:solidFill>
            <a:round/>
          </a:ln>
        </p:spPr>
        <p:txBody>
          <a:bodyPr lIns="91440" tIns="45720" rIns="91440" bIns="45720"/>
          <a:lstStyle/>
          <a:p>
            <a:pPr algn="ctr" defTabSz="685800"/>
            <a:r>
              <a:rPr lang="en-US" altLang="zh-CN" sz="1865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865" b="1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0"/>
          <p:cNvSpPr>
            <a:spLocks noChangeArrowheads="1"/>
          </p:cNvSpPr>
          <p:nvPr/>
        </p:nvSpPr>
        <p:spPr bwMode="auto">
          <a:xfrm>
            <a:off x="4791691" y="1896659"/>
            <a:ext cx="504825" cy="503237"/>
          </a:xfrm>
          <a:prstGeom prst="ellipse">
            <a:avLst/>
          </a:prstGeom>
          <a:solidFill>
            <a:srgbClr val="0070C0"/>
          </a:solidFill>
          <a:ln w="9525">
            <a:solidFill>
              <a:srgbClr val="FFFFFF"/>
            </a:solidFill>
            <a:round/>
          </a:ln>
        </p:spPr>
        <p:txBody>
          <a:bodyPr lIns="91440" tIns="45720" rIns="91440" bIns="45720"/>
          <a:lstStyle/>
          <a:p>
            <a:pPr algn="ctr" defTabSz="685800"/>
            <a:r>
              <a:rPr lang="en-US" altLang="zh-CN" sz="1865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865" b="1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01231" y="178702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创造共同愿景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86061" y="33504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尊重每名员工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91802" y="473270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目标激励员工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49368" y="328347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合理奖惩制度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590370" y="183425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打造团队精神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90370" y="473270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赞美每名员工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" grpId="0"/>
      <p:bldP spid="5" grpId="0"/>
      <p:bldP spid="8" grpId="0"/>
      <p:bldP spid="9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对话，办对事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2B39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401538" y="1670480"/>
            <a:ext cx="3972452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成功人士，他们不随波逐流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有自己的想法与作风他们对自己了解相当清楚，并且肯定自己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日子过得很开心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920683" y="4519761"/>
            <a:ext cx="4174037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做对事，并能够坚持下来，不因偶尔的失败而放弃，不因他人的集体性选择而盲从，才有可能品尝到胜利的果实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503817" y="3276623"/>
            <a:ext cx="1140823" cy="703194"/>
          </a:xfrm>
          <a:custGeom>
            <a:gdLst>
              <a:gd name="connsiteX0" fmla="*/ 342544 w 1140823"/>
              <a:gd name="connsiteY0" fmla="*/ 0 h 703194"/>
              <a:gd name="connsiteX1" fmla="*/ 1140823 w 1140823"/>
              <a:gd name="connsiteY1" fmla="*/ 0 h 703194"/>
              <a:gd name="connsiteX2" fmla="*/ 1140823 w 1140823"/>
              <a:gd name="connsiteY2" fmla="*/ 360650 h 703194"/>
              <a:gd name="connsiteX3" fmla="*/ 798279 w 1140823"/>
              <a:gd name="connsiteY3" fmla="*/ 703194 h 703194"/>
              <a:gd name="connsiteX4" fmla="*/ 0 w 1140823"/>
              <a:gd name="connsiteY4" fmla="*/ 703194 h 703194"/>
              <a:gd name="connsiteX5" fmla="*/ 0 w 1140823"/>
              <a:gd name="connsiteY5" fmla="*/ 342544 h 703194"/>
              <a:gd name="connsiteX6" fmla="*/ 342544 w 1140823"/>
              <a:gd name="connsiteY6" fmla="*/ 0 h 7031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823" h="703194">
                <a:moveTo>
                  <a:pt x="342544" y="0"/>
                </a:moveTo>
                <a:lnTo>
                  <a:pt x="1140823" y="0"/>
                </a:lnTo>
                <a:lnTo>
                  <a:pt x="1140823" y="360650"/>
                </a:lnTo>
                <a:cubicBezTo>
                  <a:pt x="1140823" y="549832"/>
                  <a:pt x="987461" y="703194"/>
                  <a:pt x="798279" y="703194"/>
                </a:cubicBezTo>
                <a:lnTo>
                  <a:pt x="0" y="703194"/>
                </a:lnTo>
                <a:lnTo>
                  <a:pt x="0" y="342544"/>
                </a:lnTo>
                <a:cubicBezTo>
                  <a:pt x="0" y="153362"/>
                  <a:pt x="153362" y="0"/>
                  <a:pt x="342544" y="0"/>
                </a:cubicBezTo>
                <a:close/>
              </a:path>
            </a:pathLst>
          </a:cu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56" y="3808084"/>
            <a:ext cx="2925817" cy="188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4" y="1743915"/>
            <a:ext cx="2925817" cy="1884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907177" y="1889760"/>
            <a:ext cx="8934995" cy="36401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提升</a:t>
            </a:r>
            <a:r>
              <a:rPr lang="zh-CN" altLang="en-US" sz="2400" b="1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执行力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2B39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12" y="2457860"/>
            <a:ext cx="3193350" cy="2589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873421" y="2427835"/>
            <a:ext cx="307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执行的三个核心流程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873421" y="3491460"/>
            <a:ext cx="307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组织执行力七大误区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873421" y="4556672"/>
            <a:ext cx="3200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如何有效的执行战略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71360" y="248402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01524" y="3560081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71359" y="4586804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7" grpId="0"/>
      <p:bldP spid="10" grpId="0"/>
      <p:bldP spid="11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三个流程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2B39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25410" y="2090157"/>
            <a:ext cx="1595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/>
            <a:r>
              <a:rPr lang="zh-CN" altLang="en-US" sz="2400" spc="3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用对的人</a:t>
            </a:r>
            <a:endParaRPr lang="zh-CN" altLang="en-US" sz="2400" spc="3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525410" y="3470223"/>
            <a:ext cx="1595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/>
            <a:r>
              <a:rPr lang="zh-CN" altLang="en-US" sz="2400" spc="3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做对的事</a:t>
            </a:r>
            <a:endParaRPr lang="zh-CN" altLang="en-US" sz="2400" spc="3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525410" y="4772759"/>
            <a:ext cx="1595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/>
            <a:r>
              <a:rPr lang="zh-CN" altLang="en-US" sz="2400" spc="3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把事做对</a:t>
            </a:r>
            <a:endParaRPr lang="zh-CN" altLang="en-US" sz="2400" spc="3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燕尾形 28"/>
          <p:cNvSpPr/>
          <p:nvPr/>
        </p:nvSpPr>
        <p:spPr>
          <a:xfrm>
            <a:off x="4394945" y="3242758"/>
            <a:ext cx="610896" cy="842409"/>
          </a:xfrm>
          <a:prstGeom prst="chevron">
            <a:avLst>
              <a:gd name="adj" fmla="val 38374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4865997" y="3242758"/>
            <a:ext cx="369529" cy="842409"/>
          </a:xfrm>
          <a:custGeom>
            <a:gdLst>
              <a:gd name="connsiteX0" fmla="*/ 0 w 470714"/>
              <a:gd name="connsiteY0" fmla="*/ 0 h 1073078"/>
              <a:gd name="connsiteX1" fmla="*/ 172098 w 470714"/>
              <a:gd name="connsiteY1" fmla="*/ 0 h 1073078"/>
              <a:gd name="connsiteX2" fmla="*/ 470714 w 470714"/>
              <a:gd name="connsiteY2" fmla="*/ 536539 h 1073078"/>
              <a:gd name="connsiteX3" fmla="*/ 172098 w 470714"/>
              <a:gd name="connsiteY3" fmla="*/ 1073078 h 1073078"/>
              <a:gd name="connsiteX4" fmla="*/ 0 w 470714"/>
              <a:gd name="connsiteY4" fmla="*/ 1073078 h 1073078"/>
              <a:gd name="connsiteX5" fmla="*/ 298616 w 470714"/>
              <a:gd name="connsiteY5" fmla="*/ 536539 h 10730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714" h="1073078">
                <a:moveTo>
                  <a:pt x="0" y="0"/>
                </a:moveTo>
                <a:lnTo>
                  <a:pt x="172098" y="0"/>
                </a:lnTo>
                <a:lnTo>
                  <a:pt x="470714" y="536539"/>
                </a:lnTo>
                <a:lnTo>
                  <a:pt x="172098" y="1073078"/>
                </a:lnTo>
                <a:lnTo>
                  <a:pt x="0" y="1073078"/>
                </a:lnTo>
                <a:lnTo>
                  <a:pt x="298616" y="536539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5196988" y="3280707"/>
            <a:ext cx="369529" cy="842409"/>
          </a:xfrm>
          <a:custGeom>
            <a:gdLst>
              <a:gd name="connsiteX0" fmla="*/ 0 w 470714"/>
              <a:gd name="connsiteY0" fmla="*/ 0 h 1073078"/>
              <a:gd name="connsiteX1" fmla="*/ 172098 w 470714"/>
              <a:gd name="connsiteY1" fmla="*/ 0 h 1073078"/>
              <a:gd name="connsiteX2" fmla="*/ 470714 w 470714"/>
              <a:gd name="connsiteY2" fmla="*/ 536539 h 1073078"/>
              <a:gd name="connsiteX3" fmla="*/ 172098 w 470714"/>
              <a:gd name="connsiteY3" fmla="*/ 1073078 h 1073078"/>
              <a:gd name="connsiteX4" fmla="*/ 0 w 470714"/>
              <a:gd name="connsiteY4" fmla="*/ 1073078 h 1073078"/>
              <a:gd name="connsiteX5" fmla="*/ 298616 w 470714"/>
              <a:gd name="connsiteY5" fmla="*/ 536539 h 10730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714" h="1073078">
                <a:moveTo>
                  <a:pt x="0" y="0"/>
                </a:moveTo>
                <a:lnTo>
                  <a:pt x="172098" y="0"/>
                </a:lnTo>
                <a:lnTo>
                  <a:pt x="470714" y="536539"/>
                </a:lnTo>
                <a:lnTo>
                  <a:pt x="172098" y="1073078"/>
                </a:lnTo>
                <a:lnTo>
                  <a:pt x="0" y="1073078"/>
                </a:lnTo>
                <a:lnTo>
                  <a:pt x="298616" y="536539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</a:gradFill>
          <a:ln w="25400" cap="flat" cmpd="sng" algn="ctr">
            <a:noFill/>
            <a:prstDash val="solid"/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206269" y="1931117"/>
            <a:ext cx="914317" cy="810355"/>
            <a:chOff x="5108263" y="1776968"/>
            <a:chExt cx="914318" cy="810354"/>
          </a:xfrm>
        </p:grpSpPr>
        <p:grpSp>
          <p:nvGrpSpPr>
            <p:cNvPr id="33" name="组合 32"/>
            <p:cNvGrpSpPr/>
            <p:nvPr/>
          </p:nvGrpSpPr>
          <p:grpSpPr>
            <a:xfrm rot="5400000" flipH="1">
              <a:off x="5160245" y="1724986"/>
              <a:ext cx="810354" cy="914318"/>
              <a:chOff x="8439634" y="3544648"/>
              <a:chExt cx="1611146" cy="1817848"/>
            </a:xfrm>
          </p:grpSpPr>
          <p:sp>
            <p:nvSpPr>
              <p:cNvPr id="35" name="Freeform 5"/>
              <p:cNvSpPr/>
              <p:nvPr/>
            </p:nvSpPr>
            <p:spPr bwMode="auto">
              <a:xfrm rot="5400000" flipH="1">
                <a:off x="8336283" y="3647999"/>
                <a:ext cx="1817848" cy="1611146"/>
              </a:xfrm>
              <a:custGeom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97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ysClr val="window" lastClr="FFFFFF">
                        <a:lumMod val="75000"/>
                      </a:sysClr>
                    </a:gs>
                    <a:gs pos="0">
                      <a:sysClr val="window" lastClr="FFFFFF"/>
                    </a:gs>
                  </a:gsLst>
                  <a:lin ang="2700000" scaled="1"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5"/>
              <p:cNvSpPr/>
              <p:nvPr/>
            </p:nvSpPr>
            <p:spPr bwMode="auto">
              <a:xfrm rot="5400000" flipH="1">
                <a:off x="8582835" y="3866517"/>
                <a:ext cx="1324743" cy="1174112"/>
              </a:xfrm>
              <a:custGeom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0070C0"/>
              </a:solidFill>
              <a:ln w="15875">
                <a:gradFill flip="none" rotWithShape="1">
                  <a:gsLst>
                    <a:gs pos="0">
                      <a:sysClr val="window" lastClr="FFFFFF">
                        <a:lumMod val="6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TextBox 5"/>
            <p:cNvSpPr txBox="1"/>
            <p:nvPr/>
          </p:nvSpPr>
          <p:spPr>
            <a:xfrm>
              <a:off x="5378497" y="1935924"/>
              <a:ext cx="373851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</a:t>
              </a:r>
              <a:endPara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281450" y="3200358"/>
            <a:ext cx="914317" cy="810355"/>
            <a:chOff x="5108263" y="1776968"/>
            <a:chExt cx="914318" cy="810354"/>
          </a:xfrm>
        </p:grpSpPr>
        <p:grpSp>
          <p:nvGrpSpPr>
            <p:cNvPr id="38" name="组合 37"/>
            <p:cNvGrpSpPr/>
            <p:nvPr/>
          </p:nvGrpSpPr>
          <p:grpSpPr>
            <a:xfrm rot="5400000" flipH="1">
              <a:off x="5160245" y="1724986"/>
              <a:ext cx="810354" cy="914318"/>
              <a:chOff x="8439634" y="3544648"/>
              <a:chExt cx="1611146" cy="1817848"/>
            </a:xfrm>
          </p:grpSpPr>
          <p:sp>
            <p:nvSpPr>
              <p:cNvPr id="40" name="Freeform 5"/>
              <p:cNvSpPr/>
              <p:nvPr/>
            </p:nvSpPr>
            <p:spPr bwMode="auto">
              <a:xfrm rot="5400000" flipH="1">
                <a:off x="8336283" y="3647999"/>
                <a:ext cx="1817848" cy="1611146"/>
              </a:xfrm>
              <a:custGeom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97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ysClr val="window" lastClr="FFFFFF">
                        <a:lumMod val="75000"/>
                      </a:sysClr>
                    </a:gs>
                    <a:gs pos="0">
                      <a:sysClr val="window" lastClr="FFFFFF"/>
                    </a:gs>
                  </a:gsLst>
                  <a:lin ang="2700000" scaled="1"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5"/>
              <p:cNvSpPr/>
              <p:nvPr/>
            </p:nvSpPr>
            <p:spPr bwMode="auto">
              <a:xfrm rot="5400000" flipH="1">
                <a:off x="8582835" y="3866517"/>
                <a:ext cx="1324743" cy="1174112"/>
              </a:xfrm>
              <a:custGeom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0070C0"/>
              </a:solidFill>
              <a:ln w="15875">
                <a:gradFill flip="none" rotWithShape="1">
                  <a:gsLst>
                    <a:gs pos="0">
                      <a:sysClr val="window" lastClr="FFFFFF">
                        <a:lumMod val="6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9" name="TextBox 5"/>
            <p:cNvSpPr txBox="1"/>
            <p:nvPr/>
          </p:nvSpPr>
          <p:spPr>
            <a:xfrm>
              <a:off x="5378497" y="1935924"/>
              <a:ext cx="373851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</a:t>
              </a:r>
              <a:endPara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 flipV="1">
            <a:off x="7399105" y="3701912"/>
            <a:ext cx="1483549" cy="1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oval" w="med" len="med"/>
            <a:tailEnd type="oval" w="med" len="med"/>
          </a:ln>
          <a:effectLst/>
        </p:spPr>
      </p:cxnSp>
      <p:cxnSp>
        <p:nvCxnSpPr>
          <p:cNvPr id="43" name="直接连接符 42"/>
          <p:cNvCxnSpPr/>
          <p:nvPr/>
        </p:nvCxnSpPr>
        <p:spPr>
          <a:xfrm flipV="1">
            <a:off x="7331033" y="2355292"/>
            <a:ext cx="1483549" cy="1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oval" w="med" len="med"/>
            <a:tailEnd type="oval" w="med" len="med"/>
          </a:ln>
          <a:effectLst/>
        </p:spPr>
      </p:cxnSp>
      <p:grpSp>
        <p:nvGrpSpPr>
          <p:cNvPr id="44" name="组合 43"/>
          <p:cNvGrpSpPr/>
          <p:nvPr/>
        </p:nvGrpSpPr>
        <p:grpSpPr>
          <a:xfrm>
            <a:off x="6330276" y="4530284"/>
            <a:ext cx="914317" cy="810355"/>
            <a:chOff x="5108263" y="1776968"/>
            <a:chExt cx="914318" cy="810354"/>
          </a:xfrm>
        </p:grpSpPr>
        <p:grpSp>
          <p:nvGrpSpPr>
            <p:cNvPr id="45" name="组合 44"/>
            <p:cNvGrpSpPr/>
            <p:nvPr/>
          </p:nvGrpSpPr>
          <p:grpSpPr>
            <a:xfrm rot="5400000" flipH="1">
              <a:off x="5160245" y="1724986"/>
              <a:ext cx="810354" cy="914318"/>
              <a:chOff x="8439634" y="3544648"/>
              <a:chExt cx="1611146" cy="1817848"/>
            </a:xfrm>
          </p:grpSpPr>
          <p:sp>
            <p:nvSpPr>
              <p:cNvPr id="47" name="Freeform 5"/>
              <p:cNvSpPr/>
              <p:nvPr/>
            </p:nvSpPr>
            <p:spPr bwMode="auto">
              <a:xfrm rot="5400000" flipH="1">
                <a:off x="8336283" y="3647999"/>
                <a:ext cx="1817848" cy="1611146"/>
              </a:xfrm>
              <a:custGeom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97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ysClr val="window" lastClr="FFFFFF">
                        <a:lumMod val="75000"/>
                      </a:sysClr>
                    </a:gs>
                    <a:gs pos="0">
                      <a:sysClr val="window" lastClr="FFFFFF"/>
                    </a:gs>
                  </a:gsLst>
                  <a:lin ang="2700000" scaled="1"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 5"/>
              <p:cNvSpPr/>
              <p:nvPr/>
            </p:nvSpPr>
            <p:spPr bwMode="auto">
              <a:xfrm rot="5400000" flipH="1">
                <a:off x="8582835" y="3866517"/>
                <a:ext cx="1324743" cy="1174112"/>
              </a:xfrm>
              <a:custGeom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0070C0"/>
              </a:solidFill>
              <a:ln w="15875">
                <a:gradFill flip="none" rotWithShape="1">
                  <a:gsLst>
                    <a:gs pos="0">
                      <a:sysClr val="window" lastClr="FFFFFF">
                        <a:lumMod val="6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TextBox 5"/>
            <p:cNvSpPr txBox="1"/>
            <p:nvPr/>
          </p:nvSpPr>
          <p:spPr>
            <a:xfrm>
              <a:off x="5378497" y="1935924"/>
              <a:ext cx="373851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kern="0">
                  <a:solidFill>
                    <a:prstClr val="white"/>
                  </a:solidFill>
                </a:rPr>
                <a:t>3</a:t>
              </a:r>
              <a:endPara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9" name="直接连接符 48"/>
          <p:cNvCxnSpPr/>
          <p:nvPr/>
        </p:nvCxnSpPr>
        <p:spPr>
          <a:xfrm flipV="1">
            <a:off x="7455040" y="4954459"/>
            <a:ext cx="1483549" cy="1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oval" w="med" len="med"/>
            <a:tailEnd type="oval" w="med" len="med"/>
          </a:ln>
          <a:effectLst/>
        </p:spPr>
      </p:cxnSp>
      <p:sp>
        <p:nvSpPr>
          <p:cNvPr id="6" name="椭圆 5"/>
          <p:cNvSpPr/>
          <p:nvPr/>
        </p:nvSpPr>
        <p:spPr>
          <a:xfrm>
            <a:off x="1787062" y="2741472"/>
            <a:ext cx="1820522" cy="182052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948618" y="342090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三个流程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29" grpId="0" animBg="1"/>
      <p:bldP spid="30" grpId="0" animBg="1"/>
      <p:bldP spid="31" grpId="0" animBg="1"/>
      <p:bldP spid="6" grpId="0" animBg="1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七大误区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2B39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9"/>
          <p:cNvSpPr txBox="1">
            <a:spLocks noChangeArrowheads="1"/>
          </p:cNvSpPr>
          <p:nvPr/>
        </p:nvSpPr>
        <p:spPr bwMode="auto">
          <a:xfrm>
            <a:off x="6272915" y="2555624"/>
            <a:ext cx="4395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p"/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战略是管理者的事，执行是员工的事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47"/>
          <p:cNvSpPr txBox="1">
            <a:spLocks noChangeArrowheads="1"/>
          </p:cNvSpPr>
          <p:nvPr/>
        </p:nvSpPr>
        <p:spPr bwMode="auto">
          <a:xfrm>
            <a:off x="6272915" y="3019174"/>
            <a:ext cx="4176239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p"/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用人不疑、疑人不用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48"/>
          <p:cNvSpPr txBox="1">
            <a:spLocks noChangeArrowheads="1"/>
          </p:cNvSpPr>
          <p:nvPr/>
        </p:nvSpPr>
        <p:spPr bwMode="auto">
          <a:xfrm>
            <a:off x="6272915" y="3482722"/>
            <a:ext cx="4176239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p"/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管理制度变来变去，朝令夕改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49"/>
          <p:cNvSpPr txBox="1">
            <a:spLocks noChangeArrowheads="1"/>
          </p:cNvSpPr>
          <p:nvPr/>
        </p:nvSpPr>
        <p:spPr bwMode="auto">
          <a:xfrm>
            <a:off x="6272915" y="3944684"/>
            <a:ext cx="4176239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p"/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制度变形，熟人环境没有规则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50"/>
          <p:cNvSpPr txBox="1">
            <a:spLocks noChangeArrowheads="1"/>
          </p:cNvSpPr>
          <p:nvPr/>
        </p:nvSpPr>
        <p:spPr bwMode="auto">
          <a:xfrm>
            <a:off x="6272915" y="4408233"/>
            <a:ext cx="4176239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p"/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管理者没有常抓不懈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51"/>
          <p:cNvSpPr txBox="1">
            <a:spLocks noChangeArrowheads="1"/>
          </p:cNvSpPr>
          <p:nvPr/>
        </p:nvSpPr>
        <p:spPr bwMode="auto">
          <a:xfrm>
            <a:off x="6272915" y="4871783"/>
            <a:ext cx="4176239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p"/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差不多就行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52"/>
          <p:cNvSpPr txBox="1">
            <a:spLocks noChangeArrowheads="1"/>
          </p:cNvSpPr>
          <p:nvPr/>
        </p:nvSpPr>
        <p:spPr bwMode="auto">
          <a:xfrm>
            <a:off x="6272915" y="5335332"/>
            <a:ext cx="4176239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p"/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策略与制度本身不具有执行性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272915" y="184225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七大误区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579698" y="1261690"/>
            <a:ext cx="3441700" cy="4711700"/>
            <a:chOff x="1579698" y="1261690"/>
            <a:chExt cx="3441700" cy="47117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698" y="1261690"/>
              <a:ext cx="3441700" cy="4711700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2333898" y="4657850"/>
              <a:ext cx="862148" cy="862148"/>
            </a:xfrm>
            <a:prstGeom prst="ellipse">
              <a:avLst/>
            </a:prstGeom>
            <a:gradFill flip="none" rotWithShape="1">
              <a:gsLst>
                <a:gs pos="0">
                  <a:srgbClr val="D70A07">
                    <a:shade val="30000"/>
                    <a:satMod val="115000"/>
                  </a:srgbClr>
                </a:gs>
                <a:gs pos="50000">
                  <a:srgbClr val="D70A07">
                    <a:shade val="67500"/>
                    <a:satMod val="115000"/>
                  </a:srgbClr>
                </a:gs>
                <a:gs pos="100000">
                  <a:srgbClr val="D70A07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7" grpId="0"/>
      <p:bldP spid="22" grpId="0"/>
      <p:bldP spid="27" grpId="0"/>
      <p:bldP spid="32" grpId="0"/>
      <p:bldP spid="37" grpId="0"/>
      <p:bldP spid="42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执行战略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2B39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108700" y="2425157"/>
            <a:ext cx="4297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5%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的员工理解企业战略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108700" y="3290345"/>
            <a:ext cx="608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的管理层花费在讨论战略上的时间少于每月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108700" y="4155532"/>
            <a:ext cx="4856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的经理人将企业战略与部门目标连接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108700" y="5020720"/>
            <a:ext cx="4835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的组织不能将预算与战略有机结合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0" name="图表 29"/>
          <p:cNvGraphicFramePr/>
          <p:nvPr/>
        </p:nvGraphicFramePr>
        <p:xfrm>
          <a:off x="1047958" y="2804616"/>
          <a:ext cx="3557452" cy="260340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1" name="矩形 30"/>
          <p:cNvSpPr/>
          <p:nvPr/>
        </p:nvSpPr>
        <p:spPr>
          <a:xfrm>
            <a:off x="5405574" y="2444342"/>
            <a:ext cx="357052" cy="3620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405574" y="3291705"/>
            <a:ext cx="357052" cy="3620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405574" y="5028565"/>
            <a:ext cx="357052" cy="3620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405574" y="4182563"/>
            <a:ext cx="357052" cy="3620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418595" y="244069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18595" y="327927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35292" y="418884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435292" y="503869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302726" y="153190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战略失败的四大原因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4" grpId="0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Graphic spid="3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8" r="500"/>
          <a:stretch>
            <a:fillRect/>
          </a:stretch>
        </p:blipFill>
        <p:spPr>
          <a:xfrm>
            <a:off x="-5" y="0"/>
            <a:ext cx="12192005" cy="6857999"/>
          </a:xfrm>
          <a:custGeom>
            <a:gdLst>
              <a:gd name="connsiteX0" fmla="*/ 12192005 w 12192005"/>
              <a:gd name="connsiteY0" fmla="*/ 1 h 6857999"/>
              <a:gd name="connsiteX1" fmla="*/ 12192005 w 12192005"/>
              <a:gd name="connsiteY1" fmla="*/ 6857999 h 6857999"/>
              <a:gd name="connsiteX2" fmla="*/ 4181996 w 12192005"/>
              <a:gd name="connsiteY2" fmla="*/ 6857999 h 6857999"/>
              <a:gd name="connsiteX3" fmla="*/ 12175677 w 12192005"/>
              <a:gd name="connsiteY3" fmla="*/ 6849292 h 6857999"/>
              <a:gd name="connsiteX4" fmla="*/ 12192005 w 12192005"/>
              <a:gd name="connsiteY4" fmla="*/ 1 h 6857999"/>
              <a:gd name="connsiteX5" fmla="*/ 0 w 12192005"/>
              <a:gd name="connsiteY5" fmla="*/ 0 h 6857999"/>
              <a:gd name="connsiteX6" fmla="*/ 12192005 w 12192005"/>
              <a:gd name="connsiteY6" fmla="*/ 0 h 6857999"/>
              <a:gd name="connsiteX7" fmla="*/ 12192005 w 12192005"/>
              <a:gd name="connsiteY7" fmla="*/ 1 h 6857999"/>
              <a:gd name="connsiteX8" fmla="*/ 5894619 w 12192005"/>
              <a:gd name="connsiteY8" fmla="*/ 1 h 6857999"/>
              <a:gd name="connsiteX9" fmla="*/ 4180120 w 12192005"/>
              <a:gd name="connsiteY9" fmla="*/ 6857999 h 6857999"/>
              <a:gd name="connsiteX10" fmla="*/ 0 w 12192005"/>
              <a:gd name="connsiteY10" fmla="*/ 6857999 h 68579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5" h="6857999">
                <a:moveTo>
                  <a:pt x="12192005" y="1"/>
                </a:moveTo>
                <a:lnTo>
                  <a:pt x="12192005" y="6857999"/>
                </a:lnTo>
                <a:lnTo>
                  <a:pt x="4181996" y="6857999"/>
                </a:lnTo>
                <a:lnTo>
                  <a:pt x="12175677" y="6849292"/>
                </a:lnTo>
                <a:cubicBezTo>
                  <a:pt x="12181120" y="4566195"/>
                  <a:pt x="12186562" y="2283098"/>
                  <a:pt x="12192005" y="1"/>
                </a:cubicBezTo>
                <a:close/>
                <a:moveTo>
                  <a:pt x="0" y="0"/>
                </a:moveTo>
                <a:lnTo>
                  <a:pt x="12192005" y="0"/>
                </a:lnTo>
                <a:lnTo>
                  <a:pt x="12192005" y="1"/>
                </a:lnTo>
                <a:lnTo>
                  <a:pt x="5894619" y="1"/>
                </a:lnTo>
                <a:lnTo>
                  <a:pt x="418012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42" name="五边形 41"/>
          <p:cNvSpPr/>
          <p:nvPr/>
        </p:nvSpPr>
        <p:spPr>
          <a:xfrm>
            <a:off x="4580708" y="766354"/>
            <a:ext cx="4511041" cy="1149532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5820565" y="925621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  <a:endParaRPr lang="zh-CN" altLang="en-US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939244" y="3127228"/>
            <a:ext cx="5582195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执行力培训，主要通过对执行力与人才管理内容进行系统的培训，以提升对企业执行的能力，最大程度实现执行力的提升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执行战略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2B39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22057" y="2349773"/>
            <a:ext cx="936625" cy="1085850"/>
            <a:chOff x="821226" y="1844756"/>
            <a:chExt cx="935939" cy="1085689"/>
          </a:xfrm>
          <a:solidFill>
            <a:srgbClr val="0070C0"/>
          </a:solidFill>
        </p:grpSpPr>
        <p:sp>
          <p:nvSpPr>
            <p:cNvPr id="12" name="六边形 11"/>
            <p:cNvSpPr/>
            <p:nvPr/>
          </p:nvSpPr>
          <p:spPr>
            <a:xfrm rot="16200000">
              <a:off x="746351" y="1919631"/>
              <a:ext cx="1085689" cy="935939"/>
            </a:xfrm>
            <a:prstGeom prst="hexagon">
              <a:avLst/>
            </a:prstGeom>
            <a:grpFill/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40"/>
            <p:cNvSpPr txBox="1">
              <a:spLocks noChangeArrowheads="1"/>
            </p:cNvSpPr>
            <p:nvPr/>
          </p:nvSpPr>
          <p:spPr bwMode="auto">
            <a:xfrm>
              <a:off x="948009" y="2023109"/>
              <a:ext cx="724407" cy="72898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产权关系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61894" y="2349773"/>
            <a:ext cx="936625" cy="1085850"/>
            <a:chOff x="2060746" y="1844756"/>
            <a:chExt cx="935939" cy="1085689"/>
          </a:xfrm>
          <a:solidFill>
            <a:srgbClr val="0070C0"/>
          </a:solidFill>
        </p:grpSpPr>
        <p:sp>
          <p:nvSpPr>
            <p:cNvPr id="16" name="六边形 15"/>
            <p:cNvSpPr/>
            <p:nvPr/>
          </p:nvSpPr>
          <p:spPr>
            <a:xfrm rot="16200000">
              <a:off x="1985871" y="1919631"/>
              <a:ext cx="1085689" cy="935939"/>
            </a:xfrm>
            <a:prstGeom prst="hexagon">
              <a:avLst/>
            </a:prstGeom>
            <a:grpFill/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42"/>
            <p:cNvSpPr txBox="1">
              <a:spLocks noChangeArrowheads="1"/>
            </p:cNvSpPr>
            <p:nvPr/>
          </p:nvSpPr>
          <p:spPr bwMode="auto">
            <a:xfrm>
              <a:off x="2207849" y="2023109"/>
              <a:ext cx="724407" cy="7570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战略业务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601733" y="2349773"/>
            <a:ext cx="935037" cy="1085850"/>
            <a:chOff x="3300267" y="1844756"/>
            <a:chExt cx="935939" cy="1085689"/>
          </a:xfrm>
          <a:solidFill>
            <a:srgbClr val="0070C0"/>
          </a:solidFill>
        </p:grpSpPr>
        <p:sp>
          <p:nvSpPr>
            <p:cNvPr id="19" name="六边形 18"/>
            <p:cNvSpPr/>
            <p:nvPr/>
          </p:nvSpPr>
          <p:spPr>
            <a:xfrm rot="16200000">
              <a:off x="3225392" y="1919631"/>
              <a:ext cx="1085689" cy="935939"/>
            </a:xfrm>
            <a:prstGeom prst="hexagon">
              <a:avLst/>
            </a:prstGeom>
            <a:grpFill/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43"/>
            <p:cNvSpPr txBox="1">
              <a:spLocks noChangeArrowheads="1"/>
            </p:cNvSpPr>
            <p:nvPr/>
          </p:nvSpPr>
          <p:spPr bwMode="auto">
            <a:xfrm>
              <a:off x="3427049" y="2023109"/>
              <a:ext cx="724407" cy="7570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资源整合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122057" y="4432573"/>
            <a:ext cx="936625" cy="1085850"/>
            <a:chOff x="821226" y="3927556"/>
            <a:chExt cx="935939" cy="1085689"/>
          </a:xfrm>
          <a:solidFill>
            <a:srgbClr val="0070C0"/>
          </a:solidFill>
        </p:grpSpPr>
        <p:sp>
          <p:nvSpPr>
            <p:cNvPr id="22" name="六边形 21"/>
            <p:cNvSpPr/>
            <p:nvPr/>
          </p:nvSpPr>
          <p:spPr>
            <a:xfrm rot="16200000">
              <a:off x="746351" y="4002431"/>
              <a:ext cx="1085689" cy="935939"/>
            </a:xfrm>
            <a:prstGeom prst="hexagon">
              <a:avLst/>
            </a:prstGeom>
            <a:grpFill/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44"/>
            <p:cNvSpPr txBox="1">
              <a:spLocks noChangeArrowheads="1"/>
            </p:cNvSpPr>
            <p:nvPr/>
          </p:nvSpPr>
          <p:spPr bwMode="auto">
            <a:xfrm>
              <a:off x="948009" y="4105909"/>
              <a:ext cx="724407" cy="7570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企业文化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61894" y="4432573"/>
            <a:ext cx="936625" cy="1085850"/>
            <a:chOff x="2060746" y="3927556"/>
            <a:chExt cx="935939" cy="1085689"/>
          </a:xfrm>
          <a:solidFill>
            <a:srgbClr val="0070C0"/>
          </a:solidFill>
        </p:grpSpPr>
        <p:sp>
          <p:nvSpPr>
            <p:cNvPr id="25" name="六边形 24"/>
            <p:cNvSpPr/>
            <p:nvPr/>
          </p:nvSpPr>
          <p:spPr>
            <a:xfrm rot="16200000">
              <a:off x="1985871" y="4002431"/>
              <a:ext cx="1085689" cy="935939"/>
            </a:xfrm>
            <a:prstGeom prst="hexagon">
              <a:avLst/>
            </a:prstGeom>
            <a:grpFill/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45"/>
            <p:cNvSpPr txBox="1">
              <a:spLocks noChangeArrowheads="1"/>
            </p:cNvSpPr>
            <p:nvPr/>
          </p:nvSpPr>
          <p:spPr bwMode="auto">
            <a:xfrm>
              <a:off x="2207849" y="4105909"/>
              <a:ext cx="724407" cy="7570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公司发展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01732" y="4432573"/>
            <a:ext cx="935037" cy="1085850"/>
            <a:chOff x="3300266" y="3927556"/>
            <a:chExt cx="935939" cy="1085689"/>
          </a:xfrm>
          <a:solidFill>
            <a:srgbClr val="0070C0"/>
          </a:solidFill>
        </p:grpSpPr>
        <p:sp>
          <p:nvSpPr>
            <p:cNvPr id="28" name="六边形 27"/>
            <p:cNvSpPr/>
            <p:nvPr/>
          </p:nvSpPr>
          <p:spPr>
            <a:xfrm rot="16200000">
              <a:off x="3225392" y="4002431"/>
              <a:ext cx="1085689" cy="935939"/>
            </a:xfrm>
            <a:prstGeom prst="hexagon">
              <a:avLst/>
            </a:prstGeom>
            <a:grpFill/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46"/>
            <p:cNvSpPr txBox="1">
              <a:spLocks noChangeArrowheads="1"/>
            </p:cNvSpPr>
            <p:nvPr/>
          </p:nvSpPr>
          <p:spPr bwMode="auto">
            <a:xfrm>
              <a:off x="3427049" y="4105909"/>
              <a:ext cx="724407" cy="7289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行业特点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81" l="0" r="993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7145552" y="1961207"/>
            <a:ext cx="3433741" cy="44376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701308" y="1301967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zh-CN" sz="2400" b="1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运用平衡计卡有效执行战略</a:t>
            </a:r>
            <a:endParaRPr lang="zh-CN" altLang="en-US" sz="2400" b="1" noProof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出自【趣你的PPT】(微信:qunideppt)：最优质的PPT资源库"/>
          <p:cNvSpPr/>
          <p:nvPr/>
        </p:nvSpPr>
        <p:spPr bwMode="auto">
          <a:xfrm>
            <a:off x="1657647" y="1990706"/>
            <a:ext cx="2169279" cy="1870755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2909350" y="1445993"/>
            <a:ext cx="521866" cy="448892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3431216" y="1781231"/>
            <a:ext cx="340539" cy="294103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 bwMode="auto">
          <a:xfrm>
            <a:off x="934553" y="2673995"/>
            <a:ext cx="521866" cy="448894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1359121" y="3069818"/>
            <a:ext cx="340539" cy="294102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 bwMode="auto">
          <a:xfrm>
            <a:off x="1436518" y="3414780"/>
            <a:ext cx="185749" cy="161424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2221526" y="2075334"/>
            <a:ext cx="1028362" cy="1862048"/>
          </a:xfrm>
          <a:prstGeom prst="rect">
            <a:avLst/>
          </a:prstGeom>
          <a:noFill/>
          <a:ln w="2857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1500" b="1">
                <a:solidFill>
                  <a:srgbClr val="3966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11500" b="1" i="0" u="none" strike="noStrike" kern="1200" cap="none" spc="0" normalizeH="0" baseline="0" noProof="0">
              <a:ln>
                <a:noFill/>
              </a:ln>
              <a:solidFill>
                <a:srgbClr val="3966B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39311" y="2482943"/>
            <a:ext cx="3647152" cy="830997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6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执行力理念</a:t>
            </a:r>
            <a:endParaRPr kumimoji="0" lang="zh-CN" altLang="en-US" sz="4800" b="1" i="0" u="none" strike="noStrike" kern="1200" cap="none" spc="60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4"/>
          <p:cNvSpPr/>
          <p:nvPr/>
        </p:nvSpPr>
        <p:spPr>
          <a:xfrm>
            <a:off x="0" y="6021785"/>
            <a:ext cx="12195175" cy="863599"/>
          </a:xfrm>
          <a:custGeom>
            <a:gdLst>
              <a:gd name="connsiteX0" fmla="*/ 0 w 12195175"/>
              <a:gd name="connsiteY0" fmla="*/ 0 h 404664"/>
              <a:gd name="connsiteX1" fmla="*/ 12195175 w 12195175"/>
              <a:gd name="connsiteY1" fmla="*/ 0 h 404664"/>
              <a:gd name="connsiteX2" fmla="*/ 12195175 w 12195175"/>
              <a:gd name="connsiteY2" fmla="*/ 404664 h 404664"/>
              <a:gd name="connsiteX3" fmla="*/ 0 w 12195175"/>
              <a:gd name="connsiteY3" fmla="*/ 404664 h 404664"/>
              <a:gd name="connsiteX4" fmla="*/ 0 w 12195175"/>
              <a:gd name="connsiteY4" fmla="*/ 0 h 404664"/>
              <a:gd name="connsiteX0-1" fmla="*/ 0 w 12195175"/>
              <a:gd name="connsiteY0-2" fmla="*/ 8993 h 413657"/>
              <a:gd name="connsiteX1-3" fmla="*/ 6096000 w 12195175"/>
              <a:gd name="connsiteY1-4" fmla="*/ 0 h 413657"/>
              <a:gd name="connsiteX2-5" fmla="*/ 12195175 w 12195175"/>
              <a:gd name="connsiteY2-6" fmla="*/ 8993 h 413657"/>
              <a:gd name="connsiteX3-7" fmla="*/ 12195175 w 12195175"/>
              <a:gd name="connsiteY3-8" fmla="*/ 413657 h 413657"/>
              <a:gd name="connsiteX4-9" fmla="*/ 0 w 12195175"/>
              <a:gd name="connsiteY4-10" fmla="*/ 413657 h 413657"/>
              <a:gd name="connsiteX5" fmla="*/ 0 w 12195175"/>
              <a:gd name="connsiteY5" fmla="*/ 8993 h 413657"/>
              <a:gd name="connsiteX0-11" fmla="*/ 0 w 12195175"/>
              <a:gd name="connsiteY0-12" fmla="*/ 458935 h 863599"/>
              <a:gd name="connsiteX1-13" fmla="*/ 6052457 w 12195175"/>
              <a:gd name="connsiteY1-14" fmla="*/ 0 h 863599"/>
              <a:gd name="connsiteX2-15" fmla="*/ 12195175 w 12195175"/>
              <a:gd name="connsiteY2-16" fmla="*/ 458935 h 863599"/>
              <a:gd name="connsiteX3-17" fmla="*/ 12195175 w 12195175"/>
              <a:gd name="connsiteY3-18" fmla="*/ 863599 h 863599"/>
              <a:gd name="connsiteX4-19" fmla="*/ 0 w 12195175"/>
              <a:gd name="connsiteY4-20" fmla="*/ 863599 h 863599"/>
              <a:gd name="connsiteX5-21" fmla="*/ 0 w 12195175"/>
              <a:gd name="connsiteY5-22" fmla="*/ 458935 h 86359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5175" h="863599">
                <a:moveTo>
                  <a:pt x="0" y="458935"/>
                </a:moveTo>
                <a:lnTo>
                  <a:pt x="6052457" y="0"/>
                </a:lnTo>
                <a:lnTo>
                  <a:pt x="12195175" y="458935"/>
                </a:lnTo>
                <a:lnTo>
                  <a:pt x="12195175" y="863599"/>
                </a:lnTo>
                <a:lnTo>
                  <a:pt x="0" y="863599"/>
                </a:lnTo>
                <a:lnTo>
                  <a:pt x="0" y="45893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0" b="9926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77" y="2097957"/>
            <a:ext cx="3190352" cy="2049864"/>
          </a:xfrm>
          <a:prstGeom prst="rect">
            <a:avLst/>
          </a:prstGeom>
        </p:spPr>
      </p:pic>
      <p:sp>
        <p:nvSpPr>
          <p:cNvPr id="4" name="流程图: 手动操作 3"/>
          <p:cNvSpPr/>
          <p:nvPr/>
        </p:nvSpPr>
        <p:spPr>
          <a:xfrm>
            <a:off x="4626693" y="0"/>
            <a:ext cx="2392415" cy="670560"/>
          </a:xfrm>
          <a:prstGeom prst="flowChartManualOperation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71494" y="736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2229214" y="5082313"/>
            <a:ext cx="1230312" cy="4000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信守承诺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4566014" y="5082313"/>
            <a:ext cx="1233487" cy="4000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拒绝借口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6899639" y="5082313"/>
            <a:ext cx="1243012" cy="4000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坚决执行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9212626" y="5082313"/>
            <a:ext cx="1293813" cy="4000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永不服输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执行</a:t>
            </a:r>
            <a:r>
              <a:rPr lang="zh-CN" altLang="en-US" sz="2400" b="1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四大作风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2B39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039201" y="3718449"/>
            <a:ext cx="2481943" cy="513806"/>
            <a:chOff x="4769236" y="3374514"/>
            <a:chExt cx="2481943" cy="513806"/>
          </a:xfrm>
        </p:grpSpPr>
        <p:sp>
          <p:nvSpPr>
            <p:cNvPr id="6" name="矩形 5"/>
            <p:cNvSpPr/>
            <p:nvPr/>
          </p:nvSpPr>
          <p:spPr>
            <a:xfrm>
              <a:off x="4769236" y="3374514"/>
              <a:ext cx="2481943" cy="513806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521677" y="3448483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四大作风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576251" y="1349829"/>
            <a:ext cx="9431383" cy="1454331"/>
            <a:chOff x="1576251" y="1349829"/>
            <a:chExt cx="9431383" cy="1454331"/>
          </a:xfrm>
        </p:grpSpPr>
        <p:sp>
          <p:nvSpPr>
            <p:cNvPr id="4" name="圆角矩形 3"/>
            <p:cNvSpPr/>
            <p:nvPr/>
          </p:nvSpPr>
          <p:spPr>
            <a:xfrm>
              <a:off x="1576251" y="1349829"/>
              <a:ext cx="9431383" cy="145433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>
              <a:spLocks noChangeArrowheads="1"/>
            </p:cNvSpPr>
            <p:nvPr/>
          </p:nvSpPr>
          <p:spPr bwMode="auto">
            <a:xfrm>
              <a:off x="1959248" y="1490679"/>
              <a:ext cx="8822463" cy="117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个人而言执行力就是办事能力；对团队而言执行力就是战斗力；对企业而言执行力就是经营能力。执行力要成为一种强势，必须要把握执行制胜的二十四字真经认同文化、统一观念、明确目标、细化方案、强化执行和严格考核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如何做领导者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2B39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5839146" y="1857586"/>
            <a:ext cx="46302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聚人先造梦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成为有跟随着的领导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7489856" y="3995424"/>
            <a:ext cx="3635375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做事先安人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用对人做对事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2106744" y="4558918"/>
            <a:ext cx="3635375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育人先育魂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善用文化的力量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Group 41"/>
          <p:cNvGrpSpPr/>
          <p:nvPr/>
        </p:nvGrpSpPr>
        <p:grpSpPr>
          <a:xfrm>
            <a:off x="5387611" y="2916779"/>
            <a:ext cx="1958522" cy="2445389"/>
            <a:chOff x="4731074" y="3558159"/>
            <a:chExt cx="2569838" cy="3208672"/>
          </a:xfrm>
          <a:solidFill>
            <a:srgbClr val="0070C0"/>
          </a:solidFill>
        </p:grpSpPr>
        <p:grpSp>
          <p:nvGrpSpPr>
            <p:cNvPr id="44" name="组合 72"/>
            <p:cNvGrpSpPr/>
            <p:nvPr/>
          </p:nvGrpSpPr>
          <p:grpSpPr>
            <a:xfrm>
              <a:off x="6096000" y="4175841"/>
              <a:ext cx="1204912" cy="2428808"/>
              <a:chOff x="4281488" y="2009843"/>
              <a:chExt cx="1204912" cy="2428808"/>
            </a:xfrm>
            <a:grpFill/>
          </p:grpSpPr>
          <p:sp>
            <p:nvSpPr>
              <p:cNvPr id="54" name="Freeform 59"/>
              <p:cNvSpPr/>
              <p:nvPr/>
            </p:nvSpPr>
            <p:spPr bwMode="auto">
              <a:xfrm>
                <a:off x="4728043" y="2583169"/>
                <a:ext cx="378730" cy="448633"/>
              </a:xfrm>
              <a:custGeom>
                <a:gdLst>
                  <a:gd name="T0" fmla="*/ 102 w 154"/>
                  <a:gd name="T1" fmla="*/ 109 h 182"/>
                  <a:gd name="T2" fmla="*/ 154 w 154"/>
                  <a:gd name="T3" fmla="*/ 46 h 182"/>
                  <a:gd name="T4" fmla="*/ 69 w 154"/>
                  <a:gd name="T5" fmla="*/ 0 h 182"/>
                  <a:gd name="T6" fmla="*/ 18 w 154"/>
                  <a:gd name="T7" fmla="*/ 63 h 182"/>
                  <a:gd name="T8" fmla="*/ 17 w 154"/>
                  <a:gd name="T9" fmla="*/ 131 h 182"/>
                  <a:gd name="T10" fmla="*/ 25 w 154"/>
                  <a:gd name="T11" fmla="*/ 136 h 182"/>
                  <a:gd name="T12" fmla="*/ 110 w 154"/>
                  <a:gd name="T13" fmla="*/ 182 h 182"/>
                  <a:gd name="T14" fmla="*/ 102 w 154"/>
                  <a:gd name="T15" fmla="*/ 177 h 182"/>
                  <a:gd name="T16" fmla="*/ 102 w 154"/>
                  <a:gd name="T17" fmla="*/ 109 h 1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182">
                    <a:moveTo>
                      <a:pt x="102" y="109"/>
                    </a:moveTo>
                    <a:cubicBezTo>
                      <a:pt x="154" y="46"/>
                      <a:pt x="154" y="46"/>
                      <a:pt x="154" y="46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84"/>
                      <a:pt x="0" y="114"/>
                      <a:pt x="17" y="131"/>
                    </a:cubicBezTo>
                    <a:cubicBezTo>
                      <a:pt x="20" y="133"/>
                      <a:pt x="22" y="135"/>
                      <a:pt x="25" y="136"/>
                    </a:cubicBezTo>
                    <a:cubicBezTo>
                      <a:pt x="110" y="182"/>
                      <a:pt x="110" y="182"/>
                      <a:pt x="110" y="182"/>
                    </a:cubicBezTo>
                    <a:cubicBezTo>
                      <a:pt x="107" y="181"/>
                      <a:pt x="105" y="179"/>
                      <a:pt x="102" y="177"/>
                    </a:cubicBezTo>
                    <a:cubicBezTo>
                      <a:pt x="85" y="160"/>
                      <a:pt x="85" y="130"/>
                      <a:pt x="102" y="109"/>
                    </a:cubicBezTo>
                    <a:close/>
                  </a:path>
                </a:pathLst>
              </a:custGeom>
              <a:grpFill/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866775" fontAlgn="base">
                  <a:lnSpc>
                    <a:spcPct val="120000"/>
                  </a:lnSpc>
                </a:pPr>
                <a:endParaRPr lang="zh-CN" altLang="en-US" sz="85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4755829" y="2009843"/>
                <a:ext cx="387076" cy="450720"/>
              </a:xfrm>
              <a:custGeom>
                <a:gdLst>
                  <a:gd name="T0" fmla="*/ 102 w 157"/>
                  <a:gd name="T1" fmla="*/ 65 h 183"/>
                  <a:gd name="T2" fmla="*/ 133 w 157"/>
                  <a:gd name="T3" fmla="*/ 47 h 183"/>
                  <a:gd name="T4" fmla="*/ 157 w 157"/>
                  <a:gd name="T5" fmla="*/ 51 h 183"/>
                  <a:gd name="T6" fmla="*/ 72 w 157"/>
                  <a:gd name="T7" fmla="*/ 5 h 183"/>
                  <a:gd name="T8" fmla="*/ 49 w 157"/>
                  <a:gd name="T9" fmla="*/ 1 h 183"/>
                  <a:gd name="T10" fmla="*/ 17 w 157"/>
                  <a:gd name="T11" fmla="*/ 19 h 183"/>
                  <a:gd name="T12" fmla="*/ 17 w 157"/>
                  <a:gd name="T13" fmla="*/ 87 h 183"/>
                  <a:gd name="T14" fmla="*/ 70 w 157"/>
                  <a:gd name="T15" fmla="*/ 137 h 183"/>
                  <a:gd name="T16" fmla="*/ 155 w 157"/>
                  <a:gd name="T17" fmla="*/ 183 h 183"/>
                  <a:gd name="T18" fmla="*/ 102 w 157"/>
                  <a:gd name="T19" fmla="*/ 133 h 183"/>
                  <a:gd name="T20" fmla="*/ 102 w 157"/>
                  <a:gd name="T21" fmla="*/ 65 h 1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83">
                    <a:moveTo>
                      <a:pt x="102" y="65"/>
                    </a:moveTo>
                    <a:cubicBezTo>
                      <a:pt x="111" y="55"/>
                      <a:pt x="122" y="48"/>
                      <a:pt x="133" y="47"/>
                    </a:cubicBezTo>
                    <a:cubicBezTo>
                      <a:pt x="142" y="46"/>
                      <a:pt x="150" y="47"/>
                      <a:pt x="157" y="51"/>
                    </a:cubicBezTo>
                    <a:cubicBezTo>
                      <a:pt x="129" y="36"/>
                      <a:pt x="101" y="20"/>
                      <a:pt x="72" y="5"/>
                    </a:cubicBezTo>
                    <a:cubicBezTo>
                      <a:pt x="65" y="1"/>
                      <a:pt x="57" y="0"/>
                      <a:pt x="49" y="1"/>
                    </a:cubicBezTo>
                    <a:cubicBezTo>
                      <a:pt x="37" y="2"/>
                      <a:pt x="26" y="9"/>
                      <a:pt x="17" y="19"/>
                    </a:cubicBezTo>
                    <a:cubicBezTo>
                      <a:pt x="0" y="40"/>
                      <a:pt x="0" y="71"/>
                      <a:pt x="17" y="87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85" y="117"/>
                      <a:pt x="85" y="86"/>
                      <a:pt x="102" y="65"/>
                    </a:cubicBezTo>
                    <a:close/>
                  </a:path>
                </a:pathLst>
              </a:custGeom>
              <a:grpFill/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866775" fontAlgn="base">
                  <a:lnSpc>
                    <a:spcPct val="120000"/>
                  </a:lnSpc>
                </a:pPr>
                <a:endParaRPr lang="zh-CN" altLang="en-US" sz="85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71"/>
              <p:cNvSpPr/>
              <p:nvPr/>
            </p:nvSpPr>
            <p:spPr bwMode="auto">
              <a:xfrm>
                <a:off x="4475163" y="2103438"/>
                <a:ext cx="1011237" cy="2335213"/>
              </a:xfrm>
              <a:custGeom>
                <a:gdLst>
                  <a:gd name="T0" fmla="*/ 232 w 410"/>
                  <a:gd name="T1" fmla="*/ 1 h 948"/>
                  <a:gd name="T2" fmla="*/ 264 w 410"/>
                  <a:gd name="T3" fmla="*/ 11 h 948"/>
                  <a:gd name="T4" fmla="*/ 394 w 410"/>
                  <a:gd name="T5" fmla="*/ 134 h 948"/>
                  <a:gd name="T6" fmla="*/ 399 w 410"/>
                  <a:gd name="T7" fmla="*/ 139 h 948"/>
                  <a:gd name="T8" fmla="*/ 402 w 410"/>
                  <a:gd name="T9" fmla="*/ 188 h 948"/>
                  <a:gd name="T10" fmla="*/ 394 w 410"/>
                  <a:gd name="T11" fmla="*/ 201 h 948"/>
                  <a:gd name="T12" fmla="*/ 263 w 410"/>
                  <a:gd name="T13" fmla="*/ 361 h 948"/>
                  <a:gd name="T14" fmla="*/ 232 w 410"/>
                  <a:gd name="T15" fmla="*/ 380 h 948"/>
                  <a:gd name="T16" fmla="*/ 200 w 410"/>
                  <a:gd name="T17" fmla="*/ 370 h 948"/>
                  <a:gd name="T18" fmla="*/ 200 w 410"/>
                  <a:gd name="T19" fmla="*/ 302 h 948"/>
                  <a:gd name="T20" fmla="*/ 252 w 410"/>
                  <a:gd name="T21" fmla="*/ 240 h 948"/>
                  <a:gd name="T22" fmla="*/ 223 w 410"/>
                  <a:gd name="T23" fmla="*/ 244 h 948"/>
                  <a:gd name="T24" fmla="*/ 96 w 410"/>
                  <a:gd name="T25" fmla="*/ 398 h 948"/>
                  <a:gd name="T26" fmla="*/ 95 w 410"/>
                  <a:gd name="T27" fmla="*/ 887 h 948"/>
                  <a:gd name="T28" fmla="*/ 48 w 410"/>
                  <a:gd name="T29" fmla="*/ 945 h 948"/>
                  <a:gd name="T30" fmla="*/ 0 w 410"/>
                  <a:gd name="T31" fmla="*/ 900 h 948"/>
                  <a:gd name="T32" fmla="*/ 1 w 410"/>
                  <a:gd name="T33" fmla="*/ 411 h 948"/>
                  <a:gd name="T34" fmla="*/ 223 w 410"/>
                  <a:gd name="T35" fmla="*/ 141 h 948"/>
                  <a:gd name="T36" fmla="*/ 254 w 410"/>
                  <a:gd name="T37" fmla="*/ 137 h 948"/>
                  <a:gd name="T38" fmla="*/ 201 w 410"/>
                  <a:gd name="T39" fmla="*/ 87 h 948"/>
                  <a:gd name="T40" fmla="*/ 201 w 410"/>
                  <a:gd name="T41" fmla="*/ 20 h 948"/>
                  <a:gd name="T42" fmla="*/ 232 w 410"/>
                  <a:gd name="T43" fmla="*/ 1 h 9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0" h="947">
                    <a:moveTo>
                      <a:pt x="232" y="1"/>
                    </a:moveTo>
                    <a:cubicBezTo>
                      <a:pt x="244" y="0"/>
                      <a:pt x="255" y="3"/>
                      <a:pt x="264" y="11"/>
                    </a:cubicBezTo>
                    <a:cubicBezTo>
                      <a:pt x="394" y="134"/>
                      <a:pt x="394" y="134"/>
                      <a:pt x="394" y="134"/>
                    </a:cubicBezTo>
                    <a:cubicBezTo>
                      <a:pt x="396" y="135"/>
                      <a:pt x="398" y="137"/>
                      <a:pt x="399" y="139"/>
                    </a:cubicBezTo>
                    <a:cubicBezTo>
                      <a:pt x="409" y="154"/>
                      <a:pt x="410" y="172"/>
                      <a:pt x="402" y="188"/>
                    </a:cubicBezTo>
                    <a:cubicBezTo>
                      <a:pt x="400" y="193"/>
                      <a:pt x="398" y="198"/>
                      <a:pt x="394" y="201"/>
                    </a:cubicBezTo>
                    <a:cubicBezTo>
                      <a:pt x="263" y="361"/>
                      <a:pt x="263" y="361"/>
                      <a:pt x="263" y="361"/>
                    </a:cubicBezTo>
                    <a:cubicBezTo>
                      <a:pt x="254" y="372"/>
                      <a:pt x="243" y="378"/>
                      <a:pt x="232" y="380"/>
                    </a:cubicBezTo>
                    <a:cubicBezTo>
                      <a:pt x="220" y="381"/>
                      <a:pt x="209" y="378"/>
                      <a:pt x="200" y="370"/>
                    </a:cubicBezTo>
                    <a:cubicBezTo>
                      <a:pt x="183" y="354"/>
                      <a:pt x="183" y="323"/>
                      <a:pt x="200" y="302"/>
                    </a:cubicBezTo>
                    <a:cubicBezTo>
                      <a:pt x="252" y="240"/>
                      <a:pt x="252" y="240"/>
                      <a:pt x="252" y="240"/>
                    </a:cubicBezTo>
                    <a:cubicBezTo>
                      <a:pt x="223" y="244"/>
                      <a:pt x="223" y="244"/>
                      <a:pt x="223" y="244"/>
                    </a:cubicBezTo>
                    <a:cubicBezTo>
                      <a:pt x="153" y="254"/>
                      <a:pt x="96" y="323"/>
                      <a:pt x="96" y="398"/>
                    </a:cubicBezTo>
                    <a:cubicBezTo>
                      <a:pt x="95" y="887"/>
                      <a:pt x="95" y="887"/>
                      <a:pt x="95" y="887"/>
                    </a:cubicBezTo>
                    <a:cubicBezTo>
                      <a:pt x="95" y="915"/>
                      <a:pt x="74" y="941"/>
                      <a:pt x="48" y="945"/>
                    </a:cubicBezTo>
                    <a:cubicBezTo>
                      <a:pt x="22" y="948"/>
                      <a:pt x="0" y="929"/>
                      <a:pt x="0" y="900"/>
                    </a:cubicBezTo>
                    <a:cubicBezTo>
                      <a:pt x="1" y="411"/>
                      <a:pt x="1" y="411"/>
                      <a:pt x="1" y="411"/>
                    </a:cubicBezTo>
                    <a:cubicBezTo>
                      <a:pt x="2" y="279"/>
                      <a:pt x="101" y="159"/>
                      <a:pt x="223" y="141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01" y="87"/>
                      <a:pt x="201" y="87"/>
                      <a:pt x="201" y="87"/>
                    </a:cubicBezTo>
                    <a:cubicBezTo>
                      <a:pt x="184" y="71"/>
                      <a:pt x="184" y="41"/>
                      <a:pt x="201" y="20"/>
                    </a:cubicBezTo>
                    <a:cubicBezTo>
                      <a:pt x="210" y="9"/>
                      <a:pt x="221" y="3"/>
                      <a:pt x="232" y="1"/>
                    </a:cubicBezTo>
                    <a:close/>
                  </a:path>
                </a:pathLst>
              </a:custGeom>
              <a:grpFill/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866775" fontAlgn="base">
                  <a:lnSpc>
                    <a:spcPct val="120000"/>
                  </a:lnSpc>
                </a:pPr>
                <a:endParaRPr lang="zh-CN" altLang="en-US" sz="85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75"/>
              <p:cNvSpPr/>
              <p:nvPr/>
            </p:nvSpPr>
            <p:spPr bwMode="auto">
              <a:xfrm>
                <a:off x="4281488" y="2332038"/>
                <a:ext cx="831850" cy="2093912"/>
              </a:xfrm>
              <a:custGeom>
                <a:gdLst>
                  <a:gd name="T0" fmla="*/ 253 w 338"/>
                  <a:gd name="T1" fmla="*/ 0 h 849"/>
                  <a:gd name="T2" fmla="*/ 222 w 338"/>
                  <a:gd name="T3" fmla="*/ 4 h 849"/>
                  <a:gd name="T4" fmla="*/ 0 w 338"/>
                  <a:gd name="T5" fmla="*/ 273 h 849"/>
                  <a:gd name="T6" fmla="*/ 0 w 338"/>
                  <a:gd name="T7" fmla="*/ 763 h 849"/>
                  <a:gd name="T8" fmla="*/ 22 w 338"/>
                  <a:gd name="T9" fmla="*/ 803 h 849"/>
                  <a:gd name="T10" fmla="*/ 106 w 338"/>
                  <a:gd name="T11" fmla="*/ 849 h 849"/>
                  <a:gd name="T12" fmla="*/ 84 w 338"/>
                  <a:gd name="T13" fmla="*/ 809 h 849"/>
                  <a:gd name="T14" fmla="*/ 85 w 338"/>
                  <a:gd name="T15" fmla="*/ 320 h 849"/>
                  <a:gd name="T16" fmla="*/ 307 w 338"/>
                  <a:gd name="T17" fmla="*/ 50 h 849"/>
                  <a:gd name="T18" fmla="*/ 338 w 338"/>
                  <a:gd name="T19" fmla="*/ 46 h 849"/>
                  <a:gd name="T20" fmla="*/ 253 w 338"/>
                  <a:gd name="T21" fmla="*/ 0 h 8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849">
                    <a:moveTo>
                      <a:pt x="253" y="0"/>
                    </a:moveTo>
                    <a:cubicBezTo>
                      <a:pt x="222" y="4"/>
                      <a:pt x="222" y="4"/>
                      <a:pt x="222" y="4"/>
                    </a:cubicBezTo>
                    <a:cubicBezTo>
                      <a:pt x="100" y="21"/>
                      <a:pt x="1" y="142"/>
                      <a:pt x="0" y="273"/>
                    </a:cubicBezTo>
                    <a:cubicBezTo>
                      <a:pt x="0" y="763"/>
                      <a:pt x="0" y="763"/>
                      <a:pt x="0" y="763"/>
                    </a:cubicBezTo>
                    <a:cubicBezTo>
                      <a:pt x="0" y="781"/>
                      <a:pt x="8" y="796"/>
                      <a:pt x="22" y="803"/>
                    </a:cubicBezTo>
                    <a:cubicBezTo>
                      <a:pt x="106" y="849"/>
                      <a:pt x="106" y="849"/>
                      <a:pt x="106" y="849"/>
                    </a:cubicBezTo>
                    <a:cubicBezTo>
                      <a:pt x="93" y="842"/>
                      <a:pt x="84" y="827"/>
                      <a:pt x="84" y="809"/>
                    </a:cubicBezTo>
                    <a:cubicBezTo>
                      <a:pt x="85" y="320"/>
                      <a:pt x="85" y="320"/>
                      <a:pt x="85" y="320"/>
                    </a:cubicBezTo>
                    <a:cubicBezTo>
                      <a:pt x="86" y="188"/>
                      <a:pt x="185" y="67"/>
                      <a:pt x="307" y="50"/>
                    </a:cubicBezTo>
                    <a:cubicBezTo>
                      <a:pt x="338" y="46"/>
                      <a:pt x="338" y="46"/>
                      <a:pt x="338" y="46"/>
                    </a:cubicBezTo>
                    <a:lnTo>
                      <a:pt x="253" y="0"/>
                    </a:lnTo>
                    <a:close/>
                  </a:path>
                </a:pathLst>
              </a:custGeom>
              <a:grpFill/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866775" fontAlgn="base">
                  <a:lnSpc>
                    <a:spcPct val="120000"/>
                  </a:lnSpc>
                </a:pPr>
                <a:endParaRPr lang="zh-CN" altLang="en-US" sz="85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5" name="组合 207"/>
            <p:cNvGrpSpPr/>
            <p:nvPr/>
          </p:nvGrpSpPr>
          <p:grpSpPr>
            <a:xfrm>
              <a:off x="5472339" y="3558159"/>
              <a:ext cx="1084733" cy="3208672"/>
              <a:chOff x="4089129" y="1275606"/>
              <a:chExt cx="1084733" cy="3208672"/>
            </a:xfrm>
            <a:grpFill/>
          </p:grpSpPr>
          <p:sp>
            <p:nvSpPr>
              <p:cNvPr id="51" name="Freeform 27"/>
              <p:cNvSpPr/>
              <p:nvPr/>
            </p:nvSpPr>
            <p:spPr bwMode="auto">
              <a:xfrm>
                <a:off x="4402839" y="1717360"/>
                <a:ext cx="263963" cy="2752310"/>
              </a:xfrm>
              <a:custGeom>
                <a:gdLst>
                  <a:gd name="T0" fmla="*/ 85 w 107"/>
                  <a:gd name="T1" fmla="*/ 1077 h 1117"/>
                  <a:gd name="T2" fmla="*/ 87 w 107"/>
                  <a:gd name="T3" fmla="*/ 46 h 1117"/>
                  <a:gd name="T4" fmla="*/ 2 w 107"/>
                  <a:gd name="T5" fmla="*/ 0 h 1117"/>
                  <a:gd name="T6" fmla="*/ 0 w 107"/>
                  <a:gd name="T7" fmla="*/ 1031 h 1117"/>
                  <a:gd name="T8" fmla="*/ 22 w 107"/>
                  <a:gd name="T9" fmla="*/ 1071 h 1117"/>
                  <a:gd name="T10" fmla="*/ 107 w 107"/>
                  <a:gd name="T11" fmla="*/ 1117 h 1117"/>
                  <a:gd name="T12" fmla="*/ 85 w 107"/>
                  <a:gd name="T13" fmla="*/ 1077 h 1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117">
                    <a:moveTo>
                      <a:pt x="85" y="1077"/>
                    </a:moveTo>
                    <a:cubicBezTo>
                      <a:pt x="87" y="46"/>
                      <a:pt x="87" y="46"/>
                      <a:pt x="87" y="4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49"/>
                      <a:pt x="9" y="1064"/>
                      <a:pt x="22" y="1071"/>
                    </a:cubicBezTo>
                    <a:cubicBezTo>
                      <a:pt x="107" y="1117"/>
                      <a:pt x="107" y="1117"/>
                      <a:pt x="107" y="1117"/>
                    </a:cubicBezTo>
                    <a:cubicBezTo>
                      <a:pt x="94" y="1110"/>
                      <a:pt x="85" y="1095"/>
                      <a:pt x="85" y="1077"/>
                    </a:cubicBezTo>
                    <a:close/>
                  </a:path>
                </a:pathLst>
              </a:custGeom>
              <a:grpFill/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866775" fontAlgn="base">
                  <a:lnSpc>
                    <a:spcPct val="120000"/>
                  </a:lnSpc>
                </a:pPr>
                <a:endParaRPr lang="zh-CN" altLang="en-US" sz="85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23"/>
              <p:cNvSpPr/>
              <p:nvPr/>
            </p:nvSpPr>
            <p:spPr bwMode="auto">
              <a:xfrm>
                <a:off x="4290160" y="1381408"/>
                <a:ext cx="883702" cy="3102870"/>
              </a:xfrm>
              <a:custGeom>
                <a:gdLst>
                  <a:gd name="T0" fmla="*/ 180 w 359"/>
                  <a:gd name="T1" fmla="*/ 1 h 1259"/>
                  <a:gd name="T2" fmla="*/ 205 w 359"/>
                  <a:gd name="T3" fmla="*/ 5 h 1259"/>
                  <a:gd name="T4" fmla="*/ 212 w 359"/>
                  <a:gd name="T5" fmla="*/ 11 h 1259"/>
                  <a:gd name="T6" fmla="*/ 342 w 359"/>
                  <a:gd name="T7" fmla="*/ 134 h 1259"/>
                  <a:gd name="T8" fmla="*/ 342 w 359"/>
                  <a:gd name="T9" fmla="*/ 201 h 1259"/>
                  <a:gd name="T10" fmla="*/ 311 w 359"/>
                  <a:gd name="T11" fmla="*/ 220 h 1259"/>
                  <a:gd name="T12" fmla="*/ 279 w 359"/>
                  <a:gd name="T13" fmla="*/ 210 h 1259"/>
                  <a:gd name="T14" fmla="*/ 223 w 359"/>
                  <a:gd name="T15" fmla="*/ 157 h 1259"/>
                  <a:gd name="T16" fmla="*/ 221 w 359"/>
                  <a:gd name="T17" fmla="*/ 1198 h 1259"/>
                  <a:gd name="T18" fmla="*/ 173 w 359"/>
                  <a:gd name="T19" fmla="*/ 1256 h 1259"/>
                  <a:gd name="T20" fmla="*/ 126 w 359"/>
                  <a:gd name="T21" fmla="*/ 1211 h 1259"/>
                  <a:gd name="T22" fmla="*/ 128 w 359"/>
                  <a:gd name="T23" fmla="*/ 180 h 1259"/>
                  <a:gd name="T24" fmla="*/ 80 w 359"/>
                  <a:gd name="T25" fmla="*/ 238 h 1259"/>
                  <a:gd name="T26" fmla="*/ 49 w 359"/>
                  <a:gd name="T27" fmla="*/ 257 h 1259"/>
                  <a:gd name="T28" fmla="*/ 17 w 359"/>
                  <a:gd name="T29" fmla="*/ 247 h 1259"/>
                  <a:gd name="T30" fmla="*/ 18 w 359"/>
                  <a:gd name="T31" fmla="*/ 179 h 1259"/>
                  <a:gd name="T32" fmla="*/ 149 w 359"/>
                  <a:gd name="T33" fmla="*/ 19 h 1259"/>
                  <a:gd name="T34" fmla="*/ 160 w 359"/>
                  <a:gd name="T35" fmla="*/ 9 h 1259"/>
                  <a:gd name="T36" fmla="*/ 180 w 359"/>
                  <a:gd name="T37" fmla="*/ 1 h 12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9" h="1259">
                    <a:moveTo>
                      <a:pt x="180" y="1"/>
                    </a:moveTo>
                    <a:cubicBezTo>
                      <a:pt x="189" y="0"/>
                      <a:pt x="197" y="1"/>
                      <a:pt x="205" y="5"/>
                    </a:cubicBezTo>
                    <a:cubicBezTo>
                      <a:pt x="208" y="8"/>
                      <a:pt x="210" y="9"/>
                      <a:pt x="212" y="11"/>
                    </a:cubicBezTo>
                    <a:cubicBezTo>
                      <a:pt x="342" y="134"/>
                      <a:pt x="342" y="134"/>
                      <a:pt x="342" y="134"/>
                    </a:cubicBezTo>
                    <a:cubicBezTo>
                      <a:pt x="359" y="150"/>
                      <a:pt x="359" y="180"/>
                      <a:pt x="342" y="201"/>
                    </a:cubicBezTo>
                    <a:cubicBezTo>
                      <a:pt x="333" y="212"/>
                      <a:pt x="322" y="218"/>
                      <a:pt x="311" y="220"/>
                    </a:cubicBezTo>
                    <a:cubicBezTo>
                      <a:pt x="299" y="221"/>
                      <a:pt x="288" y="218"/>
                      <a:pt x="279" y="210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1" y="1198"/>
                      <a:pt x="221" y="1198"/>
                      <a:pt x="221" y="1198"/>
                    </a:cubicBezTo>
                    <a:cubicBezTo>
                      <a:pt x="221" y="1226"/>
                      <a:pt x="200" y="1252"/>
                      <a:pt x="173" y="1256"/>
                    </a:cubicBezTo>
                    <a:cubicBezTo>
                      <a:pt x="147" y="1259"/>
                      <a:pt x="126" y="1239"/>
                      <a:pt x="126" y="1211"/>
                    </a:cubicBezTo>
                    <a:cubicBezTo>
                      <a:pt x="128" y="180"/>
                      <a:pt x="128" y="180"/>
                      <a:pt x="128" y="180"/>
                    </a:cubicBezTo>
                    <a:cubicBezTo>
                      <a:pt x="80" y="238"/>
                      <a:pt x="80" y="238"/>
                      <a:pt x="80" y="238"/>
                    </a:cubicBezTo>
                    <a:cubicBezTo>
                      <a:pt x="72" y="249"/>
                      <a:pt x="60" y="255"/>
                      <a:pt x="49" y="257"/>
                    </a:cubicBezTo>
                    <a:cubicBezTo>
                      <a:pt x="37" y="258"/>
                      <a:pt x="26" y="255"/>
                      <a:pt x="17" y="247"/>
                    </a:cubicBezTo>
                    <a:cubicBezTo>
                      <a:pt x="0" y="231"/>
                      <a:pt x="0" y="200"/>
                      <a:pt x="18" y="179"/>
                    </a:cubicBezTo>
                    <a:cubicBezTo>
                      <a:pt x="149" y="19"/>
                      <a:pt x="149" y="19"/>
                      <a:pt x="149" y="19"/>
                    </a:cubicBezTo>
                    <a:cubicBezTo>
                      <a:pt x="152" y="15"/>
                      <a:pt x="156" y="12"/>
                      <a:pt x="160" y="9"/>
                    </a:cubicBezTo>
                    <a:cubicBezTo>
                      <a:pt x="166" y="5"/>
                      <a:pt x="173" y="2"/>
                      <a:pt x="180" y="1"/>
                    </a:cubicBezTo>
                    <a:close/>
                  </a:path>
                </a:pathLst>
              </a:custGeom>
              <a:grpFill/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866775" fontAlgn="base">
                  <a:lnSpc>
                    <a:spcPct val="120000"/>
                  </a:lnSpc>
                </a:pPr>
                <a:endParaRPr lang="zh-CN" altLang="en-US" sz="85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2"/>
              <p:cNvSpPr/>
              <p:nvPr/>
            </p:nvSpPr>
            <p:spPr bwMode="auto">
              <a:xfrm>
                <a:off x="4089129" y="1275606"/>
                <a:ext cx="712595" cy="734506"/>
              </a:xfrm>
              <a:custGeom>
                <a:gdLst>
                  <a:gd name="T0" fmla="*/ 204 w 289"/>
                  <a:gd name="T1" fmla="*/ 5 h 298"/>
                  <a:gd name="T2" fmla="*/ 180 w 289"/>
                  <a:gd name="T3" fmla="*/ 1 h 298"/>
                  <a:gd name="T4" fmla="*/ 160 w 289"/>
                  <a:gd name="T5" fmla="*/ 9 h 298"/>
                  <a:gd name="T6" fmla="*/ 149 w 289"/>
                  <a:gd name="T7" fmla="*/ 19 h 298"/>
                  <a:gd name="T8" fmla="*/ 18 w 289"/>
                  <a:gd name="T9" fmla="*/ 179 h 298"/>
                  <a:gd name="T10" fmla="*/ 18 w 289"/>
                  <a:gd name="T11" fmla="*/ 247 h 298"/>
                  <a:gd name="T12" fmla="*/ 25 w 289"/>
                  <a:gd name="T13" fmla="*/ 252 h 298"/>
                  <a:gd name="T14" fmla="*/ 106 w 289"/>
                  <a:gd name="T15" fmla="*/ 296 h 298"/>
                  <a:gd name="T16" fmla="*/ 110 w 289"/>
                  <a:gd name="T17" fmla="*/ 298 h 298"/>
                  <a:gd name="T18" fmla="*/ 102 w 289"/>
                  <a:gd name="T19" fmla="*/ 293 h 298"/>
                  <a:gd name="T20" fmla="*/ 103 w 289"/>
                  <a:gd name="T21" fmla="*/ 225 h 298"/>
                  <a:gd name="T22" fmla="*/ 234 w 289"/>
                  <a:gd name="T23" fmla="*/ 65 h 298"/>
                  <a:gd name="T24" fmla="*/ 245 w 289"/>
                  <a:gd name="T25" fmla="*/ 55 h 298"/>
                  <a:gd name="T26" fmla="*/ 265 w 289"/>
                  <a:gd name="T27" fmla="*/ 47 h 298"/>
                  <a:gd name="T28" fmla="*/ 289 w 289"/>
                  <a:gd name="T29" fmla="*/ 51 h 298"/>
                  <a:gd name="T30" fmla="*/ 204 w 289"/>
                  <a:gd name="T31" fmla="*/ 5 h 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298">
                    <a:moveTo>
                      <a:pt x="204" y="5"/>
                    </a:moveTo>
                    <a:cubicBezTo>
                      <a:pt x="197" y="1"/>
                      <a:pt x="189" y="0"/>
                      <a:pt x="180" y="1"/>
                    </a:cubicBezTo>
                    <a:cubicBezTo>
                      <a:pt x="173" y="2"/>
                      <a:pt x="166" y="5"/>
                      <a:pt x="160" y="9"/>
                    </a:cubicBezTo>
                    <a:cubicBezTo>
                      <a:pt x="156" y="12"/>
                      <a:pt x="152" y="15"/>
                      <a:pt x="149" y="1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0" y="200"/>
                      <a:pt x="0" y="230"/>
                      <a:pt x="18" y="247"/>
                    </a:cubicBezTo>
                    <a:cubicBezTo>
                      <a:pt x="20" y="249"/>
                      <a:pt x="23" y="251"/>
                      <a:pt x="25" y="252"/>
                    </a:cubicBezTo>
                    <a:cubicBezTo>
                      <a:pt x="52" y="267"/>
                      <a:pt x="79" y="282"/>
                      <a:pt x="106" y="296"/>
                    </a:cubicBezTo>
                    <a:cubicBezTo>
                      <a:pt x="107" y="297"/>
                      <a:pt x="109" y="298"/>
                      <a:pt x="110" y="298"/>
                    </a:cubicBezTo>
                    <a:cubicBezTo>
                      <a:pt x="107" y="297"/>
                      <a:pt x="105" y="295"/>
                      <a:pt x="102" y="293"/>
                    </a:cubicBezTo>
                    <a:cubicBezTo>
                      <a:pt x="85" y="277"/>
                      <a:pt x="85" y="246"/>
                      <a:pt x="103" y="225"/>
                    </a:cubicBezTo>
                    <a:cubicBezTo>
                      <a:pt x="234" y="65"/>
                      <a:pt x="234" y="65"/>
                      <a:pt x="234" y="65"/>
                    </a:cubicBezTo>
                    <a:cubicBezTo>
                      <a:pt x="237" y="61"/>
                      <a:pt x="241" y="58"/>
                      <a:pt x="245" y="55"/>
                    </a:cubicBezTo>
                    <a:cubicBezTo>
                      <a:pt x="251" y="51"/>
                      <a:pt x="258" y="48"/>
                      <a:pt x="265" y="47"/>
                    </a:cubicBezTo>
                    <a:cubicBezTo>
                      <a:pt x="273" y="46"/>
                      <a:pt x="282" y="47"/>
                      <a:pt x="289" y="51"/>
                    </a:cubicBezTo>
                    <a:lnTo>
                      <a:pt x="204" y="5"/>
                    </a:lnTo>
                    <a:close/>
                  </a:path>
                </a:pathLst>
              </a:custGeom>
              <a:grpFill/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866775" fontAlgn="base">
                  <a:lnSpc>
                    <a:spcPct val="120000"/>
                  </a:lnSpc>
                </a:pPr>
                <a:endParaRPr lang="zh-CN" altLang="en-US" sz="85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6" name="组合 208"/>
            <p:cNvGrpSpPr/>
            <p:nvPr/>
          </p:nvGrpSpPr>
          <p:grpSpPr>
            <a:xfrm>
              <a:off x="4731074" y="4973788"/>
              <a:ext cx="1185392" cy="1769046"/>
              <a:chOff x="3347864" y="2691235"/>
              <a:chExt cx="1185392" cy="1769046"/>
            </a:xfrm>
            <a:grpFill/>
          </p:grpSpPr>
          <p:sp>
            <p:nvSpPr>
              <p:cNvPr id="47" name="Freeform 67"/>
              <p:cNvSpPr/>
              <p:nvPr/>
            </p:nvSpPr>
            <p:spPr bwMode="auto">
              <a:xfrm>
                <a:off x="3732038" y="3029373"/>
                <a:ext cx="552450" cy="166687"/>
              </a:xfrm>
              <a:custGeom>
                <a:gdLst>
                  <a:gd name="T0" fmla="*/ 22 w 224"/>
                  <a:gd name="T1" fmla="*/ 0 h 67"/>
                  <a:gd name="T2" fmla="*/ 0 w 224"/>
                  <a:gd name="T3" fmla="*/ 3 h 67"/>
                  <a:gd name="T4" fmla="*/ 85 w 224"/>
                  <a:gd name="T5" fmla="*/ 49 h 67"/>
                  <a:gd name="T6" fmla="*/ 107 w 224"/>
                  <a:gd name="T7" fmla="*/ 46 h 67"/>
                  <a:gd name="T8" fmla="*/ 224 w 224"/>
                  <a:gd name="T9" fmla="*/ 67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67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50" y="40"/>
                      <a:pt x="190" y="48"/>
                      <a:pt x="224" y="67"/>
                    </a:cubicBezTo>
                  </a:path>
                </a:pathLst>
              </a:custGeom>
              <a:grpFill/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866775" fontAlgn="base">
                  <a:lnSpc>
                    <a:spcPct val="120000"/>
                  </a:lnSpc>
                </a:pPr>
                <a:endParaRPr lang="zh-CN" altLang="en-US" sz="85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42"/>
              <p:cNvSpPr/>
              <p:nvPr/>
            </p:nvSpPr>
            <p:spPr bwMode="auto">
              <a:xfrm>
                <a:off x="3947947" y="3309811"/>
                <a:ext cx="404813" cy="1130972"/>
              </a:xfrm>
              <a:custGeom>
                <a:gdLst>
                  <a:gd name="T0" fmla="*/ 142 w 164"/>
                  <a:gd name="T1" fmla="*/ 419 h 459"/>
                  <a:gd name="T2" fmla="*/ 143 w 164"/>
                  <a:gd name="T3" fmla="*/ 153 h 459"/>
                  <a:gd name="T4" fmla="*/ 84 w 164"/>
                  <a:gd name="T5" fmla="*/ 46 h 459"/>
                  <a:gd name="T6" fmla="*/ 0 w 164"/>
                  <a:gd name="T7" fmla="*/ 0 h 459"/>
                  <a:gd name="T8" fmla="*/ 58 w 164"/>
                  <a:gd name="T9" fmla="*/ 107 h 459"/>
                  <a:gd name="T10" fmla="*/ 58 w 164"/>
                  <a:gd name="T11" fmla="*/ 373 h 459"/>
                  <a:gd name="T12" fmla="*/ 80 w 164"/>
                  <a:gd name="T13" fmla="*/ 413 h 459"/>
                  <a:gd name="T14" fmla="*/ 122 w 164"/>
                  <a:gd name="T15" fmla="*/ 436 h 459"/>
                  <a:gd name="T16" fmla="*/ 164 w 164"/>
                  <a:gd name="T17" fmla="*/ 459 h 459"/>
                  <a:gd name="T18" fmla="*/ 142 w 164"/>
                  <a:gd name="T19" fmla="*/ 419 h 4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459">
                    <a:moveTo>
                      <a:pt x="142" y="419"/>
                    </a:moveTo>
                    <a:cubicBezTo>
                      <a:pt x="143" y="153"/>
                      <a:pt x="143" y="153"/>
                      <a:pt x="143" y="153"/>
                    </a:cubicBezTo>
                    <a:cubicBezTo>
                      <a:pt x="143" y="104"/>
                      <a:pt x="120" y="65"/>
                      <a:pt x="84" y="46"/>
                    </a:cubicBezTo>
                    <a:cubicBezTo>
                      <a:pt x="56" y="31"/>
                      <a:pt x="28" y="15"/>
                      <a:pt x="0" y="0"/>
                    </a:cubicBezTo>
                    <a:cubicBezTo>
                      <a:pt x="35" y="19"/>
                      <a:pt x="58" y="58"/>
                      <a:pt x="58" y="107"/>
                    </a:cubicBezTo>
                    <a:cubicBezTo>
                      <a:pt x="58" y="373"/>
                      <a:pt x="58" y="373"/>
                      <a:pt x="58" y="373"/>
                    </a:cubicBezTo>
                    <a:cubicBezTo>
                      <a:pt x="58" y="391"/>
                      <a:pt x="66" y="406"/>
                      <a:pt x="80" y="413"/>
                    </a:cubicBezTo>
                    <a:cubicBezTo>
                      <a:pt x="94" y="421"/>
                      <a:pt x="108" y="428"/>
                      <a:pt x="122" y="436"/>
                    </a:cubicBezTo>
                    <a:cubicBezTo>
                      <a:pt x="136" y="444"/>
                      <a:pt x="150" y="452"/>
                      <a:pt x="164" y="459"/>
                    </a:cubicBezTo>
                    <a:cubicBezTo>
                      <a:pt x="151" y="452"/>
                      <a:pt x="142" y="437"/>
                      <a:pt x="142" y="419"/>
                    </a:cubicBezTo>
                    <a:close/>
                  </a:path>
                </a:pathLst>
              </a:custGeom>
              <a:grpFill/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866775" fontAlgn="base">
                  <a:lnSpc>
                    <a:spcPct val="120000"/>
                  </a:lnSpc>
                </a:pPr>
                <a:endParaRPr lang="zh-CN" altLang="en-US" sz="85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38"/>
              <p:cNvSpPr/>
              <p:nvPr/>
            </p:nvSpPr>
            <p:spPr bwMode="auto">
              <a:xfrm>
                <a:off x="3548351" y="2795123"/>
                <a:ext cx="984905" cy="1665158"/>
              </a:xfrm>
              <a:custGeom>
                <a:gdLst>
                  <a:gd name="T0" fmla="*/ 178 w 399"/>
                  <a:gd name="T1" fmla="*/ 2 h 676"/>
                  <a:gd name="T2" fmla="*/ 210 w 399"/>
                  <a:gd name="T3" fmla="*/ 12 h 676"/>
                  <a:gd name="T4" fmla="*/ 210 w 399"/>
                  <a:gd name="T5" fmla="*/ 79 h 676"/>
                  <a:gd name="T6" fmla="*/ 157 w 399"/>
                  <a:gd name="T7" fmla="*/ 144 h 676"/>
                  <a:gd name="T8" fmla="*/ 178 w 399"/>
                  <a:gd name="T9" fmla="*/ 141 h 676"/>
                  <a:gd name="T10" fmla="*/ 399 w 399"/>
                  <a:gd name="T11" fmla="*/ 348 h 676"/>
                  <a:gd name="T12" fmla="*/ 398 w 399"/>
                  <a:gd name="T13" fmla="*/ 615 h 676"/>
                  <a:gd name="T14" fmla="*/ 351 w 399"/>
                  <a:gd name="T15" fmla="*/ 673 h 676"/>
                  <a:gd name="T16" fmla="*/ 303 w 399"/>
                  <a:gd name="T17" fmla="*/ 628 h 676"/>
                  <a:gd name="T18" fmla="*/ 304 w 399"/>
                  <a:gd name="T19" fmla="*/ 362 h 676"/>
                  <a:gd name="T20" fmla="*/ 178 w 399"/>
                  <a:gd name="T21" fmla="*/ 243 h 676"/>
                  <a:gd name="T22" fmla="*/ 158 w 399"/>
                  <a:gd name="T23" fmla="*/ 246 h 676"/>
                  <a:gd name="T24" fmla="*/ 209 w 399"/>
                  <a:gd name="T25" fmla="*/ 294 h 676"/>
                  <a:gd name="T26" fmla="*/ 209 w 399"/>
                  <a:gd name="T27" fmla="*/ 362 h 676"/>
                  <a:gd name="T28" fmla="*/ 178 w 399"/>
                  <a:gd name="T29" fmla="*/ 381 h 676"/>
                  <a:gd name="T30" fmla="*/ 146 w 399"/>
                  <a:gd name="T31" fmla="*/ 371 h 676"/>
                  <a:gd name="T32" fmla="*/ 16 w 399"/>
                  <a:gd name="T33" fmla="*/ 248 h 676"/>
                  <a:gd name="T34" fmla="*/ 8 w 399"/>
                  <a:gd name="T35" fmla="*/ 238 h 676"/>
                  <a:gd name="T36" fmla="*/ 10 w 399"/>
                  <a:gd name="T37" fmla="*/ 189 h 676"/>
                  <a:gd name="T38" fmla="*/ 11 w 399"/>
                  <a:gd name="T39" fmla="*/ 187 h 676"/>
                  <a:gd name="T40" fmla="*/ 16 w 399"/>
                  <a:gd name="T41" fmla="*/ 180 h 676"/>
                  <a:gd name="T42" fmla="*/ 147 w 399"/>
                  <a:gd name="T43" fmla="*/ 21 h 676"/>
                  <a:gd name="T44" fmla="*/ 178 w 399"/>
                  <a:gd name="T45" fmla="*/ 2 h 6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9" h="676">
                    <a:moveTo>
                      <a:pt x="178" y="2"/>
                    </a:moveTo>
                    <a:cubicBezTo>
                      <a:pt x="190" y="0"/>
                      <a:pt x="201" y="4"/>
                      <a:pt x="210" y="12"/>
                    </a:cubicBezTo>
                    <a:cubicBezTo>
                      <a:pt x="227" y="28"/>
                      <a:pt x="227" y="58"/>
                      <a:pt x="210" y="79"/>
                    </a:cubicBezTo>
                    <a:cubicBezTo>
                      <a:pt x="157" y="144"/>
                      <a:pt x="157" y="144"/>
                      <a:pt x="157" y="144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300" y="124"/>
                      <a:pt x="399" y="217"/>
                      <a:pt x="399" y="348"/>
                    </a:cubicBezTo>
                    <a:cubicBezTo>
                      <a:pt x="398" y="615"/>
                      <a:pt x="398" y="615"/>
                      <a:pt x="398" y="615"/>
                    </a:cubicBezTo>
                    <a:cubicBezTo>
                      <a:pt x="398" y="643"/>
                      <a:pt x="377" y="669"/>
                      <a:pt x="351" y="673"/>
                    </a:cubicBezTo>
                    <a:cubicBezTo>
                      <a:pt x="325" y="676"/>
                      <a:pt x="303" y="656"/>
                      <a:pt x="303" y="628"/>
                    </a:cubicBezTo>
                    <a:cubicBezTo>
                      <a:pt x="304" y="362"/>
                      <a:pt x="304" y="362"/>
                      <a:pt x="304" y="362"/>
                    </a:cubicBezTo>
                    <a:cubicBezTo>
                      <a:pt x="304" y="287"/>
                      <a:pt x="248" y="234"/>
                      <a:pt x="178" y="243"/>
                    </a:cubicBezTo>
                    <a:cubicBezTo>
                      <a:pt x="158" y="246"/>
                      <a:pt x="158" y="246"/>
                      <a:pt x="158" y="246"/>
                    </a:cubicBezTo>
                    <a:cubicBezTo>
                      <a:pt x="209" y="294"/>
                      <a:pt x="209" y="294"/>
                      <a:pt x="209" y="294"/>
                    </a:cubicBezTo>
                    <a:cubicBezTo>
                      <a:pt x="227" y="311"/>
                      <a:pt x="226" y="341"/>
                      <a:pt x="209" y="362"/>
                    </a:cubicBezTo>
                    <a:cubicBezTo>
                      <a:pt x="200" y="373"/>
                      <a:pt x="189" y="379"/>
                      <a:pt x="178" y="381"/>
                    </a:cubicBezTo>
                    <a:cubicBezTo>
                      <a:pt x="166" y="382"/>
                      <a:pt x="155" y="379"/>
                      <a:pt x="146" y="371"/>
                    </a:cubicBezTo>
                    <a:cubicBezTo>
                      <a:pt x="16" y="248"/>
                      <a:pt x="16" y="248"/>
                      <a:pt x="16" y="248"/>
                    </a:cubicBezTo>
                    <a:cubicBezTo>
                      <a:pt x="12" y="245"/>
                      <a:pt x="10" y="241"/>
                      <a:pt x="8" y="238"/>
                    </a:cubicBezTo>
                    <a:cubicBezTo>
                      <a:pt x="0" y="223"/>
                      <a:pt x="1" y="204"/>
                      <a:pt x="10" y="189"/>
                    </a:cubicBezTo>
                    <a:cubicBezTo>
                      <a:pt x="10" y="188"/>
                      <a:pt x="11" y="187"/>
                      <a:pt x="11" y="187"/>
                    </a:cubicBezTo>
                    <a:cubicBezTo>
                      <a:pt x="13" y="184"/>
                      <a:pt x="14" y="182"/>
                      <a:pt x="16" y="180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6" y="10"/>
                      <a:pt x="167" y="4"/>
                      <a:pt x="178" y="2"/>
                    </a:cubicBezTo>
                    <a:close/>
                  </a:path>
                </a:pathLst>
              </a:custGeom>
              <a:grpFill/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866775" fontAlgn="base">
                  <a:lnSpc>
                    <a:spcPct val="120000"/>
                  </a:lnSpc>
                </a:pPr>
                <a:endParaRPr lang="zh-CN" altLang="en-US" sz="85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0" name="Freeform 63"/>
              <p:cNvSpPr/>
              <p:nvPr/>
            </p:nvSpPr>
            <p:spPr bwMode="auto">
              <a:xfrm>
                <a:off x="3347864" y="2691235"/>
                <a:ext cx="706438" cy="1038225"/>
              </a:xfrm>
              <a:custGeom>
                <a:gdLst>
                  <a:gd name="T0" fmla="*/ 202 w 287"/>
                  <a:gd name="T1" fmla="*/ 5 h 421"/>
                  <a:gd name="T2" fmla="*/ 179 w 287"/>
                  <a:gd name="T3" fmla="*/ 1 h 421"/>
                  <a:gd name="T4" fmla="*/ 147 w 287"/>
                  <a:gd name="T5" fmla="*/ 19 h 421"/>
                  <a:gd name="T6" fmla="*/ 16 w 287"/>
                  <a:gd name="T7" fmla="*/ 179 h 421"/>
                  <a:gd name="T8" fmla="*/ 11 w 287"/>
                  <a:gd name="T9" fmla="*/ 185 h 421"/>
                  <a:gd name="T10" fmla="*/ 10 w 287"/>
                  <a:gd name="T11" fmla="*/ 187 h 421"/>
                  <a:gd name="T12" fmla="*/ 8 w 287"/>
                  <a:gd name="T13" fmla="*/ 236 h 421"/>
                  <a:gd name="T14" fmla="*/ 16 w 287"/>
                  <a:gd name="T15" fmla="*/ 247 h 421"/>
                  <a:gd name="T16" fmla="*/ 146 w 287"/>
                  <a:gd name="T17" fmla="*/ 370 h 421"/>
                  <a:gd name="T18" fmla="*/ 154 w 287"/>
                  <a:gd name="T19" fmla="*/ 375 h 421"/>
                  <a:gd name="T20" fmla="*/ 235 w 287"/>
                  <a:gd name="T21" fmla="*/ 419 h 421"/>
                  <a:gd name="T22" fmla="*/ 239 w 287"/>
                  <a:gd name="T23" fmla="*/ 421 h 421"/>
                  <a:gd name="T24" fmla="*/ 231 w 287"/>
                  <a:gd name="T25" fmla="*/ 416 h 421"/>
                  <a:gd name="T26" fmla="*/ 101 w 287"/>
                  <a:gd name="T27" fmla="*/ 293 h 421"/>
                  <a:gd name="T28" fmla="*/ 93 w 287"/>
                  <a:gd name="T29" fmla="*/ 283 h 421"/>
                  <a:gd name="T30" fmla="*/ 95 w 287"/>
                  <a:gd name="T31" fmla="*/ 234 h 421"/>
                  <a:gd name="T32" fmla="*/ 96 w 287"/>
                  <a:gd name="T33" fmla="*/ 232 h 421"/>
                  <a:gd name="T34" fmla="*/ 101 w 287"/>
                  <a:gd name="T35" fmla="*/ 225 h 421"/>
                  <a:gd name="T36" fmla="*/ 232 w 287"/>
                  <a:gd name="T37" fmla="*/ 66 h 421"/>
                  <a:gd name="T38" fmla="*/ 263 w 287"/>
                  <a:gd name="T39" fmla="*/ 47 h 421"/>
                  <a:gd name="T40" fmla="*/ 287 w 287"/>
                  <a:gd name="T41" fmla="*/ 51 h 421"/>
                  <a:gd name="T42" fmla="*/ 202 w 287"/>
                  <a:gd name="T43" fmla="*/ 5 h 4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7" h="421">
                    <a:moveTo>
                      <a:pt x="202" y="5"/>
                    </a:moveTo>
                    <a:cubicBezTo>
                      <a:pt x="195" y="1"/>
                      <a:pt x="187" y="0"/>
                      <a:pt x="179" y="1"/>
                    </a:cubicBezTo>
                    <a:cubicBezTo>
                      <a:pt x="167" y="3"/>
                      <a:pt x="156" y="9"/>
                      <a:pt x="147" y="1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4" y="181"/>
                      <a:pt x="13" y="183"/>
                      <a:pt x="11" y="185"/>
                    </a:cubicBezTo>
                    <a:cubicBezTo>
                      <a:pt x="11" y="186"/>
                      <a:pt x="11" y="187"/>
                      <a:pt x="10" y="187"/>
                    </a:cubicBezTo>
                    <a:cubicBezTo>
                      <a:pt x="1" y="203"/>
                      <a:pt x="0" y="222"/>
                      <a:pt x="8" y="236"/>
                    </a:cubicBezTo>
                    <a:cubicBezTo>
                      <a:pt x="10" y="240"/>
                      <a:pt x="13" y="244"/>
                      <a:pt x="16" y="247"/>
                    </a:cubicBezTo>
                    <a:cubicBezTo>
                      <a:pt x="146" y="370"/>
                      <a:pt x="146" y="370"/>
                      <a:pt x="146" y="370"/>
                    </a:cubicBezTo>
                    <a:cubicBezTo>
                      <a:pt x="149" y="372"/>
                      <a:pt x="151" y="374"/>
                      <a:pt x="154" y="375"/>
                    </a:cubicBezTo>
                    <a:cubicBezTo>
                      <a:pt x="181" y="390"/>
                      <a:pt x="208" y="405"/>
                      <a:pt x="235" y="419"/>
                    </a:cubicBezTo>
                    <a:cubicBezTo>
                      <a:pt x="236" y="420"/>
                      <a:pt x="238" y="421"/>
                      <a:pt x="239" y="421"/>
                    </a:cubicBezTo>
                    <a:cubicBezTo>
                      <a:pt x="236" y="420"/>
                      <a:pt x="234" y="418"/>
                      <a:pt x="231" y="416"/>
                    </a:cubicBezTo>
                    <a:cubicBezTo>
                      <a:pt x="101" y="293"/>
                      <a:pt x="101" y="293"/>
                      <a:pt x="101" y="293"/>
                    </a:cubicBezTo>
                    <a:cubicBezTo>
                      <a:pt x="97" y="290"/>
                      <a:pt x="95" y="286"/>
                      <a:pt x="93" y="283"/>
                    </a:cubicBezTo>
                    <a:cubicBezTo>
                      <a:pt x="85" y="268"/>
                      <a:pt x="86" y="249"/>
                      <a:pt x="95" y="234"/>
                    </a:cubicBezTo>
                    <a:cubicBezTo>
                      <a:pt x="95" y="233"/>
                      <a:pt x="96" y="232"/>
                      <a:pt x="96" y="232"/>
                    </a:cubicBezTo>
                    <a:cubicBezTo>
                      <a:pt x="98" y="229"/>
                      <a:pt x="99" y="227"/>
                      <a:pt x="101" y="225"/>
                    </a:cubicBezTo>
                    <a:cubicBezTo>
                      <a:pt x="232" y="66"/>
                      <a:pt x="232" y="66"/>
                      <a:pt x="232" y="66"/>
                    </a:cubicBezTo>
                    <a:cubicBezTo>
                      <a:pt x="241" y="55"/>
                      <a:pt x="252" y="49"/>
                      <a:pt x="263" y="47"/>
                    </a:cubicBezTo>
                    <a:cubicBezTo>
                      <a:pt x="272" y="46"/>
                      <a:pt x="280" y="47"/>
                      <a:pt x="287" y="51"/>
                    </a:cubicBezTo>
                    <a:lnTo>
                      <a:pt x="202" y="5"/>
                    </a:lnTo>
                    <a:close/>
                  </a:path>
                </a:pathLst>
              </a:custGeom>
              <a:grpFill/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866775" fontAlgn="base">
                  <a:lnSpc>
                    <a:spcPct val="120000"/>
                  </a:lnSpc>
                </a:pPr>
                <a:endParaRPr lang="zh-CN" altLang="en-US" sz="85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57" y="1675296"/>
            <a:ext cx="3310620" cy="248296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执行四大原则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2B39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6731317" y="2365544"/>
            <a:ext cx="4424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愿景统一原则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自动自发，为结果负责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6731317" y="3140318"/>
            <a:ext cx="4424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多走半步原则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主动承担，消除隔阂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6731317" y="3915092"/>
            <a:ext cx="4424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环环相扣原则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系统的执行动力和压力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6731317" y="4689865"/>
            <a:ext cx="4424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细节魔鬼原则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成败决定于细节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5538652" y="2081349"/>
            <a:ext cx="461554" cy="3169920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191590" y="2365544"/>
            <a:ext cx="348343" cy="34834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6191589" y="3140318"/>
            <a:ext cx="348343" cy="34834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6191588" y="3925863"/>
            <a:ext cx="348343" cy="34834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3</a:t>
            </a: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191588" y="4689865"/>
            <a:ext cx="348343" cy="34834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4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0"/>
          <a:stretch>
            <a:fillRect/>
          </a:stretch>
        </p:blipFill>
        <p:spPr>
          <a:xfrm>
            <a:off x="1330491" y="2558737"/>
            <a:ext cx="3356847" cy="221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/>
      <p:bldP spid="45" grpId="0"/>
      <p:bldP spid="46" grpId="0"/>
      <p:bldP spid="47" grpId="0"/>
      <p:bldP spid="4" grpId="0" animBg="1"/>
      <p:bldP spid="6" grpId="0" animBg="1"/>
      <p:bldP spid="48" grpId="0" animBg="1"/>
      <p:bldP spid="49" grpId="0" animBg="1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8" r="500"/>
          <a:stretch>
            <a:fillRect/>
          </a:stretch>
        </p:blipFill>
        <p:spPr>
          <a:xfrm>
            <a:off x="-5" y="0"/>
            <a:ext cx="12192005" cy="685799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" y="2133600"/>
            <a:ext cx="12192000" cy="2743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3168184" y="3929842"/>
            <a:ext cx="5855633" cy="57588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汇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" name="Group 91"/>
          <p:cNvGrpSpPr/>
          <p:nvPr/>
        </p:nvGrpSpPr>
        <p:grpSpPr>
          <a:xfrm>
            <a:off x="3182471" y="3950535"/>
            <a:ext cx="520736" cy="791219"/>
            <a:chOff x="936" y="1480"/>
            <a:chExt cx="1589" cy="2415"/>
          </a:xfrm>
        </p:grpSpPr>
        <p:grpSp>
          <p:nvGrpSpPr>
            <p:cNvPr id="28" name="组合 33"/>
            <p:cNvGrpSpPr/>
            <p:nvPr/>
          </p:nvGrpSpPr>
          <p:grpSpPr>
            <a:xfrm>
              <a:off x="985" y="1582"/>
              <a:ext cx="1441" cy="2313"/>
              <a:chOff x="1754168" y="3653262"/>
              <a:chExt cx="1857599" cy="2987139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方正超粗黑简体" panose="03000509000000000000" pitchFamily="65" charset="-122"/>
                  <a:cs typeface="+mn-cs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0087CF"/>
                  </a:solidFill>
                  <a:effectLst/>
                  <a:uLnTx/>
                  <a:uFillTx/>
                  <a:latin typeface="Calibri" panose="020f0502020204030204"/>
                  <a:ea typeface="方正超粗黑简体" panose="03000509000000000000" pitchFamily="65" charset="-122"/>
                  <a:cs typeface="+mn-cs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318103" y="4093188"/>
                <a:ext cx="726661" cy="2547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3600" b="1" i="0" u="none" strike="noStrike" kern="1200" cap="none" spc="0" normalizeH="0" baseline="0" noProof="0">
                  <a:ln>
                    <a:noFill/>
                  </a:ln>
                  <a:solidFill>
                    <a:srgbClr val="CA009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9" name="组合 4"/>
            <p:cNvGrpSpPr/>
            <p:nvPr/>
          </p:nvGrpSpPr>
          <p:grpSpPr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4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0726" y="4018635"/>
            <a:ext cx="1967059" cy="35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260514" y="2546193"/>
            <a:ext cx="61093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6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</a:t>
            </a: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观看！</a:t>
            </a:r>
            <a:endParaRPr kumimoji="0" lang="zh-CN" altLang="en-US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23457E-06 L 0.41459 -0.00216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42出自【趣你的PPT】(微信:qunideppt)：最优质的PPT资源库"/>
          <p:cNvGrpSpPr/>
          <p:nvPr/>
        </p:nvGrpSpPr>
        <p:grpSpPr>
          <a:xfrm>
            <a:off x="3495760" y="-1788926"/>
            <a:ext cx="5270148" cy="3577851"/>
            <a:chOff x="1160459" y="2231523"/>
            <a:chExt cx="2103441" cy="1813312"/>
          </a:xfrm>
        </p:grpSpPr>
        <p:sp>
          <p:nvSpPr>
            <p:cNvPr id="8" name="出自【趣你的PPT】(微信:qunideppt)：最优质的PPT资源库"/>
            <p:cNvSpPr/>
            <p:nvPr/>
          </p:nvSpPr>
          <p:spPr>
            <a:xfrm>
              <a:off x="1160459" y="2231523"/>
              <a:ext cx="2103441" cy="1813312"/>
            </a:xfrm>
            <a:prstGeom prst="hexagon">
              <a:avLst>
                <a:gd name="adj" fmla="val 26953"/>
                <a:gd name="vf" fmla="val 115470"/>
              </a:avLst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出自【趣你的PPT】(微信:qunideppt)：最优质的PPT资源库"/>
            <p:cNvSpPr/>
            <p:nvPr/>
          </p:nvSpPr>
          <p:spPr>
            <a:xfrm>
              <a:off x="1350958" y="2395747"/>
              <a:ext cx="1722442" cy="1484864"/>
            </a:xfrm>
            <a:prstGeom prst="hexagon">
              <a:avLst>
                <a:gd name="adj" fmla="val 26953"/>
                <a:gd name="vf" fmla="val 115470"/>
              </a:avLst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TextBox 59"/>
          <p:cNvSpPr txBox="1">
            <a:spLocks noChangeArrowheads="1"/>
          </p:cNvSpPr>
          <p:nvPr/>
        </p:nvSpPr>
        <p:spPr bwMode="auto">
          <a:xfrm>
            <a:off x="4566424" y="-56576"/>
            <a:ext cx="3312368" cy="14957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>
              <a:lnSpc>
                <a:spcPct val="120000"/>
              </a:lnSpc>
              <a:defRPr/>
            </a:pPr>
            <a:r>
              <a:rPr lang="zh-CN" altLang="en-US" sz="4800" b="1" kern="0">
                <a:solidFill>
                  <a:srgbClr val="3966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4000" b="1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4000" b="1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>
              <a:lnSpc>
                <a:spcPct val="120000"/>
              </a:lnSpc>
              <a:defRPr/>
            </a:pPr>
            <a:r>
              <a:rPr lang="en-US" altLang="zh-CN" sz="2800" kern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ko-KR" sz="2800" kern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Group 5出自【趣你的PPT】(微信:qunideppt)：最优质的PPT资源库"/>
          <p:cNvGrpSpPr/>
          <p:nvPr/>
        </p:nvGrpSpPr>
        <p:grpSpPr>
          <a:xfrm>
            <a:off x="2847649" y="2171062"/>
            <a:ext cx="1328741" cy="1145467"/>
            <a:chOff x="1655759" y="2010367"/>
            <a:chExt cx="1328741" cy="1145467"/>
          </a:xfrm>
        </p:grpSpPr>
        <p:grpSp>
          <p:nvGrpSpPr>
            <p:cNvPr id="12" name="组合 11"/>
            <p:cNvGrpSpPr/>
            <p:nvPr/>
          </p:nvGrpSpPr>
          <p:grpSpPr>
            <a:xfrm>
              <a:off x="1655759" y="2010367"/>
              <a:ext cx="1328741" cy="1145467"/>
              <a:chOff x="1160459" y="2231523"/>
              <a:chExt cx="2103441" cy="1813312"/>
            </a:xfrm>
          </p:grpSpPr>
          <p:sp>
            <p:nvSpPr>
              <p:cNvPr id="14" name="出自【趣你的PPT】(微信:qunideppt)：最优质的PPT资源库"/>
              <p:cNvSpPr/>
              <p:nvPr/>
            </p:nvSpPr>
            <p:spPr>
              <a:xfrm>
                <a:off x="1160459" y="2231523"/>
                <a:ext cx="2103441" cy="1813312"/>
              </a:xfrm>
              <a:prstGeom prst="hexagon">
                <a:avLst>
                  <a:gd name="adj" fmla="val 26953"/>
                  <a:gd name="vf" fmla="val 115470"/>
                </a:avLst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966B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出自【趣你的PPT】(微信:qunideppt)：最优质的PPT资源库"/>
              <p:cNvSpPr/>
              <p:nvPr/>
            </p:nvSpPr>
            <p:spPr>
              <a:xfrm>
                <a:off x="1350958" y="2395747"/>
                <a:ext cx="1722442" cy="1484864"/>
              </a:xfrm>
              <a:prstGeom prst="hexagon">
                <a:avLst>
                  <a:gd name="adj" fmla="val 26953"/>
                  <a:gd name="vf" fmla="val 115470"/>
                </a:avLst>
              </a:prstGeom>
              <a:solidFill>
                <a:schemeClr val="bg1">
                  <a:alpha val="20000"/>
                </a:scheme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966B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出自【趣你的PPT】(微信:qunideppt)：最优质的PPT资源库"/>
            <p:cNvSpPr txBox="1"/>
            <p:nvPr/>
          </p:nvSpPr>
          <p:spPr>
            <a:xfrm>
              <a:off x="2065585" y="2198379"/>
              <a:ext cx="509087" cy="76944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>
                  <a:ln>
                    <a:noFill/>
                  </a:ln>
                  <a:solidFill>
                    <a:srgbClr val="3966B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3966B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8出自【趣你的PPT】(微信:qunideppt)：最优质的PPT资源库"/>
          <p:cNvGrpSpPr/>
          <p:nvPr/>
        </p:nvGrpSpPr>
        <p:grpSpPr>
          <a:xfrm>
            <a:off x="8015612" y="2171062"/>
            <a:ext cx="1328741" cy="1145467"/>
            <a:chOff x="1655759" y="2010367"/>
            <a:chExt cx="1328741" cy="1145467"/>
          </a:xfrm>
        </p:grpSpPr>
        <p:grpSp>
          <p:nvGrpSpPr>
            <p:cNvPr id="17" name="组合 16"/>
            <p:cNvGrpSpPr/>
            <p:nvPr/>
          </p:nvGrpSpPr>
          <p:grpSpPr>
            <a:xfrm>
              <a:off x="1655759" y="2010367"/>
              <a:ext cx="1328741" cy="1145467"/>
              <a:chOff x="1160459" y="2231523"/>
              <a:chExt cx="2103441" cy="1813312"/>
            </a:xfrm>
          </p:grpSpPr>
          <p:sp>
            <p:nvSpPr>
              <p:cNvPr id="19" name="出自【趣你的PPT】(微信:qunideppt)：最优质的PPT资源库"/>
              <p:cNvSpPr/>
              <p:nvPr/>
            </p:nvSpPr>
            <p:spPr>
              <a:xfrm>
                <a:off x="1160459" y="2231523"/>
                <a:ext cx="2103441" cy="1813312"/>
              </a:xfrm>
              <a:prstGeom prst="hexagon">
                <a:avLst>
                  <a:gd name="adj" fmla="val 26953"/>
                  <a:gd name="vf" fmla="val 115470"/>
                </a:avLst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966B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出自【趣你的PPT】(微信:qunideppt)：最优质的PPT资源库"/>
              <p:cNvSpPr/>
              <p:nvPr/>
            </p:nvSpPr>
            <p:spPr>
              <a:xfrm>
                <a:off x="1350958" y="2395747"/>
                <a:ext cx="1722442" cy="1484864"/>
              </a:xfrm>
              <a:prstGeom prst="hexagon">
                <a:avLst>
                  <a:gd name="adj" fmla="val 26953"/>
                  <a:gd name="vf" fmla="val 115470"/>
                </a:avLst>
              </a:prstGeom>
              <a:solidFill>
                <a:schemeClr val="bg1">
                  <a:alpha val="20000"/>
                </a:scheme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966B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出自【趣你的PPT】(微信:qunideppt)：最优质的PPT资源库"/>
            <p:cNvSpPr txBox="1"/>
            <p:nvPr/>
          </p:nvSpPr>
          <p:spPr>
            <a:xfrm>
              <a:off x="2065585" y="2198379"/>
              <a:ext cx="509087" cy="76944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>
                  <a:ln>
                    <a:noFill/>
                  </a:ln>
                  <a:solidFill>
                    <a:srgbClr val="3966B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3966B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Group 25出自【趣你的PPT】(微信:qunideppt)：最优质的PPT资源库"/>
          <p:cNvGrpSpPr/>
          <p:nvPr/>
        </p:nvGrpSpPr>
        <p:grpSpPr>
          <a:xfrm>
            <a:off x="5431627" y="4283873"/>
            <a:ext cx="1328741" cy="1145467"/>
            <a:chOff x="1655759" y="2010367"/>
            <a:chExt cx="1328741" cy="1145467"/>
          </a:xfrm>
        </p:grpSpPr>
        <p:grpSp>
          <p:nvGrpSpPr>
            <p:cNvPr id="22" name="组合 21"/>
            <p:cNvGrpSpPr/>
            <p:nvPr/>
          </p:nvGrpSpPr>
          <p:grpSpPr>
            <a:xfrm>
              <a:off x="1655759" y="2010367"/>
              <a:ext cx="1328741" cy="1145467"/>
              <a:chOff x="1160459" y="2231523"/>
              <a:chExt cx="2103441" cy="1813312"/>
            </a:xfrm>
          </p:grpSpPr>
          <p:sp>
            <p:nvSpPr>
              <p:cNvPr id="24" name="出自【趣你的PPT】(微信:qunideppt)：最优质的PPT资源库"/>
              <p:cNvSpPr/>
              <p:nvPr/>
            </p:nvSpPr>
            <p:spPr>
              <a:xfrm>
                <a:off x="1160459" y="2231523"/>
                <a:ext cx="2103441" cy="1813312"/>
              </a:xfrm>
              <a:prstGeom prst="hexagon">
                <a:avLst>
                  <a:gd name="adj" fmla="val 26953"/>
                  <a:gd name="vf" fmla="val 115470"/>
                </a:avLst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966B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出自【趣你的PPT】(微信:qunideppt)：最优质的PPT资源库"/>
              <p:cNvSpPr/>
              <p:nvPr/>
            </p:nvSpPr>
            <p:spPr>
              <a:xfrm>
                <a:off x="1350958" y="2395747"/>
                <a:ext cx="1722442" cy="1484864"/>
              </a:xfrm>
              <a:prstGeom prst="hexagon">
                <a:avLst>
                  <a:gd name="adj" fmla="val 26953"/>
                  <a:gd name="vf" fmla="val 115470"/>
                </a:avLst>
              </a:prstGeom>
              <a:solidFill>
                <a:schemeClr val="bg1">
                  <a:alpha val="20000"/>
                </a:scheme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966B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出自【趣你的PPT】(微信:qunideppt)：最优质的PPT资源库"/>
            <p:cNvSpPr txBox="1"/>
            <p:nvPr/>
          </p:nvSpPr>
          <p:spPr>
            <a:xfrm>
              <a:off x="2065585" y="2198379"/>
              <a:ext cx="509087" cy="76944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>
                  <a:ln>
                    <a:noFill/>
                  </a:ln>
                  <a:solidFill>
                    <a:srgbClr val="3966B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3966B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578580" y="3601385"/>
            <a:ext cx="2108269" cy="46166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pPr fontAlgn="auto"/>
            <a:r>
              <a:rPr lang="zh-CN" altLang="en-US" sz="2400" b="1" spc="6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执行力概念</a:t>
            </a:r>
            <a:endParaRPr lang="zh-CN" altLang="en-US" sz="2400" b="1" spc="6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25846" y="3601385"/>
            <a:ext cx="2108269" cy="46166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pPr fontAlgn="auto"/>
            <a:r>
              <a:rPr lang="zh-CN" altLang="en-US" sz="2400" b="1" spc="6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提升执行力</a:t>
            </a:r>
            <a:endParaRPr lang="zh-CN" altLang="en-US" sz="2400" b="1" spc="6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76697" y="5674026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/>
            <a:r>
              <a:rPr lang="zh-CN" altLang="en-US" sz="2400" b="1" spc="6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执行力理念</a:t>
            </a:r>
            <a:endParaRPr lang="zh-CN" altLang="en-US" sz="2400" b="1" spc="6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340220"/>
            <a:ext cx="470263" cy="27158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1721737" y="2171062"/>
            <a:ext cx="470263" cy="27158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出自【趣你的PPT】(微信:qunideppt)：最优质的PPT资源库"/>
          <p:cNvSpPr/>
          <p:nvPr/>
        </p:nvSpPr>
        <p:spPr bwMode="auto">
          <a:xfrm>
            <a:off x="1657647" y="1990706"/>
            <a:ext cx="2169279" cy="1870755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2909350" y="1445993"/>
            <a:ext cx="521866" cy="448892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3431216" y="1781231"/>
            <a:ext cx="340539" cy="294103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 bwMode="auto">
          <a:xfrm>
            <a:off x="934553" y="2673995"/>
            <a:ext cx="521866" cy="448894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1359121" y="3069818"/>
            <a:ext cx="340539" cy="294102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 bwMode="auto">
          <a:xfrm>
            <a:off x="1436518" y="3414780"/>
            <a:ext cx="185749" cy="161424"/>
          </a:xfrm>
          <a:prstGeom prst="hexagon">
            <a:avLst>
              <a:gd name="adj" fmla="val 26953"/>
              <a:gd name="vf" fmla="val 115470"/>
            </a:avLst>
          </a:prstGeom>
          <a:solidFill>
            <a:schemeClr val="bg1">
              <a:alpha val="22000"/>
            </a:schemeClr>
          </a:solidFill>
          <a:ln w="28575">
            <a:solidFill>
              <a:srgbClr val="396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出自【趣你的PPT】(微信:qunideppt)：最优质的PPT资源库"/>
          <p:cNvSpPr txBox="1">
            <a:spLocks noChangeArrowheads="1"/>
          </p:cNvSpPr>
          <p:nvPr/>
        </p:nvSpPr>
        <p:spPr bwMode="auto">
          <a:xfrm>
            <a:off x="2221526" y="2075334"/>
            <a:ext cx="1028362" cy="1862048"/>
          </a:xfrm>
          <a:prstGeom prst="rect">
            <a:avLst/>
          </a:prstGeom>
          <a:noFill/>
          <a:ln w="2857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1" i="0" u="none" strike="noStrike" kern="1200" cap="none" spc="0" normalizeH="0" baseline="0" noProof="0">
                <a:ln>
                  <a:noFill/>
                </a:ln>
                <a:solidFill>
                  <a:srgbClr val="3966B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11500" b="1" i="0" u="none" strike="noStrike" kern="1200" cap="none" spc="0" normalizeH="0" baseline="0" noProof="0">
              <a:ln>
                <a:noFill/>
              </a:ln>
              <a:solidFill>
                <a:srgbClr val="3966B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39311" y="2482943"/>
            <a:ext cx="3647152" cy="830997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pPr fontAlgn="auto"/>
            <a:r>
              <a:rPr lang="zh-CN" altLang="en-US" sz="4800" b="1" spc="6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执行力概念</a:t>
            </a:r>
            <a:endParaRPr lang="zh-CN" altLang="en-US" sz="4800" b="1" spc="6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4"/>
          <p:cNvSpPr/>
          <p:nvPr/>
        </p:nvSpPr>
        <p:spPr>
          <a:xfrm>
            <a:off x="0" y="6021785"/>
            <a:ext cx="12195175" cy="863599"/>
          </a:xfrm>
          <a:custGeom>
            <a:gdLst>
              <a:gd name="connsiteX0" fmla="*/ 0 w 12195175"/>
              <a:gd name="connsiteY0" fmla="*/ 0 h 404664"/>
              <a:gd name="connsiteX1" fmla="*/ 12195175 w 12195175"/>
              <a:gd name="connsiteY1" fmla="*/ 0 h 404664"/>
              <a:gd name="connsiteX2" fmla="*/ 12195175 w 12195175"/>
              <a:gd name="connsiteY2" fmla="*/ 404664 h 404664"/>
              <a:gd name="connsiteX3" fmla="*/ 0 w 12195175"/>
              <a:gd name="connsiteY3" fmla="*/ 404664 h 404664"/>
              <a:gd name="connsiteX4" fmla="*/ 0 w 12195175"/>
              <a:gd name="connsiteY4" fmla="*/ 0 h 404664"/>
              <a:gd name="connsiteX0-1" fmla="*/ 0 w 12195175"/>
              <a:gd name="connsiteY0-2" fmla="*/ 8993 h 413657"/>
              <a:gd name="connsiteX1-3" fmla="*/ 6096000 w 12195175"/>
              <a:gd name="connsiteY1-4" fmla="*/ 0 h 413657"/>
              <a:gd name="connsiteX2-5" fmla="*/ 12195175 w 12195175"/>
              <a:gd name="connsiteY2-6" fmla="*/ 8993 h 413657"/>
              <a:gd name="connsiteX3-7" fmla="*/ 12195175 w 12195175"/>
              <a:gd name="connsiteY3-8" fmla="*/ 413657 h 413657"/>
              <a:gd name="connsiteX4-9" fmla="*/ 0 w 12195175"/>
              <a:gd name="connsiteY4-10" fmla="*/ 413657 h 413657"/>
              <a:gd name="connsiteX5" fmla="*/ 0 w 12195175"/>
              <a:gd name="connsiteY5" fmla="*/ 8993 h 413657"/>
              <a:gd name="connsiteX0-11" fmla="*/ 0 w 12195175"/>
              <a:gd name="connsiteY0-12" fmla="*/ 458935 h 863599"/>
              <a:gd name="connsiteX1-13" fmla="*/ 6052457 w 12195175"/>
              <a:gd name="connsiteY1-14" fmla="*/ 0 h 863599"/>
              <a:gd name="connsiteX2-15" fmla="*/ 12195175 w 12195175"/>
              <a:gd name="connsiteY2-16" fmla="*/ 458935 h 863599"/>
              <a:gd name="connsiteX3-17" fmla="*/ 12195175 w 12195175"/>
              <a:gd name="connsiteY3-18" fmla="*/ 863599 h 863599"/>
              <a:gd name="connsiteX4-19" fmla="*/ 0 w 12195175"/>
              <a:gd name="connsiteY4-20" fmla="*/ 863599 h 863599"/>
              <a:gd name="connsiteX5-21" fmla="*/ 0 w 12195175"/>
              <a:gd name="connsiteY5-22" fmla="*/ 458935 h 86359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5175" h="863599">
                <a:moveTo>
                  <a:pt x="0" y="458935"/>
                </a:moveTo>
                <a:lnTo>
                  <a:pt x="6052457" y="0"/>
                </a:lnTo>
                <a:lnTo>
                  <a:pt x="12195175" y="458935"/>
                </a:lnTo>
                <a:lnTo>
                  <a:pt x="12195175" y="863599"/>
                </a:lnTo>
                <a:lnTo>
                  <a:pt x="0" y="863599"/>
                </a:lnTo>
                <a:lnTo>
                  <a:pt x="0" y="45893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0" b="9926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77" y="2097957"/>
            <a:ext cx="3190352" cy="2049864"/>
          </a:xfrm>
          <a:prstGeom prst="rect">
            <a:avLst/>
          </a:prstGeom>
        </p:spPr>
      </p:pic>
      <p:sp>
        <p:nvSpPr>
          <p:cNvPr id="4" name="流程图: 手动操作 3"/>
          <p:cNvSpPr/>
          <p:nvPr/>
        </p:nvSpPr>
        <p:spPr>
          <a:xfrm>
            <a:off x="4626693" y="0"/>
            <a:ext cx="2392415" cy="670560"/>
          </a:xfrm>
          <a:prstGeom prst="flowChartManualOperation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371494" y="736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什么是执行力</a:t>
            </a:r>
            <a:endParaRPr lang="zh-CN" altLang="en-US" sz="2400" b="1">
              <a:solidFill>
                <a:srgbClr val="2B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31597" y="1464362"/>
            <a:ext cx="572464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执行力就是按照公司的要求不择不扣的把事情执行到底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30732" y="4260806"/>
            <a:ext cx="406631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执行力就是贯彻公司战略意图，完成预定目标的操作能力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2855" y="4811102"/>
            <a:ext cx="393702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执行力就是能够按照领导的安排，在时限内保质保量完成任务的能力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5074223" y="2139451"/>
            <a:ext cx="1662693" cy="1358602"/>
          </a:xfrm>
          <a:custGeom>
            <a:rect l="l" t="t" r="r" b="b"/>
            <a:pathLst>
              <a:path w="1796802" h="1469072">
                <a:moveTo>
                  <a:pt x="898401" y="0"/>
                </a:moveTo>
                <a:lnTo>
                  <a:pt x="1796802" y="1469072"/>
                </a:lnTo>
                <a:lnTo>
                  <a:pt x="1015417" y="1469072"/>
                </a:lnTo>
                <a:lnTo>
                  <a:pt x="1015417" y="1372637"/>
                </a:lnTo>
                <a:lnTo>
                  <a:pt x="1154781" y="1372637"/>
                </a:lnTo>
                <a:lnTo>
                  <a:pt x="876052" y="1125318"/>
                </a:lnTo>
                <a:lnTo>
                  <a:pt x="597323" y="1372637"/>
                </a:lnTo>
                <a:lnTo>
                  <a:pt x="736688" y="1372637"/>
                </a:lnTo>
                <a:lnTo>
                  <a:pt x="736688" y="1469072"/>
                </a:lnTo>
                <a:lnTo>
                  <a:pt x="0" y="146907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5994694" y="3637793"/>
            <a:ext cx="1633265" cy="1388030"/>
          </a:xfrm>
          <a:custGeom>
            <a:rect l="l" t="t" r="r" b="b"/>
            <a:pathLst>
              <a:path w="1765052" h="1500603">
                <a:moveTo>
                  <a:pt x="882526" y="0"/>
                </a:moveTo>
                <a:lnTo>
                  <a:pt x="1765052" y="1500603"/>
                </a:lnTo>
                <a:lnTo>
                  <a:pt x="0" y="1500603"/>
                </a:lnTo>
                <a:lnTo>
                  <a:pt x="375894" y="861452"/>
                </a:lnTo>
                <a:lnTo>
                  <a:pt x="464514" y="915388"/>
                </a:lnTo>
                <a:lnTo>
                  <a:pt x="392059" y="1034436"/>
                </a:lnTo>
                <a:lnTo>
                  <a:pt x="748236" y="924919"/>
                </a:lnTo>
                <a:lnTo>
                  <a:pt x="681880" y="558240"/>
                </a:lnTo>
                <a:lnTo>
                  <a:pt x="609424" y="677289"/>
                </a:lnTo>
                <a:lnTo>
                  <a:pt x="517210" y="62116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 bwMode="auto">
          <a:xfrm rot="10800000">
            <a:off x="5050926" y="3579036"/>
            <a:ext cx="1685990" cy="14358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4161108" y="3602946"/>
            <a:ext cx="1630813" cy="1388030"/>
          </a:xfrm>
          <a:custGeom>
            <a:rect l="l" t="t" r="r" b="b"/>
            <a:pathLst>
              <a:path w="1765052" h="1500603">
                <a:moveTo>
                  <a:pt x="882526" y="0"/>
                </a:moveTo>
                <a:lnTo>
                  <a:pt x="1236032" y="601083"/>
                </a:lnTo>
                <a:lnTo>
                  <a:pt x="1121186" y="667974"/>
                </a:lnTo>
                <a:lnTo>
                  <a:pt x="1051045" y="547547"/>
                </a:lnTo>
                <a:lnTo>
                  <a:pt x="977616" y="912876"/>
                </a:lnTo>
                <a:lnTo>
                  <a:pt x="1331611" y="1029255"/>
                </a:lnTo>
                <a:lnTo>
                  <a:pt x="1261469" y="908828"/>
                </a:lnTo>
                <a:lnTo>
                  <a:pt x="1377332" y="841344"/>
                </a:lnTo>
                <a:lnTo>
                  <a:pt x="1765052" y="1500603"/>
                </a:lnTo>
                <a:lnTo>
                  <a:pt x="0" y="150060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出自【趣你的PPT】(微信:qunideppt)：最优质的PPT资源库"/>
          <p:cNvSpPr txBox="1"/>
          <p:nvPr/>
        </p:nvSpPr>
        <p:spPr bwMode="auto">
          <a:xfrm>
            <a:off x="6735889" y="4127194"/>
            <a:ext cx="407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出自【趣你的PPT】(微信:qunideppt)：最优质的PPT资源库"/>
          <p:cNvSpPr txBox="1"/>
          <p:nvPr/>
        </p:nvSpPr>
        <p:spPr bwMode="auto">
          <a:xfrm>
            <a:off x="5641045" y="2369861"/>
            <a:ext cx="40759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出自【趣你的PPT】(微信:qunideppt)：最优质的PPT资源库"/>
          <p:cNvSpPr txBox="1"/>
          <p:nvPr/>
        </p:nvSpPr>
        <p:spPr bwMode="auto">
          <a:xfrm>
            <a:off x="4642100" y="4127194"/>
            <a:ext cx="407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78" y="3645820"/>
            <a:ext cx="775735" cy="7680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776" l="17544" r="98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267" y="1913662"/>
            <a:ext cx="2171700" cy="2895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打造执行力抓好三个核心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2B39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96297" y="1763638"/>
            <a:ext cx="6216107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没有执行力就没有竞争力，不解决执行问题，再美丽的蓝图也只会是水中月、镜中花。要想解决企业战略执行问题就必须要抓好三个核心</a:t>
            </a:r>
            <a:r>
              <a:rPr lang="zh-CN" altLang="zh-CN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人员流程、战略流程和运营流程</a:t>
            </a:r>
            <a:endParaRPr lang="zh-CN" altLang="en-US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560955" y="3994399"/>
            <a:ext cx="1608137" cy="1609725"/>
            <a:chOff x="3569640" y="3886823"/>
            <a:chExt cx="1608881" cy="1608881"/>
          </a:xfrm>
          <a:solidFill>
            <a:srgbClr val="0070C0"/>
          </a:solidFill>
        </p:grpSpPr>
        <p:sp>
          <p:nvSpPr>
            <p:cNvPr id="9" name="椭圆 8"/>
            <p:cNvSpPr/>
            <p:nvPr/>
          </p:nvSpPr>
          <p:spPr>
            <a:xfrm>
              <a:off x="3569640" y="3886823"/>
              <a:ext cx="1608881" cy="16088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0"/>
            <p:cNvSpPr txBox="1">
              <a:spLocks noChangeArrowheads="1"/>
            </p:cNvSpPr>
            <p:nvPr/>
          </p:nvSpPr>
          <p:spPr bwMode="auto">
            <a:xfrm>
              <a:off x="3945817" y="4298361"/>
              <a:ext cx="856526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人员流程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350192" y="3994399"/>
            <a:ext cx="1608138" cy="1609725"/>
            <a:chOff x="6359139" y="3886823"/>
            <a:chExt cx="1608881" cy="1608881"/>
          </a:xfrm>
          <a:solidFill>
            <a:srgbClr val="0070C0"/>
          </a:solidFill>
        </p:grpSpPr>
        <p:sp>
          <p:nvSpPr>
            <p:cNvPr id="12" name="椭圆 11"/>
            <p:cNvSpPr/>
            <p:nvPr/>
          </p:nvSpPr>
          <p:spPr>
            <a:xfrm>
              <a:off x="6359139" y="3886823"/>
              <a:ext cx="1608881" cy="16088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44"/>
            <p:cNvSpPr txBox="1">
              <a:spLocks noChangeArrowheads="1"/>
            </p:cNvSpPr>
            <p:nvPr/>
          </p:nvSpPr>
          <p:spPr bwMode="auto">
            <a:xfrm>
              <a:off x="6735317" y="4298360"/>
              <a:ext cx="856526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战略流程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26755" y="4018211"/>
            <a:ext cx="1609725" cy="1608138"/>
            <a:chOff x="9336146" y="3909337"/>
            <a:chExt cx="1608881" cy="1608881"/>
          </a:xfrm>
          <a:solidFill>
            <a:srgbClr val="0070C0"/>
          </a:solidFill>
        </p:grpSpPr>
        <p:sp>
          <p:nvSpPr>
            <p:cNvPr id="15" name="椭圆 14"/>
            <p:cNvSpPr/>
            <p:nvPr/>
          </p:nvSpPr>
          <p:spPr>
            <a:xfrm>
              <a:off x="9336146" y="3909337"/>
              <a:ext cx="1608881" cy="16088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45"/>
            <p:cNvSpPr txBox="1">
              <a:spLocks noChangeArrowheads="1"/>
            </p:cNvSpPr>
            <p:nvPr/>
          </p:nvSpPr>
          <p:spPr bwMode="auto">
            <a:xfrm>
              <a:off x="9712323" y="4298278"/>
              <a:ext cx="856526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运营流程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加号 16"/>
          <p:cNvSpPr/>
          <p:nvPr/>
        </p:nvSpPr>
        <p:spPr>
          <a:xfrm>
            <a:off x="4389201" y="4507592"/>
            <a:ext cx="627017" cy="628552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加号 17"/>
          <p:cNvSpPr/>
          <p:nvPr/>
        </p:nvSpPr>
        <p:spPr>
          <a:xfrm>
            <a:off x="7381283" y="4507592"/>
            <a:ext cx="627017" cy="628552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58" y="1327708"/>
            <a:ext cx="2938738" cy="1975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人员流程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2B39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984615" y="1360746"/>
            <a:ext cx="7520891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人员流程是执行力的第一位核心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，因为人员可以保证战略和运营，离开人员谈战略与运营没有意义，战略与运营的好坏得看什么人来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6"/>
          <p:cNvSpPr txBox="1">
            <a:spLocks noChangeArrowheads="1"/>
          </p:cNvSpPr>
          <p:nvPr/>
        </p:nvSpPr>
        <p:spPr bwMode="auto">
          <a:xfrm>
            <a:off x="2127241" y="3167072"/>
            <a:ext cx="2757912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准确而深入地评估员工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1"/>
          <p:cNvSpPr txBox="1">
            <a:spLocks noChangeArrowheads="1"/>
          </p:cNvSpPr>
          <p:nvPr/>
        </p:nvSpPr>
        <p:spPr bwMode="auto">
          <a:xfrm>
            <a:off x="7858882" y="3749410"/>
            <a:ext cx="2716293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鉴别与培养人才的体系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2"/>
          <p:cNvSpPr txBox="1">
            <a:spLocks noChangeArrowheads="1"/>
          </p:cNvSpPr>
          <p:nvPr/>
        </p:nvSpPr>
        <p:spPr bwMode="auto">
          <a:xfrm>
            <a:off x="7858882" y="5471425"/>
            <a:ext cx="2612871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建立自己的人才储备库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2181016" y="5245209"/>
            <a:ext cx="2650362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重视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高端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人才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发展工作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Shape 1719"/>
          <p:cNvSpPr/>
          <p:nvPr/>
        </p:nvSpPr>
        <p:spPr>
          <a:xfrm>
            <a:off x="4529344" y="4201842"/>
            <a:ext cx="1478014" cy="177342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9304" tIns="9304" rIns="9304" bIns="9304" anchor="ctr"/>
          <a:lstStyle/>
          <a:p>
            <a:pPr defTabSz="11176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6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Shape 1720"/>
          <p:cNvSpPr/>
          <p:nvPr/>
        </p:nvSpPr>
        <p:spPr>
          <a:xfrm>
            <a:off x="5829066" y="4499227"/>
            <a:ext cx="1773367" cy="147820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9304" tIns="9304" rIns="9304" bIns="9304" anchor="ctr"/>
          <a:lstStyle/>
          <a:p>
            <a:pPr defTabSz="11176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6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Shape 1721"/>
          <p:cNvSpPr/>
          <p:nvPr/>
        </p:nvSpPr>
        <p:spPr>
          <a:xfrm>
            <a:off x="6115403" y="2918564"/>
            <a:ext cx="1478014" cy="177342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9304" tIns="9304" rIns="9304" bIns="9304" anchor="ctr"/>
          <a:lstStyle/>
          <a:p>
            <a:pPr defTabSz="11176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6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Shape 1722"/>
          <p:cNvSpPr/>
          <p:nvPr/>
        </p:nvSpPr>
        <p:spPr>
          <a:xfrm>
            <a:off x="4529342" y="2918566"/>
            <a:ext cx="1773367" cy="147812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9304" tIns="9304" rIns="9304" bIns="9304" anchor="ctr"/>
          <a:lstStyle/>
          <a:p>
            <a:pPr defTabSz="11176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6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240963" y="3355902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777508" y="3713024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436746" y="5066603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967490" y="4870010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" b="100000" l="87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923961"/>
            <a:ext cx="2179306" cy="188957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5" grpId="0"/>
      <p:bldP spid="18" grpId="0"/>
      <p:bldP spid="21" grpId="0"/>
      <p:bldP spid="24" grpId="0"/>
      <p:bldP spid="41" grpId="0" animBg="1"/>
      <p:bldP spid="42" grpId="0" animBg="1"/>
      <p:bldP spid="43" grpId="0" animBg="1"/>
      <p:bldP spid="44" grpId="0" animBg="1"/>
      <p:bldP spid="49" grpId="0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战略流程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2B39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1319360" y="4016881"/>
            <a:ext cx="3467054" cy="165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战略流程排第二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，因为战略一旦错了，运营得越积极，问题会越糟糕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，战略是公司正常运营的根本保障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7097441" y="2439028"/>
            <a:ext cx="3901486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战略能够把公司的优势进行合理发挥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7097440" y="3128025"/>
            <a:ext cx="3901487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战略能够是公司发展机遇和转型机会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7097440" y="4617045"/>
            <a:ext cx="4082641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战略能够适度挑战公司执行力的条件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7097440" y="3905210"/>
            <a:ext cx="3934596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战略能够避免公司劣势，避免错误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547361" y="1733005"/>
            <a:ext cx="34834" cy="412197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圆角矩形 45"/>
          <p:cNvSpPr/>
          <p:nvPr/>
        </p:nvSpPr>
        <p:spPr>
          <a:xfrm>
            <a:off x="6365081" y="2439028"/>
            <a:ext cx="418012" cy="46327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6365255" y="3168668"/>
            <a:ext cx="418012" cy="46327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6365081" y="3898308"/>
            <a:ext cx="418012" cy="46327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6365081" y="4627948"/>
            <a:ext cx="418012" cy="46327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6331072" y="2491350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331072" y="3205225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331072" y="3943197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339721" y="4672837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86" y="1753357"/>
            <a:ext cx="2801754" cy="1880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41" grpId="0"/>
      <p:bldP spid="42" grpId="0"/>
      <p:bldP spid="43" grpId="0"/>
      <p:bldP spid="44" grpId="0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154194" y="23513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Logo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4598" y="24384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B39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流程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2B39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934169" y="1331797"/>
            <a:ext cx="10656939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第三是运营流程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，它是执行的具体表现，没有详尽的运营步骤与机制是无法让人员得力与战略落地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6594234" y="3063238"/>
            <a:ext cx="48974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运营流程即战略目标的具体分解，详尽的计划加上积极的行动才能保证战略的落地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6594234" y="4642573"/>
            <a:ext cx="4897437" cy="77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运营流程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考虑人员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问题又考虑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战略问题，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是彼此连结的枢纽和纽带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150651" y="2881810"/>
            <a:ext cx="1175657" cy="11756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150651" y="4443474"/>
            <a:ext cx="1175657" cy="11756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436152" y="320802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436152" y="4769692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93" y="3063238"/>
            <a:ext cx="3318271" cy="2261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45" grpId="0"/>
      <p:bldP spid="4" grpId="0" animBg="1"/>
      <p:bldP spid="48" grpId="0" animBg="1"/>
      <p:bldP spid="5" grpId="0"/>
      <p:bldP spid="49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蓝色商务企业管理执行力培训PPT模板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宽屏</PresentationFormat>
  <Paragraphs>189</Paragraphs>
  <Slides>27</Slides>
  <Notes>27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8">
      <vt:lpstr>Arial</vt:lpstr>
      <vt:lpstr>等线 Light</vt:lpstr>
      <vt:lpstr>等线</vt:lpstr>
      <vt:lpstr>Calibri</vt:lpstr>
      <vt:lpstr>宋体</vt:lpstr>
      <vt:lpstr>方正超粗黑简体</vt:lpstr>
      <vt:lpstr>微软雅黑</vt:lpstr>
      <vt:lpstr>Gill Sans</vt:lpstr>
      <vt:lpstr>Wingdings</vt:lpstr>
      <vt:lpstr>Meiryo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49</cp:revision>
  <dcterms:created xsi:type="dcterms:W3CDTF">2017-08-20T03:38:00Z</dcterms:created>
  <dcterms:modified xsi:type="dcterms:W3CDTF">2023-05-08T04:36:44Z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