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2" r:id="rId2"/>
  </p:sldMasterIdLst>
  <p:notesMasterIdLst>
    <p:notesMasterId r:id="rId3"/>
  </p:notesMasterIdLst>
  <p:sldIdLst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81" r:id="rId16"/>
    <p:sldId id="296" r:id="rId17"/>
  </p:sldIdLst>
  <p:sldSz cx="9144000" cy="5715000" type="screen16x10"/>
  <p:notesSz cx="6858000" cy="9144000"/>
  <p:custDataLst>
    <p:tags r:id="rId1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9" d="100"/>
          <a:sy n="129" d="100"/>
        </p:scale>
        <p:origin x="1104" y="1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30" d="100"/>
        <a:sy n="130" d="100"/>
      </p:scale>
      <p:origin x="0" y="2262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36004" cy="36004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tags" Target="tags/tag61.xml" /><Relationship Id="rId19" Type="http://schemas.openxmlformats.org/officeDocument/2006/relationships/presProps" Target="presProps.xml" /><Relationship Id="rId2" Type="http://schemas.openxmlformats.org/officeDocument/2006/relationships/slideMaster" Target="slideMasters/slideMaster2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mtClean="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mtClean="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4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76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/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1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10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11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12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13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xfrm flipH="1">
            <a:off x="0" y="285750"/>
            <a:ext cx="0" cy="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2913460" y="6799660"/>
            <a:ext cx="2228850" cy="34409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9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14</a:t>
            </a:fld>
            <a:endParaRPr lang="zh-CN" altLang="en-US" sz="9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2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3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>
  <p:cSld name="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 flipH="1">
            <a:off x="-2147483680" y="-2147483680"/>
            <a:ext cx="0" cy="0"/>
          </a:xfrm>
        </p:spPr>
      </p:sp>
      <p:sp>
        <p:nvSpPr>
          <p:cNvPr id="18435" name="备注占位符 2"/>
          <p:cNvSpPr>
            <a:spLocks noGrp="1" noRot="1" noChangeAspect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>
              <a:lnSpc>
                <a:spcPct val="90000"/>
              </a:lnSpc>
              <a:buClr>
                <a:schemeClr val="tx1"/>
              </a:buClr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5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6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7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8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D5D43A-0E3A-4430-B74B-602A1E6280E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2023/5/8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lvl="0" eaLnBrk="1" hangingPunct="1"/>
            <a:fld id="{9A0DB2DC-4C9A-4742-B13C-FB6460FD3503}" type="slidenum">
              <a:rPr lang="zh-CN" altLang="en-US">
                <a:ea typeface="宋体" panose="02010600030101010101" pitchFamily="2" charset="-122"/>
              </a:rPr>
              <a:t>9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99100" y="762000"/>
            <a:ext cx="7349400" cy="21420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99100" y="2967000"/>
            <a:ext cx="7349400" cy="12270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507000"/>
            <a:ext cx="8226900" cy="588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242000"/>
            <a:ext cx="8226900" cy="39660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207000"/>
            <a:ext cx="5826600" cy="6390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846000"/>
            <a:ext cx="5826600" cy="7230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507000"/>
            <a:ext cx="8226900" cy="588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251000"/>
            <a:ext cx="3882600" cy="39570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251000"/>
            <a:ext cx="3882600" cy="39570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507000"/>
            <a:ext cx="8226900" cy="588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191000"/>
            <a:ext cx="4006800" cy="3180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545000"/>
            <a:ext cx="4006800" cy="36630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184774"/>
            <a:ext cx="4006800" cy="3180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545000"/>
            <a:ext cx="4006800" cy="36630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507000"/>
            <a:ext cx="8226900" cy="588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296000"/>
            <a:ext cx="3924808" cy="3840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296000"/>
            <a:ext cx="3920400" cy="3840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56300" y="507000"/>
            <a:ext cx="8226900" cy="58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762000"/>
            <a:ext cx="783000" cy="41910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762000"/>
            <a:ext cx="6876900" cy="419100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645000"/>
            <a:ext cx="8229600" cy="4569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070000"/>
            <a:ext cx="7349400" cy="8490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967000"/>
            <a:ext cx="7349400" cy="3930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10" Type="http://schemas.openxmlformats.org/officeDocument/2006/relationships/slideLayout" Target="../slideLayouts/slideLayout22.xml" /><Relationship Id="rId11" Type="http://schemas.openxmlformats.org/officeDocument/2006/relationships/slideLayout" Target="../slideLayouts/slideLayout23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3" Type="http://schemas.openxmlformats.org/officeDocument/2006/relationships/slideLayout" Target="../slideLayouts/slideLayout15.xml" /><Relationship Id="rId4" Type="http://schemas.openxmlformats.org/officeDocument/2006/relationships/slideLayout" Target="../slideLayouts/slideLayout16.xml" /><Relationship Id="rId5" Type="http://schemas.openxmlformats.org/officeDocument/2006/relationships/slideLayout" Target="../slideLayouts/slideLayout17.xml" /><Relationship Id="rId6" Type="http://schemas.openxmlformats.org/officeDocument/2006/relationships/slideLayout" Target="../slideLayouts/slideLayout18.xml" /><Relationship Id="rId7" Type="http://schemas.openxmlformats.org/officeDocument/2006/relationships/slideLayout" Target="../slideLayouts/slideLayout19.xml" /><Relationship Id="rId8" Type="http://schemas.openxmlformats.org/officeDocument/2006/relationships/slideLayout" Target="../slideLayouts/slideLayout20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zh-CN"/>
              <a:t>单击此处编辑母版标题样式</a:t>
            </a:r>
            <a:endParaRPr lang="zh-CN" altLang="zh-CN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zh-CN"/>
              <a:t>单击此处编辑母版文本样式</a:t>
            </a:r>
            <a:endParaRPr lang="zh-CN" altLang="zh-CN"/>
          </a:p>
          <a:p>
            <a:pPr lvl="1"/>
            <a:r>
              <a:rPr lang="zh-CN" altLang="zh-CN"/>
              <a:t>第二级</a:t>
            </a:r>
            <a:endParaRPr lang="zh-CN" altLang="zh-CN"/>
          </a:p>
          <a:p>
            <a:pPr lvl="2"/>
            <a:r>
              <a:rPr lang="zh-CN" altLang="zh-CN"/>
              <a:t>第三级</a:t>
            </a:r>
            <a:endParaRPr lang="zh-CN" altLang="zh-CN"/>
          </a:p>
          <a:p>
            <a:pPr lvl="3"/>
            <a:r>
              <a:rPr lang="zh-CN" altLang="zh-CN"/>
              <a:t>第四级</a:t>
            </a:r>
            <a:endParaRPr lang="zh-CN" altLang="zh-CN"/>
          </a:p>
          <a:p>
            <a:pPr lvl="4"/>
            <a:r>
              <a:rPr lang="zh-CN" altLang="zh-CN"/>
              <a:t>第五级</a:t>
            </a:r>
            <a:endParaRPr lang="zh-CN" altLang="zh-CN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97488"/>
            <a:ext cx="21336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898989"/>
                </a:solidFill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D33D96-D2DA-48F5-ACA7-72B76446DB9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97488"/>
            <a:ext cx="28956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898989"/>
                </a:solidFill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97488"/>
            <a:ext cx="21336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矩形 6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3000"/>
  <p:timing/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方正综艺简体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方正综艺简体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方正综艺简体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方正综艺简体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方正综艺简体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方正综艺简体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方正综艺简体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方正综艺简体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459000" y="5262000"/>
            <a:ext cx="2025000" cy="2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3087000" y="5262000"/>
            <a:ext cx="2970000" cy="2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6658200" y="5262000"/>
            <a:ext cx="2025000" cy="2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529"/>
            <a:ext cx="9144952" cy="5713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sz="13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294"/>
        </a:tabLst>
        <a:defRPr sz="120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defRPr sz="120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charset="0"/>
        <a:buChar char=""/>
        <a:defRPr sz="10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defRPr sz="10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://www.1ppt.com/xiazai/" TargetMode="External" /><Relationship Id="rId4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2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2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1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4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 /><Relationship Id="rId10" Type="http://schemas.openxmlformats.org/officeDocument/2006/relationships/image" Target="../media/image4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14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2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2.png" /><Relationship Id="rId4" Type="http://schemas.openxmlformats.org/officeDocument/2006/relationships/image" Target="../media/image3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2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2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2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138238" y="4354513"/>
            <a:ext cx="2071688" cy="25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50" b="0" i="0" u="none" strike="noStrike" kern="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hlinkClick r:id="rId3"/>
              </a:rPr>
              <a:t>www.1ppt.com/xiazai/</a:t>
            </a: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1" name="矩形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5713" y="0"/>
            <a:ext cx="4078287" cy="4851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Rectangle 4"/>
          <p:cNvSpPr/>
          <p:nvPr/>
        </p:nvSpPr>
        <p:spPr>
          <a:xfrm>
            <a:off x="658813" y="2497138"/>
            <a:ext cx="597693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231815"/>
                </a:solidFill>
              </a:rPr>
              <a:t>塑造卓越领导力与高效能执行力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054" name="直接连接符 7"/>
          <p:cNvSpPr/>
          <p:nvPr/>
        </p:nvSpPr>
        <p:spPr>
          <a:xfrm>
            <a:off x="658813" y="3433763"/>
            <a:ext cx="5497512" cy="0"/>
          </a:xfrm>
          <a:prstGeom prst="line">
            <a:avLst/>
          </a:prstGeom>
          <a:ln w="9525" cap="flat" cmpd="sng">
            <a:solidFill>
              <a:srgbClr val="231815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2055" name="直接连接符 10"/>
          <p:cNvSpPr/>
          <p:nvPr/>
        </p:nvSpPr>
        <p:spPr>
          <a:xfrm>
            <a:off x="658813" y="2713038"/>
            <a:ext cx="5497512" cy="1587"/>
          </a:xfrm>
          <a:prstGeom prst="line">
            <a:avLst/>
          </a:prstGeom>
          <a:ln w="9525" cap="flat" cmpd="sng">
            <a:solidFill>
              <a:srgbClr val="231815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</p:spTree>
  </p:cSld>
  <p:clrMapOvr>
    <a:masterClrMapping/>
  </p:clrMapOvr>
  <p:transition spd="slow" advClick="0" advTm="3000"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Box 3"/>
          <p:cNvSpPr/>
          <p:nvPr/>
        </p:nvSpPr>
        <p:spPr>
          <a:xfrm>
            <a:off x="611188" y="552450"/>
            <a:ext cx="2449512" cy="400050"/>
          </a:xfrm>
          <a:prstGeom prst="rect">
            <a:avLst/>
          </a:prstGeom>
          <a:solidFill>
            <a:srgbClr val="827C7A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bg1"/>
                </a:solidFill>
              </a:rPr>
              <a:t>    解决问题三步曲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矩形 4"/>
          <p:cNvSpPr/>
          <p:nvPr/>
        </p:nvSpPr>
        <p:spPr>
          <a:xfrm>
            <a:off x="395288" y="552450"/>
            <a:ext cx="215900" cy="400050"/>
          </a:xfrm>
          <a:prstGeom prst="rect">
            <a:avLst/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直接连接符 5"/>
          <p:cNvSpPr/>
          <p:nvPr/>
        </p:nvSpPr>
        <p:spPr>
          <a:xfrm>
            <a:off x="611188" y="552450"/>
            <a:ext cx="1587" cy="40005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11270" name="椭圆 10"/>
          <p:cNvSpPr/>
          <p:nvPr/>
        </p:nvSpPr>
        <p:spPr>
          <a:xfrm>
            <a:off x="1941513" y="4364038"/>
            <a:ext cx="5222875" cy="108585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wrap="none" lIns="92075" tIns="46038" rIns="92075" bIns="46038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1" name="等腰三角形 6"/>
          <p:cNvSpPr/>
          <p:nvPr/>
        </p:nvSpPr>
        <p:spPr>
          <a:xfrm>
            <a:off x="3662363" y="1412875"/>
            <a:ext cx="1797050" cy="1468438"/>
          </a:xfrm>
          <a:custGeom>
            <a:rect l="0" t="0" r="0" b="0"/>
            <a:pathLst/>
          </a:custGeom>
          <a:solidFill>
            <a:srgbClr val="827C7A">
              <a:alpha val="100000"/>
            </a:srgbClr>
          </a:solidFill>
          <a:ln w="3175" cap="flat" cmpd="sng">
            <a:solidFill>
              <a:schemeClr val="bg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2" name="等腰三角形 7"/>
          <p:cNvSpPr/>
          <p:nvPr/>
        </p:nvSpPr>
        <p:spPr>
          <a:xfrm>
            <a:off x="4656138" y="3073400"/>
            <a:ext cx="1765300" cy="1500188"/>
          </a:xfrm>
          <a:custGeom>
            <a:rect l="0" t="0" r="0" b="0"/>
            <a:pathLst/>
          </a:custGeom>
          <a:solidFill>
            <a:srgbClr val="827C7A">
              <a:alpha val="100000"/>
            </a:srgbClr>
          </a:solidFill>
          <a:ln w="3175" cap="flat" cmpd="sng">
            <a:solidFill>
              <a:schemeClr val="bg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3" name="等腰三角形 25"/>
          <p:cNvSpPr/>
          <p:nvPr/>
        </p:nvSpPr>
        <p:spPr>
          <a:xfrm rot="10800000">
            <a:off x="3627438" y="2970213"/>
            <a:ext cx="1822450" cy="1550987"/>
          </a:xfrm>
          <a:prstGeom prst="triangle">
            <a:avLst>
              <a:gd name="adj" fmla="val 50000"/>
            </a:avLst>
          </a:prstGeom>
          <a:solidFill>
            <a:srgbClr val="231815"/>
          </a:solidFill>
          <a:ln w="317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274" name="等腰三角形 11"/>
          <p:cNvSpPr/>
          <p:nvPr/>
        </p:nvSpPr>
        <p:spPr>
          <a:xfrm>
            <a:off x="2693988" y="3073400"/>
            <a:ext cx="1765300" cy="1500188"/>
          </a:xfrm>
          <a:custGeom>
            <a:rect l="0" t="0" r="0" b="0"/>
            <a:pathLst/>
          </a:custGeom>
          <a:solidFill>
            <a:srgbClr val="827C7A">
              <a:alpha val="100000"/>
            </a:srgbClr>
          </a:solidFill>
          <a:ln w="3175" cap="flat" cmpd="sng">
            <a:solidFill>
              <a:schemeClr val="bg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5" name="TextBox 27"/>
          <p:cNvSpPr/>
          <p:nvPr/>
        </p:nvSpPr>
        <p:spPr>
          <a:xfrm>
            <a:off x="4168775" y="3176588"/>
            <a:ext cx="7016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000" b="1">
                <a:solidFill>
                  <a:srgbClr val="F2F2F2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三步曲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6" name="TextBox 28"/>
          <p:cNvSpPr/>
          <p:nvPr/>
        </p:nvSpPr>
        <p:spPr>
          <a:xfrm>
            <a:off x="5395913" y="3736975"/>
            <a:ext cx="417512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F2F2F2"/>
                </a:solidFill>
              </a:rPr>
              <a:t>2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7" name="TextBox 29"/>
          <p:cNvSpPr/>
          <p:nvPr/>
        </p:nvSpPr>
        <p:spPr>
          <a:xfrm>
            <a:off x="4332288" y="1933575"/>
            <a:ext cx="41751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F2F2F2"/>
                </a:solidFill>
              </a:rPr>
              <a:t>1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8" name="TextBox 30"/>
          <p:cNvSpPr/>
          <p:nvPr/>
        </p:nvSpPr>
        <p:spPr>
          <a:xfrm>
            <a:off x="3278188" y="3736975"/>
            <a:ext cx="419100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F2F2F2"/>
                </a:solidFill>
              </a:rPr>
              <a:t>3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9" name="矩形 31"/>
          <p:cNvSpPr/>
          <p:nvPr/>
        </p:nvSpPr>
        <p:spPr>
          <a:xfrm>
            <a:off x="5459413" y="1616075"/>
            <a:ext cx="2506662" cy="106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>
                <a:solidFill>
                  <a:srgbClr val="827C7A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亲自到现场发现问题，按一级上溯的原则排查，查出问题发生的环节及责任人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0" name="TextBox 32"/>
          <p:cNvSpPr/>
          <p:nvPr/>
        </p:nvSpPr>
        <p:spPr>
          <a:xfrm>
            <a:off x="3411538" y="1844675"/>
            <a:ext cx="8636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/>
              <a:t>现场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1" name="矩形 33"/>
          <p:cNvSpPr/>
          <p:nvPr/>
        </p:nvSpPr>
        <p:spPr>
          <a:xfrm>
            <a:off x="7065963" y="3990975"/>
            <a:ext cx="1393825" cy="106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>
                <a:solidFill>
                  <a:srgbClr val="827C7A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用互动的方式来找出解决问题的路线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1282" name="矩形 34"/>
          <p:cNvSpPr/>
          <p:nvPr/>
        </p:nvSpPr>
        <p:spPr>
          <a:xfrm>
            <a:off x="539750" y="2868613"/>
            <a:ext cx="1722438" cy="2030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>
                <a:solidFill>
                  <a:srgbClr val="827C7A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回到发生问题的现场研究方案是否可行，若可行，要形成规范的操作平台和工作流程，变成例行的活动。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1283" name="直接连接符 36"/>
          <p:cNvSpPr/>
          <p:nvPr/>
        </p:nvSpPr>
        <p:spPr>
          <a:xfrm>
            <a:off x="2266950" y="2881313"/>
            <a:ext cx="1588" cy="2017712"/>
          </a:xfrm>
          <a:prstGeom prst="line">
            <a:avLst/>
          </a:prstGeom>
          <a:ln w="9525" cap="flat" cmpd="sng">
            <a:solidFill>
              <a:srgbClr val="827C7A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11284" name="TextBox 37"/>
          <p:cNvSpPr/>
          <p:nvPr/>
        </p:nvSpPr>
        <p:spPr>
          <a:xfrm>
            <a:off x="2266950" y="3940175"/>
            <a:ext cx="360363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>
                <a:solidFill>
                  <a:srgbClr val="231815"/>
                </a:solidFill>
              </a:rPr>
              <a:t>试点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5" name="直接连接符 38"/>
          <p:cNvSpPr/>
          <p:nvPr/>
        </p:nvSpPr>
        <p:spPr>
          <a:xfrm flipH="1">
            <a:off x="6948488" y="2970213"/>
            <a:ext cx="0" cy="2017712"/>
          </a:xfrm>
          <a:prstGeom prst="line">
            <a:avLst/>
          </a:prstGeom>
          <a:ln w="9525" cap="flat" cmpd="sng">
            <a:solidFill>
              <a:srgbClr val="827C7A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11286" name="TextBox 39"/>
          <p:cNvSpPr/>
          <p:nvPr/>
        </p:nvSpPr>
        <p:spPr>
          <a:xfrm>
            <a:off x="6421438" y="3940175"/>
            <a:ext cx="36036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>
                <a:solidFill>
                  <a:srgbClr val="231815"/>
                </a:solidFill>
              </a:rPr>
              <a:t>路线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3000"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291" name="Group 3"/>
          <p:cNvGrpSpPr/>
          <p:nvPr/>
        </p:nvGrpSpPr>
        <p:grpSpPr>
          <a:xfrm>
            <a:off x="2870200" y="2590800"/>
            <a:ext cx="3543300" cy="531813"/>
            <a:chExt cx="3543034" cy="531590"/>
          </a:xfrm>
        </p:grpSpPr>
        <p:sp>
          <p:nvSpPr>
            <p:cNvPr id="12293" name="矩形 4"/>
            <p:cNvSpPr/>
            <p:nvPr/>
          </p:nvSpPr>
          <p:spPr>
            <a:xfrm rot="-1431031">
              <a:off x="82996" y="27534"/>
              <a:ext cx="504056" cy="504056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2294" name="Group 5"/>
            <p:cNvGrpSpPr/>
            <p:nvPr/>
          </p:nvGrpSpPr>
          <p:grpSpPr>
            <a:xfrm>
              <a:off x="0" y="0"/>
              <a:ext cx="3543034" cy="504056"/>
              <a:chExt cx="3543034" cy="504056"/>
            </a:xfrm>
          </p:grpSpPr>
          <p:sp>
            <p:nvSpPr>
              <p:cNvPr id="12295" name="直接连接符 6"/>
              <p:cNvSpPr/>
              <p:nvPr/>
            </p:nvSpPr>
            <p:spPr>
              <a:xfrm>
                <a:off x="479562" y="351663"/>
                <a:ext cx="3063472" cy="1"/>
              </a:xfrm>
              <a:prstGeom prst="line">
                <a:avLst/>
              </a:prstGeom>
              <a:ln w="9525" cap="flat" cmpd="sng">
                <a:solidFill>
                  <a:srgbClr val="827C7A"/>
                </a:solidFill>
                <a:prstDash val="sysDash"/>
                <a:headEnd type="diamond" w="med" len="med"/>
                <a:tailEnd type="diamond" w="med" len="med"/>
              </a:ln>
            </p:spPr>
            <p:txBody>
              <a:bodyPr/>
              <a:lstStyle/>
              <a:p/>
            </p:txBody>
          </p:sp>
          <p:sp>
            <p:nvSpPr>
              <p:cNvPr id="12296" name="矩形 7"/>
              <p:cNvSpPr/>
              <p:nvPr/>
            </p:nvSpPr>
            <p:spPr>
              <a:xfrm rot="-1431031">
                <a:off x="0" y="0"/>
                <a:ext cx="504056" cy="504056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2297" name="TextBox 8"/>
              <p:cNvSpPr/>
              <p:nvPr/>
            </p:nvSpPr>
            <p:spPr>
              <a:xfrm>
                <a:off x="823166" y="13109"/>
                <a:ext cx="2376264" cy="3385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600"/>
                  <a:t>执行之力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298" name="TextBox 9"/>
              <p:cNvSpPr/>
              <p:nvPr/>
            </p:nvSpPr>
            <p:spPr>
              <a:xfrm>
                <a:off x="72008" y="51973"/>
                <a:ext cx="360040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</a:rPr>
                  <a:t>3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2292" name="TextBox 10"/>
          <p:cNvSpPr/>
          <p:nvPr/>
        </p:nvSpPr>
        <p:spPr>
          <a:xfrm>
            <a:off x="4413250" y="3076575"/>
            <a:ext cx="2000250" cy="1062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发现问题三不放过</a:t>
            </a:r>
            <a:endParaRPr lang="zh-CN" altLang="en-US" sz="1400">
              <a:solidFill>
                <a:srgbClr val="827C7A"/>
              </a:solidFill>
            </a:endParaRPr>
          </a:p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解决问题三措施</a:t>
            </a:r>
            <a:endParaRPr lang="zh-CN" altLang="en-US" sz="1400">
              <a:solidFill>
                <a:srgbClr val="827C7A"/>
              </a:solidFill>
            </a:endParaRPr>
          </a:p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解决问题三步曲</a:t>
            </a:r>
            <a:endParaRPr lang="en-US" altLang="zh-CN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矩形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713" y="0"/>
            <a:ext cx="4078287" cy="4851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Rectangle 4"/>
          <p:cNvSpPr/>
          <p:nvPr/>
        </p:nvSpPr>
        <p:spPr>
          <a:xfrm>
            <a:off x="658813" y="2497138"/>
            <a:ext cx="597693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231815"/>
                </a:solidFill>
              </a:rPr>
              <a:t>谢谢您的支持！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8" name="直接连接符 7"/>
          <p:cNvSpPr/>
          <p:nvPr/>
        </p:nvSpPr>
        <p:spPr>
          <a:xfrm>
            <a:off x="658813" y="3433763"/>
            <a:ext cx="5497512" cy="0"/>
          </a:xfrm>
          <a:prstGeom prst="line">
            <a:avLst/>
          </a:prstGeom>
          <a:ln w="9525" cap="flat" cmpd="sng">
            <a:solidFill>
              <a:srgbClr val="231815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13319" name="直接连接符 10"/>
          <p:cNvSpPr/>
          <p:nvPr/>
        </p:nvSpPr>
        <p:spPr>
          <a:xfrm>
            <a:off x="658813" y="2713038"/>
            <a:ext cx="5497512" cy="1587"/>
          </a:xfrm>
          <a:prstGeom prst="line">
            <a:avLst/>
          </a:prstGeom>
          <a:ln w="9525" cap="flat" cmpd="sng">
            <a:solidFill>
              <a:srgbClr val="231815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</p:spTree>
  </p:cSld>
  <p:clrMapOvr>
    <a:masterClrMapping/>
  </p:clrMapOvr>
  <p:transition spd="slow" advClick="0" advTm="3000"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2405000" y="2586067"/>
            <a:ext cx="335720" cy="369650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9" tIns="34284" rIns="68569" bIns="34284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36254" y="2587853"/>
            <a:ext cx="5264375" cy="369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235" tIns="0" rIns="101235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8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08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08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080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3371" y="2156596"/>
            <a:ext cx="5237589" cy="43572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8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08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42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080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380959" y="2153917"/>
            <a:ext cx="480365" cy="43840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9" tIns="34284" rIns="68569" bIns="34284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186246" y="3134291"/>
            <a:ext cx="4702759" cy="951803"/>
          </a:xfrm>
          <a:prstGeom prst="rect">
            <a:avLst/>
          </a:prstGeom>
          <a:noFill/>
          <a:ln w="25400">
            <a:noFill/>
          </a:ln>
        </p:spPr>
        <p:txBody>
          <a:bodyPr lIns="68569" tIns="34284" rIns="68569" bIns="34284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79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79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79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79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79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79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66625" y="1016397"/>
            <a:ext cx="2142894" cy="107144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6668" y="275272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76" y="1497330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085" b="1" i="0" u="none" strike="noStrike" kern="1200" cap="none" spc="15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081" b="1" i="0" u="none" strike="noStrike" kern="1200" cap="none" spc="15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081" b="1" i="0" u="none" strike="noStrike" kern="1200" cap="none" spc="15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095500" y="2621756"/>
            <a:ext cx="4950619" cy="1473517"/>
          </a:xfrm>
          <a:prstGeom prst="rect">
            <a:avLst/>
          </a:prstGeom>
          <a:noFill/>
          <a:ln w="25400">
            <a:noFill/>
          </a:ln>
        </p:spPr>
        <p:txBody>
          <a:bodyPr wrap="none" lIns="68540" tIns="34268" rIns="68540" bIns="34268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800"/>
              </a:lnSpc>
            </a:pPr>
            <a:r>
              <a:rPr lang="en-US" altLang="zh-CN" sz="21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1800" b="1" spc="15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1800"/>
              </a:lnSpc>
            </a:pPr>
            <a:endParaRPr lang="en-US" altLang="zh-CN" sz="18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1800"/>
              </a:lnSpc>
            </a:pP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9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9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1800"/>
              </a:lnSpc>
            </a:pP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9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9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1800"/>
              </a:lnSpc>
            </a:pP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9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9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9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9924" y="358473"/>
            <a:ext cx="2142045" cy="107102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414939" y="4095274"/>
            <a:ext cx="6315551" cy="102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75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675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05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05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75" name="Group 3"/>
          <p:cNvGrpSpPr/>
          <p:nvPr/>
        </p:nvGrpSpPr>
        <p:grpSpPr>
          <a:xfrm>
            <a:off x="2973388" y="1606550"/>
            <a:ext cx="3543300" cy="530225"/>
            <a:chExt cx="3543034" cy="531590"/>
          </a:xfrm>
        </p:grpSpPr>
        <p:sp>
          <p:nvSpPr>
            <p:cNvPr id="3107" name="矩形 29"/>
            <p:cNvSpPr/>
            <p:nvPr/>
          </p:nvSpPr>
          <p:spPr>
            <a:xfrm rot="-1431031">
              <a:off x="82996" y="27534"/>
              <a:ext cx="504056" cy="504056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108" name="Group 5"/>
            <p:cNvGrpSpPr/>
            <p:nvPr/>
          </p:nvGrpSpPr>
          <p:grpSpPr>
            <a:xfrm>
              <a:off x="0" y="0"/>
              <a:ext cx="3543034" cy="504056"/>
              <a:chExt cx="3543034" cy="504056"/>
            </a:xfrm>
          </p:grpSpPr>
          <p:sp>
            <p:nvSpPr>
              <p:cNvPr id="3109" name="直接连接符 5"/>
              <p:cNvSpPr/>
              <p:nvPr/>
            </p:nvSpPr>
            <p:spPr>
              <a:xfrm>
                <a:off x="479562" y="351663"/>
                <a:ext cx="3063472" cy="1"/>
              </a:xfrm>
              <a:prstGeom prst="line">
                <a:avLst/>
              </a:prstGeom>
              <a:ln w="9525" cap="flat" cmpd="sng">
                <a:solidFill>
                  <a:srgbClr val="827C7A"/>
                </a:solidFill>
                <a:prstDash val="sysDash"/>
                <a:headEnd type="diamond" w="med" len="med"/>
                <a:tailEnd type="diamond" w="med" len="med"/>
              </a:ln>
            </p:spPr>
            <p:txBody>
              <a:bodyPr/>
              <a:lstStyle/>
              <a:p/>
            </p:txBody>
          </p:sp>
          <p:sp>
            <p:nvSpPr>
              <p:cNvPr id="3110" name="矩形 3"/>
              <p:cNvSpPr/>
              <p:nvPr/>
            </p:nvSpPr>
            <p:spPr>
              <a:xfrm rot="-1431031">
                <a:off x="0" y="0"/>
                <a:ext cx="504056" cy="504056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11" name="TextBox 6"/>
              <p:cNvSpPr/>
              <p:nvPr/>
            </p:nvSpPr>
            <p:spPr>
              <a:xfrm>
                <a:off x="823166" y="13109"/>
                <a:ext cx="2376264" cy="3385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600"/>
                  <a:t>现象与本质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12" name="TextBox 7"/>
              <p:cNvSpPr/>
              <p:nvPr/>
            </p:nvSpPr>
            <p:spPr>
              <a:xfrm>
                <a:off x="72008" y="51973"/>
                <a:ext cx="360040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</a:rPr>
                  <a:t>1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076" name="Group 10"/>
          <p:cNvGrpSpPr/>
          <p:nvPr/>
        </p:nvGrpSpPr>
        <p:grpSpPr>
          <a:xfrm>
            <a:off x="2973388" y="2254250"/>
            <a:ext cx="3543300" cy="530225"/>
            <a:chExt cx="3543034" cy="531590"/>
          </a:xfrm>
        </p:grpSpPr>
        <p:sp>
          <p:nvSpPr>
            <p:cNvPr id="3101" name="矩形 32"/>
            <p:cNvSpPr/>
            <p:nvPr/>
          </p:nvSpPr>
          <p:spPr>
            <a:xfrm rot="-1431031">
              <a:off x="82996" y="27534"/>
              <a:ext cx="504056" cy="504056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102" name="Group 12"/>
            <p:cNvGrpSpPr/>
            <p:nvPr/>
          </p:nvGrpSpPr>
          <p:grpSpPr>
            <a:xfrm>
              <a:off x="0" y="0"/>
              <a:ext cx="3543034" cy="504056"/>
              <a:chExt cx="3543034" cy="504056"/>
            </a:xfrm>
          </p:grpSpPr>
          <p:sp>
            <p:nvSpPr>
              <p:cNvPr id="3103" name="直接连接符 34"/>
              <p:cNvSpPr/>
              <p:nvPr/>
            </p:nvSpPr>
            <p:spPr>
              <a:xfrm>
                <a:off x="479562" y="351663"/>
                <a:ext cx="3063472" cy="1"/>
              </a:xfrm>
              <a:prstGeom prst="line">
                <a:avLst/>
              </a:prstGeom>
              <a:ln w="9525" cap="flat" cmpd="sng">
                <a:solidFill>
                  <a:srgbClr val="827C7A"/>
                </a:solidFill>
                <a:prstDash val="sysDash"/>
                <a:headEnd type="diamond" w="med" len="med"/>
                <a:tailEnd type="diamond" w="med" len="med"/>
              </a:ln>
            </p:spPr>
            <p:txBody>
              <a:bodyPr/>
              <a:lstStyle/>
              <a:p/>
            </p:txBody>
          </p:sp>
          <p:sp>
            <p:nvSpPr>
              <p:cNvPr id="3104" name="矩形 35"/>
              <p:cNvSpPr/>
              <p:nvPr/>
            </p:nvSpPr>
            <p:spPr>
              <a:xfrm rot="-1431031">
                <a:off x="0" y="0"/>
                <a:ext cx="504056" cy="504056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05" name="TextBox 36"/>
              <p:cNvSpPr/>
              <p:nvPr/>
            </p:nvSpPr>
            <p:spPr>
              <a:xfrm>
                <a:off x="823166" y="13109"/>
                <a:ext cx="2376264" cy="3385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600"/>
                  <a:t>执行之术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06" name="TextBox 37"/>
              <p:cNvSpPr/>
              <p:nvPr/>
            </p:nvSpPr>
            <p:spPr>
              <a:xfrm>
                <a:off x="72008" y="51973"/>
                <a:ext cx="360040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</a:rPr>
                  <a:t>2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077" name="Group 17"/>
          <p:cNvGrpSpPr/>
          <p:nvPr/>
        </p:nvGrpSpPr>
        <p:grpSpPr>
          <a:xfrm>
            <a:off x="2973388" y="2901950"/>
            <a:ext cx="3543300" cy="531813"/>
            <a:chExt cx="3543034" cy="531590"/>
          </a:xfrm>
        </p:grpSpPr>
        <p:sp>
          <p:nvSpPr>
            <p:cNvPr id="3095" name="矩形 39"/>
            <p:cNvSpPr/>
            <p:nvPr/>
          </p:nvSpPr>
          <p:spPr>
            <a:xfrm rot="-1431031">
              <a:off x="82996" y="27534"/>
              <a:ext cx="504056" cy="504056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096" name="Group 19"/>
            <p:cNvGrpSpPr/>
            <p:nvPr/>
          </p:nvGrpSpPr>
          <p:grpSpPr>
            <a:xfrm>
              <a:off x="0" y="0"/>
              <a:ext cx="3543034" cy="504056"/>
              <a:chExt cx="3543034" cy="504056"/>
            </a:xfrm>
          </p:grpSpPr>
          <p:sp>
            <p:nvSpPr>
              <p:cNvPr id="3097" name="直接连接符 41"/>
              <p:cNvSpPr/>
              <p:nvPr/>
            </p:nvSpPr>
            <p:spPr>
              <a:xfrm>
                <a:off x="479562" y="351663"/>
                <a:ext cx="3063472" cy="1"/>
              </a:xfrm>
              <a:prstGeom prst="line">
                <a:avLst/>
              </a:prstGeom>
              <a:ln w="9525" cap="flat" cmpd="sng">
                <a:solidFill>
                  <a:srgbClr val="827C7A"/>
                </a:solidFill>
                <a:prstDash val="sysDash"/>
                <a:headEnd type="diamond" w="med" len="med"/>
                <a:tailEnd type="diamond" w="med" len="med"/>
              </a:ln>
            </p:spPr>
            <p:txBody>
              <a:bodyPr/>
              <a:lstStyle/>
              <a:p/>
            </p:txBody>
          </p:sp>
          <p:sp>
            <p:nvSpPr>
              <p:cNvPr id="3098" name="矩形 42"/>
              <p:cNvSpPr/>
              <p:nvPr/>
            </p:nvSpPr>
            <p:spPr>
              <a:xfrm rot="-1431031">
                <a:off x="0" y="0"/>
                <a:ext cx="504056" cy="504056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99" name="TextBox 43"/>
              <p:cNvSpPr/>
              <p:nvPr/>
            </p:nvSpPr>
            <p:spPr>
              <a:xfrm>
                <a:off x="823166" y="13109"/>
                <a:ext cx="2376264" cy="3385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600"/>
                  <a:t>执行之力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00" name="TextBox 44"/>
              <p:cNvSpPr/>
              <p:nvPr/>
            </p:nvSpPr>
            <p:spPr>
              <a:xfrm>
                <a:off x="72008" y="51973"/>
                <a:ext cx="360040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</a:rPr>
                  <a:t>3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078" name="Group 24"/>
          <p:cNvGrpSpPr/>
          <p:nvPr/>
        </p:nvGrpSpPr>
        <p:grpSpPr>
          <a:xfrm>
            <a:off x="2973388" y="3549650"/>
            <a:ext cx="3543300" cy="531813"/>
            <a:chExt cx="3543034" cy="531590"/>
          </a:xfrm>
        </p:grpSpPr>
        <p:sp>
          <p:nvSpPr>
            <p:cNvPr id="3089" name="矩形 46"/>
            <p:cNvSpPr/>
            <p:nvPr/>
          </p:nvSpPr>
          <p:spPr>
            <a:xfrm rot="-1431031">
              <a:off x="82996" y="27534"/>
              <a:ext cx="504056" cy="504056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090" name="Group 26"/>
            <p:cNvGrpSpPr/>
            <p:nvPr/>
          </p:nvGrpSpPr>
          <p:grpSpPr>
            <a:xfrm>
              <a:off x="0" y="0"/>
              <a:ext cx="3543034" cy="504056"/>
              <a:chExt cx="3543034" cy="504056"/>
            </a:xfrm>
          </p:grpSpPr>
          <p:sp>
            <p:nvSpPr>
              <p:cNvPr id="3091" name="直接连接符 48"/>
              <p:cNvSpPr/>
              <p:nvPr/>
            </p:nvSpPr>
            <p:spPr>
              <a:xfrm>
                <a:off x="479562" y="351663"/>
                <a:ext cx="3063472" cy="1"/>
              </a:xfrm>
              <a:prstGeom prst="line">
                <a:avLst/>
              </a:prstGeom>
              <a:ln w="9525" cap="flat" cmpd="sng">
                <a:solidFill>
                  <a:srgbClr val="827C7A"/>
                </a:solidFill>
                <a:prstDash val="sysDash"/>
                <a:headEnd type="diamond" w="med" len="med"/>
                <a:tailEnd type="diamond" w="med" len="med"/>
              </a:ln>
            </p:spPr>
            <p:txBody>
              <a:bodyPr/>
              <a:lstStyle/>
              <a:p/>
            </p:txBody>
          </p:sp>
          <p:sp>
            <p:nvSpPr>
              <p:cNvPr id="3092" name="矩形 49"/>
              <p:cNvSpPr/>
              <p:nvPr/>
            </p:nvSpPr>
            <p:spPr>
              <a:xfrm rot="-1431031">
                <a:off x="0" y="0"/>
                <a:ext cx="504056" cy="504056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93" name="TextBox 50"/>
              <p:cNvSpPr/>
              <p:nvPr/>
            </p:nvSpPr>
            <p:spPr>
              <a:xfrm>
                <a:off x="823166" y="13109"/>
                <a:ext cx="2376264" cy="3385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600"/>
                  <a:t>执行经理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94" name="TextBox 51"/>
              <p:cNvSpPr/>
              <p:nvPr/>
            </p:nvSpPr>
            <p:spPr>
              <a:xfrm>
                <a:off x="72008" y="51973"/>
                <a:ext cx="360040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</a:rPr>
                  <a:t>4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079" name="Group 31"/>
          <p:cNvGrpSpPr/>
          <p:nvPr/>
        </p:nvGrpSpPr>
        <p:grpSpPr>
          <a:xfrm>
            <a:off x="2973388" y="4197350"/>
            <a:ext cx="3543300" cy="531813"/>
            <a:chExt cx="3543034" cy="531590"/>
          </a:xfrm>
        </p:grpSpPr>
        <p:sp>
          <p:nvSpPr>
            <p:cNvPr id="3083" name="矩形 53"/>
            <p:cNvSpPr/>
            <p:nvPr/>
          </p:nvSpPr>
          <p:spPr>
            <a:xfrm rot="-1431031">
              <a:off x="82996" y="27534"/>
              <a:ext cx="504056" cy="504056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084" name="Group 33"/>
            <p:cNvGrpSpPr/>
            <p:nvPr/>
          </p:nvGrpSpPr>
          <p:grpSpPr>
            <a:xfrm>
              <a:off x="0" y="0"/>
              <a:ext cx="3543034" cy="504056"/>
              <a:chExt cx="3543034" cy="504056"/>
            </a:xfrm>
          </p:grpSpPr>
          <p:sp>
            <p:nvSpPr>
              <p:cNvPr id="3085" name="直接连接符 55"/>
              <p:cNvSpPr/>
              <p:nvPr/>
            </p:nvSpPr>
            <p:spPr>
              <a:xfrm>
                <a:off x="479562" y="351663"/>
                <a:ext cx="3063472" cy="1"/>
              </a:xfrm>
              <a:prstGeom prst="line">
                <a:avLst/>
              </a:prstGeom>
              <a:ln w="9525" cap="flat" cmpd="sng">
                <a:solidFill>
                  <a:srgbClr val="827C7A"/>
                </a:solidFill>
                <a:prstDash val="sysDash"/>
                <a:headEnd type="diamond" w="med" len="med"/>
                <a:tailEnd type="diamond" w="med" len="med"/>
              </a:ln>
            </p:spPr>
            <p:txBody>
              <a:bodyPr/>
              <a:lstStyle/>
              <a:p/>
            </p:txBody>
          </p:sp>
          <p:sp>
            <p:nvSpPr>
              <p:cNvPr id="3086" name="矩形 56"/>
              <p:cNvSpPr/>
              <p:nvPr/>
            </p:nvSpPr>
            <p:spPr>
              <a:xfrm rot="-1431031">
                <a:off x="0" y="0"/>
                <a:ext cx="504056" cy="504056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87" name="TextBox 57"/>
              <p:cNvSpPr/>
              <p:nvPr/>
            </p:nvSpPr>
            <p:spPr>
              <a:xfrm>
                <a:off x="823166" y="13109"/>
                <a:ext cx="2376264" cy="3385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600"/>
                  <a:t>经营人力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88" name="TextBox 58"/>
              <p:cNvSpPr/>
              <p:nvPr/>
            </p:nvSpPr>
            <p:spPr>
              <a:xfrm>
                <a:off x="72008" y="51973"/>
                <a:ext cx="360040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</a:rPr>
                  <a:t>5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3080" name="TextBox 61"/>
          <p:cNvSpPr/>
          <p:nvPr/>
        </p:nvSpPr>
        <p:spPr>
          <a:xfrm>
            <a:off x="611188" y="552450"/>
            <a:ext cx="1074737" cy="400050"/>
          </a:xfrm>
          <a:prstGeom prst="rect">
            <a:avLst/>
          </a:prstGeom>
          <a:solidFill>
            <a:srgbClr val="827C7A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bg1"/>
                </a:solidFill>
              </a:rPr>
              <a:t> 目  录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81" name="矩形 62"/>
          <p:cNvSpPr/>
          <p:nvPr/>
        </p:nvSpPr>
        <p:spPr>
          <a:xfrm>
            <a:off x="395288" y="552450"/>
            <a:ext cx="215900" cy="400050"/>
          </a:xfrm>
          <a:prstGeom prst="rect">
            <a:avLst/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2" name="直接连接符 64"/>
          <p:cNvSpPr/>
          <p:nvPr/>
        </p:nvSpPr>
        <p:spPr>
          <a:xfrm>
            <a:off x="611188" y="552450"/>
            <a:ext cx="1587" cy="40005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</p:spTree>
  </p:cSld>
  <p:clrMapOvr>
    <a:masterClrMapping/>
  </p:clrMapOvr>
  <p:transition spd="slow" advClick="0" advTm="3000"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099" name="Group 3"/>
          <p:cNvGrpSpPr/>
          <p:nvPr/>
        </p:nvGrpSpPr>
        <p:grpSpPr>
          <a:xfrm>
            <a:off x="2870200" y="2590800"/>
            <a:ext cx="3543300" cy="531813"/>
            <a:chExt cx="3543034" cy="531590"/>
          </a:xfrm>
        </p:grpSpPr>
        <p:sp>
          <p:nvSpPr>
            <p:cNvPr id="4101" name="矩形 4"/>
            <p:cNvSpPr/>
            <p:nvPr/>
          </p:nvSpPr>
          <p:spPr>
            <a:xfrm rot="-1431031">
              <a:off x="82996" y="27534"/>
              <a:ext cx="504056" cy="504056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4102" name="Group 5"/>
            <p:cNvGrpSpPr/>
            <p:nvPr/>
          </p:nvGrpSpPr>
          <p:grpSpPr>
            <a:xfrm>
              <a:off x="0" y="0"/>
              <a:ext cx="3543034" cy="504056"/>
              <a:chExt cx="3543034" cy="504056"/>
            </a:xfrm>
          </p:grpSpPr>
          <p:sp>
            <p:nvSpPr>
              <p:cNvPr id="4103" name="直接连接符 6"/>
              <p:cNvSpPr/>
              <p:nvPr/>
            </p:nvSpPr>
            <p:spPr>
              <a:xfrm>
                <a:off x="479562" y="351663"/>
                <a:ext cx="3063472" cy="1"/>
              </a:xfrm>
              <a:prstGeom prst="line">
                <a:avLst/>
              </a:prstGeom>
              <a:ln w="9525" cap="flat" cmpd="sng">
                <a:solidFill>
                  <a:srgbClr val="827C7A"/>
                </a:solidFill>
                <a:prstDash val="sysDash"/>
                <a:headEnd type="diamond" w="med" len="med"/>
                <a:tailEnd type="diamond" w="med" len="med"/>
              </a:ln>
            </p:spPr>
            <p:txBody>
              <a:bodyPr/>
              <a:lstStyle/>
              <a:p/>
            </p:txBody>
          </p:sp>
          <p:sp>
            <p:nvSpPr>
              <p:cNvPr id="4104" name="矩形 7"/>
              <p:cNvSpPr/>
              <p:nvPr/>
            </p:nvSpPr>
            <p:spPr>
              <a:xfrm rot="-1431031">
                <a:off x="0" y="0"/>
                <a:ext cx="504056" cy="504056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05" name="TextBox 8"/>
              <p:cNvSpPr/>
              <p:nvPr/>
            </p:nvSpPr>
            <p:spPr>
              <a:xfrm>
                <a:off x="823166" y="13109"/>
                <a:ext cx="2376264" cy="3385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600"/>
                  <a:t>现象与本质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06" name="TextBox 9"/>
              <p:cNvSpPr/>
              <p:nvPr/>
            </p:nvSpPr>
            <p:spPr>
              <a:xfrm>
                <a:off x="72008" y="51973"/>
                <a:ext cx="360040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</a:rPr>
                  <a:t>1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4100" name="TextBox 10"/>
          <p:cNvSpPr/>
          <p:nvPr/>
        </p:nvSpPr>
        <p:spPr>
          <a:xfrm>
            <a:off x="4356100" y="3076575"/>
            <a:ext cx="1265238" cy="1028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案例思考</a:t>
            </a:r>
            <a:endParaRPr lang="zh-CN" altLang="en-US" sz="1400">
              <a:solidFill>
                <a:srgbClr val="827C7A"/>
              </a:solidFill>
            </a:endParaRPr>
          </a:p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案例分析</a:t>
            </a:r>
            <a:endParaRPr lang="zh-CN" altLang="en-US" sz="1400">
              <a:solidFill>
                <a:srgbClr val="827C7A"/>
              </a:solidFill>
            </a:endParaRPr>
          </a:p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常见问题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3000"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矩形 3"/>
          <p:cNvSpPr/>
          <p:nvPr/>
        </p:nvSpPr>
        <p:spPr>
          <a:xfrm>
            <a:off x="1403350" y="1489075"/>
            <a:ext cx="5832475" cy="1708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/>
              <a:t>经理与客户谈判没有成功，回来后，写了一封信。其语言有些过激。然后，交给秘书去邮寄了。可是，过了</a:t>
            </a:r>
            <a:r>
              <a:rPr lang="en-US" altLang="zh-CN" sz="1400"/>
              <a:t>20</a:t>
            </a:r>
            <a:r>
              <a:rPr lang="zh-CN" altLang="en-US" sz="1400"/>
              <a:t>多天仍没有回音。经理又写了一封信。重新说明要求，并有道歉之意 。这时，秘书看了看经理笑笑说：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“</a:t>
            </a:r>
            <a:r>
              <a:rPr lang="zh-CN" altLang="en-US" sz="1400"/>
              <a:t>这封信不用寄了，上封信我就没寄。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”</a:t>
            </a:r>
            <a:r>
              <a:rPr lang="zh-CN" altLang="en-US" sz="1400"/>
              <a:t>经理发怒说：你</a:t>
            </a:r>
            <a:r>
              <a:rPr lang="en-US" altLang="zh-CN" sz="1400">
                <a:latin typeface="Arial" panose="020b060402020202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1400"/>
              <a:t>你到财务上多领一个月的工资，给我走人。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4" name="TextBox 4"/>
          <p:cNvSpPr/>
          <p:nvPr/>
        </p:nvSpPr>
        <p:spPr>
          <a:xfrm>
            <a:off x="611188" y="552450"/>
            <a:ext cx="1728787" cy="400050"/>
          </a:xfrm>
          <a:prstGeom prst="rect">
            <a:avLst/>
          </a:prstGeom>
          <a:solidFill>
            <a:srgbClr val="827C7A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bg1"/>
                </a:solidFill>
              </a:rPr>
              <a:t>    案例思考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5" name="矩形 5"/>
          <p:cNvSpPr/>
          <p:nvPr/>
        </p:nvSpPr>
        <p:spPr>
          <a:xfrm>
            <a:off x="395288" y="552450"/>
            <a:ext cx="215900" cy="400050"/>
          </a:xfrm>
          <a:prstGeom prst="rect">
            <a:avLst/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直接连接符 6"/>
          <p:cNvSpPr/>
          <p:nvPr/>
        </p:nvSpPr>
        <p:spPr>
          <a:xfrm>
            <a:off x="611188" y="552450"/>
            <a:ext cx="1587" cy="40005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5127" name="矩形 7"/>
          <p:cNvSpPr/>
          <p:nvPr/>
        </p:nvSpPr>
        <p:spPr>
          <a:xfrm>
            <a:off x="1042988" y="1273175"/>
            <a:ext cx="6481762" cy="2232025"/>
          </a:xfrm>
          <a:prstGeom prst="rect">
            <a:avLst/>
          </a:prstGeom>
          <a:noFill/>
          <a:ln w="6350" cap="flat" cmpd="sng">
            <a:solidFill>
              <a:srgbClr val="827C7A"/>
            </a:solidFill>
            <a:prstDash val="sysDash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矩形 8"/>
          <p:cNvSpPr/>
          <p:nvPr/>
        </p:nvSpPr>
        <p:spPr>
          <a:xfrm>
            <a:off x="2378075" y="3894138"/>
            <a:ext cx="4572000" cy="1350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400">
                <a:solidFill>
                  <a:srgbClr val="231815"/>
                </a:solidFill>
              </a:rPr>
              <a:t>1</a:t>
            </a:r>
            <a:r>
              <a:rPr lang="zh-CN" altLang="en-US" sz="1400">
                <a:solidFill>
                  <a:srgbClr val="231815"/>
                </a:solidFill>
              </a:rPr>
              <a:t>、你给这个经理打多少分？为什么？</a:t>
            </a:r>
            <a:endParaRPr lang="zh-CN" altLang="en-US" sz="1400">
              <a:solidFill>
                <a:srgbClr val="231815"/>
              </a:solidFill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400">
                <a:solidFill>
                  <a:srgbClr val="231815"/>
                </a:solidFill>
              </a:rPr>
              <a:t>2</a:t>
            </a:r>
            <a:r>
              <a:rPr lang="zh-CN" altLang="en-US" sz="1400">
                <a:solidFill>
                  <a:srgbClr val="231815"/>
                </a:solidFill>
              </a:rPr>
              <a:t>、你给这个秘书打多少分？为什么？</a:t>
            </a:r>
            <a:endParaRPr lang="zh-CN" altLang="en-US" sz="1400">
              <a:solidFill>
                <a:srgbClr val="231815"/>
              </a:solidFill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400">
                <a:solidFill>
                  <a:srgbClr val="231815"/>
                </a:solidFill>
              </a:rPr>
              <a:t>3</a:t>
            </a:r>
            <a:r>
              <a:rPr lang="zh-CN" altLang="en-US" sz="1400">
                <a:solidFill>
                  <a:srgbClr val="231815"/>
                </a:solidFill>
              </a:rPr>
              <a:t>、假如你是这个经理你怎样处理？</a:t>
            </a:r>
            <a:endParaRPr lang="zh-CN" altLang="en-US" sz="1400">
              <a:solidFill>
                <a:srgbClr val="231815"/>
              </a:solidFill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400">
                <a:solidFill>
                  <a:srgbClr val="231815"/>
                </a:solidFill>
              </a:rPr>
              <a:t>4</a:t>
            </a:r>
            <a:r>
              <a:rPr lang="zh-CN" altLang="en-US" sz="1400">
                <a:solidFill>
                  <a:srgbClr val="231815"/>
                </a:solidFill>
              </a:rPr>
              <a:t>、假如你是这个秘书你怎样处理？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129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713" y="3795713"/>
            <a:ext cx="1211262" cy="1633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000"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灯片编号占位符 4"/>
          <p:cNvSpPr txBox="1"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>
                <a:solidFill>
                  <a:srgbClr val="898989"/>
                </a:solidFill>
                <a:latin typeface="Arial" panose="020b0604020202020204" pitchFamily="34" charset="0"/>
              </a:rPr>
              <a:t>5</a:t>
            </a:fld>
            <a:endParaRPr lang="zh-CN" altLang="en-US" sz="1200">
              <a:solidFill>
                <a:srgbClr val="89898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TextBox 3"/>
          <p:cNvSpPr/>
          <p:nvPr/>
        </p:nvSpPr>
        <p:spPr>
          <a:xfrm>
            <a:off x="611188" y="552450"/>
            <a:ext cx="1728787" cy="400050"/>
          </a:xfrm>
          <a:prstGeom prst="rect">
            <a:avLst/>
          </a:prstGeom>
          <a:solidFill>
            <a:srgbClr val="827C7A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bg1"/>
                </a:solidFill>
              </a:rPr>
              <a:t>    案例分析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9" name="矩形 4"/>
          <p:cNvSpPr/>
          <p:nvPr/>
        </p:nvSpPr>
        <p:spPr>
          <a:xfrm>
            <a:off x="395288" y="552450"/>
            <a:ext cx="215900" cy="400050"/>
          </a:xfrm>
          <a:prstGeom prst="rect">
            <a:avLst/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直接连接符 5"/>
          <p:cNvSpPr/>
          <p:nvPr/>
        </p:nvSpPr>
        <p:spPr>
          <a:xfrm>
            <a:off x="611188" y="552450"/>
            <a:ext cx="1587" cy="40005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grpSp>
        <p:nvGrpSpPr>
          <p:cNvPr id="6151" name="Group 6"/>
          <p:cNvGrpSpPr/>
          <p:nvPr/>
        </p:nvGrpSpPr>
        <p:grpSpPr>
          <a:xfrm>
            <a:off x="466725" y="2085975"/>
            <a:ext cx="2557463" cy="2932113"/>
            <a:chExt cx="2556276" cy="2930843"/>
          </a:xfrm>
        </p:grpSpPr>
        <p:sp>
          <p:nvSpPr>
            <p:cNvPr id="6169" name="矩形 13"/>
            <p:cNvSpPr/>
            <p:nvPr/>
          </p:nvSpPr>
          <p:spPr>
            <a:xfrm>
              <a:off x="183080" y="174645"/>
              <a:ext cx="2193159" cy="2756198"/>
            </a:xfrm>
            <a:prstGeom prst="rect">
              <a:avLst/>
            </a:prstGeom>
            <a:noFill/>
            <a:ln w="6350" cap="flat" cmpd="sng">
              <a:solidFill>
                <a:srgbClr val="827C7A"/>
              </a:solidFill>
              <a:prstDash val="sysDash"/>
              <a:miter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0" name="Rectangle 3"/>
            <p:cNvSpPr/>
            <p:nvPr/>
          </p:nvSpPr>
          <p:spPr>
            <a:xfrm>
              <a:off x="216000" y="698595"/>
              <a:ext cx="1944215" cy="223224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342900" lvl="0" indent="-342900" eaLnBrk="1" hangingPunct="1">
                <a:lnSpc>
                  <a:spcPct val="150000"/>
                </a:lnSpc>
                <a:buClr>
                  <a:srgbClr val="827C7A"/>
                </a:buClr>
                <a:buSzPct val="90000"/>
                <a:buFont typeface="Wingdings" panose="05000000000000000000" pitchFamily="2" charset="2"/>
                <a:buChar char="Ú"/>
              </a:pPr>
              <a:r>
                <a:rPr lang="zh-CN" altLang="en-US" sz="1400" b="1" i="1">
                  <a:solidFill>
                    <a:srgbClr val="231815"/>
                  </a:solidFill>
                  <a:latin typeface="微软雅黑" panose="020b0503020204020204" pitchFamily="34" charset="-122"/>
                </a:rPr>
                <a:t>给问题定位</a:t>
              </a:r>
              <a:endParaRPr lang="zh-CN" altLang="en-US" sz="1400" b="1" i="1">
                <a:solidFill>
                  <a:srgbClr val="231815"/>
                </a:solidFill>
                <a:latin typeface="微软雅黑" panose="020b0503020204020204" pitchFamily="34" charset="-122"/>
              </a:endParaRPr>
            </a:p>
            <a:p>
              <a:pPr marL="342900" lvl="0" indent="-342900" eaLnBrk="1" hangingPunct="1">
                <a:lnSpc>
                  <a:spcPct val="150000"/>
                </a:lnSpc>
                <a:buClr>
                  <a:srgbClr val="827C7A"/>
                </a:buClr>
                <a:buSzPct val="90000"/>
                <a:buFont typeface="Wingdings" panose="05000000000000000000" pitchFamily="2" charset="2"/>
                <a:buChar char="Ú"/>
              </a:pPr>
              <a:r>
                <a:rPr lang="zh-CN" altLang="en-US" sz="1400" b="1" i="1">
                  <a:solidFill>
                    <a:srgbClr val="231815"/>
                  </a:solidFill>
                  <a:latin typeface="微软雅黑" panose="020b0503020204020204" pitchFamily="34" charset="-122"/>
                </a:rPr>
                <a:t>给问题定性</a:t>
              </a:r>
              <a:endParaRPr lang="zh-CN" altLang="en-US" sz="1400" b="1" i="1">
                <a:solidFill>
                  <a:srgbClr val="231815"/>
                </a:solidFill>
                <a:latin typeface="微软雅黑" panose="020b0503020204020204" pitchFamily="34" charset="-122"/>
              </a:endParaRPr>
            </a:p>
            <a:p>
              <a:pPr marL="342900" lvl="0" indent="-342900" eaLnBrk="1" hangingPunct="1">
                <a:lnSpc>
                  <a:spcPct val="150000"/>
                </a:lnSpc>
                <a:buClr>
                  <a:srgbClr val="827C7A"/>
                </a:buClr>
                <a:buSzPct val="90000"/>
                <a:buFont typeface="Wingdings" panose="05000000000000000000" pitchFamily="2" charset="2"/>
                <a:buChar char="Ú"/>
              </a:pPr>
              <a:r>
                <a:rPr lang="zh-CN" altLang="en-US" sz="1400" b="1" i="1">
                  <a:solidFill>
                    <a:srgbClr val="231815"/>
                  </a:solidFill>
                  <a:latin typeface="微软雅黑" panose="020b0503020204020204" pitchFamily="34" charset="-122"/>
                </a:rPr>
                <a:t>量化问题</a:t>
              </a:r>
              <a:endParaRPr lang="zh-CN" altLang="en-US" sz="1400" b="1" i="1">
                <a:solidFill>
                  <a:srgbClr val="231815"/>
                </a:solidFill>
                <a:latin typeface="微软雅黑" panose="020b0503020204020204" pitchFamily="34" charset="-122"/>
              </a:endParaRPr>
            </a:p>
            <a:p>
              <a:pPr marL="342900" lvl="0" indent="-342900" eaLnBrk="1" hangingPunct="1">
                <a:lnSpc>
                  <a:spcPct val="150000"/>
                </a:lnSpc>
                <a:buClr>
                  <a:srgbClr val="827C7A"/>
                </a:buClr>
                <a:buSzPct val="90000"/>
                <a:buFont typeface="Wingdings" panose="05000000000000000000" pitchFamily="2" charset="2"/>
                <a:buChar char="Ú"/>
              </a:pPr>
              <a:r>
                <a:rPr lang="zh-CN" altLang="en-US" sz="1400" b="1" i="1">
                  <a:solidFill>
                    <a:srgbClr val="231815"/>
                  </a:solidFill>
                  <a:latin typeface="微软雅黑" panose="020b0503020204020204" pitchFamily="34" charset="-122"/>
                </a:rPr>
                <a:t>问题的本质因素是什么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171" name="TextBox 9"/>
            <p:cNvSpPr/>
            <p:nvPr/>
          </p:nvSpPr>
          <p:spPr>
            <a:xfrm>
              <a:off x="0" y="5368"/>
              <a:ext cx="2016203" cy="338554"/>
            </a:xfrm>
            <a:prstGeom prst="rect">
              <a:avLst/>
            </a:prstGeom>
            <a:solidFill>
              <a:srgbClr val="827C7A"/>
            </a:solidFill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1600" b="1">
                  <a:solidFill>
                    <a:schemeClr val="bg1"/>
                  </a:solidFill>
                </a:rPr>
                <a:t>    </a:t>
              </a:r>
              <a:r>
                <a:rPr lang="en-US" altLang="zh-CN" sz="1600" b="1">
                  <a:solidFill>
                    <a:schemeClr val="bg1"/>
                  </a:solidFill>
                </a:rPr>
                <a:t>1</a:t>
              </a:r>
              <a:r>
                <a:rPr lang="zh-CN" altLang="en-US" sz="1600" b="1">
                  <a:solidFill>
                    <a:schemeClr val="bg1"/>
                  </a:solidFill>
                </a:rPr>
                <a:t>、确定问题</a:t>
              </a:r>
              <a:endParaRPr lang="zh-CN" altLang="en-US" sz="1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172" name="Group 10"/>
            <p:cNvGrpSpPr/>
            <p:nvPr/>
          </p:nvGrpSpPr>
          <p:grpSpPr>
            <a:xfrm>
              <a:off x="2016201" y="0"/>
              <a:ext cx="540075" cy="350587"/>
              <a:chExt cx="324050" cy="350587"/>
            </a:xfrm>
          </p:grpSpPr>
          <p:sp>
            <p:nvSpPr>
              <p:cNvPr id="6173" name="五边形 10"/>
              <p:cNvSpPr/>
              <p:nvPr/>
            </p:nvSpPr>
            <p:spPr>
              <a:xfrm>
                <a:off x="1" y="0"/>
                <a:ext cx="324049" cy="350587"/>
              </a:xfrm>
              <a:prstGeom prst="homePlate">
                <a:avLst>
                  <a:gd name="adj" fmla="val 25000"/>
                </a:avLst>
              </a:prstGeom>
              <a:solidFill>
                <a:srgbClr val="231815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4" name="直接连接符 12"/>
              <p:cNvSpPr/>
              <p:nvPr/>
            </p:nvSpPr>
            <p:spPr>
              <a:xfrm>
                <a:off x="0" y="0"/>
                <a:ext cx="1" cy="338555"/>
              </a:xfrm>
              <a:prstGeom prst="line">
                <a:avLst/>
              </a:prstGeom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</p:grpSp>
      </p:grpSp>
      <p:grpSp>
        <p:nvGrpSpPr>
          <p:cNvPr id="6152" name="Group 13"/>
          <p:cNvGrpSpPr/>
          <p:nvPr/>
        </p:nvGrpSpPr>
        <p:grpSpPr>
          <a:xfrm>
            <a:off x="3281363" y="2085975"/>
            <a:ext cx="2555875" cy="2930525"/>
            <a:chExt cx="2556276" cy="2930843"/>
          </a:xfrm>
        </p:grpSpPr>
        <p:sp>
          <p:nvSpPr>
            <p:cNvPr id="6163" name="矩形 25"/>
            <p:cNvSpPr/>
            <p:nvPr/>
          </p:nvSpPr>
          <p:spPr>
            <a:xfrm>
              <a:off x="183080" y="174645"/>
              <a:ext cx="2193159" cy="2756198"/>
            </a:xfrm>
            <a:prstGeom prst="rect">
              <a:avLst/>
            </a:prstGeom>
            <a:noFill/>
            <a:ln w="6350" cap="flat" cmpd="sng">
              <a:solidFill>
                <a:srgbClr val="827C7A"/>
              </a:solidFill>
              <a:prstDash val="sysDash"/>
              <a:miter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4" name="Rectangle 3"/>
            <p:cNvSpPr/>
            <p:nvPr/>
          </p:nvSpPr>
          <p:spPr>
            <a:xfrm>
              <a:off x="216000" y="698595"/>
              <a:ext cx="2070239" cy="223224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827C7A"/>
                </a:buClr>
                <a:buNone/>
              </a:pPr>
              <a:r>
                <a:rPr lang="zh-CN" altLang="en-US" sz="1400"/>
                <a:t>简单的，为什么做不好？</a:t>
              </a:r>
              <a:endParaRPr lang="zh-CN" altLang="en-US" sz="1400"/>
            </a:p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827C7A"/>
                </a:buClr>
                <a:buNone/>
              </a:pPr>
              <a:r>
                <a:rPr lang="zh-CN" altLang="en-US" sz="1400">
                  <a:solidFill>
                    <a:srgbClr val="231815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会做，为什么做不好？</a:t>
              </a:r>
              <a:endParaRPr lang="zh-CN" altLang="en-US" sz="1400">
                <a:solidFill>
                  <a:srgbClr val="231815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827C7A"/>
                </a:buClr>
                <a:buNone/>
              </a:pPr>
              <a:r>
                <a:rPr lang="zh-CN" altLang="en-US" sz="1400">
                  <a:solidFill>
                    <a:srgbClr val="231815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是什么原因让我们看不到问题本质？</a:t>
              </a:r>
              <a:endParaRPr lang="en-US" altLang="zh-CN" sz="1800">
                <a:latin typeface="Arial" panose="020b0604020202020204" pitchFamily="34" charset="0"/>
              </a:endParaRPr>
            </a:p>
          </p:txBody>
        </p:sp>
        <p:sp>
          <p:nvSpPr>
            <p:cNvPr id="6165" name="TextBox 27"/>
            <p:cNvSpPr/>
            <p:nvPr/>
          </p:nvSpPr>
          <p:spPr>
            <a:xfrm>
              <a:off x="0" y="5368"/>
              <a:ext cx="2016203" cy="338554"/>
            </a:xfrm>
            <a:prstGeom prst="rect">
              <a:avLst/>
            </a:prstGeom>
            <a:solidFill>
              <a:srgbClr val="827C7A"/>
            </a:solidFill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1600" b="1">
                  <a:solidFill>
                    <a:schemeClr val="bg1"/>
                  </a:solidFill>
                </a:rPr>
                <a:t>    </a:t>
              </a:r>
              <a:r>
                <a:rPr lang="en-US" altLang="zh-CN" sz="1600" b="1">
                  <a:solidFill>
                    <a:schemeClr val="bg1"/>
                  </a:solidFill>
                </a:rPr>
                <a:t>2</a:t>
              </a:r>
              <a:r>
                <a:rPr lang="zh-CN" altLang="en-US" sz="1600" b="1">
                  <a:solidFill>
                    <a:schemeClr val="bg1"/>
                  </a:solidFill>
                </a:rPr>
                <a:t>、分析问题</a:t>
              </a:r>
              <a:endParaRPr lang="zh-CN" altLang="en-US" sz="1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166" name="Group 17"/>
            <p:cNvGrpSpPr/>
            <p:nvPr/>
          </p:nvGrpSpPr>
          <p:grpSpPr>
            <a:xfrm>
              <a:off x="2016201" y="0"/>
              <a:ext cx="540075" cy="350587"/>
              <a:chExt cx="324050" cy="350587"/>
            </a:xfrm>
          </p:grpSpPr>
          <p:sp>
            <p:nvSpPr>
              <p:cNvPr id="6167" name="五边形 29"/>
              <p:cNvSpPr/>
              <p:nvPr/>
            </p:nvSpPr>
            <p:spPr>
              <a:xfrm>
                <a:off x="1" y="0"/>
                <a:ext cx="324049" cy="350587"/>
              </a:xfrm>
              <a:prstGeom prst="homePlate">
                <a:avLst>
                  <a:gd name="adj" fmla="val 25000"/>
                </a:avLst>
              </a:prstGeom>
              <a:solidFill>
                <a:srgbClr val="231815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68" name="直接连接符 30"/>
              <p:cNvSpPr/>
              <p:nvPr/>
            </p:nvSpPr>
            <p:spPr>
              <a:xfrm>
                <a:off x="0" y="0"/>
                <a:ext cx="1" cy="338555"/>
              </a:xfrm>
              <a:prstGeom prst="line">
                <a:avLst/>
              </a:prstGeom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</p:grpSp>
      </p:grpSp>
      <p:grpSp>
        <p:nvGrpSpPr>
          <p:cNvPr id="6153" name="Group 20"/>
          <p:cNvGrpSpPr/>
          <p:nvPr/>
        </p:nvGrpSpPr>
        <p:grpSpPr>
          <a:xfrm>
            <a:off x="5997575" y="2085975"/>
            <a:ext cx="2555875" cy="2930525"/>
            <a:chExt cx="2556276" cy="2930843"/>
          </a:xfrm>
        </p:grpSpPr>
        <p:sp>
          <p:nvSpPr>
            <p:cNvPr id="6157" name="矩形 32"/>
            <p:cNvSpPr/>
            <p:nvPr/>
          </p:nvSpPr>
          <p:spPr>
            <a:xfrm>
              <a:off x="183080" y="174645"/>
              <a:ext cx="2193159" cy="2756198"/>
            </a:xfrm>
            <a:prstGeom prst="rect">
              <a:avLst/>
            </a:prstGeom>
            <a:noFill/>
            <a:ln w="6350" cap="flat" cmpd="sng">
              <a:solidFill>
                <a:srgbClr val="827C7A"/>
              </a:solidFill>
              <a:prstDash val="sysDash"/>
              <a:miter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8" name="Rectangle 3"/>
            <p:cNvSpPr/>
            <p:nvPr/>
          </p:nvSpPr>
          <p:spPr>
            <a:xfrm>
              <a:off x="216000" y="698595"/>
              <a:ext cx="1959515" cy="223224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342900" lvl="0" indent="-342900" eaLnBrk="1" hangingPunct="1">
                <a:lnSpc>
                  <a:spcPct val="150000"/>
                </a:lnSpc>
                <a:buClr>
                  <a:srgbClr val="827C7A"/>
                </a:buClr>
                <a:buSzPct val="90000"/>
                <a:buFont typeface="Wingdings" panose="05000000000000000000" pitchFamily="2" charset="2"/>
                <a:buChar char="Ú"/>
              </a:pPr>
              <a:r>
                <a:rPr lang="zh-CN" altLang="en-US" sz="1400" b="1" i="1">
                  <a:solidFill>
                    <a:srgbClr val="231815"/>
                  </a:solidFill>
                  <a:latin typeface="微软雅黑" panose="020b0503020204020204" pitchFamily="34" charset="-122"/>
                </a:rPr>
                <a:t>不断自我否定，勇于承担责任</a:t>
              </a:r>
              <a:endParaRPr lang="zh-CN" altLang="en-US" sz="1400" b="1" i="1">
                <a:solidFill>
                  <a:srgbClr val="231815"/>
                </a:solidFill>
                <a:latin typeface="微软雅黑" panose="020b0503020204020204" pitchFamily="34" charset="-122"/>
              </a:endParaRPr>
            </a:p>
            <a:p>
              <a:pPr marL="342900" lvl="0" indent="-342900" eaLnBrk="1" hangingPunct="1">
                <a:lnSpc>
                  <a:spcPct val="150000"/>
                </a:lnSpc>
                <a:buClr>
                  <a:srgbClr val="827C7A"/>
                </a:buClr>
                <a:buSzPct val="90000"/>
                <a:buFont typeface="Wingdings" panose="05000000000000000000" pitchFamily="2" charset="2"/>
                <a:buChar char="Ú"/>
              </a:pPr>
              <a:r>
                <a:rPr lang="zh-CN" altLang="en-US" sz="1400" b="1" i="1">
                  <a:solidFill>
                    <a:srgbClr val="231815"/>
                  </a:solidFill>
                  <a:latin typeface="微软雅黑" panose="020b0503020204020204" pitchFamily="34" charset="-122"/>
                </a:rPr>
                <a:t>敢于创新，不断创新</a:t>
              </a:r>
              <a:endParaRPr lang="zh-CN" altLang="en-US" sz="1400" b="1" i="1">
                <a:solidFill>
                  <a:srgbClr val="231815"/>
                </a:solidFill>
                <a:latin typeface="微软雅黑" panose="020b0503020204020204" pitchFamily="34" charset="-122"/>
              </a:endParaRPr>
            </a:p>
            <a:p>
              <a:pPr marL="342900" lvl="0" indent="-342900" eaLnBrk="1" hangingPunct="1">
                <a:lnSpc>
                  <a:spcPct val="150000"/>
                </a:lnSpc>
                <a:buClr>
                  <a:srgbClr val="827C7A"/>
                </a:buClr>
                <a:buSzPct val="90000"/>
                <a:buFont typeface="Wingdings" panose="05000000000000000000" pitchFamily="2" charset="2"/>
                <a:buChar char="Ú"/>
              </a:pPr>
              <a:r>
                <a:rPr lang="zh-CN" altLang="en-US" sz="1400" b="1" i="1">
                  <a:solidFill>
                    <a:srgbClr val="231815"/>
                  </a:solidFill>
                  <a:latin typeface="微软雅黑" panose="020b0503020204020204" pitchFamily="34" charset="-122"/>
                </a:rPr>
                <a:t>行有不顺，反求诸已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159" name="TextBox 34"/>
            <p:cNvSpPr/>
            <p:nvPr/>
          </p:nvSpPr>
          <p:spPr>
            <a:xfrm>
              <a:off x="0" y="5368"/>
              <a:ext cx="2016203" cy="338554"/>
            </a:xfrm>
            <a:prstGeom prst="rect">
              <a:avLst/>
            </a:prstGeom>
            <a:solidFill>
              <a:srgbClr val="827C7A"/>
            </a:solidFill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1600" b="1">
                  <a:solidFill>
                    <a:schemeClr val="bg1"/>
                  </a:solidFill>
                </a:rPr>
                <a:t>    </a:t>
              </a:r>
              <a:r>
                <a:rPr lang="en-US" altLang="zh-CN" sz="1600" b="1">
                  <a:solidFill>
                    <a:schemeClr val="bg1"/>
                  </a:solidFill>
                </a:rPr>
                <a:t>3</a:t>
              </a:r>
              <a:r>
                <a:rPr lang="zh-CN" altLang="en-US" sz="1600" b="1">
                  <a:solidFill>
                    <a:schemeClr val="bg1"/>
                  </a:solidFill>
                </a:rPr>
                <a:t>、解决问题</a:t>
              </a:r>
              <a:endParaRPr lang="zh-CN" altLang="en-US" sz="1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160" name="Group 24"/>
            <p:cNvGrpSpPr/>
            <p:nvPr/>
          </p:nvGrpSpPr>
          <p:grpSpPr>
            <a:xfrm>
              <a:off x="2016201" y="0"/>
              <a:ext cx="540075" cy="350587"/>
              <a:chExt cx="324050" cy="350587"/>
            </a:xfrm>
          </p:grpSpPr>
          <p:sp>
            <p:nvSpPr>
              <p:cNvPr id="6161" name="五边形 36"/>
              <p:cNvSpPr/>
              <p:nvPr/>
            </p:nvSpPr>
            <p:spPr>
              <a:xfrm>
                <a:off x="1" y="0"/>
                <a:ext cx="324049" cy="350587"/>
              </a:xfrm>
              <a:prstGeom prst="homePlate">
                <a:avLst>
                  <a:gd name="adj" fmla="val 25000"/>
                </a:avLst>
              </a:prstGeom>
              <a:solidFill>
                <a:srgbClr val="231815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62" name="直接连接符 37"/>
              <p:cNvSpPr/>
              <p:nvPr/>
            </p:nvSpPr>
            <p:spPr>
              <a:xfrm>
                <a:off x="0" y="0"/>
                <a:ext cx="1" cy="338555"/>
              </a:xfrm>
              <a:prstGeom prst="line">
                <a:avLst/>
              </a:prstGeom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</p:grpSp>
      </p:grpSp>
      <p:sp>
        <p:nvSpPr>
          <p:cNvPr id="6154" name="TextBox 38"/>
          <p:cNvSpPr/>
          <p:nvPr/>
        </p:nvSpPr>
        <p:spPr>
          <a:xfrm>
            <a:off x="1636713" y="1417638"/>
            <a:ext cx="2598737" cy="338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i="1">
                <a:solidFill>
                  <a:srgbClr val="231815"/>
                </a:solidFill>
                <a:latin typeface="微软雅黑" panose="020b0503020204020204" pitchFamily="34" charset="-122"/>
              </a:rPr>
              <a:t>“ 问题比答案更重要 ”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155" name="直接连接符 41"/>
          <p:cNvSpPr/>
          <p:nvPr/>
        </p:nvSpPr>
        <p:spPr>
          <a:xfrm>
            <a:off x="466725" y="1601788"/>
            <a:ext cx="1169988" cy="1587"/>
          </a:xfrm>
          <a:prstGeom prst="line">
            <a:avLst/>
          </a:prstGeom>
          <a:ln w="9525" cap="flat" cmpd="sng">
            <a:solidFill>
              <a:srgbClr val="827C7A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6156" name="直接连接符 42"/>
          <p:cNvSpPr/>
          <p:nvPr/>
        </p:nvSpPr>
        <p:spPr>
          <a:xfrm>
            <a:off x="4216400" y="1601788"/>
            <a:ext cx="4156075" cy="1587"/>
          </a:xfrm>
          <a:prstGeom prst="line">
            <a:avLst/>
          </a:prstGeom>
          <a:ln w="9525" cap="flat" cmpd="sng">
            <a:solidFill>
              <a:srgbClr val="827C7A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</p:spTree>
  </p:cSld>
  <p:clrMapOvr>
    <a:masterClrMapping/>
  </p:clrMapOvr>
  <p:transition spd="slow" advClick="0" advTm="3000"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Box 3"/>
          <p:cNvSpPr/>
          <p:nvPr/>
        </p:nvSpPr>
        <p:spPr>
          <a:xfrm>
            <a:off x="611188" y="552450"/>
            <a:ext cx="1728787" cy="400050"/>
          </a:xfrm>
          <a:prstGeom prst="rect">
            <a:avLst/>
          </a:prstGeom>
          <a:solidFill>
            <a:srgbClr val="827C7A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bg1"/>
                </a:solidFill>
              </a:rPr>
              <a:t>    常见问题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矩形 4"/>
          <p:cNvSpPr/>
          <p:nvPr/>
        </p:nvSpPr>
        <p:spPr>
          <a:xfrm>
            <a:off x="395288" y="552450"/>
            <a:ext cx="215900" cy="400050"/>
          </a:xfrm>
          <a:prstGeom prst="rect">
            <a:avLst/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直接连接符 5"/>
          <p:cNvSpPr/>
          <p:nvPr/>
        </p:nvSpPr>
        <p:spPr>
          <a:xfrm>
            <a:off x="611188" y="552450"/>
            <a:ext cx="1587" cy="40005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grpSp>
        <p:nvGrpSpPr>
          <p:cNvPr id="7174" name="Group 6"/>
          <p:cNvGrpSpPr/>
          <p:nvPr/>
        </p:nvGrpSpPr>
        <p:grpSpPr>
          <a:xfrm>
            <a:off x="581025" y="2227263"/>
            <a:ext cx="1276350" cy="2336800"/>
            <a:chExt cx="1276350" cy="2336800"/>
          </a:xfrm>
        </p:grpSpPr>
        <p:sp>
          <p:nvSpPr>
            <p:cNvPr id="7223" name="Rectangle 45"/>
            <p:cNvSpPr/>
            <p:nvPr/>
          </p:nvSpPr>
          <p:spPr>
            <a:xfrm>
              <a:off x="141288" y="974725"/>
              <a:ext cx="1114425" cy="136207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grpSp>
          <p:nvGrpSpPr>
            <p:cNvPr id="7224" name="Group 8"/>
            <p:cNvGrpSpPr/>
            <p:nvPr/>
          </p:nvGrpSpPr>
          <p:grpSpPr>
            <a:xfrm>
              <a:off x="0" y="0"/>
              <a:ext cx="1276350" cy="1293812"/>
              <a:chExt cx="1881198" cy="1906778"/>
            </a:xfrm>
          </p:grpSpPr>
          <p:grpSp>
            <p:nvGrpSpPr>
              <p:cNvPr id="7226" name="Group 9"/>
              <p:cNvGrpSpPr/>
              <p:nvPr/>
            </p:nvGrpSpPr>
            <p:grpSpPr>
              <a:xfrm>
                <a:off x="0" y="0"/>
                <a:ext cx="1881198" cy="1906778"/>
                <a:chExt cx="1881198" cy="1906778"/>
              </a:xfrm>
            </p:grpSpPr>
            <p:sp>
              <p:nvSpPr>
                <p:cNvPr id="7231" name="Freeform 5"/>
                <p:cNvSpPr/>
                <p:nvPr/>
              </p:nvSpPr>
              <p:spPr>
                <a:xfrm>
                  <a:off x="0" y="37434"/>
                  <a:ext cx="1850781" cy="1869346"/>
                </a:xfrm>
                <a:custGeom>
                  <a:rect l="0" t="0" r="0" b="0"/>
                  <a:pathLst/>
                </a:custGeom>
                <a:solidFill>
                  <a:srgbClr val="FFFF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2" name="Freeform 10"/>
                <p:cNvSpPr/>
                <p:nvPr/>
              </p:nvSpPr>
              <p:spPr>
                <a:xfrm>
                  <a:off x="0" y="0"/>
                  <a:ext cx="1881198" cy="1817874"/>
                </a:xfrm>
                <a:custGeom>
                  <a:rect l="0" t="0" r="0" b="0"/>
                  <a:pathLst/>
                </a:custGeom>
                <a:solidFill>
                  <a:srgbClr val="827C7A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227" name="Group 12"/>
              <p:cNvGrpSpPr/>
              <p:nvPr/>
            </p:nvGrpSpPr>
            <p:grpSpPr>
              <a:xfrm>
                <a:off x="253589" y="264013"/>
                <a:ext cx="381677" cy="414316"/>
                <a:chExt cx="381677" cy="414316"/>
              </a:xfrm>
            </p:grpSpPr>
            <p:sp>
              <p:nvSpPr>
                <p:cNvPr id="7229" name="TextBox 7"/>
                <p:cNvSpPr/>
                <p:nvPr/>
              </p:nvSpPr>
              <p:spPr>
                <a:xfrm>
                  <a:off x="25135" y="0"/>
                  <a:ext cx="317760" cy="25945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Calibri" panose="020f0502020204030204" pitchFamily="34" charset="0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None/>
                  </a:pPr>
                  <a:r>
                    <a:rPr lang="zh-CN" altLang="zh-CN" sz="1200" b="1">
                      <a:solidFill>
                        <a:srgbClr val="FFFFFF"/>
                      </a:solidFill>
                    </a:rPr>
                    <a:t>1</a:t>
                  </a:r>
                  <a:endParaRPr lang="zh-CN" altLang="zh-CN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30" name="Freeform 8"/>
                <p:cNvSpPr/>
                <p:nvPr/>
              </p:nvSpPr>
              <p:spPr>
                <a:xfrm>
                  <a:off x="-890" y="26097"/>
                  <a:ext cx="383727" cy="388375"/>
                </a:xfrm>
                <a:custGeom>
                  <a:rect l="0" t="0" r="0" b="0"/>
                  <a:pathLst/>
                </a:custGeom>
                <a:noFill/>
                <a:ln w="25400" cap="flat" cmpd="sng">
                  <a:solidFill>
                    <a:schemeClr val="bg1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228" name="TextBox 6"/>
              <p:cNvSpPr/>
              <p:nvPr/>
            </p:nvSpPr>
            <p:spPr>
              <a:xfrm rot="-573625">
                <a:off x="220730" y="655818"/>
                <a:ext cx="1308359" cy="408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200" b="1">
                    <a:solidFill>
                      <a:srgbClr val="FFFFFF"/>
                    </a:solidFill>
                  </a:rPr>
                  <a:t>问题一</a:t>
                </a:r>
                <a:endParaRPr lang="zh-CN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25" name="TextBox 51"/>
            <p:cNvSpPr/>
            <p:nvPr/>
          </p:nvSpPr>
          <p:spPr>
            <a:xfrm>
              <a:off x="189108" y="1443788"/>
              <a:ext cx="1005880" cy="8125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200"/>
                <a:t>嘴高手低</a:t>
              </a:r>
              <a:r>
                <a:rPr lang="en-US" altLang="zh-CN" sz="1200">
                  <a:latin typeface="Arial" panose="020b0604020202020204" pitchFamily="34" charset="0"/>
                  <a:sym typeface="Arial" panose="020b0604020202020204" pitchFamily="34" charset="0"/>
                </a:rPr>
                <a:t>·</a:t>
              </a:r>
              <a:r>
                <a:rPr lang="zh-CN" altLang="en-US" sz="1200"/>
                <a:t>只知其理、不善其行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7175" name="Group 17"/>
          <p:cNvGrpSpPr/>
          <p:nvPr/>
        </p:nvGrpSpPr>
        <p:grpSpPr>
          <a:xfrm>
            <a:off x="1998663" y="1825625"/>
            <a:ext cx="1195387" cy="2274888"/>
            <a:chExt cx="1194936" cy="2276138"/>
          </a:xfrm>
        </p:grpSpPr>
        <p:sp>
          <p:nvSpPr>
            <p:cNvPr id="7215" name="Rectangle 46"/>
            <p:cNvSpPr/>
            <p:nvPr/>
          </p:nvSpPr>
          <p:spPr>
            <a:xfrm>
              <a:off x="26987" y="894253"/>
              <a:ext cx="1112838" cy="138188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grpSp>
          <p:nvGrpSpPr>
            <p:cNvPr id="7216" name="Group 19"/>
            <p:cNvGrpSpPr/>
            <p:nvPr/>
          </p:nvGrpSpPr>
          <p:grpSpPr>
            <a:xfrm>
              <a:off x="0" y="0"/>
              <a:ext cx="1149350" cy="1148393"/>
              <a:chExt cx="1299909" cy="1300623"/>
            </a:xfrm>
          </p:grpSpPr>
          <p:sp>
            <p:nvSpPr>
              <p:cNvPr id="7218" name="Rectangle 40"/>
              <p:cNvSpPr/>
              <p:nvPr/>
            </p:nvSpPr>
            <p:spPr>
              <a:xfrm>
                <a:off x="0" y="0"/>
                <a:ext cx="1299909" cy="1300623"/>
              </a:xfrm>
              <a:prstGeom prst="rect">
                <a:avLst/>
              </a:prstGeom>
              <a:solidFill>
                <a:srgbClr val="827C7A"/>
              </a:solidFill>
              <a:ln w="9525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219" name="Group 21"/>
              <p:cNvGrpSpPr/>
              <p:nvPr/>
            </p:nvGrpSpPr>
            <p:grpSpPr>
              <a:xfrm>
                <a:off x="157421" y="117355"/>
                <a:ext cx="295959" cy="313525"/>
                <a:chExt cx="381677" cy="404331"/>
              </a:xfrm>
            </p:grpSpPr>
            <p:sp>
              <p:nvSpPr>
                <p:cNvPr id="7221" name="TextBox 43"/>
                <p:cNvSpPr/>
                <p:nvPr/>
              </p:nvSpPr>
              <p:spPr>
                <a:xfrm>
                  <a:off x="31958" y="0"/>
                  <a:ext cx="317760" cy="4043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Calibri" panose="020f0502020204030204" pitchFamily="34" charset="0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None/>
                  </a:pPr>
                  <a:r>
                    <a:rPr lang="zh-CN" altLang="zh-CN" sz="1200" b="1">
                      <a:solidFill>
                        <a:srgbClr val="FFFFFF"/>
                      </a:solidFill>
                    </a:rPr>
                    <a:t>2</a:t>
                  </a:r>
                  <a:endParaRPr lang="zh-CN" altLang="zh-CN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22" name="Freeform 44"/>
                <p:cNvSpPr/>
                <p:nvPr/>
              </p:nvSpPr>
              <p:spPr>
                <a:xfrm>
                  <a:off x="747" y="4092"/>
                  <a:ext cx="382052" cy="389751"/>
                </a:xfrm>
                <a:custGeom>
                  <a:rect l="0" t="0" r="0" b="0"/>
                  <a:pathLst/>
                </a:custGeom>
                <a:noFill/>
                <a:ln w="25400" cap="flat" cmpd="sng">
                  <a:solidFill>
                    <a:schemeClr val="bg1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220" name="TextBox 42"/>
              <p:cNvSpPr/>
              <p:nvPr/>
            </p:nvSpPr>
            <p:spPr>
              <a:xfrm>
                <a:off x="0" y="509001"/>
                <a:ext cx="1283280" cy="3138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200" b="1">
                    <a:solidFill>
                      <a:srgbClr val="FFFFFF"/>
                    </a:solidFill>
                  </a:rPr>
                  <a:t>问题二</a:t>
                </a:r>
                <a:endParaRPr lang="zh-CN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17" name="TextBox 52"/>
            <p:cNvSpPr/>
            <p:nvPr/>
          </p:nvSpPr>
          <p:spPr>
            <a:xfrm>
              <a:off x="129723" y="1417537"/>
              <a:ext cx="1065213" cy="6466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1200"/>
                <a:t>不善始善终、虎头蛇尾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7176" name="Group 26"/>
          <p:cNvGrpSpPr/>
          <p:nvPr/>
        </p:nvGrpSpPr>
        <p:grpSpPr>
          <a:xfrm>
            <a:off x="3306763" y="2197100"/>
            <a:ext cx="1252537" cy="2254250"/>
            <a:chExt cx="1252537" cy="2255501"/>
          </a:xfrm>
        </p:grpSpPr>
        <p:sp>
          <p:nvSpPr>
            <p:cNvPr id="7206" name="Rectangle 47"/>
            <p:cNvSpPr/>
            <p:nvPr/>
          </p:nvSpPr>
          <p:spPr>
            <a:xfrm>
              <a:off x="39687" y="962559"/>
              <a:ext cx="1112838" cy="1292942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grpSp>
          <p:nvGrpSpPr>
            <p:cNvPr id="7207" name="Group 28"/>
            <p:cNvGrpSpPr/>
            <p:nvPr/>
          </p:nvGrpSpPr>
          <p:grpSpPr>
            <a:xfrm>
              <a:off x="0" y="0"/>
              <a:ext cx="1252537" cy="1192213"/>
              <a:chExt cx="1418082" cy="1349324"/>
            </a:xfrm>
          </p:grpSpPr>
          <p:grpSp>
            <p:nvGrpSpPr>
              <p:cNvPr id="7209" name="Group 29"/>
              <p:cNvGrpSpPr/>
              <p:nvPr/>
            </p:nvGrpSpPr>
            <p:grpSpPr>
              <a:xfrm>
                <a:off x="0" y="0"/>
                <a:ext cx="1418082" cy="1349324"/>
                <a:chExt cx="1828800" cy="1740127"/>
              </a:xfrm>
            </p:grpSpPr>
            <p:sp>
              <p:nvSpPr>
                <p:cNvPr id="7213" name="Freeform 17"/>
                <p:cNvSpPr/>
                <p:nvPr/>
              </p:nvSpPr>
              <p:spPr>
                <a:xfrm>
                  <a:off x="129801" y="129828"/>
                  <a:ext cx="1680456" cy="1611262"/>
                </a:xfrm>
                <a:custGeom>
                  <a:rect l="0" t="0" r="0" b="0"/>
                  <a:pathLst/>
                </a:custGeom>
                <a:solidFill>
                  <a:srgbClr val="FFFF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4" name="Freeform 7"/>
                <p:cNvSpPr/>
                <p:nvPr/>
              </p:nvSpPr>
              <p:spPr>
                <a:xfrm>
                  <a:off x="0" y="0"/>
                  <a:ext cx="1828800" cy="1694724"/>
                </a:xfrm>
                <a:custGeom>
                  <a:rect l="0" t="0" r="0" b="0"/>
                  <a:pathLst/>
                </a:custGeom>
                <a:solidFill>
                  <a:srgbClr val="827C7A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210" name="TextBox 14"/>
              <p:cNvSpPr/>
              <p:nvPr/>
            </p:nvSpPr>
            <p:spPr>
              <a:xfrm>
                <a:off x="255323" y="96727"/>
                <a:ext cx="246396" cy="3135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zh-CN" sz="1200" b="1">
                    <a:solidFill>
                      <a:srgbClr val="FFFFFF"/>
                    </a:solidFill>
                  </a:rPr>
                  <a:t>3</a:t>
                </a:r>
                <a:endParaRPr lang="zh-CN" altLang="zh-CN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7211" name="Oval 15"/>
              <p:cNvSpPr/>
              <p:nvPr/>
            </p:nvSpPr>
            <p:spPr>
              <a:xfrm>
                <a:off x="255219" y="100671"/>
                <a:ext cx="274989" cy="328978"/>
              </a:xfrm>
              <a:prstGeom prst="ellipse">
                <a:avLst/>
              </a:prstGeom>
              <a:noFill/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212" name="TextBox 16"/>
              <p:cNvSpPr/>
              <p:nvPr/>
            </p:nvSpPr>
            <p:spPr>
              <a:xfrm>
                <a:off x="31801" y="516087"/>
                <a:ext cx="1329109" cy="31367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200" b="1">
                    <a:solidFill>
                      <a:srgbClr val="FFFFFF"/>
                    </a:solidFill>
                  </a:rPr>
                  <a:t>问题三</a:t>
                </a:r>
                <a:endParaRPr lang="zh-CN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08" name="TextBox 53"/>
            <p:cNvSpPr/>
            <p:nvPr/>
          </p:nvSpPr>
          <p:spPr>
            <a:xfrm>
              <a:off x="102004" y="1377472"/>
              <a:ext cx="947012" cy="646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1200"/>
                <a:t>敷衍、拖沓、松散、马虎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7177" name="Group 36"/>
          <p:cNvGrpSpPr/>
          <p:nvPr/>
        </p:nvGrpSpPr>
        <p:grpSpPr>
          <a:xfrm>
            <a:off x="4565650" y="1481138"/>
            <a:ext cx="1287463" cy="2284412"/>
            <a:chExt cx="1287463" cy="2285663"/>
          </a:xfrm>
        </p:grpSpPr>
        <p:sp>
          <p:nvSpPr>
            <p:cNvPr id="7197" name="Rectangle 48"/>
            <p:cNvSpPr/>
            <p:nvPr/>
          </p:nvSpPr>
          <p:spPr>
            <a:xfrm>
              <a:off x="127000" y="913312"/>
              <a:ext cx="1112838" cy="1372351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grpSp>
          <p:nvGrpSpPr>
            <p:cNvPr id="7198" name="Group 38"/>
            <p:cNvGrpSpPr/>
            <p:nvPr/>
          </p:nvGrpSpPr>
          <p:grpSpPr>
            <a:xfrm>
              <a:off x="0" y="0"/>
              <a:ext cx="1287463" cy="1312862"/>
              <a:chExt cx="1457824" cy="1485182"/>
            </a:xfrm>
          </p:grpSpPr>
          <p:grpSp>
            <p:nvGrpSpPr>
              <p:cNvPr id="7200" name="Group 39"/>
              <p:cNvGrpSpPr/>
              <p:nvPr/>
            </p:nvGrpSpPr>
            <p:grpSpPr>
              <a:xfrm>
                <a:off x="0" y="0"/>
                <a:ext cx="1457824" cy="1485182"/>
                <a:chExt cx="1880052" cy="1915334"/>
              </a:xfrm>
            </p:grpSpPr>
            <p:sp>
              <p:nvSpPr>
                <p:cNvPr id="7204" name="Freeform 24"/>
                <p:cNvSpPr/>
                <p:nvPr/>
              </p:nvSpPr>
              <p:spPr>
                <a:xfrm>
                  <a:off x="0" y="46345"/>
                  <a:ext cx="1849915" cy="1870038"/>
                </a:xfrm>
                <a:custGeom>
                  <a:rect l="0" t="0" r="0" b="0"/>
                  <a:pathLst/>
                </a:custGeom>
                <a:solidFill>
                  <a:srgbClr val="FFFF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5" name="Freeform 4"/>
                <p:cNvSpPr/>
                <p:nvPr/>
              </p:nvSpPr>
              <p:spPr>
                <a:xfrm>
                  <a:off x="0" y="0"/>
                  <a:ext cx="1880052" cy="1819058"/>
                </a:xfrm>
                <a:custGeom>
                  <a:rect l="0" t="0" r="0" b="0"/>
                  <a:pathLst/>
                </a:custGeom>
                <a:solidFill>
                  <a:srgbClr val="827C7A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201" name="TextBox 21"/>
              <p:cNvSpPr/>
              <p:nvPr/>
            </p:nvSpPr>
            <p:spPr>
              <a:xfrm>
                <a:off x="131944" y="164230"/>
                <a:ext cx="246395" cy="3135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zh-CN" sz="1200" b="1">
                    <a:solidFill>
                      <a:srgbClr val="FFFFFF"/>
                    </a:solidFill>
                  </a:rPr>
                  <a:t>4</a:t>
                </a:r>
                <a:endParaRPr lang="zh-CN" altLang="zh-CN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7202" name="Oval 22"/>
              <p:cNvSpPr/>
              <p:nvPr/>
            </p:nvSpPr>
            <p:spPr>
              <a:xfrm rot="2921021">
                <a:off x="131276" y="208383"/>
                <a:ext cx="274919" cy="253456"/>
              </a:xfrm>
              <a:prstGeom prst="ellipse">
                <a:avLst/>
              </a:prstGeom>
              <a:noFill/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203" name="TextBox 23"/>
              <p:cNvSpPr/>
              <p:nvPr/>
            </p:nvSpPr>
            <p:spPr>
              <a:xfrm rot="-615222">
                <a:off x="90234" y="570609"/>
                <a:ext cx="1238149" cy="3135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200" b="1">
                    <a:solidFill>
                      <a:srgbClr val="FFFFFF"/>
                    </a:solidFill>
                  </a:rPr>
                  <a:t>问题四</a:t>
                </a:r>
                <a:endParaRPr lang="zh-CN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199" name="TextBox 54"/>
            <p:cNvSpPr/>
            <p:nvPr/>
          </p:nvSpPr>
          <p:spPr>
            <a:xfrm>
              <a:off x="195842" y="1423881"/>
              <a:ext cx="1065213" cy="6171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1200"/>
                <a:t>无事生非、做负效劳动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7178" name="Group 46"/>
          <p:cNvGrpSpPr/>
          <p:nvPr/>
        </p:nvGrpSpPr>
        <p:grpSpPr>
          <a:xfrm>
            <a:off x="6026150" y="1598613"/>
            <a:ext cx="1193800" cy="2413000"/>
            <a:chExt cx="1193800" cy="2413001"/>
          </a:xfrm>
        </p:grpSpPr>
        <p:sp>
          <p:nvSpPr>
            <p:cNvPr id="7190" name="Rectangle 49"/>
            <p:cNvSpPr/>
            <p:nvPr/>
          </p:nvSpPr>
          <p:spPr>
            <a:xfrm>
              <a:off x="0" y="1060450"/>
              <a:ext cx="1112838" cy="1352551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grpSp>
          <p:nvGrpSpPr>
            <p:cNvPr id="7191" name="Group 48"/>
            <p:cNvGrpSpPr/>
            <p:nvPr/>
          </p:nvGrpSpPr>
          <p:grpSpPr>
            <a:xfrm>
              <a:off x="46038" y="0"/>
              <a:ext cx="1147762" cy="1149350"/>
              <a:chExt cx="1299909" cy="1300423"/>
            </a:xfrm>
          </p:grpSpPr>
          <p:sp>
            <p:nvSpPr>
              <p:cNvPr id="7193" name="Rectangle 27"/>
              <p:cNvSpPr/>
              <p:nvPr/>
            </p:nvSpPr>
            <p:spPr>
              <a:xfrm rot="344736">
                <a:off x="0" y="0"/>
                <a:ext cx="1299909" cy="1300423"/>
              </a:xfrm>
              <a:prstGeom prst="rect">
                <a:avLst/>
              </a:prstGeom>
              <a:solidFill>
                <a:srgbClr val="827C7A"/>
              </a:solidFill>
              <a:ln w="9525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7194" name="TextBox 28"/>
              <p:cNvSpPr/>
              <p:nvPr/>
            </p:nvSpPr>
            <p:spPr>
              <a:xfrm>
                <a:off x="103770" y="0"/>
                <a:ext cx="246396" cy="3135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zh-CN" sz="1200" b="1">
                    <a:solidFill>
                      <a:srgbClr val="FFFFFF"/>
                    </a:solidFill>
                  </a:rPr>
                  <a:t>5</a:t>
                </a:r>
                <a:endParaRPr lang="zh-CN" altLang="zh-CN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7195" name="Freeform 29"/>
              <p:cNvSpPr/>
              <p:nvPr/>
            </p:nvSpPr>
            <p:spPr>
              <a:xfrm>
                <a:off x="98886" y="44905"/>
                <a:ext cx="269691" cy="274813"/>
              </a:xfrm>
              <a:custGeom>
                <a:rect l="0" t="0" r="0" b="0"/>
                <a:pathLst/>
              </a:custGeom>
              <a:noFill/>
              <a:ln w="25400" cap="flat" cmpd="sng">
                <a:solidFill>
                  <a:schemeClr val="bg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6" name="TextBox 30"/>
              <p:cNvSpPr/>
              <p:nvPr/>
            </p:nvSpPr>
            <p:spPr>
              <a:xfrm rot="365450">
                <a:off x="24010" y="558660"/>
                <a:ext cx="1238149" cy="3134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200" b="1">
                    <a:solidFill>
                      <a:srgbClr val="FFFFFF"/>
                    </a:solidFill>
                  </a:rPr>
                  <a:t>问题五</a:t>
                </a:r>
                <a:endParaRPr lang="zh-CN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192" name="TextBox 55"/>
            <p:cNvSpPr/>
            <p:nvPr/>
          </p:nvSpPr>
          <p:spPr>
            <a:xfrm>
              <a:off x="76507" y="1364421"/>
              <a:ext cx="1066800" cy="8938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1200"/>
                <a:t>做不到位、做事总是欠缺一点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7179" name="Group 54"/>
          <p:cNvGrpSpPr/>
          <p:nvPr/>
        </p:nvGrpSpPr>
        <p:grpSpPr>
          <a:xfrm>
            <a:off x="7299325" y="2622550"/>
            <a:ext cx="1304925" cy="2466975"/>
            <a:chExt cx="1304925" cy="2466975"/>
          </a:xfrm>
        </p:grpSpPr>
        <p:sp>
          <p:nvSpPr>
            <p:cNvPr id="7180" name="Rectangle 50"/>
            <p:cNvSpPr/>
            <p:nvPr/>
          </p:nvSpPr>
          <p:spPr>
            <a:xfrm>
              <a:off x="60325" y="898525"/>
              <a:ext cx="1112838" cy="1568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grpSp>
          <p:nvGrpSpPr>
            <p:cNvPr id="7181" name="Group 56"/>
            <p:cNvGrpSpPr/>
            <p:nvPr/>
          </p:nvGrpSpPr>
          <p:grpSpPr>
            <a:xfrm>
              <a:off x="0" y="0"/>
              <a:ext cx="1304925" cy="1338263"/>
              <a:chExt cx="1477169" cy="1514102"/>
            </a:xfrm>
          </p:grpSpPr>
          <p:grpSp>
            <p:nvGrpSpPr>
              <p:cNvPr id="7183" name="Group 57"/>
              <p:cNvGrpSpPr/>
              <p:nvPr/>
            </p:nvGrpSpPr>
            <p:grpSpPr>
              <a:xfrm>
                <a:off x="0" y="0"/>
                <a:ext cx="1477169" cy="1514102"/>
                <a:chExt cx="1905000" cy="1952630"/>
              </a:xfrm>
            </p:grpSpPr>
            <p:sp>
              <p:nvSpPr>
                <p:cNvPr id="7188" name="Freeform 37"/>
                <p:cNvSpPr/>
                <p:nvPr/>
              </p:nvSpPr>
              <p:spPr>
                <a:xfrm rot="-322313" flipH="1">
                  <a:off x="55620" y="83386"/>
                  <a:ext cx="1849380" cy="1869242"/>
                </a:xfrm>
                <a:custGeom>
                  <a:rect l="0" t="0" r="0" b="0"/>
                  <a:pathLst/>
                </a:custGeom>
                <a:solidFill>
                  <a:srgbClr val="FFFFF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9" name="Freeform 5"/>
                <p:cNvSpPr/>
                <p:nvPr/>
              </p:nvSpPr>
              <p:spPr>
                <a:xfrm flipH="1">
                  <a:off x="0" y="0"/>
                  <a:ext cx="1879508" cy="1818284"/>
                </a:xfrm>
                <a:custGeom>
                  <a:rect l="0" t="0" r="0" b="0"/>
                  <a:pathLst/>
                </a:custGeom>
                <a:solidFill>
                  <a:srgbClr val="827C7A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184" name="Group 60"/>
              <p:cNvGrpSpPr/>
              <p:nvPr/>
            </p:nvGrpSpPr>
            <p:grpSpPr>
              <a:xfrm>
                <a:off x="289103" y="94135"/>
                <a:ext cx="295959" cy="313525"/>
                <a:chExt cx="381677" cy="404331"/>
              </a:xfrm>
            </p:grpSpPr>
            <p:sp>
              <p:nvSpPr>
                <p:cNvPr id="7186" name="TextBox 35"/>
                <p:cNvSpPr/>
                <p:nvPr/>
              </p:nvSpPr>
              <p:spPr>
                <a:xfrm>
                  <a:off x="21958" y="0"/>
                  <a:ext cx="317760" cy="4043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Calibri" panose="020f0502020204030204" pitchFamily="34" charset="0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  <a:sym typeface="Calibri" panose="020f0502020204030204" pitchFamily="34" charset="0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None/>
                  </a:pPr>
                  <a:r>
                    <a:rPr lang="zh-CN" altLang="zh-CN" sz="1200" b="1">
                      <a:solidFill>
                        <a:schemeClr val="bg1"/>
                      </a:solidFill>
                    </a:rPr>
                    <a:t>6</a:t>
                  </a:r>
                  <a:endParaRPr lang="zh-CN" altLang="zh-CN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187" name="Freeform 36"/>
                <p:cNvSpPr/>
                <p:nvPr/>
              </p:nvSpPr>
              <p:spPr>
                <a:xfrm>
                  <a:off x="286" y="5995"/>
                  <a:ext cx="382389" cy="391453"/>
                </a:xfrm>
                <a:custGeom>
                  <a:rect l="0" t="0" r="0" b="0"/>
                  <a:pathLst/>
                </a:custGeom>
                <a:noFill/>
                <a:ln w="25400" cap="flat" cmpd="sng">
                  <a:solidFill>
                    <a:schemeClr val="bg1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185" name="TextBox 34"/>
              <p:cNvSpPr/>
              <p:nvPr/>
            </p:nvSpPr>
            <p:spPr>
              <a:xfrm rot="365450">
                <a:off x="122918" y="573017"/>
                <a:ext cx="1238149" cy="31339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200" b="1">
                    <a:solidFill>
                      <a:schemeClr val="bg1"/>
                    </a:solidFill>
                  </a:rPr>
                  <a:t>问题六</a:t>
                </a:r>
                <a:endParaRPr lang="zh-CN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182" name="TextBox 56"/>
            <p:cNvSpPr/>
            <p:nvPr/>
          </p:nvSpPr>
          <p:spPr>
            <a:xfrm>
              <a:off x="101600" y="1271588"/>
              <a:ext cx="1065213" cy="1077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1200"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“</a:t>
              </a:r>
              <a:r>
                <a:rPr lang="zh-CN" altLang="en-US" sz="1200"/>
                <a:t>三胡</a:t>
              </a:r>
              <a:r>
                <a:rPr lang="zh-CN" altLang="en-US" sz="1200"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”</a:t>
              </a:r>
              <a:r>
                <a:rPr lang="zh-CN" altLang="en-US" sz="1200"/>
                <a:t>现象</a:t>
              </a:r>
              <a:r>
                <a:rPr lang="en-US" altLang="zh-CN" sz="1200"/>
                <a:t>-</a:t>
              </a:r>
              <a:r>
                <a:rPr lang="zh-CN" altLang="en-US" sz="1200"/>
                <a:t>胡弄、胡干、胡说</a:t>
              </a:r>
              <a:endParaRPr lang="zh-CN" altLang="en-US" sz="1200"/>
            </a:p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000"/>
            </a:p>
          </p:txBody>
        </p:sp>
      </p:grpSp>
    </p:spTree>
  </p:cSld>
  <p:clrMapOvr>
    <a:masterClrMapping/>
  </p:clrMapOvr>
  <p:transition spd="slow" advClick="0" advTm="3000"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195" name="Group 3"/>
          <p:cNvGrpSpPr/>
          <p:nvPr/>
        </p:nvGrpSpPr>
        <p:grpSpPr>
          <a:xfrm>
            <a:off x="2870200" y="2590800"/>
            <a:ext cx="3543300" cy="531813"/>
            <a:chExt cx="3543034" cy="531590"/>
          </a:xfrm>
        </p:grpSpPr>
        <p:sp>
          <p:nvSpPr>
            <p:cNvPr id="8197" name="矩形 4"/>
            <p:cNvSpPr/>
            <p:nvPr/>
          </p:nvSpPr>
          <p:spPr>
            <a:xfrm rot="-1431031">
              <a:off x="82996" y="27534"/>
              <a:ext cx="504056" cy="504056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8198" name="Group 5"/>
            <p:cNvGrpSpPr/>
            <p:nvPr/>
          </p:nvGrpSpPr>
          <p:grpSpPr>
            <a:xfrm>
              <a:off x="0" y="0"/>
              <a:ext cx="3543034" cy="504056"/>
              <a:chExt cx="3543034" cy="504056"/>
            </a:xfrm>
          </p:grpSpPr>
          <p:sp>
            <p:nvSpPr>
              <p:cNvPr id="8199" name="直接连接符 6"/>
              <p:cNvSpPr/>
              <p:nvPr/>
            </p:nvSpPr>
            <p:spPr>
              <a:xfrm>
                <a:off x="479562" y="351663"/>
                <a:ext cx="3063472" cy="1"/>
              </a:xfrm>
              <a:prstGeom prst="line">
                <a:avLst/>
              </a:prstGeom>
              <a:ln w="9525" cap="flat" cmpd="sng">
                <a:solidFill>
                  <a:srgbClr val="827C7A"/>
                </a:solidFill>
                <a:prstDash val="sysDash"/>
                <a:headEnd type="diamond" w="med" len="med"/>
                <a:tailEnd type="diamond" w="med" len="med"/>
              </a:ln>
            </p:spPr>
            <p:txBody>
              <a:bodyPr/>
              <a:lstStyle/>
              <a:p/>
            </p:txBody>
          </p:sp>
          <p:sp>
            <p:nvSpPr>
              <p:cNvPr id="8200" name="矩形 7"/>
              <p:cNvSpPr/>
              <p:nvPr/>
            </p:nvSpPr>
            <p:spPr>
              <a:xfrm rot="-1431031">
                <a:off x="0" y="0"/>
                <a:ext cx="504056" cy="504056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</a:ln>
            </p:spPr>
            <p:txBody>
              <a:bodyPr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zh-CN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01" name="TextBox 8"/>
              <p:cNvSpPr/>
              <p:nvPr/>
            </p:nvSpPr>
            <p:spPr>
              <a:xfrm>
                <a:off x="823166" y="13109"/>
                <a:ext cx="2376264" cy="3385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zh-CN" altLang="en-US" sz="1600"/>
                  <a:t>执行之术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02" name="TextBox 9"/>
              <p:cNvSpPr/>
              <p:nvPr/>
            </p:nvSpPr>
            <p:spPr>
              <a:xfrm>
                <a:off x="72008" y="51973"/>
                <a:ext cx="360040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  <a:sym typeface="Calibri" panose="020f0502020204030204" pitchFamily="34" charset="0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</a:rPr>
                  <a:t>2</a:t>
                </a:r>
                <a:endParaRPr lang="zh-CN" altLang="en-US" sz="18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8196" name="TextBox 10"/>
          <p:cNvSpPr/>
          <p:nvPr/>
        </p:nvSpPr>
        <p:spPr>
          <a:xfrm>
            <a:off x="4413250" y="3076575"/>
            <a:ext cx="2000250" cy="1062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发现问题三不放过</a:t>
            </a:r>
            <a:endParaRPr lang="zh-CN" altLang="en-US" sz="1400">
              <a:solidFill>
                <a:srgbClr val="827C7A"/>
              </a:solidFill>
            </a:endParaRPr>
          </a:p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解决问题三措施</a:t>
            </a:r>
            <a:endParaRPr lang="zh-CN" altLang="en-US" sz="1400">
              <a:solidFill>
                <a:srgbClr val="827C7A"/>
              </a:solidFill>
            </a:endParaRPr>
          </a:p>
          <a:p>
            <a:pPr marL="285750" lvl="0" indent="-28575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>
                <a:solidFill>
                  <a:srgbClr val="827C7A"/>
                </a:solidFill>
              </a:rPr>
              <a:t>解决问题三步曲</a:t>
            </a:r>
            <a:endParaRPr lang="en-US" altLang="zh-CN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矩形 3"/>
          <p:cNvSpPr/>
          <p:nvPr/>
        </p:nvSpPr>
        <p:spPr>
          <a:xfrm rot="-748495">
            <a:off x="1738313" y="1692275"/>
            <a:ext cx="2160587" cy="2665413"/>
          </a:xfrm>
          <a:prstGeom prst="rect">
            <a:avLst/>
          </a:prstGeom>
          <a:solidFill>
            <a:srgbClr val="827C7A"/>
          </a:solidFill>
          <a:ln w="25400" cap="flat" cmpd="sng">
            <a:solidFill>
              <a:srgbClr val="E9E5E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TextBox 4"/>
          <p:cNvSpPr/>
          <p:nvPr/>
        </p:nvSpPr>
        <p:spPr>
          <a:xfrm>
            <a:off x="611188" y="552450"/>
            <a:ext cx="2449512" cy="400050"/>
          </a:xfrm>
          <a:prstGeom prst="rect">
            <a:avLst/>
          </a:prstGeom>
          <a:solidFill>
            <a:srgbClr val="827C7A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bg1"/>
                </a:solidFill>
              </a:rPr>
              <a:t>    发现问题三不放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矩形 5"/>
          <p:cNvSpPr/>
          <p:nvPr/>
        </p:nvSpPr>
        <p:spPr>
          <a:xfrm>
            <a:off x="395288" y="552450"/>
            <a:ext cx="215900" cy="400050"/>
          </a:xfrm>
          <a:prstGeom prst="rect">
            <a:avLst/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直接连接符 6"/>
          <p:cNvSpPr/>
          <p:nvPr/>
        </p:nvSpPr>
        <p:spPr>
          <a:xfrm>
            <a:off x="611188" y="552450"/>
            <a:ext cx="1587" cy="40005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9223" name="矩形 7"/>
          <p:cNvSpPr/>
          <p:nvPr/>
        </p:nvSpPr>
        <p:spPr>
          <a:xfrm>
            <a:off x="3348038" y="1614488"/>
            <a:ext cx="2160587" cy="2665412"/>
          </a:xfrm>
          <a:prstGeom prst="rect">
            <a:avLst/>
          </a:prstGeom>
          <a:solidFill>
            <a:srgbClr val="827C7A"/>
          </a:solidFill>
          <a:ln w="25400" cap="flat" cmpd="sng">
            <a:solidFill>
              <a:srgbClr val="E9E5E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矩形 8"/>
          <p:cNvSpPr/>
          <p:nvPr/>
        </p:nvSpPr>
        <p:spPr>
          <a:xfrm rot="829810">
            <a:off x="4930775" y="1738313"/>
            <a:ext cx="2160588" cy="2663825"/>
          </a:xfrm>
          <a:prstGeom prst="rect">
            <a:avLst/>
          </a:prstGeom>
          <a:solidFill>
            <a:srgbClr val="827C7A"/>
          </a:solidFill>
          <a:ln w="25400" cap="flat" cmpd="sng">
            <a:solidFill>
              <a:srgbClr val="E9E5E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椭圆 9"/>
          <p:cNvSpPr/>
          <p:nvPr/>
        </p:nvSpPr>
        <p:spPr>
          <a:xfrm>
            <a:off x="1844675" y="4279900"/>
            <a:ext cx="5111750" cy="522288"/>
          </a:xfrm>
          <a:prstGeom prst="ellipse">
            <a:avLst/>
          </a:prstGeom>
          <a:solidFill>
            <a:srgbClr val="827C7A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6" name="TextBox 10"/>
          <p:cNvSpPr/>
          <p:nvPr/>
        </p:nvSpPr>
        <p:spPr>
          <a:xfrm rot="-749932">
            <a:off x="2124075" y="2408238"/>
            <a:ext cx="1125538" cy="1023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找不到具体责任人不放过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7" name="矩形 11"/>
          <p:cNvSpPr/>
          <p:nvPr/>
        </p:nvSpPr>
        <p:spPr>
          <a:xfrm>
            <a:off x="3908425" y="2228850"/>
            <a:ext cx="98425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找不到问题的真正原因不放过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8" name="矩形 12"/>
          <p:cNvSpPr/>
          <p:nvPr/>
        </p:nvSpPr>
        <p:spPr>
          <a:xfrm rot="839968">
            <a:off x="5508625" y="2597150"/>
            <a:ext cx="1079500" cy="106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问题得不到解决决不放过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025" y="0"/>
            <a:ext cx="1069975" cy="127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extBox 3"/>
          <p:cNvSpPr/>
          <p:nvPr/>
        </p:nvSpPr>
        <p:spPr>
          <a:xfrm>
            <a:off x="611188" y="552450"/>
            <a:ext cx="2449512" cy="400050"/>
          </a:xfrm>
          <a:prstGeom prst="rect">
            <a:avLst/>
          </a:prstGeom>
          <a:solidFill>
            <a:srgbClr val="827C7A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>
                <a:solidFill>
                  <a:schemeClr val="bg1"/>
                </a:solidFill>
              </a:rPr>
              <a:t>    解决问题三措施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4" name="矩形 4"/>
          <p:cNvSpPr/>
          <p:nvPr/>
        </p:nvSpPr>
        <p:spPr>
          <a:xfrm>
            <a:off x="395288" y="552450"/>
            <a:ext cx="215900" cy="400050"/>
          </a:xfrm>
          <a:prstGeom prst="rect">
            <a:avLst/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直接连接符 5"/>
          <p:cNvSpPr/>
          <p:nvPr/>
        </p:nvSpPr>
        <p:spPr>
          <a:xfrm>
            <a:off x="611188" y="552450"/>
            <a:ext cx="1587" cy="40005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10246" name="Cube 3"/>
          <p:cNvSpPr/>
          <p:nvPr/>
        </p:nvSpPr>
        <p:spPr>
          <a:xfrm>
            <a:off x="1136650" y="2251075"/>
            <a:ext cx="1398588" cy="1016000"/>
          </a:xfrm>
          <a:prstGeom prst="cube">
            <a:avLst>
              <a:gd name="adj" fmla="val 25000"/>
            </a:avLst>
          </a:prstGeom>
          <a:solidFill>
            <a:srgbClr val="827C7A"/>
          </a:solidFill>
          <a:ln w="9525" cap="flat" cmpd="sng">
            <a:solidFill>
              <a:srgbClr val="E9E5E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200">
              <a:solidFill>
                <a:srgbClr val="262626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247" name="Cube 110"/>
          <p:cNvSpPr/>
          <p:nvPr/>
        </p:nvSpPr>
        <p:spPr>
          <a:xfrm>
            <a:off x="3730625" y="2251075"/>
            <a:ext cx="1400175" cy="1016000"/>
          </a:xfrm>
          <a:prstGeom prst="cube">
            <a:avLst>
              <a:gd name="adj" fmla="val 25000"/>
            </a:avLst>
          </a:prstGeom>
          <a:solidFill>
            <a:srgbClr val="827C7A"/>
          </a:solidFill>
          <a:ln w="9525" cap="flat" cmpd="sng">
            <a:solidFill>
              <a:srgbClr val="E9E5E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200">
              <a:solidFill>
                <a:srgbClr val="262626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248" name="Cube 111"/>
          <p:cNvSpPr/>
          <p:nvPr/>
        </p:nvSpPr>
        <p:spPr>
          <a:xfrm>
            <a:off x="6326188" y="2251075"/>
            <a:ext cx="1398587" cy="1016000"/>
          </a:xfrm>
          <a:prstGeom prst="cube">
            <a:avLst>
              <a:gd name="adj" fmla="val 25000"/>
            </a:avLst>
          </a:prstGeom>
          <a:solidFill>
            <a:srgbClr val="231815"/>
          </a:solidFill>
          <a:ln w="9525" cap="flat" cmpd="sng">
            <a:solidFill>
              <a:srgbClr val="93B3D7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200" b="1">
              <a:solidFill>
                <a:srgbClr val="262626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249" name="Rectangle 5"/>
          <p:cNvSpPr/>
          <p:nvPr/>
        </p:nvSpPr>
        <p:spPr>
          <a:xfrm>
            <a:off x="928688" y="2725738"/>
            <a:ext cx="1679575" cy="338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>
                <a:solidFill>
                  <a:schemeClr val="bg1"/>
                </a:solidFill>
              </a:rPr>
              <a:t>紧急措施</a:t>
            </a:r>
            <a:endParaRPr lang="en-US" altLang="zh-CN" sz="1800">
              <a:latin typeface="Arial" panose="020b0604020202020204" pitchFamily="34" charset="0"/>
            </a:endParaRPr>
          </a:p>
        </p:txBody>
      </p:sp>
      <p:sp>
        <p:nvSpPr>
          <p:cNvPr id="10250" name="Rectangle 6"/>
          <p:cNvSpPr/>
          <p:nvPr/>
        </p:nvSpPr>
        <p:spPr>
          <a:xfrm>
            <a:off x="3571875" y="2725738"/>
            <a:ext cx="1465263" cy="338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>
                <a:solidFill>
                  <a:schemeClr val="bg1"/>
                </a:solidFill>
              </a:rPr>
              <a:t>过渡措施</a:t>
            </a:r>
            <a:endParaRPr lang="en-US" altLang="zh-CN" sz="1800">
              <a:latin typeface="Arial" panose="020b0604020202020204" pitchFamily="34" charset="0"/>
            </a:endParaRPr>
          </a:p>
        </p:txBody>
      </p:sp>
      <p:sp>
        <p:nvSpPr>
          <p:cNvPr id="10251" name="Rectangle 7"/>
          <p:cNvSpPr/>
          <p:nvPr/>
        </p:nvSpPr>
        <p:spPr>
          <a:xfrm>
            <a:off x="6173788" y="2725738"/>
            <a:ext cx="1519237" cy="338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>
                <a:solidFill>
                  <a:schemeClr val="bg1"/>
                </a:solidFill>
              </a:rPr>
              <a:t>根治措施</a:t>
            </a:r>
            <a:endParaRPr lang="en-US" altLang="zh-CN" sz="1800">
              <a:latin typeface="Arial" panose="020b0604020202020204" pitchFamily="34" charset="0"/>
            </a:endParaRPr>
          </a:p>
        </p:txBody>
      </p:sp>
      <p:sp>
        <p:nvSpPr>
          <p:cNvPr id="10252" name="Rektangel 76"/>
          <p:cNvSpPr/>
          <p:nvPr/>
        </p:nvSpPr>
        <p:spPr>
          <a:xfrm>
            <a:off x="1038225" y="3925888"/>
            <a:ext cx="2209800" cy="1154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200" b="1">
                <a:solidFill>
                  <a:srgbClr val="231815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紧急措施</a:t>
            </a:r>
            <a:endParaRPr lang="zh-CN" altLang="en-US" sz="1200" b="1">
              <a:solidFill>
                <a:srgbClr val="231815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100">
                <a:solidFill>
                  <a:srgbClr val="231815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Go ahead and replace it with your own text. This is an example text. </a:t>
            </a:r>
            <a:endParaRPr lang="zh-CN" altLang="en-US" sz="1100">
              <a:solidFill>
                <a:srgbClr val="231815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>
              <a:solidFill>
                <a:srgbClr val="231815"/>
              </a:solidFill>
            </a:endParaRPr>
          </a:p>
        </p:txBody>
      </p:sp>
      <p:grpSp>
        <p:nvGrpSpPr>
          <p:cNvPr id="10253" name="Group 13"/>
          <p:cNvGrpSpPr/>
          <p:nvPr/>
        </p:nvGrpSpPr>
        <p:grpSpPr>
          <a:xfrm>
            <a:off x="733425" y="4014788"/>
            <a:ext cx="250825" cy="250825"/>
            <a:chExt cx="393700" cy="393700"/>
          </a:xfrm>
        </p:grpSpPr>
        <p:sp>
          <p:nvSpPr>
            <p:cNvPr id="10264" name="Oval 95"/>
            <p:cNvSpPr/>
            <p:nvPr/>
          </p:nvSpPr>
          <p:spPr>
            <a:xfrm>
              <a:off x="0" y="0"/>
              <a:ext cx="393700" cy="393700"/>
            </a:xfrm>
            <a:prstGeom prst="ellipse">
              <a:avLst/>
            </a:prstGeom>
            <a:noFill/>
            <a:ln w="9525" cap="flat" cmpd="sng">
              <a:solidFill>
                <a:srgbClr val="231815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231815"/>
                </a:solidFill>
              </a:endParaRPr>
            </a:p>
          </p:txBody>
        </p:sp>
        <p:sp>
          <p:nvSpPr>
            <p:cNvPr id="10265" name="Isosceles Triangle 96"/>
            <p:cNvSpPr/>
            <p:nvPr/>
          </p:nvSpPr>
          <p:spPr>
            <a:xfrm rot="5400000">
              <a:off x="104653" y="94686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231815"/>
                </a:solidFill>
              </a:endParaRPr>
            </a:p>
          </p:txBody>
        </p:sp>
      </p:grpSp>
      <p:sp>
        <p:nvSpPr>
          <p:cNvPr id="10254" name="Rektangel 76"/>
          <p:cNvSpPr/>
          <p:nvPr/>
        </p:nvSpPr>
        <p:spPr>
          <a:xfrm>
            <a:off x="3730625" y="3925888"/>
            <a:ext cx="2209800" cy="1130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200" b="1">
                <a:solidFill>
                  <a:srgbClr val="231815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过渡措施</a:t>
            </a:r>
            <a:endParaRPr lang="zh-CN" altLang="en-US" sz="1200" b="1">
              <a:solidFill>
                <a:srgbClr val="231815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100">
                <a:solidFill>
                  <a:srgbClr val="231815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Go ahead and replace it with your own text. This is an example text. </a:t>
            </a:r>
            <a:endParaRPr lang="zh-CN" altLang="en-US" sz="1100">
              <a:solidFill>
                <a:srgbClr val="231815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100">
              <a:solidFill>
                <a:srgbClr val="231815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0255" name="Group 17"/>
          <p:cNvGrpSpPr/>
          <p:nvPr/>
        </p:nvGrpSpPr>
        <p:grpSpPr>
          <a:xfrm>
            <a:off x="3425825" y="4014788"/>
            <a:ext cx="250825" cy="250825"/>
            <a:chExt cx="393700" cy="393700"/>
          </a:xfrm>
        </p:grpSpPr>
        <p:sp>
          <p:nvSpPr>
            <p:cNvPr id="10262" name="Oval 99"/>
            <p:cNvSpPr/>
            <p:nvPr/>
          </p:nvSpPr>
          <p:spPr>
            <a:xfrm>
              <a:off x="0" y="0"/>
              <a:ext cx="393700" cy="393700"/>
            </a:xfrm>
            <a:prstGeom prst="ellipse">
              <a:avLst/>
            </a:prstGeom>
            <a:noFill/>
            <a:ln w="9525" cap="flat" cmpd="sng">
              <a:solidFill>
                <a:srgbClr val="231815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231815"/>
                </a:solidFill>
              </a:endParaRPr>
            </a:p>
          </p:txBody>
        </p:sp>
        <p:sp>
          <p:nvSpPr>
            <p:cNvPr id="10263" name="Isosceles Triangle 100"/>
            <p:cNvSpPr/>
            <p:nvPr/>
          </p:nvSpPr>
          <p:spPr>
            <a:xfrm rot="5400000">
              <a:off x="104653" y="94686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231815"/>
                </a:solidFill>
              </a:endParaRPr>
            </a:p>
          </p:txBody>
        </p:sp>
      </p:grpSp>
      <p:sp>
        <p:nvSpPr>
          <p:cNvPr id="10256" name="Rektangel 76"/>
          <p:cNvSpPr/>
          <p:nvPr/>
        </p:nvSpPr>
        <p:spPr>
          <a:xfrm>
            <a:off x="6270625" y="3925888"/>
            <a:ext cx="2209800" cy="1130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200" b="1">
                <a:solidFill>
                  <a:srgbClr val="231815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根治措施</a:t>
            </a:r>
            <a:endParaRPr lang="zh-CN" altLang="en-US" sz="1200" b="1">
              <a:solidFill>
                <a:srgbClr val="231815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100">
                <a:solidFill>
                  <a:srgbClr val="231815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Go ahead and replace it with your own text. This is an example text. </a:t>
            </a:r>
            <a:endParaRPr lang="zh-CN" altLang="en-US" sz="1100">
              <a:solidFill>
                <a:srgbClr val="231815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100">
              <a:solidFill>
                <a:srgbClr val="231815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0257" name="Group 21"/>
          <p:cNvGrpSpPr/>
          <p:nvPr/>
        </p:nvGrpSpPr>
        <p:grpSpPr>
          <a:xfrm>
            <a:off x="5965825" y="4014788"/>
            <a:ext cx="250825" cy="250825"/>
            <a:chExt cx="393700" cy="393700"/>
          </a:xfrm>
        </p:grpSpPr>
        <p:sp>
          <p:nvSpPr>
            <p:cNvPr id="10260" name="Oval 103"/>
            <p:cNvSpPr/>
            <p:nvPr/>
          </p:nvSpPr>
          <p:spPr>
            <a:xfrm>
              <a:off x="0" y="0"/>
              <a:ext cx="393700" cy="393700"/>
            </a:xfrm>
            <a:prstGeom prst="ellipse">
              <a:avLst/>
            </a:prstGeom>
            <a:noFill/>
            <a:ln w="9525" cap="flat" cmpd="sng">
              <a:solidFill>
                <a:srgbClr val="231815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231815"/>
                </a:solidFill>
              </a:endParaRPr>
            </a:p>
          </p:txBody>
        </p:sp>
        <p:sp>
          <p:nvSpPr>
            <p:cNvPr id="10261" name="Isosceles Triangle 104"/>
            <p:cNvSpPr/>
            <p:nvPr/>
          </p:nvSpPr>
          <p:spPr>
            <a:xfrm rot="5400000">
              <a:off x="104653" y="94686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zh-CN" sz="1800">
                <a:solidFill>
                  <a:srgbClr val="231815"/>
                </a:solidFill>
              </a:endParaRPr>
            </a:p>
          </p:txBody>
        </p:sp>
      </p:grpSp>
      <p:sp>
        <p:nvSpPr>
          <p:cNvPr id="10258" name="右箭头 27"/>
          <p:cNvSpPr/>
          <p:nvPr/>
        </p:nvSpPr>
        <p:spPr>
          <a:xfrm>
            <a:off x="2843213" y="2725738"/>
            <a:ext cx="504825" cy="169862"/>
          </a:xfrm>
          <a:prstGeom prst="rightArrow">
            <a:avLst>
              <a:gd name="adj1" fmla="val 50000"/>
              <a:gd name="adj2" fmla="val 49959"/>
            </a:avLst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59" name="右箭头 28"/>
          <p:cNvSpPr/>
          <p:nvPr/>
        </p:nvSpPr>
        <p:spPr>
          <a:xfrm>
            <a:off x="5457825" y="2725738"/>
            <a:ext cx="503238" cy="169862"/>
          </a:xfrm>
          <a:prstGeom prst="rightArrow">
            <a:avLst>
              <a:gd name="adj1" fmla="val 50000"/>
              <a:gd name="adj2" fmla="val 49802"/>
            </a:avLst>
          </a:prstGeom>
          <a:solidFill>
            <a:srgbClr val="23181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方正综艺简体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(16:10)</PresentationFormat>
  <Paragraphs>110</Paragraphs>
  <Slides>14</Slides>
  <Notes>14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3">
      <vt:lpstr>Arial</vt:lpstr>
      <vt:lpstr>Calibri</vt:lpstr>
      <vt:lpstr>方正综艺简体</vt:lpstr>
      <vt:lpstr>微软雅黑</vt:lpstr>
      <vt:lpstr>宋体</vt:lpstr>
      <vt:lpstr>Wingdings</vt:lpstr>
      <vt:lpstr>MS PGothic</vt:lpstr>
      <vt:lpstr>Meiryo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28</cp:revision>
  <dcterms:created xsi:type="dcterms:W3CDTF">2012-04-06T13:01:00Z</dcterms:created>
  <dcterms:modified xsi:type="dcterms:W3CDTF">2023-05-08T06:15:30Z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2052-11.1.0.9740</vt:lpwstr>
  </property>
</Properties>
</file>