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  <p:sldMasterId id="2147483671" r:id="rId2"/>
  </p:sldMasterIdLst>
  <p:notesMasterIdLst>
    <p:notesMasterId r:id="rId3"/>
  </p:notesMasterIdLst>
  <p:sldIdLst>
    <p:sldId id="257" r:id="rId4"/>
    <p:sldId id="258" r:id="rId5"/>
    <p:sldId id="259" r:id="rId6"/>
    <p:sldId id="267" r:id="rId7"/>
    <p:sldId id="260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307" r:id="rId21"/>
    <p:sldId id="281" r:id="rId22"/>
    <p:sldId id="282" r:id="rId23"/>
    <p:sldId id="283" r:id="rId24"/>
    <p:sldId id="284" r:id="rId25"/>
    <p:sldId id="285" r:id="rId26"/>
    <p:sldId id="261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62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4" r:id="rId44"/>
    <p:sldId id="302" r:id="rId45"/>
    <p:sldId id="295" r:id="rId46"/>
    <p:sldId id="305" r:id="rId47"/>
    <p:sldId id="306" r:id="rId48"/>
    <p:sldId id="265" r:id="rId49"/>
    <p:sldId id="266" r:id="rId50"/>
    <p:sldId id="337" r:id="rId51"/>
    <p:sldId id="341" r:id="rId52"/>
  </p:sldIdLst>
  <p:sldSz cx="9144000" cy="6858000" type="screen4x3"/>
  <p:notesSz cx="6858000" cy="9144000"/>
  <p:embeddedFontLst>
    <p:embeddedFont>
      <p:font typeface="等线" panose="02010600030101010101" pitchFamily="2" charset="-122"/>
      <p:regular r:id="rId54"/>
    </p:embeddedFont>
    <p:embeddedFont>
      <p:font typeface="汉仪长美黑简" panose="02010609000101010101" pitchFamily="49" charset="-122"/>
      <p:regular r:id="rId55"/>
    </p:embeddedFont>
    <p:embeddedFont>
      <p:font typeface="微软雅黑" panose="020B0503020204020204" pitchFamily="34" charset="-122"/>
      <p:regular r:id="rId56"/>
    </p:embeddedFont>
    <p:embeddedFont>
      <p:font typeface="黑体" panose="02010609060101010101" pitchFamily="49" charset="-122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华文新魏" panose="02010800040101010101" pitchFamily="2" charset="-122"/>
      <p:regular r:id="rId62"/>
    </p:embeddedFont>
    <p:embeddedFont>
      <p:font typeface="隶书" panose="02010509060101010101" pitchFamily="49" charset="-122"/>
      <p:regular r:id="rId63"/>
    </p:embeddedFont>
    <p:embeddedFont>
      <p:font typeface="幼圆" panose="02010509060101010101" pitchFamily="49" charset="-122"/>
      <p:regular r:id="rId64"/>
    </p:embeddedFont>
  </p:embeddedFontLst>
  <p:custDataLst>
    <p:tags r:id="rId53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tags" Target="tags/tag61.xml" /><Relationship Id="rId54" Type="http://schemas.openxmlformats.org/officeDocument/2006/relationships/font" Target="fonts/font1.fntdata" /><Relationship Id="rId55" Type="http://schemas.openxmlformats.org/officeDocument/2006/relationships/font" Target="fonts/font2.fntdata" /><Relationship Id="rId56" Type="http://schemas.openxmlformats.org/officeDocument/2006/relationships/font" Target="fonts/font3.fntdata" /><Relationship Id="rId57" Type="http://schemas.openxmlformats.org/officeDocument/2006/relationships/font" Target="fonts/font4.fntdata" /><Relationship Id="rId58" Type="http://schemas.openxmlformats.org/officeDocument/2006/relationships/font" Target="fonts/font5.fntdata" /><Relationship Id="rId59" Type="http://schemas.openxmlformats.org/officeDocument/2006/relationships/font" Target="fonts/font6.fntdata" /><Relationship Id="rId6" Type="http://schemas.openxmlformats.org/officeDocument/2006/relationships/slide" Target="slides/slide3.xml" /><Relationship Id="rId60" Type="http://schemas.openxmlformats.org/officeDocument/2006/relationships/font" Target="fonts/font7.fntdata" /><Relationship Id="rId61" Type="http://schemas.openxmlformats.org/officeDocument/2006/relationships/font" Target="fonts/font8.fntdata" /><Relationship Id="rId62" Type="http://schemas.openxmlformats.org/officeDocument/2006/relationships/font" Target="fonts/font9.fntdata" /><Relationship Id="rId63" Type="http://schemas.openxmlformats.org/officeDocument/2006/relationships/font" Target="fonts/font10.fntdata" /><Relationship Id="rId64" Type="http://schemas.openxmlformats.org/officeDocument/2006/relationships/font" Target="fonts/font11.fntdata" /><Relationship Id="rId65" Type="http://schemas.openxmlformats.org/officeDocument/2006/relationships/presProps" Target="presProps.xml" /><Relationship Id="rId66" Type="http://schemas.openxmlformats.org/officeDocument/2006/relationships/viewProps" Target="viewProps.xml" /><Relationship Id="rId67" Type="http://schemas.openxmlformats.org/officeDocument/2006/relationships/theme" Target="theme/theme1.xml" /><Relationship Id="rId68" Type="http://schemas.openxmlformats.org/officeDocument/2006/relationships/tableStyles" Target="tableStyles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sz="1200"/>
          </a:p>
        </p:txBody>
      </p:sp>
      <p:sp>
        <p:nvSpPr>
          <p:cNvPr id="2051" name="日期占位符 2"/>
          <p:cNvSpPr>
            <a:spLocks noGrp="1"/>
          </p:cNvSpPr>
          <p:nvPr>
            <p:ph type="dt" idx="4294967295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20B78B92-68C6-4EAF-984D-3374801826F2}" type="datetime1">
              <a:rPr lang="zh-CN" altLang="en-US" sz="1200"/>
              <a:t>*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defTabSz="914400"/>
            <a:r>
              <a:t>编辑母版文本样式</a:t>
            </a:r>
          </a:p>
          <a:p>
            <a:pPr marL="457200" lvl="1" indent="0" defTabSz="914400"/>
            <a:r>
              <a:t>第二级</a:t>
            </a:r>
          </a:p>
          <a:p>
            <a:pPr marL="914400" lvl="2" indent="0" defTabSz="914400"/>
            <a:r>
              <a:t>第三级</a:t>
            </a:r>
          </a:p>
          <a:p>
            <a:pPr marL="1371600" lvl="3" indent="0" defTabSz="914400"/>
            <a:r>
              <a:t>第四级</a:t>
            </a:r>
          </a:p>
          <a:p>
            <a:pPr marL="1828800" lvl="4" indent="0" defTabSz="914400"/>
            <a:r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294967295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62BFD1B6-E938-453A-8942-4A72CF4D8E69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09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09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AB0A2C6F-CDB3-4D6C-A439-25B2406F879F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252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253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1D8815E0-9DDF-4027-B117-BF9C594D282F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457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457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457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CB916C88-DB9A-45F0-AB4D-81EA3C356CD6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662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662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774BD54E-1E47-43B5-AED0-2AA80E6D6969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867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867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E93EDC8-6DEA-438B-981C-531986ECA58F}" type="slidenum">
              <a:rPr lang="zh-CN" altLang="en-US" sz="120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072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2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DB4920BF-E72E-48A5-8FC8-F7C6F166E6C0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276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277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A83EA555-E1F6-4670-87F8-C243739E9476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481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481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1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02339C7F-4286-43BD-9520-6BB447483FE3}" type="slidenum">
              <a:rPr lang="zh-CN" altLang="en-US" sz="120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686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686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D87DF2F8-C976-4F97-89E5-86E1EB5388E8}" type="slidenum">
              <a:rPr lang="zh-CN" altLang="en-US" sz="120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891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891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6C276274-2F2C-49EA-9D4F-CEAF8903D42A}" type="slidenum">
              <a:rPr lang="zh-CN" altLang="en-US" sz="120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096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096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60F41768-6911-446F-AA83-2B325527568B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614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14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89E9CEAB-D942-424B-B0C2-6A644D0BC6CC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300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301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A181E99A-B01D-42B0-8E4D-2046D6F0FE90}" type="slidenum">
              <a:rPr lang="zh-CN" altLang="en-US" sz="120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505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505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5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927D2117-EC07-4F3C-83B0-3228EB70A097}" type="slidenum">
              <a:rPr lang="zh-CN" altLang="en-US" sz="120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710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710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39E6386E-D02D-4A79-AAFB-1B843ABE5EED}" type="slidenum">
              <a:rPr lang="zh-CN" altLang="en-US" sz="1200"/>
              <a:t>22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915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915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915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B1E8103-25DB-4C7F-A652-C609D7541093}" type="slidenum">
              <a:rPr lang="zh-CN" altLang="en-US" sz="1200"/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120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0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8EB7D87F-4FD9-49E6-8837-32122D810965}" type="slidenum">
              <a:rPr lang="zh-CN" altLang="en-US" sz="1200"/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324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325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11106CB8-427C-41D2-B20E-26CDBAEDCE77}" type="slidenum">
              <a:rPr lang="zh-CN" altLang="en-US" sz="1200"/>
              <a:t>25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529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529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29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954BC7B3-F11B-4AEA-A0EB-CA7F1496705A}" type="slidenum">
              <a:rPr lang="zh-CN" altLang="en-US" sz="1200"/>
              <a:t>26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734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734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4020C73D-23E8-467F-99A4-C943F136FFE5}" type="slidenum">
              <a:rPr lang="zh-CN" altLang="en-US" sz="1200"/>
              <a:t>27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939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939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6B017FB9-264B-4182-8B04-D8D617DE606F}" type="slidenum">
              <a:rPr lang="zh-CN" altLang="en-US" sz="1200"/>
              <a:t>28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6144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144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4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A35E167C-EAE2-4B9E-95B6-E284A1E3869B}" type="slidenum">
              <a:rPr lang="zh-CN" altLang="en-US" sz="1200"/>
              <a:t>29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19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19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C7DA709E-E83E-4D03-A341-FA8304D098E4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6348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349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349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9FFD7EBF-5DB1-4C50-80AF-C65B5CFF7A07}" type="slidenum">
              <a:rPr lang="zh-CN" altLang="en-US" sz="1200"/>
              <a:t>30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6553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553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553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09E1A6FD-7BD9-416B-8265-F0AEF68C21AD}" type="slidenum">
              <a:rPr lang="zh-CN" altLang="en-US" sz="1200"/>
              <a:t>31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6758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758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758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D72EC594-3E1F-4636-930F-08B403235379}" type="slidenum">
              <a:rPr lang="zh-CN" altLang="en-US" sz="1200"/>
              <a:t>32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6963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963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963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FF05B44C-8D8D-4C2E-AB51-5AA8DCEDDEDE}" type="slidenum">
              <a:rPr lang="zh-CN" altLang="en-US" sz="1200"/>
              <a:t>33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7168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68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68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30FC3CA2-B531-4175-A045-6F94267BA949}" type="slidenum">
              <a:rPr lang="zh-CN" altLang="en-US" sz="1200"/>
              <a:t>34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7372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373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373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1CB55410-28A0-408C-A095-BEB7DD58F357}" type="slidenum">
              <a:rPr lang="zh-CN" altLang="en-US" sz="1200"/>
              <a:t>35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7577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577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577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3EA7A4B0-0FFC-4AFD-85F2-1B63E91D7845}" type="slidenum">
              <a:rPr lang="zh-CN" altLang="en-US" sz="1200"/>
              <a:t>36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7782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782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782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8A803A25-1DE0-4FF3-8D68-BE6A57707854}" type="slidenum">
              <a:rPr lang="zh-CN" altLang="en-US" sz="1200"/>
              <a:t>37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7987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987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987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A3F7EDB6-F6FE-47D9-A7C2-79293D106C6C}" type="slidenum">
              <a:rPr lang="zh-CN" altLang="en-US" sz="1200"/>
              <a:t>38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192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192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2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71B33EF5-79C7-496F-A5FB-EABEB2CCBD4B}" type="slidenum">
              <a:rPr lang="zh-CN" altLang="en-US" sz="1200"/>
              <a:t>39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024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24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AFAB3438-4E6F-426D-AC4B-A155193DA1DC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396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397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0FCFD9A7-FBB2-455E-90C6-FD1445DD6C4D}" type="slidenum">
              <a:rPr lang="zh-CN" altLang="en-US" sz="1200"/>
              <a:t>40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601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601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601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E6B75EDC-D2AA-4298-A4DB-8D01AAFF0452}" type="slidenum">
              <a:rPr lang="zh-CN" altLang="en-US" sz="1200"/>
              <a:t>41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806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806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806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9BF3CF8D-1C9D-4A43-B9FE-6CED04B38824}" type="slidenum">
              <a:rPr lang="zh-CN" altLang="en-US" sz="1200"/>
              <a:t>42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011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011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6AA1808F-A88A-4A8D-8E9C-9375A4553E99}" type="slidenum">
              <a:rPr lang="zh-CN" altLang="en-US" sz="1200"/>
              <a:t>43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216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6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16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9993ACD5-5CC4-4357-8A87-73DCF3F96915}" type="slidenum">
              <a:rPr lang="zh-CN" altLang="en-US" sz="1200"/>
              <a:t>44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420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421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421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D4584765-C5D5-4DF1-A920-8A1A8770DF19}" type="slidenum">
              <a:rPr lang="zh-CN" altLang="en-US" sz="1200"/>
              <a:t>45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625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625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625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72815165-FB82-4AC4-9D48-099E582FD899}" type="slidenum">
              <a:rPr lang="zh-CN" altLang="en-US" sz="1200"/>
              <a:t>46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830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830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830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41D44B3D-6330-4A73-899B-21F34C507414}" type="slidenum">
              <a:rPr lang="zh-CN" altLang="en-US" sz="1200"/>
              <a:t>47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0035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035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100355" name="灯片编号占位符 3" title="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8F78B3B-788E-4A23-BEF3-EFCB784FB585}" type="slidenum">
              <a:rPr lang="zh-CN" altLang="en-US" sz="1200">
                <a:solidFill>
                  <a:srgbClr val="000000"/>
                </a:solidFill>
                <a:latin typeface="Calibri" pitchFamily="34" charset="0"/>
              </a:rPr>
              <a:t>48</a:t>
            </a:fld>
            <a:endParaRPr lang="zh-CN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itchFamily="2" charset="-122"/>
              </a:rPr>
              <a:t>49</a:t>
            </a:fld>
            <a:endParaRPr lang="zh-CN" altLang="en-US" sz="1200">
              <a:solidFill>
                <a:srgbClr val="000000"/>
              </a:solidFill>
              <a:latin typeface="Calibri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228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29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49058A70-483E-43E4-9D3D-937499D72227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433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33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8D1702C8-27D1-4AAB-B583-E2111FE05553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638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638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28C37FE6-D6DF-4219-A19A-1794E4CDBF7B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843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843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50E193ED-364B-4698-8AE0-AC5DB3BE7D55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048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048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/>
            <a:fld id="{93C9EA63-EC1F-4E67-86A3-1A2C1735865D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>
    <p:fad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Rectangle 2" title="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 title="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C8698FA-E19A-4C3C-A979-DF50E2A4C8F3}" type="slidenum">
              <a:rPr lang="en-US" altLang="zh-CN" sz="1400"/>
              <a:t>‹#›</a:t>
            </a:fld>
            <a:endParaRPr lang="en-US" altLang="zh-CN" sz="1400"/>
          </a:p>
        </p:txBody>
      </p:sp>
      <p:pic>
        <p:nvPicPr>
          <p:cNvPr id="1031" name="Picture 7" descr="未标题11-1" title=""/>
          <p:cNvPicPr>
            <a:picLocks noChangeAspect="1"/>
          </p:cNvPicPr>
          <p:nvPr/>
        </p:nvPicPr>
        <p:blipFill>
          <a:blip r:embed="rId12">
            <a:lum bright="-6000" contrast="1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8.png" /><Relationship Id="rId7" Type="http://schemas.openxmlformats.org/officeDocument/2006/relationships/image" Target="../media/image1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Relationship Id="rId8" Type="http://schemas.openxmlformats.org/officeDocument/2006/relationships/image" Target="../media/image22.jpeg" /><Relationship Id="rId9" Type="http://schemas.openxmlformats.org/officeDocument/2006/relationships/image" Target="../media/image2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slide" Target="slide24.xml" TargetMode="In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slide" Target="slide25.xml" TargetMode="Interna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slide" Target="slide22.xml" TargetMode="In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slide" Target="slide23.xml" TargetMode="Interna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24.jpeg" /><Relationship Id="rId7" Type="http://schemas.openxmlformats.org/officeDocument/2006/relationships/image" Target="../media/image25.png" /><Relationship Id="rId8" Type="http://schemas.openxmlformats.org/officeDocument/2006/relationships/image" Target="../media/image2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7.png" /><Relationship Id="rId4" Type="http://schemas.openxmlformats.org/officeDocument/2006/relationships/image" Target="../media/image9.png" /><Relationship Id="rId5" Type="http://schemas.openxmlformats.org/officeDocument/2006/relationships/image" Target="../media/image8.png" /><Relationship Id="rId6" Type="http://schemas.openxmlformats.org/officeDocument/2006/relationships/image" Target="../media/image27.jpeg" /><Relationship Id="rId7" Type="http://schemas.openxmlformats.org/officeDocument/2006/relationships/image" Target="../media/image28.jpeg" /><Relationship Id="rId8" Type="http://schemas.openxmlformats.org/officeDocument/2006/relationships/image" Target="../media/image29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30.jpeg" /><Relationship Id="rId7" Type="http://schemas.openxmlformats.org/officeDocument/2006/relationships/image" Target="../media/image3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32.jpeg" /><Relationship Id="rId7" Type="http://schemas.openxmlformats.org/officeDocument/2006/relationships/image" Target="../media/image33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34.jpeg" /><Relationship Id="rId7" Type="http://schemas.openxmlformats.org/officeDocument/2006/relationships/image" Target="../media/image35.jpeg" /><Relationship Id="rId8" Type="http://schemas.openxmlformats.org/officeDocument/2006/relationships/image" Target="../media/image36.jpeg" /><Relationship Id="rId9" Type="http://schemas.openxmlformats.org/officeDocument/2006/relationships/image" Target="../media/image37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6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6.xml" /><Relationship Id="rId3" Type="http://schemas.openxmlformats.org/officeDocument/2006/relationships/hyperlink" Target="http://www.1ppt.com/xiazai/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8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7.xml" /><Relationship Id="rId3" Type="http://schemas.openxmlformats.org/officeDocument/2006/relationships/image" Target="../media/image1.png" /><Relationship Id="rId4" Type="http://schemas.openxmlformats.org/officeDocument/2006/relationships/image" Target="../media/image38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8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9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3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49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1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4.jpeg" /><Relationship Id="rId7" Type="http://schemas.openxmlformats.org/officeDocument/2006/relationships/hyperlink" Target="http://0311.oo16t.com/new_view.asp?id=21598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3073" name="Picture 3" descr="零碎的水珠背景 [转换]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62" y="-20637"/>
            <a:ext cx="9137650" cy="68786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4" name="Picture 4" descr="Paper Envelope3 [转换]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613" y="2570163"/>
            <a:ext cx="7164387" cy="42878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36738" y="1092200"/>
            <a:ext cx="36718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lvl="0" indent="0" eaLnBrk="1" hangingPunct="0">
              <a:spcBef>
                <a:spcPct val="50000"/>
              </a:spcBef>
            </a:pPr>
            <a:r>
              <a:rPr lang="zh-CN" altLang="en-US" sz="4800" spc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汉仪长美黑简" pitchFamily="49" charset="-122"/>
                <a:ea typeface="汉仪长美黑简" panose="02010609000101010101" pitchFamily="49" charset="-122"/>
              </a:rPr>
              <a:t>礼仪与沟通</a:t>
            </a:r>
            <a:endParaRPr lang="zh-CN" altLang="en-US" sz="4800">
              <a:solidFill>
                <a:srgbClr val="00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汉仪长美黑简" pitchFamily="49" charset="-122"/>
              <a:ea typeface="汉仪长美黑简" panose="02010609000101010101" pitchFamily="49" charset="-122"/>
            </a:endParaRPr>
          </a:p>
        </p:txBody>
      </p:sp>
      <p:grpSp>
        <p:nvGrpSpPr>
          <p:cNvPr id="3076" name="Group 27" title=""/>
          <p:cNvGrpSpPr/>
          <p:nvPr/>
        </p:nvGrpSpPr>
        <p:grpSpPr>
          <a:xfrm>
            <a:off x="2627313" y="1916113"/>
            <a:ext cx="6769100" cy="641350"/>
            <a:chExt cx="4264" cy="404"/>
          </a:xfrm>
        </p:grpSpPr>
        <p:sp>
          <p:nvSpPr>
            <p:cNvPr id="3077" name="Text Box 8" title=""/>
            <p:cNvSpPr txBox="1"/>
            <p:nvPr/>
          </p:nvSpPr>
          <p:spPr>
            <a:xfrm>
              <a:off x="0" y="0"/>
              <a:ext cx="4264" cy="4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日常交际  迎来送往</a:t>
              </a:r>
              <a:r>
                <a:rPr lang="zh-CN" altLang="en-US" sz="3600" b="1">
                  <a:solidFill>
                    <a:srgbClr val="0099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sz="3600" b="1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8" name="Oval 9" title=""/>
            <p:cNvSpPr/>
            <p:nvPr/>
          </p:nvSpPr>
          <p:spPr>
            <a:xfrm>
              <a:off x="1742" y="173"/>
              <a:ext cx="91" cy="91"/>
            </a:xfrm>
            <a:prstGeom prst="ellipse">
              <a:avLst/>
            </a:prstGeom>
            <a:solidFill>
              <a:srgbClr val="333333"/>
            </a:solidFill>
            <a:ln>
              <a:solidFill>
                <a:srgbClr val="3366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  <p:sp>
        <p:nvSpPr>
          <p:cNvPr id="3079" name="同心圆 9" title=""/>
          <p:cNvSpPr/>
          <p:nvPr/>
        </p:nvSpPr>
        <p:spPr>
          <a:xfrm>
            <a:off x="6372225" y="2825750"/>
            <a:ext cx="730250" cy="730250"/>
          </a:xfrm>
          <a:custGeom>
            <a:cxnLst>
              <a:cxn ang="0">
                <a:pos x="0" y="365125"/>
              </a:cxn>
              <a:cxn ang="0">
                <a:pos x="365125" y="0"/>
              </a:cxn>
              <a:cxn ang="0">
                <a:pos x="730250" y="365125"/>
              </a:cxn>
              <a:cxn ang="0">
                <a:pos x="365125" y="730250"/>
              </a:cxn>
              <a:cxn ang="0">
                <a:pos x="0" y="365125"/>
              </a:cxn>
              <a:cxn ang="0">
                <a:pos x="65606" y="365125"/>
              </a:cxn>
              <a:cxn ang="0">
                <a:pos x="365125" y="664644"/>
              </a:cxn>
              <a:cxn ang="0">
                <a:pos x="664644" y="365125"/>
              </a:cxn>
              <a:cxn ang="0">
                <a:pos x="365125" y="65606"/>
              </a:cxn>
              <a:cxn ang="0">
                <a:pos x="65606" y="365125"/>
              </a:cxn>
            </a:cxnLst>
            <a:rect l="l" t="t" r="r" b="b"/>
            <a:pathLst>
              <a:path w="730250" h="730250">
                <a:moveTo>
                  <a:pt x="0" y="365125"/>
                </a:moveTo>
                <a:cubicBezTo>
                  <a:pt x="0" y="163472"/>
                  <a:pt x="163472" y="0"/>
                  <a:pt x="365125" y="0"/>
                </a:cubicBezTo>
                <a:cubicBezTo>
                  <a:pt x="566778" y="0"/>
                  <a:pt x="730250" y="163472"/>
                  <a:pt x="730250" y="365125"/>
                </a:cubicBezTo>
                <a:cubicBezTo>
                  <a:pt x="730250" y="566778"/>
                  <a:pt x="566778" y="730250"/>
                  <a:pt x="365125" y="730250"/>
                </a:cubicBezTo>
                <a:cubicBezTo>
                  <a:pt x="163472" y="730250"/>
                  <a:pt x="0" y="566778"/>
                  <a:pt x="0" y="365125"/>
                </a:cubicBezTo>
                <a:close/>
                <a:moveTo>
                  <a:pt x="65606" y="365125"/>
                </a:moveTo>
                <a:cubicBezTo>
                  <a:pt x="65606" y="530545"/>
                  <a:pt x="199705" y="664644"/>
                  <a:pt x="365125" y="664644"/>
                </a:cubicBezTo>
                <a:cubicBezTo>
                  <a:pt x="530545" y="664644"/>
                  <a:pt x="664644" y="530545"/>
                  <a:pt x="664644" y="365125"/>
                </a:cubicBezTo>
                <a:cubicBezTo>
                  <a:pt x="664644" y="199705"/>
                  <a:pt x="530545" y="65606"/>
                  <a:pt x="365125" y="65606"/>
                </a:cubicBezTo>
                <a:cubicBezTo>
                  <a:pt x="199705" y="65606"/>
                  <a:pt x="65606" y="199705"/>
                  <a:pt x="65606" y="365125"/>
                </a:cubicBez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80" name="同心圆 15" title=""/>
          <p:cNvSpPr/>
          <p:nvPr/>
        </p:nvSpPr>
        <p:spPr>
          <a:xfrm>
            <a:off x="6943725" y="2330450"/>
            <a:ext cx="450850" cy="450850"/>
          </a:xfrm>
          <a:custGeom>
            <a:cxnLst>
              <a:cxn ang="0">
                <a:pos x="0" y="225425"/>
              </a:cxn>
              <a:cxn ang="0">
                <a:pos x="225425" y="0"/>
              </a:cxn>
              <a:cxn ang="0">
                <a:pos x="450850" y="225425"/>
              </a:cxn>
              <a:cxn ang="0">
                <a:pos x="225425" y="450850"/>
              </a:cxn>
              <a:cxn ang="0">
                <a:pos x="0" y="225425"/>
              </a:cxn>
              <a:cxn ang="0">
                <a:pos x="40504" y="225425"/>
              </a:cxn>
              <a:cxn ang="0">
                <a:pos x="225425" y="410346"/>
              </a:cxn>
              <a:cxn ang="0">
                <a:pos x="410346" y="225425"/>
              </a:cxn>
              <a:cxn ang="0">
                <a:pos x="225425" y="40504"/>
              </a:cxn>
              <a:cxn ang="0">
                <a:pos x="40504" y="225425"/>
              </a:cxn>
            </a:cxnLst>
            <a:rect l="l" t="t" r="r" b="b"/>
            <a:pathLst>
              <a:path w="450850" h="450850">
                <a:moveTo>
                  <a:pt x="0" y="225425"/>
                </a:moveTo>
                <a:cubicBezTo>
                  <a:pt x="0" y="100926"/>
                  <a:pt x="100926" y="0"/>
                  <a:pt x="225425" y="0"/>
                </a:cubicBezTo>
                <a:cubicBezTo>
                  <a:pt x="349924" y="0"/>
                  <a:pt x="450850" y="100926"/>
                  <a:pt x="450850" y="225425"/>
                </a:cubicBezTo>
                <a:cubicBezTo>
                  <a:pt x="450850" y="349924"/>
                  <a:pt x="349924" y="450850"/>
                  <a:pt x="225425" y="450850"/>
                </a:cubicBezTo>
                <a:cubicBezTo>
                  <a:pt x="100926" y="450850"/>
                  <a:pt x="0" y="349924"/>
                  <a:pt x="0" y="225425"/>
                </a:cubicBezTo>
                <a:close/>
                <a:moveTo>
                  <a:pt x="40504" y="225425"/>
                </a:moveTo>
                <a:cubicBezTo>
                  <a:pt x="40504" y="327554"/>
                  <a:pt x="123296" y="410346"/>
                  <a:pt x="225425" y="410346"/>
                </a:cubicBezTo>
                <a:cubicBezTo>
                  <a:pt x="327554" y="410346"/>
                  <a:pt x="410346" y="327554"/>
                  <a:pt x="410346" y="225425"/>
                </a:cubicBezTo>
                <a:cubicBezTo>
                  <a:pt x="410346" y="123296"/>
                  <a:pt x="327554" y="40504"/>
                  <a:pt x="225425" y="40504"/>
                </a:cubicBezTo>
                <a:cubicBezTo>
                  <a:pt x="123296" y="40504"/>
                  <a:pt x="40504" y="123296"/>
                  <a:pt x="40504" y="225425"/>
                </a:cubicBez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81" name="同心圆 18" title=""/>
          <p:cNvSpPr/>
          <p:nvPr/>
        </p:nvSpPr>
        <p:spPr>
          <a:xfrm>
            <a:off x="7596188" y="1700213"/>
            <a:ext cx="441325" cy="441325"/>
          </a:xfrm>
          <a:custGeom>
            <a:cxnLst>
              <a:cxn ang="0">
                <a:pos x="0" y="220663"/>
              </a:cxn>
              <a:cxn ang="0">
                <a:pos x="220663" y="0"/>
              </a:cxn>
              <a:cxn ang="0">
                <a:pos x="441326" y="220663"/>
              </a:cxn>
              <a:cxn ang="0">
                <a:pos x="220663" y="441326"/>
              </a:cxn>
              <a:cxn ang="0">
                <a:pos x="0" y="220663"/>
              </a:cxn>
              <a:cxn ang="0">
                <a:pos x="39649" y="220663"/>
              </a:cxn>
              <a:cxn ang="0">
                <a:pos x="220663" y="401677"/>
              </a:cxn>
              <a:cxn ang="0">
                <a:pos x="401677" y="220663"/>
              </a:cxn>
              <a:cxn ang="0">
                <a:pos x="220663" y="39649"/>
              </a:cxn>
              <a:cxn ang="0">
                <a:pos x="39649" y="220663"/>
              </a:cxn>
            </a:cxnLst>
            <a:rect l="l" t="t" r="r" b="b"/>
            <a:pathLst>
              <a:path w="441325" h="441325">
                <a:moveTo>
                  <a:pt x="0" y="220663"/>
                </a:moveTo>
                <a:cubicBezTo>
                  <a:pt x="0" y="98794"/>
                  <a:pt x="98794" y="0"/>
                  <a:pt x="220663" y="0"/>
                </a:cubicBezTo>
                <a:cubicBezTo>
                  <a:pt x="342532" y="0"/>
                  <a:pt x="441326" y="98794"/>
                  <a:pt x="441326" y="220663"/>
                </a:cubicBezTo>
                <a:cubicBezTo>
                  <a:pt x="441326" y="342532"/>
                  <a:pt x="342532" y="441326"/>
                  <a:pt x="220663" y="441326"/>
                </a:cubicBezTo>
                <a:cubicBezTo>
                  <a:pt x="98794" y="441326"/>
                  <a:pt x="0" y="342532"/>
                  <a:pt x="0" y="220663"/>
                </a:cubicBezTo>
                <a:close/>
                <a:moveTo>
                  <a:pt x="39649" y="220663"/>
                </a:moveTo>
                <a:cubicBezTo>
                  <a:pt x="39649" y="320634"/>
                  <a:pt x="120692" y="401677"/>
                  <a:pt x="220663" y="401677"/>
                </a:cubicBezTo>
                <a:cubicBezTo>
                  <a:pt x="320634" y="401677"/>
                  <a:pt x="401677" y="320634"/>
                  <a:pt x="401677" y="220663"/>
                </a:cubicBezTo>
                <a:cubicBezTo>
                  <a:pt x="401677" y="120692"/>
                  <a:pt x="320634" y="39649"/>
                  <a:pt x="220663" y="39649"/>
                </a:cubicBezTo>
                <a:cubicBezTo>
                  <a:pt x="120692" y="39649"/>
                  <a:pt x="39649" y="120692"/>
                  <a:pt x="39649" y="220663"/>
                </a:cubicBezTo>
                <a:close/>
              </a:path>
            </a:pathLst>
          </a:custGeom>
          <a:solidFill>
            <a:srgbClr val="00B0F0">
              <a:alpha val="58823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82" name="同心圆 4" title=""/>
          <p:cNvSpPr/>
          <p:nvPr/>
        </p:nvSpPr>
        <p:spPr>
          <a:xfrm>
            <a:off x="395288" y="2505075"/>
            <a:ext cx="233362" cy="230188"/>
          </a:xfrm>
          <a:custGeom>
            <a:cxnLst>
              <a:cxn ang="0">
                <a:pos x="0" y="115094"/>
              </a:cxn>
              <a:cxn ang="0">
                <a:pos x="116681" y="0"/>
              </a:cxn>
              <a:cxn ang="0">
                <a:pos x="233362" y="115094"/>
              </a:cxn>
              <a:cxn ang="0">
                <a:pos x="116681" y="230188"/>
              </a:cxn>
              <a:cxn ang="0">
                <a:pos x="0" y="115094"/>
              </a:cxn>
              <a:cxn ang="0">
                <a:pos x="20680" y="115094"/>
              </a:cxn>
              <a:cxn ang="0">
                <a:pos x="116681" y="209508"/>
              </a:cxn>
              <a:cxn ang="0">
                <a:pos x="212682" y="115094"/>
              </a:cxn>
              <a:cxn ang="0">
                <a:pos x="116681" y="20680"/>
              </a:cxn>
              <a:cxn ang="0">
                <a:pos x="20680" y="115094"/>
              </a:cxn>
            </a:cxnLst>
            <a:rect l="l" t="t" r="r" b="b"/>
            <a:pathLst>
              <a:path w="233362" h="230188">
                <a:moveTo>
                  <a:pt x="0" y="115094"/>
                </a:moveTo>
                <a:cubicBezTo>
                  <a:pt x="0" y="51529"/>
                  <a:pt x="52240" y="0"/>
                  <a:pt x="116681" y="0"/>
                </a:cubicBezTo>
                <a:cubicBezTo>
                  <a:pt x="181122" y="0"/>
                  <a:pt x="233362" y="51529"/>
                  <a:pt x="233362" y="115094"/>
                </a:cubicBezTo>
                <a:cubicBezTo>
                  <a:pt x="233362" y="178659"/>
                  <a:pt x="181122" y="230188"/>
                  <a:pt x="116681" y="230188"/>
                </a:cubicBezTo>
                <a:cubicBezTo>
                  <a:pt x="52240" y="230188"/>
                  <a:pt x="0" y="178659"/>
                  <a:pt x="0" y="115094"/>
                </a:cubicBezTo>
                <a:close/>
                <a:moveTo>
                  <a:pt x="20680" y="115094"/>
                </a:moveTo>
                <a:cubicBezTo>
                  <a:pt x="20680" y="167237"/>
                  <a:pt x="63661" y="209508"/>
                  <a:pt x="116681" y="209508"/>
                </a:cubicBezTo>
                <a:cubicBezTo>
                  <a:pt x="169701" y="209508"/>
                  <a:pt x="212682" y="167237"/>
                  <a:pt x="212682" y="115094"/>
                </a:cubicBezTo>
                <a:cubicBezTo>
                  <a:pt x="212682" y="62951"/>
                  <a:pt x="169701" y="20680"/>
                  <a:pt x="116681" y="20680"/>
                </a:cubicBezTo>
                <a:cubicBezTo>
                  <a:pt x="63661" y="20680"/>
                  <a:pt x="20680" y="62951"/>
                  <a:pt x="20680" y="115094"/>
                </a:cubicBezTo>
                <a:close/>
              </a:path>
            </a:pathLst>
          </a:custGeom>
          <a:solidFill>
            <a:srgbClr val="00B0F0">
              <a:alpha val="76077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83" name="同心圆 5" title=""/>
          <p:cNvSpPr/>
          <p:nvPr/>
        </p:nvSpPr>
        <p:spPr>
          <a:xfrm>
            <a:off x="1112838" y="2017713"/>
            <a:ext cx="290512" cy="287337"/>
          </a:xfrm>
          <a:custGeom>
            <a:cxnLst>
              <a:cxn ang="0">
                <a:pos x="0" y="143669"/>
              </a:cxn>
              <a:cxn ang="0">
                <a:pos x="145256" y="0"/>
              </a:cxn>
              <a:cxn ang="0">
                <a:pos x="290512" y="143669"/>
              </a:cxn>
              <a:cxn ang="0">
                <a:pos x="145256" y="287338"/>
              </a:cxn>
              <a:cxn ang="0">
                <a:pos x="0" y="143669"/>
              </a:cxn>
              <a:cxn ang="0">
                <a:pos x="25814" y="143669"/>
              </a:cxn>
              <a:cxn ang="0">
                <a:pos x="145256" y="261523"/>
              </a:cxn>
              <a:cxn ang="0">
                <a:pos x="264698" y="143669"/>
              </a:cxn>
              <a:cxn ang="0">
                <a:pos x="145256" y="25815"/>
              </a:cxn>
              <a:cxn ang="0">
                <a:pos x="25814" y="143669"/>
              </a:cxn>
            </a:cxnLst>
            <a:rect l="l" t="t" r="r" b="b"/>
            <a:pathLst>
              <a:path w="290512" h="287337">
                <a:moveTo>
                  <a:pt x="0" y="143669"/>
                </a:moveTo>
                <a:cubicBezTo>
                  <a:pt x="0" y="64323"/>
                  <a:pt x="65033" y="0"/>
                  <a:pt x="145256" y="0"/>
                </a:cubicBezTo>
                <a:cubicBezTo>
                  <a:pt x="225479" y="0"/>
                  <a:pt x="290512" y="64323"/>
                  <a:pt x="290512" y="143669"/>
                </a:cubicBezTo>
                <a:cubicBezTo>
                  <a:pt x="290512" y="223015"/>
                  <a:pt x="225479" y="287338"/>
                  <a:pt x="145256" y="287338"/>
                </a:cubicBezTo>
                <a:cubicBezTo>
                  <a:pt x="65033" y="287338"/>
                  <a:pt x="0" y="223015"/>
                  <a:pt x="0" y="143669"/>
                </a:cubicBezTo>
                <a:close/>
                <a:moveTo>
                  <a:pt x="25814" y="143669"/>
                </a:moveTo>
                <a:cubicBezTo>
                  <a:pt x="25814" y="208758"/>
                  <a:pt x="79290" y="261523"/>
                  <a:pt x="145256" y="261523"/>
                </a:cubicBezTo>
                <a:cubicBezTo>
                  <a:pt x="211222" y="261523"/>
                  <a:pt x="264698" y="208758"/>
                  <a:pt x="264698" y="143669"/>
                </a:cubicBezTo>
                <a:cubicBezTo>
                  <a:pt x="264698" y="78580"/>
                  <a:pt x="211222" y="25815"/>
                  <a:pt x="145256" y="25815"/>
                </a:cubicBezTo>
                <a:cubicBezTo>
                  <a:pt x="79290" y="25815"/>
                  <a:pt x="25814" y="78580"/>
                  <a:pt x="25814" y="143669"/>
                </a:cubicBezTo>
                <a:close/>
              </a:path>
            </a:pathLst>
          </a:custGeom>
          <a:solidFill>
            <a:srgbClr val="00B0F0">
              <a:alpha val="27058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84" name="同心圆 13" title=""/>
          <p:cNvSpPr/>
          <p:nvPr/>
        </p:nvSpPr>
        <p:spPr>
          <a:xfrm>
            <a:off x="1905000" y="3505200"/>
            <a:ext cx="287338" cy="284163"/>
          </a:xfrm>
          <a:custGeom>
            <a:cxnLst>
              <a:cxn ang="0">
                <a:pos x="0" y="142082"/>
              </a:cxn>
              <a:cxn ang="0">
                <a:pos x="143669" y="0"/>
              </a:cxn>
              <a:cxn ang="0">
                <a:pos x="287338" y="142082"/>
              </a:cxn>
              <a:cxn ang="0">
                <a:pos x="143669" y="284164"/>
              </a:cxn>
              <a:cxn ang="0">
                <a:pos x="0" y="142082"/>
              </a:cxn>
              <a:cxn ang="0">
                <a:pos x="25529" y="142082"/>
              </a:cxn>
              <a:cxn ang="0">
                <a:pos x="143669" y="258634"/>
              </a:cxn>
              <a:cxn ang="0">
                <a:pos x="261809" y="142082"/>
              </a:cxn>
              <a:cxn ang="0">
                <a:pos x="143669" y="25530"/>
              </a:cxn>
              <a:cxn ang="0">
                <a:pos x="25529" y="142082"/>
              </a:cxn>
            </a:cxnLst>
            <a:rect l="l" t="t" r="r" b="b"/>
            <a:pathLst>
              <a:path w="287338" h="284163">
                <a:moveTo>
                  <a:pt x="0" y="142082"/>
                </a:moveTo>
                <a:cubicBezTo>
                  <a:pt x="0" y="63612"/>
                  <a:pt x="64323" y="0"/>
                  <a:pt x="143669" y="0"/>
                </a:cubicBezTo>
                <a:cubicBezTo>
                  <a:pt x="223015" y="0"/>
                  <a:pt x="287338" y="63612"/>
                  <a:pt x="287338" y="142082"/>
                </a:cubicBezTo>
                <a:cubicBezTo>
                  <a:pt x="287338" y="220552"/>
                  <a:pt x="223015" y="284164"/>
                  <a:pt x="143669" y="284164"/>
                </a:cubicBezTo>
                <a:cubicBezTo>
                  <a:pt x="64323" y="284164"/>
                  <a:pt x="0" y="220552"/>
                  <a:pt x="0" y="142082"/>
                </a:cubicBezTo>
                <a:close/>
                <a:moveTo>
                  <a:pt x="25529" y="142082"/>
                </a:moveTo>
                <a:cubicBezTo>
                  <a:pt x="25529" y="206452"/>
                  <a:pt x="78422" y="258634"/>
                  <a:pt x="143669" y="258634"/>
                </a:cubicBezTo>
                <a:cubicBezTo>
                  <a:pt x="208916" y="258634"/>
                  <a:pt x="261809" y="206452"/>
                  <a:pt x="261809" y="142082"/>
                </a:cubicBezTo>
                <a:cubicBezTo>
                  <a:pt x="261809" y="77712"/>
                  <a:pt x="208916" y="25530"/>
                  <a:pt x="143669" y="25530"/>
                </a:cubicBezTo>
                <a:cubicBezTo>
                  <a:pt x="78422" y="25530"/>
                  <a:pt x="25529" y="77712"/>
                  <a:pt x="25529" y="142082"/>
                </a:cubicBezTo>
                <a:close/>
              </a:path>
            </a:pathLst>
          </a:custGeom>
          <a:solidFill>
            <a:srgbClr val="00B0F0">
              <a:alpha val="76077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85" name="同心圆 14" title=""/>
          <p:cNvSpPr/>
          <p:nvPr/>
        </p:nvSpPr>
        <p:spPr>
          <a:xfrm>
            <a:off x="2262188" y="3505200"/>
            <a:ext cx="71437" cy="69850"/>
          </a:xfrm>
          <a:custGeom>
            <a:cxnLst>
              <a:cxn ang="0">
                <a:pos x="0" y="34925"/>
              </a:cxn>
              <a:cxn ang="0">
                <a:pos x="35719" y="0"/>
              </a:cxn>
              <a:cxn ang="0">
                <a:pos x="71438" y="34925"/>
              </a:cxn>
              <a:cxn ang="0">
                <a:pos x="35719" y="69850"/>
              </a:cxn>
              <a:cxn ang="0">
                <a:pos x="0" y="34925"/>
              </a:cxn>
              <a:cxn ang="0">
                <a:pos x="6275" y="34925"/>
              </a:cxn>
              <a:cxn ang="0">
                <a:pos x="35718" y="63575"/>
              </a:cxn>
              <a:cxn ang="0">
                <a:pos x="65161" y="34925"/>
              </a:cxn>
              <a:cxn ang="0">
                <a:pos x="35718" y="6275"/>
              </a:cxn>
              <a:cxn ang="0">
                <a:pos x="6275" y="34925"/>
              </a:cxn>
            </a:cxnLst>
            <a:rect l="l" t="t" r="r" b="b"/>
            <a:pathLst>
              <a:path w="71437" h="69850">
                <a:moveTo>
                  <a:pt x="0" y="34925"/>
                </a:moveTo>
                <a:cubicBezTo>
                  <a:pt x="0" y="15636"/>
                  <a:pt x="15992" y="0"/>
                  <a:pt x="35719" y="0"/>
                </a:cubicBezTo>
                <a:cubicBezTo>
                  <a:pt x="55446" y="0"/>
                  <a:pt x="71438" y="15636"/>
                  <a:pt x="71438" y="34925"/>
                </a:cubicBezTo>
                <a:cubicBezTo>
                  <a:pt x="71438" y="54214"/>
                  <a:pt x="55446" y="69850"/>
                  <a:pt x="35719" y="69850"/>
                </a:cubicBezTo>
                <a:cubicBezTo>
                  <a:pt x="15992" y="69850"/>
                  <a:pt x="0" y="54214"/>
                  <a:pt x="0" y="34925"/>
                </a:cubicBezTo>
                <a:close/>
                <a:moveTo>
                  <a:pt x="6275" y="34925"/>
                </a:moveTo>
                <a:cubicBezTo>
                  <a:pt x="6275" y="50748"/>
                  <a:pt x="19457" y="63575"/>
                  <a:pt x="35718" y="63575"/>
                </a:cubicBezTo>
                <a:cubicBezTo>
                  <a:pt x="51979" y="63575"/>
                  <a:pt x="65161" y="50748"/>
                  <a:pt x="65161" y="34925"/>
                </a:cubicBezTo>
                <a:cubicBezTo>
                  <a:pt x="65161" y="19102"/>
                  <a:pt x="51979" y="6275"/>
                  <a:pt x="35718" y="6275"/>
                </a:cubicBezTo>
                <a:cubicBezTo>
                  <a:pt x="19457" y="6275"/>
                  <a:pt x="6275" y="19102"/>
                  <a:pt x="6275" y="34925"/>
                </a:cubicBez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pic>
        <p:nvPicPr>
          <p:cNvPr id="3086" name="Picture 29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5289550"/>
            <a:ext cx="3313113" cy="5159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21505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1506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21507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1508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21509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21510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1511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21512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1513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1514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1515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21516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21517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21518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1519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（二）着装准备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1520" name="Text Box 18" title=""/>
          <p:cNvSpPr txBox="1"/>
          <p:nvPr/>
        </p:nvSpPr>
        <p:spPr>
          <a:xfrm>
            <a:off x="1476375" y="1984375"/>
            <a:ext cx="6048375" cy="3173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000" tIns="46800" rIns="90000" bIns="46800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</a:t>
            </a:r>
            <a:r>
              <a:rPr lang="zh-CN" altLang="en-US" sz="4000">
                <a:latin typeface="Times New Roman" pitchFamily="18" charset="0"/>
                <a:ea typeface="微软雅黑" pitchFamily="34" charset="-122"/>
              </a:rPr>
              <a:t>如</a:t>
            </a:r>
            <a:r>
              <a:rPr lang="zh-CN" altLang="en-US" sz="1800">
                <a:latin typeface="Times New Roman" pitchFamily="18" charset="0"/>
                <a:ea typeface="微软雅黑" pitchFamily="34" charset="-122"/>
              </a:rPr>
              <a:t> 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拜访的地点设在对方的办公区域，则应着正装或所在单位的制服，既代表了单位的形象，又传递出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你很重视这次拜访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的友好信息，使其愿意与你合作！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endParaRPr lang="en-US" altLang="zh-CN" sz="2400">
              <a:latin typeface="Times New Roman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23553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3554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23555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56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23557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23558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3559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23560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3561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3562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3563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23564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23565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23566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3567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（三）拜访的举止与要求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568" name="Text Box 18" title=""/>
          <p:cNvSpPr txBox="1"/>
          <p:nvPr/>
        </p:nvSpPr>
        <p:spPr>
          <a:xfrm>
            <a:off x="1258888" y="1700213"/>
            <a:ext cx="4752975" cy="4670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000" tIns="46800" rIns="90000" bIns="46800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微软雅黑" pitchFamily="34" charset="-122"/>
              </a:rPr>
              <a:t>拜访办公区域时的举止</a:t>
            </a:r>
            <a:endParaRPr lang="zh-CN" altLang="en-US" sz="2800" b="1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A.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到达接待处，清晰、礼貌的自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    报来处。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B.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被带到接待处时安静等待。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C.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初见被访对象主动起身招呼，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    做自我介绍，并对对方抽出宝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    贵时间表示感谢！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endParaRPr lang="en-US" altLang="zh-CN" sz="2400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23569" name="Text Box 22" title=""/>
          <p:cNvSpPr txBox="1"/>
          <p:nvPr/>
        </p:nvSpPr>
        <p:spPr>
          <a:xfrm>
            <a:off x="-1543050" y="3140075"/>
            <a:ext cx="25860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000" tIns="46800" rIns="90000" bIns="46800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endParaRPr lang="zh-CN" altLang="en-US" sz="2400">
              <a:latin typeface="Times New Roman" pitchFamily="18" charset="0"/>
            </a:endParaRPr>
          </a:p>
        </p:txBody>
      </p:sp>
      <p:pic>
        <p:nvPicPr>
          <p:cNvPr id="23570" name="Picture 28" descr="图片1副本" title=""/>
          <p:cNvPicPr>
            <a:picLocks noChangeAspect="1"/>
          </p:cNvPicPr>
          <p:nvPr/>
        </p:nvPicPr>
        <p:blipFill>
          <a:blip r:embed="rId6"/>
          <a:srcRect l="15125" r="15125"/>
          <a:stretch>
            <a:fillRect/>
          </a:stretch>
        </p:blipFill>
        <p:spPr>
          <a:xfrm>
            <a:off x="5508625" y="2370138"/>
            <a:ext cx="2925763" cy="31464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25601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5602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25603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5604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25605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25606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5607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25608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5609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5610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5611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25612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25613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25614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5615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（四）拜访的礼规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616" name="Text Box 18" title=""/>
          <p:cNvSpPr txBox="1"/>
          <p:nvPr/>
        </p:nvSpPr>
        <p:spPr>
          <a:xfrm>
            <a:off x="2051050" y="2325688"/>
            <a:ext cx="3600450" cy="3263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000" tIns="46800" rIns="90000" bIns="46800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1.初次见面的礼规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2.私人拜访中的礼规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3.事务性拜访中的礼规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4.拜访礼品赠送的礼规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endParaRPr lang="en-US" altLang="zh-CN" sz="2000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25617" name="Text Box 19" title=""/>
          <p:cNvSpPr txBox="1"/>
          <p:nvPr/>
        </p:nvSpPr>
        <p:spPr>
          <a:xfrm>
            <a:off x="-1543050" y="3140075"/>
            <a:ext cx="25860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000" tIns="46800" rIns="90000" bIns="46800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endParaRPr lang="zh-CN" altLang="en-US" sz="2400">
              <a:latin typeface="Times New Roman" pitchFamily="18" charset="0"/>
            </a:endParaRPr>
          </a:p>
        </p:txBody>
      </p:sp>
      <p:pic>
        <p:nvPicPr>
          <p:cNvPr id="25618" name="Picture 20" descr="图片1副本" title=""/>
          <p:cNvPicPr>
            <a:picLocks noChangeAspect="1"/>
          </p:cNvPicPr>
          <p:nvPr/>
        </p:nvPicPr>
        <p:blipFill>
          <a:blip r:embed="rId6"/>
          <a:srcRect l="15125" r="15125"/>
          <a:stretch>
            <a:fillRect/>
          </a:stretch>
        </p:blipFill>
        <p:spPr>
          <a:xfrm>
            <a:off x="5508625" y="2370138"/>
            <a:ext cx="2925763" cy="31464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5619" name="Group 24" title=""/>
          <p:cNvGrpSpPr/>
          <p:nvPr/>
        </p:nvGrpSpPr>
        <p:grpSpPr>
          <a:xfrm>
            <a:off x="971550" y="2492375"/>
            <a:ext cx="1152525" cy="2447925"/>
            <a:chExt cx="590" cy="1542"/>
          </a:xfrm>
        </p:grpSpPr>
        <p:sp>
          <p:nvSpPr>
            <p:cNvPr id="25620" name="Rectangle 22" title=""/>
            <p:cNvSpPr/>
            <p:nvPr/>
          </p:nvSpPr>
          <p:spPr>
            <a:xfrm>
              <a:off x="0" y="496"/>
              <a:ext cx="318" cy="10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zh-CN" altLang="en-US" sz="3600" b="1">
                  <a:ea typeface="微软雅黑" pitchFamily="34" charset="-122"/>
                </a:rPr>
                <a:t>礼规</a:t>
              </a:r>
              <a:r>
                <a:rPr lang="zh-CN" altLang="en-US" sz="2800" b="1">
                  <a:ea typeface="微软雅黑" pitchFamily="34" charset="-122"/>
                </a:rPr>
                <a:t> </a:t>
              </a:r>
              <a:endParaRPr lang="zh-CN" altLang="en-US" sz="2800" b="1">
                <a:ea typeface="微软雅黑" panose="020b0503020204020204" pitchFamily="34" charset="-122"/>
              </a:endParaRPr>
            </a:p>
          </p:txBody>
        </p:sp>
        <p:sp>
          <p:nvSpPr>
            <p:cNvPr id="25621" name="AutoShape 23" title=""/>
            <p:cNvSpPr/>
            <p:nvPr/>
          </p:nvSpPr>
          <p:spPr>
            <a:xfrm>
              <a:off x="363" y="0"/>
              <a:ext cx="227" cy="1542"/>
            </a:xfrm>
            <a:prstGeom prst="leftBrace">
              <a:avLst>
                <a:gd name="adj1" fmla="val 56576"/>
                <a:gd name="adj2" fmla="val 50000"/>
              </a:avLst>
            </a:prstGeom>
            <a:noFill/>
            <a:ln w="25400">
              <a:solidFill>
                <a:srgbClr val="3366FF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27649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7650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27651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7652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27653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27654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7655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27656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7657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7658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7659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27660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27661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27662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7663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（四）拜访的礼规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7664" name="Rectangle 25" title=""/>
          <p:cNvSpPr/>
          <p:nvPr/>
        </p:nvSpPr>
        <p:spPr>
          <a:xfrm>
            <a:off x="1404938" y="2852738"/>
            <a:ext cx="5759450" cy="2016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第一次拜访的概括性夸赞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善于及时发现在上次拜访后的细小变化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若女主人接待，一定要给予适当赞美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赞美一定要尽量具体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27665" name="Group 37" title=""/>
          <p:cNvGrpSpPr/>
          <p:nvPr/>
        </p:nvGrpSpPr>
        <p:grpSpPr>
          <a:xfrm>
            <a:off x="1187450" y="1951038"/>
            <a:ext cx="3384550" cy="1250950"/>
            <a:chExt cx="2132" cy="788"/>
          </a:xfrm>
        </p:grpSpPr>
        <p:sp>
          <p:nvSpPr>
            <p:cNvPr id="27666" name="Rectangle 27" title=""/>
            <p:cNvSpPr/>
            <p:nvPr/>
          </p:nvSpPr>
          <p:spPr>
            <a:xfrm>
              <a:off x="91" y="0"/>
              <a:ext cx="1963" cy="7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800">
                  <a:solidFill>
                    <a:srgbClr val="0099FF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en-US" altLang="zh-CN" sz="2800">
                  <a:latin typeface="微软雅黑" pitchFamily="34" charset="-122"/>
                  <a:ea typeface="微软雅黑" pitchFamily="34" charset="-122"/>
                </a:rPr>
                <a:t>.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初次见面的礼规</a:t>
              </a:r>
              <a:b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7" name="Oval 32" title=""/>
            <p:cNvSpPr/>
            <p:nvPr/>
          </p:nvSpPr>
          <p:spPr>
            <a:xfrm>
              <a:off x="0" y="478"/>
              <a:ext cx="2132" cy="45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  <p:grpSp>
        <p:nvGrpSpPr>
          <p:cNvPr id="27668" name="Group 38" title=""/>
          <p:cNvGrpSpPr>
            <a:grpSpLocks noChangeAspect="1"/>
          </p:cNvGrpSpPr>
          <p:nvPr/>
        </p:nvGrpSpPr>
        <p:grpSpPr>
          <a:xfrm>
            <a:off x="1258888" y="3111500"/>
            <a:ext cx="163512" cy="1614488"/>
            <a:chExt cx="103" cy="1017"/>
          </a:xfrm>
        </p:grpSpPr>
        <p:pic>
          <p:nvPicPr>
            <p:cNvPr id="27669" name="Picture 31" descr="Molecular_compound3 [转换]" title="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26"/>
            <a:stretch>
              <a:fillRect/>
            </a:stretch>
          </p:blipFill>
          <p:spPr>
            <a:xfrm>
              <a:off x="0" y="0"/>
              <a:ext cx="91" cy="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7670" name="Picture 33" descr="Molecular_compound3 [转换]" title="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26"/>
            <a:stretch>
              <a:fillRect/>
            </a:stretch>
          </p:blipFill>
          <p:spPr>
            <a:xfrm>
              <a:off x="0" y="344"/>
              <a:ext cx="91" cy="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7671" name="Picture 34" descr="Molecular_compound3 [转换]" title="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26"/>
            <a:stretch>
              <a:fillRect/>
            </a:stretch>
          </p:blipFill>
          <p:spPr>
            <a:xfrm>
              <a:off x="6" y="665"/>
              <a:ext cx="91" cy="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7672" name="Picture 35" descr="Molecular_compound3 [转换]" title="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26"/>
            <a:stretch>
              <a:fillRect/>
            </a:stretch>
          </p:blipFill>
          <p:spPr>
            <a:xfrm>
              <a:off x="12" y="941"/>
              <a:ext cx="91" cy="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29697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9698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29699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9700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29701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29702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9703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29704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9705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9706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9707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29708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29709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29710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9711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（四）拜访的礼规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712" name="Rectangle 18" title=""/>
          <p:cNvSpPr/>
          <p:nvPr/>
        </p:nvSpPr>
        <p:spPr>
          <a:xfrm>
            <a:off x="1260475" y="2636838"/>
            <a:ext cx="6983413" cy="3024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要守时守约，若特殊情况不能前去，一定要提前通知对方，表示歉意。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讲究敲门的艺术：食指弯曲，指关节敲门，力度适中，间隔有序敲三下，等待回音。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进门后，将随身带来的外套、雨具等放到主人指定的地点，不要随处乱放。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29713" name="Group 19" title=""/>
          <p:cNvGrpSpPr/>
          <p:nvPr/>
        </p:nvGrpSpPr>
        <p:grpSpPr>
          <a:xfrm>
            <a:off x="1042988" y="1735138"/>
            <a:ext cx="3616325" cy="1250950"/>
            <a:chExt cx="2278" cy="788"/>
          </a:xfrm>
        </p:grpSpPr>
        <p:sp>
          <p:nvSpPr>
            <p:cNvPr id="29714" name="Rectangle 20" title=""/>
            <p:cNvSpPr/>
            <p:nvPr/>
          </p:nvSpPr>
          <p:spPr>
            <a:xfrm>
              <a:off x="91" y="0"/>
              <a:ext cx="2187" cy="7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800">
                  <a:solidFill>
                    <a:srgbClr val="0099FF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.私人拜访中的礼规</a:t>
              </a:r>
              <a:br>
                <a:rPr lang="zh-CN" altLang="en-US" sz="2800">
                  <a:latin typeface="微软雅黑" pitchFamily="34" charset="-122"/>
                  <a:ea typeface="微软雅黑" pitchFamily="34" charset="-122"/>
                </a:rPr>
              </a:b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5" name="Oval 21" title=""/>
            <p:cNvSpPr/>
            <p:nvPr/>
          </p:nvSpPr>
          <p:spPr>
            <a:xfrm>
              <a:off x="0" y="478"/>
              <a:ext cx="2132" cy="45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  <p:grpSp>
        <p:nvGrpSpPr>
          <p:cNvPr id="29716" name="Group 32" title=""/>
          <p:cNvGrpSpPr>
            <a:grpSpLocks noChangeAspect="1"/>
          </p:cNvGrpSpPr>
          <p:nvPr/>
        </p:nvGrpSpPr>
        <p:grpSpPr>
          <a:xfrm>
            <a:off x="1114425" y="2924175"/>
            <a:ext cx="153988" cy="2082800"/>
            <a:chExt cx="97" cy="1312"/>
          </a:xfrm>
        </p:grpSpPr>
        <p:pic>
          <p:nvPicPr>
            <p:cNvPr id="29717" name="Picture 23" descr="Molecular_compound3 [转换]" title="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26"/>
            <a:stretch>
              <a:fillRect/>
            </a:stretch>
          </p:blipFill>
          <p:spPr>
            <a:xfrm>
              <a:off x="0" y="0"/>
              <a:ext cx="91" cy="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9718" name="Picture 24" descr="Molecular_compound3 [转换]" title="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26"/>
            <a:stretch>
              <a:fillRect/>
            </a:stretch>
          </p:blipFill>
          <p:spPr>
            <a:xfrm>
              <a:off x="0" y="598"/>
              <a:ext cx="91" cy="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9719" name="Picture 25" descr="Molecular_compound3 [转换]" title="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26"/>
            <a:stretch>
              <a:fillRect/>
            </a:stretch>
          </p:blipFill>
          <p:spPr>
            <a:xfrm>
              <a:off x="6" y="1236"/>
              <a:ext cx="91" cy="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31745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1746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31747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48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31749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31750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1751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31752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1753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1754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1755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31756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31757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31758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1759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（四）拜访的礼规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1760" name="Rectangle 18" title=""/>
          <p:cNvSpPr/>
          <p:nvPr/>
        </p:nvSpPr>
        <p:spPr>
          <a:xfrm>
            <a:off x="1260475" y="2636838"/>
            <a:ext cx="6983413" cy="3024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主人没有提出就座不能随便坐下。主人认座之后一定要表示谢意，不能有不文明的行为。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跟主人谈话，语言要客气。注意掌握时间。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道别：起身告辞，要向主人表示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>
                <a:ea typeface="微软雅黑" pitchFamily="34" charset="-122"/>
              </a:rPr>
              <a:t>打扰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>
                <a:ea typeface="微软雅黑" pitchFamily="34" charset="-122"/>
              </a:rPr>
              <a:t>之意。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>
                <a:ea typeface="微软雅黑" pitchFamily="34" charset="-122"/>
              </a:rPr>
              <a:t>请留步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>
                <a:ea typeface="微软雅黑" pitchFamily="34" charset="-122"/>
              </a:rPr>
              <a:t>、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>
                <a:ea typeface="微软雅黑" pitchFamily="34" charset="-122"/>
              </a:rPr>
              <a:t>再见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>
                <a:ea typeface="微软雅黑" pitchFamily="34" charset="-122"/>
              </a:rPr>
              <a:t>！不要起身后一去不回头，让主人觉得很失望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31761" name="Group 19" title=""/>
          <p:cNvGrpSpPr/>
          <p:nvPr/>
        </p:nvGrpSpPr>
        <p:grpSpPr>
          <a:xfrm>
            <a:off x="1042988" y="1735138"/>
            <a:ext cx="3616325" cy="1250950"/>
            <a:chExt cx="2278" cy="788"/>
          </a:xfrm>
        </p:grpSpPr>
        <p:sp>
          <p:nvSpPr>
            <p:cNvPr id="31762" name="Rectangle 20" title=""/>
            <p:cNvSpPr/>
            <p:nvPr/>
          </p:nvSpPr>
          <p:spPr>
            <a:xfrm>
              <a:off x="91" y="0"/>
              <a:ext cx="2187" cy="7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800">
                  <a:solidFill>
                    <a:srgbClr val="0099FF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.私人拜访中的礼规</a:t>
              </a:r>
              <a:br>
                <a:rPr lang="zh-CN" altLang="en-US" sz="2800">
                  <a:latin typeface="微软雅黑" pitchFamily="34" charset="-122"/>
                  <a:ea typeface="微软雅黑" pitchFamily="34" charset="-122"/>
                </a:rPr>
              </a:b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63" name="Oval 21" title=""/>
            <p:cNvSpPr/>
            <p:nvPr/>
          </p:nvSpPr>
          <p:spPr>
            <a:xfrm>
              <a:off x="0" y="478"/>
              <a:ext cx="2132" cy="45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  <p:grpSp>
        <p:nvGrpSpPr>
          <p:cNvPr id="31764" name="Group 27" title=""/>
          <p:cNvGrpSpPr>
            <a:grpSpLocks noChangeAspect="1"/>
          </p:cNvGrpSpPr>
          <p:nvPr/>
        </p:nvGrpSpPr>
        <p:grpSpPr>
          <a:xfrm>
            <a:off x="1116013" y="2924175"/>
            <a:ext cx="153987" cy="1633538"/>
            <a:chExt cx="97" cy="1029"/>
          </a:xfrm>
        </p:grpSpPr>
        <p:pic>
          <p:nvPicPr>
            <p:cNvPr id="31765" name="Picture 23" descr="Molecular_compound3 [转换]" title="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26"/>
            <a:stretch>
              <a:fillRect/>
            </a:stretch>
          </p:blipFill>
          <p:spPr>
            <a:xfrm>
              <a:off x="0" y="0"/>
              <a:ext cx="91" cy="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1766" name="Picture 24" descr="Molecular_compound3 [转换]" title="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26"/>
            <a:stretch>
              <a:fillRect/>
            </a:stretch>
          </p:blipFill>
          <p:spPr>
            <a:xfrm>
              <a:off x="0" y="598"/>
              <a:ext cx="91" cy="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31767" name="Picture 25" descr="Molecular_compound3 [转换]" title="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26"/>
            <a:stretch>
              <a:fillRect/>
            </a:stretch>
          </p:blipFill>
          <p:spPr>
            <a:xfrm>
              <a:off x="6" y="953"/>
              <a:ext cx="91" cy="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33793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3794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33795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3796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33797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33798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3799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33800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801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802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3803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33804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33805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33806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3807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（四）拜访的礼规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808" name="Rectangle 18" title=""/>
          <p:cNvSpPr/>
          <p:nvPr/>
        </p:nvSpPr>
        <p:spPr>
          <a:xfrm>
            <a:off x="1187450" y="2565400"/>
            <a:ext cx="7272338" cy="302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首要规则是准时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到达时，告知对方接待人员你的名字和预约的时间，递上名片。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安静，耐心的等待，不要在中途打电话，或者看手表。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被引到办公室时，如果是第一次见面先做自我介绍；如果认识，互相问候并握手。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33809" name="Group 19" title=""/>
          <p:cNvGrpSpPr/>
          <p:nvPr/>
        </p:nvGrpSpPr>
        <p:grpSpPr>
          <a:xfrm>
            <a:off x="1042988" y="1744663"/>
            <a:ext cx="3971925" cy="1250950"/>
            <a:chExt cx="2502" cy="788"/>
          </a:xfrm>
        </p:grpSpPr>
        <p:sp>
          <p:nvSpPr>
            <p:cNvPr id="33810" name="Rectangle 20" title=""/>
            <p:cNvSpPr/>
            <p:nvPr/>
          </p:nvSpPr>
          <p:spPr>
            <a:xfrm>
              <a:off x="91" y="0"/>
              <a:ext cx="2411" cy="7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800">
                  <a:solidFill>
                    <a:srgbClr val="0099FF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.事务性拜访中的礼规</a:t>
              </a:r>
              <a:br>
                <a:rPr lang="zh-CN" altLang="en-US" sz="2800">
                  <a:latin typeface="微软雅黑" pitchFamily="34" charset="-122"/>
                  <a:ea typeface="微软雅黑" pitchFamily="34" charset="-122"/>
                </a:rPr>
              </a:b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11" name="Oval 21" title=""/>
            <p:cNvSpPr/>
            <p:nvPr/>
          </p:nvSpPr>
          <p:spPr>
            <a:xfrm>
              <a:off x="0" y="478"/>
              <a:ext cx="2132" cy="45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  <p:pic>
        <p:nvPicPr>
          <p:cNvPr id="33812" name="Picture 23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042988" y="2852738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3813" name="Picture 24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042988" y="335756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3814" name="Picture 25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052513" y="4365625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3815" name="Picture 28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057275" y="5302250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35841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5842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35843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44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35845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35846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5847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35848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5849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5850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5851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35852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35853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35854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5855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（四）拜访的礼规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5856" name="Rectangle 18" title=""/>
          <p:cNvSpPr/>
          <p:nvPr/>
        </p:nvSpPr>
        <p:spPr>
          <a:xfrm>
            <a:off x="1476375" y="2565400"/>
            <a:ext cx="5905500" cy="2232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endParaRPr lang="en-US" altLang="zh-CN" sz="9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搞清楚对象，注重效果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抓准时机，注意场合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挑选礼品要精心装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35857" name="Group 19" title=""/>
          <p:cNvGrpSpPr/>
          <p:nvPr/>
        </p:nvGrpSpPr>
        <p:grpSpPr>
          <a:xfrm>
            <a:off x="1042988" y="1744663"/>
            <a:ext cx="3971925" cy="1250950"/>
            <a:chExt cx="2502" cy="788"/>
          </a:xfrm>
        </p:grpSpPr>
        <p:sp>
          <p:nvSpPr>
            <p:cNvPr id="35858" name="Rectangle 20" title=""/>
            <p:cNvSpPr/>
            <p:nvPr/>
          </p:nvSpPr>
          <p:spPr>
            <a:xfrm>
              <a:off x="91" y="0"/>
              <a:ext cx="2411" cy="7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800">
                  <a:solidFill>
                    <a:srgbClr val="0099FF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.拜访礼品赠送的礼规</a:t>
              </a:r>
              <a:br>
                <a:rPr lang="zh-CN" altLang="en-US" sz="2800">
                  <a:latin typeface="微软雅黑" pitchFamily="34" charset="-122"/>
                  <a:ea typeface="微软雅黑" pitchFamily="34" charset="-122"/>
                </a:rPr>
              </a:b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9" name="Oval 21" title=""/>
            <p:cNvSpPr/>
            <p:nvPr/>
          </p:nvSpPr>
          <p:spPr>
            <a:xfrm>
              <a:off x="0" y="478"/>
              <a:ext cx="2132" cy="45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  <p:pic>
        <p:nvPicPr>
          <p:cNvPr id="35860" name="Picture 22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331913" y="3092450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5861" name="Picture 23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331913" y="3595688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5862" name="Picture 24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331913" y="4149725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7889" name="同心圆 13" title=""/>
          <p:cNvSpPr/>
          <p:nvPr/>
        </p:nvSpPr>
        <p:spPr>
          <a:xfrm>
            <a:off x="1290638" y="4179888"/>
            <a:ext cx="1336675" cy="1336675"/>
          </a:xfrm>
          <a:custGeom>
            <a:gdLst>
              <a:gd name="GT0" fmla="+- l w 0"/>
              <a:gd name="GT1" fmla="+- t h 0"/>
            </a:gdLst>
            <a:cxnLst>
              <a:cxn ang="0">
                <a:pos x="0" y="668338"/>
              </a:cxn>
              <a:cxn ang="0">
                <a:pos x="668338" y="0"/>
              </a:cxn>
              <a:cxn ang="0">
                <a:pos x="1336676" y="668338"/>
              </a:cxn>
              <a:cxn ang="0">
                <a:pos x="668338" y="1336676"/>
              </a:cxn>
              <a:cxn ang="0">
                <a:pos x="0" y="668338"/>
              </a:cxn>
              <a:cxn ang="0">
                <a:pos x="120087" y="668338"/>
              </a:cxn>
              <a:cxn ang="0">
                <a:pos x="668338" y="1216589"/>
              </a:cxn>
              <a:cxn ang="0">
                <a:pos x="1216589" y="668338"/>
              </a:cxn>
              <a:cxn ang="0">
                <a:pos x="668338" y="120087"/>
              </a:cxn>
              <a:cxn ang="0">
                <a:pos x="120087" y="668338"/>
              </a:cxn>
            </a:cxnLst>
            <a:rect l="l" t="t" r="GT0" b="GT1"/>
            <a:pathLst>
              <a:path w="1336675" h="1336675">
                <a:moveTo>
                  <a:pt x="0" y="668338"/>
                </a:moveTo>
                <a:cubicBezTo>
                  <a:pt x="0" y="299225"/>
                  <a:pt x="299225" y="0"/>
                  <a:pt x="668338" y="0"/>
                </a:cubicBezTo>
                <a:cubicBezTo>
                  <a:pt x="1037451" y="0"/>
                  <a:pt x="1336676" y="299225"/>
                  <a:pt x="1336676" y="668338"/>
                </a:cubicBezTo>
                <a:cubicBezTo>
                  <a:pt x="1336676" y="1037451"/>
                  <a:pt x="1037451" y="1336676"/>
                  <a:pt x="668338" y="1336676"/>
                </a:cubicBezTo>
                <a:cubicBezTo>
                  <a:pt x="299225" y="1336676"/>
                  <a:pt x="0" y="1037451"/>
                  <a:pt x="0" y="668338"/>
                </a:cubicBezTo>
                <a:close/>
                <a:moveTo>
                  <a:pt x="120087" y="668338"/>
                </a:moveTo>
                <a:cubicBezTo>
                  <a:pt x="120087" y="971129"/>
                  <a:pt x="365547" y="1216589"/>
                  <a:pt x="668338" y="1216589"/>
                </a:cubicBezTo>
                <a:cubicBezTo>
                  <a:pt x="971129" y="1216589"/>
                  <a:pt x="1216589" y="971129"/>
                  <a:pt x="1216589" y="668338"/>
                </a:cubicBezTo>
                <a:cubicBezTo>
                  <a:pt x="1216589" y="365547"/>
                  <a:pt x="971129" y="120087"/>
                  <a:pt x="668338" y="120087"/>
                </a:cubicBezTo>
                <a:cubicBezTo>
                  <a:pt x="365547" y="120087"/>
                  <a:pt x="120087" y="365547"/>
                  <a:pt x="120087" y="668338"/>
                </a:cubicBez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1800">
                <a:latin typeface="Calibri" pitchFamily="34" charset="0"/>
              </a:rPr>
              <a:t> </a:t>
            </a:r>
            <a:endParaRPr lang="en-US" altLang="zh-CN" sz="1800">
              <a:latin typeface="Calibri" pitchFamily="34" charset="0"/>
            </a:endParaRPr>
          </a:p>
        </p:txBody>
      </p:sp>
      <p:sp>
        <p:nvSpPr>
          <p:cNvPr id="37890" name="同心圆 14" title=""/>
          <p:cNvSpPr/>
          <p:nvPr/>
        </p:nvSpPr>
        <p:spPr>
          <a:xfrm>
            <a:off x="-25400" y="1398588"/>
            <a:ext cx="969963" cy="974725"/>
          </a:xfrm>
          <a:custGeom>
            <a:cxnLst>
              <a:cxn ang="0">
                <a:pos x="0" y="487363"/>
              </a:cxn>
              <a:cxn ang="0">
                <a:pos x="478694" y="0"/>
              </a:cxn>
              <a:cxn ang="0">
                <a:pos x="957387" y="487363"/>
              </a:cxn>
              <a:cxn ang="0">
                <a:pos x="478694" y="974726"/>
              </a:cxn>
              <a:cxn ang="0">
                <a:pos x="0" y="487363"/>
              </a:cxn>
              <a:cxn ang="0">
                <a:pos x="85871" y="487363"/>
              </a:cxn>
              <a:cxn ang="0">
                <a:pos x="478693" y="887156"/>
              </a:cxn>
              <a:cxn ang="0">
                <a:pos x="871515" y="487363"/>
              </a:cxn>
              <a:cxn ang="0">
                <a:pos x="478693" y="87570"/>
              </a:cxn>
              <a:cxn ang="0">
                <a:pos x="85871" y="487363"/>
              </a:cxn>
            </a:cxnLst>
            <a:rect l="l" t="t" r="r" b="b"/>
            <a:pathLst>
              <a:path w="976313" h="974725">
                <a:moveTo>
                  <a:pt x="0" y="487363"/>
                </a:moveTo>
                <a:cubicBezTo>
                  <a:pt x="0" y="218200"/>
                  <a:pt x="218555" y="0"/>
                  <a:pt x="488157" y="0"/>
                </a:cubicBezTo>
                <a:cubicBezTo>
                  <a:pt x="757759" y="0"/>
                  <a:pt x="976314" y="218200"/>
                  <a:pt x="976314" y="487363"/>
                </a:cubicBezTo>
                <a:cubicBezTo>
                  <a:pt x="976314" y="756526"/>
                  <a:pt x="757759" y="974726"/>
                  <a:pt x="488157" y="974726"/>
                </a:cubicBezTo>
                <a:cubicBezTo>
                  <a:pt x="218555" y="974726"/>
                  <a:pt x="0" y="756526"/>
                  <a:pt x="0" y="487363"/>
                </a:cubicBezTo>
                <a:close/>
                <a:moveTo>
                  <a:pt x="87569" y="487363"/>
                </a:moveTo>
                <a:cubicBezTo>
                  <a:pt x="87569" y="708163"/>
                  <a:pt x="266918" y="887156"/>
                  <a:pt x="488156" y="887156"/>
                </a:cubicBezTo>
                <a:cubicBezTo>
                  <a:pt x="709394" y="887156"/>
                  <a:pt x="888743" y="708163"/>
                  <a:pt x="888743" y="487363"/>
                </a:cubicBezTo>
                <a:cubicBezTo>
                  <a:pt x="888743" y="266563"/>
                  <a:pt x="709394" y="87570"/>
                  <a:pt x="488156" y="87570"/>
                </a:cubicBezTo>
                <a:cubicBezTo>
                  <a:pt x="266918" y="87570"/>
                  <a:pt x="87569" y="266563"/>
                  <a:pt x="87569" y="487363"/>
                </a:cubicBezTo>
                <a:close/>
              </a:path>
            </a:pathLst>
          </a:custGeom>
          <a:solidFill>
            <a:srgbClr val="00B0F0">
              <a:alpha val="38039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7891" name="同心圆 15" title=""/>
          <p:cNvSpPr/>
          <p:nvPr/>
        </p:nvSpPr>
        <p:spPr>
          <a:xfrm>
            <a:off x="1069975" y="4659313"/>
            <a:ext cx="731838" cy="730250"/>
          </a:xfrm>
          <a:custGeom>
            <a:cxnLst>
              <a:cxn ang="0">
                <a:pos x="0" y="365125"/>
              </a:cxn>
              <a:cxn ang="0">
                <a:pos x="365919" y="0"/>
              </a:cxn>
              <a:cxn ang="0">
                <a:pos x="731838" y="365125"/>
              </a:cxn>
              <a:cxn ang="0">
                <a:pos x="365919" y="730250"/>
              </a:cxn>
              <a:cxn ang="0">
                <a:pos x="0" y="365125"/>
              </a:cxn>
              <a:cxn ang="0">
                <a:pos x="65606" y="365125"/>
              </a:cxn>
              <a:cxn ang="0">
                <a:pos x="365919" y="664644"/>
              </a:cxn>
              <a:cxn ang="0">
                <a:pos x="666232" y="365125"/>
              </a:cxn>
              <a:cxn ang="0">
                <a:pos x="365919" y="65606"/>
              </a:cxn>
              <a:cxn ang="0">
                <a:pos x="65606" y="365125"/>
              </a:cxn>
            </a:cxnLst>
            <a:rect l="l" t="t" r="r" b="b"/>
            <a:pathLst>
              <a:path w="731838" h="730250">
                <a:moveTo>
                  <a:pt x="0" y="365125"/>
                </a:moveTo>
                <a:cubicBezTo>
                  <a:pt x="0" y="163472"/>
                  <a:pt x="163828" y="0"/>
                  <a:pt x="365919" y="0"/>
                </a:cubicBezTo>
                <a:cubicBezTo>
                  <a:pt x="568010" y="0"/>
                  <a:pt x="731838" y="163472"/>
                  <a:pt x="731838" y="365125"/>
                </a:cubicBezTo>
                <a:cubicBezTo>
                  <a:pt x="731838" y="566778"/>
                  <a:pt x="568010" y="730250"/>
                  <a:pt x="365919" y="730250"/>
                </a:cubicBezTo>
                <a:cubicBezTo>
                  <a:pt x="163828" y="730250"/>
                  <a:pt x="0" y="566778"/>
                  <a:pt x="0" y="365125"/>
                </a:cubicBezTo>
                <a:close/>
                <a:moveTo>
                  <a:pt x="65606" y="365125"/>
                </a:moveTo>
                <a:cubicBezTo>
                  <a:pt x="65606" y="530545"/>
                  <a:pt x="200061" y="664644"/>
                  <a:pt x="365919" y="664644"/>
                </a:cubicBezTo>
                <a:cubicBezTo>
                  <a:pt x="531777" y="664644"/>
                  <a:pt x="666232" y="530545"/>
                  <a:pt x="666232" y="365125"/>
                </a:cubicBezTo>
                <a:cubicBezTo>
                  <a:pt x="666232" y="199705"/>
                  <a:pt x="531777" y="65606"/>
                  <a:pt x="365919" y="65606"/>
                </a:cubicBezTo>
                <a:cubicBezTo>
                  <a:pt x="200061" y="65606"/>
                  <a:pt x="65606" y="199705"/>
                  <a:pt x="65606" y="365125"/>
                </a:cubicBezTo>
                <a:close/>
              </a:path>
            </a:pathLst>
          </a:custGeom>
          <a:solidFill>
            <a:srgbClr val="00B0F0">
              <a:alpha val="27058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37892" name="同心圆 16" title=""/>
          <p:cNvGrpSpPr/>
          <p:nvPr/>
        </p:nvGrpSpPr>
        <p:grpSpPr>
          <a:xfrm>
            <a:off x="1908175" y="2286000"/>
            <a:ext cx="433388" cy="433388"/>
            <a:chExt cx="273" cy="273"/>
          </a:xfrm>
        </p:grpSpPr>
        <p:pic>
          <p:nvPicPr>
            <p:cNvPr id="37893" name="同心圆 16" title="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73" cy="27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7894" name="Text Box 7" title=""/>
            <p:cNvSpPr txBox="1"/>
            <p:nvPr/>
          </p:nvSpPr>
          <p:spPr>
            <a:xfrm>
              <a:off x="40" y="41"/>
              <a:ext cx="193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  <p:sp>
        <p:nvSpPr>
          <p:cNvPr id="37895" name="同心圆 17" title=""/>
          <p:cNvSpPr/>
          <p:nvPr/>
        </p:nvSpPr>
        <p:spPr>
          <a:xfrm>
            <a:off x="7804150" y="1282700"/>
            <a:ext cx="985838" cy="985838"/>
          </a:xfrm>
          <a:custGeom>
            <a:cxnLst>
              <a:cxn ang="0">
                <a:pos x="0" y="492919"/>
              </a:cxn>
              <a:cxn ang="0">
                <a:pos x="492919" y="0"/>
              </a:cxn>
              <a:cxn ang="0">
                <a:pos x="985838" y="492919"/>
              </a:cxn>
              <a:cxn ang="0">
                <a:pos x="492919" y="985838"/>
              </a:cxn>
              <a:cxn ang="0">
                <a:pos x="0" y="492919"/>
              </a:cxn>
              <a:cxn ang="0">
                <a:pos x="88568" y="492919"/>
              </a:cxn>
              <a:cxn ang="0">
                <a:pos x="492919" y="897270"/>
              </a:cxn>
              <a:cxn ang="0">
                <a:pos x="897270" y="492919"/>
              </a:cxn>
              <a:cxn ang="0">
                <a:pos x="492919" y="88568"/>
              </a:cxn>
              <a:cxn ang="0">
                <a:pos x="88568" y="492919"/>
              </a:cxn>
            </a:cxnLst>
            <a:rect l="l" t="t" r="r" b="b"/>
            <a:pathLst>
              <a:path w="985838" h="985838">
                <a:moveTo>
                  <a:pt x="0" y="492919"/>
                </a:moveTo>
                <a:cubicBezTo>
                  <a:pt x="0" y="220687"/>
                  <a:pt x="220687" y="0"/>
                  <a:pt x="492919" y="0"/>
                </a:cubicBezTo>
                <a:cubicBezTo>
                  <a:pt x="765151" y="0"/>
                  <a:pt x="985838" y="220687"/>
                  <a:pt x="985838" y="492919"/>
                </a:cubicBezTo>
                <a:cubicBezTo>
                  <a:pt x="985838" y="765151"/>
                  <a:pt x="765151" y="985838"/>
                  <a:pt x="492919" y="985838"/>
                </a:cubicBezTo>
                <a:cubicBezTo>
                  <a:pt x="220687" y="985838"/>
                  <a:pt x="0" y="765151"/>
                  <a:pt x="0" y="492919"/>
                </a:cubicBezTo>
                <a:close/>
                <a:moveTo>
                  <a:pt x="88568" y="492919"/>
                </a:moveTo>
                <a:cubicBezTo>
                  <a:pt x="88568" y="716236"/>
                  <a:pt x="269602" y="897270"/>
                  <a:pt x="492919" y="897270"/>
                </a:cubicBezTo>
                <a:cubicBezTo>
                  <a:pt x="716236" y="897270"/>
                  <a:pt x="897270" y="716236"/>
                  <a:pt x="897270" y="492919"/>
                </a:cubicBezTo>
                <a:cubicBezTo>
                  <a:pt x="897270" y="269602"/>
                  <a:pt x="716236" y="88568"/>
                  <a:pt x="492919" y="88568"/>
                </a:cubicBezTo>
                <a:cubicBezTo>
                  <a:pt x="269602" y="88568"/>
                  <a:pt x="88568" y="269602"/>
                  <a:pt x="88568" y="492919"/>
                </a:cubicBezTo>
                <a:close/>
              </a:path>
            </a:pathLst>
          </a:custGeom>
          <a:solidFill>
            <a:srgbClr val="00B0F0">
              <a:alpha val="4117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7896" name="同心圆 18" title=""/>
          <p:cNvSpPr/>
          <p:nvPr/>
        </p:nvSpPr>
        <p:spPr>
          <a:xfrm>
            <a:off x="7215188" y="352425"/>
            <a:ext cx="741362" cy="741363"/>
          </a:xfrm>
          <a:custGeom>
            <a:cxnLst>
              <a:cxn ang="0">
                <a:pos x="0" y="370682"/>
              </a:cxn>
              <a:cxn ang="0">
                <a:pos x="370681" y="0"/>
              </a:cxn>
              <a:cxn ang="0">
                <a:pos x="741362" y="370682"/>
              </a:cxn>
              <a:cxn ang="0">
                <a:pos x="370681" y="741364"/>
              </a:cxn>
              <a:cxn ang="0">
                <a:pos x="0" y="370682"/>
              </a:cxn>
              <a:cxn ang="0">
                <a:pos x="44526" y="370682"/>
              </a:cxn>
              <a:cxn ang="0">
                <a:pos x="370681" y="696837"/>
              </a:cxn>
              <a:cxn ang="0">
                <a:pos x="696836" y="370682"/>
              </a:cxn>
              <a:cxn ang="0">
                <a:pos x="370681" y="44527"/>
              </a:cxn>
              <a:cxn ang="0">
                <a:pos x="44526" y="370682"/>
              </a:cxn>
            </a:cxnLst>
            <a:rect l="l" t="t" r="r" b="b"/>
            <a:pathLst>
              <a:path w="741362" h="741363">
                <a:moveTo>
                  <a:pt x="0" y="370682"/>
                </a:moveTo>
                <a:cubicBezTo>
                  <a:pt x="0" y="165960"/>
                  <a:pt x="165960" y="0"/>
                  <a:pt x="370681" y="0"/>
                </a:cubicBezTo>
                <a:cubicBezTo>
                  <a:pt x="575402" y="0"/>
                  <a:pt x="741362" y="165960"/>
                  <a:pt x="741362" y="370682"/>
                </a:cubicBezTo>
                <a:cubicBezTo>
                  <a:pt x="741362" y="575404"/>
                  <a:pt x="575402" y="741364"/>
                  <a:pt x="370681" y="741364"/>
                </a:cubicBezTo>
                <a:cubicBezTo>
                  <a:pt x="165960" y="741364"/>
                  <a:pt x="0" y="575404"/>
                  <a:pt x="0" y="370682"/>
                </a:cubicBezTo>
                <a:close/>
                <a:moveTo>
                  <a:pt x="44526" y="370682"/>
                </a:moveTo>
                <a:cubicBezTo>
                  <a:pt x="44526" y="550812"/>
                  <a:pt x="190551" y="696837"/>
                  <a:pt x="370681" y="696837"/>
                </a:cubicBezTo>
                <a:cubicBezTo>
                  <a:pt x="550811" y="696837"/>
                  <a:pt x="696836" y="550812"/>
                  <a:pt x="696836" y="370682"/>
                </a:cubicBezTo>
                <a:cubicBezTo>
                  <a:pt x="696836" y="190552"/>
                  <a:pt x="550811" y="44527"/>
                  <a:pt x="370681" y="44527"/>
                </a:cubicBezTo>
                <a:cubicBezTo>
                  <a:pt x="190551" y="44527"/>
                  <a:pt x="44526" y="190552"/>
                  <a:pt x="44526" y="370682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7897" name="同心圆 19" title=""/>
          <p:cNvSpPr/>
          <p:nvPr/>
        </p:nvSpPr>
        <p:spPr>
          <a:xfrm>
            <a:off x="8459788" y="1268413"/>
            <a:ext cx="788987" cy="788987"/>
          </a:xfrm>
          <a:custGeom>
            <a:cxnLst>
              <a:cxn ang="0">
                <a:pos x="0" y="394494"/>
              </a:cxn>
              <a:cxn ang="0">
                <a:pos x="394494" y="0"/>
              </a:cxn>
              <a:cxn ang="0">
                <a:pos x="788988" y="394494"/>
              </a:cxn>
              <a:cxn ang="0">
                <a:pos x="394494" y="788988"/>
              </a:cxn>
              <a:cxn ang="0">
                <a:pos x="0" y="394494"/>
              </a:cxn>
              <a:cxn ang="0">
                <a:pos x="70883" y="394494"/>
              </a:cxn>
              <a:cxn ang="0">
                <a:pos x="394494" y="718105"/>
              </a:cxn>
              <a:cxn ang="0">
                <a:pos x="718105" y="394494"/>
              </a:cxn>
              <a:cxn ang="0">
                <a:pos x="394494" y="70883"/>
              </a:cxn>
              <a:cxn ang="0">
                <a:pos x="70883" y="394494"/>
              </a:cxn>
            </a:cxnLst>
            <a:rect l="l" t="t" r="r" b="b"/>
            <a:pathLst>
              <a:path w="788987" h="788987">
                <a:moveTo>
                  <a:pt x="0" y="394494"/>
                </a:moveTo>
                <a:cubicBezTo>
                  <a:pt x="0" y="176621"/>
                  <a:pt x="176621" y="0"/>
                  <a:pt x="394494" y="0"/>
                </a:cubicBezTo>
                <a:cubicBezTo>
                  <a:pt x="612367" y="0"/>
                  <a:pt x="788988" y="176621"/>
                  <a:pt x="788988" y="394494"/>
                </a:cubicBezTo>
                <a:cubicBezTo>
                  <a:pt x="788988" y="612367"/>
                  <a:pt x="612367" y="788988"/>
                  <a:pt x="394494" y="788988"/>
                </a:cubicBezTo>
                <a:cubicBezTo>
                  <a:pt x="176621" y="788988"/>
                  <a:pt x="0" y="612367"/>
                  <a:pt x="0" y="394494"/>
                </a:cubicBezTo>
                <a:close/>
                <a:moveTo>
                  <a:pt x="70883" y="394494"/>
                </a:moveTo>
                <a:cubicBezTo>
                  <a:pt x="70883" y="573219"/>
                  <a:pt x="215769" y="718105"/>
                  <a:pt x="394494" y="718105"/>
                </a:cubicBezTo>
                <a:cubicBezTo>
                  <a:pt x="573219" y="718105"/>
                  <a:pt x="718105" y="573219"/>
                  <a:pt x="718105" y="394494"/>
                </a:cubicBezTo>
                <a:cubicBezTo>
                  <a:pt x="718105" y="215769"/>
                  <a:pt x="573219" y="70883"/>
                  <a:pt x="394494" y="70883"/>
                </a:cubicBezTo>
                <a:cubicBezTo>
                  <a:pt x="215769" y="70883"/>
                  <a:pt x="70883" y="215769"/>
                  <a:pt x="70883" y="394494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37898" name="Group 11" title=""/>
          <p:cNvGrpSpPr/>
          <p:nvPr/>
        </p:nvGrpSpPr>
        <p:grpSpPr>
          <a:xfrm>
            <a:off x="1246188" y="2997200"/>
            <a:ext cx="6710362" cy="792163"/>
            <a:chExt cx="3538" cy="499"/>
          </a:xfrm>
        </p:grpSpPr>
        <p:sp>
          <p:nvSpPr>
            <p:cNvPr id="37899" name="AutoShape 12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37900" name="AutoShape 3" title=""/>
            <p:cNvGrpSpPr/>
            <p:nvPr/>
          </p:nvGrpSpPr>
          <p:grpSpPr>
            <a:xfrm>
              <a:off x="18" y="24"/>
              <a:ext cx="3513" cy="545"/>
              <a:chExt cx="6662928" cy="865632"/>
            </a:xfrm>
          </p:grpSpPr>
          <p:pic>
            <p:nvPicPr>
              <p:cNvPr id="37901" name="AutoShape 3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662928" cy="86563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7902" name="Text Box 15" title=""/>
              <p:cNvSpPr txBox="1"/>
              <p:nvPr/>
            </p:nvSpPr>
            <p:spPr>
              <a:xfrm>
                <a:off x="89917" y="115243"/>
                <a:ext cx="6479654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任务二：宴会礼仪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903" name="同心圆 16" title=""/>
          <p:cNvGrpSpPr/>
          <p:nvPr/>
        </p:nvGrpSpPr>
        <p:grpSpPr>
          <a:xfrm>
            <a:off x="1474788" y="4511675"/>
            <a:ext cx="287337" cy="285750"/>
            <a:chExt cx="181" cy="180"/>
          </a:xfrm>
        </p:grpSpPr>
        <p:pic>
          <p:nvPicPr>
            <p:cNvPr id="37904" name="同心圆 16" title="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1" cy="18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7905" name="Text Box 18" title=""/>
            <p:cNvSpPr txBox="1"/>
            <p:nvPr/>
          </p:nvSpPr>
          <p:spPr>
            <a:xfrm>
              <a:off x="28" y="24"/>
              <a:ext cx="128" cy="12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39937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9938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39939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0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39941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39942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9943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39944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9945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9946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9947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39948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39949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39950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9951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一、宴请组织礼仪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952" name="Rectangle 18" title=""/>
          <p:cNvSpPr/>
          <p:nvPr/>
        </p:nvSpPr>
        <p:spPr>
          <a:xfrm>
            <a:off x="1116013" y="2276475"/>
            <a:ext cx="72009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900"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ea typeface="微软雅黑" pitchFamily="34" charset="-122"/>
              </a:rPr>
              <a:t>1.</a:t>
            </a:r>
            <a:r>
              <a:rPr lang="zh-CN" altLang="en-US" sz="2400">
                <a:ea typeface="微软雅黑" pitchFamily="34" charset="-122"/>
              </a:rPr>
              <a:t>对象    明确宴请主宾的身份、国籍、习俗、爱好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等，以确定宴会的规格、主陪人、餐式等。  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ea typeface="微软雅黑" pitchFamily="34" charset="-122"/>
              </a:rPr>
              <a:t>2.</a:t>
            </a:r>
            <a:r>
              <a:rPr lang="zh-CN" altLang="en-US" sz="2400">
                <a:ea typeface="微软雅黑" pitchFamily="34" charset="-122"/>
              </a:rPr>
              <a:t>目的    明确目的，便于安排宴会的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范围和形式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ea typeface="微软雅黑" pitchFamily="34" charset="-122"/>
              </a:rPr>
              <a:t>3.</a:t>
            </a:r>
            <a:r>
              <a:rPr lang="zh-CN" altLang="en-US" sz="2400">
                <a:ea typeface="微软雅黑" pitchFamily="34" charset="-122"/>
              </a:rPr>
              <a:t>范围    原则：适、少、和、偶。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ea typeface="微软雅黑" pitchFamily="34" charset="-122"/>
              </a:rPr>
              <a:t>4.</a:t>
            </a:r>
            <a:r>
              <a:rPr lang="zh-CN" altLang="en-US" sz="2400">
                <a:ea typeface="微软雅黑" pitchFamily="34" charset="-122"/>
              </a:rPr>
              <a:t>形式    正式宴会、冷餐会、酒会、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茶会、工作餐等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39953" name="Group 29" title=""/>
          <p:cNvGrpSpPr/>
          <p:nvPr/>
        </p:nvGrpSpPr>
        <p:grpSpPr>
          <a:xfrm>
            <a:off x="900113" y="1844675"/>
            <a:ext cx="5815012" cy="822325"/>
            <a:chExt cx="3663" cy="518"/>
          </a:xfrm>
        </p:grpSpPr>
        <p:sp>
          <p:nvSpPr>
            <p:cNvPr id="39954" name="Rectangle 20" title=""/>
            <p:cNvSpPr/>
            <p:nvPr/>
          </p:nvSpPr>
          <p:spPr>
            <a:xfrm>
              <a:off x="91" y="0"/>
              <a:ext cx="3572" cy="5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zh-CN" altLang="en-US" sz="24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（一）明确宴请对象、目的、范围、形式</a:t>
              </a:r>
              <a:br>
                <a:rPr lang="zh-CN" altLang="en-US" sz="24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2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55" name="Oval 21" title=""/>
            <p:cNvSpPr/>
            <p:nvPr/>
          </p:nvSpPr>
          <p:spPr>
            <a:xfrm>
              <a:off x="0" y="287"/>
              <a:ext cx="3481" cy="52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  <p:grpSp>
        <p:nvGrpSpPr>
          <p:cNvPr id="39956" name="Oval 26" title=""/>
          <p:cNvGrpSpPr/>
          <p:nvPr/>
        </p:nvGrpSpPr>
        <p:grpSpPr>
          <a:xfrm>
            <a:off x="6224588" y="3492500"/>
            <a:ext cx="2608262" cy="2616200"/>
            <a:chExt cx="1643" cy="1648"/>
          </a:xfrm>
        </p:grpSpPr>
        <p:pic>
          <p:nvPicPr>
            <p:cNvPr id="39957" name="Oval 26" title="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643" cy="164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9958" name="Text Box 23" title=""/>
            <p:cNvSpPr txBox="1"/>
            <p:nvPr/>
          </p:nvSpPr>
          <p:spPr>
            <a:xfrm>
              <a:off x="235" y="238"/>
              <a:ext cx="1122" cy="11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5121" name="Picture 2" descr="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5122" name="Group 3" title=""/>
          <p:cNvGrpSpPr/>
          <p:nvPr/>
        </p:nvGrpSpPr>
        <p:grpSpPr>
          <a:xfrm>
            <a:off x="395288" y="2852738"/>
            <a:ext cx="4537075" cy="1587500"/>
            <a:chExt cx="2858" cy="1000"/>
          </a:xfrm>
        </p:grpSpPr>
        <p:grpSp>
          <p:nvGrpSpPr>
            <p:cNvPr id="5123" name="Group 4" title=""/>
            <p:cNvGrpSpPr/>
            <p:nvPr/>
          </p:nvGrpSpPr>
          <p:grpSpPr>
            <a:xfrm>
              <a:off x="55" y="0"/>
              <a:ext cx="2803" cy="1000"/>
              <a:chExt cx="2803" cy="1000"/>
            </a:xfrm>
          </p:grpSpPr>
          <p:sp>
            <p:nvSpPr>
              <p:cNvPr id="5124" name="Rectangle 5" title=""/>
              <p:cNvSpPr/>
              <p:nvPr/>
            </p:nvSpPr>
            <p:spPr>
              <a:xfrm>
                <a:off x="218" y="0"/>
                <a:ext cx="2585" cy="100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rgbClr val="003686"/>
                    </a:solidFill>
                    <a:ea typeface="黑体" pitchFamily="49" charset="-122"/>
                  </a:rPr>
                  <a:t>必备知识：</a:t>
                </a:r>
                <a:endParaRPr lang="zh-CN" altLang="en-US" sz="3200" b="1">
                  <a:solidFill>
                    <a:srgbClr val="003686"/>
                  </a:solidFill>
                  <a:ea typeface="黑体" pitchFamily="49" charset="-122"/>
                </a:endParaRPr>
              </a:p>
              <a:p>
                <a:pPr lvl="0" eaLnBrk="1" hangingPunct="1"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zh-CN" altLang="en-US" sz="2500"/>
                  <a:t>拜访、家宴、礼品赠送</a:t>
                </a:r>
                <a:endParaRPr lang="zh-CN" altLang="en-US" sz="2500"/>
              </a:p>
              <a:p>
                <a:pPr lvl="0" eaLnBrk="1" hangingPunct="1"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zh-CN" altLang="en-US" sz="2500"/>
                  <a:t>等礼仪要求 </a:t>
                </a:r>
                <a:endParaRPr lang="zh-CN" altLang="en-US" sz="2500"/>
              </a:p>
            </p:txBody>
          </p:sp>
          <p:pic>
            <p:nvPicPr>
              <p:cNvPr id="5125" name="Picture 6" descr="Molecular_compound3 [转换]" title="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6526"/>
              <a:stretch>
                <a:fillRect/>
              </a:stretch>
            </p:blipFill>
            <p:spPr>
              <a:xfrm>
                <a:off x="0" y="73"/>
                <a:ext cx="227" cy="19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sp>
          <p:nvSpPr>
            <p:cNvPr id="5126" name="Oval 7" title=""/>
            <p:cNvSpPr/>
            <p:nvPr/>
          </p:nvSpPr>
          <p:spPr>
            <a:xfrm>
              <a:off x="0" y="272"/>
              <a:ext cx="2132" cy="45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  <p:grpSp>
        <p:nvGrpSpPr>
          <p:cNvPr id="5127" name="Group 8" title=""/>
          <p:cNvGrpSpPr/>
          <p:nvPr/>
        </p:nvGrpSpPr>
        <p:grpSpPr>
          <a:xfrm>
            <a:off x="4787900" y="4797425"/>
            <a:ext cx="4140200" cy="1084263"/>
            <a:chExt cx="2608" cy="683"/>
          </a:xfrm>
        </p:grpSpPr>
        <p:grpSp>
          <p:nvGrpSpPr>
            <p:cNvPr id="5128" name="Group 9" title=""/>
            <p:cNvGrpSpPr/>
            <p:nvPr/>
          </p:nvGrpSpPr>
          <p:grpSpPr>
            <a:xfrm>
              <a:off x="46" y="0"/>
              <a:ext cx="2562" cy="683"/>
              <a:chExt cx="2562" cy="683"/>
            </a:xfrm>
          </p:grpSpPr>
          <p:sp>
            <p:nvSpPr>
              <p:cNvPr id="5129" name="Rectangle 10" title=""/>
              <p:cNvSpPr/>
              <p:nvPr/>
            </p:nvSpPr>
            <p:spPr>
              <a:xfrm>
                <a:off x="249" y="0"/>
                <a:ext cx="2313" cy="68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rgbClr val="003686"/>
                    </a:solidFill>
                    <a:ea typeface="黑体" pitchFamily="49" charset="-122"/>
                  </a:rPr>
                  <a:t>素质养成：</a:t>
                </a:r>
                <a:endParaRPr lang="zh-CN" altLang="en-US" sz="3200" b="1">
                  <a:solidFill>
                    <a:srgbClr val="003686"/>
                  </a:solidFill>
                  <a:ea typeface="黑体" pitchFamily="49" charset="-122"/>
                </a:endParaRPr>
              </a:p>
              <a:p>
                <a:pPr lvl="0"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zh-CN" altLang="en-US" sz="2800"/>
                  <a:t>礼貌、时间管理 </a:t>
                </a:r>
                <a:endParaRPr lang="zh-CN" altLang="en-US" sz="2800"/>
              </a:p>
            </p:txBody>
          </p:sp>
          <p:pic>
            <p:nvPicPr>
              <p:cNvPr id="5130" name="Picture 11" descr="Molecular_compound3 [转换]" title="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6526"/>
              <a:stretch>
                <a:fillRect/>
              </a:stretch>
            </p:blipFill>
            <p:spPr>
              <a:xfrm>
                <a:off x="0" y="82"/>
                <a:ext cx="227" cy="19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sp>
          <p:nvSpPr>
            <p:cNvPr id="5131" name="Oval 12" title=""/>
            <p:cNvSpPr/>
            <p:nvPr/>
          </p:nvSpPr>
          <p:spPr>
            <a:xfrm>
              <a:off x="0" y="318"/>
              <a:ext cx="2132" cy="45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  <p:grpSp>
        <p:nvGrpSpPr>
          <p:cNvPr id="5132" name="Group 13" title=""/>
          <p:cNvGrpSpPr/>
          <p:nvPr/>
        </p:nvGrpSpPr>
        <p:grpSpPr>
          <a:xfrm>
            <a:off x="4895850" y="2276475"/>
            <a:ext cx="5148263" cy="1084263"/>
            <a:chExt cx="3243" cy="683"/>
          </a:xfrm>
        </p:grpSpPr>
        <p:grpSp>
          <p:nvGrpSpPr>
            <p:cNvPr id="5133" name="Group 14" title=""/>
            <p:cNvGrpSpPr/>
            <p:nvPr/>
          </p:nvGrpSpPr>
          <p:grpSpPr>
            <a:xfrm>
              <a:off x="136" y="0"/>
              <a:ext cx="3107" cy="683"/>
              <a:chExt cx="3107" cy="683"/>
            </a:xfrm>
          </p:grpSpPr>
          <p:sp>
            <p:nvSpPr>
              <p:cNvPr id="5134" name="Rectangle 15" title=""/>
              <p:cNvSpPr/>
              <p:nvPr/>
            </p:nvSpPr>
            <p:spPr>
              <a:xfrm>
                <a:off x="227" y="0"/>
                <a:ext cx="2880" cy="68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rgbClr val="003686"/>
                    </a:solidFill>
                    <a:ea typeface="黑体" pitchFamily="49" charset="-122"/>
                  </a:rPr>
                  <a:t>核心技能：</a:t>
                </a:r>
                <a:endParaRPr lang="zh-CN" altLang="en-US" sz="3200" b="1">
                  <a:solidFill>
                    <a:srgbClr val="003686"/>
                  </a:solidFill>
                  <a:ea typeface="黑体" pitchFamily="49" charset="-122"/>
                </a:endParaRPr>
              </a:p>
              <a:p>
                <a:pPr lvl="0"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zh-CN" altLang="en-US" sz="2800"/>
                  <a:t>社交拜访能力 </a:t>
                </a:r>
                <a:endParaRPr lang="zh-CN" altLang="en-US" sz="2800"/>
              </a:p>
            </p:txBody>
          </p:sp>
          <p:pic>
            <p:nvPicPr>
              <p:cNvPr id="5135" name="Picture 16" descr="Molecular_compound3 [转换]" title="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6526"/>
              <a:stretch>
                <a:fillRect/>
              </a:stretch>
            </p:blipFill>
            <p:spPr>
              <a:xfrm>
                <a:off x="0" y="91"/>
                <a:ext cx="227" cy="19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sp>
          <p:nvSpPr>
            <p:cNvPr id="5136" name="Oval 17" title=""/>
            <p:cNvSpPr/>
            <p:nvPr/>
          </p:nvSpPr>
          <p:spPr>
            <a:xfrm>
              <a:off x="0" y="320"/>
              <a:ext cx="2132" cy="45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0.0118 C -8.33333E-07 0.01851 -0.00573 0.02453 -0.0125 0.02453 C -0.02031 0.02453 -0.02326 0.01805 -0.02465 0.01412 L -0.02569 0.00926 C -0.02708 0.00532 -0.03003 -0.0007 -0.03906 -0.0007 C -0.04479 -0.0007 -0.05121 0.00486 -0.05121 0.0118 C -0.05121 0.01851 -0.04479 0.02453 -0.03906 0.02453 C -0.03003 0.02453 -0.02708 0.01805 -0.02569 0.01412 L -0.02465 0.00926 C -0.02326 0.00532 -0.02031 -0.0007 -0.0125 -0.0007 C -0.00573 -0.0007 -8.33333E-07 0.00486 -8.33333E-07 0.0118 Z" ptsTypes="">
                                      <p:cBhvr>
                                        <p:cTn id="9" dur="1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pat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38889E-06 -4.81481E-06 C -1.38889E-06 0.00718 0.00643 0.0132 0.01424 0.0132 C 0.02379 0.0132 0.02708 0.00649 0.02847 0.00255 L 0.03004 -0.00254 C 0.03143 -0.00671 0.03507 -0.01296 0.04566 -0.01296 C 0.05243 -0.01296 0.06024 -0.00717 0.06024 -4.81481E-06 C 0.06024 0.00718 0.05243 0.0132 0.04566 0.0132 C 0.03507 0.0132 0.03143 0.00649 0.03004 0.00255 L 0.02847 -0.00254 C 0.02708 -0.00671 0.02379 -0.01296 0.01424 -0.01296 C 0.00643 -0.01296 -1.38889E-06 -0.00717 -1.38889E-06 -4.81481E-06 Z" ptsTypes="">
                                      <p:cBhvr>
                                        <p:cTn id="14" dur="1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path" presetSubtype="0" repeatCount="indefinite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4132 0.00532 C -0.04132 0.01665 -0.04896 0.02636 -0.05834 0.02636 C -0.06945 0.02636 -0.07327 0.01572 -0.075 0.00925 L -0.07674 0.00116 C -0.07848 -0.00508 -0.08282 -0.01549 -0.09497 -0.01549 C -0.10313 -0.01549 -0.11216 -0.00624 -0.11216 0.00532 C -0.11216 0.01665 -0.10313 0.02636 -0.09497 0.02636 C -0.08282 0.02636 -0.07848 0.01572 -0.07674 0.00925 L -0.075 0.00116 C -0.07327 -0.00508 -0.06945 -0.01549 -0.05834 -0.01549 C -0.04896 -0.01549 -0.04132 -0.00624 -0.04132 0.00532 Z" ptsTypes="">
                                      <p:cBhvr>
                                        <p:cTn id="19" dur="10000" spd="-99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41985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1986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41987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1988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41989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41990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41991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41992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1993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1994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41995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41996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41997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41998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41999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一、宴请组织礼仪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2000" name="Rectangle 18" title=""/>
          <p:cNvSpPr/>
          <p:nvPr/>
        </p:nvSpPr>
        <p:spPr>
          <a:xfrm>
            <a:off x="1476375" y="4219575"/>
            <a:ext cx="7200900" cy="2305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900"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时间：不选重大节日、假日、或禁忌时间；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       先和主宾协商，再发邀请 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地点：环境幽雅，交通方便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42001" name="Group 23" title=""/>
          <p:cNvGrpSpPr/>
          <p:nvPr/>
        </p:nvGrpSpPr>
        <p:grpSpPr>
          <a:xfrm>
            <a:off x="900113" y="1844675"/>
            <a:ext cx="3671887" cy="822325"/>
            <a:chExt cx="2313" cy="518"/>
          </a:xfrm>
        </p:grpSpPr>
        <p:sp>
          <p:nvSpPr>
            <p:cNvPr id="42002" name="Rectangle 20" title=""/>
            <p:cNvSpPr/>
            <p:nvPr/>
          </p:nvSpPr>
          <p:spPr>
            <a:xfrm>
              <a:off x="91" y="0"/>
              <a:ext cx="2036" cy="5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zh-CN" altLang="en-US" sz="24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（二）选择时间、地点</a:t>
              </a:r>
              <a:br>
                <a:rPr lang="zh-CN" altLang="en-US" sz="24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2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003" name="Oval 21" title=""/>
            <p:cNvSpPr/>
            <p:nvPr/>
          </p:nvSpPr>
          <p:spPr>
            <a:xfrm>
              <a:off x="0" y="272"/>
              <a:ext cx="2313" cy="52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  <p:grpSp>
        <p:nvGrpSpPr>
          <p:cNvPr id="42004" name="Group 28" title=""/>
          <p:cNvGrpSpPr/>
          <p:nvPr/>
        </p:nvGrpSpPr>
        <p:grpSpPr>
          <a:xfrm>
            <a:off x="1042988" y="2444750"/>
            <a:ext cx="7058025" cy="2024063"/>
            <a:chExt cx="4446" cy="1275"/>
          </a:xfrm>
        </p:grpSpPr>
        <p:sp>
          <p:nvSpPr>
            <p:cNvPr id="42005" name="Rectangle 25" title=""/>
            <p:cNvSpPr/>
            <p:nvPr/>
          </p:nvSpPr>
          <p:spPr>
            <a:xfrm>
              <a:off x="82" y="30"/>
              <a:ext cx="4309" cy="1225"/>
            </a:xfrm>
            <a:prstGeom prst="rect">
              <a:avLst/>
            </a:prstGeom>
            <a:blipFill rotWithShape="0">
              <a:blip r:embed="rId6">
                <a:alphaModFix amt="64999"/>
              </a:blip>
              <a:tile tx="0" ty="0" sx="100000" sy="100000" flip="none" algn="tl"/>
            </a:blip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42006" name="Picture 24" title="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4" y="30"/>
              <a:ext cx="3857" cy="1217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2007" name="AutoShape 26" title=""/>
            <p:cNvSpPr/>
            <p:nvPr/>
          </p:nvSpPr>
          <p:spPr>
            <a:xfrm>
              <a:off x="0" y="5"/>
              <a:ext cx="91" cy="1270"/>
            </a:xfrm>
            <a:prstGeom prst="can">
              <a:avLst>
                <a:gd name="adj" fmla="val 38444"/>
              </a:avLst>
            </a:prstGeom>
            <a:solidFill>
              <a:srgbClr val="FFFFFF">
                <a:alpha val="87842"/>
              </a:srgbClr>
            </a:solidFill>
            <a:ln>
              <a:solidFill>
                <a:srgbClr val="C0C0C0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sp>
          <p:nvSpPr>
            <p:cNvPr id="42008" name="AutoShape 27" title=""/>
            <p:cNvSpPr/>
            <p:nvPr/>
          </p:nvSpPr>
          <p:spPr>
            <a:xfrm>
              <a:off x="4355" y="0"/>
              <a:ext cx="91" cy="1270"/>
            </a:xfrm>
            <a:prstGeom prst="can">
              <a:avLst>
                <a:gd name="adj" fmla="val 38444"/>
              </a:avLst>
            </a:prstGeom>
            <a:solidFill>
              <a:srgbClr val="FFFFFF">
                <a:alpha val="87842"/>
              </a:srgbClr>
            </a:solidFill>
            <a:ln>
              <a:solidFill>
                <a:srgbClr val="C0C0C0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44033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4034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44035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36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44037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44038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44039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44040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4041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4042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44043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44044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44045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44046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44047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一、宴请组织礼仪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4048" name="Rectangle 18" title=""/>
          <p:cNvSpPr/>
          <p:nvPr/>
        </p:nvSpPr>
        <p:spPr>
          <a:xfrm>
            <a:off x="1331913" y="5227638"/>
            <a:ext cx="6408737" cy="1154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ea typeface="微软雅黑" pitchFamily="34" charset="-122"/>
              </a:rPr>
              <a:t>注意：</a:t>
            </a:r>
            <a:r>
              <a:rPr lang="zh-CN" altLang="en-US" sz="2400">
                <a:ea typeface="微软雅黑" pitchFamily="34" charset="-122"/>
              </a:rPr>
              <a:t>请柬应提前一至二周发出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44049" name="Rectangle 20" title=""/>
          <p:cNvSpPr/>
          <p:nvPr/>
        </p:nvSpPr>
        <p:spPr>
          <a:xfrm>
            <a:off x="1044575" y="1844675"/>
            <a:ext cx="506095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（三）精心制作请柬，认真发送确认</a:t>
            </a:r>
            <a:br>
              <a:rPr lang="zh-CN" altLang="en-US" sz="2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0" name="Oval 21" title=""/>
          <p:cNvSpPr/>
          <p:nvPr/>
        </p:nvSpPr>
        <p:spPr>
          <a:xfrm>
            <a:off x="900113" y="2276475"/>
            <a:ext cx="5040312" cy="7302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/>
          </a:p>
        </p:txBody>
      </p:sp>
      <p:pic>
        <p:nvPicPr>
          <p:cNvPr id="44051" name="Picture 32" descr="OOOPIC_00cyl_20090818d24b9069b4eda021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938" y="2708275"/>
            <a:ext cx="2879725" cy="22177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4052" name="Picture 34" descr="20060909210854344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494949"/>
              </a:clrFrom>
              <a:clrTo>
                <a:srgbClr val="49494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800" y="2708275"/>
            <a:ext cx="2447925" cy="24479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4053" name="Group 37" title=""/>
          <p:cNvGrpSpPr/>
          <p:nvPr/>
        </p:nvGrpSpPr>
        <p:grpSpPr>
          <a:xfrm>
            <a:off x="3541713" y="2924175"/>
            <a:ext cx="2470150" cy="1833563"/>
            <a:chExt cx="1556" cy="1155"/>
          </a:xfrm>
        </p:grpSpPr>
        <p:sp>
          <p:nvSpPr>
            <p:cNvPr id="44054" name="Oval 36" title=""/>
            <p:cNvSpPr/>
            <p:nvPr/>
          </p:nvSpPr>
          <p:spPr>
            <a:xfrm rot="2520000">
              <a:off x="240" y="453"/>
              <a:ext cx="998" cy="545"/>
            </a:xfrm>
            <a:prstGeom prst="ellipse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sp>
          <p:nvSpPr>
            <p:cNvPr id="44055" name="Oval 35" title=""/>
            <p:cNvSpPr/>
            <p:nvPr/>
          </p:nvSpPr>
          <p:spPr>
            <a:xfrm rot="2520000">
              <a:off x="286" y="226"/>
              <a:ext cx="1088" cy="545"/>
            </a:xfrm>
            <a:prstGeom prst="ellipse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44056" name="Group 31" title=""/>
            <p:cNvGrpSpPr>
              <a:grpSpLocks noChangeAspect="1"/>
            </p:cNvGrpSpPr>
            <p:nvPr/>
          </p:nvGrpSpPr>
          <p:grpSpPr>
            <a:xfrm rot="18660000">
              <a:off x="194" y="-200"/>
              <a:ext cx="1155" cy="1556"/>
              <a:chExt cx="1964" cy="2645"/>
            </a:xfrm>
          </p:grpSpPr>
          <p:pic>
            <p:nvPicPr>
              <p:cNvPr id="44057" name="Picture 29" descr="OOOPIC_vipvip4_2008091208321085c42ac0697de34a14" title="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8386" r="19770" b="80809"/>
              <a:stretch>
                <a:fillRect/>
              </a:stretch>
            </p:blipFill>
            <p:spPr>
              <a:xfrm>
                <a:off x="726" y="0"/>
                <a:ext cx="1088" cy="4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pic>
            <p:nvPicPr>
              <p:cNvPr id="44058" name="Picture 30" descr="OOOPIC_vipvip4_2008091208321085c42ac0697de34a14" title="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232" t="13964" r="12232"/>
              <a:stretch>
                <a:fillRect/>
              </a:stretch>
            </p:blipFill>
            <p:spPr>
              <a:xfrm>
                <a:off x="0" y="408"/>
                <a:ext cx="1964" cy="22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46081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6082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46083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6084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46085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46086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46087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46088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6089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6090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46091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46092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46093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46094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46095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一、宴请组织礼仪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6096" name="Rectangle 18" title=""/>
          <p:cNvSpPr/>
          <p:nvPr/>
        </p:nvSpPr>
        <p:spPr>
          <a:xfrm>
            <a:off x="1042988" y="2060575"/>
            <a:ext cx="7129462" cy="3887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zh-CN" sz="480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1</a:t>
            </a:r>
            <a:r>
              <a:rPr lang="zh-CN" altLang="en-US" sz="2400">
                <a:ea typeface="微软雅黑" pitchFamily="34" charset="-122"/>
                <a:hlinkClick r:id="rId6" action="ppaction://hlinksldjump"/>
              </a:rPr>
              <a:t>、中餐桌次排列（图示）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决定餐桌高低次序的原则是：主桌排定之后，其余桌次的高低以离主桌的远近而定，近者为高，远者为低；平行者以右桌为高，左桌为低。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000">
                <a:ea typeface="微软雅黑" pitchFamily="34" charset="-122"/>
              </a:rPr>
              <a:t>常见的排列方法参见图示： 图中的座号就是桌次的高低序号</a:t>
            </a:r>
            <a:endParaRPr lang="zh-CN" altLang="en-US" sz="2000">
              <a:ea typeface="微软雅黑" panose="020b0503020204020204" pitchFamily="34" charset="-122"/>
            </a:endParaRPr>
          </a:p>
        </p:txBody>
      </p:sp>
      <p:sp>
        <p:nvSpPr>
          <p:cNvPr id="46097" name="Rectangle 19" title=""/>
          <p:cNvSpPr/>
          <p:nvPr/>
        </p:nvSpPr>
        <p:spPr>
          <a:xfrm>
            <a:off x="1042988" y="1844675"/>
            <a:ext cx="231775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（四）安排席位</a:t>
            </a:r>
            <a:br>
              <a:rPr lang="zh-CN" altLang="en-US" sz="2400" b="1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4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8" name="Oval 20" title=""/>
          <p:cNvSpPr/>
          <p:nvPr/>
        </p:nvSpPr>
        <p:spPr>
          <a:xfrm>
            <a:off x="900113" y="2276475"/>
            <a:ext cx="3455987" cy="7302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48129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8130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48131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8132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48133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48134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48135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48136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8137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8138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48139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48140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48141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48142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48143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一、宴请组织礼仪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8144" name="Rectangle 18"/>
          <p:cNvSpPr>
            <a:spLocks noChangeArrowheads="1"/>
          </p:cNvSpPr>
          <p:nvPr/>
        </p:nvSpPr>
        <p:spPr bwMode="auto">
          <a:xfrm>
            <a:off x="900113" y="1485900"/>
            <a:ext cx="76327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lvl="0" indent="0" eaLnBrk="1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 sz="4800" spc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2</a:t>
            </a:r>
            <a:r>
              <a:rPr lang="zh-CN" altLang="en-US" sz="2400" spc="0">
                <a:ea typeface="微软雅黑" pitchFamily="34" charset="-122"/>
                <a:hlinkClick r:id="rId6" action="ppaction://hlinksldjump"/>
              </a:rPr>
              <a:t>、中餐席位次排列（图示）</a:t>
            </a:r>
            <a:endParaRPr lang="zh-CN" altLang="en-US" sz="2400">
              <a:ea typeface="微软雅黑" pitchFamily="34" charset="-122"/>
            </a:endParaRPr>
          </a:p>
          <a:p>
            <a:pPr marL="0" lvl="0" indent="0" eaLnBrk="1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spc="0">
                <a:ea typeface="微软雅黑" pitchFamily="34" charset="-122"/>
              </a:rPr>
              <a:t> </a:t>
            </a:r>
            <a:r>
              <a:rPr lang="zh-CN" altLang="en-US" sz="2000" spc="0">
                <a:ea typeface="微软雅黑" pitchFamily="34" charset="-122"/>
              </a:rPr>
              <a:t>方法一：主人在主桌面对正门之位就座</a:t>
            </a:r>
            <a:endParaRPr lang="zh-CN" altLang="en-US" sz="2000">
              <a:ea typeface="微软雅黑" pitchFamily="34" charset="-122"/>
            </a:endParaRPr>
          </a:p>
          <a:p>
            <a:pPr marL="0" lvl="0" indent="0" eaLnBrk="1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spc="0">
                <a:ea typeface="微软雅黑" pitchFamily="34" charset="-122"/>
              </a:rPr>
              <a:t> 方法二：多桌宴请时，每桌都要有一位主人的代表在座。</a:t>
            </a:r>
            <a:endParaRPr lang="zh-CN" altLang="en-US" sz="2000">
              <a:ea typeface="微软雅黑" pitchFamily="34" charset="-122"/>
            </a:endParaRPr>
          </a:p>
          <a:p>
            <a:pPr marL="0" lvl="0" indent="0" eaLnBrk="1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spc="0">
                <a:ea typeface="微软雅黑" pitchFamily="34" charset="-122"/>
              </a:rPr>
              <a:t>                位置一般和主桌主人同向，有时也可以面向主桌主人</a:t>
            </a:r>
            <a:endParaRPr lang="zh-CN" altLang="en-US" sz="2000">
              <a:ea typeface="微软雅黑" pitchFamily="34" charset="-122"/>
            </a:endParaRPr>
          </a:p>
          <a:p>
            <a:pPr marL="0" lvl="0" indent="0" eaLnBrk="1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spc="0">
                <a:ea typeface="微软雅黑" pitchFamily="34" charset="-122"/>
              </a:rPr>
              <a:t> 方法三：各桌位次的尊卑，以距离该桌主人的远近而定，以近为</a:t>
            </a:r>
            <a:endParaRPr lang="zh-CN" altLang="en-US" sz="2000">
              <a:ea typeface="微软雅黑" pitchFamily="34" charset="-122"/>
            </a:endParaRPr>
          </a:p>
          <a:p>
            <a:pPr marL="0" lvl="0" indent="0" eaLnBrk="1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spc="0">
                <a:ea typeface="微软雅黑" pitchFamily="34" charset="-122"/>
              </a:rPr>
              <a:t>                上，以远为下。</a:t>
            </a:r>
            <a:endParaRPr lang="zh-CN" altLang="en-US" sz="2000">
              <a:ea typeface="微软雅黑" pitchFamily="34" charset="-122"/>
            </a:endParaRPr>
          </a:p>
          <a:p>
            <a:pPr marL="0" lvl="0" indent="0" eaLnBrk="1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spc="0">
                <a:ea typeface="微软雅黑" pitchFamily="34" charset="-122"/>
              </a:rPr>
              <a:t> 方法四：各桌距离该桌主人相同的位次，讲究以右为尊 </a:t>
            </a:r>
            <a:r>
              <a:rPr lang="en-US" altLang="zh-CN" sz="2000" spc="0">
                <a:ea typeface="微软雅黑" pitchFamily="34" charset="-122"/>
              </a:rPr>
              <a:t>,</a:t>
            </a:r>
            <a:r>
              <a:rPr lang="zh-CN" altLang="en-US" sz="2000" spc="0">
                <a:ea typeface="微软雅黑" pitchFamily="34" charset="-122"/>
              </a:rPr>
              <a:t>如果</a:t>
            </a:r>
            <a:r>
              <a:rPr lang="zh-CN" altLang="en-US" sz="2000" spc="0">
                <a:effectLst>
                  <a:outerShdw blurRad="38100" dist="38100" dir="2700000" algn="tl">
                    <a:srgbClr val="FFFFFF"/>
                  </a:outerShdw>
                </a:effectLst>
                <a:ea typeface="微软雅黑" pitchFamily="34" charset="-122"/>
              </a:rPr>
              <a:t>主宾</a:t>
            </a:r>
            <a:r>
              <a:rPr lang="zh-CN" altLang="en-US" sz="2000" spc="0">
                <a:ea typeface="微软雅黑" pitchFamily="34" charset="-122"/>
              </a:rPr>
              <a:t> </a:t>
            </a:r>
            <a:endParaRPr lang="zh-CN" altLang="en-US" sz="2000">
              <a:ea typeface="微软雅黑" pitchFamily="34" charset="-122"/>
            </a:endParaRPr>
          </a:p>
          <a:p>
            <a:pPr marL="0" lvl="0" indent="0" eaLnBrk="1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spc="0">
                <a:ea typeface="微软雅黑" pitchFamily="34" charset="-122"/>
              </a:rPr>
              <a:t>                身份高于主人，为表示尊重，也可以安排在主人位子上</a:t>
            </a:r>
            <a:endParaRPr lang="zh-CN" altLang="en-US" sz="2000">
              <a:ea typeface="微软雅黑" pitchFamily="34" charset="-122"/>
            </a:endParaRPr>
          </a:p>
          <a:p>
            <a:pPr marL="0" lvl="0" indent="0" eaLnBrk="1" hangingPunct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spc="0">
                <a:ea typeface="微软雅黑" pitchFamily="34" charset="-122"/>
              </a:rPr>
              <a:t>                座，而请主人坐在主宾的位子上。</a:t>
            </a:r>
            <a:endParaRPr lang="zh-CN" altLang="en-US" sz="20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0177" name="圆角矩形 10" title=""/>
          <p:cNvSpPr/>
          <p:nvPr/>
        </p:nvSpPr>
        <p:spPr>
          <a:xfrm>
            <a:off x="611188" y="476250"/>
            <a:ext cx="7921625" cy="5930900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0178" name="Rectangle 22" title=""/>
          <p:cNvSpPr/>
          <p:nvPr/>
        </p:nvSpPr>
        <p:spPr>
          <a:xfrm>
            <a:off x="323850" y="777875"/>
            <a:ext cx="7488238" cy="209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400">
              <a:solidFill>
                <a:srgbClr val="000066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0179" name="Text Box 24" title=""/>
          <p:cNvSpPr txBox="1"/>
          <p:nvPr/>
        </p:nvSpPr>
        <p:spPr>
          <a:xfrm>
            <a:off x="1622425" y="1509713"/>
            <a:ext cx="184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2400">
              <a:latin typeface="Times New Roman" pitchFamily="18" charset="0"/>
            </a:endParaRPr>
          </a:p>
        </p:txBody>
      </p:sp>
      <p:cxnSp>
        <p:nvCxnSpPr>
          <p:cNvPr id="50180" name="Line 25" title=""/>
          <p:cNvCxnSpPr/>
          <p:nvPr/>
        </p:nvCxnSpPr>
        <p:spPr>
          <a:xfrm>
            <a:off x="723900" y="194627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cxnSp>
        <p:nvCxnSpPr>
          <p:cNvPr id="50181" name="Line 26" title=""/>
          <p:cNvCxnSpPr/>
          <p:nvPr/>
        </p:nvCxnSpPr>
        <p:spPr>
          <a:xfrm flipH="1">
            <a:off x="1835150" y="1963738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sp>
        <p:nvSpPr>
          <p:cNvPr id="50182" name="Oval 27" title=""/>
          <p:cNvSpPr/>
          <p:nvPr/>
        </p:nvSpPr>
        <p:spPr>
          <a:xfrm>
            <a:off x="952500" y="1336675"/>
            <a:ext cx="457200" cy="457200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1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183" name="Oval 28" title=""/>
          <p:cNvSpPr/>
          <p:nvPr/>
        </p:nvSpPr>
        <p:spPr>
          <a:xfrm>
            <a:off x="1962150" y="1330325"/>
            <a:ext cx="457200" cy="457200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184" name="WordArt 29" title=""/>
          <p:cNvSpPr>
            <a:spLocks noTextEdit="1"/>
          </p:cNvSpPr>
          <p:nvPr/>
        </p:nvSpPr>
        <p:spPr>
          <a:xfrm>
            <a:off x="1476375" y="2106613"/>
            <a:ext cx="461963" cy="381000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门</a:t>
            </a:r>
          </a:p>
        </p:txBody>
      </p:sp>
      <p:cxnSp>
        <p:nvCxnSpPr>
          <p:cNvPr id="50185" name="Line 30" title=""/>
          <p:cNvCxnSpPr/>
          <p:nvPr/>
        </p:nvCxnSpPr>
        <p:spPr>
          <a:xfrm>
            <a:off x="3695700" y="1946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cxnSp>
        <p:nvCxnSpPr>
          <p:cNvPr id="50186" name="Line 31" title=""/>
          <p:cNvCxnSpPr/>
          <p:nvPr/>
        </p:nvCxnSpPr>
        <p:spPr>
          <a:xfrm flipH="1">
            <a:off x="4838700" y="194627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sp>
        <p:nvSpPr>
          <p:cNvPr id="50187" name="WordArt 32" title=""/>
          <p:cNvSpPr>
            <a:spLocks noTextEdit="1"/>
          </p:cNvSpPr>
          <p:nvPr/>
        </p:nvSpPr>
        <p:spPr>
          <a:xfrm>
            <a:off x="4457700" y="2098675"/>
            <a:ext cx="461963" cy="381000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门</a:t>
            </a:r>
          </a:p>
        </p:txBody>
      </p:sp>
      <p:sp>
        <p:nvSpPr>
          <p:cNvPr id="50188" name="Oval 33" title=""/>
          <p:cNvSpPr/>
          <p:nvPr/>
        </p:nvSpPr>
        <p:spPr>
          <a:xfrm>
            <a:off x="4381500" y="13366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cxnSp>
        <p:nvCxnSpPr>
          <p:cNvPr id="50189" name="Line 34" title=""/>
          <p:cNvCxnSpPr/>
          <p:nvPr/>
        </p:nvCxnSpPr>
        <p:spPr>
          <a:xfrm>
            <a:off x="723900" y="49180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cxnSp>
        <p:nvCxnSpPr>
          <p:cNvPr id="50190" name="Line 35" title=""/>
          <p:cNvCxnSpPr/>
          <p:nvPr/>
        </p:nvCxnSpPr>
        <p:spPr>
          <a:xfrm flipH="1">
            <a:off x="1866900" y="514667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sp>
        <p:nvSpPr>
          <p:cNvPr id="50191" name="Oval 36" title=""/>
          <p:cNvSpPr/>
          <p:nvPr/>
        </p:nvSpPr>
        <p:spPr>
          <a:xfrm>
            <a:off x="1333500" y="36988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1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192" name="Oval 37" title=""/>
          <p:cNvSpPr/>
          <p:nvPr/>
        </p:nvSpPr>
        <p:spPr>
          <a:xfrm>
            <a:off x="952500" y="4156075"/>
            <a:ext cx="381000" cy="381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193" name="Oval 38" title=""/>
          <p:cNvSpPr/>
          <p:nvPr/>
        </p:nvSpPr>
        <p:spPr>
          <a:xfrm>
            <a:off x="1866900" y="4156075"/>
            <a:ext cx="381000" cy="381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3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194" name="Oval 39" title=""/>
          <p:cNvSpPr/>
          <p:nvPr/>
        </p:nvSpPr>
        <p:spPr>
          <a:xfrm>
            <a:off x="952500" y="4613275"/>
            <a:ext cx="381000" cy="381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4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195" name="Oval 40" title=""/>
          <p:cNvSpPr/>
          <p:nvPr/>
        </p:nvSpPr>
        <p:spPr>
          <a:xfrm>
            <a:off x="1866900" y="4613275"/>
            <a:ext cx="381000" cy="381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5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196" name="WordArt 41" title=""/>
          <p:cNvSpPr>
            <a:spLocks noTextEdit="1"/>
          </p:cNvSpPr>
          <p:nvPr/>
        </p:nvSpPr>
        <p:spPr>
          <a:xfrm>
            <a:off x="1485900" y="5299075"/>
            <a:ext cx="461963" cy="381000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门</a:t>
            </a:r>
          </a:p>
        </p:txBody>
      </p:sp>
      <p:sp>
        <p:nvSpPr>
          <p:cNvPr id="50197" name="Text Box 42" title=""/>
          <p:cNvSpPr txBox="1"/>
          <p:nvPr/>
        </p:nvSpPr>
        <p:spPr>
          <a:xfrm>
            <a:off x="1041400" y="2790825"/>
            <a:ext cx="23034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latin typeface="Times New Roman" pitchFamily="18" charset="0"/>
                <a:ea typeface="微软雅黑" pitchFamily="34" charset="-122"/>
              </a:rPr>
              <a:t>两桌横排</a:t>
            </a:r>
            <a:endParaRPr lang="zh-CN" altLang="en-US" sz="2400" b="1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50198" name="Text Box 43" title=""/>
          <p:cNvSpPr txBox="1"/>
          <p:nvPr/>
        </p:nvSpPr>
        <p:spPr>
          <a:xfrm>
            <a:off x="4013200" y="2790825"/>
            <a:ext cx="23034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latin typeface="Times New Roman" pitchFamily="18" charset="0"/>
                <a:ea typeface="微软雅黑" pitchFamily="34" charset="-122"/>
              </a:rPr>
              <a:t>两桌竖排</a:t>
            </a:r>
            <a:endParaRPr lang="zh-CN" altLang="en-US" sz="2400" b="1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50199" name="Text Box 44" title=""/>
          <p:cNvSpPr txBox="1"/>
          <p:nvPr/>
        </p:nvSpPr>
        <p:spPr>
          <a:xfrm>
            <a:off x="1116013" y="5851525"/>
            <a:ext cx="1403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latin typeface="Times New Roman" pitchFamily="18" charset="0"/>
                <a:ea typeface="微软雅黑" pitchFamily="34" charset="-122"/>
              </a:rPr>
              <a:t>五桌竖排</a:t>
            </a:r>
            <a:endParaRPr lang="zh-CN" altLang="en-US" sz="2400" b="1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50200" name="Line 45" title=""/>
          <p:cNvCxnSpPr/>
          <p:nvPr/>
        </p:nvCxnSpPr>
        <p:spPr>
          <a:xfrm>
            <a:off x="6210300" y="194627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cxnSp>
        <p:nvCxnSpPr>
          <p:cNvPr id="50201" name="Line 46" title=""/>
          <p:cNvCxnSpPr/>
          <p:nvPr/>
        </p:nvCxnSpPr>
        <p:spPr>
          <a:xfrm flipH="1">
            <a:off x="7353300" y="1946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sp>
        <p:nvSpPr>
          <p:cNvPr id="50202" name="WordArt 47" title=""/>
          <p:cNvSpPr>
            <a:spLocks noTextEdit="1"/>
          </p:cNvSpPr>
          <p:nvPr/>
        </p:nvSpPr>
        <p:spPr>
          <a:xfrm>
            <a:off x="6972300" y="2098675"/>
            <a:ext cx="461963" cy="381000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门</a:t>
            </a:r>
          </a:p>
        </p:txBody>
      </p:sp>
      <p:sp>
        <p:nvSpPr>
          <p:cNvPr id="50203" name="Oval 48" title=""/>
          <p:cNvSpPr/>
          <p:nvPr/>
        </p:nvSpPr>
        <p:spPr>
          <a:xfrm>
            <a:off x="6972300" y="955675"/>
            <a:ext cx="457200" cy="457200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1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04" name="Oval 49" title=""/>
          <p:cNvSpPr/>
          <p:nvPr/>
        </p:nvSpPr>
        <p:spPr>
          <a:xfrm>
            <a:off x="6438900" y="1412875"/>
            <a:ext cx="457200" cy="457200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05" name="Oval 50" title=""/>
          <p:cNvSpPr/>
          <p:nvPr/>
        </p:nvSpPr>
        <p:spPr>
          <a:xfrm>
            <a:off x="7429500" y="14128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3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cxnSp>
        <p:nvCxnSpPr>
          <p:cNvPr id="50206" name="Line 51" title=""/>
          <p:cNvCxnSpPr/>
          <p:nvPr/>
        </p:nvCxnSpPr>
        <p:spPr>
          <a:xfrm>
            <a:off x="3619500" y="51466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cxnSp>
        <p:nvCxnSpPr>
          <p:cNvPr id="50207" name="Line 52" title=""/>
          <p:cNvCxnSpPr/>
          <p:nvPr/>
        </p:nvCxnSpPr>
        <p:spPr>
          <a:xfrm flipH="1">
            <a:off x="4762500" y="514667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sp>
        <p:nvSpPr>
          <p:cNvPr id="50208" name="Oval 53" title=""/>
          <p:cNvSpPr/>
          <p:nvPr/>
        </p:nvSpPr>
        <p:spPr>
          <a:xfrm>
            <a:off x="4381500" y="39274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1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09" name="Oval 54" title=""/>
          <p:cNvSpPr/>
          <p:nvPr/>
        </p:nvSpPr>
        <p:spPr>
          <a:xfrm>
            <a:off x="3771900" y="39274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10" name="Oval 55" title=""/>
          <p:cNvSpPr/>
          <p:nvPr/>
        </p:nvSpPr>
        <p:spPr>
          <a:xfrm>
            <a:off x="4991100" y="39274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3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11" name="Oval 56" title=""/>
          <p:cNvSpPr/>
          <p:nvPr/>
        </p:nvSpPr>
        <p:spPr>
          <a:xfrm>
            <a:off x="4381500" y="45370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4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12" name="Oval 57" title=""/>
          <p:cNvSpPr/>
          <p:nvPr/>
        </p:nvSpPr>
        <p:spPr>
          <a:xfrm>
            <a:off x="3771900" y="4537075"/>
            <a:ext cx="3810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5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13" name="Oval 58" title=""/>
          <p:cNvSpPr/>
          <p:nvPr/>
        </p:nvSpPr>
        <p:spPr>
          <a:xfrm>
            <a:off x="5067300" y="45370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6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14" name="WordArt 59" title=""/>
          <p:cNvSpPr>
            <a:spLocks noTextEdit="1"/>
          </p:cNvSpPr>
          <p:nvPr/>
        </p:nvSpPr>
        <p:spPr>
          <a:xfrm>
            <a:off x="4381500" y="5299075"/>
            <a:ext cx="461963" cy="381000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门</a:t>
            </a:r>
          </a:p>
        </p:txBody>
      </p:sp>
      <p:sp>
        <p:nvSpPr>
          <p:cNvPr id="50215" name="Text Box 60" title=""/>
          <p:cNvSpPr txBox="1"/>
          <p:nvPr/>
        </p:nvSpPr>
        <p:spPr>
          <a:xfrm>
            <a:off x="6604000" y="2755900"/>
            <a:ext cx="16398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latin typeface="Times New Roman" pitchFamily="18" charset="0"/>
                <a:ea typeface="微软雅黑" pitchFamily="34" charset="-122"/>
              </a:rPr>
              <a:t>三桌竖排</a:t>
            </a:r>
            <a:endParaRPr lang="zh-CN" altLang="en-US" sz="2400" b="1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50216" name="Text Box 61" title=""/>
          <p:cNvSpPr txBox="1"/>
          <p:nvPr/>
        </p:nvSpPr>
        <p:spPr>
          <a:xfrm>
            <a:off x="3935413" y="5851525"/>
            <a:ext cx="1403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latin typeface="Times New Roman" pitchFamily="18" charset="0"/>
                <a:ea typeface="微软雅黑" pitchFamily="34" charset="-122"/>
              </a:rPr>
              <a:t>六桌横排</a:t>
            </a:r>
            <a:endParaRPr lang="zh-CN" altLang="en-US" sz="2400" b="1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50217" name="Line 62" title=""/>
          <p:cNvCxnSpPr/>
          <p:nvPr/>
        </p:nvCxnSpPr>
        <p:spPr>
          <a:xfrm>
            <a:off x="6515100" y="50704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cxnSp>
        <p:nvCxnSpPr>
          <p:cNvPr id="50218" name="Line 63" title=""/>
          <p:cNvCxnSpPr/>
          <p:nvPr/>
        </p:nvCxnSpPr>
        <p:spPr>
          <a:xfrm flipH="1">
            <a:off x="7658100" y="507047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/>
          </a:ln>
        </p:spPr>
      </p:cxnSp>
      <p:sp>
        <p:nvSpPr>
          <p:cNvPr id="50219" name="Oval 64" title=""/>
          <p:cNvSpPr/>
          <p:nvPr/>
        </p:nvSpPr>
        <p:spPr>
          <a:xfrm>
            <a:off x="7277100" y="40798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1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20" name="Oval 65" title=""/>
          <p:cNvSpPr/>
          <p:nvPr/>
        </p:nvSpPr>
        <p:spPr>
          <a:xfrm>
            <a:off x="6591300" y="40798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21" name="Oval 66" title=""/>
          <p:cNvSpPr/>
          <p:nvPr/>
        </p:nvSpPr>
        <p:spPr>
          <a:xfrm>
            <a:off x="7886700" y="40798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3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22" name="Oval 67" title=""/>
          <p:cNvSpPr/>
          <p:nvPr/>
        </p:nvSpPr>
        <p:spPr>
          <a:xfrm>
            <a:off x="6896100" y="35464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4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23" name="Oval 68" title=""/>
          <p:cNvSpPr/>
          <p:nvPr/>
        </p:nvSpPr>
        <p:spPr>
          <a:xfrm>
            <a:off x="7581900" y="3546475"/>
            <a:ext cx="3810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5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24" name="Oval 69" title=""/>
          <p:cNvSpPr/>
          <p:nvPr/>
        </p:nvSpPr>
        <p:spPr>
          <a:xfrm>
            <a:off x="6896100" y="45370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6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25" name="WordArt 70" title=""/>
          <p:cNvSpPr>
            <a:spLocks noTextEdit="1"/>
          </p:cNvSpPr>
          <p:nvPr/>
        </p:nvSpPr>
        <p:spPr>
          <a:xfrm>
            <a:off x="7277100" y="5222875"/>
            <a:ext cx="461963" cy="381000"/>
          </a:xfrm>
        </p:spPr>
        <p:txBody>
          <a:bodyPr wrap="none" fromWordArt="1" anchor="t" anchorCtr="0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宋体"/>
              </a:rPr>
              <a:t>门</a:t>
            </a:r>
          </a:p>
        </p:txBody>
      </p:sp>
      <p:sp>
        <p:nvSpPr>
          <p:cNvPr id="50226" name="Oval 71" title=""/>
          <p:cNvSpPr/>
          <p:nvPr/>
        </p:nvSpPr>
        <p:spPr>
          <a:xfrm>
            <a:off x="7658100" y="45370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7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27" name="Text Box 72" title=""/>
          <p:cNvSpPr txBox="1"/>
          <p:nvPr/>
        </p:nvSpPr>
        <p:spPr>
          <a:xfrm>
            <a:off x="6831013" y="5851525"/>
            <a:ext cx="1403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latin typeface="Times New Roman" pitchFamily="18" charset="0"/>
                <a:ea typeface="微软雅黑" pitchFamily="34" charset="-122"/>
              </a:rPr>
              <a:t>七桌横排</a:t>
            </a:r>
            <a:endParaRPr lang="zh-CN" altLang="en-US" sz="2400" b="1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50228" name="Oval 75" title=""/>
          <p:cNvSpPr/>
          <p:nvPr/>
        </p:nvSpPr>
        <p:spPr>
          <a:xfrm>
            <a:off x="4379913" y="777875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1</a:t>
            </a:r>
            <a:endParaRPr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229" name="Oval 76" title=""/>
          <p:cNvSpPr/>
          <p:nvPr/>
        </p:nvSpPr>
        <p:spPr>
          <a:xfrm>
            <a:off x="0" y="3403600"/>
            <a:ext cx="8712200" cy="71438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/>
          </a:p>
        </p:txBody>
      </p:sp>
      <p:sp>
        <p:nvSpPr>
          <p:cNvPr id="50230" name="Oval 77" title=""/>
          <p:cNvSpPr/>
          <p:nvPr/>
        </p:nvSpPr>
        <p:spPr>
          <a:xfrm>
            <a:off x="3635375" y="85725"/>
            <a:ext cx="1944688" cy="606425"/>
          </a:xfrm>
          <a:prstGeom prst="ellipse">
            <a:avLst/>
          </a:prstGeom>
          <a:solidFill>
            <a:srgbClr val="C0C0C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800" b="1">
                <a:solidFill>
                  <a:srgbClr val="333333"/>
                </a:solidFill>
                <a:ea typeface="微软雅黑" pitchFamily="34" charset="-122"/>
              </a:rPr>
              <a:t>返回</a:t>
            </a:r>
            <a:endParaRPr lang="zh-CN" altLang="en-US" sz="2800" b="1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50231" name="Oval 78" title="">
            <a:hlinkClick r:id="rId3" action="ppaction://hlinksldjump"/>
          </p:cNvPr>
          <p:cNvSpPr/>
          <p:nvPr/>
        </p:nvSpPr>
        <p:spPr>
          <a:xfrm>
            <a:off x="3600450" y="0"/>
            <a:ext cx="1943100" cy="6921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  <p:bldP spid="502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2225" name="圆角矩形 10" title=""/>
          <p:cNvSpPr/>
          <p:nvPr/>
        </p:nvSpPr>
        <p:spPr>
          <a:xfrm>
            <a:off x="611188" y="476250"/>
            <a:ext cx="7921625" cy="5930900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2226" name="Rectangle 3" title=""/>
          <p:cNvSpPr/>
          <p:nvPr/>
        </p:nvSpPr>
        <p:spPr>
          <a:xfrm>
            <a:off x="323850" y="476250"/>
            <a:ext cx="7488238" cy="209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2400">
              <a:solidFill>
                <a:srgbClr val="000066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52227" name="Group 85" title=""/>
          <p:cNvGrpSpPr/>
          <p:nvPr/>
        </p:nvGrpSpPr>
        <p:grpSpPr>
          <a:xfrm>
            <a:off x="1028700" y="1844675"/>
            <a:ext cx="7086600" cy="3313113"/>
            <a:chExt cx="4464" cy="2087"/>
          </a:xfrm>
        </p:grpSpPr>
        <p:sp>
          <p:nvSpPr>
            <p:cNvPr id="52228" name="Oval 57" title=""/>
            <p:cNvSpPr/>
            <p:nvPr/>
          </p:nvSpPr>
          <p:spPr>
            <a:xfrm>
              <a:off x="354" y="418"/>
              <a:ext cx="1248" cy="1248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sp>
          <p:nvSpPr>
            <p:cNvPr id="52229" name="Oval 58" title=""/>
            <p:cNvSpPr/>
            <p:nvPr/>
          </p:nvSpPr>
          <p:spPr>
            <a:xfrm>
              <a:off x="384" y="192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1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30" name="Oval 59" title=""/>
            <p:cNvSpPr/>
            <p:nvPr/>
          </p:nvSpPr>
          <p:spPr>
            <a:xfrm>
              <a:off x="1296" y="240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2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31" name="Oval 60" title=""/>
            <p:cNvSpPr/>
            <p:nvPr/>
          </p:nvSpPr>
          <p:spPr>
            <a:xfrm>
              <a:off x="48" y="624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3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32" name="Oval 61" title=""/>
            <p:cNvSpPr/>
            <p:nvPr/>
          </p:nvSpPr>
          <p:spPr>
            <a:xfrm>
              <a:off x="1632" y="672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4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33" name="Oval 62" title=""/>
            <p:cNvSpPr/>
            <p:nvPr/>
          </p:nvSpPr>
          <p:spPr>
            <a:xfrm>
              <a:off x="0" y="1104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5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34" name="Oval 63" title=""/>
            <p:cNvSpPr/>
            <p:nvPr/>
          </p:nvSpPr>
          <p:spPr>
            <a:xfrm>
              <a:off x="1632" y="1152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6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35" name="Oval 64" title=""/>
            <p:cNvSpPr/>
            <p:nvPr/>
          </p:nvSpPr>
          <p:spPr>
            <a:xfrm>
              <a:off x="240" y="1584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7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36" name="Oval 65" title=""/>
            <p:cNvSpPr/>
            <p:nvPr/>
          </p:nvSpPr>
          <p:spPr>
            <a:xfrm>
              <a:off x="816" y="48"/>
              <a:ext cx="336" cy="33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zh-CN" altLang="en-US" sz="2000" b="1">
                  <a:solidFill>
                    <a:srgbClr val="FF0066"/>
                  </a:solidFill>
                  <a:latin typeface="Times New Roman" pitchFamily="18" charset="0"/>
                </a:rPr>
                <a:t>主位</a:t>
              </a:r>
              <a:endParaRPr lang="zh-CN" altLang="en-US" sz="20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52237" name="Oval 66" title=""/>
            <p:cNvSpPr/>
            <p:nvPr/>
          </p:nvSpPr>
          <p:spPr>
            <a:xfrm>
              <a:off x="1392" y="1584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8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38" name="Oval 67" title=""/>
            <p:cNvSpPr/>
            <p:nvPr/>
          </p:nvSpPr>
          <p:spPr>
            <a:xfrm>
              <a:off x="816" y="1728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9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39" name="Oval 68" title=""/>
            <p:cNvSpPr/>
            <p:nvPr/>
          </p:nvSpPr>
          <p:spPr>
            <a:xfrm>
              <a:off x="2880" y="384"/>
              <a:ext cx="1248" cy="1248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sp>
          <p:nvSpPr>
            <p:cNvPr id="52240" name="Oval 69" title=""/>
            <p:cNvSpPr/>
            <p:nvPr/>
          </p:nvSpPr>
          <p:spPr>
            <a:xfrm>
              <a:off x="2880" y="144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1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41" name="Oval 70" title=""/>
            <p:cNvSpPr/>
            <p:nvPr/>
          </p:nvSpPr>
          <p:spPr>
            <a:xfrm>
              <a:off x="3840" y="192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2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42" name="Oval 71" title=""/>
            <p:cNvSpPr/>
            <p:nvPr/>
          </p:nvSpPr>
          <p:spPr>
            <a:xfrm>
              <a:off x="2592" y="576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5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43" name="Oval 72" title=""/>
            <p:cNvSpPr/>
            <p:nvPr/>
          </p:nvSpPr>
          <p:spPr>
            <a:xfrm>
              <a:off x="4176" y="624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6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44" name="Oval 73" title=""/>
            <p:cNvSpPr/>
            <p:nvPr/>
          </p:nvSpPr>
          <p:spPr>
            <a:xfrm>
              <a:off x="2496" y="1056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8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45" name="Oval 74" title=""/>
            <p:cNvSpPr/>
            <p:nvPr/>
          </p:nvSpPr>
          <p:spPr>
            <a:xfrm>
              <a:off x="4176" y="1104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7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46" name="Oval 75" title=""/>
            <p:cNvSpPr/>
            <p:nvPr/>
          </p:nvSpPr>
          <p:spPr>
            <a:xfrm>
              <a:off x="2784" y="1536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4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47" name="Oval 76" title=""/>
            <p:cNvSpPr/>
            <p:nvPr/>
          </p:nvSpPr>
          <p:spPr>
            <a:xfrm>
              <a:off x="3360" y="0"/>
              <a:ext cx="336" cy="33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zh-CN" altLang="en-US" sz="2000" b="1">
                  <a:solidFill>
                    <a:srgbClr val="FF0066"/>
                  </a:solidFill>
                  <a:latin typeface="Times New Roman" pitchFamily="18" charset="0"/>
                </a:rPr>
                <a:t>主位</a:t>
              </a:r>
              <a:endParaRPr lang="zh-CN" altLang="en-US" sz="20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52248" name="Oval 77" title=""/>
            <p:cNvSpPr/>
            <p:nvPr/>
          </p:nvSpPr>
          <p:spPr>
            <a:xfrm>
              <a:off x="3936" y="1536"/>
              <a:ext cx="288" cy="2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400">
                  <a:solidFill>
                    <a:srgbClr val="FFFF00"/>
                  </a:solidFill>
                  <a:latin typeface="Times New Roman" pitchFamily="18" charset="0"/>
                </a:rPr>
                <a:t>3</a:t>
              </a:r>
              <a:endParaRPr lang="en-US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49" name="Oval 78" title=""/>
            <p:cNvSpPr/>
            <p:nvPr/>
          </p:nvSpPr>
          <p:spPr>
            <a:xfrm>
              <a:off x="3345" y="1703"/>
              <a:ext cx="384" cy="38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2250" name="Text Box 79" title=""/>
            <p:cNvSpPr txBox="1"/>
            <p:nvPr/>
          </p:nvSpPr>
          <p:spPr>
            <a:xfrm>
              <a:off x="3360" y="1724"/>
              <a:ext cx="414" cy="32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zh-CN" altLang="en-US" sz="1400" b="1">
                  <a:solidFill>
                    <a:srgbClr val="FF0066"/>
                  </a:solidFill>
                  <a:latin typeface="Times New Roman" pitchFamily="18" charset="0"/>
                </a:rPr>
                <a:t>第二</a:t>
              </a:r>
              <a:endParaRPr lang="zh-CN" altLang="en-US" sz="1400" b="1">
                <a:solidFill>
                  <a:srgbClr val="FF0066"/>
                </a:solidFill>
                <a:latin typeface="Times New Roman" pitchFamily="18" charset="0"/>
              </a:endParaRPr>
            </a:p>
            <a:p>
              <a:pPr lvl="0" eaLnBrk="1" hangingPunct="1"/>
              <a:r>
                <a:rPr lang="zh-CN" altLang="en-US" sz="1400" b="1">
                  <a:solidFill>
                    <a:srgbClr val="FF0066"/>
                  </a:solidFill>
                  <a:latin typeface="Times New Roman" pitchFamily="18" charset="0"/>
                </a:rPr>
                <a:t>主位</a:t>
              </a:r>
              <a:endParaRPr lang="zh-CN" altLang="en-US" sz="14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52251" name="Text Box 80" title=""/>
          <p:cNvSpPr txBox="1"/>
          <p:nvPr/>
        </p:nvSpPr>
        <p:spPr>
          <a:xfrm>
            <a:off x="1036638" y="5353050"/>
            <a:ext cx="3232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latin typeface="Times New Roman" pitchFamily="18" charset="0"/>
                <a:ea typeface="微软雅黑" pitchFamily="34" charset="-122"/>
              </a:rPr>
              <a:t>一个主位时的位次排列</a:t>
            </a:r>
            <a:endParaRPr lang="zh-CN" altLang="en-US" sz="2400" b="1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52252" name="Text Box 81" title=""/>
          <p:cNvSpPr txBox="1"/>
          <p:nvPr/>
        </p:nvSpPr>
        <p:spPr>
          <a:xfrm>
            <a:off x="5227638" y="5353050"/>
            <a:ext cx="3232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latin typeface="Times New Roman" pitchFamily="18" charset="0"/>
                <a:ea typeface="微软雅黑" pitchFamily="34" charset="-122"/>
              </a:rPr>
              <a:t>二个主位时的位次排列</a:t>
            </a:r>
            <a:endParaRPr lang="zh-CN" altLang="en-US" sz="2400" b="1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52253" name="Text Box 83" title=""/>
          <p:cNvSpPr txBox="1"/>
          <p:nvPr/>
        </p:nvSpPr>
        <p:spPr>
          <a:xfrm>
            <a:off x="3419475" y="981075"/>
            <a:ext cx="2520950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4400" b="1">
                <a:solidFill>
                  <a:srgbClr val="333333"/>
                </a:solidFill>
                <a:ea typeface="微软雅黑" pitchFamily="34" charset="-122"/>
              </a:rPr>
              <a:t>位次排列</a:t>
            </a:r>
            <a:endParaRPr lang="zh-CN" altLang="en-US" sz="4400" b="1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52254" name="Oval 86" title=""/>
          <p:cNvSpPr/>
          <p:nvPr/>
        </p:nvSpPr>
        <p:spPr>
          <a:xfrm>
            <a:off x="3635375" y="85725"/>
            <a:ext cx="1944688" cy="606425"/>
          </a:xfrm>
          <a:prstGeom prst="ellipse">
            <a:avLst/>
          </a:prstGeom>
          <a:solidFill>
            <a:srgbClr val="C0C0C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800" b="1">
                <a:solidFill>
                  <a:srgbClr val="333333"/>
                </a:solidFill>
                <a:ea typeface="微软雅黑" pitchFamily="34" charset="-122"/>
              </a:rPr>
              <a:t>返回</a:t>
            </a:r>
            <a:endParaRPr lang="zh-CN" altLang="en-US" sz="2800" b="1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52255" name="Oval 87" title="">
            <a:hlinkClick r:id="rId3" action="ppaction://hlinksldjump"/>
          </p:cNvPr>
          <p:cNvSpPr/>
          <p:nvPr/>
        </p:nvSpPr>
        <p:spPr>
          <a:xfrm>
            <a:off x="3600450" y="0"/>
            <a:ext cx="1943100" cy="6921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54273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54274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54275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4276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54277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54278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54279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54280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4281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4282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54283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54284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54285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54286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54287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一、宴请组织礼仪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4288" name="Rectangle 18" title=""/>
          <p:cNvSpPr/>
          <p:nvPr/>
        </p:nvSpPr>
        <p:spPr>
          <a:xfrm>
            <a:off x="1258888" y="2565400"/>
            <a:ext cx="7129462" cy="302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 b="1">
                <a:ea typeface="微软雅黑" pitchFamily="34" charset="-122"/>
              </a:rPr>
              <a:t>菜单</a:t>
            </a:r>
            <a:r>
              <a:rPr lang="zh-CN" altLang="en-US" sz="2400">
                <a:ea typeface="微软雅黑" pitchFamily="34" charset="-122"/>
              </a:rPr>
              <a:t>：精致可口、赏心悦目、特色突出、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        尊重客人饮食习惯、禁忌、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        注意冷热  、甜咸、色香味搭配</a:t>
            </a:r>
            <a:r>
              <a:rPr lang="en-US" altLang="zh-CN" sz="2400">
                <a:ea typeface="微软雅黑" pitchFamily="34" charset="-122"/>
              </a:rPr>
              <a:t>.</a:t>
            </a:r>
            <a:endParaRPr lang="en-US" altLang="zh-CN" sz="2400" b="1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 b="1">
                <a:ea typeface="微软雅黑" pitchFamily="34" charset="-122"/>
              </a:rPr>
              <a:t>酒水</a:t>
            </a:r>
            <a:r>
              <a:rPr lang="en-US" altLang="zh-CN" sz="2400">
                <a:ea typeface="微软雅黑" pitchFamily="34" charset="-122"/>
              </a:rPr>
              <a:t>: </a:t>
            </a:r>
            <a:r>
              <a:rPr lang="zh-CN" altLang="en-US" sz="2400">
                <a:ea typeface="微软雅黑" pitchFamily="34" charset="-122"/>
              </a:rPr>
              <a:t>酒精含量低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endParaRPr lang="en-US" altLang="zh-CN" sz="2000">
              <a:ea typeface="微软雅黑" panose="020b0503020204020204" pitchFamily="34" charset="-122"/>
            </a:endParaRPr>
          </a:p>
        </p:txBody>
      </p:sp>
      <p:sp>
        <p:nvSpPr>
          <p:cNvPr id="54289" name="Rectangle 19" title=""/>
          <p:cNvSpPr/>
          <p:nvPr/>
        </p:nvSpPr>
        <p:spPr>
          <a:xfrm>
            <a:off x="1042988" y="1844675"/>
            <a:ext cx="4176712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（五）拟订菜单和用酒</a:t>
            </a:r>
            <a:br>
              <a:rPr lang="zh-CN" altLang="en-US" sz="2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90" name="Oval 20" title=""/>
          <p:cNvSpPr/>
          <p:nvPr/>
        </p:nvSpPr>
        <p:spPr>
          <a:xfrm>
            <a:off x="900113" y="2276475"/>
            <a:ext cx="3455987" cy="7302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56321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56322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56323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6324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56325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56326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56327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56328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6329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6330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56331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56332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56333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56334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56335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二、宴请礼仪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6336" name="Rectangle 18" title=""/>
          <p:cNvSpPr/>
          <p:nvPr/>
        </p:nvSpPr>
        <p:spPr>
          <a:xfrm>
            <a:off x="971550" y="1917700"/>
            <a:ext cx="7129463" cy="302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（一）迎宾    主人应站在大厅门口迎接客人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（二）引导入席   主人陪主宾进入宴会厅主桌，接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        待人员引导其他客人入席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（三）致词、祝酒  言简意赅、热情友好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（四）用餐   融洽气氛，掌握进餐速度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（五）送别   热情相送，感谢光临 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58369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58370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58371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58372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58373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58374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58375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58376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8377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8378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58379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58380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58381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58382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58383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三、赴宴的礼仪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8384" name="Rectangle 18" title=""/>
          <p:cNvSpPr/>
          <p:nvPr/>
        </p:nvSpPr>
        <p:spPr>
          <a:xfrm>
            <a:off x="2733675" y="1700213"/>
            <a:ext cx="4862513" cy="3024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zh-CN" sz="480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接受邀请事项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 应邀</a:t>
            </a:r>
            <a:r>
              <a:rPr lang="en-US" altLang="zh-CN" sz="2400">
                <a:ea typeface="微软雅黑" pitchFamily="34" charset="-122"/>
              </a:rPr>
              <a:t>: </a:t>
            </a:r>
            <a:r>
              <a:rPr lang="zh-CN" altLang="en-US" sz="2400">
                <a:ea typeface="微软雅黑" pitchFamily="34" charset="-122"/>
              </a:rPr>
              <a:t>尽早答复       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 适度修饰</a:t>
            </a:r>
            <a:r>
              <a:rPr lang="en-US" altLang="zh-CN" sz="2400">
                <a:ea typeface="微软雅黑" pitchFamily="34" charset="-122"/>
              </a:rPr>
              <a:t>:</a:t>
            </a:r>
            <a:r>
              <a:rPr lang="zh-CN" altLang="en-US" sz="2400">
                <a:ea typeface="微软雅黑" pitchFamily="34" charset="-122"/>
              </a:rPr>
              <a:t>符合要求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 适时到达</a:t>
            </a:r>
            <a:r>
              <a:rPr lang="en-US" altLang="zh-CN" sz="2400">
                <a:ea typeface="微软雅黑" pitchFamily="34" charset="-122"/>
              </a:rPr>
              <a:t>:</a:t>
            </a:r>
            <a:r>
              <a:rPr lang="zh-CN" altLang="en-US" sz="2400">
                <a:ea typeface="微软雅黑" pitchFamily="34" charset="-122"/>
              </a:rPr>
              <a:t>不早不晚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58385" name="Picture 21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2843213" y="314166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8386" name="Picture 22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2833688" y="3676650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8387" name="Picture 23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2833688" y="4230688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60417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0418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60419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0420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60421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60422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60423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60424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0425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0426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60427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60428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60429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60430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60431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三、赴宴的礼仪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0432" name="Rectangle 18" title=""/>
          <p:cNvSpPr/>
          <p:nvPr/>
        </p:nvSpPr>
        <p:spPr>
          <a:xfrm>
            <a:off x="1476375" y="1484313"/>
            <a:ext cx="5832475" cy="3024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zh-CN" sz="480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.席上礼规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进餐动作文雅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餐具不慎碰掉，不必拾起，也无需向服务员道歉。做到不动声色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不张嘴剔牙。用牙签时用一只手遮住嘴。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60433" name="Picture 19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70000" y="2852738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0434" name="Picture 20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60475" y="3387725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0435" name="Picture 21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453231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7169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0" name="同心圆 3" title=""/>
          <p:cNvSpPr/>
          <p:nvPr/>
        </p:nvSpPr>
        <p:spPr>
          <a:xfrm>
            <a:off x="357188" y="2857500"/>
            <a:ext cx="2643187" cy="2643188"/>
          </a:xfrm>
          <a:custGeom>
            <a:gdLst>
              <a:gd name="GT0" fmla="+- l w 0"/>
              <a:gd name="GT1" fmla="+- t h 0"/>
            </a:gdLst>
            <a:cxnLst>
              <a:cxn ang="0">
                <a:pos x="0" y="1321594"/>
              </a:cxn>
              <a:cxn ang="0">
                <a:pos x="1321594" y="0"/>
              </a:cxn>
              <a:cxn ang="0">
                <a:pos x="2643188" y="1321594"/>
              </a:cxn>
              <a:cxn ang="0">
                <a:pos x="1321594" y="2643188"/>
              </a:cxn>
              <a:cxn ang="0">
                <a:pos x="0" y="1321594"/>
              </a:cxn>
              <a:cxn ang="0">
                <a:pos x="237464" y="1321594"/>
              </a:cxn>
              <a:cxn ang="0">
                <a:pos x="1321594" y="2405724"/>
              </a:cxn>
              <a:cxn ang="0">
                <a:pos x="2405724" y="1321594"/>
              </a:cxn>
              <a:cxn ang="0">
                <a:pos x="1321594" y="237464"/>
              </a:cxn>
              <a:cxn ang="0">
                <a:pos x="237464" y="1321594"/>
              </a:cxn>
            </a:cxnLst>
            <a:rect l="l" t="t" r="GT0" b="GT1"/>
            <a:pathLst>
              <a:path w="2643187" h="2643188">
                <a:moveTo>
                  <a:pt x="0" y="1321594"/>
                </a:moveTo>
                <a:cubicBezTo>
                  <a:pt x="0" y="591698"/>
                  <a:pt x="591698" y="0"/>
                  <a:pt x="1321594" y="0"/>
                </a:cubicBezTo>
                <a:cubicBezTo>
                  <a:pt x="2051490" y="0"/>
                  <a:pt x="2643188" y="591698"/>
                  <a:pt x="2643188" y="1321594"/>
                </a:cubicBezTo>
                <a:cubicBezTo>
                  <a:pt x="2643188" y="2051490"/>
                  <a:pt x="2051490" y="2643188"/>
                  <a:pt x="1321594" y="2643188"/>
                </a:cubicBezTo>
                <a:cubicBezTo>
                  <a:pt x="591698" y="2643188"/>
                  <a:pt x="0" y="2051490"/>
                  <a:pt x="0" y="1321594"/>
                </a:cubicBezTo>
                <a:close/>
                <a:moveTo>
                  <a:pt x="237464" y="1321594"/>
                </a:moveTo>
                <a:cubicBezTo>
                  <a:pt x="237464" y="1920342"/>
                  <a:pt x="722846" y="2405724"/>
                  <a:pt x="1321594" y="2405724"/>
                </a:cubicBezTo>
                <a:cubicBezTo>
                  <a:pt x="1920342" y="2405724"/>
                  <a:pt x="2405724" y="1920342"/>
                  <a:pt x="2405724" y="1321594"/>
                </a:cubicBezTo>
                <a:cubicBezTo>
                  <a:pt x="2405724" y="722846"/>
                  <a:pt x="1920342" y="237464"/>
                  <a:pt x="1321594" y="237464"/>
                </a:cubicBezTo>
                <a:cubicBezTo>
                  <a:pt x="722846" y="237464"/>
                  <a:pt x="237464" y="722846"/>
                  <a:pt x="237464" y="1321594"/>
                </a:cubicBez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1800">
                <a:latin typeface="Calibri" pitchFamily="34" charset="0"/>
              </a:rPr>
              <a:t> </a:t>
            </a:r>
            <a:endParaRPr lang="en-US" altLang="zh-CN" sz="1800">
              <a:latin typeface="Calibri" pitchFamily="34" charset="0"/>
            </a:endParaRPr>
          </a:p>
        </p:txBody>
      </p:sp>
      <p:sp>
        <p:nvSpPr>
          <p:cNvPr id="7171" name="同心圆 4" title=""/>
          <p:cNvSpPr/>
          <p:nvPr/>
        </p:nvSpPr>
        <p:spPr>
          <a:xfrm>
            <a:off x="-268287" y="1393825"/>
            <a:ext cx="958850" cy="963613"/>
          </a:xfrm>
          <a:custGeom>
            <a:cxnLst>
              <a:cxn ang="0">
                <a:pos x="0" y="481807"/>
              </a:cxn>
              <a:cxn ang="0">
                <a:pos x="473139" y="0"/>
              </a:cxn>
              <a:cxn ang="0">
                <a:pos x="946277" y="481807"/>
              </a:cxn>
              <a:cxn ang="0">
                <a:pos x="473139" y="963614"/>
              </a:cxn>
              <a:cxn ang="0">
                <a:pos x="0" y="481807"/>
              </a:cxn>
              <a:cxn ang="0">
                <a:pos x="84873" y="481807"/>
              </a:cxn>
              <a:cxn ang="0">
                <a:pos x="473139" y="877043"/>
              </a:cxn>
              <a:cxn ang="0">
                <a:pos x="861404" y="481807"/>
              </a:cxn>
              <a:cxn ang="0">
                <a:pos x="473139" y="86571"/>
              </a:cxn>
              <a:cxn ang="0">
                <a:pos x="84873" y="481807"/>
              </a:cxn>
            </a:cxnLst>
            <a:rect l="l" t="t" r="r" b="b"/>
            <a:pathLst>
              <a:path w="965201" h="963613">
                <a:moveTo>
                  <a:pt x="0" y="481807"/>
                </a:moveTo>
                <a:cubicBezTo>
                  <a:pt x="0" y="215712"/>
                  <a:pt x="216068" y="0"/>
                  <a:pt x="482601" y="0"/>
                </a:cubicBezTo>
                <a:cubicBezTo>
                  <a:pt x="749134" y="0"/>
                  <a:pt x="965202" y="215712"/>
                  <a:pt x="965202" y="481807"/>
                </a:cubicBezTo>
                <a:cubicBezTo>
                  <a:pt x="965202" y="747902"/>
                  <a:pt x="749134" y="963614"/>
                  <a:pt x="482601" y="963614"/>
                </a:cubicBezTo>
                <a:cubicBezTo>
                  <a:pt x="216068" y="963614"/>
                  <a:pt x="0" y="747902"/>
                  <a:pt x="0" y="481807"/>
                </a:cubicBezTo>
                <a:close/>
                <a:moveTo>
                  <a:pt x="86571" y="481807"/>
                </a:moveTo>
                <a:cubicBezTo>
                  <a:pt x="86571" y="700090"/>
                  <a:pt x="263880" y="877043"/>
                  <a:pt x="482601" y="877043"/>
                </a:cubicBezTo>
                <a:cubicBezTo>
                  <a:pt x="701322" y="877043"/>
                  <a:pt x="878631" y="700090"/>
                  <a:pt x="878631" y="481807"/>
                </a:cubicBezTo>
                <a:cubicBezTo>
                  <a:pt x="878631" y="263524"/>
                  <a:pt x="701322" y="86571"/>
                  <a:pt x="482601" y="86571"/>
                </a:cubicBezTo>
                <a:cubicBezTo>
                  <a:pt x="263880" y="86571"/>
                  <a:pt x="86571" y="263524"/>
                  <a:pt x="86571" y="481807"/>
                </a:cubicBezTo>
                <a:close/>
              </a:path>
            </a:pathLst>
          </a:custGeom>
          <a:solidFill>
            <a:srgbClr val="00B0F0">
              <a:alpha val="38039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72" name="同心圆 5" title=""/>
          <p:cNvSpPr/>
          <p:nvPr/>
        </p:nvSpPr>
        <p:spPr>
          <a:xfrm>
            <a:off x="-174625" y="5807075"/>
            <a:ext cx="496888" cy="501650"/>
          </a:xfrm>
          <a:custGeom>
            <a:cxnLst>
              <a:cxn ang="0">
                <a:pos x="0" y="250825"/>
              </a:cxn>
              <a:cxn ang="0">
                <a:pos x="242214" y="0"/>
              </a:cxn>
              <a:cxn ang="0">
                <a:pos x="484427" y="250825"/>
              </a:cxn>
              <a:cxn ang="0">
                <a:pos x="242214" y="501650"/>
              </a:cxn>
              <a:cxn ang="0">
                <a:pos x="0" y="250825"/>
              </a:cxn>
              <a:cxn ang="0">
                <a:pos x="43383" y="250825"/>
              </a:cxn>
              <a:cxn ang="0">
                <a:pos x="242214" y="456582"/>
              </a:cxn>
              <a:cxn ang="0">
                <a:pos x="441045" y="250825"/>
              </a:cxn>
              <a:cxn ang="0">
                <a:pos x="242214" y="45068"/>
              </a:cxn>
              <a:cxn ang="0">
                <a:pos x="43383" y="250825"/>
              </a:cxn>
            </a:cxnLst>
            <a:rect l="l" t="t" r="r" b="b"/>
            <a:pathLst>
              <a:path w="503238" h="501650">
                <a:moveTo>
                  <a:pt x="0" y="250825"/>
                </a:moveTo>
                <a:cubicBezTo>
                  <a:pt x="0" y="112298"/>
                  <a:pt x="112654" y="0"/>
                  <a:pt x="251619" y="0"/>
                </a:cubicBezTo>
                <a:cubicBezTo>
                  <a:pt x="390584" y="0"/>
                  <a:pt x="503238" y="112298"/>
                  <a:pt x="503238" y="250825"/>
                </a:cubicBezTo>
                <a:cubicBezTo>
                  <a:pt x="503238" y="389352"/>
                  <a:pt x="390584" y="501650"/>
                  <a:pt x="251619" y="501650"/>
                </a:cubicBezTo>
                <a:cubicBezTo>
                  <a:pt x="112654" y="501650"/>
                  <a:pt x="0" y="389352"/>
                  <a:pt x="0" y="250825"/>
                </a:cubicBezTo>
                <a:close/>
                <a:moveTo>
                  <a:pt x="45068" y="250825"/>
                </a:moveTo>
                <a:cubicBezTo>
                  <a:pt x="45068" y="364461"/>
                  <a:pt x="137544" y="456582"/>
                  <a:pt x="251619" y="456582"/>
                </a:cubicBezTo>
                <a:cubicBezTo>
                  <a:pt x="365694" y="456582"/>
                  <a:pt x="458170" y="364461"/>
                  <a:pt x="458170" y="250825"/>
                </a:cubicBezTo>
                <a:cubicBezTo>
                  <a:pt x="458170" y="137189"/>
                  <a:pt x="365694" y="45068"/>
                  <a:pt x="251619" y="45068"/>
                </a:cubicBezTo>
                <a:cubicBezTo>
                  <a:pt x="137544" y="45068"/>
                  <a:pt x="45068" y="137189"/>
                  <a:pt x="45068" y="250825"/>
                </a:cubicBezTo>
                <a:close/>
              </a:path>
            </a:pathLst>
          </a:custGeom>
          <a:solidFill>
            <a:srgbClr val="00B0F0">
              <a:alpha val="27058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7173" name="同心圆 6" title=""/>
          <p:cNvGrpSpPr/>
          <p:nvPr/>
        </p:nvGrpSpPr>
        <p:grpSpPr>
          <a:xfrm>
            <a:off x="396875" y="2493963"/>
            <a:ext cx="431800" cy="431800"/>
            <a:chExt cx="272" cy="272"/>
          </a:xfrm>
        </p:grpSpPr>
        <p:pic>
          <p:nvPicPr>
            <p:cNvPr id="7174" name="同心圆 6" title="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72" cy="27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7175" name="Text Box 8" title=""/>
            <p:cNvSpPr txBox="1"/>
            <p:nvPr/>
          </p:nvSpPr>
          <p:spPr>
            <a:xfrm>
              <a:off x="39" y="39"/>
              <a:ext cx="193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  <p:sp>
        <p:nvSpPr>
          <p:cNvPr id="7176" name="同心圆 7" title=""/>
          <p:cNvSpPr/>
          <p:nvPr/>
        </p:nvSpPr>
        <p:spPr>
          <a:xfrm>
            <a:off x="8004175" y="1562100"/>
            <a:ext cx="438150" cy="438150"/>
          </a:xfrm>
          <a:custGeom>
            <a:cxnLst>
              <a:cxn ang="0">
                <a:pos x="0" y="219075"/>
              </a:cxn>
              <a:cxn ang="0">
                <a:pos x="219075" y="0"/>
              </a:cxn>
              <a:cxn ang="0">
                <a:pos x="438150" y="219075"/>
              </a:cxn>
              <a:cxn ang="0">
                <a:pos x="219075" y="438150"/>
              </a:cxn>
              <a:cxn ang="0">
                <a:pos x="0" y="219075"/>
              </a:cxn>
              <a:cxn ang="0">
                <a:pos x="39363" y="219075"/>
              </a:cxn>
              <a:cxn ang="0">
                <a:pos x="219075" y="398787"/>
              </a:cxn>
              <a:cxn ang="0">
                <a:pos x="398787" y="219075"/>
              </a:cxn>
              <a:cxn ang="0">
                <a:pos x="219075" y="39363"/>
              </a:cxn>
              <a:cxn ang="0">
                <a:pos x="39363" y="219075"/>
              </a:cxn>
            </a:cxnLst>
            <a:rect l="l" t="t" r="r" b="b"/>
            <a:pathLst>
              <a:path w="438150" h="438150">
                <a:moveTo>
                  <a:pt x="0" y="219075"/>
                </a:moveTo>
                <a:cubicBezTo>
                  <a:pt x="0" y="98083"/>
                  <a:pt x="98083" y="0"/>
                  <a:pt x="219075" y="0"/>
                </a:cubicBezTo>
                <a:cubicBezTo>
                  <a:pt x="340067" y="0"/>
                  <a:pt x="438150" y="98083"/>
                  <a:pt x="438150" y="219075"/>
                </a:cubicBezTo>
                <a:cubicBezTo>
                  <a:pt x="438150" y="340067"/>
                  <a:pt x="340067" y="438150"/>
                  <a:pt x="219075" y="438150"/>
                </a:cubicBezTo>
                <a:cubicBezTo>
                  <a:pt x="98083" y="438150"/>
                  <a:pt x="0" y="340067"/>
                  <a:pt x="0" y="219075"/>
                </a:cubicBezTo>
                <a:close/>
                <a:moveTo>
                  <a:pt x="39363" y="219075"/>
                </a:moveTo>
                <a:cubicBezTo>
                  <a:pt x="39363" y="318327"/>
                  <a:pt x="119823" y="398787"/>
                  <a:pt x="219075" y="398787"/>
                </a:cubicBezTo>
                <a:cubicBezTo>
                  <a:pt x="318327" y="398787"/>
                  <a:pt x="398787" y="318327"/>
                  <a:pt x="398787" y="219075"/>
                </a:cubicBezTo>
                <a:cubicBezTo>
                  <a:pt x="398787" y="119823"/>
                  <a:pt x="318327" y="39363"/>
                  <a:pt x="219075" y="39363"/>
                </a:cubicBezTo>
                <a:cubicBezTo>
                  <a:pt x="119823" y="39363"/>
                  <a:pt x="39363" y="119823"/>
                  <a:pt x="39363" y="219075"/>
                </a:cubicBezTo>
                <a:close/>
              </a:path>
            </a:pathLst>
          </a:custGeom>
          <a:solidFill>
            <a:srgbClr val="00B0F0">
              <a:alpha val="4117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77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78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79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7180" name="Group 13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7181" name="AutoShape 14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7182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7183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184" name="Text Box 17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情景引入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185" name="Rectangle 18" title=""/>
          <p:cNvSpPr/>
          <p:nvPr/>
        </p:nvSpPr>
        <p:spPr>
          <a:xfrm>
            <a:off x="971550" y="1844675"/>
            <a:ext cx="7200900" cy="4362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>
                <a:ea typeface="微软雅黑" pitchFamily="34" charset="-122"/>
              </a:rPr>
              <a:t>1962</a:t>
            </a:r>
            <a:r>
              <a:rPr lang="zh-CN" altLang="en-US" sz="2000">
                <a:ea typeface="微软雅黑" pitchFamily="34" charset="-122"/>
              </a:rPr>
              <a:t>年，周总理到西郊机场为西哈努克和夫人送行。亲王的飞机刚一起飞，我国参加欢送的人群便自行散开，准备返回，而周总理这时却依然笔直地站在原地未动，并要工作人员立即把那些离去的同志请回来。这次总理发了脾气，他严厉起来了，狠狠地批评道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>
                <a:ea typeface="微软雅黑" pitchFamily="34" charset="-122"/>
              </a:rPr>
              <a:t>你们怎么搞的，没有一点礼貌！各国外交使节站在那里，飞机还没有飞远，你们倒先走了。大国这样对小国客人不是搞大国主义吗？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>
                <a:ea typeface="微软雅黑" pitchFamily="34" charset="-122"/>
              </a:rPr>
              <a:t>当天下午，周总理就把外交部礼宾司和国务院机关事务管理局的负责同志找去，要他们立即在</a:t>
            </a:r>
            <a:r>
              <a:rPr lang="en-US" altLang="zh-CN" sz="2000">
                <a:ea typeface="微软雅黑" pitchFamily="34" charset="-122"/>
              </a:rPr>
              <a:t>《</a:t>
            </a:r>
            <a:r>
              <a:rPr lang="zh-CN" altLang="en-US" sz="2000">
                <a:ea typeface="微软雅黑" pitchFamily="34" charset="-122"/>
              </a:rPr>
              <a:t>礼宾工作条例</a:t>
            </a:r>
            <a:r>
              <a:rPr lang="en-US" altLang="zh-CN" sz="2000">
                <a:ea typeface="微软雅黑" pitchFamily="34" charset="-122"/>
              </a:rPr>
              <a:t>》</a:t>
            </a:r>
            <a:r>
              <a:rPr lang="zh-CN" altLang="en-US" sz="2000">
                <a:ea typeface="微软雅黑" pitchFamily="34" charset="-122"/>
              </a:rPr>
              <a:t>上加上一条，即今后到机场为贵宾送行，须等到飞机起飞，绕场一周，双翼摆动三次表示谢意后，送行者方可离开。</a:t>
            </a:r>
            <a:endParaRPr lang="zh-CN" altLang="en-US" sz="2000">
              <a:ea typeface="微软雅黑" pitchFamily="34" charset="-122"/>
            </a:endParaRPr>
          </a:p>
          <a:p>
            <a:pPr lvl="0" eaLnBrk="1" hangingPunct="1">
              <a:lnSpc>
                <a:spcPct val="85000"/>
              </a:lnSpc>
              <a:spcBef>
                <a:spcPct val="50000"/>
              </a:spcBef>
            </a:pPr>
            <a:endParaRPr lang="en-US" altLang="zh-CN" sz="20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62465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175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2466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62467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2468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62469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62470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62471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62472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2473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2474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62475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62476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62477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62478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62479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三、赴宴的礼仪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2480" name="Rectangle 18" title=""/>
          <p:cNvSpPr/>
          <p:nvPr/>
        </p:nvSpPr>
        <p:spPr>
          <a:xfrm>
            <a:off x="1476375" y="1484313"/>
            <a:ext cx="7056438" cy="3816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zh-CN" sz="480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、席间祝酒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敬酒顺序按身份高低或座次顺序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碰杯</a:t>
            </a:r>
            <a:r>
              <a:rPr lang="en-US" altLang="zh-CN" sz="2400">
                <a:ea typeface="微软雅黑" pitchFamily="34" charset="-122"/>
              </a:rPr>
              <a:t>: </a:t>
            </a:r>
            <a:r>
              <a:rPr lang="zh-CN" altLang="en-US" sz="2400">
                <a:ea typeface="微软雅黑" pitchFamily="34" charset="-122"/>
              </a:rPr>
              <a:t>主人与主宾先碰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      人多时可同时举杯不需逐一碰杯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         男士举杯应略低于女士酒杯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主人祝辞时暂停进餐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endParaRPr lang="en-US" altLang="zh-CN" sz="2400">
              <a:ea typeface="微软雅黑" panose="020b0503020204020204" pitchFamily="34" charset="-122"/>
            </a:endParaRPr>
          </a:p>
        </p:txBody>
      </p:sp>
      <p:pic>
        <p:nvPicPr>
          <p:cNvPr id="62481" name="Picture 19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70000" y="2852738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2482" name="Picture 20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345281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2483" name="Picture 21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521176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64513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4514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64515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4516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64517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64518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64519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64520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4521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4522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64523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64524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64525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64526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64527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三、赴宴的礼仪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528" name="Rectangle 18" title=""/>
          <p:cNvSpPr/>
          <p:nvPr/>
        </p:nvSpPr>
        <p:spPr>
          <a:xfrm>
            <a:off x="1476375" y="1484313"/>
            <a:ext cx="7056438" cy="3816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zh-CN" sz="480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、席间谈话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主人主动提出交谈话题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不只同个别人交谈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不一言不发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不大声说话或哈哈大笑、窃窃私语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不一边说话一边进食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endParaRPr lang="en-US" altLang="zh-CN" sz="2400">
              <a:ea typeface="微软雅黑" panose="020b0503020204020204" pitchFamily="34" charset="-122"/>
            </a:endParaRPr>
          </a:p>
        </p:txBody>
      </p:sp>
      <p:pic>
        <p:nvPicPr>
          <p:cNvPr id="64529" name="Picture 19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70000" y="2852738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4530" name="Picture 20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345281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4531" name="Picture 21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521176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4532" name="Picture 26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400526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4533" name="Picture 27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462121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66561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6562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66563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66564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66565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66566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66567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66568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6569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6570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66571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66572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66573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66574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66575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三、赴宴的礼仪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6576" name="Rectangle 18" title=""/>
          <p:cNvSpPr/>
          <p:nvPr/>
        </p:nvSpPr>
        <p:spPr>
          <a:xfrm>
            <a:off x="1187450" y="1484313"/>
            <a:ext cx="7416800" cy="3816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zh-CN" sz="480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、宴会结束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结束信号：主人把餐巾放在桌上，或从餐桌旁站起来。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离桌礼节：把椅子放回原位。男士应帮助身边的女士移开座椅，并帮其放回原处。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离开宴会顺序：身份高者、年长者或女士先走。一般情况下贵宾是第一告辞的人。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ea typeface="微软雅黑" pitchFamily="34" charset="-122"/>
              </a:rPr>
              <a:t>离开时对主人表示感谢</a:t>
            </a:r>
            <a:endParaRPr lang="zh-CN" altLang="en-US" sz="2400"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endParaRPr lang="en-US" altLang="zh-CN" sz="2400">
              <a:ea typeface="微软雅黑" panose="020b0503020204020204" pitchFamily="34" charset="-122"/>
            </a:endParaRPr>
          </a:p>
        </p:txBody>
      </p:sp>
      <p:pic>
        <p:nvPicPr>
          <p:cNvPr id="66577" name="Picture 19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982663" y="2852738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6578" name="Picture 20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971550" y="3452813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6579" name="Picture 21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971550" y="5613400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6580" name="Picture 22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971550" y="4581525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68609" name="同心圆 13" title=""/>
          <p:cNvSpPr/>
          <p:nvPr/>
        </p:nvSpPr>
        <p:spPr>
          <a:xfrm>
            <a:off x="1290638" y="4179888"/>
            <a:ext cx="1336675" cy="1336675"/>
          </a:xfrm>
          <a:custGeom>
            <a:gdLst>
              <a:gd name="GT0" fmla="+- l w 0"/>
              <a:gd name="GT1" fmla="+- t h 0"/>
            </a:gdLst>
            <a:cxnLst>
              <a:cxn ang="0">
                <a:pos x="0" y="668338"/>
              </a:cxn>
              <a:cxn ang="0">
                <a:pos x="668338" y="0"/>
              </a:cxn>
              <a:cxn ang="0">
                <a:pos x="1336676" y="668338"/>
              </a:cxn>
              <a:cxn ang="0">
                <a:pos x="668338" y="1336676"/>
              </a:cxn>
              <a:cxn ang="0">
                <a:pos x="0" y="668338"/>
              </a:cxn>
              <a:cxn ang="0">
                <a:pos x="120087" y="668338"/>
              </a:cxn>
              <a:cxn ang="0">
                <a:pos x="668338" y="1216589"/>
              </a:cxn>
              <a:cxn ang="0">
                <a:pos x="1216589" y="668338"/>
              </a:cxn>
              <a:cxn ang="0">
                <a:pos x="668338" y="120087"/>
              </a:cxn>
              <a:cxn ang="0">
                <a:pos x="120087" y="668338"/>
              </a:cxn>
            </a:cxnLst>
            <a:rect l="l" t="t" r="GT0" b="GT1"/>
            <a:pathLst>
              <a:path w="1336675" h="1336675">
                <a:moveTo>
                  <a:pt x="0" y="668338"/>
                </a:moveTo>
                <a:cubicBezTo>
                  <a:pt x="0" y="299225"/>
                  <a:pt x="299225" y="0"/>
                  <a:pt x="668338" y="0"/>
                </a:cubicBezTo>
                <a:cubicBezTo>
                  <a:pt x="1037451" y="0"/>
                  <a:pt x="1336676" y="299225"/>
                  <a:pt x="1336676" y="668338"/>
                </a:cubicBezTo>
                <a:cubicBezTo>
                  <a:pt x="1336676" y="1037451"/>
                  <a:pt x="1037451" y="1336676"/>
                  <a:pt x="668338" y="1336676"/>
                </a:cubicBezTo>
                <a:cubicBezTo>
                  <a:pt x="299225" y="1336676"/>
                  <a:pt x="0" y="1037451"/>
                  <a:pt x="0" y="668338"/>
                </a:cubicBezTo>
                <a:close/>
                <a:moveTo>
                  <a:pt x="120087" y="668338"/>
                </a:moveTo>
                <a:cubicBezTo>
                  <a:pt x="120087" y="971129"/>
                  <a:pt x="365547" y="1216589"/>
                  <a:pt x="668338" y="1216589"/>
                </a:cubicBezTo>
                <a:cubicBezTo>
                  <a:pt x="971129" y="1216589"/>
                  <a:pt x="1216589" y="971129"/>
                  <a:pt x="1216589" y="668338"/>
                </a:cubicBezTo>
                <a:cubicBezTo>
                  <a:pt x="1216589" y="365547"/>
                  <a:pt x="971129" y="120087"/>
                  <a:pt x="668338" y="120087"/>
                </a:cubicBezTo>
                <a:cubicBezTo>
                  <a:pt x="365547" y="120087"/>
                  <a:pt x="120087" y="365547"/>
                  <a:pt x="120087" y="668338"/>
                </a:cubicBez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1800">
                <a:latin typeface="Calibri" pitchFamily="34" charset="0"/>
              </a:rPr>
              <a:t> </a:t>
            </a:r>
            <a:endParaRPr lang="en-US" altLang="zh-CN" sz="1800">
              <a:latin typeface="Calibri" pitchFamily="34" charset="0"/>
            </a:endParaRPr>
          </a:p>
        </p:txBody>
      </p:sp>
      <p:sp>
        <p:nvSpPr>
          <p:cNvPr id="68610" name="同心圆 14" title=""/>
          <p:cNvSpPr/>
          <p:nvPr/>
        </p:nvSpPr>
        <p:spPr>
          <a:xfrm>
            <a:off x="-25400" y="1398588"/>
            <a:ext cx="969963" cy="974725"/>
          </a:xfrm>
          <a:custGeom>
            <a:cxnLst>
              <a:cxn ang="0">
                <a:pos x="0" y="487363"/>
              </a:cxn>
              <a:cxn ang="0">
                <a:pos x="478694" y="0"/>
              </a:cxn>
              <a:cxn ang="0">
                <a:pos x="957387" y="487363"/>
              </a:cxn>
              <a:cxn ang="0">
                <a:pos x="478694" y="974726"/>
              </a:cxn>
              <a:cxn ang="0">
                <a:pos x="0" y="487363"/>
              </a:cxn>
              <a:cxn ang="0">
                <a:pos x="85871" y="487363"/>
              </a:cxn>
              <a:cxn ang="0">
                <a:pos x="478693" y="887156"/>
              </a:cxn>
              <a:cxn ang="0">
                <a:pos x="871515" y="487363"/>
              </a:cxn>
              <a:cxn ang="0">
                <a:pos x="478693" y="87570"/>
              </a:cxn>
              <a:cxn ang="0">
                <a:pos x="85871" y="487363"/>
              </a:cxn>
            </a:cxnLst>
            <a:rect l="l" t="t" r="r" b="b"/>
            <a:pathLst>
              <a:path w="976313" h="974725">
                <a:moveTo>
                  <a:pt x="0" y="487363"/>
                </a:moveTo>
                <a:cubicBezTo>
                  <a:pt x="0" y="218200"/>
                  <a:pt x="218555" y="0"/>
                  <a:pt x="488157" y="0"/>
                </a:cubicBezTo>
                <a:cubicBezTo>
                  <a:pt x="757759" y="0"/>
                  <a:pt x="976314" y="218200"/>
                  <a:pt x="976314" y="487363"/>
                </a:cubicBezTo>
                <a:cubicBezTo>
                  <a:pt x="976314" y="756526"/>
                  <a:pt x="757759" y="974726"/>
                  <a:pt x="488157" y="974726"/>
                </a:cubicBezTo>
                <a:cubicBezTo>
                  <a:pt x="218555" y="974726"/>
                  <a:pt x="0" y="756526"/>
                  <a:pt x="0" y="487363"/>
                </a:cubicBezTo>
                <a:close/>
                <a:moveTo>
                  <a:pt x="87569" y="487363"/>
                </a:moveTo>
                <a:cubicBezTo>
                  <a:pt x="87569" y="708163"/>
                  <a:pt x="266918" y="887156"/>
                  <a:pt x="488156" y="887156"/>
                </a:cubicBezTo>
                <a:cubicBezTo>
                  <a:pt x="709394" y="887156"/>
                  <a:pt x="888743" y="708163"/>
                  <a:pt x="888743" y="487363"/>
                </a:cubicBezTo>
                <a:cubicBezTo>
                  <a:pt x="888743" y="266563"/>
                  <a:pt x="709394" y="87570"/>
                  <a:pt x="488156" y="87570"/>
                </a:cubicBezTo>
                <a:cubicBezTo>
                  <a:pt x="266918" y="87570"/>
                  <a:pt x="87569" y="266563"/>
                  <a:pt x="87569" y="487363"/>
                </a:cubicBezTo>
                <a:close/>
              </a:path>
            </a:pathLst>
          </a:custGeom>
          <a:solidFill>
            <a:srgbClr val="00B0F0">
              <a:alpha val="38039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8611" name="同心圆 15" title=""/>
          <p:cNvSpPr/>
          <p:nvPr/>
        </p:nvSpPr>
        <p:spPr>
          <a:xfrm>
            <a:off x="1069975" y="4659313"/>
            <a:ext cx="731838" cy="730250"/>
          </a:xfrm>
          <a:custGeom>
            <a:cxnLst>
              <a:cxn ang="0">
                <a:pos x="0" y="365125"/>
              </a:cxn>
              <a:cxn ang="0">
                <a:pos x="365919" y="0"/>
              </a:cxn>
              <a:cxn ang="0">
                <a:pos x="731838" y="365125"/>
              </a:cxn>
              <a:cxn ang="0">
                <a:pos x="365919" y="730250"/>
              </a:cxn>
              <a:cxn ang="0">
                <a:pos x="0" y="365125"/>
              </a:cxn>
              <a:cxn ang="0">
                <a:pos x="65606" y="365125"/>
              </a:cxn>
              <a:cxn ang="0">
                <a:pos x="365919" y="664644"/>
              </a:cxn>
              <a:cxn ang="0">
                <a:pos x="666232" y="365125"/>
              </a:cxn>
              <a:cxn ang="0">
                <a:pos x="365919" y="65606"/>
              </a:cxn>
              <a:cxn ang="0">
                <a:pos x="65606" y="365125"/>
              </a:cxn>
            </a:cxnLst>
            <a:rect l="l" t="t" r="r" b="b"/>
            <a:pathLst>
              <a:path w="731838" h="730250">
                <a:moveTo>
                  <a:pt x="0" y="365125"/>
                </a:moveTo>
                <a:cubicBezTo>
                  <a:pt x="0" y="163472"/>
                  <a:pt x="163828" y="0"/>
                  <a:pt x="365919" y="0"/>
                </a:cubicBezTo>
                <a:cubicBezTo>
                  <a:pt x="568010" y="0"/>
                  <a:pt x="731838" y="163472"/>
                  <a:pt x="731838" y="365125"/>
                </a:cubicBezTo>
                <a:cubicBezTo>
                  <a:pt x="731838" y="566778"/>
                  <a:pt x="568010" y="730250"/>
                  <a:pt x="365919" y="730250"/>
                </a:cubicBezTo>
                <a:cubicBezTo>
                  <a:pt x="163828" y="730250"/>
                  <a:pt x="0" y="566778"/>
                  <a:pt x="0" y="365125"/>
                </a:cubicBezTo>
                <a:close/>
                <a:moveTo>
                  <a:pt x="65606" y="365125"/>
                </a:moveTo>
                <a:cubicBezTo>
                  <a:pt x="65606" y="530545"/>
                  <a:pt x="200061" y="664644"/>
                  <a:pt x="365919" y="664644"/>
                </a:cubicBezTo>
                <a:cubicBezTo>
                  <a:pt x="531777" y="664644"/>
                  <a:pt x="666232" y="530545"/>
                  <a:pt x="666232" y="365125"/>
                </a:cubicBezTo>
                <a:cubicBezTo>
                  <a:pt x="666232" y="199705"/>
                  <a:pt x="531777" y="65606"/>
                  <a:pt x="365919" y="65606"/>
                </a:cubicBezTo>
                <a:cubicBezTo>
                  <a:pt x="200061" y="65606"/>
                  <a:pt x="65606" y="199705"/>
                  <a:pt x="65606" y="365125"/>
                </a:cubicBezTo>
                <a:close/>
              </a:path>
            </a:pathLst>
          </a:custGeom>
          <a:solidFill>
            <a:srgbClr val="00B0F0">
              <a:alpha val="27058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68612" name="同心圆 16" title=""/>
          <p:cNvGrpSpPr/>
          <p:nvPr/>
        </p:nvGrpSpPr>
        <p:grpSpPr>
          <a:xfrm>
            <a:off x="1908175" y="2286000"/>
            <a:ext cx="433388" cy="433388"/>
            <a:chExt cx="273" cy="273"/>
          </a:xfrm>
        </p:grpSpPr>
        <p:pic>
          <p:nvPicPr>
            <p:cNvPr id="68613" name="同心圆 16" title="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73" cy="27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68614" name="Text Box 7" title=""/>
            <p:cNvSpPr txBox="1"/>
            <p:nvPr/>
          </p:nvSpPr>
          <p:spPr>
            <a:xfrm>
              <a:off x="40" y="41"/>
              <a:ext cx="193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  <p:sp>
        <p:nvSpPr>
          <p:cNvPr id="68615" name="同心圆 17" title=""/>
          <p:cNvSpPr/>
          <p:nvPr/>
        </p:nvSpPr>
        <p:spPr>
          <a:xfrm>
            <a:off x="7804150" y="1282700"/>
            <a:ext cx="985838" cy="985838"/>
          </a:xfrm>
          <a:custGeom>
            <a:cxnLst>
              <a:cxn ang="0">
                <a:pos x="0" y="492919"/>
              </a:cxn>
              <a:cxn ang="0">
                <a:pos x="492919" y="0"/>
              </a:cxn>
              <a:cxn ang="0">
                <a:pos x="985838" y="492919"/>
              </a:cxn>
              <a:cxn ang="0">
                <a:pos x="492919" y="985838"/>
              </a:cxn>
              <a:cxn ang="0">
                <a:pos x="0" y="492919"/>
              </a:cxn>
              <a:cxn ang="0">
                <a:pos x="88568" y="492919"/>
              </a:cxn>
              <a:cxn ang="0">
                <a:pos x="492919" y="897270"/>
              </a:cxn>
              <a:cxn ang="0">
                <a:pos x="897270" y="492919"/>
              </a:cxn>
              <a:cxn ang="0">
                <a:pos x="492919" y="88568"/>
              </a:cxn>
              <a:cxn ang="0">
                <a:pos x="88568" y="492919"/>
              </a:cxn>
            </a:cxnLst>
            <a:rect l="l" t="t" r="r" b="b"/>
            <a:pathLst>
              <a:path w="985838" h="985838">
                <a:moveTo>
                  <a:pt x="0" y="492919"/>
                </a:moveTo>
                <a:cubicBezTo>
                  <a:pt x="0" y="220687"/>
                  <a:pt x="220687" y="0"/>
                  <a:pt x="492919" y="0"/>
                </a:cubicBezTo>
                <a:cubicBezTo>
                  <a:pt x="765151" y="0"/>
                  <a:pt x="985838" y="220687"/>
                  <a:pt x="985838" y="492919"/>
                </a:cubicBezTo>
                <a:cubicBezTo>
                  <a:pt x="985838" y="765151"/>
                  <a:pt x="765151" y="985838"/>
                  <a:pt x="492919" y="985838"/>
                </a:cubicBezTo>
                <a:cubicBezTo>
                  <a:pt x="220687" y="985838"/>
                  <a:pt x="0" y="765151"/>
                  <a:pt x="0" y="492919"/>
                </a:cubicBezTo>
                <a:close/>
                <a:moveTo>
                  <a:pt x="88568" y="492919"/>
                </a:moveTo>
                <a:cubicBezTo>
                  <a:pt x="88568" y="716236"/>
                  <a:pt x="269602" y="897270"/>
                  <a:pt x="492919" y="897270"/>
                </a:cubicBezTo>
                <a:cubicBezTo>
                  <a:pt x="716236" y="897270"/>
                  <a:pt x="897270" y="716236"/>
                  <a:pt x="897270" y="492919"/>
                </a:cubicBezTo>
                <a:cubicBezTo>
                  <a:pt x="897270" y="269602"/>
                  <a:pt x="716236" y="88568"/>
                  <a:pt x="492919" y="88568"/>
                </a:cubicBezTo>
                <a:cubicBezTo>
                  <a:pt x="269602" y="88568"/>
                  <a:pt x="88568" y="269602"/>
                  <a:pt x="88568" y="492919"/>
                </a:cubicBezTo>
                <a:close/>
              </a:path>
            </a:pathLst>
          </a:custGeom>
          <a:solidFill>
            <a:srgbClr val="00B0F0">
              <a:alpha val="4117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8616" name="同心圆 18" title=""/>
          <p:cNvSpPr/>
          <p:nvPr/>
        </p:nvSpPr>
        <p:spPr>
          <a:xfrm>
            <a:off x="7215188" y="352425"/>
            <a:ext cx="741362" cy="741363"/>
          </a:xfrm>
          <a:custGeom>
            <a:cxnLst>
              <a:cxn ang="0">
                <a:pos x="0" y="370682"/>
              </a:cxn>
              <a:cxn ang="0">
                <a:pos x="370681" y="0"/>
              </a:cxn>
              <a:cxn ang="0">
                <a:pos x="741362" y="370682"/>
              </a:cxn>
              <a:cxn ang="0">
                <a:pos x="370681" y="741364"/>
              </a:cxn>
              <a:cxn ang="0">
                <a:pos x="0" y="370682"/>
              </a:cxn>
              <a:cxn ang="0">
                <a:pos x="44526" y="370682"/>
              </a:cxn>
              <a:cxn ang="0">
                <a:pos x="370681" y="696837"/>
              </a:cxn>
              <a:cxn ang="0">
                <a:pos x="696836" y="370682"/>
              </a:cxn>
              <a:cxn ang="0">
                <a:pos x="370681" y="44527"/>
              </a:cxn>
              <a:cxn ang="0">
                <a:pos x="44526" y="370682"/>
              </a:cxn>
            </a:cxnLst>
            <a:rect l="l" t="t" r="r" b="b"/>
            <a:pathLst>
              <a:path w="741362" h="741363">
                <a:moveTo>
                  <a:pt x="0" y="370682"/>
                </a:moveTo>
                <a:cubicBezTo>
                  <a:pt x="0" y="165960"/>
                  <a:pt x="165960" y="0"/>
                  <a:pt x="370681" y="0"/>
                </a:cubicBezTo>
                <a:cubicBezTo>
                  <a:pt x="575402" y="0"/>
                  <a:pt x="741362" y="165960"/>
                  <a:pt x="741362" y="370682"/>
                </a:cubicBezTo>
                <a:cubicBezTo>
                  <a:pt x="741362" y="575404"/>
                  <a:pt x="575402" y="741364"/>
                  <a:pt x="370681" y="741364"/>
                </a:cubicBezTo>
                <a:cubicBezTo>
                  <a:pt x="165960" y="741364"/>
                  <a:pt x="0" y="575404"/>
                  <a:pt x="0" y="370682"/>
                </a:cubicBezTo>
                <a:close/>
                <a:moveTo>
                  <a:pt x="44526" y="370682"/>
                </a:moveTo>
                <a:cubicBezTo>
                  <a:pt x="44526" y="550812"/>
                  <a:pt x="190551" y="696837"/>
                  <a:pt x="370681" y="696837"/>
                </a:cubicBezTo>
                <a:cubicBezTo>
                  <a:pt x="550811" y="696837"/>
                  <a:pt x="696836" y="550812"/>
                  <a:pt x="696836" y="370682"/>
                </a:cubicBezTo>
                <a:cubicBezTo>
                  <a:pt x="696836" y="190552"/>
                  <a:pt x="550811" y="44527"/>
                  <a:pt x="370681" y="44527"/>
                </a:cubicBezTo>
                <a:cubicBezTo>
                  <a:pt x="190551" y="44527"/>
                  <a:pt x="44526" y="190552"/>
                  <a:pt x="44526" y="370682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8617" name="同心圆 19" title=""/>
          <p:cNvSpPr/>
          <p:nvPr/>
        </p:nvSpPr>
        <p:spPr>
          <a:xfrm>
            <a:off x="8459788" y="1268413"/>
            <a:ext cx="788987" cy="788987"/>
          </a:xfrm>
          <a:custGeom>
            <a:cxnLst>
              <a:cxn ang="0">
                <a:pos x="0" y="394494"/>
              </a:cxn>
              <a:cxn ang="0">
                <a:pos x="394494" y="0"/>
              </a:cxn>
              <a:cxn ang="0">
                <a:pos x="788988" y="394494"/>
              </a:cxn>
              <a:cxn ang="0">
                <a:pos x="394494" y="788988"/>
              </a:cxn>
              <a:cxn ang="0">
                <a:pos x="0" y="394494"/>
              </a:cxn>
              <a:cxn ang="0">
                <a:pos x="70883" y="394494"/>
              </a:cxn>
              <a:cxn ang="0">
                <a:pos x="394494" y="718105"/>
              </a:cxn>
              <a:cxn ang="0">
                <a:pos x="718105" y="394494"/>
              </a:cxn>
              <a:cxn ang="0">
                <a:pos x="394494" y="70883"/>
              </a:cxn>
              <a:cxn ang="0">
                <a:pos x="70883" y="394494"/>
              </a:cxn>
            </a:cxnLst>
            <a:rect l="l" t="t" r="r" b="b"/>
            <a:pathLst>
              <a:path w="788987" h="788987">
                <a:moveTo>
                  <a:pt x="0" y="394494"/>
                </a:moveTo>
                <a:cubicBezTo>
                  <a:pt x="0" y="176621"/>
                  <a:pt x="176621" y="0"/>
                  <a:pt x="394494" y="0"/>
                </a:cubicBezTo>
                <a:cubicBezTo>
                  <a:pt x="612367" y="0"/>
                  <a:pt x="788988" y="176621"/>
                  <a:pt x="788988" y="394494"/>
                </a:cubicBezTo>
                <a:cubicBezTo>
                  <a:pt x="788988" y="612367"/>
                  <a:pt x="612367" y="788988"/>
                  <a:pt x="394494" y="788988"/>
                </a:cubicBezTo>
                <a:cubicBezTo>
                  <a:pt x="176621" y="788988"/>
                  <a:pt x="0" y="612367"/>
                  <a:pt x="0" y="394494"/>
                </a:cubicBezTo>
                <a:close/>
                <a:moveTo>
                  <a:pt x="70883" y="394494"/>
                </a:moveTo>
                <a:cubicBezTo>
                  <a:pt x="70883" y="573219"/>
                  <a:pt x="215769" y="718105"/>
                  <a:pt x="394494" y="718105"/>
                </a:cubicBezTo>
                <a:cubicBezTo>
                  <a:pt x="573219" y="718105"/>
                  <a:pt x="718105" y="573219"/>
                  <a:pt x="718105" y="394494"/>
                </a:cubicBezTo>
                <a:cubicBezTo>
                  <a:pt x="718105" y="215769"/>
                  <a:pt x="573219" y="70883"/>
                  <a:pt x="394494" y="70883"/>
                </a:cubicBezTo>
                <a:cubicBezTo>
                  <a:pt x="215769" y="70883"/>
                  <a:pt x="70883" y="215769"/>
                  <a:pt x="70883" y="394494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68618" name="Group 11" title=""/>
          <p:cNvGrpSpPr/>
          <p:nvPr/>
        </p:nvGrpSpPr>
        <p:grpSpPr>
          <a:xfrm>
            <a:off x="1246188" y="2997200"/>
            <a:ext cx="6710362" cy="792163"/>
            <a:chExt cx="3538" cy="499"/>
          </a:xfrm>
        </p:grpSpPr>
        <p:sp>
          <p:nvSpPr>
            <p:cNvPr id="68619" name="AutoShape 12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68620" name="AutoShape 3" title=""/>
            <p:cNvGrpSpPr/>
            <p:nvPr/>
          </p:nvGrpSpPr>
          <p:grpSpPr>
            <a:xfrm>
              <a:off x="18" y="24"/>
              <a:ext cx="3513" cy="545"/>
              <a:chExt cx="6662928" cy="865632"/>
            </a:xfrm>
          </p:grpSpPr>
          <p:pic>
            <p:nvPicPr>
              <p:cNvPr id="68621" name="AutoShape 3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662928" cy="86563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68622" name="Text Box 15" title=""/>
              <p:cNvSpPr txBox="1"/>
              <p:nvPr/>
            </p:nvSpPr>
            <p:spPr>
              <a:xfrm>
                <a:off x="89917" y="115243"/>
                <a:ext cx="6479654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任务三：礼品赠送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8623" name="同心圆 16" title=""/>
          <p:cNvGrpSpPr/>
          <p:nvPr/>
        </p:nvGrpSpPr>
        <p:grpSpPr>
          <a:xfrm>
            <a:off x="1474788" y="4511675"/>
            <a:ext cx="287337" cy="285750"/>
            <a:chExt cx="181" cy="180"/>
          </a:xfrm>
        </p:grpSpPr>
        <p:pic>
          <p:nvPicPr>
            <p:cNvPr id="68624" name="同心圆 16" title="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1" cy="18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68625" name="Text Box 18" title=""/>
            <p:cNvSpPr txBox="1"/>
            <p:nvPr/>
          </p:nvSpPr>
          <p:spPr>
            <a:xfrm>
              <a:off x="28" y="24"/>
              <a:ext cx="128" cy="12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  <p:sp>
        <p:nvSpPr>
          <p:cNvPr id="68626" name="Rectangle 20" title=""/>
          <p:cNvSpPr/>
          <p:nvPr/>
        </p:nvSpPr>
        <p:spPr>
          <a:xfrm>
            <a:off x="-3197225" y="2565400"/>
            <a:ext cx="6905625" cy="3889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lvl="0" indent="-342900" eaLnBrk="1" hangingPunct="1">
              <a:spcBef>
                <a:spcPct val="20000"/>
              </a:spcBef>
            </a:pPr>
            <a:endParaRPr lang="zh-CN" altLang="en-US" sz="2800" b="1">
              <a:solidFill>
                <a:srgbClr val="333333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70657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70658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70659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0660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70661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70662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0663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70664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0665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0666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70667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70668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70669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70670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0671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一、东方西方送礼的不同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0672" name="Rectangle 18" title=""/>
          <p:cNvSpPr/>
          <p:nvPr/>
        </p:nvSpPr>
        <p:spPr>
          <a:xfrm>
            <a:off x="1258888" y="2133600"/>
            <a:ext cx="6192837" cy="3816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东方人嘴巴说的是礼轻情意重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其实总是看钱决定情意的多寡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西方人给礼物是给一份惊喜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是否带来尖叫和赞赏才是重点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endParaRPr lang="en-US" altLang="zh-CN" sz="2400">
              <a:ea typeface="微软雅黑" panose="020b0503020204020204" pitchFamily="34" charset="-122"/>
            </a:endParaRPr>
          </a:p>
        </p:txBody>
      </p:sp>
      <p:pic>
        <p:nvPicPr>
          <p:cNvPr id="70673" name="Picture 19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042988" y="2420938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0674" name="Picture 20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042988" y="366871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72705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72706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72707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2708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72709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72710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2711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72712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2713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2714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72715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72716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72717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72718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2719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二、送礼场合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2720" name="Rectangle 18" title=""/>
          <p:cNvSpPr/>
          <p:nvPr/>
        </p:nvSpPr>
        <p:spPr>
          <a:xfrm>
            <a:off x="1474788" y="2062163"/>
            <a:ext cx="4752975" cy="2951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各种节庆           各种纪念日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商场应酬           婚丧喜庆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人际往来           表示爱慕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表示关心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endParaRPr lang="en-US" altLang="zh-CN" sz="2400">
              <a:ea typeface="微软雅黑" panose="020b0503020204020204" pitchFamily="34" charset="-122"/>
            </a:endParaRPr>
          </a:p>
        </p:txBody>
      </p:sp>
      <p:pic>
        <p:nvPicPr>
          <p:cNvPr id="72721" name="Picture 19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2349500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2722" name="Picture 20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3597275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2723" name="Picture 24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2997200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2724" name="Picture 25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258888" y="4221163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2725" name="Picture 26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3492500" y="3022600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2726" name="Picture 27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3492500" y="2422525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2727" name="Picture 28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3492500" y="3646488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74753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74754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74755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4756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74757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74758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4759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74760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4761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4762" name="圆角矩形 10" title=""/>
          <p:cNvSpPr/>
          <p:nvPr/>
        </p:nvSpPr>
        <p:spPr>
          <a:xfrm>
            <a:off x="684213" y="1125538"/>
            <a:ext cx="7632700" cy="5472112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74763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74764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74765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74766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4767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三、送花的场合与花材搭配 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graphicFrame>
        <p:nvGraphicFramePr>
          <p:cNvPr id="74768" name="Group 17" title=""/>
          <p:cNvGraphicFramePr>
            <a:graphicFrameLocks noGrp="1"/>
          </p:cNvGraphicFramePr>
          <p:nvPr/>
        </p:nvGraphicFramePr>
        <p:xfrm>
          <a:off x="827088" y="1444625"/>
          <a:ext cx="7345362" cy="5010773"/>
        </p:xfrm>
        <a:graphic>
          <a:graphicData uri="http://schemas.openxmlformats.org/drawingml/2006/table">
            <a:tbl>
              <a:tblPr/>
              <a:tblGrid>
                <a:gridCol w="944562"/>
                <a:gridCol w="6400800"/>
              </a:tblGrid>
              <a:tr h="365125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场   合</a:t>
                      </a:r>
                      <a:endParaRPr lang="zh-CN" altLang="zh-CN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270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花卉名称</a:t>
                      </a:r>
                      <a:endParaRPr lang="zh-CN" altLang="zh-CN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15925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婚　礼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玫瑰、剑兰、香水百合（粉红色）， 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641350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　育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玫瑰、豆蔻，适合送色泽淡雅而富清香者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不可浓香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为宜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表示温暖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清新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伟大</a:t>
                      </a:r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641350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乔　迁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玫瑰、兰花、郁金香、盆栽、盆景，适合送稳重高贵的花木，表示隆重之意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15925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演奏会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玫瑰、剑兰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15925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就　职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玫瑰、剑兰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47675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　日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适合送诞生花最贴切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另以玫瑰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雏菊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兰花亦可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表示永远祝福</a:t>
                      </a:r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15925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　病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适合送剑兰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玫瑰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兰花均宜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endParaRPr lang="en-US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19100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丧　礼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菊花、白百合、白玫瑰， 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15925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迎　送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玫瑰、兰花、紫罗兰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15925"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寿　辰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270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lIns="91440" tIns="45714" rIns="91440" bIns="45714" anchor="t" anchorCtr="0"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 eaLnBrk="1" hangingPunct="1"/>
                      <a:r>
                        <a:rPr lang="zh-CN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玫瑰、兰花</a:t>
                      </a:r>
                      <a:endParaRPr lang="zh-CN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4" marB="45714">
                    <a:lnL w="19050">
                      <a:solidFill>
                        <a:prstClr val="black"/>
                      </a:solidFill>
                      <a:round/>
                    </a:lnL>
                    <a:lnR w="19050">
                      <a:solidFill>
                        <a:prstClr val="black"/>
                      </a:solidFill>
                      <a:round/>
                    </a:lnR>
                    <a:lnT w="19050">
                      <a:solidFill>
                        <a:prstClr val="black"/>
                      </a:solidFill>
                      <a:round/>
                    </a:lnT>
                    <a:lnB w="1905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76801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76802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76803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6804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76805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76806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6807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76808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6809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6810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76811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76812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76813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76814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6815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三、送花的场合与花材搭配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76816" name="Picture 27" descr="01300000214331123451935247758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57738"/>
            <a:ext cx="3708400" cy="21002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6817" name="Text Box 28" title=""/>
          <p:cNvSpPr txBox="1"/>
          <p:nvPr/>
        </p:nvSpPr>
        <p:spPr>
          <a:xfrm>
            <a:off x="3492500" y="1936750"/>
            <a:ext cx="5184775" cy="3292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5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红玫瑰：热恋、热情、热爱着你 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粉玫瑰：初恋、求爱、爱心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与特别的关怀 、永远的爱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黄玫瑰：失恋、褪去的爱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橙玫瑰：富有青春气息、初恋心情 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白玫瑰：天真、纯洁 、纯纯的爱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6818" name="Picture 41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713" y="3860800"/>
            <a:ext cx="1655762" cy="11684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6819" name="Rectangle 51" title=""/>
          <p:cNvSpPr/>
          <p:nvPr/>
        </p:nvSpPr>
        <p:spPr>
          <a:xfrm>
            <a:off x="3492500" y="2132013"/>
            <a:ext cx="4572000" cy="237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5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绿玫瑰：纯真简朴、青春长驻 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紫玫瑰：忧郁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梦幻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爱做梦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.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25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黑玫瑰 ：你是恶魔，且为我所有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红白玫瑰：战争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玫瑰（捧花）：幸福之爱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6820" name="Picture 55" descr="01300000214331123451935247758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113" y="4757738"/>
            <a:ext cx="3708400" cy="2100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6821" name="Picture 56" descr="01300000214331123451935247758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888" y="4756150"/>
            <a:ext cx="3708400" cy="2100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6822" name="Picture 57" descr="01300000214331123451935247758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4438" y="5451475"/>
            <a:ext cx="2808287" cy="1590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6823" name="Picture 58" descr="01300000214331123451935247758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163" y="5510213"/>
            <a:ext cx="2376487" cy="13462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6824" name="Picture 64" title="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9" b="4517"/>
          <a:stretch>
            <a:fillRect/>
          </a:stretch>
        </p:blipFill>
        <p:spPr>
          <a:xfrm>
            <a:off x="971550" y="1989138"/>
            <a:ext cx="2205038" cy="191293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7" grpId="0"/>
      <p:bldP spid="76817" grpId="1"/>
      <p:bldP spid="768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78849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8850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8851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78852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78853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78854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78855" name="AutoShape 3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8856" name="Text Box 9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三、送花的场合与花材搭配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8857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78858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78859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78860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78861" name="同心圆 6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78862" name="Text Box 15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78863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78864" name="Group 50" title=""/>
          <p:cNvGrpSpPr/>
          <p:nvPr/>
        </p:nvGrpSpPr>
        <p:grpSpPr>
          <a:xfrm>
            <a:off x="900113" y="4437063"/>
            <a:ext cx="1584325" cy="1555750"/>
            <a:chExt cx="998" cy="980"/>
          </a:xfrm>
        </p:grpSpPr>
        <p:sp>
          <p:nvSpPr>
            <p:cNvPr id="78865" name="AutoShape 30" title=""/>
            <p:cNvSpPr/>
            <p:nvPr/>
          </p:nvSpPr>
          <p:spPr>
            <a:xfrm>
              <a:off x="0" y="0"/>
              <a:ext cx="887" cy="980"/>
            </a:xfrm>
            <a:prstGeom prst="borderCallout1">
              <a:avLst>
                <a:gd name="adj1" fmla="val 7347"/>
                <a:gd name="adj2" fmla="val 105412"/>
                <a:gd name="adj3" fmla="val -20000"/>
                <a:gd name="adj4" fmla="val 113079"/>
              </a:avLst>
            </a:prstGeom>
            <a:noFill/>
            <a:ln>
              <a:solidFill>
                <a:schemeClr val="tx1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3200">
                <a:solidFill>
                  <a:srgbClr val="FF3300"/>
                </a:solidFill>
                <a:ea typeface="华文新魏" pitchFamily="2" charset="-122"/>
              </a:endParaRPr>
            </a:p>
          </p:txBody>
        </p:sp>
        <p:sp>
          <p:nvSpPr>
            <p:cNvPr id="78866" name="Text Box 31"/>
            <p:cNvSpPr txBox="1">
              <a:spLocks noChangeArrowheads="1"/>
            </p:cNvSpPr>
            <p:nvPr/>
          </p:nvSpPr>
          <p:spPr bwMode="auto">
            <a:xfrm>
              <a:off x="37" y="0"/>
              <a:ext cx="961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lang="zh-CN" altLang="en-US" sz="32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lang="zh-CN" altLang="en-US" sz="2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lang="zh-CN" altLang="en-US" sz="24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lang="zh-CN" altLang="en-US" sz="20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lang="zh-CN" altLang="en-US" sz="20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0" indent="0" eaLnBrk="1" hangingPunct="0">
                <a:lnSpc>
                  <a:spcPct val="110000"/>
                </a:lnSpc>
              </a:pPr>
              <a:r>
                <a:rPr lang="zh-CN" altLang="en-US" sz="2000" b="1" spc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白色百合：</a:t>
              </a:r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  <a:p>
              <a:pPr marL="0" lvl="0" indent="0" eaLnBrk="1" hangingPunct="0">
                <a:lnSpc>
                  <a:spcPct val="110000"/>
                </a:lnSpc>
              </a:pPr>
              <a:r>
                <a:rPr lang="zh-CN" altLang="en-US" sz="2000" b="1" spc="0"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纯洁庄严</a:t>
              </a:r>
              <a:endPara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marL="0" lvl="0" indent="0" eaLnBrk="1" hangingPunct="0">
                <a:lnSpc>
                  <a:spcPct val="110000"/>
                </a:lnSpc>
              </a:pPr>
              <a:r>
                <a:rPr lang="zh-CN" altLang="en-US" sz="2000" b="1" spc="0"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心心相印</a:t>
              </a:r>
              <a:endPara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marL="0" lvl="0" indent="0" eaLnBrk="1" hangingPunct="0">
                <a:lnSpc>
                  <a:spcPct val="110000"/>
                </a:lnSpc>
              </a:pPr>
              <a:r>
                <a:rPr lang="zh-CN" altLang="en-US" sz="2000" b="1" spc="0"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百年好合</a:t>
              </a:r>
              <a:r>
                <a:rPr lang="zh-CN" altLang="en-US" sz="2000" b="1" spc="0">
                  <a:latin typeface="隶书" pitchFamily="49" charset="-122"/>
                  <a:ea typeface="隶书" panose="02010509060101010101" pitchFamily="49" charset="-122"/>
                </a:rPr>
                <a:t> </a:t>
              </a:r>
              <a:endParaRPr lang="zh-CN" altLang="en-US" sz="2000" b="1">
                <a:latin typeface="隶书" pitchFamily="49" charset="-122"/>
                <a:ea typeface="隶书" pitchFamily="49" charset="-122"/>
              </a:endParaRPr>
            </a:p>
          </p:txBody>
        </p:sp>
      </p:grpSp>
      <p:grpSp>
        <p:nvGrpSpPr>
          <p:cNvPr id="78867" name="Group 46" title=""/>
          <p:cNvGrpSpPr/>
          <p:nvPr/>
        </p:nvGrpSpPr>
        <p:grpSpPr>
          <a:xfrm>
            <a:off x="5724525" y="3644900"/>
            <a:ext cx="2808288" cy="2184400"/>
            <a:chExt cx="2041" cy="1588"/>
          </a:xfrm>
        </p:grpSpPr>
        <p:sp>
          <p:nvSpPr>
            <p:cNvPr id="78868" name="Rectangle 38" title=""/>
            <p:cNvSpPr/>
            <p:nvPr/>
          </p:nvSpPr>
          <p:spPr>
            <a:xfrm>
              <a:off x="0" y="0"/>
              <a:ext cx="2041" cy="158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miter lim="800000"/>
            </a:ln>
            <a:effectLst>
              <a:outerShdw dist="107763" dir="2700000" algn="ctr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78869" name="Picture 36" descr="012221041N1" title="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" y="45"/>
              <a:ext cx="1875" cy="1523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78870" name="Group 47" title=""/>
          <p:cNvGrpSpPr/>
          <p:nvPr/>
        </p:nvGrpSpPr>
        <p:grpSpPr>
          <a:xfrm>
            <a:off x="3419475" y="2565400"/>
            <a:ext cx="3071813" cy="2335213"/>
            <a:chExt cx="2087" cy="1587"/>
          </a:xfrm>
        </p:grpSpPr>
        <p:sp>
          <p:nvSpPr>
            <p:cNvPr id="78871" name="Rectangle 39" title=""/>
            <p:cNvSpPr/>
            <p:nvPr/>
          </p:nvSpPr>
          <p:spPr>
            <a:xfrm>
              <a:off x="0" y="0"/>
              <a:ext cx="2087" cy="158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miter lim="800000"/>
            </a:ln>
            <a:effectLst>
              <a:outerShdw dist="107763" dir="2700000" algn="ctr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78872" name="Picture 32" descr="20100602100736" title="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" y="70"/>
              <a:ext cx="1947" cy="1460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78873" name="Group 43" title=""/>
          <p:cNvGrpSpPr/>
          <p:nvPr/>
        </p:nvGrpSpPr>
        <p:grpSpPr>
          <a:xfrm>
            <a:off x="1116013" y="1773238"/>
            <a:ext cx="2808287" cy="2336800"/>
            <a:chExt cx="1854" cy="1543"/>
          </a:xfrm>
        </p:grpSpPr>
        <p:sp>
          <p:nvSpPr>
            <p:cNvPr id="78874" name="Rectangle 40" title=""/>
            <p:cNvSpPr/>
            <p:nvPr/>
          </p:nvSpPr>
          <p:spPr>
            <a:xfrm>
              <a:off x="0" y="0"/>
              <a:ext cx="1854" cy="154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miter lim="800000"/>
            </a:ln>
            <a:effectLst>
              <a:outerShdw dist="107763" dir="2700000" algn="ctr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78875" name="Picture 28" descr="20100602100611" title="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" y="81"/>
              <a:ext cx="1769" cy="1402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sp>
        <p:nvSpPr>
          <p:cNvPr id="78876" name="AutoShape 49" title=""/>
          <p:cNvSpPr/>
          <p:nvPr/>
        </p:nvSpPr>
        <p:spPr>
          <a:xfrm>
            <a:off x="2928938" y="5334000"/>
            <a:ext cx="1512887" cy="763588"/>
          </a:xfrm>
          <a:prstGeom prst="borderCallout1">
            <a:avLst>
              <a:gd name="adj1" fmla="val 14968"/>
              <a:gd name="adj2" fmla="val 105037"/>
              <a:gd name="adj3" fmla="val -103741"/>
              <a:gd name="adj4" fmla="val 112694"/>
            </a:avLst>
          </a:prstGeom>
          <a:solidFill>
            <a:srgbClr val="FFFFFF">
              <a:alpha val="52156"/>
            </a:srgbClr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黄色百合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: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pPr lvl="0" algn="ct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财富高贵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877" name="AutoShape 51" title=""/>
          <p:cNvSpPr/>
          <p:nvPr/>
        </p:nvSpPr>
        <p:spPr>
          <a:xfrm>
            <a:off x="7235825" y="2492375"/>
            <a:ext cx="1258888" cy="763588"/>
          </a:xfrm>
          <a:prstGeom prst="borderCallout1">
            <a:avLst>
              <a:gd name="adj1" fmla="val 14968"/>
              <a:gd name="adj2" fmla="val -6051"/>
              <a:gd name="adj3" fmla="val 172764"/>
              <a:gd name="adj4" fmla="val -14500"/>
            </a:avLst>
          </a:prstGeom>
          <a:solidFill>
            <a:srgbClr val="FFFFFF">
              <a:alpha val="52156"/>
            </a:srgbClr>
          </a:solidFill>
          <a:ln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火百合： 喜气洋洋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80897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0898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80899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80900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80901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80902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80903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80904" name="Text Box 9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80905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80906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80907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80908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80909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80910" name="Text Box 15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三、送花的场合与花材搭配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0911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0912" name="Rectangle 39" title=""/>
          <p:cNvSpPr/>
          <p:nvPr/>
        </p:nvSpPr>
        <p:spPr>
          <a:xfrm>
            <a:off x="5364163" y="3413125"/>
            <a:ext cx="2376487" cy="1311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用心长寿</a:t>
            </a:r>
            <a:endParaRPr lang="zh-CN" altLang="en-US" sz="3200" b="1">
              <a:latin typeface="幼圆" pitchFamily="49" charset="-122"/>
              <a:ea typeface="幼圆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福禄康宁</a:t>
            </a:r>
            <a:endParaRPr lang="zh-CN" altLang="en-US" sz="32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80913" name="Group 40" title=""/>
          <p:cNvGrpSpPr/>
          <p:nvPr/>
        </p:nvGrpSpPr>
        <p:grpSpPr>
          <a:xfrm rot="900000">
            <a:off x="1744663" y="2205038"/>
            <a:ext cx="2466975" cy="3240087"/>
            <a:chExt cx="1451" cy="1905"/>
          </a:xfrm>
        </p:grpSpPr>
        <p:sp>
          <p:nvSpPr>
            <p:cNvPr id="80914" name="Rectangle 41" title=""/>
            <p:cNvSpPr/>
            <p:nvPr/>
          </p:nvSpPr>
          <p:spPr>
            <a:xfrm>
              <a:off x="0" y="0"/>
              <a:ext cx="1451" cy="1905"/>
            </a:xfrm>
            <a:prstGeom prst="rect">
              <a:avLst/>
            </a:prstGeom>
            <a:solidFill>
              <a:srgbClr val="FFFFFF">
                <a:alpha val="92155"/>
              </a:srgbClr>
            </a:solidFill>
            <a:ln>
              <a:solidFill>
                <a:schemeClr val="tx1"/>
              </a:solidFill>
              <a:miter lim="800000"/>
            </a:ln>
            <a:effectLst>
              <a:outerShdw dist="107763" dir="2700000" algn="ctr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80915" name="Picture 42" descr="ac50763e4b0e5dd33c6d97e0" title="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" y="76"/>
              <a:ext cx="1324" cy="1769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80916" name="Group 32" title=""/>
          <p:cNvGrpSpPr/>
          <p:nvPr/>
        </p:nvGrpSpPr>
        <p:grpSpPr>
          <a:xfrm rot="21240000">
            <a:off x="1455738" y="2133600"/>
            <a:ext cx="2632075" cy="3455988"/>
            <a:chExt cx="1451" cy="1905"/>
          </a:xfrm>
        </p:grpSpPr>
        <p:sp>
          <p:nvSpPr>
            <p:cNvPr id="80917" name="Rectangle 31" title=""/>
            <p:cNvSpPr/>
            <p:nvPr/>
          </p:nvSpPr>
          <p:spPr>
            <a:xfrm>
              <a:off x="0" y="0"/>
              <a:ext cx="1451" cy="1905"/>
            </a:xfrm>
            <a:prstGeom prst="rect">
              <a:avLst/>
            </a:prstGeom>
            <a:solidFill>
              <a:srgbClr val="FFFFFF">
                <a:alpha val="92155"/>
              </a:srgbClr>
            </a:solidFill>
            <a:ln>
              <a:solidFill>
                <a:schemeClr val="tx1"/>
              </a:solidFill>
              <a:miter lim="800000"/>
            </a:ln>
            <a:effectLst>
              <a:outerShdw dist="107763" dir="2700000" algn="ctr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80918" name="Picture 18" descr="ac50763e4b0e5dd33c6d97e0" title="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" y="76"/>
              <a:ext cx="1324" cy="1769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pic>
        <p:nvPicPr>
          <p:cNvPr id="80919" name="Picture 47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850" y="2060575"/>
            <a:ext cx="2590800" cy="14668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9217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8" name="同心圆 3" title=""/>
          <p:cNvSpPr/>
          <p:nvPr/>
        </p:nvSpPr>
        <p:spPr>
          <a:xfrm>
            <a:off x="357188" y="2857500"/>
            <a:ext cx="2643187" cy="2643188"/>
          </a:xfrm>
          <a:custGeom>
            <a:gdLst>
              <a:gd name="GT0" fmla="+- l w 0"/>
              <a:gd name="GT1" fmla="+- t h 0"/>
            </a:gdLst>
            <a:cxnLst>
              <a:cxn ang="0">
                <a:pos x="0" y="1321594"/>
              </a:cxn>
              <a:cxn ang="0">
                <a:pos x="1321594" y="0"/>
              </a:cxn>
              <a:cxn ang="0">
                <a:pos x="2643188" y="1321594"/>
              </a:cxn>
              <a:cxn ang="0">
                <a:pos x="1321594" y="2643188"/>
              </a:cxn>
              <a:cxn ang="0">
                <a:pos x="0" y="1321594"/>
              </a:cxn>
              <a:cxn ang="0">
                <a:pos x="237464" y="1321594"/>
              </a:cxn>
              <a:cxn ang="0">
                <a:pos x="1321594" y="2405724"/>
              </a:cxn>
              <a:cxn ang="0">
                <a:pos x="2405724" y="1321594"/>
              </a:cxn>
              <a:cxn ang="0">
                <a:pos x="1321594" y="237464"/>
              </a:cxn>
              <a:cxn ang="0">
                <a:pos x="237464" y="1321594"/>
              </a:cxn>
            </a:cxnLst>
            <a:rect l="l" t="t" r="GT0" b="GT1"/>
            <a:pathLst>
              <a:path w="2643187" h="2643188">
                <a:moveTo>
                  <a:pt x="0" y="1321594"/>
                </a:moveTo>
                <a:cubicBezTo>
                  <a:pt x="0" y="591698"/>
                  <a:pt x="591698" y="0"/>
                  <a:pt x="1321594" y="0"/>
                </a:cubicBezTo>
                <a:cubicBezTo>
                  <a:pt x="2051490" y="0"/>
                  <a:pt x="2643188" y="591698"/>
                  <a:pt x="2643188" y="1321594"/>
                </a:cubicBezTo>
                <a:cubicBezTo>
                  <a:pt x="2643188" y="2051490"/>
                  <a:pt x="2051490" y="2643188"/>
                  <a:pt x="1321594" y="2643188"/>
                </a:cubicBezTo>
                <a:cubicBezTo>
                  <a:pt x="591698" y="2643188"/>
                  <a:pt x="0" y="2051490"/>
                  <a:pt x="0" y="1321594"/>
                </a:cubicBezTo>
                <a:close/>
                <a:moveTo>
                  <a:pt x="237464" y="1321594"/>
                </a:moveTo>
                <a:cubicBezTo>
                  <a:pt x="237464" y="1920342"/>
                  <a:pt x="722846" y="2405724"/>
                  <a:pt x="1321594" y="2405724"/>
                </a:cubicBezTo>
                <a:cubicBezTo>
                  <a:pt x="1920342" y="2405724"/>
                  <a:pt x="2405724" y="1920342"/>
                  <a:pt x="2405724" y="1321594"/>
                </a:cubicBezTo>
                <a:cubicBezTo>
                  <a:pt x="2405724" y="722846"/>
                  <a:pt x="1920342" y="237464"/>
                  <a:pt x="1321594" y="237464"/>
                </a:cubicBezTo>
                <a:cubicBezTo>
                  <a:pt x="722846" y="237464"/>
                  <a:pt x="237464" y="722846"/>
                  <a:pt x="237464" y="1321594"/>
                </a:cubicBez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1800">
                <a:latin typeface="Calibri" pitchFamily="34" charset="0"/>
              </a:rPr>
              <a:t> </a:t>
            </a:r>
            <a:endParaRPr lang="en-US" altLang="zh-CN" sz="1800">
              <a:latin typeface="Calibri" pitchFamily="34" charset="0"/>
            </a:endParaRPr>
          </a:p>
        </p:txBody>
      </p:sp>
      <p:sp>
        <p:nvSpPr>
          <p:cNvPr id="9219" name="同心圆 4" title=""/>
          <p:cNvSpPr/>
          <p:nvPr/>
        </p:nvSpPr>
        <p:spPr>
          <a:xfrm>
            <a:off x="-268287" y="1393825"/>
            <a:ext cx="958850" cy="963613"/>
          </a:xfrm>
          <a:custGeom>
            <a:cxnLst>
              <a:cxn ang="0">
                <a:pos x="0" y="481807"/>
              </a:cxn>
              <a:cxn ang="0">
                <a:pos x="473139" y="0"/>
              </a:cxn>
              <a:cxn ang="0">
                <a:pos x="946277" y="481807"/>
              </a:cxn>
              <a:cxn ang="0">
                <a:pos x="473139" y="963614"/>
              </a:cxn>
              <a:cxn ang="0">
                <a:pos x="0" y="481807"/>
              </a:cxn>
              <a:cxn ang="0">
                <a:pos x="84873" y="481807"/>
              </a:cxn>
              <a:cxn ang="0">
                <a:pos x="473139" y="877043"/>
              </a:cxn>
              <a:cxn ang="0">
                <a:pos x="861404" y="481807"/>
              </a:cxn>
              <a:cxn ang="0">
                <a:pos x="473139" y="86571"/>
              </a:cxn>
              <a:cxn ang="0">
                <a:pos x="84873" y="481807"/>
              </a:cxn>
            </a:cxnLst>
            <a:rect l="l" t="t" r="r" b="b"/>
            <a:pathLst>
              <a:path w="965201" h="963613">
                <a:moveTo>
                  <a:pt x="0" y="481807"/>
                </a:moveTo>
                <a:cubicBezTo>
                  <a:pt x="0" y="215712"/>
                  <a:pt x="216068" y="0"/>
                  <a:pt x="482601" y="0"/>
                </a:cubicBezTo>
                <a:cubicBezTo>
                  <a:pt x="749134" y="0"/>
                  <a:pt x="965202" y="215712"/>
                  <a:pt x="965202" y="481807"/>
                </a:cubicBezTo>
                <a:cubicBezTo>
                  <a:pt x="965202" y="747902"/>
                  <a:pt x="749134" y="963614"/>
                  <a:pt x="482601" y="963614"/>
                </a:cubicBezTo>
                <a:cubicBezTo>
                  <a:pt x="216068" y="963614"/>
                  <a:pt x="0" y="747902"/>
                  <a:pt x="0" y="481807"/>
                </a:cubicBezTo>
                <a:close/>
                <a:moveTo>
                  <a:pt x="86571" y="481807"/>
                </a:moveTo>
                <a:cubicBezTo>
                  <a:pt x="86571" y="700090"/>
                  <a:pt x="263880" y="877043"/>
                  <a:pt x="482601" y="877043"/>
                </a:cubicBezTo>
                <a:cubicBezTo>
                  <a:pt x="701322" y="877043"/>
                  <a:pt x="878631" y="700090"/>
                  <a:pt x="878631" y="481807"/>
                </a:cubicBezTo>
                <a:cubicBezTo>
                  <a:pt x="878631" y="263524"/>
                  <a:pt x="701322" y="86571"/>
                  <a:pt x="482601" y="86571"/>
                </a:cubicBezTo>
                <a:cubicBezTo>
                  <a:pt x="263880" y="86571"/>
                  <a:pt x="86571" y="263524"/>
                  <a:pt x="86571" y="481807"/>
                </a:cubicBezTo>
                <a:close/>
              </a:path>
            </a:pathLst>
          </a:custGeom>
          <a:solidFill>
            <a:srgbClr val="00B0F0">
              <a:alpha val="38039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220" name="同心圆 5" title=""/>
          <p:cNvSpPr/>
          <p:nvPr/>
        </p:nvSpPr>
        <p:spPr>
          <a:xfrm>
            <a:off x="-174625" y="5807075"/>
            <a:ext cx="496888" cy="501650"/>
          </a:xfrm>
          <a:custGeom>
            <a:cxnLst>
              <a:cxn ang="0">
                <a:pos x="0" y="250825"/>
              </a:cxn>
              <a:cxn ang="0">
                <a:pos x="242214" y="0"/>
              </a:cxn>
              <a:cxn ang="0">
                <a:pos x="484427" y="250825"/>
              </a:cxn>
              <a:cxn ang="0">
                <a:pos x="242214" y="501650"/>
              </a:cxn>
              <a:cxn ang="0">
                <a:pos x="0" y="250825"/>
              </a:cxn>
              <a:cxn ang="0">
                <a:pos x="43383" y="250825"/>
              </a:cxn>
              <a:cxn ang="0">
                <a:pos x="242214" y="456582"/>
              </a:cxn>
              <a:cxn ang="0">
                <a:pos x="441045" y="250825"/>
              </a:cxn>
              <a:cxn ang="0">
                <a:pos x="242214" y="45068"/>
              </a:cxn>
              <a:cxn ang="0">
                <a:pos x="43383" y="250825"/>
              </a:cxn>
            </a:cxnLst>
            <a:rect l="l" t="t" r="r" b="b"/>
            <a:pathLst>
              <a:path w="503238" h="501650">
                <a:moveTo>
                  <a:pt x="0" y="250825"/>
                </a:moveTo>
                <a:cubicBezTo>
                  <a:pt x="0" y="112298"/>
                  <a:pt x="112654" y="0"/>
                  <a:pt x="251619" y="0"/>
                </a:cubicBezTo>
                <a:cubicBezTo>
                  <a:pt x="390584" y="0"/>
                  <a:pt x="503238" y="112298"/>
                  <a:pt x="503238" y="250825"/>
                </a:cubicBezTo>
                <a:cubicBezTo>
                  <a:pt x="503238" y="389352"/>
                  <a:pt x="390584" y="501650"/>
                  <a:pt x="251619" y="501650"/>
                </a:cubicBezTo>
                <a:cubicBezTo>
                  <a:pt x="112654" y="501650"/>
                  <a:pt x="0" y="389352"/>
                  <a:pt x="0" y="250825"/>
                </a:cubicBezTo>
                <a:close/>
                <a:moveTo>
                  <a:pt x="45068" y="250825"/>
                </a:moveTo>
                <a:cubicBezTo>
                  <a:pt x="45068" y="364461"/>
                  <a:pt x="137544" y="456582"/>
                  <a:pt x="251619" y="456582"/>
                </a:cubicBezTo>
                <a:cubicBezTo>
                  <a:pt x="365694" y="456582"/>
                  <a:pt x="458170" y="364461"/>
                  <a:pt x="458170" y="250825"/>
                </a:cubicBezTo>
                <a:cubicBezTo>
                  <a:pt x="458170" y="137189"/>
                  <a:pt x="365694" y="45068"/>
                  <a:pt x="251619" y="45068"/>
                </a:cubicBezTo>
                <a:cubicBezTo>
                  <a:pt x="137544" y="45068"/>
                  <a:pt x="45068" y="137189"/>
                  <a:pt x="45068" y="250825"/>
                </a:cubicBezTo>
                <a:close/>
              </a:path>
            </a:pathLst>
          </a:custGeom>
          <a:solidFill>
            <a:srgbClr val="00B0F0">
              <a:alpha val="27058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9221" name="同心圆 6" title=""/>
          <p:cNvGrpSpPr/>
          <p:nvPr/>
        </p:nvGrpSpPr>
        <p:grpSpPr>
          <a:xfrm>
            <a:off x="396875" y="2493963"/>
            <a:ext cx="431800" cy="431800"/>
            <a:chExt cx="272" cy="272"/>
          </a:xfrm>
        </p:grpSpPr>
        <p:pic>
          <p:nvPicPr>
            <p:cNvPr id="9222" name="同心圆 6" title="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72" cy="27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9223" name="Text Box 8" title=""/>
            <p:cNvSpPr txBox="1"/>
            <p:nvPr/>
          </p:nvSpPr>
          <p:spPr>
            <a:xfrm>
              <a:off x="39" y="39"/>
              <a:ext cx="193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  <p:sp>
        <p:nvSpPr>
          <p:cNvPr id="9224" name="同心圆 7" title=""/>
          <p:cNvSpPr/>
          <p:nvPr/>
        </p:nvSpPr>
        <p:spPr>
          <a:xfrm>
            <a:off x="8004175" y="1562100"/>
            <a:ext cx="438150" cy="438150"/>
          </a:xfrm>
          <a:custGeom>
            <a:cxnLst>
              <a:cxn ang="0">
                <a:pos x="0" y="219075"/>
              </a:cxn>
              <a:cxn ang="0">
                <a:pos x="219075" y="0"/>
              </a:cxn>
              <a:cxn ang="0">
                <a:pos x="438150" y="219075"/>
              </a:cxn>
              <a:cxn ang="0">
                <a:pos x="219075" y="438150"/>
              </a:cxn>
              <a:cxn ang="0">
                <a:pos x="0" y="219075"/>
              </a:cxn>
              <a:cxn ang="0">
                <a:pos x="39363" y="219075"/>
              </a:cxn>
              <a:cxn ang="0">
                <a:pos x="219075" y="398787"/>
              </a:cxn>
              <a:cxn ang="0">
                <a:pos x="398787" y="219075"/>
              </a:cxn>
              <a:cxn ang="0">
                <a:pos x="219075" y="39363"/>
              </a:cxn>
              <a:cxn ang="0">
                <a:pos x="39363" y="219075"/>
              </a:cxn>
            </a:cxnLst>
            <a:rect l="l" t="t" r="r" b="b"/>
            <a:pathLst>
              <a:path w="438150" h="438150">
                <a:moveTo>
                  <a:pt x="0" y="219075"/>
                </a:moveTo>
                <a:cubicBezTo>
                  <a:pt x="0" y="98083"/>
                  <a:pt x="98083" y="0"/>
                  <a:pt x="219075" y="0"/>
                </a:cubicBezTo>
                <a:cubicBezTo>
                  <a:pt x="340067" y="0"/>
                  <a:pt x="438150" y="98083"/>
                  <a:pt x="438150" y="219075"/>
                </a:cubicBezTo>
                <a:cubicBezTo>
                  <a:pt x="438150" y="340067"/>
                  <a:pt x="340067" y="438150"/>
                  <a:pt x="219075" y="438150"/>
                </a:cubicBezTo>
                <a:cubicBezTo>
                  <a:pt x="98083" y="438150"/>
                  <a:pt x="0" y="340067"/>
                  <a:pt x="0" y="219075"/>
                </a:cubicBezTo>
                <a:close/>
                <a:moveTo>
                  <a:pt x="39363" y="219075"/>
                </a:moveTo>
                <a:cubicBezTo>
                  <a:pt x="39363" y="318327"/>
                  <a:pt x="119823" y="398787"/>
                  <a:pt x="219075" y="398787"/>
                </a:cubicBezTo>
                <a:cubicBezTo>
                  <a:pt x="318327" y="398787"/>
                  <a:pt x="398787" y="318327"/>
                  <a:pt x="398787" y="219075"/>
                </a:cubicBezTo>
                <a:cubicBezTo>
                  <a:pt x="398787" y="119823"/>
                  <a:pt x="318327" y="39363"/>
                  <a:pt x="219075" y="39363"/>
                </a:cubicBezTo>
                <a:cubicBezTo>
                  <a:pt x="119823" y="39363"/>
                  <a:pt x="39363" y="119823"/>
                  <a:pt x="39363" y="219075"/>
                </a:cubicBezTo>
                <a:close/>
              </a:path>
            </a:pathLst>
          </a:custGeom>
          <a:solidFill>
            <a:srgbClr val="00B0F0">
              <a:alpha val="4117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225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226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227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9228" name="Group 13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9229" name="AutoShape 14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9230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9231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9232" name="Text Box 17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情景引入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233" name="Rectangle 18" title=""/>
          <p:cNvSpPr/>
          <p:nvPr/>
        </p:nvSpPr>
        <p:spPr>
          <a:xfrm>
            <a:off x="1187450" y="2371725"/>
            <a:ext cx="7200900" cy="1992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333333"/>
                </a:solidFill>
                <a:ea typeface="微软雅黑" pitchFamily="34" charset="-122"/>
              </a:rPr>
              <a:t>思考：</a:t>
            </a:r>
            <a:r>
              <a:rPr lang="en-US" altLang="zh-CN" sz="2800">
                <a:ea typeface="微软雅黑" pitchFamily="34" charset="-122"/>
              </a:rPr>
              <a:t>周总理为什么要发火？</a:t>
            </a:r>
            <a:endParaRPr lang="zh-CN" altLang="en-US" sz="2800">
              <a:ea typeface="微软雅黑" pitchFamily="34" charset="-122"/>
            </a:endParaRPr>
          </a:p>
          <a:p>
            <a:pPr lvl="0"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800">
                <a:ea typeface="微软雅黑" pitchFamily="34" charset="-122"/>
              </a:rPr>
              <a:t>          </a:t>
            </a:r>
            <a:r>
              <a:rPr lang="en-US" altLang="zh-CN" sz="2800">
                <a:ea typeface="微软雅黑" pitchFamily="34" charset="-122"/>
              </a:rPr>
              <a:t>在日常交往接待中，我们应遵循哪些</a:t>
            </a:r>
            <a:r>
              <a:rPr lang="zh-CN" altLang="en-US" sz="2800">
                <a:ea typeface="微软雅黑" pitchFamily="34" charset="-122"/>
              </a:rPr>
              <a:t> </a:t>
            </a:r>
            <a:endParaRPr lang="zh-CN" altLang="en-US" sz="2800">
              <a:ea typeface="微软雅黑" pitchFamily="34" charset="-122"/>
            </a:endParaRPr>
          </a:p>
          <a:p>
            <a:pPr lvl="0" eaLnBrk="1" hangingPunct="1">
              <a:lnSpc>
                <a:spcPct val="115000"/>
              </a:lnSpc>
              <a:spcBef>
                <a:spcPct val="50000"/>
              </a:spcBef>
            </a:pPr>
            <a:r>
              <a:rPr lang="zh-CN" altLang="en-US" sz="2800">
                <a:ea typeface="微软雅黑" pitchFamily="34" charset="-122"/>
              </a:rPr>
              <a:t>          </a:t>
            </a:r>
            <a:r>
              <a:rPr lang="en-US" altLang="zh-CN" sz="2800">
                <a:ea typeface="微软雅黑" pitchFamily="34" charset="-122"/>
              </a:rPr>
              <a:t>拜访待客礼仪？ 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82945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2946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82947" name="Group 4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82948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82949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82950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82951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82952" name="Text Box 9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82953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82954" name="Group 11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82955" name="AutoShape 12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82956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82957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82958" name="Text Box 15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三、送花的场合与花材搭配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2959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82960" name="Group 36" title=""/>
          <p:cNvGrpSpPr/>
          <p:nvPr/>
        </p:nvGrpSpPr>
        <p:grpSpPr>
          <a:xfrm rot="840000">
            <a:off x="1404938" y="2205038"/>
            <a:ext cx="2303462" cy="3024187"/>
            <a:chExt cx="1347" cy="1769"/>
          </a:xfrm>
        </p:grpSpPr>
        <p:sp>
          <p:nvSpPr>
            <p:cNvPr id="82961" name="Rectangle 37" title=""/>
            <p:cNvSpPr/>
            <p:nvPr/>
          </p:nvSpPr>
          <p:spPr>
            <a:xfrm>
              <a:off x="0" y="0"/>
              <a:ext cx="1347" cy="1769"/>
            </a:xfrm>
            <a:prstGeom prst="rect">
              <a:avLst/>
            </a:prstGeom>
            <a:solidFill>
              <a:srgbClr val="FFFFFF">
                <a:alpha val="92155"/>
              </a:srgbClr>
            </a:solidFill>
            <a:ln>
              <a:solidFill>
                <a:schemeClr val="tx1"/>
              </a:solidFill>
              <a:miter lim="800000"/>
            </a:ln>
            <a:effectLst>
              <a:outerShdw dist="107763" dir="2700000" algn="ctr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82962" name="Picture 38" descr="237c007cccb6033529388ae0" title="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67" y="66"/>
              <a:ext cx="1225" cy="1633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82963" name="Group 24" title=""/>
          <p:cNvGrpSpPr/>
          <p:nvPr/>
        </p:nvGrpSpPr>
        <p:grpSpPr>
          <a:xfrm rot="21180000">
            <a:off x="1116013" y="2133600"/>
            <a:ext cx="2413000" cy="3168650"/>
            <a:chExt cx="1347" cy="1769"/>
          </a:xfrm>
        </p:grpSpPr>
        <p:sp>
          <p:nvSpPr>
            <p:cNvPr id="82964" name="Rectangle 25" title=""/>
            <p:cNvSpPr/>
            <p:nvPr/>
          </p:nvSpPr>
          <p:spPr>
            <a:xfrm>
              <a:off x="0" y="0"/>
              <a:ext cx="1347" cy="1769"/>
            </a:xfrm>
            <a:prstGeom prst="rect">
              <a:avLst/>
            </a:prstGeom>
            <a:solidFill>
              <a:srgbClr val="FFFFFF">
                <a:alpha val="92155"/>
              </a:srgbClr>
            </a:solidFill>
            <a:ln>
              <a:solidFill>
                <a:schemeClr val="tx1"/>
              </a:solidFill>
              <a:miter lim="800000"/>
            </a:ln>
            <a:effectLst>
              <a:outerShdw dist="107763" dir="2700000" algn="ctr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82965" name="Picture 26" descr="237c007cccb6033529388ae0" title="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" y="66"/>
              <a:ext cx="1225" cy="1633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sp>
        <p:nvSpPr>
          <p:cNvPr id="82966" name="Rectangle 39" title=""/>
          <p:cNvSpPr/>
          <p:nvPr/>
        </p:nvSpPr>
        <p:spPr>
          <a:xfrm>
            <a:off x="4752975" y="2924175"/>
            <a:ext cx="4572000" cy="1676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3200" b="1">
              <a:latin typeface="幼圆" pitchFamily="49" charset="-122"/>
              <a:ea typeface="幼圆" pitchFamily="49" charset="-122"/>
            </a:endParaRPr>
          </a:p>
          <a:p>
            <a:pPr lvl="0" eaLnBrk="1" hangingPunct="1"/>
            <a:r>
              <a:rPr lang="en-US" altLang="zh-CN" sz="3200" b="1"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希望</a:t>
            </a:r>
            <a:endParaRPr lang="zh-CN" altLang="en-US" sz="3200" b="1">
              <a:latin typeface="幼圆" pitchFamily="49" charset="-122"/>
              <a:ea typeface="幼圆" pitchFamily="49" charset="-122"/>
            </a:endParaRPr>
          </a:p>
          <a:p>
            <a:pPr lvl="0" eaLnBrk="1" hangingPunct="1"/>
            <a:r>
              <a:rPr lang="zh-CN" altLang="en-US" sz="800" b="1">
                <a:latin typeface="幼圆" pitchFamily="49" charset="-122"/>
                <a:ea typeface="幼圆" pitchFamily="49" charset="-122"/>
              </a:rPr>
              <a:t> </a:t>
            </a:r>
            <a:endParaRPr lang="zh-CN" altLang="en-US" sz="800" b="1">
              <a:latin typeface="幼圆" pitchFamily="49" charset="-122"/>
              <a:ea typeface="幼圆" pitchFamily="49" charset="-122"/>
            </a:endParaRPr>
          </a:p>
          <a:p>
            <a:pPr lvl="0" eaLnBrk="1" hangingPunct="1"/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雄壮之美</a:t>
            </a:r>
            <a:endParaRPr lang="zh-CN" altLang="en-US" sz="32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2967" name="Picture 42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463" y="2205038"/>
            <a:ext cx="1871662" cy="110013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84993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4994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84995" name="Group 4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84996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84997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84998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84999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85000" name="Text Box 9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85001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85002" name="Group 11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85003" name="AutoShape 12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85004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85005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85006" name="Text Box 15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三、送花的场合与花材搭配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5007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5008" name="Rectangle 37" title=""/>
          <p:cNvSpPr/>
          <p:nvPr/>
        </p:nvSpPr>
        <p:spPr>
          <a:xfrm>
            <a:off x="5148263" y="2708275"/>
            <a:ext cx="2160587" cy="2043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endParaRPr lang="en-US" altLang="zh-CN" sz="3200" b="1">
              <a:latin typeface="幼圆" pitchFamily="49" charset="-122"/>
              <a:ea typeface="幼圆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3200" b="1"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新婚祝福</a:t>
            </a:r>
            <a:endParaRPr lang="zh-CN" altLang="en-US" sz="3200" b="1">
              <a:latin typeface="幼圆" pitchFamily="49" charset="-122"/>
              <a:ea typeface="幼圆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 幸运快乐</a:t>
            </a:r>
            <a:endParaRPr lang="zh-CN" altLang="en-US" sz="32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85009" name="Group 38" title=""/>
          <p:cNvGrpSpPr/>
          <p:nvPr/>
        </p:nvGrpSpPr>
        <p:grpSpPr>
          <a:xfrm>
            <a:off x="827088" y="2276475"/>
            <a:ext cx="2520950" cy="1965325"/>
            <a:chExt cx="2018" cy="1573"/>
          </a:xfrm>
        </p:grpSpPr>
        <p:sp>
          <p:nvSpPr>
            <p:cNvPr id="85010" name="Rectangle 39" title=""/>
            <p:cNvSpPr/>
            <p:nvPr/>
          </p:nvSpPr>
          <p:spPr>
            <a:xfrm>
              <a:off x="0" y="0"/>
              <a:ext cx="2018" cy="1573"/>
            </a:xfrm>
            <a:prstGeom prst="rect">
              <a:avLst/>
            </a:prstGeom>
            <a:solidFill>
              <a:srgbClr val="FFFFFF">
                <a:alpha val="92155"/>
              </a:srgbClr>
            </a:solidFill>
            <a:ln>
              <a:solidFill>
                <a:schemeClr val="tx1"/>
              </a:solidFill>
              <a:miter lim="800000"/>
            </a:ln>
            <a:effectLst>
              <a:outerShdw dist="107763" dir="2700000" algn="ctr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85011" name="Picture 40" descr="36eff18bdea683a9a5c272e7" title="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65" y="76"/>
              <a:ext cx="1901" cy="1426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85012" name="Group 41" title=""/>
          <p:cNvGrpSpPr/>
          <p:nvPr/>
        </p:nvGrpSpPr>
        <p:grpSpPr>
          <a:xfrm>
            <a:off x="1979613" y="3357563"/>
            <a:ext cx="2592387" cy="2020887"/>
            <a:chExt cx="2018" cy="1573"/>
          </a:xfrm>
        </p:grpSpPr>
        <p:sp>
          <p:nvSpPr>
            <p:cNvPr id="85013" name="Rectangle 42" title=""/>
            <p:cNvSpPr/>
            <p:nvPr/>
          </p:nvSpPr>
          <p:spPr>
            <a:xfrm>
              <a:off x="0" y="0"/>
              <a:ext cx="2018" cy="1573"/>
            </a:xfrm>
            <a:prstGeom prst="rect">
              <a:avLst/>
            </a:prstGeom>
            <a:solidFill>
              <a:srgbClr val="FFFFFF">
                <a:alpha val="92155"/>
              </a:srgbClr>
            </a:solidFill>
            <a:ln>
              <a:solidFill>
                <a:schemeClr val="tx1"/>
              </a:solidFill>
              <a:miter lim="800000"/>
            </a:ln>
            <a:effectLst>
              <a:outerShdw dist="107763" dir="2700000" algn="ctr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85014" name="Picture 43" descr="36eff18bdea683a9a5c272e7" title="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65" y="76"/>
              <a:ext cx="1901" cy="1426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85015" name="Group 21" title=""/>
          <p:cNvGrpSpPr/>
          <p:nvPr/>
        </p:nvGrpSpPr>
        <p:grpSpPr>
          <a:xfrm>
            <a:off x="1116013" y="2565400"/>
            <a:ext cx="3203575" cy="2497138"/>
            <a:chExt cx="2018" cy="1573"/>
          </a:xfrm>
        </p:grpSpPr>
        <p:sp>
          <p:nvSpPr>
            <p:cNvPr id="85016" name="Rectangle 22" title=""/>
            <p:cNvSpPr/>
            <p:nvPr/>
          </p:nvSpPr>
          <p:spPr>
            <a:xfrm>
              <a:off x="0" y="0"/>
              <a:ext cx="2018" cy="1573"/>
            </a:xfrm>
            <a:prstGeom prst="rect">
              <a:avLst/>
            </a:prstGeom>
            <a:solidFill>
              <a:srgbClr val="FFFFFF">
                <a:alpha val="92155"/>
              </a:srgbClr>
            </a:solidFill>
            <a:ln>
              <a:solidFill>
                <a:schemeClr val="tx1"/>
              </a:solidFill>
              <a:miter lim="800000"/>
            </a:ln>
            <a:effectLst>
              <a:outerShdw dist="107763" dir="2700000" algn="ctr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85017" name="Picture 23" descr="36eff18bdea683a9a5c272e7" title="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" y="76"/>
              <a:ext cx="1901" cy="1426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pic>
        <p:nvPicPr>
          <p:cNvPr id="85018" name="Picture 46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363" y="2420938"/>
            <a:ext cx="2952750" cy="103028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87041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87042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87043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87044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87045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87046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87047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87048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7049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7050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87051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87052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87053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87054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87055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四、送花的禁忌 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7056" name="Rectangle 19" title=""/>
          <p:cNvSpPr/>
          <p:nvPr/>
        </p:nvSpPr>
        <p:spPr>
          <a:xfrm>
            <a:off x="1258888" y="1844675"/>
            <a:ext cx="7129462" cy="4249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探病时避免送白、 蓝、 黄色或香味过浓的花．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丧礼的场合送白玫瑰、 白莲花或素花均可， 象征惋惜怀念之情．</a:t>
            </a:r>
            <a:r>
              <a:rPr lang="zh-TW" altLang="en-US" sz="240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婚礼送花，适合送颜色鲜艳而富花语者佳， 可增进浪漫气氛， 表示甜蜜．</a:t>
            </a:r>
            <a:r>
              <a:rPr lang="zh-TW" altLang="en-US" sz="240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国外人士，除了丧礼外，任何场合均应避免送白花．国内人士喜爱红花，表示喜气</a:t>
            </a:r>
            <a:r>
              <a:rPr lang="zh-TW" altLang="en-US" sz="2400" b="1">
                <a:latin typeface="华文新魏" pitchFamily="2" charset="-122"/>
                <a:ea typeface="华文新魏" pitchFamily="2" charset="-122"/>
              </a:rPr>
              <a:t> </a:t>
            </a:r>
            <a:endParaRPr lang="zh-TW" altLang="en-US" sz="2400" b="1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87057" name="Picture 20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116013" y="2155825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7058" name="Picture 21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114425" y="4892675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7059" name="Picture 22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114425" y="2732088"/>
            <a:ext cx="144463" cy="120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7060" name="Picture 23" descr="Molecular_compound3 [转换]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6"/>
          <a:stretch>
            <a:fillRect/>
          </a:stretch>
        </p:blipFill>
        <p:spPr>
          <a:xfrm>
            <a:off x="1116013" y="3813175"/>
            <a:ext cx="144462" cy="120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9089" name="同心圆 13" title=""/>
          <p:cNvSpPr/>
          <p:nvPr/>
        </p:nvSpPr>
        <p:spPr>
          <a:xfrm>
            <a:off x="1290638" y="4179888"/>
            <a:ext cx="1336675" cy="1336675"/>
          </a:xfrm>
          <a:custGeom>
            <a:gdLst>
              <a:gd name="GT0" fmla="+- l w 0"/>
              <a:gd name="GT1" fmla="+- t h 0"/>
            </a:gdLst>
            <a:cxnLst>
              <a:cxn ang="0">
                <a:pos x="0" y="668338"/>
              </a:cxn>
              <a:cxn ang="0">
                <a:pos x="668338" y="0"/>
              </a:cxn>
              <a:cxn ang="0">
                <a:pos x="1336676" y="668338"/>
              </a:cxn>
              <a:cxn ang="0">
                <a:pos x="668338" y="1336676"/>
              </a:cxn>
              <a:cxn ang="0">
                <a:pos x="0" y="668338"/>
              </a:cxn>
              <a:cxn ang="0">
                <a:pos x="120087" y="668338"/>
              </a:cxn>
              <a:cxn ang="0">
                <a:pos x="668338" y="1216589"/>
              </a:cxn>
              <a:cxn ang="0">
                <a:pos x="1216589" y="668338"/>
              </a:cxn>
              <a:cxn ang="0">
                <a:pos x="668338" y="120087"/>
              </a:cxn>
              <a:cxn ang="0">
                <a:pos x="120087" y="668338"/>
              </a:cxn>
            </a:cxnLst>
            <a:rect l="l" t="t" r="GT0" b="GT1"/>
            <a:pathLst>
              <a:path w="1336675" h="1336675">
                <a:moveTo>
                  <a:pt x="0" y="668338"/>
                </a:moveTo>
                <a:cubicBezTo>
                  <a:pt x="0" y="299225"/>
                  <a:pt x="299225" y="0"/>
                  <a:pt x="668338" y="0"/>
                </a:cubicBezTo>
                <a:cubicBezTo>
                  <a:pt x="1037451" y="0"/>
                  <a:pt x="1336676" y="299225"/>
                  <a:pt x="1336676" y="668338"/>
                </a:cubicBezTo>
                <a:cubicBezTo>
                  <a:pt x="1336676" y="1037451"/>
                  <a:pt x="1037451" y="1336676"/>
                  <a:pt x="668338" y="1336676"/>
                </a:cubicBezTo>
                <a:cubicBezTo>
                  <a:pt x="299225" y="1336676"/>
                  <a:pt x="0" y="1037451"/>
                  <a:pt x="0" y="668338"/>
                </a:cubicBezTo>
                <a:close/>
                <a:moveTo>
                  <a:pt x="120087" y="668338"/>
                </a:moveTo>
                <a:cubicBezTo>
                  <a:pt x="120087" y="971129"/>
                  <a:pt x="365547" y="1216589"/>
                  <a:pt x="668338" y="1216589"/>
                </a:cubicBezTo>
                <a:cubicBezTo>
                  <a:pt x="971129" y="1216589"/>
                  <a:pt x="1216589" y="971129"/>
                  <a:pt x="1216589" y="668338"/>
                </a:cubicBezTo>
                <a:cubicBezTo>
                  <a:pt x="1216589" y="365547"/>
                  <a:pt x="971129" y="120087"/>
                  <a:pt x="668338" y="120087"/>
                </a:cubicBezTo>
                <a:cubicBezTo>
                  <a:pt x="365547" y="120087"/>
                  <a:pt x="120087" y="365547"/>
                  <a:pt x="120087" y="668338"/>
                </a:cubicBez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1800">
                <a:latin typeface="Calibri" pitchFamily="34" charset="0"/>
              </a:rPr>
              <a:t> </a:t>
            </a:r>
            <a:endParaRPr lang="en-US" altLang="zh-CN" sz="1800">
              <a:latin typeface="Calibri" pitchFamily="34" charset="0"/>
            </a:endParaRPr>
          </a:p>
        </p:txBody>
      </p:sp>
      <p:sp>
        <p:nvSpPr>
          <p:cNvPr id="89090" name="同心圆 14" title=""/>
          <p:cNvSpPr/>
          <p:nvPr/>
        </p:nvSpPr>
        <p:spPr>
          <a:xfrm>
            <a:off x="-25400" y="1398588"/>
            <a:ext cx="969963" cy="974725"/>
          </a:xfrm>
          <a:custGeom>
            <a:cxnLst>
              <a:cxn ang="0">
                <a:pos x="0" y="487363"/>
              </a:cxn>
              <a:cxn ang="0">
                <a:pos x="478694" y="0"/>
              </a:cxn>
              <a:cxn ang="0">
                <a:pos x="957387" y="487363"/>
              </a:cxn>
              <a:cxn ang="0">
                <a:pos x="478694" y="974726"/>
              </a:cxn>
              <a:cxn ang="0">
                <a:pos x="0" y="487363"/>
              </a:cxn>
              <a:cxn ang="0">
                <a:pos x="85871" y="487363"/>
              </a:cxn>
              <a:cxn ang="0">
                <a:pos x="478693" y="887156"/>
              </a:cxn>
              <a:cxn ang="0">
                <a:pos x="871515" y="487363"/>
              </a:cxn>
              <a:cxn ang="0">
                <a:pos x="478693" y="87570"/>
              </a:cxn>
              <a:cxn ang="0">
                <a:pos x="85871" y="487363"/>
              </a:cxn>
            </a:cxnLst>
            <a:rect l="l" t="t" r="r" b="b"/>
            <a:pathLst>
              <a:path w="976313" h="974725">
                <a:moveTo>
                  <a:pt x="0" y="487363"/>
                </a:moveTo>
                <a:cubicBezTo>
                  <a:pt x="0" y="218200"/>
                  <a:pt x="218555" y="0"/>
                  <a:pt x="488157" y="0"/>
                </a:cubicBezTo>
                <a:cubicBezTo>
                  <a:pt x="757759" y="0"/>
                  <a:pt x="976314" y="218200"/>
                  <a:pt x="976314" y="487363"/>
                </a:cubicBezTo>
                <a:cubicBezTo>
                  <a:pt x="976314" y="756526"/>
                  <a:pt x="757759" y="974726"/>
                  <a:pt x="488157" y="974726"/>
                </a:cubicBezTo>
                <a:cubicBezTo>
                  <a:pt x="218555" y="974726"/>
                  <a:pt x="0" y="756526"/>
                  <a:pt x="0" y="487363"/>
                </a:cubicBezTo>
                <a:close/>
                <a:moveTo>
                  <a:pt x="87569" y="487363"/>
                </a:moveTo>
                <a:cubicBezTo>
                  <a:pt x="87569" y="708163"/>
                  <a:pt x="266918" y="887156"/>
                  <a:pt x="488156" y="887156"/>
                </a:cubicBezTo>
                <a:cubicBezTo>
                  <a:pt x="709394" y="887156"/>
                  <a:pt x="888743" y="708163"/>
                  <a:pt x="888743" y="487363"/>
                </a:cubicBezTo>
                <a:cubicBezTo>
                  <a:pt x="888743" y="266563"/>
                  <a:pt x="709394" y="87570"/>
                  <a:pt x="488156" y="87570"/>
                </a:cubicBezTo>
                <a:cubicBezTo>
                  <a:pt x="266918" y="87570"/>
                  <a:pt x="87569" y="266563"/>
                  <a:pt x="87569" y="487363"/>
                </a:cubicBezTo>
                <a:close/>
              </a:path>
            </a:pathLst>
          </a:custGeom>
          <a:solidFill>
            <a:srgbClr val="00B0F0">
              <a:alpha val="38039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9091" name="同心圆 15" title=""/>
          <p:cNvSpPr/>
          <p:nvPr/>
        </p:nvSpPr>
        <p:spPr>
          <a:xfrm>
            <a:off x="1069975" y="4659313"/>
            <a:ext cx="731838" cy="730250"/>
          </a:xfrm>
          <a:custGeom>
            <a:cxnLst>
              <a:cxn ang="0">
                <a:pos x="0" y="365125"/>
              </a:cxn>
              <a:cxn ang="0">
                <a:pos x="365919" y="0"/>
              </a:cxn>
              <a:cxn ang="0">
                <a:pos x="731838" y="365125"/>
              </a:cxn>
              <a:cxn ang="0">
                <a:pos x="365919" y="730250"/>
              </a:cxn>
              <a:cxn ang="0">
                <a:pos x="0" y="365125"/>
              </a:cxn>
              <a:cxn ang="0">
                <a:pos x="65606" y="365125"/>
              </a:cxn>
              <a:cxn ang="0">
                <a:pos x="365919" y="664644"/>
              </a:cxn>
              <a:cxn ang="0">
                <a:pos x="666232" y="365125"/>
              </a:cxn>
              <a:cxn ang="0">
                <a:pos x="365919" y="65606"/>
              </a:cxn>
              <a:cxn ang="0">
                <a:pos x="65606" y="365125"/>
              </a:cxn>
            </a:cxnLst>
            <a:rect l="l" t="t" r="r" b="b"/>
            <a:pathLst>
              <a:path w="731838" h="730250">
                <a:moveTo>
                  <a:pt x="0" y="365125"/>
                </a:moveTo>
                <a:cubicBezTo>
                  <a:pt x="0" y="163472"/>
                  <a:pt x="163828" y="0"/>
                  <a:pt x="365919" y="0"/>
                </a:cubicBezTo>
                <a:cubicBezTo>
                  <a:pt x="568010" y="0"/>
                  <a:pt x="731838" y="163472"/>
                  <a:pt x="731838" y="365125"/>
                </a:cubicBezTo>
                <a:cubicBezTo>
                  <a:pt x="731838" y="566778"/>
                  <a:pt x="568010" y="730250"/>
                  <a:pt x="365919" y="730250"/>
                </a:cubicBezTo>
                <a:cubicBezTo>
                  <a:pt x="163828" y="730250"/>
                  <a:pt x="0" y="566778"/>
                  <a:pt x="0" y="365125"/>
                </a:cubicBezTo>
                <a:close/>
                <a:moveTo>
                  <a:pt x="65606" y="365125"/>
                </a:moveTo>
                <a:cubicBezTo>
                  <a:pt x="65606" y="530545"/>
                  <a:pt x="200061" y="664644"/>
                  <a:pt x="365919" y="664644"/>
                </a:cubicBezTo>
                <a:cubicBezTo>
                  <a:pt x="531777" y="664644"/>
                  <a:pt x="666232" y="530545"/>
                  <a:pt x="666232" y="365125"/>
                </a:cubicBezTo>
                <a:cubicBezTo>
                  <a:pt x="666232" y="199705"/>
                  <a:pt x="531777" y="65606"/>
                  <a:pt x="365919" y="65606"/>
                </a:cubicBezTo>
                <a:cubicBezTo>
                  <a:pt x="200061" y="65606"/>
                  <a:pt x="65606" y="199705"/>
                  <a:pt x="65606" y="365125"/>
                </a:cubicBezTo>
                <a:close/>
              </a:path>
            </a:pathLst>
          </a:custGeom>
          <a:solidFill>
            <a:srgbClr val="00B0F0">
              <a:alpha val="27058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89092" name="同心圆 16" title=""/>
          <p:cNvGrpSpPr/>
          <p:nvPr/>
        </p:nvGrpSpPr>
        <p:grpSpPr>
          <a:xfrm>
            <a:off x="1908175" y="2286000"/>
            <a:ext cx="433388" cy="433388"/>
            <a:chExt cx="273" cy="273"/>
          </a:xfrm>
        </p:grpSpPr>
        <p:pic>
          <p:nvPicPr>
            <p:cNvPr id="89093" name="同心圆 16" title="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73" cy="27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89094" name="Text Box 7" title=""/>
            <p:cNvSpPr txBox="1"/>
            <p:nvPr/>
          </p:nvSpPr>
          <p:spPr>
            <a:xfrm>
              <a:off x="40" y="41"/>
              <a:ext cx="193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  <p:sp>
        <p:nvSpPr>
          <p:cNvPr id="89095" name="同心圆 17" title=""/>
          <p:cNvSpPr/>
          <p:nvPr/>
        </p:nvSpPr>
        <p:spPr>
          <a:xfrm>
            <a:off x="7804150" y="1282700"/>
            <a:ext cx="985838" cy="985838"/>
          </a:xfrm>
          <a:custGeom>
            <a:cxnLst>
              <a:cxn ang="0">
                <a:pos x="0" y="492919"/>
              </a:cxn>
              <a:cxn ang="0">
                <a:pos x="492919" y="0"/>
              </a:cxn>
              <a:cxn ang="0">
                <a:pos x="985838" y="492919"/>
              </a:cxn>
              <a:cxn ang="0">
                <a:pos x="492919" y="985838"/>
              </a:cxn>
              <a:cxn ang="0">
                <a:pos x="0" y="492919"/>
              </a:cxn>
              <a:cxn ang="0">
                <a:pos x="88568" y="492919"/>
              </a:cxn>
              <a:cxn ang="0">
                <a:pos x="492919" y="897270"/>
              </a:cxn>
              <a:cxn ang="0">
                <a:pos x="897270" y="492919"/>
              </a:cxn>
              <a:cxn ang="0">
                <a:pos x="492919" y="88568"/>
              </a:cxn>
              <a:cxn ang="0">
                <a:pos x="88568" y="492919"/>
              </a:cxn>
            </a:cxnLst>
            <a:rect l="l" t="t" r="r" b="b"/>
            <a:pathLst>
              <a:path w="985838" h="985838">
                <a:moveTo>
                  <a:pt x="0" y="492919"/>
                </a:moveTo>
                <a:cubicBezTo>
                  <a:pt x="0" y="220687"/>
                  <a:pt x="220687" y="0"/>
                  <a:pt x="492919" y="0"/>
                </a:cubicBezTo>
                <a:cubicBezTo>
                  <a:pt x="765151" y="0"/>
                  <a:pt x="985838" y="220687"/>
                  <a:pt x="985838" y="492919"/>
                </a:cubicBezTo>
                <a:cubicBezTo>
                  <a:pt x="985838" y="765151"/>
                  <a:pt x="765151" y="985838"/>
                  <a:pt x="492919" y="985838"/>
                </a:cubicBezTo>
                <a:cubicBezTo>
                  <a:pt x="220687" y="985838"/>
                  <a:pt x="0" y="765151"/>
                  <a:pt x="0" y="492919"/>
                </a:cubicBezTo>
                <a:close/>
                <a:moveTo>
                  <a:pt x="88568" y="492919"/>
                </a:moveTo>
                <a:cubicBezTo>
                  <a:pt x="88568" y="716236"/>
                  <a:pt x="269602" y="897270"/>
                  <a:pt x="492919" y="897270"/>
                </a:cubicBezTo>
                <a:cubicBezTo>
                  <a:pt x="716236" y="897270"/>
                  <a:pt x="897270" y="716236"/>
                  <a:pt x="897270" y="492919"/>
                </a:cubicBezTo>
                <a:cubicBezTo>
                  <a:pt x="897270" y="269602"/>
                  <a:pt x="716236" y="88568"/>
                  <a:pt x="492919" y="88568"/>
                </a:cubicBezTo>
                <a:cubicBezTo>
                  <a:pt x="269602" y="88568"/>
                  <a:pt x="88568" y="269602"/>
                  <a:pt x="88568" y="492919"/>
                </a:cubicBezTo>
                <a:close/>
              </a:path>
            </a:pathLst>
          </a:custGeom>
          <a:solidFill>
            <a:srgbClr val="00B0F0">
              <a:alpha val="4117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9096" name="同心圆 18" title=""/>
          <p:cNvSpPr/>
          <p:nvPr/>
        </p:nvSpPr>
        <p:spPr>
          <a:xfrm>
            <a:off x="7215188" y="352425"/>
            <a:ext cx="741362" cy="741363"/>
          </a:xfrm>
          <a:custGeom>
            <a:cxnLst>
              <a:cxn ang="0">
                <a:pos x="0" y="370682"/>
              </a:cxn>
              <a:cxn ang="0">
                <a:pos x="370681" y="0"/>
              </a:cxn>
              <a:cxn ang="0">
                <a:pos x="741362" y="370682"/>
              </a:cxn>
              <a:cxn ang="0">
                <a:pos x="370681" y="741364"/>
              </a:cxn>
              <a:cxn ang="0">
                <a:pos x="0" y="370682"/>
              </a:cxn>
              <a:cxn ang="0">
                <a:pos x="44526" y="370682"/>
              </a:cxn>
              <a:cxn ang="0">
                <a:pos x="370681" y="696837"/>
              </a:cxn>
              <a:cxn ang="0">
                <a:pos x="696836" y="370682"/>
              </a:cxn>
              <a:cxn ang="0">
                <a:pos x="370681" y="44527"/>
              </a:cxn>
              <a:cxn ang="0">
                <a:pos x="44526" y="370682"/>
              </a:cxn>
            </a:cxnLst>
            <a:rect l="l" t="t" r="r" b="b"/>
            <a:pathLst>
              <a:path w="741362" h="741363">
                <a:moveTo>
                  <a:pt x="0" y="370682"/>
                </a:moveTo>
                <a:cubicBezTo>
                  <a:pt x="0" y="165960"/>
                  <a:pt x="165960" y="0"/>
                  <a:pt x="370681" y="0"/>
                </a:cubicBezTo>
                <a:cubicBezTo>
                  <a:pt x="575402" y="0"/>
                  <a:pt x="741362" y="165960"/>
                  <a:pt x="741362" y="370682"/>
                </a:cubicBezTo>
                <a:cubicBezTo>
                  <a:pt x="741362" y="575404"/>
                  <a:pt x="575402" y="741364"/>
                  <a:pt x="370681" y="741364"/>
                </a:cubicBezTo>
                <a:cubicBezTo>
                  <a:pt x="165960" y="741364"/>
                  <a:pt x="0" y="575404"/>
                  <a:pt x="0" y="370682"/>
                </a:cubicBezTo>
                <a:close/>
                <a:moveTo>
                  <a:pt x="44526" y="370682"/>
                </a:moveTo>
                <a:cubicBezTo>
                  <a:pt x="44526" y="550812"/>
                  <a:pt x="190551" y="696837"/>
                  <a:pt x="370681" y="696837"/>
                </a:cubicBezTo>
                <a:cubicBezTo>
                  <a:pt x="550811" y="696837"/>
                  <a:pt x="696836" y="550812"/>
                  <a:pt x="696836" y="370682"/>
                </a:cubicBezTo>
                <a:cubicBezTo>
                  <a:pt x="696836" y="190552"/>
                  <a:pt x="550811" y="44527"/>
                  <a:pt x="370681" y="44527"/>
                </a:cubicBezTo>
                <a:cubicBezTo>
                  <a:pt x="190551" y="44527"/>
                  <a:pt x="44526" y="190552"/>
                  <a:pt x="44526" y="370682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9097" name="同心圆 19" title=""/>
          <p:cNvSpPr/>
          <p:nvPr/>
        </p:nvSpPr>
        <p:spPr>
          <a:xfrm>
            <a:off x="8459788" y="1268413"/>
            <a:ext cx="788987" cy="788987"/>
          </a:xfrm>
          <a:custGeom>
            <a:cxnLst>
              <a:cxn ang="0">
                <a:pos x="0" y="394494"/>
              </a:cxn>
              <a:cxn ang="0">
                <a:pos x="394494" y="0"/>
              </a:cxn>
              <a:cxn ang="0">
                <a:pos x="788988" y="394494"/>
              </a:cxn>
              <a:cxn ang="0">
                <a:pos x="394494" y="788988"/>
              </a:cxn>
              <a:cxn ang="0">
                <a:pos x="0" y="394494"/>
              </a:cxn>
              <a:cxn ang="0">
                <a:pos x="70883" y="394494"/>
              </a:cxn>
              <a:cxn ang="0">
                <a:pos x="394494" y="718105"/>
              </a:cxn>
              <a:cxn ang="0">
                <a:pos x="718105" y="394494"/>
              </a:cxn>
              <a:cxn ang="0">
                <a:pos x="394494" y="70883"/>
              </a:cxn>
              <a:cxn ang="0">
                <a:pos x="70883" y="394494"/>
              </a:cxn>
            </a:cxnLst>
            <a:rect l="l" t="t" r="r" b="b"/>
            <a:pathLst>
              <a:path w="788987" h="788987">
                <a:moveTo>
                  <a:pt x="0" y="394494"/>
                </a:moveTo>
                <a:cubicBezTo>
                  <a:pt x="0" y="176621"/>
                  <a:pt x="176621" y="0"/>
                  <a:pt x="394494" y="0"/>
                </a:cubicBezTo>
                <a:cubicBezTo>
                  <a:pt x="612367" y="0"/>
                  <a:pt x="788988" y="176621"/>
                  <a:pt x="788988" y="394494"/>
                </a:cubicBezTo>
                <a:cubicBezTo>
                  <a:pt x="788988" y="612367"/>
                  <a:pt x="612367" y="788988"/>
                  <a:pt x="394494" y="788988"/>
                </a:cubicBezTo>
                <a:cubicBezTo>
                  <a:pt x="176621" y="788988"/>
                  <a:pt x="0" y="612367"/>
                  <a:pt x="0" y="394494"/>
                </a:cubicBezTo>
                <a:close/>
                <a:moveTo>
                  <a:pt x="70883" y="394494"/>
                </a:moveTo>
                <a:cubicBezTo>
                  <a:pt x="70883" y="573219"/>
                  <a:pt x="215769" y="718105"/>
                  <a:pt x="394494" y="718105"/>
                </a:cubicBezTo>
                <a:cubicBezTo>
                  <a:pt x="573219" y="718105"/>
                  <a:pt x="718105" y="573219"/>
                  <a:pt x="718105" y="394494"/>
                </a:cubicBezTo>
                <a:cubicBezTo>
                  <a:pt x="718105" y="215769"/>
                  <a:pt x="573219" y="70883"/>
                  <a:pt x="394494" y="70883"/>
                </a:cubicBezTo>
                <a:cubicBezTo>
                  <a:pt x="215769" y="70883"/>
                  <a:pt x="70883" y="215769"/>
                  <a:pt x="70883" y="394494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89098" name="Group 11" title=""/>
          <p:cNvGrpSpPr/>
          <p:nvPr/>
        </p:nvGrpSpPr>
        <p:grpSpPr>
          <a:xfrm>
            <a:off x="1246188" y="2997200"/>
            <a:ext cx="6710362" cy="792163"/>
            <a:chExt cx="3538" cy="499"/>
          </a:xfrm>
        </p:grpSpPr>
        <p:sp>
          <p:nvSpPr>
            <p:cNvPr id="89099" name="AutoShape 12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89100" name="AutoShape 3" title=""/>
            <p:cNvGrpSpPr/>
            <p:nvPr/>
          </p:nvGrpSpPr>
          <p:grpSpPr>
            <a:xfrm>
              <a:off x="18" y="24"/>
              <a:ext cx="3513" cy="545"/>
              <a:chExt cx="6662928" cy="865632"/>
            </a:xfrm>
          </p:grpSpPr>
          <p:pic>
            <p:nvPicPr>
              <p:cNvPr id="89101" name="AutoShape 3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662928" cy="86563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89102" name="Text Box 15" title=""/>
              <p:cNvSpPr txBox="1"/>
              <p:nvPr/>
            </p:nvSpPr>
            <p:spPr>
              <a:xfrm>
                <a:off x="89917" y="115243"/>
                <a:ext cx="6479654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课堂实训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9103" name="同心圆 16" title=""/>
          <p:cNvGrpSpPr/>
          <p:nvPr/>
        </p:nvGrpSpPr>
        <p:grpSpPr>
          <a:xfrm>
            <a:off x="1474788" y="4511675"/>
            <a:ext cx="287337" cy="285750"/>
            <a:chExt cx="181" cy="180"/>
          </a:xfrm>
        </p:grpSpPr>
        <p:pic>
          <p:nvPicPr>
            <p:cNvPr id="89104" name="同心圆 16" title="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1" cy="18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89105" name="Text Box 18" title=""/>
            <p:cNvSpPr txBox="1"/>
            <p:nvPr/>
          </p:nvSpPr>
          <p:spPr>
            <a:xfrm>
              <a:off x="28" y="24"/>
              <a:ext cx="128" cy="12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91137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91138" name="Group 3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91139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91140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91141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91142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91143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91144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1145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1146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91147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91148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91149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91150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91151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课堂实训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1152" name="Rectangle 18" title=""/>
          <p:cNvSpPr/>
          <p:nvPr/>
        </p:nvSpPr>
        <p:spPr>
          <a:xfrm>
            <a:off x="900113" y="1341438"/>
            <a:ext cx="7129462" cy="42497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480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假设你去你的班主任老师家拜访，你会带上什么礼品？你会如何开始寒暄？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（资料信息：爱人喜欢电子元件；儿子初中，喜欢军事、科技；母亲热情、随和，做菜水平高。）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48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53" name="Rectangle 26" title=""/>
          <p:cNvSpPr/>
          <p:nvPr/>
        </p:nvSpPr>
        <p:spPr>
          <a:xfrm>
            <a:off x="1260475" y="3522663"/>
            <a:ext cx="6840538" cy="2138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zh-CN" sz="480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假设是毕业后到班主任老师办公室拜访，邀请班主任去你公司做一场礼仪培训，你又该如何准备？要注意哪些礼规？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3185" name="同心圆 13" title=""/>
          <p:cNvSpPr/>
          <p:nvPr/>
        </p:nvSpPr>
        <p:spPr>
          <a:xfrm>
            <a:off x="1290638" y="4179888"/>
            <a:ext cx="1336675" cy="1336675"/>
          </a:xfrm>
          <a:custGeom>
            <a:gdLst>
              <a:gd name="GT0" fmla="+- l w 0"/>
              <a:gd name="GT1" fmla="+- t h 0"/>
            </a:gdLst>
            <a:cxnLst>
              <a:cxn ang="0">
                <a:pos x="0" y="668338"/>
              </a:cxn>
              <a:cxn ang="0">
                <a:pos x="668338" y="0"/>
              </a:cxn>
              <a:cxn ang="0">
                <a:pos x="1336676" y="668338"/>
              </a:cxn>
              <a:cxn ang="0">
                <a:pos x="668338" y="1336676"/>
              </a:cxn>
              <a:cxn ang="0">
                <a:pos x="0" y="668338"/>
              </a:cxn>
              <a:cxn ang="0">
                <a:pos x="120087" y="668338"/>
              </a:cxn>
              <a:cxn ang="0">
                <a:pos x="668338" y="1216589"/>
              </a:cxn>
              <a:cxn ang="0">
                <a:pos x="1216589" y="668338"/>
              </a:cxn>
              <a:cxn ang="0">
                <a:pos x="668338" y="120087"/>
              </a:cxn>
              <a:cxn ang="0">
                <a:pos x="120087" y="668338"/>
              </a:cxn>
            </a:cxnLst>
            <a:rect l="l" t="t" r="GT0" b="GT1"/>
            <a:pathLst>
              <a:path w="1336675" h="1336675">
                <a:moveTo>
                  <a:pt x="0" y="668338"/>
                </a:moveTo>
                <a:cubicBezTo>
                  <a:pt x="0" y="299225"/>
                  <a:pt x="299225" y="0"/>
                  <a:pt x="668338" y="0"/>
                </a:cubicBezTo>
                <a:cubicBezTo>
                  <a:pt x="1037451" y="0"/>
                  <a:pt x="1336676" y="299225"/>
                  <a:pt x="1336676" y="668338"/>
                </a:cubicBezTo>
                <a:cubicBezTo>
                  <a:pt x="1336676" y="1037451"/>
                  <a:pt x="1037451" y="1336676"/>
                  <a:pt x="668338" y="1336676"/>
                </a:cubicBezTo>
                <a:cubicBezTo>
                  <a:pt x="299225" y="1336676"/>
                  <a:pt x="0" y="1037451"/>
                  <a:pt x="0" y="668338"/>
                </a:cubicBezTo>
                <a:close/>
                <a:moveTo>
                  <a:pt x="120087" y="668338"/>
                </a:moveTo>
                <a:cubicBezTo>
                  <a:pt x="120087" y="971129"/>
                  <a:pt x="365547" y="1216589"/>
                  <a:pt x="668338" y="1216589"/>
                </a:cubicBezTo>
                <a:cubicBezTo>
                  <a:pt x="971129" y="1216589"/>
                  <a:pt x="1216589" y="971129"/>
                  <a:pt x="1216589" y="668338"/>
                </a:cubicBezTo>
                <a:cubicBezTo>
                  <a:pt x="1216589" y="365547"/>
                  <a:pt x="971129" y="120087"/>
                  <a:pt x="668338" y="120087"/>
                </a:cubicBezTo>
                <a:cubicBezTo>
                  <a:pt x="365547" y="120087"/>
                  <a:pt x="120087" y="365547"/>
                  <a:pt x="120087" y="668338"/>
                </a:cubicBez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1800">
                <a:latin typeface="Calibri" pitchFamily="34" charset="0"/>
              </a:rPr>
              <a:t> </a:t>
            </a:r>
            <a:endParaRPr lang="en-US" altLang="zh-CN" sz="1800">
              <a:latin typeface="Calibri" pitchFamily="34" charset="0"/>
            </a:endParaRPr>
          </a:p>
        </p:txBody>
      </p:sp>
      <p:sp>
        <p:nvSpPr>
          <p:cNvPr id="93186" name="同心圆 14" title=""/>
          <p:cNvSpPr/>
          <p:nvPr/>
        </p:nvSpPr>
        <p:spPr>
          <a:xfrm>
            <a:off x="-25400" y="1398588"/>
            <a:ext cx="969963" cy="974725"/>
          </a:xfrm>
          <a:custGeom>
            <a:cxnLst>
              <a:cxn ang="0">
                <a:pos x="0" y="487363"/>
              </a:cxn>
              <a:cxn ang="0">
                <a:pos x="478694" y="0"/>
              </a:cxn>
              <a:cxn ang="0">
                <a:pos x="957387" y="487363"/>
              </a:cxn>
              <a:cxn ang="0">
                <a:pos x="478694" y="974726"/>
              </a:cxn>
              <a:cxn ang="0">
                <a:pos x="0" y="487363"/>
              </a:cxn>
              <a:cxn ang="0">
                <a:pos x="85871" y="487363"/>
              </a:cxn>
              <a:cxn ang="0">
                <a:pos x="478693" y="887156"/>
              </a:cxn>
              <a:cxn ang="0">
                <a:pos x="871515" y="487363"/>
              </a:cxn>
              <a:cxn ang="0">
                <a:pos x="478693" y="87570"/>
              </a:cxn>
              <a:cxn ang="0">
                <a:pos x="85871" y="487363"/>
              </a:cxn>
            </a:cxnLst>
            <a:rect l="l" t="t" r="r" b="b"/>
            <a:pathLst>
              <a:path w="976313" h="974725">
                <a:moveTo>
                  <a:pt x="0" y="487363"/>
                </a:moveTo>
                <a:cubicBezTo>
                  <a:pt x="0" y="218200"/>
                  <a:pt x="218555" y="0"/>
                  <a:pt x="488157" y="0"/>
                </a:cubicBezTo>
                <a:cubicBezTo>
                  <a:pt x="757759" y="0"/>
                  <a:pt x="976314" y="218200"/>
                  <a:pt x="976314" y="487363"/>
                </a:cubicBezTo>
                <a:cubicBezTo>
                  <a:pt x="976314" y="756526"/>
                  <a:pt x="757759" y="974726"/>
                  <a:pt x="488157" y="974726"/>
                </a:cubicBezTo>
                <a:cubicBezTo>
                  <a:pt x="218555" y="974726"/>
                  <a:pt x="0" y="756526"/>
                  <a:pt x="0" y="487363"/>
                </a:cubicBezTo>
                <a:close/>
                <a:moveTo>
                  <a:pt x="87569" y="487363"/>
                </a:moveTo>
                <a:cubicBezTo>
                  <a:pt x="87569" y="708163"/>
                  <a:pt x="266918" y="887156"/>
                  <a:pt x="488156" y="887156"/>
                </a:cubicBezTo>
                <a:cubicBezTo>
                  <a:pt x="709394" y="887156"/>
                  <a:pt x="888743" y="708163"/>
                  <a:pt x="888743" y="487363"/>
                </a:cubicBezTo>
                <a:cubicBezTo>
                  <a:pt x="888743" y="266563"/>
                  <a:pt x="709394" y="87570"/>
                  <a:pt x="488156" y="87570"/>
                </a:cubicBezTo>
                <a:cubicBezTo>
                  <a:pt x="266918" y="87570"/>
                  <a:pt x="87569" y="266563"/>
                  <a:pt x="87569" y="487363"/>
                </a:cubicBezTo>
                <a:close/>
              </a:path>
            </a:pathLst>
          </a:custGeom>
          <a:solidFill>
            <a:srgbClr val="00B0F0">
              <a:alpha val="38039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3187" name="同心圆 15" title=""/>
          <p:cNvSpPr/>
          <p:nvPr/>
        </p:nvSpPr>
        <p:spPr>
          <a:xfrm>
            <a:off x="1069975" y="4659313"/>
            <a:ext cx="731838" cy="730250"/>
          </a:xfrm>
          <a:custGeom>
            <a:cxnLst>
              <a:cxn ang="0">
                <a:pos x="0" y="365125"/>
              </a:cxn>
              <a:cxn ang="0">
                <a:pos x="365919" y="0"/>
              </a:cxn>
              <a:cxn ang="0">
                <a:pos x="731838" y="365125"/>
              </a:cxn>
              <a:cxn ang="0">
                <a:pos x="365919" y="730250"/>
              </a:cxn>
              <a:cxn ang="0">
                <a:pos x="0" y="365125"/>
              </a:cxn>
              <a:cxn ang="0">
                <a:pos x="65606" y="365125"/>
              </a:cxn>
              <a:cxn ang="0">
                <a:pos x="365919" y="664644"/>
              </a:cxn>
              <a:cxn ang="0">
                <a:pos x="666232" y="365125"/>
              </a:cxn>
              <a:cxn ang="0">
                <a:pos x="365919" y="65606"/>
              </a:cxn>
              <a:cxn ang="0">
                <a:pos x="65606" y="365125"/>
              </a:cxn>
            </a:cxnLst>
            <a:rect l="l" t="t" r="r" b="b"/>
            <a:pathLst>
              <a:path w="731838" h="730250">
                <a:moveTo>
                  <a:pt x="0" y="365125"/>
                </a:moveTo>
                <a:cubicBezTo>
                  <a:pt x="0" y="163472"/>
                  <a:pt x="163828" y="0"/>
                  <a:pt x="365919" y="0"/>
                </a:cubicBezTo>
                <a:cubicBezTo>
                  <a:pt x="568010" y="0"/>
                  <a:pt x="731838" y="163472"/>
                  <a:pt x="731838" y="365125"/>
                </a:cubicBezTo>
                <a:cubicBezTo>
                  <a:pt x="731838" y="566778"/>
                  <a:pt x="568010" y="730250"/>
                  <a:pt x="365919" y="730250"/>
                </a:cubicBezTo>
                <a:cubicBezTo>
                  <a:pt x="163828" y="730250"/>
                  <a:pt x="0" y="566778"/>
                  <a:pt x="0" y="365125"/>
                </a:cubicBezTo>
                <a:close/>
                <a:moveTo>
                  <a:pt x="65606" y="365125"/>
                </a:moveTo>
                <a:cubicBezTo>
                  <a:pt x="65606" y="530545"/>
                  <a:pt x="200061" y="664644"/>
                  <a:pt x="365919" y="664644"/>
                </a:cubicBezTo>
                <a:cubicBezTo>
                  <a:pt x="531777" y="664644"/>
                  <a:pt x="666232" y="530545"/>
                  <a:pt x="666232" y="365125"/>
                </a:cubicBezTo>
                <a:cubicBezTo>
                  <a:pt x="666232" y="199705"/>
                  <a:pt x="531777" y="65606"/>
                  <a:pt x="365919" y="65606"/>
                </a:cubicBezTo>
                <a:cubicBezTo>
                  <a:pt x="200061" y="65606"/>
                  <a:pt x="65606" y="199705"/>
                  <a:pt x="65606" y="365125"/>
                </a:cubicBezTo>
                <a:close/>
              </a:path>
            </a:pathLst>
          </a:custGeom>
          <a:solidFill>
            <a:srgbClr val="00B0F0">
              <a:alpha val="27058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93188" name="同心圆 16" title=""/>
          <p:cNvGrpSpPr/>
          <p:nvPr/>
        </p:nvGrpSpPr>
        <p:grpSpPr>
          <a:xfrm>
            <a:off x="1908175" y="2286000"/>
            <a:ext cx="433388" cy="433388"/>
            <a:chExt cx="273" cy="273"/>
          </a:xfrm>
        </p:grpSpPr>
        <p:pic>
          <p:nvPicPr>
            <p:cNvPr id="93189" name="同心圆 16" title="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73" cy="27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93190" name="Text Box 7" title=""/>
            <p:cNvSpPr txBox="1"/>
            <p:nvPr/>
          </p:nvSpPr>
          <p:spPr>
            <a:xfrm>
              <a:off x="40" y="41"/>
              <a:ext cx="193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  <p:sp>
        <p:nvSpPr>
          <p:cNvPr id="93191" name="同心圆 17" title=""/>
          <p:cNvSpPr/>
          <p:nvPr/>
        </p:nvSpPr>
        <p:spPr>
          <a:xfrm>
            <a:off x="7804150" y="1282700"/>
            <a:ext cx="985838" cy="985838"/>
          </a:xfrm>
          <a:custGeom>
            <a:cxnLst>
              <a:cxn ang="0">
                <a:pos x="0" y="492919"/>
              </a:cxn>
              <a:cxn ang="0">
                <a:pos x="492919" y="0"/>
              </a:cxn>
              <a:cxn ang="0">
                <a:pos x="985838" y="492919"/>
              </a:cxn>
              <a:cxn ang="0">
                <a:pos x="492919" y="985838"/>
              </a:cxn>
              <a:cxn ang="0">
                <a:pos x="0" y="492919"/>
              </a:cxn>
              <a:cxn ang="0">
                <a:pos x="88568" y="492919"/>
              </a:cxn>
              <a:cxn ang="0">
                <a:pos x="492919" y="897270"/>
              </a:cxn>
              <a:cxn ang="0">
                <a:pos x="897270" y="492919"/>
              </a:cxn>
              <a:cxn ang="0">
                <a:pos x="492919" y="88568"/>
              </a:cxn>
              <a:cxn ang="0">
                <a:pos x="88568" y="492919"/>
              </a:cxn>
            </a:cxnLst>
            <a:rect l="l" t="t" r="r" b="b"/>
            <a:pathLst>
              <a:path w="985838" h="985838">
                <a:moveTo>
                  <a:pt x="0" y="492919"/>
                </a:moveTo>
                <a:cubicBezTo>
                  <a:pt x="0" y="220687"/>
                  <a:pt x="220687" y="0"/>
                  <a:pt x="492919" y="0"/>
                </a:cubicBezTo>
                <a:cubicBezTo>
                  <a:pt x="765151" y="0"/>
                  <a:pt x="985838" y="220687"/>
                  <a:pt x="985838" y="492919"/>
                </a:cubicBezTo>
                <a:cubicBezTo>
                  <a:pt x="985838" y="765151"/>
                  <a:pt x="765151" y="985838"/>
                  <a:pt x="492919" y="985838"/>
                </a:cubicBezTo>
                <a:cubicBezTo>
                  <a:pt x="220687" y="985838"/>
                  <a:pt x="0" y="765151"/>
                  <a:pt x="0" y="492919"/>
                </a:cubicBezTo>
                <a:close/>
                <a:moveTo>
                  <a:pt x="88568" y="492919"/>
                </a:moveTo>
                <a:cubicBezTo>
                  <a:pt x="88568" y="716236"/>
                  <a:pt x="269602" y="897270"/>
                  <a:pt x="492919" y="897270"/>
                </a:cubicBezTo>
                <a:cubicBezTo>
                  <a:pt x="716236" y="897270"/>
                  <a:pt x="897270" y="716236"/>
                  <a:pt x="897270" y="492919"/>
                </a:cubicBezTo>
                <a:cubicBezTo>
                  <a:pt x="897270" y="269602"/>
                  <a:pt x="716236" y="88568"/>
                  <a:pt x="492919" y="88568"/>
                </a:cubicBezTo>
                <a:cubicBezTo>
                  <a:pt x="269602" y="88568"/>
                  <a:pt x="88568" y="269602"/>
                  <a:pt x="88568" y="492919"/>
                </a:cubicBezTo>
                <a:close/>
              </a:path>
            </a:pathLst>
          </a:custGeom>
          <a:solidFill>
            <a:srgbClr val="00B0F0">
              <a:alpha val="4117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3192" name="同心圆 18" title=""/>
          <p:cNvSpPr/>
          <p:nvPr/>
        </p:nvSpPr>
        <p:spPr>
          <a:xfrm>
            <a:off x="7215188" y="352425"/>
            <a:ext cx="741362" cy="741363"/>
          </a:xfrm>
          <a:custGeom>
            <a:cxnLst>
              <a:cxn ang="0">
                <a:pos x="0" y="370682"/>
              </a:cxn>
              <a:cxn ang="0">
                <a:pos x="370681" y="0"/>
              </a:cxn>
              <a:cxn ang="0">
                <a:pos x="741362" y="370682"/>
              </a:cxn>
              <a:cxn ang="0">
                <a:pos x="370681" y="741364"/>
              </a:cxn>
              <a:cxn ang="0">
                <a:pos x="0" y="370682"/>
              </a:cxn>
              <a:cxn ang="0">
                <a:pos x="44526" y="370682"/>
              </a:cxn>
              <a:cxn ang="0">
                <a:pos x="370681" y="696837"/>
              </a:cxn>
              <a:cxn ang="0">
                <a:pos x="696836" y="370682"/>
              </a:cxn>
              <a:cxn ang="0">
                <a:pos x="370681" y="44527"/>
              </a:cxn>
              <a:cxn ang="0">
                <a:pos x="44526" y="370682"/>
              </a:cxn>
            </a:cxnLst>
            <a:rect l="l" t="t" r="r" b="b"/>
            <a:pathLst>
              <a:path w="741362" h="741363">
                <a:moveTo>
                  <a:pt x="0" y="370682"/>
                </a:moveTo>
                <a:cubicBezTo>
                  <a:pt x="0" y="165960"/>
                  <a:pt x="165960" y="0"/>
                  <a:pt x="370681" y="0"/>
                </a:cubicBezTo>
                <a:cubicBezTo>
                  <a:pt x="575402" y="0"/>
                  <a:pt x="741362" y="165960"/>
                  <a:pt x="741362" y="370682"/>
                </a:cubicBezTo>
                <a:cubicBezTo>
                  <a:pt x="741362" y="575404"/>
                  <a:pt x="575402" y="741364"/>
                  <a:pt x="370681" y="741364"/>
                </a:cubicBezTo>
                <a:cubicBezTo>
                  <a:pt x="165960" y="741364"/>
                  <a:pt x="0" y="575404"/>
                  <a:pt x="0" y="370682"/>
                </a:cubicBezTo>
                <a:close/>
                <a:moveTo>
                  <a:pt x="44526" y="370682"/>
                </a:moveTo>
                <a:cubicBezTo>
                  <a:pt x="44526" y="550812"/>
                  <a:pt x="190551" y="696837"/>
                  <a:pt x="370681" y="696837"/>
                </a:cubicBezTo>
                <a:cubicBezTo>
                  <a:pt x="550811" y="696837"/>
                  <a:pt x="696836" y="550812"/>
                  <a:pt x="696836" y="370682"/>
                </a:cubicBezTo>
                <a:cubicBezTo>
                  <a:pt x="696836" y="190552"/>
                  <a:pt x="550811" y="44527"/>
                  <a:pt x="370681" y="44527"/>
                </a:cubicBezTo>
                <a:cubicBezTo>
                  <a:pt x="190551" y="44527"/>
                  <a:pt x="44526" y="190552"/>
                  <a:pt x="44526" y="370682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3193" name="同心圆 19" title=""/>
          <p:cNvSpPr/>
          <p:nvPr/>
        </p:nvSpPr>
        <p:spPr>
          <a:xfrm>
            <a:off x="8459788" y="1268413"/>
            <a:ext cx="788987" cy="788987"/>
          </a:xfrm>
          <a:custGeom>
            <a:cxnLst>
              <a:cxn ang="0">
                <a:pos x="0" y="394494"/>
              </a:cxn>
              <a:cxn ang="0">
                <a:pos x="394494" y="0"/>
              </a:cxn>
              <a:cxn ang="0">
                <a:pos x="788988" y="394494"/>
              </a:cxn>
              <a:cxn ang="0">
                <a:pos x="394494" y="788988"/>
              </a:cxn>
              <a:cxn ang="0">
                <a:pos x="0" y="394494"/>
              </a:cxn>
              <a:cxn ang="0">
                <a:pos x="70883" y="394494"/>
              </a:cxn>
              <a:cxn ang="0">
                <a:pos x="394494" y="718105"/>
              </a:cxn>
              <a:cxn ang="0">
                <a:pos x="718105" y="394494"/>
              </a:cxn>
              <a:cxn ang="0">
                <a:pos x="394494" y="70883"/>
              </a:cxn>
              <a:cxn ang="0">
                <a:pos x="70883" y="394494"/>
              </a:cxn>
            </a:cxnLst>
            <a:rect l="l" t="t" r="r" b="b"/>
            <a:pathLst>
              <a:path w="788987" h="788987">
                <a:moveTo>
                  <a:pt x="0" y="394494"/>
                </a:moveTo>
                <a:cubicBezTo>
                  <a:pt x="0" y="176621"/>
                  <a:pt x="176621" y="0"/>
                  <a:pt x="394494" y="0"/>
                </a:cubicBezTo>
                <a:cubicBezTo>
                  <a:pt x="612367" y="0"/>
                  <a:pt x="788988" y="176621"/>
                  <a:pt x="788988" y="394494"/>
                </a:cubicBezTo>
                <a:cubicBezTo>
                  <a:pt x="788988" y="612367"/>
                  <a:pt x="612367" y="788988"/>
                  <a:pt x="394494" y="788988"/>
                </a:cubicBezTo>
                <a:cubicBezTo>
                  <a:pt x="176621" y="788988"/>
                  <a:pt x="0" y="612367"/>
                  <a:pt x="0" y="394494"/>
                </a:cubicBezTo>
                <a:close/>
                <a:moveTo>
                  <a:pt x="70883" y="394494"/>
                </a:moveTo>
                <a:cubicBezTo>
                  <a:pt x="70883" y="573219"/>
                  <a:pt x="215769" y="718105"/>
                  <a:pt x="394494" y="718105"/>
                </a:cubicBezTo>
                <a:cubicBezTo>
                  <a:pt x="573219" y="718105"/>
                  <a:pt x="718105" y="573219"/>
                  <a:pt x="718105" y="394494"/>
                </a:cubicBezTo>
                <a:cubicBezTo>
                  <a:pt x="718105" y="215769"/>
                  <a:pt x="573219" y="70883"/>
                  <a:pt x="394494" y="70883"/>
                </a:cubicBezTo>
                <a:cubicBezTo>
                  <a:pt x="215769" y="70883"/>
                  <a:pt x="70883" y="215769"/>
                  <a:pt x="70883" y="394494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93194" name="Group 11" title=""/>
          <p:cNvGrpSpPr/>
          <p:nvPr/>
        </p:nvGrpSpPr>
        <p:grpSpPr>
          <a:xfrm>
            <a:off x="1246188" y="2997200"/>
            <a:ext cx="6710362" cy="792163"/>
            <a:chExt cx="3538" cy="499"/>
          </a:xfrm>
        </p:grpSpPr>
        <p:sp>
          <p:nvSpPr>
            <p:cNvPr id="93195" name="AutoShape 12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93196" name="AutoShape 3" title=""/>
            <p:cNvGrpSpPr/>
            <p:nvPr/>
          </p:nvGrpSpPr>
          <p:grpSpPr>
            <a:xfrm>
              <a:off x="18" y="24"/>
              <a:ext cx="3513" cy="545"/>
              <a:chExt cx="6662928" cy="865632"/>
            </a:xfrm>
          </p:grpSpPr>
          <p:pic>
            <p:nvPicPr>
              <p:cNvPr id="93197" name="AutoShape 3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662928" cy="86563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93198" name="Text Box 15" title=""/>
              <p:cNvSpPr txBox="1"/>
              <p:nvPr/>
            </p:nvSpPr>
            <p:spPr>
              <a:xfrm>
                <a:off x="89917" y="115243"/>
                <a:ext cx="6479654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课堂小结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3199" name="同心圆 16" title=""/>
          <p:cNvGrpSpPr/>
          <p:nvPr/>
        </p:nvGrpSpPr>
        <p:grpSpPr>
          <a:xfrm>
            <a:off x="1474788" y="4511675"/>
            <a:ext cx="287337" cy="285750"/>
            <a:chExt cx="181" cy="180"/>
          </a:xfrm>
        </p:grpSpPr>
        <p:pic>
          <p:nvPicPr>
            <p:cNvPr id="93200" name="同心圆 16" title="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1" cy="18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93201" name="Text Box 18" title=""/>
            <p:cNvSpPr txBox="1"/>
            <p:nvPr/>
          </p:nvSpPr>
          <p:spPr>
            <a:xfrm>
              <a:off x="28" y="24"/>
              <a:ext cx="128" cy="12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  <p:sp>
        <p:nvSpPr>
          <p:cNvPr id="93202" name="Rectangle 19" title=""/>
          <p:cNvSpPr/>
          <p:nvPr/>
        </p:nvSpPr>
        <p:spPr>
          <a:xfrm>
            <a:off x="-3197225" y="2565400"/>
            <a:ext cx="6905625" cy="3889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lvl="0" indent="-342900" eaLnBrk="1" hangingPunct="1">
              <a:spcBef>
                <a:spcPct val="20000"/>
              </a:spcBef>
            </a:pPr>
            <a:endParaRPr lang="zh-CN" altLang="en-US" sz="2800" b="1">
              <a:solidFill>
                <a:srgbClr val="333333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5233" name="矩形 2" title=""/>
          <p:cNvSpPr/>
          <p:nvPr/>
        </p:nvSpPr>
        <p:spPr>
          <a:xfrm>
            <a:off x="2752725" y="3259138"/>
            <a:ext cx="3638550" cy="339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600">
                <a:solidFill>
                  <a:srgbClr val="4A452A"/>
                </a:solidFill>
              </a:rPr>
              <a:t>优秀</a:t>
            </a:r>
            <a:r>
              <a:rPr lang="en-US" altLang="zh-CN" sz="1600">
                <a:solidFill>
                  <a:srgbClr val="4A452A"/>
                </a:solidFill>
              </a:rPr>
              <a:t>PPT</a:t>
            </a:r>
            <a:r>
              <a:rPr lang="zh-CN" altLang="en-US" sz="1600">
                <a:solidFill>
                  <a:srgbClr val="4A452A"/>
                </a:solidFill>
              </a:rPr>
              <a:t>下载：</a:t>
            </a:r>
            <a:r>
              <a:rPr lang="en-US" altLang="zh-CN" sz="1600">
                <a:solidFill>
                  <a:srgbClr val="4A452A"/>
                </a:solidFill>
                <a:hlinkClick r:id="rId3"/>
              </a:rPr>
              <a:t>www.1ppt.com/xiazai/</a:t>
            </a:r>
            <a:r>
              <a:rPr lang="en-US" altLang="zh-CN" sz="1600">
                <a:solidFill>
                  <a:srgbClr val="4A452A"/>
                </a:solidFill>
              </a:rPr>
              <a:t> </a:t>
            </a:r>
            <a:endParaRPr lang="zh-CN" altLang="en-US" sz="1800"/>
          </a:p>
        </p:txBody>
      </p:sp>
      <p:pic>
        <p:nvPicPr>
          <p:cNvPr id="95234" name="Picture 7" descr="未标题11-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95235" name="Group 3" title=""/>
          <p:cNvGrpSpPr/>
          <p:nvPr/>
        </p:nvGrpSpPr>
        <p:grpSpPr>
          <a:xfrm>
            <a:off x="1620838" y="836613"/>
            <a:ext cx="5759450" cy="792162"/>
            <a:chExt cx="3628" cy="499"/>
          </a:xfrm>
        </p:grpSpPr>
        <p:sp>
          <p:nvSpPr>
            <p:cNvPr id="95236" name="AutoShape 4" title=""/>
            <p:cNvSpPr/>
            <p:nvPr/>
          </p:nvSpPr>
          <p:spPr>
            <a:xfrm>
              <a:off x="181" y="18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95237" name="AutoShape 3" title=""/>
            <p:cNvGrpSpPr/>
            <p:nvPr/>
          </p:nvGrpSpPr>
          <p:grpSpPr>
            <a:xfrm>
              <a:off x="8" y="26"/>
              <a:ext cx="3487" cy="541"/>
              <a:chExt cx="5535168" cy="859536"/>
            </a:xfrm>
          </p:grpSpPr>
          <p:pic>
            <p:nvPicPr>
              <p:cNvPr id="95238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553516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95239" name="Text Box 8" title=""/>
              <p:cNvSpPr txBox="1"/>
              <p:nvPr/>
            </p:nvSpPr>
            <p:spPr>
              <a:xfrm>
                <a:off x="93336" y="112639"/>
                <a:ext cx="5348562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课堂小结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5240" name="Rectangle 8" title=""/>
          <p:cNvSpPr/>
          <p:nvPr/>
        </p:nvSpPr>
        <p:spPr>
          <a:xfrm>
            <a:off x="920750" y="1433513"/>
            <a:ext cx="3529013" cy="792162"/>
          </a:xfrm>
          <a:prstGeom prst="rect">
            <a:avLst/>
          </a:prstGeom>
          <a:noFill/>
          <a:ln>
            <a:noFill/>
            <a:miter lim="800000"/>
          </a:ln>
          <a:effectLst>
            <a:outerShdw dist="35921" dir="2700000" algn="ctr">
              <a:schemeClr val="bg2">
                <a:alpha val="50000"/>
              </a:schemeClr>
            </a:outerShdw>
          </a:effectLst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4400" b="1">
              <a:solidFill>
                <a:srgbClr val="A5002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5241" name="AutoShape 9" title=""/>
          <p:cNvSpPr/>
          <p:nvPr/>
        </p:nvSpPr>
        <p:spPr>
          <a:xfrm>
            <a:off x="1905000" y="1600200"/>
            <a:ext cx="5410200" cy="4191000"/>
          </a:xfrm>
          <a:prstGeom prst="foldedCorner">
            <a:avLst>
              <a:gd name="adj" fmla="val 12500"/>
            </a:avLst>
          </a:prstGeom>
          <a:solidFill>
            <a:srgbClr val="0099FF">
              <a:alpha val="9019"/>
            </a:srgbClr>
          </a:solidFill>
          <a:ln>
            <a:noFill/>
            <a:round/>
          </a:ln>
        </p:spPr>
        <p:txBody>
          <a:bodyPr lIns="100145" tIns="50073" rIns="100145" bIns="50073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/>
          </a:p>
        </p:txBody>
      </p:sp>
      <p:sp>
        <p:nvSpPr>
          <p:cNvPr id="95242" name="Rectangle 10" title=""/>
          <p:cNvSpPr/>
          <p:nvPr/>
        </p:nvSpPr>
        <p:spPr>
          <a:xfrm>
            <a:off x="1979613" y="1628775"/>
            <a:ext cx="5113337" cy="411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亚里士多德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曾说过：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人在社会生活中，是难以离开与其他人进行交往的。一个人如果不同其他人进行任何交往，那么他不是一位神，就是一只兽。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人际交往，礼尚往来，既体现对他人的尊重，也体现你自身的修养。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97281" name="Picture 7" descr="未标题11-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7282" name="AutoShape 29" title=""/>
          <p:cNvSpPr/>
          <p:nvPr/>
        </p:nvSpPr>
        <p:spPr>
          <a:xfrm>
            <a:off x="1905000" y="1600200"/>
            <a:ext cx="5410200" cy="4191000"/>
          </a:xfrm>
          <a:prstGeom prst="foldedCorner">
            <a:avLst>
              <a:gd name="adj" fmla="val 12500"/>
            </a:avLst>
          </a:prstGeom>
          <a:solidFill>
            <a:srgbClr val="0099FF">
              <a:alpha val="9019"/>
            </a:srgbClr>
          </a:solidFill>
          <a:ln>
            <a:noFill/>
            <a:round/>
          </a:ln>
        </p:spPr>
        <p:txBody>
          <a:bodyPr lIns="100145" tIns="50073" rIns="100145" bIns="50073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/>
          </a:p>
        </p:txBody>
      </p:sp>
      <p:grpSp>
        <p:nvGrpSpPr>
          <p:cNvPr id="97283" name="Group 3" title=""/>
          <p:cNvGrpSpPr/>
          <p:nvPr/>
        </p:nvGrpSpPr>
        <p:grpSpPr>
          <a:xfrm>
            <a:off x="1620838" y="836613"/>
            <a:ext cx="5759450" cy="792162"/>
            <a:chExt cx="3628" cy="499"/>
          </a:xfrm>
        </p:grpSpPr>
        <p:sp>
          <p:nvSpPr>
            <p:cNvPr id="97284" name="AutoShape 4" title=""/>
            <p:cNvSpPr/>
            <p:nvPr/>
          </p:nvSpPr>
          <p:spPr>
            <a:xfrm>
              <a:off x="181" y="18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97285" name="AutoShape 3" title=""/>
            <p:cNvGrpSpPr/>
            <p:nvPr/>
          </p:nvGrpSpPr>
          <p:grpSpPr>
            <a:xfrm>
              <a:off x="8" y="26"/>
              <a:ext cx="3487" cy="541"/>
              <a:chExt cx="5535168" cy="859536"/>
            </a:xfrm>
          </p:grpSpPr>
          <p:pic>
            <p:nvPicPr>
              <p:cNvPr id="97286" name="AutoShape 3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553516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97287" name="Text Box 8" title=""/>
              <p:cNvSpPr txBox="1"/>
              <p:nvPr/>
            </p:nvSpPr>
            <p:spPr>
              <a:xfrm>
                <a:off x="93336" y="112639"/>
                <a:ext cx="5348562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课堂寄语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7288" name="Rectangle 8" title=""/>
          <p:cNvSpPr/>
          <p:nvPr/>
        </p:nvSpPr>
        <p:spPr>
          <a:xfrm>
            <a:off x="920750" y="1433513"/>
            <a:ext cx="3529013" cy="792162"/>
          </a:xfrm>
          <a:prstGeom prst="rect">
            <a:avLst/>
          </a:prstGeom>
          <a:noFill/>
          <a:ln>
            <a:noFill/>
            <a:miter lim="800000"/>
          </a:ln>
          <a:effectLst>
            <a:outerShdw dist="35921" dir="2700000" algn="ctr">
              <a:schemeClr val="bg2">
                <a:alpha val="50000"/>
              </a:schemeClr>
            </a:outerShdw>
          </a:effectLst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4400" b="1">
              <a:solidFill>
                <a:srgbClr val="A5002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7289" name="Rectangle 10"/>
          <p:cNvSpPr>
            <a:spLocks noChangeArrowheads="1"/>
          </p:cNvSpPr>
          <p:nvPr/>
        </p:nvSpPr>
        <p:spPr bwMode="auto">
          <a:xfrm>
            <a:off x="3203575" y="2565400"/>
            <a:ext cx="2952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lvl="0" indent="0" eaLnBrk="1" hangingPunct="0">
              <a:lnSpc>
                <a:spcPct val="150000"/>
              </a:lnSpc>
            </a:pPr>
            <a:r>
              <a:rPr lang="en-US" altLang="zh-CN" sz="2400" spc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spc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在宴席上最让人开胃的就是主人的礼节。</a:t>
            </a:r>
            <a:endParaRPr lang="zh-CN" altLang="en-US" sz="24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290" name="Rectangle 11" title=""/>
          <p:cNvSpPr/>
          <p:nvPr/>
        </p:nvSpPr>
        <p:spPr>
          <a:xfrm>
            <a:off x="3683000" y="3968750"/>
            <a:ext cx="182562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莎士比亚 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291" name="矩形 20" title=""/>
          <p:cNvSpPr/>
          <p:nvPr/>
        </p:nvSpPr>
        <p:spPr>
          <a:xfrm>
            <a:off x="1487488" y="5219700"/>
            <a:ext cx="6169025" cy="425450"/>
          </a:xfrm>
          <a:prstGeom prst="rect">
            <a:avLst/>
          </a:prstGeom>
          <a:solidFill>
            <a:srgbClr val="0099FF">
              <a:alpha val="23137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292" name="矩形 21" title=""/>
          <p:cNvSpPr/>
          <p:nvPr/>
        </p:nvSpPr>
        <p:spPr>
          <a:xfrm>
            <a:off x="3011488" y="4887913"/>
            <a:ext cx="3121025" cy="725487"/>
          </a:xfrm>
          <a:prstGeom prst="rect">
            <a:avLst/>
          </a:prstGeom>
          <a:solidFill>
            <a:srgbClr val="0099FF">
              <a:alpha val="23137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293" name="矩形 22" title=""/>
          <p:cNvSpPr/>
          <p:nvPr/>
        </p:nvSpPr>
        <p:spPr>
          <a:xfrm>
            <a:off x="652463" y="5322888"/>
            <a:ext cx="7839075" cy="331787"/>
          </a:xfrm>
          <a:prstGeom prst="rect">
            <a:avLst/>
          </a:prstGeom>
          <a:solidFill>
            <a:srgbClr val="0099FF">
              <a:alpha val="23137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294" name="矩形 25" title=""/>
          <p:cNvSpPr/>
          <p:nvPr/>
        </p:nvSpPr>
        <p:spPr>
          <a:xfrm>
            <a:off x="2184400" y="5019675"/>
            <a:ext cx="4775200" cy="606425"/>
          </a:xfrm>
          <a:prstGeom prst="rect">
            <a:avLst/>
          </a:prstGeom>
          <a:solidFill>
            <a:srgbClr val="0099FF">
              <a:alpha val="23137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295" name="等腰三角形 13" title=""/>
          <p:cNvSpPr/>
          <p:nvPr/>
        </p:nvSpPr>
        <p:spPr>
          <a:xfrm rot="5400000">
            <a:off x="2175669" y="2942432"/>
            <a:ext cx="1385887" cy="196850"/>
          </a:xfrm>
          <a:prstGeom prst="triangle">
            <a:avLst>
              <a:gd name="adj" fmla="val 50000"/>
            </a:avLst>
          </a:prstGeom>
          <a:solidFill>
            <a:srgbClr val="0099FF">
              <a:alpha val="32156"/>
            </a:srgbClr>
          </a:solidFill>
          <a:ln>
            <a:noFill/>
            <a:miter lim="800000"/>
          </a:ln>
        </p:spPr>
        <p:txBody>
          <a:bodyPr rot="10800000" vert="eaVert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296" name="等腰三角形 14" title=""/>
          <p:cNvSpPr/>
          <p:nvPr/>
        </p:nvSpPr>
        <p:spPr>
          <a:xfrm rot="16200000">
            <a:off x="5776119" y="2942432"/>
            <a:ext cx="1385887" cy="196850"/>
          </a:xfrm>
          <a:prstGeom prst="triangle">
            <a:avLst>
              <a:gd name="adj" fmla="val 50000"/>
            </a:avLst>
          </a:prstGeom>
          <a:solidFill>
            <a:srgbClr val="0099FF">
              <a:alpha val="32941"/>
            </a:srgbClr>
          </a:solidFill>
          <a:ln>
            <a:noFill/>
            <a:miter lim="800000"/>
          </a:ln>
        </p:spPr>
        <p:txBody>
          <a:bodyPr vert="eaVert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297" name="等腰三角形 16" title=""/>
          <p:cNvSpPr/>
          <p:nvPr/>
        </p:nvSpPr>
        <p:spPr>
          <a:xfrm rot="5400000">
            <a:off x="2175669" y="2942432"/>
            <a:ext cx="1385887" cy="196850"/>
          </a:xfrm>
          <a:prstGeom prst="triangle">
            <a:avLst>
              <a:gd name="adj" fmla="val 50000"/>
            </a:avLst>
          </a:prstGeom>
          <a:solidFill>
            <a:srgbClr val="0099FF">
              <a:alpha val="32156"/>
            </a:srgbClr>
          </a:solidFill>
          <a:ln>
            <a:noFill/>
            <a:miter lim="800000"/>
          </a:ln>
        </p:spPr>
        <p:txBody>
          <a:bodyPr rot="10800000" vert="eaVert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298" name="等腰三角形 17" title=""/>
          <p:cNvSpPr/>
          <p:nvPr/>
        </p:nvSpPr>
        <p:spPr>
          <a:xfrm rot="5400000">
            <a:off x="2175669" y="2942432"/>
            <a:ext cx="1385887" cy="196850"/>
          </a:xfrm>
          <a:prstGeom prst="triangle">
            <a:avLst>
              <a:gd name="adj" fmla="val 50000"/>
            </a:avLst>
          </a:prstGeom>
          <a:solidFill>
            <a:srgbClr val="0099FF">
              <a:alpha val="32156"/>
            </a:srgbClr>
          </a:solidFill>
          <a:ln>
            <a:noFill/>
            <a:miter lim="800000"/>
          </a:ln>
        </p:spPr>
        <p:txBody>
          <a:bodyPr rot="10800000" vert="eaVert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299" name="等腰三角形 18" title=""/>
          <p:cNvSpPr/>
          <p:nvPr/>
        </p:nvSpPr>
        <p:spPr>
          <a:xfrm rot="5400000">
            <a:off x="2175669" y="2942432"/>
            <a:ext cx="1385887" cy="196850"/>
          </a:xfrm>
          <a:prstGeom prst="triangle">
            <a:avLst>
              <a:gd name="adj" fmla="val 50000"/>
            </a:avLst>
          </a:prstGeom>
          <a:solidFill>
            <a:srgbClr val="0099FF">
              <a:alpha val="32156"/>
            </a:srgbClr>
          </a:solidFill>
          <a:ln>
            <a:noFill/>
            <a:miter lim="800000"/>
          </a:ln>
        </p:spPr>
        <p:txBody>
          <a:bodyPr rot="10800000" vert="eaVert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300" name="等腰三角形 19" title=""/>
          <p:cNvSpPr/>
          <p:nvPr/>
        </p:nvSpPr>
        <p:spPr>
          <a:xfrm rot="5400000">
            <a:off x="2175669" y="2942432"/>
            <a:ext cx="1385887" cy="196850"/>
          </a:xfrm>
          <a:prstGeom prst="triangle">
            <a:avLst>
              <a:gd name="adj" fmla="val 50000"/>
            </a:avLst>
          </a:prstGeom>
          <a:solidFill>
            <a:srgbClr val="0099FF">
              <a:alpha val="32156"/>
            </a:srgbClr>
          </a:solidFill>
          <a:ln>
            <a:noFill/>
            <a:miter lim="800000"/>
          </a:ln>
        </p:spPr>
        <p:txBody>
          <a:bodyPr rot="10800000" vert="eaVert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301" name="等腰三角形 23" title=""/>
          <p:cNvSpPr/>
          <p:nvPr/>
        </p:nvSpPr>
        <p:spPr>
          <a:xfrm rot="16200000">
            <a:off x="5776119" y="2942432"/>
            <a:ext cx="1385887" cy="196850"/>
          </a:xfrm>
          <a:prstGeom prst="triangle">
            <a:avLst>
              <a:gd name="adj" fmla="val 50000"/>
            </a:avLst>
          </a:prstGeom>
          <a:solidFill>
            <a:srgbClr val="0099FF">
              <a:alpha val="32941"/>
            </a:srgbClr>
          </a:solidFill>
          <a:ln>
            <a:noFill/>
            <a:miter lim="800000"/>
          </a:ln>
        </p:spPr>
        <p:txBody>
          <a:bodyPr vert="eaVert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302" name="等腰三角形 24" title=""/>
          <p:cNvSpPr/>
          <p:nvPr/>
        </p:nvSpPr>
        <p:spPr>
          <a:xfrm rot="16200000">
            <a:off x="5776119" y="2942432"/>
            <a:ext cx="1385887" cy="196850"/>
          </a:xfrm>
          <a:prstGeom prst="triangle">
            <a:avLst>
              <a:gd name="adj" fmla="val 50000"/>
            </a:avLst>
          </a:prstGeom>
          <a:solidFill>
            <a:srgbClr val="0099FF">
              <a:alpha val="32941"/>
            </a:srgbClr>
          </a:solidFill>
          <a:ln>
            <a:noFill/>
            <a:miter lim="800000"/>
          </a:ln>
        </p:spPr>
        <p:txBody>
          <a:bodyPr vert="eaVert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303" name="等腰三角形 26" title=""/>
          <p:cNvSpPr/>
          <p:nvPr/>
        </p:nvSpPr>
        <p:spPr>
          <a:xfrm rot="16200000">
            <a:off x="5776119" y="2942432"/>
            <a:ext cx="1385887" cy="196850"/>
          </a:xfrm>
          <a:prstGeom prst="triangle">
            <a:avLst>
              <a:gd name="adj" fmla="val 50000"/>
            </a:avLst>
          </a:prstGeom>
          <a:solidFill>
            <a:srgbClr val="0099FF">
              <a:alpha val="32941"/>
            </a:srgbClr>
          </a:solidFill>
          <a:ln>
            <a:noFill/>
            <a:miter lim="800000"/>
          </a:ln>
        </p:spPr>
        <p:txBody>
          <a:bodyPr vert="eaVert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7304" name="等腰三角形 27" title=""/>
          <p:cNvSpPr/>
          <p:nvPr/>
        </p:nvSpPr>
        <p:spPr>
          <a:xfrm rot="16200000">
            <a:off x="5776119" y="2942432"/>
            <a:ext cx="1385887" cy="196850"/>
          </a:xfrm>
          <a:prstGeom prst="triangle">
            <a:avLst>
              <a:gd name="adj" fmla="val 50000"/>
            </a:avLst>
          </a:prstGeom>
          <a:solidFill>
            <a:srgbClr val="0099FF">
              <a:alpha val="32941"/>
            </a:srgbClr>
          </a:solidFill>
          <a:ln>
            <a:noFill/>
            <a:miter lim="800000"/>
          </a:ln>
        </p:spPr>
        <p:txBody>
          <a:bodyPr vert="eaVert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repeatCount="5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7" presetClass="entr" presetSubtype="4" repeatCount="5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repeatCount="5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repeatCount="5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ntr" presetSubtype="4" repeatCount="5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repeatCount="5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400" tmFilter="0, 0; .2, .5; .8, .5; 1, 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00" autoRev="1" fill="hold"/>
                                        <p:tgtEl>
                                          <p:spTgt spid="972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  <p:bldP spid="97289" grpId="1"/>
      <p:bldP spid="9729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9329" name="任意多边形 2"/>
          <p:cNvSpPr/>
          <p:nvPr/>
        </p:nvSpPr>
        <p:spPr>
          <a:xfrm>
            <a:off x="2405000" y="315756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9330" name="矩形 3"/>
          <p:cNvSpPr/>
          <p:nvPr/>
        </p:nvSpPr>
        <p:spPr>
          <a:xfrm>
            <a:off x="2736254" y="315935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r>
              <a:rPr lang="en-US" altLang="zh-CN" sz="208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8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    </a:t>
            </a:r>
            <a:r>
              <a:rPr lang="en-US" altLang="zh-CN" sz="208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www.ppthui.com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331" name="矩形 6"/>
          <p:cNvSpPr/>
          <p:nvPr/>
        </p:nvSpPr>
        <p:spPr>
          <a:xfrm>
            <a:off x="1143371" y="272809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r>
              <a:rPr lang="zh-CN" altLang="en-US" sz="208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上万精品</a:t>
            </a:r>
            <a:r>
              <a:rPr lang="en-US" altLang="zh-CN" sz="208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8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zh-CN" altLang="en-US" sz="2420" b="1" spc="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全部免费</a:t>
            </a:r>
            <a:r>
              <a:rPr lang="zh-CN" altLang="en-US" sz="208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endParaRPr lang="zh-CN" alt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332" name="直角三角形 5" title=""/>
          <p:cNvSpPr/>
          <p:nvPr/>
        </p:nvSpPr>
        <p:spPr>
          <a:xfrm>
            <a:off x="6381750" y="2725738"/>
            <a:ext cx="479425" cy="438150"/>
          </a:xfrm>
          <a:prstGeom prst="rtTriangle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68569" tIns="34284" rIns="68569" bIns="34284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9333" name="矩形 11"/>
          <p:cNvSpPr/>
          <p:nvPr/>
        </p:nvSpPr>
        <p:spPr>
          <a:xfrm>
            <a:off x="2186246" y="370579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>
              <a:lnSpc>
                <a:spcPts val="2400"/>
              </a:lnSpc>
            </a:pP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 spc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 spc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00" b="1">
              <a:solidFill>
                <a:srgbClr val="4A452A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hangingPunct="0">
              <a:lnSpc>
                <a:spcPts val="2400"/>
              </a:lnSpc>
            </a:pPr>
            <a:r>
              <a:rPr lang="zh-CN" altLang="en-US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00" b="1">
              <a:solidFill>
                <a:srgbClr val="4A452A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hangingPunct="0">
              <a:lnSpc>
                <a:spcPts val="2400"/>
              </a:lnSpc>
            </a:pP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 spc="0">
                <a:solidFill>
                  <a:srgbClr val="4A452A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9334" name="Picture 2" descr="C:\Users\20999\Desktop\PPT宣传页背景.png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100" y="1587500"/>
            <a:ext cx="2143125" cy="107156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1265" name="同心圆 13" title=""/>
          <p:cNvSpPr/>
          <p:nvPr/>
        </p:nvSpPr>
        <p:spPr>
          <a:xfrm>
            <a:off x="1290638" y="4179888"/>
            <a:ext cx="1336675" cy="1336675"/>
          </a:xfrm>
          <a:custGeom>
            <a:gdLst>
              <a:gd name="GT0" fmla="+- l w 0"/>
              <a:gd name="GT1" fmla="+- t h 0"/>
            </a:gdLst>
            <a:cxnLst>
              <a:cxn ang="0">
                <a:pos x="0" y="668338"/>
              </a:cxn>
              <a:cxn ang="0">
                <a:pos x="668338" y="0"/>
              </a:cxn>
              <a:cxn ang="0">
                <a:pos x="1336676" y="668338"/>
              </a:cxn>
              <a:cxn ang="0">
                <a:pos x="668338" y="1336676"/>
              </a:cxn>
              <a:cxn ang="0">
                <a:pos x="0" y="668338"/>
              </a:cxn>
              <a:cxn ang="0">
                <a:pos x="120087" y="668338"/>
              </a:cxn>
              <a:cxn ang="0">
                <a:pos x="668338" y="1216589"/>
              </a:cxn>
              <a:cxn ang="0">
                <a:pos x="1216589" y="668338"/>
              </a:cxn>
              <a:cxn ang="0">
                <a:pos x="668338" y="120087"/>
              </a:cxn>
              <a:cxn ang="0">
                <a:pos x="120087" y="668338"/>
              </a:cxn>
            </a:cxnLst>
            <a:rect l="l" t="t" r="GT0" b="GT1"/>
            <a:pathLst>
              <a:path w="1336675" h="1336675">
                <a:moveTo>
                  <a:pt x="0" y="668338"/>
                </a:moveTo>
                <a:cubicBezTo>
                  <a:pt x="0" y="299225"/>
                  <a:pt x="299225" y="0"/>
                  <a:pt x="668338" y="0"/>
                </a:cubicBezTo>
                <a:cubicBezTo>
                  <a:pt x="1037451" y="0"/>
                  <a:pt x="1336676" y="299225"/>
                  <a:pt x="1336676" y="668338"/>
                </a:cubicBezTo>
                <a:cubicBezTo>
                  <a:pt x="1336676" y="1037451"/>
                  <a:pt x="1037451" y="1336676"/>
                  <a:pt x="668338" y="1336676"/>
                </a:cubicBezTo>
                <a:cubicBezTo>
                  <a:pt x="299225" y="1336676"/>
                  <a:pt x="0" y="1037451"/>
                  <a:pt x="0" y="668338"/>
                </a:cubicBezTo>
                <a:close/>
                <a:moveTo>
                  <a:pt x="120087" y="668338"/>
                </a:moveTo>
                <a:cubicBezTo>
                  <a:pt x="120087" y="971129"/>
                  <a:pt x="365547" y="1216589"/>
                  <a:pt x="668338" y="1216589"/>
                </a:cubicBezTo>
                <a:cubicBezTo>
                  <a:pt x="971129" y="1216589"/>
                  <a:pt x="1216589" y="971129"/>
                  <a:pt x="1216589" y="668338"/>
                </a:cubicBezTo>
                <a:cubicBezTo>
                  <a:pt x="1216589" y="365547"/>
                  <a:pt x="971129" y="120087"/>
                  <a:pt x="668338" y="120087"/>
                </a:cubicBezTo>
                <a:cubicBezTo>
                  <a:pt x="365547" y="120087"/>
                  <a:pt x="120087" y="365547"/>
                  <a:pt x="120087" y="668338"/>
                </a:cubicBez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1800">
                <a:latin typeface="Calibri" pitchFamily="34" charset="0"/>
              </a:rPr>
              <a:t> </a:t>
            </a:r>
            <a:endParaRPr lang="en-US" altLang="zh-CN" sz="1800">
              <a:latin typeface="Calibri" pitchFamily="34" charset="0"/>
            </a:endParaRPr>
          </a:p>
        </p:txBody>
      </p:sp>
      <p:sp>
        <p:nvSpPr>
          <p:cNvPr id="11266" name="同心圆 14" title=""/>
          <p:cNvSpPr/>
          <p:nvPr/>
        </p:nvSpPr>
        <p:spPr>
          <a:xfrm>
            <a:off x="-25400" y="1398588"/>
            <a:ext cx="969963" cy="974725"/>
          </a:xfrm>
          <a:custGeom>
            <a:cxnLst>
              <a:cxn ang="0">
                <a:pos x="0" y="487363"/>
              </a:cxn>
              <a:cxn ang="0">
                <a:pos x="478694" y="0"/>
              </a:cxn>
              <a:cxn ang="0">
                <a:pos x="957387" y="487363"/>
              </a:cxn>
              <a:cxn ang="0">
                <a:pos x="478694" y="974726"/>
              </a:cxn>
              <a:cxn ang="0">
                <a:pos x="0" y="487363"/>
              </a:cxn>
              <a:cxn ang="0">
                <a:pos x="85871" y="487363"/>
              </a:cxn>
              <a:cxn ang="0">
                <a:pos x="478693" y="887156"/>
              </a:cxn>
              <a:cxn ang="0">
                <a:pos x="871515" y="487363"/>
              </a:cxn>
              <a:cxn ang="0">
                <a:pos x="478693" y="87570"/>
              </a:cxn>
              <a:cxn ang="0">
                <a:pos x="85871" y="487363"/>
              </a:cxn>
            </a:cxnLst>
            <a:rect l="l" t="t" r="r" b="b"/>
            <a:pathLst>
              <a:path w="976313" h="974725">
                <a:moveTo>
                  <a:pt x="0" y="487363"/>
                </a:moveTo>
                <a:cubicBezTo>
                  <a:pt x="0" y="218200"/>
                  <a:pt x="218555" y="0"/>
                  <a:pt x="488157" y="0"/>
                </a:cubicBezTo>
                <a:cubicBezTo>
                  <a:pt x="757759" y="0"/>
                  <a:pt x="976314" y="218200"/>
                  <a:pt x="976314" y="487363"/>
                </a:cubicBezTo>
                <a:cubicBezTo>
                  <a:pt x="976314" y="756526"/>
                  <a:pt x="757759" y="974726"/>
                  <a:pt x="488157" y="974726"/>
                </a:cubicBezTo>
                <a:cubicBezTo>
                  <a:pt x="218555" y="974726"/>
                  <a:pt x="0" y="756526"/>
                  <a:pt x="0" y="487363"/>
                </a:cubicBezTo>
                <a:close/>
                <a:moveTo>
                  <a:pt x="87569" y="487363"/>
                </a:moveTo>
                <a:cubicBezTo>
                  <a:pt x="87569" y="708163"/>
                  <a:pt x="266918" y="887156"/>
                  <a:pt x="488156" y="887156"/>
                </a:cubicBezTo>
                <a:cubicBezTo>
                  <a:pt x="709394" y="887156"/>
                  <a:pt x="888743" y="708163"/>
                  <a:pt x="888743" y="487363"/>
                </a:cubicBezTo>
                <a:cubicBezTo>
                  <a:pt x="888743" y="266563"/>
                  <a:pt x="709394" y="87570"/>
                  <a:pt x="488156" y="87570"/>
                </a:cubicBezTo>
                <a:cubicBezTo>
                  <a:pt x="266918" y="87570"/>
                  <a:pt x="87569" y="266563"/>
                  <a:pt x="87569" y="487363"/>
                </a:cubicBezTo>
                <a:close/>
              </a:path>
            </a:pathLst>
          </a:custGeom>
          <a:solidFill>
            <a:srgbClr val="00B0F0">
              <a:alpha val="38039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1267" name="同心圆 15" title=""/>
          <p:cNvSpPr/>
          <p:nvPr/>
        </p:nvSpPr>
        <p:spPr>
          <a:xfrm>
            <a:off x="1069975" y="4659313"/>
            <a:ext cx="731838" cy="730250"/>
          </a:xfrm>
          <a:custGeom>
            <a:cxnLst>
              <a:cxn ang="0">
                <a:pos x="0" y="365125"/>
              </a:cxn>
              <a:cxn ang="0">
                <a:pos x="365919" y="0"/>
              </a:cxn>
              <a:cxn ang="0">
                <a:pos x="731838" y="365125"/>
              </a:cxn>
              <a:cxn ang="0">
                <a:pos x="365919" y="730250"/>
              </a:cxn>
              <a:cxn ang="0">
                <a:pos x="0" y="365125"/>
              </a:cxn>
              <a:cxn ang="0">
                <a:pos x="65606" y="365125"/>
              </a:cxn>
              <a:cxn ang="0">
                <a:pos x="365919" y="664644"/>
              </a:cxn>
              <a:cxn ang="0">
                <a:pos x="666232" y="365125"/>
              </a:cxn>
              <a:cxn ang="0">
                <a:pos x="365919" y="65606"/>
              </a:cxn>
              <a:cxn ang="0">
                <a:pos x="65606" y="365125"/>
              </a:cxn>
            </a:cxnLst>
            <a:rect l="l" t="t" r="r" b="b"/>
            <a:pathLst>
              <a:path w="731838" h="730250">
                <a:moveTo>
                  <a:pt x="0" y="365125"/>
                </a:moveTo>
                <a:cubicBezTo>
                  <a:pt x="0" y="163472"/>
                  <a:pt x="163828" y="0"/>
                  <a:pt x="365919" y="0"/>
                </a:cubicBezTo>
                <a:cubicBezTo>
                  <a:pt x="568010" y="0"/>
                  <a:pt x="731838" y="163472"/>
                  <a:pt x="731838" y="365125"/>
                </a:cubicBezTo>
                <a:cubicBezTo>
                  <a:pt x="731838" y="566778"/>
                  <a:pt x="568010" y="730250"/>
                  <a:pt x="365919" y="730250"/>
                </a:cubicBezTo>
                <a:cubicBezTo>
                  <a:pt x="163828" y="730250"/>
                  <a:pt x="0" y="566778"/>
                  <a:pt x="0" y="365125"/>
                </a:cubicBezTo>
                <a:close/>
                <a:moveTo>
                  <a:pt x="65606" y="365125"/>
                </a:moveTo>
                <a:cubicBezTo>
                  <a:pt x="65606" y="530545"/>
                  <a:pt x="200061" y="664644"/>
                  <a:pt x="365919" y="664644"/>
                </a:cubicBezTo>
                <a:cubicBezTo>
                  <a:pt x="531777" y="664644"/>
                  <a:pt x="666232" y="530545"/>
                  <a:pt x="666232" y="365125"/>
                </a:cubicBezTo>
                <a:cubicBezTo>
                  <a:pt x="666232" y="199705"/>
                  <a:pt x="531777" y="65606"/>
                  <a:pt x="365919" y="65606"/>
                </a:cubicBezTo>
                <a:cubicBezTo>
                  <a:pt x="200061" y="65606"/>
                  <a:pt x="65606" y="199705"/>
                  <a:pt x="65606" y="365125"/>
                </a:cubicBezTo>
                <a:close/>
              </a:path>
            </a:pathLst>
          </a:custGeom>
          <a:solidFill>
            <a:srgbClr val="00B0F0">
              <a:alpha val="27058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11268" name="同心圆 16" title=""/>
          <p:cNvGrpSpPr/>
          <p:nvPr/>
        </p:nvGrpSpPr>
        <p:grpSpPr>
          <a:xfrm>
            <a:off x="1908175" y="2286000"/>
            <a:ext cx="433388" cy="433388"/>
            <a:chExt cx="273" cy="273"/>
          </a:xfrm>
        </p:grpSpPr>
        <p:pic>
          <p:nvPicPr>
            <p:cNvPr id="11269" name="同心圆 16" title="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73" cy="27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1270" name="Text Box 7" title=""/>
            <p:cNvSpPr txBox="1"/>
            <p:nvPr/>
          </p:nvSpPr>
          <p:spPr>
            <a:xfrm>
              <a:off x="40" y="41"/>
              <a:ext cx="193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  <p:sp>
        <p:nvSpPr>
          <p:cNvPr id="11271" name="同心圆 17" title=""/>
          <p:cNvSpPr/>
          <p:nvPr/>
        </p:nvSpPr>
        <p:spPr>
          <a:xfrm>
            <a:off x="7804150" y="1282700"/>
            <a:ext cx="985838" cy="985838"/>
          </a:xfrm>
          <a:custGeom>
            <a:cxnLst>
              <a:cxn ang="0">
                <a:pos x="0" y="492919"/>
              </a:cxn>
              <a:cxn ang="0">
                <a:pos x="492919" y="0"/>
              </a:cxn>
              <a:cxn ang="0">
                <a:pos x="985838" y="492919"/>
              </a:cxn>
              <a:cxn ang="0">
                <a:pos x="492919" y="985838"/>
              </a:cxn>
              <a:cxn ang="0">
                <a:pos x="0" y="492919"/>
              </a:cxn>
              <a:cxn ang="0">
                <a:pos x="88568" y="492919"/>
              </a:cxn>
              <a:cxn ang="0">
                <a:pos x="492919" y="897270"/>
              </a:cxn>
              <a:cxn ang="0">
                <a:pos x="897270" y="492919"/>
              </a:cxn>
              <a:cxn ang="0">
                <a:pos x="492919" y="88568"/>
              </a:cxn>
              <a:cxn ang="0">
                <a:pos x="88568" y="492919"/>
              </a:cxn>
            </a:cxnLst>
            <a:rect l="l" t="t" r="r" b="b"/>
            <a:pathLst>
              <a:path w="985838" h="985838">
                <a:moveTo>
                  <a:pt x="0" y="492919"/>
                </a:moveTo>
                <a:cubicBezTo>
                  <a:pt x="0" y="220687"/>
                  <a:pt x="220687" y="0"/>
                  <a:pt x="492919" y="0"/>
                </a:cubicBezTo>
                <a:cubicBezTo>
                  <a:pt x="765151" y="0"/>
                  <a:pt x="985838" y="220687"/>
                  <a:pt x="985838" y="492919"/>
                </a:cubicBezTo>
                <a:cubicBezTo>
                  <a:pt x="985838" y="765151"/>
                  <a:pt x="765151" y="985838"/>
                  <a:pt x="492919" y="985838"/>
                </a:cubicBezTo>
                <a:cubicBezTo>
                  <a:pt x="220687" y="985838"/>
                  <a:pt x="0" y="765151"/>
                  <a:pt x="0" y="492919"/>
                </a:cubicBezTo>
                <a:close/>
                <a:moveTo>
                  <a:pt x="88568" y="492919"/>
                </a:moveTo>
                <a:cubicBezTo>
                  <a:pt x="88568" y="716236"/>
                  <a:pt x="269602" y="897270"/>
                  <a:pt x="492919" y="897270"/>
                </a:cubicBezTo>
                <a:cubicBezTo>
                  <a:pt x="716236" y="897270"/>
                  <a:pt x="897270" y="716236"/>
                  <a:pt x="897270" y="492919"/>
                </a:cubicBezTo>
                <a:cubicBezTo>
                  <a:pt x="897270" y="269602"/>
                  <a:pt x="716236" y="88568"/>
                  <a:pt x="492919" y="88568"/>
                </a:cubicBezTo>
                <a:cubicBezTo>
                  <a:pt x="269602" y="88568"/>
                  <a:pt x="88568" y="269602"/>
                  <a:pt x="88568" y="492919"/>
                </a:cubicBezTo>
                <a:close/>
              </a:path>
            </a:pathLst>
          </a:custGeom>
          <a:solidFill>
            <a:srgbClr val="00B0F0">
              <a:alpha val="4117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1272" name="同心圆 18" title=""/>
          <p:cNvSpPr/>
          <p:nvPr/>
        </p:nvSpPr>
        <p:spPr>
          <a:xfrm>
            <a:off x="7215188" y="352425"/>
            <a:ext cx="741362" cy="741363"/>
          </a:xfrm>
          <a:custGeom>
            <a:cxnLst>
              <a:cxn ang="0">
                <a:pos x="0" y="370682"/>
              </a:cxn>
              <a:cxn ang="0">
                <a:pos x="370681" y="0"/>
              </a:cxn>
              <a:cxn ang="0">
                <a:pos x="741362" y="370682"/>
              </a:cxn>
              <a:cxn ang="0">
                <a:pos x="370681" y="741364"/>
              </a:cxn>
              <a:cxn ang="0">
                <a:pos x="0" y="370682"/>
              </a:cxn>
              <a:cxn ang="0">
                <a:pos x="44526" y="370682"/>
              </a:cxn>
              <a:cxn ang="0">
                <a:pos x="370681" y="696837"/>
              </a:cxn>
              <a:cxn ang="0">
                <a:pos x="696836" y="370682"/>
              </a:cxn>
              <a:cxn ang="0">
                <a:pos x="370681" y="44527"/>
              </a:cxn>
              <a:cxn ang="0">
                <a:pos x="44526" y="370682"/>
              </a:cxn>
            </a:cxnLst>
            <a:rect l="l" t="t" r="r" b="b"/>
            <a:pathLst>
              <a:path w="741362" h="741363">
                <a:moveTo>
                  <a:pt x="0" y="370682"/>
                </a:moveTo>
                <a:cubicBezTo>
                  <a:pt x="0" y="165960"/>
                  <a:pt x="165960" y="0"/>
                  <a:pt x="370681" y="0"/>
                </a:cubicBezTo>
                <a:cubicBezTo>
                  <a:pt x="575402" y="0"/>
                  <a:pt x="741362" y="165960"/>
                  <a:pt x="741362" y="370682"/>
                </a:cubicBezTo>
                <a:cubicBezTo>
                  <a:pt x="741362" y="575404"/>
                  <a:pt x="575402" y="741364"/>
                  <a:pt x="370681" y="741364"/>
                </a:cubicBezTo>
                <a:cubicBezTo>
                  <a:pt x="165960" y="741364"/>
                  <a:pt x="0" y="575404"/>
                  <a:pt x="0" y="370682"/>
                </a:cubicBezTo>
                <a:close/>
                <a:moveTo>
                  <a:pt x="44526" y="370682"/>
                </a:moveTo>
                <a:cubicBezTo>
                  <a:pt x="44526" y="550812"/>
                  <a:pt x="190551" y="696837"/>
                  <a:pt x="370681" y="696837"/>
                </a:cubicBezTo>
                <a:cubicBezTo>
                  <a:pt x="550811" y="696837"/>
                  <a:pt x="696836" y="550812"/>
                  <a:pt x="696836" y="370682"/>
                </a:cubicBezTo>
                <a:cubicBezTo>
                  <a:pt x="696836" y="190552"/>
                  <a:pt x="550811" y="44527"/>
                  <a:pt x="370681" y="44527"/>
                </a:cubicBezTo>
                <a:cubicBezTo>
                  <a:pt x="190551" y="44527"/>
                  <a:pt x="44526" y="190552"/>
                  <a:pt x="44526" y="370682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1273" name="同心圆 19" title=""/>
          <p:cNvSpPr/>
          <p:nvPr/>
        </p:nvSpPr>
        <p:spPr>
          <a:xfrm>
            <a:off x="8459788" y="1268413"/>
            <a:ext cx="788987" cy="788987"/>
          </a:xfrm>
          <a:custGeom>
            <a:cxnLst>
              <a:cxn ang="0">
                <a:pos x="0" y="394494"/>
              </a:cxn>
              <a:cxn ang="0">
                <a:pos x="394494" y="0"/>
              </a:cxn>
              <a:cxn ang="0">
                <a:pos x="788988" y="394494"/>
              </a:cxn>
              <a:cxn ang="0">
                <a:pos x="394494" y="788988"/>
              </a:cxn>
              <a:cxn ang="0">
                <a:pos x="0" y="394494"/>
              </a:cxn>
              <a:cxn ang="0">
                <a:pos x="70883" y="394494"/>
              </a:cxn>
              <a:cxn ang="0">
                <a:pos x="394494" y="718105"/>
              </a:cxn>
              <a:cxn ang="0">
                <a:pos x="718105" y="394494"/>
              </a:cxn>
              <a:cxn ang="0">
                <a:pos x="394494" y="70883"/>
              </a:cxn>
              <a:cxn ang="0">
                <a:pos x="70883" y="394494"/>
              </a:cxn>
            </a:cxnLst>
            <a:rect l="l" t="t" r="r" b="b"/>
            <a:pathLst>
              <a:path w="788987" h="788987">
                <a:moveTo>
                  <a:pt x="0" y="394494"/>
                </a:moveTo>
                <a:cubicBezTo>
                  <a:pt x="0" y="176621"/>
                  <a:pt x="176621" y="0"/>
                  <a:pt x="394494" y="0"/>
                </a:cubicBezTo>
                <a:cubicBezTo>
                  <a:pt x="612367" y="0"/>
                  <a:pt x="788988" y="176621"/>
                  <a:pt x="788988" y="394494"/>
                </a:cubicBezTo>
                <a:cubicBezTo>
                  <a:pt x="788988" y="612367"/>
                  <a:pt x="612367" y="788988"/>
                  <a:pt x="394494" y="788988"/>
                </a:cubicBezTo>
                <a:cubicBezTo>
                  <a:pt x="176621" y="788988"/>
                  <a:pt x="0" y="612367"/>
                  <a:pt x="0" y="394494"/>
                </a:cubicBezTo>
                <a:close/>
                <a:moveTo>
                  <a:pt x="70883" y="394494"/>
                </a:moveTo>
                <a:cubicBezTo>
                  <a:pt x="70883" y="573219"/>
                  <a:pt x="215769" y="718105"/>
                  <a:pt x="394494" y="718105"/>
                </a:cubicBezTo>
                <a:cubicBezTo>
                  <a:pt x="573219" y="718105"/>
                  <a:pt x="718105" y="573219"/>
                  <a:pt x="718105" y="394494"/>
                </a:cubicBezTo>
                <a:cubicBezTo>
                  <a:pt x="718105" y="215769"/>
                  <a:pt x="573219" y="70883"/>
                  <a:pt x="394494" y="70883"/>
                </a:cubicBezTo>
                <a:cubicBezTo>
                  <a:pt x="215769" y="70883"/>
                  <a:pt x="70883" y="215769"/>
                  <a:pt x="70883" y="394494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11274" name="Group 11" title=""/>
          <p:cNvGrpSpPr/>
          <p:nvPr/>
        </p:nvGrpSpPr>
        <p:grpSpPr>
          <a:xfrm>
            <a:off x="1246188" y="2997200"/>
            <a:ext cx="6710362" cy="792163"/>
            <a:chExt cx="3538" cy="499"/>
          </a:xfrm>
        </p:grpSpPr>
        <p:sp>
          <p:nvSpPr>
            <p:cNvPr id="11275" name="AutoShape 12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11276" name="AutoShape 3" title=""/>
            <p:cNvGrpSpPr/>
            <p:nvPr/>
          </p:nvGrpSpPr>
          <p:grpSpPr>
            <a:xfrm>
              <a:off x="18" y="24"/>
              <a:ext cx="3513" cy="545"/>
              <a:chExt cx="6662928" cy="865632"/>
            </a:xfrm>
          </p:grpSpPr>
          <p:pic>
            <p:nvPicPr>
              <p:cNvPr id="11277" name="AutoShape 3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662928" cy="86563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11278" name="Text Box 15" title=""/>
              <p:cNvSpPr txBox="1"/>
              <p:nvPr/>
            </p:nvSpPr>
            <p:spPr>
              <a:xfrm>
                <a:off x="89917" y="115243"/>
                <a:ext cx="6479654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任务一：拜访礼仪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79" name="同心圆 16" title=""/>
          <p:cNvGrpSpPr/>
          <p:nvPr/>
        </p:nvGrpSpPr>
        <p:grpSpPr>
          <a:xfrm>
            <a:off x="1474788" y="4511675"/>
            <a:ext cx="287337" cy="285750"/>
            <a:chExt cx="181" cy="180"/>
          </a:xfrm>
        </p:grpSpPr>
        <p:pic>
          <p:nvPicPr>
            <p:cNvPr id="11280" name="同心圆 16" title="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1" cy="18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1281" name="Text Box 18" title=""/>
            <p:cNvSpPr txBox="1"/>
            <p:nvPr/>
          </p:nvSpPr>
          <p:spPr>
            <a:xfrm>
              <a:off x="28" y="24"/>
              <a:ext cx="128" cy="12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3313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13314" name="Group 31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13315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16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13317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13318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13319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13320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13321" name="Group 30" title=""/>
          <p:cNvGrpSpPr/>
          <p:nvPr/>
        </p:nvGrpSpPr>
        <p:grpSpPr>
          <a:xfrm>
            <a:off x="8004175" y="1435100"/>
            <a:ext cx="1225550" cy="565150"/>
            <a:chExt cx="772" cy="356"/>
          </a:xfrm>
        </p:grpSpPr>
        <p:sp>
          <p:nvSpPr>
            <p:cNvPr id="13322" name="同心圆 7" title=""/>
            <p:cNvSpPr/>
            <p:nvPr/>
          </p:nvSpPr>
          <p:spPr>
            <a:xfrm>
              <a:off x="0" y="80"/>
              <a:ext cx="276" cy="27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39" y="0"/>
                    <a:pt x="5000" y="0"/>
                  </a:cubicBezTo>
                  <a:cubicBezTo>
                    <a:pt x="7761" y="0"/>
                    <a:pt x="10000" y="2239"/>
                    <a:pt x="10000" y="5000"/>
                  </a:cubicBezTo>
                  <a:cubicBezTo>
                    <a:pt x="10000" y="7761"/>
                    <a:pt x="7761" y="10000"/>
                    <a:pt x="5000" y="10000"/>
                  </a:cubicBezTo>
                  <a:cubicBezTo>
                    <a:pt x="2239" y="10000"/>
                    <a:pt x="0" y="7761"/>
                    <a:pt x="0" y="5000"/>
                  </a:cubicBezTo>
                  <a:close/>
                  <a:moveTo>
                    <a:pt x="906" y="5000"/>
                  </a:moveTo>
                  <a:cubicBezTo>
                    <a:pt x="906" y="7261"/>
                    <a:pt x="2739" y="9094"/>
                    <a:pt x="5000" y="9094"/>
                  </a:cubicBezTo>
                  <a:cubicBezTo>
                    <a:pt x="7261" y="9094"/>
                    <a:pt x="9094" y="7261"/>
                    <a:pt x="9094" y="5000"/>
                  </a:cubicBezTo>
                  <a:cubicBezTo>
                    <a:pt x="9094" y="2739"/>
                    <a:pt x="7261" y="906"/>
                    <a:pt x="5000" y="906"/>
                  </a:cubicBezTo>
                  <a:cubicBezTo>
                    <a:pt x="2739" y="906"/>
                    <a:pt x="906" y="2739"/>
                    <a:pt x="906" y="5000"/>
                  </a:cubicBezTo>
                  <a:close/>
                </a:path>
              </a:pathLst>
            </a:custGeom>
            <a:solidFill>
              <a:srgbClr val="00B0F0">
                <a:alpha val="41176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323" name="同心圆 9" title=""/>
            <p:cNvSpPr/>
            <p:nvPr/>
          </p:nvSpPr>
          <p:spPr>
            <a:xfrm>
              <a:off x="551" y="0"/>
              <a:ext cx="221" cy="221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23"/>
                  </a:moveTo>
                  <a:cubicBezTo>
                    <a:pt x="0" y="2249"/>
                    <a:pt x="2249" y="0"/>
                    <a:pt x="5023" y="0"/>
                  </a:cubicBezTo>
                  <a:cubicBezTo>
                    <a:pt x="7797" y="0"/>
                    <a:pt x="10046" y="2249"/>
                    <a:pt x="10046" y="5023"/>
                  </a:cubicBezTo>
                  <a:cubicBezTo>
                    <a:pt x="10046" y="7797"/>
                    <a:pt x="7797" y="10046"/>
                    <a:pt x="5023" y="10046"/>
                  </a:cubicBezTo>
                  <a:cubicBezTo>
                    <a:pt x="2249" y="10046"/>
                    <a:pt x="0" y="7797"/>
                    <a:pt x="0" y="5023"/>
                  </a:cubicBezTo>
                  <a:close/>
                  <a:moveTo>
                    <a:pt x="905" y="5023"/>
                  </a:moveTo>
                  <a:cubicBezTo>
                    <a:pt x="905" y="7297"/>
                    <a:pt x="2749" y="9141"/>
                    <a:pt x="5023" y="9141"/>
                  </a:cubicBezTo>
                  <a:cubicBezTo>
                    <a:pt x="7297" y="9141"/>
                    <a:pt x="9141" y="7297"/>
                    <a:pt x="9141" y="5023"/>
                  </a:cubicBezTo>
                  <a:cubicBezTo>
                    <a:pt x="9141" y="2749"/>
                    <a:pt x="7297" y="905"/>
                    <a:pt x="5023" y="905"/>
                  </a:cubicBezTo>
                  <a:cubicBezTo>
                    <a:pt x="2749" y="905"/>
                    <a:pt x="905" y="2749"/>
                    <a:pt x="905" y="5023"/>
                  </a:cubicBezTo>
                  <a:close/>
                </a:path>
              </a:pathLst>
            </a:custGeom>
            <a:solidFill>
              <a:srgbClr val="00B0F0">
                <a:alpha val="72156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13324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3325" name="Group 13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13326" name="AutoShape 14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13327" name="AutoShape 3" title=""/>
            <p:cNvGrpSpPr/>
            <p:nvPr/>
          </p:nvGrpSpPr>
          <p:grpSpPr>
            <a:xfrm>
              <a:off x="17" y="21"/>
              <a:ext cx="3513" cy="545"/>
              <a:chExt cx="6662928" cy="865632"/>
            </a:xfrm>
          </p:grpSpPr>
          <p:pic>
            <p:nvPicPr>
              <p:cNvPr id="13328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6563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13329" name="Text Box 18" title=""/>
              <p:cNvSpPr txBox="1"/>
              <p:nvPr/>
            </p:nvSpPr>
            <p:spPr>
              <a:xfrm>
                <a:off x="91758" y="120577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  (一）拜访准备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330" name="Rectangle 18" title=""/>
          <p:cNvSpPr/>
          <p:nvPr/>
        </p:nvSpPr>
        <p:spPr>
          <a:xfrm>
            <a:off x="1187450" y="2349500"/>
            <a:ext cx="2736850" cy="582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zh-CN" sz="2800">
                <a:ea typeface="微软雅黑" pitchFamily="34" charset="-122"/>
              </a:rPr>
              <a:t>   拜访预约</a:t>
            </a:r>
            <a:endParaRPr lang="en-US" altLang="zh-CN" sz="2800">
              <a:ea typeface="微软雅黑" panose="020b0503020204020204" pitchFamily="34" charset="-122"/>
            </a:endParaRPr>
          </a:p>
        </p:txBody>
      </p:sp>
      <p:grpSp>
        <p:nvGrpSpPr>
          <p:cNvPr id="13331" name="Group 32" title=""/>
          <p:cNvGrpSpPr/>
          <p:nvPr/>
        </p:nvGrpSpPr>
        <p:grpSpPr>
          <a:xfrm>
            <a:off x="1547813" y="3125788"/>
            <a:ext cx="3565525" cy="1685925"/>
            <a:chExt cx="2246" cy="1062"/>
          </a:xfrm>
        </p:grpSpPr>
        <p:sp>
          <p:nvSpPr>
            <p:cNvPr id="13332" name="AutoShape 22" title=""/>
            <p:cNvSpPr/>
            <p:nvPr/>
          </p:nvSpPr>
          <p:spPr>
            <a:xfrm>
              <a:off x="862" y="190"/>
              <a:ext cx="144" cy="720"/>
            </a:xfrm>
            <a:prstGeom prst="leftBrace">
              <a:avLst>
                <a:gd name="adj1" fmla="val 41644"/>
                <a:gd name="adj2" fmla="val 50000"/>
              </a:avLst>
            </a:prstGeom>
            <a:noFill/>
            <a:ln>
              <a:solidFill>
                <a:srgbClr val="0099FF"/>
              </a:solidFill>
              <a:round/>
              <a:headEnd type="diamond"/>
              <a:tailEnd type="diamond"/>
            </a:ln>
          </p:spPr>
          <p:txBody>
            <a:bodyPr wrap="none" lIns="90000" tIns="46800" rIns="90000" bIns="46800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sp>
          <p:nvSpPr>
            <p:cNvPr id="13333" name="Text Box 23" title=""/>
            <p:cNvSpPr txBox="1"/>
            <p:nvPr/>
          </p:nvSpPr>
          <p:spPr>
            <a:xfrm>
              <a:off x="998" y="0"/>
              <a:ext cx="1104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000" tIns="46800" rIns="90000" bIns="46800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FF"/>
                  </a:solidFill>
                  <a:latin typeface="Times New Roman" pitchFamily="18" charset="0"/>
                  <a:ea typeface="微软雅黑" pitchFamily="34" charset="-122"/>
                </a:rPr>
                <a:t>电话预约</a:t>
              </a:r>
              <a:endParaRPr lang="zh-CN" altLang="en-US" sz="2800" b="1">
                <a:solidFill>
                  <a:srgbClr val="FF00FF"/>
                </a:solidFill>
                <a:latin typeface="Times New Roman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3334" name="Text Box 24" title=""/>
            <p:cNvSpPr txBox="1"/>
            <p:nvPr/>
          </p:nvSpPr>
          <p:spPr>
            <a:xfrm>
              <a:off x="998" y="735"/>
              <a:ext cx="1248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000" tIns="46800" rIns="90000" bIns="46800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FF"/>
                  </a:solidFill>
                  <a:latin typeface="Times New Roman" pitchFamily="18" charset="0"/>
                  <a:ea typeface="微软雅黑" pitchFamily="34" charset="-122"/>
                </a:rPr>
                <a:t>信件预约</a:t>
              </a:r>
              <a:endParaRPr lang="zh-CN" altLang="en-US" sz="2800" b="1">
                <a:solidFill>
                  <a:srgbClr val="FF00FF"/>
                </a:solidFill>
                <a:latin typeface="Times New Roman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3335" name="Rectangle 28" title=""/>
            <p:cNvSpPr/>
            <p:nvPr/>
          </p:nvSpPr>
          <p:spPr>
            <a:xfrm>
              <a:off x="0" y="381"/>
              <a:ext cx="884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zh-CN" altLang="en-US" sz="2400">
                  <a:ea typeface="微软雅黑" pitchFamily="34" charset="-122"/>
                </a:rPr>
                <a:t>预约方式</a:t>
              </a:r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36" name="Group 37" title=""/>
          <p:cNvGrpSpPr/>
          <p:nvPr/>
        </p:nvGrpSpPr>
        <p:grpSpPr>
          <a:xfrm rot="900000">
            <a:off x="5867400" y="2060575"/>
            <a:ext cx="2363788" cy="3760788"/>
            <a:chExt cx="1769" cy="2812"/>
          </a:xfrm>
        </p:grpSpPr>
        <p:sp>
          <p:nvSpPr>
            <p:cNvPr id="13337" name="AutoShape 38" title=""/>
            <p:cNvSpPr/>
            <p:nvPr/>
          </p:nvSpPr>
          <p:spPr>
            <a:xfrm>
              <a:off x="0" y="0"/>
              <a:ext cx="1769" cy="28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13338" name="Picture 39" descr="untitled" title=""/>
            <p:cNvPicPr>
              <a:picLocks noChangeAspect="1"/>
            </p:cNvPicPr>
            <p:nvPr/>
          </p:nvPicPr>
          <p:blipFill>
            <a:blip r:embed="rId6"/>
            <a:srcRect l="12612" r="5055"/>
            <a:stretch>
              <a:fillRect/>
            </a:stretch>
          </p:blipFill>
          <p:spPr>
            <a:xfrm>
              <a:off x="136" y="170"/>
              <a:ext cx="1482" cy="2472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13339" name="Group 36" title=""/>
          <p:cNvGrpSpPr/>
          <p:nvPr/>
        </p:nvGrpSpPr>
        <p:grpSpPr>
          <a:xfrm>
            <a:off x="5580063" y="1973263"/>
            <a:ext cx="2363787" cy="3760787"/>
            <a:chExt cx="1769" cy="2812"/>
          </a:xfrm>
        </p:grpSpPr>
        <p:sp>
          <p:nvSpPr>
            <p:cNvPr id="13340" name="AutoShape 35" title=""/>
            <p:cNvSpPr/>
            <p:nvPr/>
          </p:nvSpPr>
          <p:spPr>
            <a:xfrm>
              <a:off x="0" y="0"/>
              <a:ext cx="1769" cy="28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pic>
          <p:nvPicPr>
            <p:cNvPr id="13341" name="Picture 33" descr="untitled" title=""/>
            <p:cNvPicPr>
              <a:picLocks noChangeAspect="1"/>
            </p:cNvPicPr>
            <p:nvPr/>
          </p:nvPicPr>
          <p:blipFill>
            <a:blip r:embed="rId6"/>
            <a:srcRect l="12612" r="5055"/>
            <a:stretch>
              <a:fillRect/>
            </a:stretch>
          </p:blipFill>
          <p:spPr>
            <a:xfrm>
              <a:off x="136" y="170"/>
              <a:ext cx="1482" cy="2472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2700000" algn="ctr">
                <a:srgbClr val="808080">
                  <a:alpha val="50000"/>
                </a:srgbClr>
              </a:outerShdw>
            </a:effectLst>
          </p:spPr>
        </p:pic>
      </p:grpSp>
      <p:sp>
        <p:nvSpPr>
          <p:cNvPr id="13342" name="AutoShape 29" title=""/>
          <p:cNvSpPr/>
          <p:nvPr/>
        </p:nvSpPr>
        <p:spPr>
          <a:xfrm>
            <a:off x="5651500" y="2349500"/>
            <a:ext cx="2376488" cy="1511300"/>
          </a:xfrm>
          <a:prstGeom prst="accentBorderCallout2">
            <a:avLst>
              <a:gd name="adj1" fmla="val 7565"/>
              <a:gd name="adj2" fmla="val -3208"/>
              <a:gd name="adj3" fmla="val 7565"/>
              <a:gd name="adj4" fmla="val -23981"/>
              <a:gd name="adj5" fmla="val 98111"/>
              <a:gd name="adj6" fmla="val -45556"/>
            </a:avLst>
          </a:prstGeom>
          <a:solidFill>
            <a:srgbClr val="FFFFFF">
              <a:alpha val="83920"/>
            </a:srgbClr>
          </a:solidFill>
          <a:ln>
            <a:solidFill>
              <a:srgbClr val="3366FF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dist" eaLnBrk="1" hangingPunct="1"/>
            <a:r>
              <a:rPr lang="zh-CN" altLang="en-US" sz="2000" b="1">
                <a:latin typeface="宋体" pitchFamily="2" charset="-122"/>
              </a:rPr>
              <a:t>切忌搞</a:t>
            </a:r>
            <a:r>
              <a:rPr lang="zh-CN" altLang="en-US" sz="2000" b="1">
                <a:latin typeface="宋体" pitchFamily="2" charset="-122"/>
              </a:rPr>
              <a:t>“</a:t>
            </a:r>
            <a:r>
              <a:rPr lang="zh-CN" altLang="en-US" sz="2000" b="1">
                <a:latin typeface="宋体" pitchFamily="2" charset="-122"/>
              </a:rPr>
              <a:t>突然袭击</a:t>
            </a:r>
            <a:r>
              <a:rPr lang="zh-CN" altLang="en-US" sz="2000" b="1">
                <a:latin typeface="宋体" pitchFamily="2" charset="-122"/>
              </a:rPr>
              <a:t>”</a:t>
            </a:r>
            <a:r>
              <a:rPr lang="zh-CN" altLang="en-US" sz="2000" b="1">
                <a:latin typeface="宋体" pitchFamily="2" charset="-122"/>
              </a:rPr>
              <a:t>，做</a:t>
            </a:r>
            <a:r>
              <a:rPr lang="zh-CN" altLang="en-US" sz="2000" b="1">
                <a:latin typeface="宋体" pitchFamily="2" charset="-122"/>
              </a:rPr>
              <a:t>“</a:t>
            </a:r>
            <a:r>
              <a:rPr lang="zh-CN" altLang="en-US" sz="2000" b="1">
                <a:latin typeface="宋体" pitchFamily="2" charset="-122"/>
              </a:rPr>
              <a:t>不速之客</a:t>
            </a:r>
            <a:r>
              <a:rPr lang="zh-CN" altLang="en-US" sz="2000" b="1">
                <a:latin typeface="宋体" pitchFamily="2" charset="-122"/>
              </a:rPr>
              <a:t>”</a:t>
            </a:r>
            <a:r>
              <a:rPr lang="zh-CN" altLang="en-US" sz="2000" b="1">
                <a:latin typeface="宋体" pitchFamily="2" charset="-122"/>
              </a:rPr>
              <a:t>！不得已时提前</a:t>
            </a:r>
            <a:r>
              <a:rPr lang="en-US" altLang="zh-CN" sz="2000" b="1">
                <a:latin typeface="宋体" pitchFamily="2" charset="-122"/>
              </a:rPr>
              <a:t>5</a:t>
            </a:r>
            <a:r>
              <a:rPr lang="zh-CN" altLang="en-US" sz="2000" b="1">
                <a:latin typeface="宋体" pitchFamily="2" charset="-122"/>
              </a:rPr>
              <a:t>分钟打个电话。</a:t>
            </a:r>
            <a:endParaRPr lang="zh-CN" altLang="en-US" sz="2000" b="1">
              <a:latin typeface="宋体" pitchFamily="2" charset="-122"/>
            </a:endParaRPr>
          </a:p>
          <a:p>
            <a:pPr lvl="0" algn="ctr" eaLnBrk="1" hangingPunct="1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/>
      <p:bldP spid="13342" grpId="0" animBg="1"/>
      <p:bldP spid="133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5361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2" name="同心圆 3" title=""/>
          <p:cNvSpPr/>
          <p:nvPr/>
        </p:nvSpPr>
        <p:spPr>
          <a:xfrm>
            <a:off x="357188" y="2857500"/>
            <a:ext cx="2643187" cy="2643188"/>
          </a:xfrm>
          <a:custGeom>
            <a:gdLst>
              <a:gd name="GT0" fmla="+- l w 0"/>
              <a:gd name="GT1" fmla="+- t h 0"/>
            </a:gdLst>
            <a:cxnLst>
              <a:cxn ang="0">
                <a:pos x="0" y="1321594"/>
              </a:cxn>
              <a:cxn ang="0">
                <a:pos x="1321594" y="0"/>
              </a:cxn>
              <a:cxn ang="0">
                <a:pos x="2643188" y="1321594"/>
              </a:cxn>
              <a:cxn ang="0">
                <a:pos x="1321594" y="2643188"/>
              </a:cxn>
              <a:cxn ang="0">
                <a:pos x="0" y="1321594"/>
              </a:cxn>
              <a:cxn ang="0">
                <a:pos x="237464" y="1321594"/>
              </a:cxn>
              <a:cxn ang="0">
                <a:pos x="1321594" y="2405724"/>
              </a:cxn>
              <a:cxn ang="0">
                <a:pos x="2405724" y="1321594"/>
              </a:cxn>
              <a:cxn ang="0">
                <a:pos x="1321594" y="237464"/>
              </a:cxn>
              <a:cxn ang="0">
                <a:pos x="237464" y="1321594"/>
              </a:cxn>
            </a:cxnLst>
            <a:rect l="l" t="t" r="GT0" b="GT1"/>
            <a:pathLst>
              <a:path w="2643187" h="2643188">
                <a:moveTo>
                  <a:pt x="0" y="1321594"/>
                </a:moveTo>
                <a:cubicBezTo>
                  <a:pt x="0" y="591698"/>
                  <a:pt x="591698" y="0"/>
                  <a:pt x="1321594" y="0"/>
                </a:cubicBezTo>
                <a:cubicBezTo>
                  <a:pt x="2051490" y="0"/>
                  <a:pt x="2643188" y="591698"/>
                  <a:pt x="2643188" y="1321594"/>
                </a:cubicBezTo>
                <a:cubicBezTo>
                  <a:pt x="2643188" y="2051490"/>
                  <a:pt x="2051490" y="2643188"/>
                  <a:pt x="1321594" y="2643188"/>
                </a:cubicBezTo>
                <a:cubicBezTo>
                  <a:pt x="591698" y="2643188"/>
                  <a:pt x="0" y="2051490"/>
                  <a:pt x="0" y="1321594"/>
                </a:cubicBezTo>
                <a:close/>
                <a:moveTo>
                  <a:pt x="237464" y="1321594"/>
                </a:moveTo>
                <a:cubicBezTo>
                  <a:pt x="237464" y="1920342"/>
                  <a:pt x="722846" y="2405724"/>
                  <a:pt x="1321594" y="2405724"/>
                </a:cubicBezTo>
                <a:cubicBezTo>
                  <a:pt x="1920342" y="2405724"/>
                  <a:pt x="2405724" y="1920342"/>
                  <a:pt x="2405724" y="1321594"/>
                </a:cubicBezTo>
                <a:cubicBezTo>
                  <a:pt x="2405724" y="722846"/>
                  <a:pt x="1920342" y="237464"/>
                  <a:pt x="1321594" y="237464"/>
                </a:cubicBezTo>
                <a:cubicBezTo>
                  <a:pt x="722846" y="237464"/>
                  <a:pt x="237464" y="722846"/>
                  <a:pt x="237464" y="1321594"/>
                </a:cubicBez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1800">
                <a:latin typeface="Calibri" pitchFamily="34" charset="0"/>
              </a:rPr>
              <a:t> </a:t>
            </a:r>
            <a:endParaRPr lang="en-US" altLang="zh-CN" sz="1800">
              <a:latin typeface="Calibri" pitchFamily="34" charset="0"/>
            </a:endParaRPr>
          </a:p>
        </p:txBody>
      </p:sp>
      <p:grpSp>
        <p:nvGrpSpPr>
          <p:cNvPr id="15363" name="Group 31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15364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5365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15366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15367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15368" name="Text Box 9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15369" name="同心圆 7" title=""/>
          <p:cNvSpPr/>
          <p:nvPr/>
        </p:nvSpPr>
        <p:spPr>
          <a:xfrm>
            <a:off x="8004175" y="1562100"/>
            <a:ext cx="438150" cy="438150"/>
          </a:xfrm>
          <a:custGeom>
            <a:cxnLst>
              <a:cxn ang="0">
                <a:pos x="0" y="219075"/>
              </a:cxn>
              <a:cxn ang="0">
                <a:pos x="219075" y="0"/>
              </a:cxn>
              <a:cxn ang="0">
                <a:pos x="438150" y="219075"/>
              </a:cxn>
              <a:cxn ang="0">
                <a:pos x="219075" y="438150"/>
              </a:cxn>
              <a:cxn ang="0">
                <a:pos x="0" y="219075"/>
              </a:cxn>
              <a:cxn ang="0">
                <a:pos x="39363" y="219075"/>
              </a:cxn>
              <a:cxn ang="0">
                <a:pos x="219075" y="398787"/>
              </a:cxn>
              <a:cxn ang="0">
                <a:pos x="398787" y="219075"/>
              </a:cxn>
              <a:cxn ang="0">
                <a:pos x="219075" y="39363"/>
              </a:cxn>
              <a:cxn ang="0">
                <a:pos x="39363" y="219075"/>
              </a:cxn>
            </a:cxnLst>
            <a:rect l="l" t="t" r="r" b="b"/>
            <a:pathLst>
              <a:path w="438150" h="438150">
                <a:moveTo>
                  <a:pt x="0" y="219075"/>
                </a:moveTo>
                <a:cubicBezTo>
                  <a:pt x="0" y="98083"/>
                  <a:pt x="98083" y="0"/>
                  <a:pt x="219075" y="0"/>
                </a:cubicBezTo>
                <a:cubicBezTo>
                  <a:pt x="340067" y="0"/>
                  <a:pt x="438150" y="98083"/>
                  <a:pt x="438150" y="219075"/>
                </a:cubicBezTo>
                <a:cubicBezTo>
                  <a:pt x="438150" y="340067"/>
                  <a:pt x="340067" y="438150"/>
                  <a:pt x="219075" y="438150"/>
                </a:cubicBezTo>
                <a:cubicBezTo>
                  <a:pt x="98083" y="438150"/>
                  <a:pt x="0" y="340067"/>
                  <a:pt x="0" y="219075"/>
                </a:cubicBezTo>
                <a:close/>
                <a:moveTo>
                  <a:pt x="39363" y="219075"/>
                </a:moveTo>
                <a:cubicBezTo>
                  <a:pt x="39363" y="318327"/>
                  <a:pt x="119823" y="398787"/>
                  <a:pt x="219075" y="398787"/>
                </a:cubicBezTo>
                <a:cubicBezTo>
                  <a:pt x="318327" y="398787"/>
                  <a:pt x="398787" y="318327"/>
                  <a:pt x="398787" y="219075"/>
                </a:cubicBezTo>
                <a:cubicBezTo>
                  <a:pt x="398787" y="119823"/>
                  <a:pt x="318327" y="39363"/>
                  <a:pt x="219075" y="39363"/>
                </a:cubicBezTo>
                <a:cubicBezTo>
                  <a:pt x="119823" y="39363"/>
                  <a:pt x="39363" y="119823"/>
                  <a:pt x="39363" y="219075"/>
                </a:cubicBezTo>
                <a:close/>
              </a:path>
            </a:pathLst>
          </a:custGeom>
          <a:solidFill>
            <a:srgbClr val="00B0F0">
              <a:alpha val="4117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5370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5371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5372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5373" name="Group 13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15374" name="AutoShape 14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15375" name="AutoShape 3" title=""/>
            <p:cNvGrpSpPr/>
            <p:nvPr/>
          </p:nvGrpSpPr>
          <p:grpSpPr>
            <a:xfrm>
              <a:off x="17" y="21"/>
              <a:ext cx="3513" cy="545"/>
              <a:chExt cx="6662928" cy="865632"/>
            </a:xfrm>
          </p:grpSpPr>
          <p:pic>
            <p:nvPicPr>
              <p:cNvPr id="15376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6563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15377" name="Text Box 18" title=""/>
              <p:cNvSpPr txBox="1"/>
              <p:nvPr/>
            </p:nvSpPr>
            <p:spPr>
              <a:xfrm>
                <a:off x="91758" y="120577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 (一）拜访准备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378" name="Rectangle 19" title=""/>
          <p:cNvSpPr/>
          <p:nvPr/>
        </p:nvSpPr>
        <p:spPr>
          <a:xfrm>
            <a:off x="1187450" y="2278063"/>
            <a:ext cx="649288" cy="2041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000" tIns="46800" rIns="90000" bIns="46800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  <a:ea typeface="微软雅黑" pitchFamily="34" charset="-122"/>
              </a:rPr>
              <a:t>预约时间</a:t>
            </a:r>
            <a:endParaRPr lang="zh-CN" altLang="en-US" sz="3200" b="1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15379" name="AutoShape 20" title=""/>
          <p:cNvSpPr/>
          <p:nvPr/>
        </p:nvSpPr>
        <p:spPr>
          <a:xfrm>
            <a:off x="1835150" y="2638425"/>
            <a:ext cx="215900" cy="1368425"/>
          </a:xfrm>
          <a:prstGeom prst="leftBrace">
            <a:avLst>
              <a:gd name="adj1" fmla="val 52789"/>
              <a:gd name="adj2" fmla="val 50000"/>
            </a:avLst>
          </a:prstGeom>
          <a:noFill/>
          <a:ln w="28575">
            <a:solidFill>
              <a:srgbClr val="0099FF"/>
            </a:solidFill>
            <a:round/>
            <a:headEnd type="diamond"/>
            <a:tailEnd type="diamond"/>
          </a:ln>
        </p:spPr>
        <p:txBody>
          <a:bodyPr wrap="none" lIns="90000" tIns="46800" rIns="90000" bIns="468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/>
          </a:p>
        </p:txBody>
      </p:sp>
      <p:sp>
        <p:nvSpPr>
          <p:cNvPr id="15380" name="Rectangle 21" title=""/>
          <p:cNvSpPr/>
          <p:nvPr/>
        </p:nvSpPr>
        <p:spPr>
          <a:xfrm>
            <a:off x="2124075" y="2335213"/>
            <a:ext cx="16891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000" tIns="46800" rIns="90000" bIns="46800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  <a:ea typeface="微软雅黑" pitchFamily="34" charset="-122"/>
              </a:rPr>
              <a:t>私宅拜访</a:t>
            </a:r>
            <a:endParaRPr lang="zh-CN" altLang="en-US" sz="2800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15381" name="Rectangle 22" title=""/>
          <p:cNvSpPr/>
          <p:nvPr/>
        </p:nvSpPr>
        <p:spPr>
          <a:xfrm>
            <a:off x="2124075" y="3775075"/>
            <a:ext cx="21129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000" tIns="46800" rIns="90000" bIns="46800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  <a:ea typeface="微软雅黑" pitchFamily="34" charset="-122"/>
              </a:rPr>
              <a:t>写字楼拜访</a:t>
            </a:r>
            <a:endParaRPr lang="zh-CN" altLang="en-US" sz="2800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5382" name="Group 23" title=""/>
          <p:cNvGrpSpPr/>
          <p:nvPr/>
        </p:nvGrpSpPr>
        <p:grpSpPr>
          <a:xfrm>
            <a:off x="3851275" y="2133600"/>
            <a:ext cx="2952750" cy="931863"/>
            <a:chExt cx="2195" cy="587"/>
          </a:xfrm>
        </p:grpSpPr>
        <p:sp>
          <p:nvSpPr>
            <p:cNvPr id="15383" name="AutoShape 24" title=""/>
            <p:cNvSpPr/>
            <p:nvPr/>
          </p:nvSpPr>
          <p:spPr>
            <a:xfrm>
              <a:off x="0" y="0"/>
              <a:ext cx="2016" cy="528"/>
            </a:xfrm>
            <a:prstGeom prst="bracketPair">
              <a:avLst>
                <a:gd name="adj" fmla="val 16667"/>
              </a:avLst>
            </a:prstGeom>
            <a:noFill/>
            <a:ln w="25400">
              <a:solidFill>
                <a:srgbClr val="FF3300"/>
              </a:solidFill>
              <a:round/>
            </a:ln>
          </p:spPr>
          <p:txBody>
            <a:bodyPr wrap="none" lIns="90000" tIns="46800" rIns="90000" bIns="46800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sp>
          <p:nvSpPr>
            <p:cNvPr id="15384" name="Rectangle 25" title=""/>
            <p:cNvSpPr/>
            <p:nvPr/>
          </p:nvSpPr>
          <p:spPr>
            <a:xfrm>
              <a:off x="227" y="0"/>
              <a:ext cx="1968" cy="5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000" tIns="46800" rIns="90000" bIns="46800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晚上</a:t>
              </a:r>
              <a:r>
                <a:rPr lang="en-US" altLang="zh-CN" sz="2400" b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7:30~8:00</a:t>
              </a:r>
              <a:endParaRPr lang="en-US" altLang="zh-CN" sz="2400" b="1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或节假日前夕</a:t>
              </a:r>
              <a:endParaRPr lang="zh-CN" altLang="en-US" sz="24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85" name="Group 26" title=""/>
          <p:cNvGrpSpPr/>
          <p:nvPr/>
        </p:nvGrpSpPr>
        <p:grpSpPr>
          <a:xfrm>
            <a:off x="4211638" y="3502025"/>
            <a:ext cx="3513137" cy="935038"/>
            <a:chExt cx="2213" cy="589"/>
          </a:xfrm>
        </p:grpSpPr>
        <p:sp>
          <p:nvSpPr>
            <p:cNvPr id="15386" name="AutoShape 27" title=""/>
            <p:cNvSpPr/>
            <p:nvPr/>
          </p:nvSpPr>
          <p:spPr>
            <a:xfrm>
              <a:off x="0" y="45"/>
              <a:ext cx="2213" cy="544"/>
            </a:xfrm>
            <a:prstGeom prst="bracketPair">
              <a:avLst>
                <a:gd name="adj" fmla="val 16667"/>
              </a:avLst>
            </a:prstGeom>
            <a:noFill/>
            <a:ln w="25400">
              <a:solidFill>
                <a:srgbClr val="FF3300"/>
              </a:solidFill>
              <a:round/>
            </a:ln>
          </p:spPr>
          <p:txBody>
            <a:bodyPr wrap="none" lIns="90000" tIns="46800" rIns="90000" bIns="46800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sp>
          <p:nvSpPr>
            <p:cNvPr id="15387" name="Rectangle 28" title=""/>
            <p:cNvSpPr/>
            <p:nvPr/>
          </p:nvSpPr>
          <p:spPr>
            <a:xfrm>
              <a:off x="91" y="0"/>
              <a:ext cx="2064" cy="5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000" tIns="46800" rIns="90000" bIns="46800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最好不要在星期一、</a:t>
              </a:r>
              <a:endParaRPr lang="zh-CN" altLang="en-US" sz="2400" b="1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或工作日的上下班时间</a:t>
              </a:r>
              <a:endParaRPr lang="zh-CN" altLang="en-US" sz="24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388" name="Rectangle 30" title=""/>
          <p:cNvSpPr/>
          <p:nvPr/>
        </p:nvSpPr>
        <p:spPr>
          <a:xfrm>
            <a:off x="1187450" y="4868863"/>
            <a:ext cx="5976938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原则上必须提前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分钟到达。但在现实生活中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去办公区域拜访应提前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至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分钟到达。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7409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0" name="同心圆 3" title=""/>
          <p:cNvSpPr/>
          <p:nvPr/>
        </p:nvSpPr>
        <p:spPr>
          <a:xfrm>
            <a:off x="357188" y="2857500"/>
            <a:ext cx="2643187" cy="2643188"/>
          </a:xfrm>
          <a:custGeom>
            <a:gdLst>
              <a:gd name="GT0" fmla="+- l w 0"/>
              <a:gd name="GT1" fmla="+- t h 0"/>
            </a:gdLst>
            <a:cxnLst>
              <a:cxn ang="0">
                <a:pos x="0" y="1321594"/>
              </a:cxn>
              <a:cxn ang="0">
                <a:pos x="1321594" y="0"/>
              </a:cxn>
              <a:cxn ang="0">
                <a:pos x="2643188" y="1321594"/>
              </a:cxn>
              <a:cxn ang="0">
                <a:pos x="1321594" y="2643188"/>
              </a:cxn>
              <a:cxn ang="0">
                <a:pos x="0" y="1321594"/>
              </a:cxn>
              <a:cxn ang="0">
                <a:pos x="237464" y="1321594"/>
              </a:cxn>
              <a:cxn ang="0">
                <a:pos x="1321594" y="2405724"/>
              </a:cxn>
              <a:cxn ang="0">
                <a:pos x="2405724" y="1321594"/>
              </a:cxn>
              <a:cxn ang="0">
                <a:pos x="1321594" y="237464"/>
              </a:cxn>
              <a:cxn ang="0">
                <a:pos x="237464" y="1321594"/>
              </a:cxn>
            </a:cxnLst>
            <a:rect l="l" t="t" r="GT0" b="GT1"/>
            <a:pathLst>
              <a:path w="2643187" h="2643188">
                <a:moveTo>
                  <a:pt x="0" y="1321594"/>
                </a:moveTo>
                <a:cubicBezTo>
                  <a:pt x="0" y="591698"/>
                  <a:pt x="591698" y="0"/>
                  <a:pt x="1321594" y="0"/>
                </a:cubicBezTo>
                <a:cubicBezTo>
                  <a:pt x="2051490" y="0"/>
                  <a:pt x="2643188" y="591698"/>
                  <a:pt x="2643188" y="1321594"/>
                </a:cubicBezTo>
                <a:cubicBezTo>
                  <a:pt x="2643188" y="2051490"/>
                  <a:pt x="2051490" y="2643188"/>
                  <a:pt x="1321594" y="2643188"/>
                </a:cubicBezTo>
                <a:cubicBezTo>
                  <a:pt x="591698" y="2643188"/>
                  <a:pt x="0" y="2051490"/>
                  <a:pt x="0" y="1321594"/>
                </a:cubicBezTo>
                <a:close/>
                <a:moveTo>
                  <a:pt x="237464" y="1321594"/>
                </a:moveTo>
                <a:cubicBezTo>
                  <a:pt x="237464" y="1920342"/>
                  <a:pt x="722846" y="2405724"/>
                  <a:pt x="1321594" y="2405724"/>
                </a:cubicBezTo>
                <a:cubicBezTo>
                  <a:pt x="1920342" y="2405724"/>
                  <a:pt x="2405724" y="1920342"/>
                  <a:pt x="2405724" y="1321594"/>
                </a:cubicBezTo>
                <a:cubicBezTo>
                  <a:pt x="2405724" y="722846"/>
                  <a:pt x="1920342" y="237464"/>
                  <a:pt x="1321594" y="237464"/>
                </a:cubicBezTo>
                <a:cubicBezTo>
                  <a:pt x="722846" y="237464"/>
                  <a:pt x="237464" y="722846"/>
                  <a:pt x="237464" y="1321594"/>
                </a:cubicBezTo>
                <a:close/>
              </a:path>
            </a:pathLst>
          </a:custGeom>
          <a:solidFill>
            <a:schemeClr val="bg1">
              <a:alpha val="14902"/>
            </a:schemeClr>
          </a:solidFill>
          <a:ln>
            <a:noFill/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1800">
                <a:latin typeface="Calibri" pitchFamily="34" charset="0"/>
              </a:rPr>
              <a:t> </a:t>
            </a:r>
            <a:endParaRPr lang="en-US" altLang="zh-CN" sz="1800">
              <a:latin typeface="Calibri" pitchFamily="34" charset="0"/>
            </a:endParaRPr>
          </a:p>
        </p:txBody>
      </p:sp>
      <p:sp>
        <p:nvSpPr>
          <p:cNvPr id="17411" name="同心圆 4" title=""/>
          <p:cNvSpPr/>
          <p:nvPr/>
        </p:nvSpPr>
        <p:spPr>
          <a:xfrm>
            <a:off x="-268287" y="1393825"/>
            <a:ext cx="958850" cy="963613"/>
          </a:xfrm>
          <a:custGeom>
            <a:cxnLst>
              <a:cxn ang="0">
                <a:pos x="0" y="481807"/>
              </a:cxn>
              <a:cxn ang="0">
                <a:pos x="473139" y="0"/>
              </a:cxn>
              <a:cxn ang="0">
                <a:pos x="946277" y="481807"/>
              </a:cxn>
              <a:cxn ang="0">
                <a:pos x="473139" y="963614"/>
              </a:cxn>
              <a:cxn ang="0">
                <a:pos x="0" y="481807"/>
              </a:cxn>
              <a:cxn ang="0">
                <a:pos x="84873" y="481807"/>
              </a:cxn>
              <a:cxn ang="0">
                <a:pos x="473139" y="877043"/>
              </a:cxn>
              <a:cxn ang="0">
                <a:pos x="861404" y="481807"/>
              </a:cxn>
              <a:cxn ang="0">
                <a:pos x="473139" y="86571"/>
              </a:cxn>
              <a:cxn ang="0">
                <a:pos x="84873" y="481807"/>
              </a:cxn>
            </a:cxnLst>
            <a:rect l="l" t="t" r="r" b="b"/>
            <a:pathLst>
              <a:path w="965201" h="963613">
                <a:moveTo>
                  <a:pt x="0" y="481807"/>
                </a:moveTo>
                <a:cubicBezTo>
                  <a:pt x="0" y="215712"/>
                  <a:pt x="216068" y="0"/>
                  <a:pt x="482601" y="0"/>
                </a:cubicBezTo>
                <a:cubicBezTo>
                  <a:pt x="749134" y="0"/>
                  <a:pt x="965202" y="215712"/>
                  <a:pt x="965202" y="481807"/>
                </a:cubicBezTo>
                <a:cubicBezTo>
                  <a:pt x="965202" y="747902"/>
                  <a:pt x="749134" y="963614"/>
                  <a:pt x="482601" y="963614"/>
                </a:cubicBezTo>
                <a:cubicBezTo>
                  <a:pt x="216068" y="963614"/>
                  <a:pt x="0" y="747902"/>
                  <a:pt x="0" y="481807"/>
                </a:cubicBezTo>
                <a:close/>
                <a:moveTo>
                  <a:pt x="86571" y="481807"/>
                </a:moveTo>
                <a:cubicBezTo>
                  <a:pt x="86571" y="700090"/>
                  <a:pt x="263880" y="877043"/>
                  <a:pt x="482601" y="877043"/>
                </a:cubicBezTo>
                <a:cubicBezTo>
                  <a:pt x="701322" y="877043"/>
                  <a:pt x="878631" y="700090"/>
                  <a:pt x="878631" y="481807"/>
                </a:cubicBezTo>
                <a:cubicBezTo>
                  <a:pt x="878631" y="263524"/>
                  <a:pt x="701322" y="86571"/>
                  <a:pt x="482601" y="86571"/>
                </a:cubicBezTo>
                <a:cubicBezTo>
                  <a:pt x="263880" y="86571"/>
                  <a:pt x="86571" y="263524"/>
                  <a:pt x="86571" y="481807"/>
                </a:cubicBezTo>
                <a:close/>
              </a:path>
            </a:pathLst>
          </a:custGeom>
          <a:solidFill>
            <a:srgbClr val="00B0F0">
              <a:alpha val="38039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7412" name="同心圆 5" title=""/>
          <p:cNvSpPr/>
          <p:nvPr/>
        </p:nvSpPr>
        <p:spPr>
          <a:xfrm>
            <a:off x="-174625" y="5807075"/>
            <a:ext cx="496888" cy="501650"/>
          </a:xfrm>
          <a:custGeom>
            <a:cxnLst>
              <a:cxn ang="0">
                <a:pos x="0" y="250825"/>
              </a:cxn>
              <a:cxn ang="0">
                <a:pos x="242214" y="0"/>
              </a:cxn>
              <a:cxn ang="0">
                <a:pos x="484427" y="250825"/>
              </a:cxn>
              <a:cxn ang="0">
                <a:pos x="242214" y="501650"/>
              </a:cxn>
              <a:cxn ang="0">
                <a:pos x="0" y="250825"/>
              </a:cxn>
              <a:cxn ang="0">
                <a:pos x="43383" y="250825"/>
              </a:cxn>
              <a:cxn ang="0">
                <a:pos x="242214" y="456582"/>
              </a:cxn>
              <a:cxn ang="0">
                <a:pos x="441045" y="250825"/>
              </a:cxn>
              <a:cxn ang="0">
                <a:pos x="242214" y="45068"/>
              </a:cxn>
              <a:cxn ang="0">
                <a:pos x="43383" y="250825"/>
              </a:cxn>
            </a:cxnLst>
            <a:rect l="l" t="t" r="r" b="b"/>
            <a:pathLst>
              <a:path w="503238" h="501650">
                <a:moveTo>
                  <a:pt x="0" y="250825"/>
                </a:moveTo>
                <a:cubicBezTo>
                  <a:pt x="0" y="112298"/>
                  <a:pt x="112654" y="0"/>
                  <a:pt x="251619" y="0"/>
                </a:cubicBezTo>
                <a:cubicBezTo>
                  <a:pt x="390584" y="0"/>
                  <a:pt x="503238" y="112298"/>
                  <a:pt x="503238" y="250825"/>
                </a:cubicBezTo>
                <a:cubicBezTo>
                  <a:pt x="503238" y="389352"/>
                  <a:pt x="390584" y="501650"/>
                  <a:pt x="251619" y="501650"/>
                </a:cubicBezTo>
                <a:cubicBezTo>
                  <a:pt x="112654" y="501650"/>
                  <a:pt x="0" y="389352"/>
                  <a:pt x="0" y="250825"/>
                </a:cubicBezTo>
                <a:close/>
                <a:moveTo>
                  <a:pt x="45068" y="250825"/>
                </a:moveTo>
                <a:cubicBezTo>
                  <a:pt x="45068" y="364461"/>
                  <a:pt x="137544" y="456582"/>
                  <a:pt x="251619" y="456582"/>
                </a:cubicBezTo>
                <a:cubicBezTo>
                  <a:pt x="365694" y="456582"/>
                  <a:pt x="458170" y="364461"/>
                  <a:pt x="458170" y="250825"/>
                </a:cubicBezTo>
                <a:cubicBezTo>
                  <a:pt x="458170" y="137189"/>
                  <a:pt x="365694" y="45068"/>
                  <a:pt x="251619" y="45068"/>
                </a:cubicBezTo>
                <a:cubicBezTo>
                  <a:pt x="137544" y="45068"/>
                  <a:pt x="45068" y="137189"/>
                  <a:pt x="45068" y="250825"/>
                </a:cubicBezTo>
                <a:close/>
              </a:path>
            </a:pathLst>
          </a:custGeom>
          <a:solidFill>
            <a:srgbClr val="00B0F0">
              <a:alpha val="27058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17413" name="同心圆 6" title=""/>
          <p:cNvGrpSpPr/>
          <p:nvPr/>
        </p:nvGrpSpPr>
        <p:grpSpPr>
          <a:xfrm>
            <a:off x="396875" y="2493963"/>
            <a:ext cx="431800" cy="431800"/>
            <a:chExt cx="272" cy="272"/>
          </a:xfrm>
        </p:grpSpPr>
        <p:pic>
          <p:nvPicPr>
            <p:cNvPr id="17414" name="同心圆 6" title="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72" cy="27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7415" name="Text Box 8" title=""/>
            <p:cNvSpPr txBox="1"/>
            <p:nvPr/>
          </p:nvSpPr>
          <p:spPr>
            <a:xfrm>
              <a:off x="39" y="39"/>
              <a:ext cx="193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 sz="1800"/>
            </a:p>
          </p:txBody>
        </p:sp>
      </p:grpSp>
      <p:sp>
        <p:nvSpPr>
          <p:cNvPr id="17416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7417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7418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7419" name="Group 13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17420" name="AutoShape 14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17421" name="AutoShape 3" title=""/>
            <p:cNvGrpSpPr/>
            <p:nvPr/>
          </p:nvGrpSpPr>
          <p:grpSpPr>
            <a:xfrm>
              <a:off x="17" y="21"/>
              <a:ext cx="3513" cy="545"/>
              <a:chExt cx="6662928" cy="865632"/>
            </a:xfrm>
          </p:grpSpPr>
          <p:pic>
            <p:nvPicPr>
              <p:cNvPr id="17422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6563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17423" name="Text Box 16" title=""/>
              <p:cNvSpPr txBox="1"/>
              <p:nvPr/>
            </p:nvSpPr>
            <p:spPr>
              <a:xfrm>
                <a:off x="91758" y="120577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 (一）拜访准备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24" name="Text Box 33" title=""/>
          <p:cNvSpPr txBox="1"/>
          <p:nvPr/>
        </p:nvSpPr>
        <p:spPr>
          <a:xfrm>
            <a:off x="1116013" y="2133600"/>
            <a:ext cx="45720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000" tIns="46800" rIns="90000" bIns="46800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200">
                <a:latin typeface="Times New Roman" pitchFamily="18" charset="0"/>
                <a:ea typeface="微软雅黑" pitchFamily="34" charset="-122"/>
              </a:rPr>
              <a:t>办公区域的预约准备</a:t>
            </a:r>
            <a:endParaRPr lang="zh-CN" altLang="en-US" sz="3200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7425" name="Group 44" title=""/>
          <p:cNvGrpSpPr/>
          <p:nvPr/>
        </p:nvGrpSpPr>
        <p:grpSpPr>
          <a:xfrm>
            <a:off x="1393825" y="2781300"/>
            <a:ext cx="2890838" cy="2871788"/>
            <a:chExt cx="1821" cy="1809"/>
          </a:xfrm>
        </p:grpSpPr>
        <p:sp>
          <p:nvSpPr>
            <p:cNvPr id="17426" name="Text Box 39" title=""/>
            <p:cNvSpPr txBox="1"/>
            <p:nvPr/>
          </p:nvSpPr>
          <p:spPr>
            <a:xfrm>
              <a:off x="0" y="0"/>
              <a:ext cx="1728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000" tIns="46800" rIns="90000" bIns="46800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A.</a:t>
              </a:r>
              <a:r>
                <a:rPr lang="zh-CN" altLang="en-US" sz="2400" b="1">
                  <a:latin typeface="Times New Roman" pitchFamily="18" charset="0"/>
                </a:rPr>
                <a:t>制定拜访目标</a:t>
              </a:r>
              <a:endParaRPr lang="zh-CN" altLang="en-US" sz="2400" b="1">
                <a:latin typeface="Times New Roman" pitchFamily="18" charset="0"/>
              </a:endParaRPr>
            </a:p>
          </p:txBody>
        </p:sp>
        <p:sp>
          <p:nvSpPr>
            <p:cNvPr id="17427" name="Text Box 40" title=""/>
            <p:cNvSpPr txBox="1"/>
            <p:nvPr/>
          </p:nvSpPr>
          <p:spPr>
            <a:xfrm>
              <a:off x="7" y="387"/>
              <a:ext cx="1440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000" tIns="46800" rIns="90000" bIns="46800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B.</a:t>
              </a:r>
              <a:r>
                <a:rPr lang="zh-CN" altLang="en-US" sz="2400" b="1">
                  <a:latin typeface="Times New Roman" pitchFamily="18" charset="0"/>
                </a:rPr>
                <a:t>准备好名片</a:t>
              </a:r>
              <a:endParaRPr lang="zh-CN" altLang="en-US" sz="2400" b="1">
                <a:latin typeface="Times New Roman" pitchFamily="18" charset="0"/>
              </a:endParaRPr>
            </a:p>
          </p:txBody>
        </p:sp>
        <p:sp>
          <p:nvSpPr>
            <p:cNvPr id="17428" name="Text Box 41" title=""/>
            <p:cNvSpPr txBox="1"/>
            <p:nvPr/>
          </p:nvSpPr>
          <p:spPr>
            <a:xfrm>
              <a:off x="0" y="768"/>
              <a:ext cx="1488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000" tIns="46800" rIns="90000" bIns="46800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C.</a:t>
              </a:r>
              <a:r>
                <a:rPr lang="zh-CN" altLang="en-US" sz="2400" b="1">
                  <a:latin typeface="Times New Roman" pitchFamily="18" charset="0"/>
                </a:rPr>
                <a:t>资料准备</a:t>
              </a:r>
              <a:endParaRPr lang="zh-CN" altLang="en-US" sz="2400" b="1">
                <a:latin typeface="Times New Roman" pitchFamily="18" charset="0"/>
              </a:endParaRPr>
            </a:p>
          </p:txBody>
        </p:sp>
        <p:sp>
          <p:nvSpPr>
            <p:cNvPr id="17429" name="Text Box 42" title=""/>
            <p:cNvSpPr txBox="1"/>
            <p:nvPr/>
          </p:nvSpPr>
          <p:spPr>
            <a:xfrm>
              <a:off x="0" y="1104"/>
              <a:ext cx="1821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000" tIns="46800" rIns="90000" bIns="46800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D.</a:t>
              </a:r>
              <a:r>
                <a:rPr lang="zh-CN" altLang="en-US" sz="2400" b="1">
                  <a:latin typeface="Times New Roman" pitchFamily="18" charset="0"/>
                </a:rPr>
                <a:t>适宜的礼品准备</a:t>
              </a:r>
              <a:endParaRPr lang="zh-CN" altLang="en-US" sz="2400" b="1">
                <a:latin typeface="Times New Roman" pitchFamily="18" charset="0"/>
              </a:endParaRPr>
            </a:p>
          </p:txBody>
        </p:sp>
        <p:sp>
          <p:nvSpPr>
            <p:cNvPr id="17430" name="Text Box 43" title=""/>
            <p:cNvSpPr txBox="1"/>
            <p:nvPr/>
          </p:nvSpPr>
          <p:spPr>
            <a:xfrm>
              <a:off x="7" y="1521"/>
              <a:ext cx="1680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000" tIns="46800" rIns="90000" bIns="46800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E.</a:t>
              </a:r>
              <a:r>
                <a:rPr lang="zh-CN" altLang="en-US" sz="2400" b="1">
                  <a:latin typeface="Times New Roman" pitchFamily="18" charset="0"/>
                </a:rPr>
                <a:t>熟悉交通路径</a:t>
              </a:r>
              <a:endParaRPr lang="zh-CN" altLang="en-US" sz="2400" b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9457" name="Picture 2" descr="零碎的水珠背景" title=""/>
          <p:cNvPicPr>
            <a:picLocks noChangeAspect="1"/>
          </p:cNvPicPr>
          <p:nvPr/>
        </p:nvPicPr>
        <p:blipFill>
          <a:blip r:embed="rId3"/>
          <a:srcRect t="3436" r="55419"/>
          <a:stretch>
            <a:fillRect/>
          </a:stretch>
        </p:blipFill>
        <p:spPr>
          <a:xfrm>
            <a:off x="0" y="0"/>
            <a:ext cx="9144000" cy="6824663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19458" name="Group 30" title=""/>
          <p:cNvGrpSpPr/>
          <p:nvPr/>
        </p:nvGrpSpPr>
        <p:grpSpPr>
          <a:xfrm>
            <a:off x="-268287" y="1393825"/>
            <a:ext cx="1095375" cy="4914900"/>
            <a:chExt cx="694" cy="3096"/>
          </a:xfrm>
        </p:grpSpPr>
        <p:sp>
          <p:nvSpPr>
            <p:cNvPr id="19459" name="同心圆 4" title=""/>
            <p:cNvSpPr/>
            <p:nvPr/>
          </p:nvSpPr>
          <p:spPr>
            <a:xfrm>
              <a:off x="0" y="0"/>
              <a:ext cx="608" cy="607"/>
            </a:xfrm>
            <a:custGeom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l" t="t" r="r" b="b"/>
              <a:pathLst>
                <a:path w="10000" h="10000">
                  <a:moveTo>
                    <a:pt x="0" y="5008"/>
                  </a:moveTo>
                  <a:cubicBezTo>
                    <a:pt x="0" y="2242"/>
                    <a:pt x="2239" y="0"/>
                    <a:pt x="5000" y="0"/>
                  </a:cubicBezTo>
                  <a:cubicBezTo>
                    <a:pt x="7761" y="0"/>
                    <a:pt x="10000" y="2242"/>
                    <a:pt x="10000" y="5008"/>
                  </a:cubicBezTo>
                  <a:cubicBezTo>
                    <a:pt x="10000" y="7774"/>
                    <a:pt x="7761" y="10016"/>
                    <a:pt x="5000" y="10016"/>
                  </a:cubicBezTo>
                  <a:cubicBezTo>
                    <a:pt x="2239" y="10016"/>
                    <a:pt x="0" y="7774"/>
                    <a:pt x="0" y="5008"/>
                  </a:cubicBezTo>
                  <a:close/>
                  <a:moveTo>
                    <a:pt x="905" y="5008"/>
                  </a:moveTo>
                  <a:cubicBezTo>
                    <a:pt x="905" y="7273"/>
                    <a:pt x="2738" y="9110"/>
                    <a:pt x="5000" y="9110"/>
                  </a:cubicBezTo>
                  <a:cubicBezTo>
                    <a:pt x="7262" y="9110"/>
                    <a:pt x="9095" y="7273"/>
                    <a:pt x="9095" y="5008"/>
                  </a:cubicBezTo>
                  <a:cubicBezTo>
                    <a:pt x="9095" y="2743"/>
                    <a:pt x="7262" y="906"/>
                    <a:pt x="5000" y="906"/>
                  </a:cubicBezTo>
                  <a:cubicBezTo>
                    <a:pt x="2738" y="906"/>
                    <a:pt x="905" y="2743"/>
                    <a:pt x="905" y="5008"/>
                  </a:cubicBezTo>
                  <a:close/>
                </a:path>
              </a:pathLst>
            </a:custGeom>
            <a:solidFill>
              <a:srgbClr val="00B0F0">
                <a:alpha val="38039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9460" name="同心圆 5" title=""/>
            <p:cNvSpPr/>
            <p:nvPr/>
          </p:nvSpPr>
          <p:spPr>
            <a:xfrm>
              <a:off x="59" y="2780"/>
              <a:ext cx="317" cy="316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cubicBezTo>
                    <a:pt x="0" y="2239"/>
                    <a:pt x="2246" y="0"/>
                    <a:pt x="5016" y="0"/>
                  </a:cubicBezTo>
                  <a:cubicBezTo>
                    <a:pt x="7786" y="0"/>
                    <a:pt x="10032" y="2239"/>
                    <a:pt x="10032" y="5000"/>
                  </a:cubicBezTo>
                  <a:cubicBezTo>
                    <a:pt x="10032" y="7761"/>
                    <a:pt x="7786" y="10000"/>
                    <a:pt x="5016" y="10000"/>
                  </a:cubicBezTo>
                  <a:cubicBezTo>
                    <a:pt x="2246" y="10000"/>
                    <a:pt x="0" y="7761"/>
                    <a:pt x="0" y="5000"/>
                  </a:cubicBezTo>
                  <a:close/>
                  <a:moveTo>
                    <a:pt x="883" y="5000"/>
                  </a:moveTo>
                  <a:cubicBezTo>
                    <a:pt x="883" y="7272"/>
                    <a:pt x="2719" y="9114"/>
                    <a:pt x="4984" y="9114"/>
                  </a:cubicBezTo>
                  <a:cubicBezTo>
                    <a:pt x="7249" y="9114"/>
                    <a:pt x="9085" y="7272"/>
                    <a:pt x="9085" y="5000"/>
                  </a:cubicBezTo>
                  <a:cubicBezTo>
                    <a:pt x="9085" y="2728"/>
                    <a:pt x="7249" y="886"/>
                    <a:pt x="4984" y="886"/>
                  </a:cubicBezTo>
                  <a:cubicBezTo>
                    <a:pt x="2719" y="886"/>
                    <a:pt x="883" y="2728"/>
                    <a:pt x="883" y="5000"/>
                  </a:cubicBezTo>
                  <a:close/>
                </a:path>
              </a:pathLst>
            </a:custGeom>
            <a:solidFill>
              <a:srgbClr val="00B0F0">
                <a:alpha val="27058"/>
              </a:srgbClr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grpSp>
          <p:nvGrpSpPr>
            <p:cNvPr id="19461" name="同心圆 6" title=""/>
            <p:cNvGrpSpPr/>
            <p:nvPr/>
          </p:nvGrpSpPr>
          <p:grpSpPr>
            <a:xfrm>
              <a:off x="423" y="693"/>
              <a:ext cx="273" cy="273"/>
              <a:chExt cx="432816" cy="432816"/>
            </a:xfrm>
          </p:grpSpPr>
          <p:pic>
            <p:nvPicPr>
              <p:cNvPr id="19462" name="同心圆 6" title="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32816" cy="4328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19463" name="Text Box 8" title=""/>
              <p:cNvSpPr txBox="1"/>
              <p:nvPr/>
            </p:nvSpPr>
            <p:spPr>
              <a:xfrm>
                <a:off x="62516" y="62347"/>
                <a:ext cx="306452" cy="3053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 eaLnBrk="1" hangingPunct="1"/>
                <a:endParaRPr lang="zh-CN" altLang="en-US" sz="1800"/>
              </a:p>
            </p:txBody>
          </p:sp>
        </p:grpSp>
      </p:grpSp>
      <p:sp>
        <p:nvSpPr>
          <p:cNvPr id="19464" name="同心圆 8" title=""/>
          <p:cNvSpPr/>
          <p:nvPr/>
        </p:nvSpPr>
        <p:spPr>
          <a:xfrm>
            <a:off x="7092950" y="661988"/>
            <a:ext cx="431800" cy="431800"/>
          </a:xfrm>
          <a:custGeom>
            <a:cxnLst>
              <a:cxn ang="0">
                <a:pos x="0" y="215900"/>
              </a:cxn>
              <a:cxn ang="0">
                <a:pos x="215900" y="0"/>
              </a:cxn>
              <a:cxn ang="0">
                <a:pos x="431800" y="215900"/>
              </a:cxn>
              <a:cxn ang="0">
                <a:pos x="215900" y="431800"/>
              </a:cxn>
              <a:cxn ang="0">
                <a:pos x="0" y="215900"/>
              </a:cxn>
              <a:cxn ang="0">
                <a:pos x="25934" y="215900"/>
              </a:cxn>
              <a:cxn ang="0">
                <a:pos x="215900" y="405866"/>
              </a:cxn>
              <a:cxn ang="0">
                <a:pos x="405866" y="215900"/>
              </a:cxn>
              <a:cxn ang="0">
                <a:pos x="215900" y="25934"/>
              </a:cxn>
              <a:cxn ang="0">
                <a:pos x="25934" y="215900"/>
              </a:cxn>
            </a:cxnLst>
            <a:rect l="l" t="t" r="r" b="b"/>
            <a:pathLst>
              <a:path w="431800" h="431800">
                <a:moveTo>
                  <a:pt x="0" y="215900"/>
                </a:moveTo>
                <a:cubicBezTo>
                  <a:pt x="0" y="96662"/>
                  <a:pt x="96662" y="0"/>
                  <a:pt x="215900" y="0"/>
                </a:cubicBezTo>
                <a:cubicBezTo>
                  <a:pt x="335138" y="0"/>
                  <a:pt x="431800" y="96662"/>
                  <a:pt x="431800" y="215900"/>
                </a:cubicBezTo>
                <a:cubicBezTo>
                  <a:pt x="431800" y="335138"/>
                  <a:pt x="335138" y="431800"/>
                  <a:pt x="215900" y="431800"/>
                </a:cubicBezTo>
                <a:cubicBezTo>
                  <a:pt x="96662" y="431800"/>
                  <a:pt x="0" y="335138"/>
                  <a:pt x="0" y="215900"/>
                </a:cubicBezTo>
                <a:close/>
                <a:moveTo>
                  <a:pt x="25934" y="215900"/>
                </a:moveTo>
                <a:cubicBezTo>
                  <a:pt x="25934" y="320815"/>
                  <a:pt x="110985" y="405866"/>
                  <a:pt x="215900" y="405866"/>
                </a:cubicBezTo>
                <a:cubicBezTo>
                  <a:pt x="320815" y="405866"/>
                  <a:pt x="405866" y="320815"/>
                  <a:pt x="405866" y="215900"/>
                </a:cubicBezTo>
                <a:cubicBezTo>
                  <a:pt x="405866" y="110985"/>
                  <a:pt x="320815" y="25934"/>
                  <a:pt x="215900" y="25934"/>
                </a:cubicBezTo>
                <a:cubicBezTo>
                  <a:pt x="110985" y="25934"/>
                  <a:pt x="25934" y="110985"/>
                  <a:pt x="25934" y="215900"/>
                </a:cubicBezTo>
                <a:close/>
              </a:path>
            </a:pathLst>
          </a:cu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9465" name="同心圆 9" title=""/>
          <p:cNvSpPr/>
          <p:nvPr/>
        </p:nvSpPr>
        <p:spPr>
          <a:xfrm>
            <a:off x="8878888" y="1435100"/>
            <a:ext cx="350837" cy="350838"/>
          </a:xfrm>
          <a:custGeom>
            <a:cxnLst>
              <a:cxn ang="0">
                <a:pos x="0" y="175419"/>
              </a:cxn>
              <a:cxn ang="0">
                <a:pos x="175419" y="0"/>
              </a:cxn>
              <a:cxn ang="0">
                <a:pos x="350838" y="175419"/>
              </a:cxn>
              <a:cxn ang="0">
                <a:pos x="175419" y="350838"/>
              </a:cxn>
              <a:cxn ang="0">
                <a:pos x="0" y="175419"/>
              </a:cxn>
              <a:cxn ang="0">
                <a:pos x="31519" y="175419"/>
              </a:cxn>
              <a:cxn ang="0">
                <a:pos x="175418" y="319319"/>
              </a:cxn>
              <a:cxn ang="0">
                <a:pos x="319317" y="175419"/>
              </a:cxn>
              <a:cxn ang="0">
                <a:pos x="175418" y="31519"/>
              </a:cxn>
              <a:cxn ang="0">
                <a:pos x="31519" y="175419"/>
              </a:cxn>
            </a:cxnLst>
            <a:rect l="l" t="t" r="r" b="b"/>
            <a:pathLst>
              <a:path w="350837" h="350838">
                <a:moveTo>
                  <a:pt x="0" y="175419"/>
                </a:moveTo>
                <a:cubicBezTo>
                  <a:pt x="0" y="78538"/>
                  <a:pt x="78538" y="0"/>
                  <a:pt x="175419" y="0"/>
                </a:cubicBezTo>
                <a:cubicBezTo>
                  <a:pt x="272300" y="0"/>
                  <a:pt x="350838" y="78538"/>
                  <a:pt x="350838" y="175419"/>
                </a:cubicBezTo>
                <a:cubicBezTo>
                  <a:pt x="350838" y="272300"/>
                  <a:pt x="272300" y="350838"/>
                  <a:pt x="175419" y="350838"/>
                </a:cubicBezTo>
                <a:cubicBezTo>
                  <a:pt x="78538" y="350838"/>
                  <a:pt x="0" y="272300"/>
                  <a:pt x="0" y="175419"/>
                </a:cubicBezTo>
                <a:close/>
                <a:moveTo>
                  <a:pt x="31519" y="175419"/>
                </a:moveTo>
                <a:cubicBezTo>
                  <a:pt x="31519" y="254893"/>
                  <a:pt x="95945" y="319319"/>
                  <a:pt x="175418" y="319319"/>
                </a:cubicBezTo>
                <a:cubicBezTo>
                  <a:pt x="254891" y="319319"/>
                  <a:pt x="319317" y="254893"/>
                  <a:pt x="319317" y="175419"/>
                </a:cubicBezTo>
                <a:cubicBezTo>
                  <a:pt x="319317" y="95945"/>
                  <a:pt x="254891" y="31519"/>
                  <a:pt x="175418" y="31519"/>
                </a:cubicBezTo>
                <a:cubicBezTo>
                  <a:pt x="95945" y="31519"/>
                  <a:pt x="31519" y="95945"/>
                  <a:pt x="31519" y="175419"/>
                </a:cubicBezTo>
                <a:close/>
              </a:path>
            </a:pathLst>
          </a:custGeom>
          <a:solidFill>
            <a:srgbClr val="00B0F0">
              <a:alpha val="72156"/>
            </a:srgbClr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9466" name="圆角矩形 10" title=""/>
          <p:cNvSpPr/>
          <p:nvPr/>
        </p:nvSpPr>
        <p:spPr>
          <a:xfrm>
            <a:off x="755650" y="1125538"/>
            <a:ext cx="7632700" cy="4967287"/>
          </a:xfrm>
          <a:prstGeom prst="roundRect">
            <a:avLst>
              <a:gd name="adj" fmla="val 4347"/>
            </a:avLst>
          </a:prstGeom>
          <a:solidFill>
            <a:srgbClr val="0099FF">
              <a:alpha val="9019"/>
            </a:srgbClr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9467" name="Group 12" title=""/>
          <p:cNvGrpSpPr/>
          <p:nvPr/>
        </p:nvGrpSpPr>
        <p:grpSpPr>
          <a:xfrm>
            <a:off x="1101725" y="692150"/>
            <a:ext cx="6710363" cy="792163"/>
            <a:chExt cx="3538" cy="499"/>
          </a:xfrm>
        </p:grpSpPr>
        <p:sp>
          <p:nvSpPr>
            <p:cNvPr id="19468" name="AutoShape 13" title=""/>
            <p:cNvSpPr/>
            <p:nvPr/>
          </p:nvSpPr>
          <p:spPr>
            <a:xfrm>
              <a:off x="54" y="22"/>
              <a:ext cx="3447" cy="446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 sz="1800"/>
            </a:p>
          </p:txBody>
        </p:sp>
        <p:grpSp>
          <p:nvGrpSpPr>
            <p:cNvPr id="19469" name="AutoShape 3" title=""/>
            <p:cNvGrpSpPr/>
            <p:nvPr/>
          </p:nvGrpSpPr>
          <p:grpSpPr>
            <a:xfrm>
              <a:off x="17" y="25"/>
              <a:ext cx="3513" cy="541"/>
              <a:chExt cx="6662928" cy="859536"/>
            </a:xfrm>
          </p:grpSpPr>
          <p:pic>
            <p:nvPicPr>
              <p:cNvPr id="19470" name="AutoShape 3" title="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6662928" cy="85953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19471" name="Text Box 16" title=""/>
              <p:cNvSpPr txBox="1"/>
              <p:nvPr/>
            </p:nvSpPr>
            <p:spPr>
              <a:xfrm>
                <a:off x="91758" y="114481"/>
                <a:ext cx="6479655" cy="4669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800">
                    <a:ea typeface="微软雅黑" pitchFamily="34" charset="-122"/>
                  </a:rPr>
                  <a:t>（二）着装准备</a:t>
                </a:r>
                <a:endParaRPr lang="zh-CN" altLang="en-US" sz="280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9472" name="Text Box 18" title=""/>
          <p:cNvSpPr txBox="1"/>
          <p:nvPr/>
        </p:nvSpPr>
        <p:spPr>
          <a:xfrm>
            <a:off x="4500563" y="2220913"/>
            <a:ext cx="3743325" cy="2647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000" tIns="46800" rIns="90000" bIns="46800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      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出门拜访之前，应根据访问的对象、目的等，将自己的衣物、容貌适当的加以修饰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,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可以形象的反映出你对被访者的尊重。 </a:t>
            </a:r>
            <a:endParaRPr lang="zh-CN" altLang="en-US" sz="2400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pic>
        <p:nvPicPr>
          <p:cNvPr id="19473" name="Picture 27" descr="2007320132929294" title="">
            <a:hlinkClick r:id="rId7"/>
          </p:cNvPr>
          <p:cNvPicPr>
            <a:picLocks noChangeAspect="1"/>
          </p:cNvPicPr>
          <p:nvPr/>
        </p:nvPicPr>
        <p:blipFill>
          <a:blip r:embed="rId6"/>
          <a:srcRect l="67091"/>
          <a:stretch>
            <a:fillRect/>
          </a:stretch>
        </p:blipFill>
        <p:spPr>
          <a:xfrm>
            <a:off x="2916238" y="2492375"/>
            <a:ext cx="1397000" cy="29718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rgbClr val="808080">
                <a:alpha val="50000"/>
              </a:srgbClr>
            </a:outerShdw>
          </a:effectLst>
        </p:spPr>
      </p:pic>
      <p:pic>
        <p:nvPicPr>
          <p:cNvPr id="19474" name="Picture 28" descr="2007320132929294" title="">
            <a:hlinkClick r:id="rId7"/>
          </p:cNvPr>
          <p:cNvPicPr>
            <a:picLocks noChangeAspect="1"/>
          </p:cNvPicPr>
          <p:nvPr/>
        </p:nvPicPr>
        <p:blipFill>
          <a:blip r:embed="rId6"/>
          <a:srcRect l="33411" r="33445"/>
          <a:stretch>
            <a:fillRect/>
          </a:stretch>
        </p:blipFill>
        <p:spPr>
          <a:xfrm>
            <a:off x="971550" y="1968500"/>
            <a:ext cx="1577975" cy="3332163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rgbClr val="808080">
                <a:alpha val="50000"/>
              </a:srgbClr>
            </a:outerShdw>
          </a:effectLst>
        </p:spPr>
      </p:pic>
      <p:pic>
        <p:nvPicPr>
          <p:cNvPr id="19475" name="Picture 29" descr="2007320132929294" title="">
            <a:hlinkClick r:id="rId7"/>
          </p:cNvPr>
          <p:cNvPicPr>
            <a:picLocks noChangeAspect="1"/>
          </p:cNvPicPr>
          <p:nvPr/>
        </p:nvPicPr>
        <p:blipFill>
          <a:blip r:embed="rId6"/>
          <a:srcRect r="67089"/>
          <a:stretch>
            <a:fillRect/>
          </a:stretch>
        </p:blipFill>
        <p:spPr>
          <a:xfrm>
            <a:off x="1979613" y="3214688"/>
            <a:ext cx="1285875" cy="2735262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2700000" algn="ctr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xmlns:p14="http://schemas.microsoft.com/office/powerpoint/2010/main" Requires="p14">
      <p:transition p14:dur="700">
        <p:fade/>
      </p:transition>
    </mc:Choice>
    <mc:Fallback>
      <p:transition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298</Paragraphs>
  <Slides>49</Slides>
  <Notes>49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baseType="lpstr" size="66">
      <vt:lpstr>Arial</vt:lpstr>
      <vt:lpstr>宋体</vt:lpstr>
      <vt:lpstr>Wingdings</vt:lpstr>
      <vt:lpstr>等线</vt:lpstr>
      <vt:lpstr>汉仪长美黑简</vt:lpstr>
      <vt:lpstr>微软雅黑</vt:lpstr>
      <vt:lpstr>黑体</vt:lpstr>
      <vt:lpstr>Calibri</vt:lpstr>
      <vt:lpstr>Times New Roman</vt:lpstr>
      <vt:lpstr>华文新魏</vt:lpstr>
      <vt:lpstr>隶书</vt:lpstr>
      <vt:lpstr>幼圆</vt:lpstr>
      <vt:lpstr>Arial Unicode MS</vt:lpstr>
      <vt:lpstr>Meiryo</vt:lpstr>
      <vt:lpstr>Yu Gothic UI</vt:lpstr>
      <vt:lpstr>等线 Light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29</cp:revision>
  <dcterms:created xsi:type="dcterms:W3CDTF">2011-05-09T10:08:14Z</dcterms:created>
  <dcterms:modified xsi:type="dcterms:W3CDTF">2023-05-08T07:04:22Z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