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2"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1" r:id="rId17"/>
    <p:sldId id="272" r:id="rId18"/>
    <p:sldId id="270"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1" r:id="rId47"/>
    <p:sldId id="302" r:id="rId48"/>
    <p:sldId id="348" r:id="rId49"/>
  </p:sldIdLst>
  <p:sldSz cx="9144000" cy="6858000" type="screen4x3"/>
  <p:notesSz cx="6858000" cy="9144000"/>
  <p:custDataLst>
    <p:tags r:id="rId50"/>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2" autoAdjust="0"/>
  </p:normalViewPr>
  <p:slideViewPr>
    <p:cSldViewPr>
      <p:cViewPr varScale="1">
        <p:scale>
          <a:sx n="108" d="100"/>
          <a:sy n="108" d="100"/>
        </p:scale>
        <p:origin x="12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cSldViewPr>
  </p:notesViewPr>
  <p:gridSpacing cx="72006" cy="72006"/>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tags" Target="tags/tag61.xml" /><Relationship Id="rId51" Type="http://schemas.openxmlformats.org/officeDocument/2006/relationships/presProps" Target="presProps.xml" /><Relationship Id="rId52" Type="http://schemas.openxmlformats.org/officeDocument/2006/relationships/viewProps" Target="viewProps.xml" /><Relationship Id="rId53" Type="http://schemas.openxmlformats.org/officeDocument/2006/relationships/theme" Target="theme/theme1.xml" /><Relationship Id="rId54"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bwMode="auto">
      <p:bgPr>
        <a:solidFill>
          <a:schemeClr val="bg1"/>
        </a:solidFill>
        <a:effectLst/>
      </p:bgPr>
    </p:bg>
    <p:spTree>
      <p:nvGrpSpPr>
        <p:cNvPr id="1" name=""/>
        <p:cNvGrpSpPr/>
        <p:nvPr/>
      </p:nvGrpSpPr>
      <p:grpSpPr>
        <a:xfrm>
          <a:off x="0" y="0"/>
          <a: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a:lvl1pPr>
          </a:lstStyle>
          <a:p>
            <a:pPr>
              <a:defRPr/>
            </a:pPr>
            <a:fld id="{E028ADF6-D6A5-484F-AD69-AB7758C52F2A}" type="datetime1">
              <a:rPr lang="zh-CN" altLang="en-US"/>
              <a:t/>
            </a:fld>
            <a:endParaRPr lang="zh-CN" altLang="en-US" sz="1200"/>
          </a:p>
        </p:txBody>
      </p:sp>
      <p:sp>
        <p:nvSpPr>
          <p:cNvPr id="14340"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sp>
      <p:sp>
        <p:nvSpPr>
          <p:cNvPr id="14341"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defTabSz="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defTabSz="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defTabSz="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defTabSz="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defTabSz="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30000"/>
              </a:spcBef>
              <a:buFontTx/>
              <a:buNone/>
              <a:defRPr/>
            </a:pPr>
            <a:r>
              <a:rPr lang="zh-CN" sz="1200"/>
              <a:t>单击此处编辑母版文本样式</a:t>
            </a:r>
            <a:endParaRPr lang="zh-CN" sz="1200"/>
          </a:p>
          <a:p>
            <a:pPr>
              <a:spcBef>
                <a:spcPct val="30000"/>
              </a:spcBef>
              <a:buFontTx/>
              <a:buNone/>
              <a:defRPr/>
            </a:pPr>
            <a:r>
              <a:rPr lang="zh-CN" sz="1200"/>
              <a:t>第二级</a:t>
            </a:r>
            <a:endParaRPr lang="zh-CN" sz="1200"/>
          </a:p>
          <a:p>
            <a:pPr>
              <a:spcBef>
                <a:spcPct val="30000"/>
              </a:spcBef>
              <a:buFontTx/>
              <a:buNone/>
              <a:defRPr/>
            </a:pPr>
            <a:r>
              <a:rPr lang="zh-CN" sz="1200"/>
              <a:t>第三级</a:t>
            </a:r>
            <a:endParaRPr lang="zh-CN" sz="1200"/>
          </a:p>
          <a:p>
            <a:pPr>
              <a:spcBef>
                <a:spcPct val="30000"/>
              </a:spcBef>
              <a:buFontTx/>
              <a:buNone/>
              <a:defRPr/>
            </a:pPr>
            <a:r>
              <a:rPr lang="zh-CN" sz="1200"/>
              <a:t>第四级</a:t>
            </a:r>
            <a:endParaRPr lang="zh-CN" sz="1200"/>
          </a:p>
          <a:p>
            <a:pPr>
              <a:spcBef>
                <a:spcPct val="30000"/>
              </a:spcBef>
              <a:buFontTx/>
              <a:buNone/>
              <a:defRPr/>
            </a:pPr>
            <a:r>
              <a:rPr lang="zh-CN" sz="1200"/>
              <a:t>第五级</a:t>
            </a:r>
            <a:endParaRPr lang="zh-CN" sz="1200"/>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eaLnBrk="1" hangingPunct="1">
              <a:buFont typeface="Arial" panose="020b0604020202020204" pitchFamily="34" charset="0"/>
              <a:buNone/>
              <a:defRPr/>
            </a:lvl1pPr>
          </a:lstStyle>
          <a:p>
            <a:pPr>
              <a:defRPr/>
            </a:pPr>
            <a:fld id="{05628A0D-3D2A-44EA-9C10-202FB23866B9}" type="slidenum">
              <a:rPr lang="zh-CN" altLang="en-US"/>
              <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10</a:t>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11</a:t>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12</a:t>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13</a:t>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14</a:t>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15</a:t>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16</a:t>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17</a:t>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18</a:t>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19</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2</a:t>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20</a:t>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21</a:t>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22</a:t>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23</a:t>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24</a:t>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25</a:t>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26</a:t>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27</a:t>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28</a:t>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29</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3</a:t>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30</a:t>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31</a:t>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32</a:t>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33</a:t>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34</a:t>
            </a:fld>
            <a:endParaRPr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35</a:t>
            </a:fld>
            <a:endParaRPr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36</a:t>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37</a:t>
            </a:fld>
            <a:endParaRPr lang="zh-CN"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38</a:t>
            </a:fld>
            <a:endParaRPr lang="zh-CN"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39</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4</a:t>
            </a:fld>
            <a:endParaRPr lang="zh-CN"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40</a:t>
            </a:fld>
            <a:endParaRPr lang="zh-CN"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41</a:t>
            </a:fld>
            <a:endParaRPr lang="zh-CN"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42</a:t>
            </a:fld>
            <a:endParaRPr lang="zh-CN"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name="">
    <p:bg bwMode="auto">
      <p:bgPr>
        <a:solidFill>
          <a:srgbClr val="FFFFFF"/>
        </a:solidFill>
        <a:effectLst/>
      </p:bgPr>
    </p:bg>
    <p:spTree>
      <p:nvGrpSpPr>
        <p:cNvPr id="1" name=""/>
        <p:cNvGrpSpPr/>
        <p:nvPr/>
      </p:nvGrpSpPr>
      <p:grpSpPr>
        <a:xfrm>
          <a:off x="0" y="0"/>
          <a:ext cx="0" cy="0"/>
        </a:xfrm>
      </p:grpSpPr>
      <p:sp>
        <p:nvSpPr>
          <p:cNvPr id="59394" name="幻灯片图像占位符 1"/>
          <p:cNvSpPr>
            <a:spLocks noGrp="1" noRot="1" noChangeAspect="1" noChangeArrowheads="1" noTextEdit="1"/>
          </p:cNvSpPr>
          <p:nvPr>
            <p:ph type="sldImg" idx="4294967295"/>
          </p:nvPr>
        </p:nvSpPr>
        <p:spPr>
          <a:xfrm>
            <a:off x="2690813" y="0"/>
            <a:ext cx="2557462" cy="1919288"/>
          </a:xfrm>
        </p:spPr>
      </p:sp>
      <p:sp>
        <p:nvSpPr>
          <p:cNvPr id="59395" name="备注占位符 2"/>
          <p:cNvSpPr>
            <a:spLocks noGrp="1" noRot="1" noChangeAspect="1" noChangeArrowheads="1"/>
          </p:cNvSpPr>
          <p:nvPr>
            <p:ph type="body" idx="1"/>
          </p:nvPr>
        </p:nvSpPr>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a:t>
            </a:r>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44</a:t>
            </a:fld>
            <a:endParaRPr lang="zh-CN"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45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46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5</a:t>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6</a:t>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7</a:t>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8</a:t>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E028ADF6-D6A5-484F-AD69-AB7758C52F2A}"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pPr>
              <a:defRPr/>
            </a:pPr>
            <a:fld id="{05628A0D-3D2A-44EA-9C10-202FB23866B9}" type="slidenum">
              <a:rPr lang="zh-CN" altLang="en-US" smtClean="0"/>
              <a:t>9</a:t>
            </a:fld>
            <a:endParaRPr lang="zh-CN"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E4511AA3-BD55-4F9C-9D2D-053F2CE552D3}" type="datetime1">
              <a:rPr lang="zh-CN" altLang="en-US"/>
              <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7F3AAD9A-FA97-4EC9-B6CE-C6A3679ED6A3}" type="slidenum">
              <a:rPr lang="zh-CN" altLang="en-US"/>
              <a:t/>
            </a:fld>
            <a:endParaRPr lang="zh-CN" altLang="en-US" sz="1800">
              <a:solidFill>
                <a:schemeClr val="tx1"/>
              </a:solidFill>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CD1AE78-CF5C-435A-8F7E-65A2C4634353}" type="datetime1">
              <a:rPr lang="zh-CN" altLang="en-US"/>
              <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AFB80859-57E9-495B-9D5C-3DCB0D594C38}" type="slidenum">
              <a:rPr lang="zh-CN" altLang="en-US"/>
              <a:t/>
            </a:fld>
            <a:endParaRPr lang="zh-CN" altLang="en-US" sz="1800">
              <a:solidFill>
                <a:schemeClr val="tx1"/>
              </a:solidFill>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960006D-BE67-4A0D-98E0-CCBD765DBB55}" type="datetime1">
              <a:rPr lang="zh-CN" altLang="en-US"/>
              <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BFEE2A97-4486-4CF4-9DE4-0D7D9B60C223}" type="slidenum">
              <a:rPr lang="zh-CN" altLang="en-US"/>
              <a:t/>
            </a:fld>
            <a:endParaRPr lang="zh-CN" altLang="en-US" sz="1800">
              <a:solidFill>
                <a:schemeClr val="tx1"/>
              </a:solidFill>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自定义版式">
    <p:spTree>
      <p:nvGrpSpPr>
        <p:cNvPr id="1" name=""/>
        <p:cNvGrpSpPr/>
        <p:nvPr/>
      </p:nvGrpSpPr>
      <p:grpSpPr>
        <a:xfrm>
          <a:off x="0" y="0"/>
          <a: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DAD7A552-7DE2-4F91-83FC-F0AD6C4A1610}" type="datetime1">
              <a:rPr lang="zh-CN" altLang="en-US"/>
              <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pPr>
              <a:defRPr/>
            </a:pPr>
            <a:fld id="{0C946E02-A4E0-4C92-89D2-80729D648A86}" type="slidenum">
              <a:rPr lang="zh-CN" altLang="en-US"/>
              <a:t/>
            </a:fld>
            <a:endParaRPr lang="zh-CN" altLang="en-US" sz="1800">
              <a:solidFill>
                <a:schemeClr val="tx1"/>
              </a:solidFill>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E6462C2-B39A-499F-963A-D348CC7F3AA7}" type="datetime1">
              <a:rPr lang="zh-CN" altLang="en-US"/>
              <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0F3C4DF9-72EB-47B5-BBE1-C7303B54189B}" type="slidenum">
              <a:rPr lang="zh-CN" altLang="en-US"/>
              <a:t/>
            </a:fld>
            <a:endParaRPr lang="zh-CN" altLang="en-US" sz="1800">
              <a:solidFill>
                <a:schemeClr val="tx1"/>
              </a:solidFill>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FED1322-E8C3-4924-9606-2F6FD5DCB633}" type="datetime1">
              <a:rPr lang="zh-CN" altLang="en-US"/>
              <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D4AF97B7-E17C-4EB0-BDE1-2812DAEBDC06}" type="slidenum">
              <a:rPr lang="zh-CN" altLang="en-US"/>
              <a:t/>
            </a:fld>
            <a:endParaRPr lang="zh-CN" altLang="en-US" sz="1800">
              <a:solidFill>
                <a:schemeClr val="tx1"/>
              </a:solidFill>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A759805F-A351-4E10-9220-5B4506924573}" type="datetime1">
              <a:rPr lang="zh-CN" altLang="en-US"/>
              <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C9195D9D-F6D6-4DE5-A6A7-79C104E3DD22}" type="slidenum">
              <a:rPr lang="zh-CN" altLang="en-US"/>
              <a:t/>
            </a:fld>
            <a:endParaRPr lang="zh-CN" altLang="en-US" sz="1800">
              <a:solidFill>
                <a:schemeClr val="tx1"/>
              </a:solidFill>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C636364A-DBDF-4F29-B833-062B339AA5FC}" type="datetime1">
              <a:rPr lang="zh-CN" altLang="en-US"/>
              <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zh-CN"/>
          </a:p>
        </p:txBody>
      </p:sp>
      <p:sp>
        <p:nvSpPr>
          <p:cNvPr id="9" name="灯片编号占位符 8"/>
          <p:cNvSpPr>
            <a:spLocks noGrp="1"/>
          </p:cNvSpPr>
          <p:nvPr>
            <p:ph type="sldNum" sz="quarter" idx="12"/>
          </p:nvPr>
        </p:nvSpPr>
        <p:spPr/>
        <p:txBody>
          <a:bodyPr/>
          <a:lstStyle>
            <a:lvl1pPr>
              <a:defRPr/>
            </a:lvl1pPr>
          </a:lstStyle>
          <a:p>
            <a:pPr>
              <a:defRPr/>
            </a:pPr>
            <a:fld id="{4E91900C-CE9A-4FFA-9A1A-99E1A89A8FF8}" type="slidenum">
              <a:rPr lang="zh-CN" altLang="en-US"/>
              <a:t/>
            </a:fld>
            <a:endParaRPr lang="zh-CN" altLang="en-US" sz="1800">
              <a:solidFill>
                <a:schemeClr val="tx1"/>
              </a:solidFill>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BDFE7C61-091F-4D33-B10D-BAAA0E4C7B8D}" type="datetime1">
              <a:rPr lang="zh-CN" altLang="en-US"/>
              <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pPr>
              <a:defRPr/>
            </a:pPr>
            <a:fld id="{D6665C03-F404-47FE-AEA1-C0730B2C5463}" type="slidenum">
              <a:rPr lang="zh-CN" altLang="en-US"/>
              <a:t/>
            </a:fld>
            <a:endParaRPr lang="zh-CN" altLang="en-US" sz="1800">
              <a:solidFill>
                <a:schemeClr val="tx1"/>
              </a:solidFill>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pPr>
              <a:defRPr/>
            </a:pPr>
            <a:fld id="{B4F8FA76-5093-42B3-BC2E-422F71128A30}" type="datetime1">
              <a:rPr lang="zh-CN" altLang="en-US"/>
              <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zh-CN"/>
          </a:p>
        </p:txBody>
      </p:sp>
      <p:sp>
        <p:nvSpPr>
          <p:cNvPr id="4" name="灯片编号占位符 3"/>
          <p:cNvSpPr>
            <a:spLocks noGrp="1"/>
          </p:cNvSpPr>
          <p:nvPr>
            <p:ph type="sldNum" sz="quarter" idx="12"/>
          </p:nvPr>
        </p:nvSpPr>
        <p:spPr/>
        <p:txBody>
          <a:bodyPr/>
          <a:lstStyle>
            <a:lvl1pPr>
              <a:defRPr/>
            </a:lvl1pPr>
          </a:lstStyle>
          <a:p>
            <a:pPr>
              <a:defRPr/>
            </a:pPr>
            <a:fld id="{A3DEF577-1CF8-4304-904E-4AE6F28BB3D5}" type="slidenum">
              <a:rPr lang="zh-CN" altLang="en-US"/>
              <a:t/>
            </a:fld>
            <a:endParaRPr lang="zh-CN" altLang="en-US" sz="1800">
              <a:solidFill>
                <a:schemeClr val="tx1"/>
              </a:solidFill>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vl1pPr>
          </a:lstStyle>
          <a:p>
            <a:pPr>
              <a:defRPr/>
            </a:pPr>
            <a:fld id="{EF5D95C2-93A8-4D49-93D6-DDA3626B0621}" type="datetime1">
              <a:rPr lang="zh-CN" altLang="en-US"/>
              <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82A92E9C-85B5-421E-8510-31047EB2B062}" type="slidenum">
              <a:rPr lang="zh-CN" altLang="en-US"/>
              <a:t/>
            </a:fld>
            <a:endParaRPr lang="zh-CN" altLang="en-US" sz="1800">
              <a:solidFill>
                <a:schemeClr val="tx1"/>
              </a:solidFill>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vl1pPr>
          </a:lstStyle>
          <a:p>
            <a:pPr>
              <a:defRPr/>
            </a:pPr>
            <a:fld id="{DD754C94-1E0A-4FF2-92DA-D165669C1B77}" type="datetime1">
              <a:rPr lang="zh-CN" altLang="en-US"/>
              <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52BFA33D-42D5-4DF0-989F-DD48C9E819FE}" type="slidenum">
              <a:rPr lang="zh-CN" altLang="en-US"/>
              <a:t/>
            </a:fld>
            <a:endParaRPr lang="zh-CN" altLang="en-US" sz="1800">
              <a:solidFill>
                <a:schemeClr val="tx1"/>
              </a:solidFill>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endParaRPr lang="zh-CN">
              <a:sym typeface="Calibri" panose="020f0502020204030204" pitchFamily="34" charset="0"/>
            </a:endParaRPr>
          </a:p>
        </p:txBody>
      </p:sp>
      <p:sp>
        <p:nvSpPr>
          <p:cNvPr id="1027"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endParaRPr lang="zh-CN">
              <a:sym typeface="Calibri" panose="020f0502020204030204" pitchFamily="34" charset="0"/>
            </a:endParaRPr>
          </a:p>
          <a:p>
            <a:pPr lvl="1"/>
            <a:r>
              <a:rPr lang="zh-CN">
                <a:sym typeface="Calibri" panose="020f0502020204030204" pitchFamily="34" charset="0"/>
              </a:rPr>
              <a:t>第二级</a:t>
            </a:r>
            <a:endParaRPr lang="zh-CN">
              <a:sym typeface="Calibri" panose="020f0502020204030204" pitchFamily="34" charset="0"/>
            </a:endParaRPr>
          </a:p>
          <a:p>
            <a:pPr lvl="2"/>
            <a:r>
              <a:rPr lang="zh-CN">
                <a:sym typeface="Calibri" panose="020f0502020204030204" pitchFamily="34" charset="0"/>
              </a:rPr>
              <a:t>第三级</a:t>
            </a:r>
            <a:endParaRPr lang="zh-CN">
              <a:sym typeface="Calibri" panose="020f0502020204030204" pitchFamily="34" charset="0"/>
            </a:endParaRPr>
          </a:p>
          <a:p>
            <a:pPr lvl="3"/>
            <a:r>
              <a:rPr lang="zh-CN">
                <a:sym typeface="Calibri" panose="020f0502020204030204" pitchFamily="34" charset="0"/>
              </a:rPr>
              <a:t>第四级</a:t>
            </a:r>
            <a:endParaRPr lang="zh-CN">
              <a:sym typeface="Calibri" panose="020f0502020204030204" pitchFamily="34" charset="0"/>
            </a:endParaRPr>
          </a:p>
          <a:p>
            <a:pPr lvl="4"/>
            <a:r>
              <a:rPr lang="zh-CN">
                <a:sym typeface="Calibri" panose="020f0502020204030204" pitchFamily="34" charset="0"/>
              </a:rPr>
              <a:t>第五级</a:t>
            </a:r>
            <a:endParaRPr lang="zh-CN">
              <a:sym typeface="Calibri" panose="020f0502020204030204" pitchFamily="34" charset="0"/>
            </a:endParaRP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5A85976D-3CEE-48FF-90ED-123A38135445}" type="datetime1">
              <a:rPr lang="zh-CN" altLang="en-US"/>
              <a:t/>
            </a:fld>
            <a:endParaRPr lang="zh-CN" altLang="en-US"/>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4C8548EE-AD1C-45C0-ABA8-23C3507ADB7B}" type="slidenum">
              <a:rPr lang="zh-CN" altLang="en-US"/>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 Id="rId3"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0.xml" /><Relationship Id="rId3" Type="http://schemas.openxmlformats.org/officeDocument/2006/relationships/image" Target="../media/image15.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1.xml" /><Relationship Id="rId3" Type="http://schemas.openxmlformats.org/officeDocument/2006/relationships/image" Target="../media/image16.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 Id="rId3" Type="http://schemas.openxmlformats.org/officeDocument/2006/relationships/image" Target="../media/image1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3.xml" /><Relationship Id="rId3" Type="http://schemas.openxmlformats.org/officeDocument/2006/relationships/image" Target="../media/image1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4.xml" /><Relationship Id="rId3" Type="http://schemas.openxmlformats.org/officeDocument/2006/relationships/image" Target="../media/image1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5.xml" /><Relationship Id="rId3" Type="http://schemas.openxmlformats.org/officeDocument/2006/relationships/image" Target="../media/image18.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6.xml" /><Relationship Id="rId3" Type="http://schemas.openxmlformats.org/officeDocument/2006/relationships/image" Target="../media/image20.png" /><Relationship Id="rId4" Type="http://schemas.openxmlformats.org/officeDocument/2006/relationships/image" Target="../media/image21.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7.xml" /><Relationship Id="rId3" Type="http://schemas.openxmlformats.org/officeDocument/2006/relationships/image" Target="../media/image2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8.xml" /><Relationship Id="rId3" Type="http://schemas.openxmlformats.org/officeDocument/2006/relationships/image" Target="../media/image23.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9.xml" /><Relationship Id="rId3" Type="http://schemas.openxmlformats.org/officeDocument/2006/relationships/image" Target="../media/image2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 Id="rId3"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0.xml" /><Relationship Id="rId3" Type="http://schemas.openxmlformats.org/officeDocument/2006/relationships/image" Target="../media/image25.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1.xml" /><Relationship Id="rId3" Type="http://schemas.openxmlformats.org/officeDocument/2006/relationships/image" Target="../media/image26.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2.xml" /><Relationship Id="rId3" Type="http://schemas.openxmlformats.org/officeDocument/2006/relationships/image" Target="../media/image27.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3.xml" /><Relationship Id="rId3" Type="http://schemas.openxmlformats.org/officeDocument/2006/relationships/image" Target="../media/image2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4.xml" /><Relationship Id="rId3" Type="http://schemas.openxmlformats.org/officeDocument/2006/relationships/image" Target="../media/image29.jpeg" /><Relationship Id="rId4" Type="http://schemas.openxmlformats.org/officeDocument/2006/relationships/image" Target="../media/image30.png" /><Relationship Id="rId5" Type="http://schemas.openxmlformats.org/officeDocument/2006/relationships/image" Target="../media/image31.png" /><Relationship Id="rId6" Type="http://schemas.openxmlformats.org/officeDocument/2006/relationships/image" Target="../media/image32.png" /><Relationship Id="rId7" Type="http://schemas.openxmlformats.org/officeDocument/2006/relationships/image" Target="../media/image33.png" /><Relationship Id="rId8" Type="http://schemas.openxmlformats.org/officeDocument/2006/relationships/image" Target="../media/image34.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5.xml" /><Relationship Id="rId3" Type="http://schemas.openxmlformats.org/officeDocument/2006/relationships/image" Target="../media/image35.png" /><Relationship Id="rId4" Type="http://schemas.openxmlformats.org/officeDocument/2006/relationships/image" Target="../media/image36.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7.xml" /><Relationship Id="rId3" Type="http://schemas.openxmlformats.org/officeDocument/2006/relationships/image" Target="../media/image37.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8.xml" /><Relationship Id="rId3" Type="http://schemas.openxmlformats.org/officeDocument/2006/relationships/image" Target="../media/image38.png" /><Relationship Id="rId4" Type="http://schemas.openxmlformats.org/officeDocument/2006/relationships/image" Target="../media/image39.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 Id="rId3" Type="http://schemas.openxmlformats.org/officeDocument/2006/relationships/image" Target="../media/image3.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0.xml" /><Relationship Id="rId3" Type="http://schemas.openxmlformats.org/officeDocument/2006/relationships/image" Target="../media/image37.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1.xml" /><Relationship Id="rId3" Type="http://schemas.openxmlformats.org/officeDocument/2006/relationships/image" Target="../media/image40.png" /><Relationship Id="rId4" Type="http://schemas.openxmlformats.org/officeDocument/2006/relationships/image" Target="../media/image17.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2.xml" /><Relationship Id="rId3" Type="http://schemas.openxmlformats.org/officeDocument/2006/relationships/image" Target="../media/image37.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3.xml" /><Relationship Id="rId3" Type="http://schemas.openxmlformats.org/officeDocument/2006/relationships/image" Target="../media/image38.png" /><Relationship Id="rId4" Type="http://schemas.openxmlformats.org/officeDocument/2006/relationships/image" Target="../media/image19.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4.xml" /><Relationship Id="rId3" Type="http://schemas.openxmlformats.org/officeDocument/2006/relationships/image" Target="../media/image37.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5.xml" /><Relationship Id="rId3" Type="http://schemas.openxmlformats.org/officeDocument/2006/relationships/image" Target="../media/image41.png" /><Relationship Id="rId4" Type="http://schemas.openxmlformats.org/officeDocument/2006/relationships/image" Target="../media/image42.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6.xml" /><Relationship Id="rId3" Type="http://schemas.openxmlformats.org/officeDocument/2006/relationships/image" Target="../media/image37.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7.xml" /><Relationship Id="rId3" Type="http://schemas.openxmlformats.org/officeDocument/2006/relationships/image" Target="../media/image43.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8.xml" /><Relationship Id="rId3" Type="http://schemas.openxmlformats.org/officeDocument/2006/relationships/image" Target="../media/image44.jpeg" /><Relationship Id="rId4" Type="http://schemas.openxmlformats.org/officeDocument/2006/relationships/image" Target="../media/image45.jpeg" /><Relationship Id="rId5" Type="http://schemas.openxmlformats.org/officeDocument/2006/relationships/image" Target="../media/image46.emf"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9.xml" /><Relationship Id="rId3" Type="http://schemas.openxmlformats.org/officeDocument/2006/relationships/image" Target="../media/image47.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xml"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image" Target="../media/image6.png" /><Relationship Id="rId6" Type="http://schemas.openxmlformats.org/officeDocument/2006/relationships/image" Target="../media/image7.png" /><Relationship Id="rId7" Type="http://schemas.openxmlformats.org/officeDocument/2006/relationships/image" Target="../media/image8.png" /><Relationship Id="rId8" Type="http://schemas.openxmlformats.org/officeDocument/2006/relationships/image" Target="../media/image9.emf"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0.xml" /><Relationship Id="rId3" Type="http://schemas.openxmlformats.org/officeDocument/2006/relationships/image" Target="../media/image48.png" /><Relationship Id="rId4" Type="http://schemas.openxmlformats.org/officeDocument/2006/relationships/image" Target="../media/image49.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1.xml" /><Relationship Id="rId3" Type="http://schemas.openxmlformats.org/officeDocument/2006/relationships/image" Target="../media/image50.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2.xml" /><Relationship Id="rId3" Type="http://schemas.openxmlformats.org/officeDocument/2006/relationships/image" Target="../media/image51.png" /><Relationship Id="rId4" Type="http://schemas.openxmlformats.org/officeDocument/2006/relationships/image" Target="../media/image52.pn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3.xml" /><Relationship Id="rId3" Type="http://schemas.openxmlformats.org/officeDocument/2006/relationships/image" Target="../media/image53.pn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4.xml" /><Relationship Id="rId3" Type="http://schemas.openxmlformats.org/officeDocument/2006/relationships/image" Target="../media/image54.pn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55.pn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5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5.xml" /><Relationship Id="rId3" Type="http://schemas.openxmlformats.org/officeDocument/2006/relationships/image" Target="../media/image10.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6.xml" /><Relationship Id="rId3" Type="http://schemas.openxmlformats.org/officeDocument/2006/relationships/image" Target="../media/image11.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7.xml" /><Relationship Id="rId3" Type="http://schemas.openxmlformats.org/officeDocument/2006/relationships/image" Target="../media/image1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8.xml" /><Relationship Id="rId3" Type="http://schemas.openxmlformats.org/officeDocument/2006/relationships/image" Target="../media/image13.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9.xml" /><Relationship Id="rId3" Type="http://schemas.openxmlformats.org/officeDocument/2006/relationships/image" Target="../media/image14.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5362" name="Picture 5" descr="C:\Users\Administrator\Desktop\4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矩形 22"/>
          <p:cNvSpPr>
            <a:spLocks noChangeArrowheads="1"/>
          </p:cNvSpPr>
          <p:nvPr/>
        </p:nvSpPr>
        <p:spPr bwMode="auto">
          <a:xfrm>
            <a:off x="0" y="2928938"/>
            <a:ext cx="9144000" cy="1000125"/>
          </a:xfrm>
          <a:prstGeom prst="rect">
            <a:avLst/>
          </a:prstGeom>
          <a:solidFill>
            <a:srgbClr val="25C6FF">
              <a:alpha val="72156"/>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64" name="标题 1"/>
          <p:cNvSpPr>
            <a:spLocks noGrp="1" noChangeArrowheads="1"/>
          </p:cNvSpPr>
          <p:nvPr>
            <p:ph type="ctrTitle" idx="4294967295"/>
          </p:nvPr>
        </p:nvSpPr>
        <p:spPr>
          <a:xfrm>
            <a:off x="500063" y="3357563"/>
            <a:ext cx="7772400" cy="941387"/>
          </a:xfrm>
        </p:spPr>
        <p:txBody>
          <a:bodyPr/>
          <a:lstStyle/>
          <a:p>
            <a:pPr marL="0" indent="0" eaLnBrk="1" hangingPunct="1">
              <a:lnSpc>
                <a:spcPct val="150000"/>
              </a:lnSpc>
            </a:pPr>
            <a:r>
              <a:rPr lang="zh-CN" sz="4000">
                <a:solidFill>
                  <a:schemeClr val="bg1"/>
                </a:solidFill>
                <a:latin typeface="微软雅黑" panose="020b0503020204020204" pitchFamily="34" charset="-122"/>
                <a:ea typeface="微软雅黑" panose="020b0503020204020204" pitchFamily="34" charset="-122"/>
                <a:sym typeface="Adobe 黑体 Std R" charset="-122"/>
              </a:rPr>
              <a:t>高清视频监控系统</a:t>
            </a:r>
            <a:br>
              <a:rPr lang="zh-CN" sz="4000">
                <a:solidFill>
                  <a:schemeClr val="bg1"/>
                </a:solidFill>
                <a:latin typeface="微软雅黑" panose="020b0503020204020204" pitchFamily="34" charset="-122"/>
                <a:ea typeface="微软雅黑" panose="020b0503020204020204" pitchFamily="34" charset="-122"/>
                <a:sym typeface="Adobe 黑体 Std R" charset="-122"/>
              </a:rPr>
            </a:br>
            <a:r>
              <a:rPr lang="zh-CN" sz="3200">
                <a:solidFill>
                  <a:srgbClr val="00B0F0"/>
                </a:solidFill>
                <a:latin typeface="微软雅黑" panose="020b0503020204020204" pitchFamily="34" charset="-122"/>
                <a:ea typeface="微软雅黑" panose="020b0503020204020204" pitchFamily="34" charset="-122"/>
                <a:sym typeface="Adobe 黑体 Std R" charset="-122"/>
              </a:rPr>
              <a:t>系统构成</a:t>
            </a:r>
            <a:r>
              <a:rPr lang="zh-CN" sz="3200">
                <a:latin typeface="微软雅黑" panose="020b0503020204020204" pitchFamily="34" charset="-122"/>
                <a:ea typeface="微软雅黑" panose="020b0503020204020204" pitchFamily="34" charset="-122"/>
                <a:sym typeface="Adobe 黑体 Std R" charset="-122"/>
              </a:rPr>
              <a:t>和</a:t>
            </a:r>
            <a:r>
              <a:rPr lang="zh-CN" sz="3200">
                <a:solidFill>
                  <a:srgbClr val="FE4C8C"/>
                </a:solidFill>
                <a:latin typeface="微软雅黑" panose="020b0503020204020204" pitchFamily="34" charset="-122"/>
                <a:ea typeface="微软雅黑" panose="020b0503020204020204" pitchFamily="34" charset="-122"/>
                <a:sym typeface="Adobe 黑体 Std R" charset="-122"/>
              </a:rPr>
              <a:t>产品介绍</a:t>
            </a:r>
            <a:endParaRPr lang="zh-CN" sz="4000">
              <a:solidFill>
                <a:srgbClr val="FE4C8C"/>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4578" name="Picture 5" descr="d:\Users\vc0012\Desktop\图片2x.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标题 1"/>
          <p:cNvSpPr>
            <a:spLocks noGrp="1" noChangeArrowheads="1"/>
          </p:cNvSpPr>
          <p:nvPr>
            <p:ph type="title" idx="4294967295"/>
          </p:nvPr>
        </p:nvSpPr>
        <p:spPr>
          <a:xfrm>
            <a:off x="107950" y="1412875"/>
            <a:ext cx="4103688" cy="1143000"/>
          </a:xfrm>
        </p:spPr>
        <p:txBody>
          <a:bodyPr/>
          <a:lstStyle/>
          <a:p>
            <a:pPr eaLnBrk="1" hangingPunct="1"/>
            <a:br>
              <a:rPr lang="zh-CN" altLang="zh-CN"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典型应用系统说明</a:t>
            </a:r>
            <a:br>
              <a:rPr lang="zh-CN" sz="2400"/>
            </a:br>
            <a:br>
              <a:rPr lang="zh-CN" sz="3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0" name="矩形 9"/>
          <p:cNvSpPr>
            <a:spLocks noChangeArrowheads="1"/>
          </p:cNvSpPr>
          <p:nvPr/>
        </p:nvSpPr>
        <p:spPr bwMode="auto">
          <a:xfrm>
            <a:off x="4356100" y="668338"/>
            <a:ext cx="4508500" cy="1728787"/>
          </a:xfrm>
          <a:prstGeom prst="rect">
            <a:avLst/>
          </a:prstGeom>
          <a:solidFill>
            <a:srgbClr val="262626">
              <a:alpha val="79999"/>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latin typeface="宋体" panose="02010600030101010101" pitchFamily="2" charset="-122"/>
              <a:sym typeface="宋体" panose="02010600030101010101" pitchFamily="2" charset="-122"/>
            </a:endParaRPr>
          </a:p>
        </p:txBody>
      </p:sp>
      <p:sp>
        <p:nvSpPr>
          <p:cNvPr id="24581" name="矩形 1"/>
          <p:cNvSpPr>
            <a:spLocks noChangeArrowheads="1"/>
          </p:cNvSpPr>
          <p:nvPr/>
        </p:nvSpPr>
        <p:spPr bwMode="auto">
          <a:xfrm>
            <a:off x="4475163" y="946150"/>
            <a:ext cx="432117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zh-CN" altLang="en-US" sz="13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由于项目中保留了部分模拟摄像机，在监控中心的视频矩阵、部分视频分配器、部分</a:t>
            </a:r>
            <a:r>
              <a:rPr lang="en-US" altLang="zh-CN" sz="13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DVR</a:t>
            </a:r>
            <a:r>
              <a:rPr lang="zh-CN" altLang="en-US" sz="13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等设备必须保留使用，将视频矩阵原来输出至大屏电视墙和安保员坐席的视频信号接入高清视频枢纽。</a:t>
            </a:r>
            <a:endParaRPr lang="en-US" sz="13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2" name="TextBox 3"/>
          <p:cNvSpPr>
            <a:spLocks noChangeArrowheads="1"/>
          </p:cNvSpPr>
          <p:nvPr/>
        </p:nvSpPr>
        <p:spPr bwMode="auto">
          <a:xfrm>
            <a:off x="5148263" y="161925"/>
            <a:ext cx="477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1</a:t>
            </a:r>
            <a:endParaRPr lang="zh-CN" altLang="en-US" sz="6000">
              <a:solidFill>
                <a:schemeClr val="bg1"/>
              </a:solidFill>
              <a:latin typeface="Impact" panose="020b0806030902050204" pitchFamily="34" charset="0"/>
              <a:sym typeface="Impact" panose="020b0806030902050204" pitchFamily="34" charset="0"/>
            </a:endParaRPr>
          </a:p>
        </p:txBody>
      </p:sp>
      <p:sp>
        <p:nvSpPr>
          <p:cNvPr id="24583" name="矩形 14"/>
          <p:cNvSpPr>
            <a:spLocks noChangeArrowheads="1"/>
          </p:cNvSpPr>
          <p:nvPr/>
        </p:nvSpPr>
        <p:spPr bwMode="auto">
          <a:xfrm>
            <a:off x="765175" y="2708275"/>
            <a:ext cx="8099425" cy="1435100"/>
          </a:xfrm>
          <a:prstGeom prst="rect">
            <a:avLst/>
          </a:prstGeom>
          <a:solidFill>
            <a:srgbClr val="262626">
              <a:alpha val="79999"/>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latin typeface="宋体" panose="02010600030101010101" pitchFamily="2" charset="-122"/>
              <a:sym typeface="宋体" panose="02010600030101010101" pitchFamily="2" charset="-122"/>
            </a:endParaRPr>
          </a:p>
        </p:txBody>
      </p:sp>
      <p:sp>
        <p:nvSpPr>
          <p:cNvPr id="24584" name="矩形 8"/>
          <p:cNvSpPr>
            <a:spLocks noChangeArrowheads="1"/>
          </p:cNvSpPr>
          <p:nvPr/>
        </p:nvSpPr>
        <p:spPr bwMode="auto">
          <a:xfrm>
            <a:off x="976313" y="2808288"/>
            <a:ext cx="782002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zh-CN" altLang="en-US" sz="13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新增的高清视频枢纽系统是一个可以兼容已建模拟系统和高清摄像机的接入的高清视频设备，可以满足网络高清摄像机的接入、</a:t>
            </a:r>
            <a:r>
              <a:rPr lang="en-US" altLang="zh-CN" sz="13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SDI</a:t>
            </a:r>
            <a:r>
              <a:rPr lang="zh-CN" altLang="en-US" sz="13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高清摄像机的接入、和已建普清摄像机的接入。这样，大屏显示器和桌面显示器可以同时显示保留使用的普清模拟摄像机图像信号和升级改造的高清摄像机图像信号。</a:t>
            </a:r>
            <a:endParaRPr lang="en-US" sz="13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5" name="TextBox 12"/>
          <p:cNvSpPr>
            <a:spLocks noChangeArrowheads="1"/>
          </p:cNvSpPr>
          <p:nvPr/>
        </p:nvSpPr>
        <p:spPr bwMode="auto">
          <a:xfrm>
            <a:off x="871538" y="2205038"/>
            <a:ext cx="5715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2</a:t>
            </a:r>
            <a:endParaRPr lang="zh-CN" altLang="en-US" sz="6000">
              <a:solidFill>
                <a:schemeClr val="bg1"/>
              </a:solidFill>
              <a:latin typeface="Impact" panose="020b0806030902050204" pitchFamily="34" charset="0"/>
              <a:sym typeface="Impact" panose="020b0806030902050204" pitchFamily="34" charset="0"/>
            </a:endParaRPr>
          </a:p>
        </p:txBody>
      </p:sp>
      <p:sp>
        <p:nvSpPr>
          <p:cNvPr id="24586" name="矩形 15"/>
          <p:cNvSpPr>
            <a:spLocks noChangeArrowheads="1"/>
          </p:cNvSpPr>
          <p:nvPr/>
        </p:nvSpPr>
        <p:spPr bwMode="auto">
          <a:xfrm>
            <a:off x="765175" y="4797425"/>
            <a:ext cx="2879725" cy="1728788"/>
          </a:xfrm>
          <a:prstGeom prst="rect">
            <a:avLst/>
          </a:prstGeom>
          <a:solidFill>
            <a:srgbClr val="262626">
              <a:alpha val="79999"/>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latin typeface="宋体" panose="02010600030101010101" pitchFamily="2" charset="-122"/>
              <a:sym typeface="宋体" panose="02010600030101010101" pitchFamily="2" charset="-122"/>
            </a:endParaRPr>
          </a:p>
        </p:txBody>
      </p:sp>
      <p:sp>
        <p:nvSpPr>
          <p:cNvPr id="24587" name="矩形 16"/>
          <p:cNvSpPr>
            <a:spLocks noChangeArrowheads="1"/>
          </p:cNvSpPr>
          <p:nvPr/>
        </p:nvSpPr>
        <p:spPr bwMode="auto">
          <a:xfrm>
            <a:off x="965200" y="4897438"/>
            <a:ext cx="2641600"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zh-CN" altLang="en-US" sz="13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安保管理员的桌面高清显示器建议一次性更换为高清</a:t>
            </a:r>
            <a:r>
              <a:rPr lang="en-US" altLang="zh-CN" sz="13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1080P</a:t>
            </a:r>
            <a:r>
              <a:rPr lang="zh-CN" altLang="en-US" sz="13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显示器，以保证高清摄像机的高质量图像得以真实再现，发挥高清系统的作用。</a:t>
            </a:r>
            <a:endParaRPr lang="zh-CN" altLang="en-US" sz="1800">
              <a:latin typeface="Arial" panose="020b0604020202020204" pitchFamily="34" charset="0"/>
            </a:endParaRPr>
          </a:p>
        </p:txBody>
      </p:sp>
      <p:sp>
        <p:nvSpPr>
          <p:cNvPr id="24588" name="TextBox 17"/>
          <p:cNvSpPr>
            <a:spLocks noChangeArrowheads="1"/>
          </p:cNvSpPr>
          <p:nvPr/>
        </p:nvSpPr>
        <p:spPr bwMode="auto">
          <a:xfrm>
            <a:off x="836613" y="4289425"/>
            <a:ext cx="593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3</a:t>
            </a:r>
            <a:endParaRPr lang="zh-CN" altLang="en-US" sz="6000">
              <a:solidFill>
                <a:schemeClr val="bg1"/>
              </a:solidFill>
              <a:latin typeface="Impact" panose="020b0806030902050204" pitchFamily="34" charset="0"/>
              <a:sym typeface="Impact" panose="020b0806030902050204" pitchFamily="34" charset="0"/>
            </a:endParaRPr>
          </a:p>
        </p:txBody>
      </p:sp>
      <p:sp>
        <p:nvSpPr>
          <p:cNvPr id="24589" name="矩形 18"/>
          <p:cNvSpPr>
            <a:spLocks noChangeArrowheads="1"/>
          </p:cNvSpPr>
          <p:nvPr/>
        </p:nvSpPr>
        <p:spPr bwMode="auto">
          <a:xfrm>
            <a:off x="3933825" y="4797425"/>
            <a:ext cx="4929188" cy="1728788"/>
          </a:xfrm>
          <a:prstGeom prst="rect">
            <a:avLst/>
          </a:prstGeom>
          <a:solidFill>
            <a:srgbClr val="262626">
              <a:alpha val="74117"/>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latin typeface="宋体" panose="02010600030101010101" pitchFamily="2" charset="-122"/>
              <a:sym typeface="宋体" panose="02010600030101010101" pitchFamily="2" charset="-122"/>
            </a:endParaRPr>
          </a:p>
        </p:txBody>
      </p:sp>
      <p:sp>
        <p:nvSpPr>
          <p:cNvPr id="24590" name="矩形 19"/>
          <p:cNvSpPr>
            <a:spLocks noChangeArrowheads="1"/>
          </p:cNvSpPr>
          <p:nvPr/>
        </p:nvSpPr>
        <p:spPr bwMode="auto">
          <a:xfrm>
            <a:off x="4121150" y="4897438"/>
            <a:ext cx="4646613"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zh-CN" altLang="en-US" sz="13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新增一套联网控制器，将保留使用的视频矩阵系统的控制信号和新增高清视频枢纽系统的控制系统进行融合，控制信号融合后，保留使用的控制键盘可以保留原来的所有功能，并可以像控制模拟摄像机一样来控制新增的高清摄像机，管理员无需培训即可上岗。</a:t>
            </a:r>
            <a:endParaRPr lang="en-US" sz="13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1" name="TextBox 20"/>
          <p:cNvSpPr>
            <a:spLocks noChangeArrowheads="1"/>
          </p:cNvSpPr>
          <p:nvPr/>
        </p:nvSpPr>
        <p:spPr bwMode="auto">
          <a:xfrm>
            <a:off x="4002088" y="4286250"/>
            <a:ext cx="56991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4</a:t>
            </a:r>
            <a:endParaRPr lang="zh-CN" altLang="en-US" sz="6000">
              <a:solidFill>
                <a:schemeClr val="bg1"/>
              </a:solidFill>
              <a:latin typeface="Impact" panose="020b0806030902050204" pitchFamily="34" charset="0"/>
              <a:sym typeface="Impact" panose="020b0806030902050204" pitchFamily="34" charset="0"/>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5602" name="Picture 3" descr="d:\Users\vc0012\Desktop\3D夸赞.jpg"/>
          <p:cNvPicPr>
            <a:picLocks noChangeAspect="1" noChangeArrowheads="1"/>
          </p:cNvPicPr>
          <p:nvPr/>
        </p:nvPicPr>
        <p:blipFill>
          <a:blip r:embed="rId3">
            <a:extLst>
              <a:ext uri="{28A0092B-C50C-407E-A947-70E740481C1C}">
                <a14:useLocalDpi xmlns:a14="http://schemas.microsoft.com/office/drawing/2010/main" val="0"/>
              </a:ext>
            </a:extLst>
          </a:blip>
          <a:srcRect t="11847"/>
          <a:stretch>
            <a:fillRect/>
          </a:stretch>
        </p:blipFill>
        <p:spPr bwMode="auto">
          <a:xfrm>
            <a:off x="292100" y="85725"/>
            <a:ext cx="19764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矩形 4"/>
          <p:cNvSpPr>
            <a:spLocks noChangeArrowheads="1"/>
          </p:cNvSpPr>
          <p:nvPr/>
        </p:nvSpPr>
        <p:spPr bwMode="auto">
          <a:xfrm>
            <a:off x="0" y="2044700"/>
            <a:ext cx="6661150" cy="86360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04" name="矩形 6"/>
          <p:cNvSpPr>
            <a:spLocks noChangeArrowheads="1"/>
          </p:cNvSpPr>
          <p:nvPr/>
        </p:nvSpPr>
        <p:spPr bwMode="auto">
          <a:xfrm>
            <a:off x="2962275" y="517525"/>
            <a:ext cx="538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本解决方案的</a:t>
            </a:r>
            <a:r>
              <a:rPr lang="zh-CN" altLang="en-US">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5400" b="1">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优势</a:t>
            </a:r>
            <a:endParaRPr lang="zh-CN" altLang="en-US" sz="5400" b="1">
              <a:solidFill>
                <a:srgbClr val="00B0F0"/>
              </a:solidFill>
              <a:sym typeface="宋体" panose="02010600030101010101" pitchFamily="2" charset="-122"/>
            </a:endParaRPr>
          </a:p>
        </p:txBody>
      </p:sp>
      <p:sp>
        <p:nvSpPr>
          <p:cNvPr id="25605" name="矩形 7"/>
          <p:cNvSpPr>
            <a:spLocks noChangeArrowheads="1"/>
          </p:cNvSpPr>
          <p:nvPr/>
        </p:nvSpPr>
        <p:spPr bwMode="auto">
          <a:xfrm>
            <a:off x="292100" y="2276475"/>
            <a:ext cx="4545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采用本高清化解决方案具有以下优势：</a:t>
            </a:r>
            <a:endParaRPr 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06" name="直接连接符 11"/>
          <p:cNvSpPr>
            <a:spLocks noChangeShapeType="1"/>
          </p:cNvSpPr>
          <p:nvPr/>
        </p:nvSpPr>
        <p:spPr bwMode="auto">
          <a:xfrm>
            <a:off x="2195513" y="3384550"/>
            <a:ext cx="1587" cy="2449513"/>
          </a:xfrm>
          <a:prstGeom prst="line">
            <a:avLst/>
          </a:prstGeom>
          <a:noFill/>
          <a:ln w="12700">
            <a:solidFill>
              <a:srgbClr val="7F7F7F"/>
            </a:solidFill>
            <a:prstDash val="sysDash"/>
            <a:bevel/>
          </a:ln>
          <a:extLst>
            <a:ext uri="{909E8E84-426E-40DD-AFC4-6F175D3DCCD1}">
              <a14:hiddenFill xmlns:a14="http://schemas.microsoft.com/office/drawing/2010/main">
                <a:noFill/>
              </a14:hiddenFill>
            </a:ext>
          </a:extLst>
        </p:spPr>
        <p:txBody>
          <a:bodyPr/>
          <a:lstStyle/>
          <a:p>
            <a:endParaRPr lang="zh-CN" altLang="en-US"/>
          </a:p>
        </p:txBody>
      </p:sp>
      <p:sp>
        <p:nvSpPr>
          <p:cNvPr id="25607" name="直接连接符 14"/>
          <p:cNvSpPr>
            <a:spLocks noChangeShapeType="1"/>
          </p:cNvSpPr>
          <p:nvPr/>
        </p:nvSpPr>
        <p:spPr bwMode="auto">
          <a:xfrm>
            <a:off x="4427538" y="3384550"/>
            <a:ext cx="1587" cy="2449513"/>
          </a:xfrm>
          <a:prstGeom prst="line">
            <a:avLst/>
          </a:prstGeom>
          <a:noFill/>
          <a:ln w="12700">
            <a:solidFill>
              <a:srgbClr val="7F7F7F"/>
            </a:solidFill>
            <a:prstDash val="sysDash"/>
            <a:bevel/>
          </a:ln>
          <a:extLst>
            <a:ext uri="{909E8E84-426E-40DD-AFC4-6F175D3DCCD1}">
              <a14:hiddenFill xmlns:a14="http://schemas.microsoft.com/office/drawing/2010/main">
                <a:noFill/>
              </a14:hiddenFill>
            </a:ext>
          </a:extLst>
        </p:spPr>
        <p:txBody>
          <a:bodyPr/>
          <a:lstStyle/>
          <a:p>
            <a:endParaRPr lang="zh-CN" altLang="en-US"/>
          </a:p>
        </p:txBody>
      </p:sp>
      <p:sp>
        <p:nvSpPr>
          <p:cNvPr id="25608" name="直接连接符 15"/>
          <p:cNvSpPr>
            <a:spLocks noChangeShapeType="1"/>
          </p:cNvSpPr>
          <p:nvPr/>
        </p:nvSpPr>
        <p:spPr bwMode="auto">
          <a:xfrm flipH="1">
            <a:off x="6661150" y="3394075"/>
            <a:ext cx="0" cy="2449513"/>
          </a:xfrm>
          <a:prstGeom prst="line">
            <a:avLst/>
          </a:prstGeom>
          <a:noFill/>
          <a:ln w="12700">
            <a:solidFill>
              <a:srgbClr val="7F7F7F"/>
            </a:solidFill>
            <a:prstDash val="sysDash"/>
            <a:bevel/>
          </a:ln>
          <a:extLst>
            <a:ext uri="{909E8E84-426E-40DD-AFC4-6F175D3DCCD1}">
              <a14:hiddenFill xmlns:a14="http://schemas.microsoft.com/office/drawing/2010/main">
                <a:noFill/>
              </a14:hiddenFill>
            </a:ext>
          </a:extLst>
        </p:spPr>
        <p:txBody>
          <a:bodyPr/>
          <a:lstStyle/>
          <a:p>
            <a:endParaRPr lang="zh-CN" altLang="en-US"/>
          </a:p>
        </p:txBody>
      </p:sp>
      <p:sp>
        <p:nvSpPr>
          <p:cNvPr id="25609" name="矩形 16"/>
          <p:cNvSpPr>
            <a:spLocks noChangeArrowheads="1"/>
          </p:cNvSpPr>
          <p:nvPr/>
        </p:nvSpPr>
        <p:spPr bwMode="auto">
          <a:xfrm>
            <a:off x="319088" y="3713163"/>
            <a:ext cx="1871662"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只需投入极小的费用就可以将模拟监控系统升级改造为兼容普清系统的高清视频监控系统</a:t>
            </a:r>
            <a:endParaRPr lang="en-US" sz="13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0" name="矩形 17"/>
          <p:cNvSpPr>
            <a:spLocks noChangeArrowheads="1"/>
          </p:cNvSpPr>
          <p:nvPr/>
        </p:nvSpPr>
        <p:spPr bwMode="auto">
          <a:xfrm>
            <a:off x="2328863" y="3713163"/>
            <a:ext cx="1998662"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在高清化改造中，将原来的同轴电缆更换为超五类线的线路改造成本高于每路</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1000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元人民币，这还不包括改造过程中对运营影响造成的经济损失</a:t>
            </a:r>
            <a:endParaRPr lang="en-US" sz="1400">
              <a:solidFill>
                <a:srgbClr val="000000"/>
              </a:solidFill>
              <a:cs typeface="Calibri" panose="020f0502020204030204" pitchFamily="34" charset="0"/>
            </a:endParaRPr>
          </a:p>
        </p:txBody>
      </p:sp>
      <p:sp>
        <p:nvSpPr>
          <p:cNvPr id="25611" name="椭圆 12"/>
          <p:cNvSpPr>
            <a:spLocks noChangeArrowheads="1"/>
          </p:cNvSpPr>
          <p:nvPr/>
        </p:nvSpPr>
        <p:spPr bwMode="auto">
          <a:xfrm>
            <a:off x="481013" y="3817938"/>
            <a:ext cx="160337" cy="161925"/>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12" name="椭圆 19"/>
          <p:cNvSpPr>
            <a:spLocks noChangeArrowheads="1"/>
          </p:cNvSpPr>
          <p:nvPr/>
        </p:nvSpPr>
        <p:spPr bwMode="auto">
          <a:xfrm>
            <a:off x="2484438" y="3817938"/>
            <a:ext cx="160337" cy="161925"/>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13" name="矩形 20"/>
          <p:cNvSpPr>
            <a:spLocks noChangeArrowheads="1"/>
          </p:cNvSpPr>
          <p:nvPr/>
        </p:nvSpPr>
        <p:spPr bwMode="auto">
          <a:xfrm>
            <a:off x="4557713" y="3713163"/>
            <a:ext cx="1992312"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zh-CN" altLang="en-US" sz="1400">
                <a:solidFill>
                  <a:srgbClr val="000000"/>
                </a:solidFill>
                <a:sym typeface="宋体" panose="02010600030101010101" pitchFamily="2" charset="-122"/>
              </a:rPr>
              <a:t>         </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该方案是一种硬件的技术方案，相比软件平台方案，系统可靠性高、继承性强、操作简单、可维护性高</a:t>
            </a:r>
            <a:endParaRPr lang="en-US" sz="13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4" name="椭圆 21"/>
          <p:cNvSpPr>
            <a:spLocks noChangeArrowheads="1"/>
          </p:cNvSpPr>
          <p:nvPr/>
        </p:nvSpPr>
        <p:spPr bwMode="auto">
          <a:xfrm>
            <a:off x="4718050" y="3817938"/>
            <a:ext cx="161925" cy="161925"/>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5615" name="矩形 22"/>
          <p:cNvSpPr>
            <a:spLocks noChangeArrowheads="1"/>
          </p:cNvSpPr>
          <p:nvPr/>
        </p:nvSpPr>
        <p:spPr bwMode="auto">
          <a:xfrm>
            <a:off x="6765925" y="3713163"/>
            <a:ext cx="2016125"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高清视频枢纽系统支持视频监控光纤环网系统的接入，为今后高清摄像机的接入提供一种更好的技术支撑。</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6" name="椭圆 23"/>
          <p:cNvSpPr>
            <a:spLocks noChangeArrowheads="1"/>
          </p:cNvSpPr>
          <p:nvPr/>
        </p:nvSpPr>
        <p:spPr bwMode="auto">
          <a:xfrm>
            <a:off x="6927850" y="3817938"/>
            <a:ext cx="160338" cy="161925"/>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626" name="矩形 3"/>
          <p:cNvSpPr>
            <a:spLocks noChangeArrowheads="1"/>
          </p:cNvSpPr>
          <p:nvPr/>
        </p:nvSpPr>
        <p:spPr bwMode="auto">
          <a:xfrm>
            <a:off x="682625" y="0"/>
            <a:ext cx="149225" cy="12763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27" name="矩形 4"/>
          <p:cNvSpPr>
            <a:spLocks noChangeArrowheads="1"/>
          </p:cNvSpPr>
          <p:nvPr/>
        </p:nvSpPr>
        <p:spPr bwMode="auto">
          <a:xfrm>
            <a:off x="763588" y="198438"/>
            <a:ext cx="6048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HD-LWC-</a:t>
            </a:r>
            <a:r>
              <a:rPr lang="en-US" altLang="zh-CN" sz="2800">
                <a:solidFill>
                  <a:srgbClr val="FD51B3"/>
                </a:solidFill>
                <a:latin typeface="微软雅黑" panose="020b0503020204020204" pitchFamily="34" charset="-122"/>
                <a:ea typeface="微软雅黑" panose="020b0503020204020204" pitchFamily="34" charset="-122"/>
                <a:sym typeface="微软雅黑" panose="020b0503020204020204" pitchFamily="34" charset="-122"/>
              </a:rPr>
              <a:t>Q</a:t>
            </a:r>
            <a:r>
              <a:rPr lang="zh-CN" altLang="en-US" sz="2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系列</a:t>
            </a:r>
            <a:r>
              <a:rPr lang="en-US" sz="2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28" name="矩形 5"/>
          <p:cNvSpPr>
            <a:spLocks noChangeArrowheads="1"/>
          </p:cNvSpPr>
          <p:nvPr/>
        </p:nvSpPr>
        <p:spPr bwMode="auto">
          <a:xfrm>
            <a:off x="877888" y="717550"/>
            <a:ext cx="604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高清枪型低照度摄像机</a:t>
            </a:r>
            <a:endParaRPr lang="zh-CN" altLang="en-US" sz="1800">
              <a:latin typeface="Arial" panose="020b0604020202020204" pitchFamily="34" charset="0"/>
            </a:endParaRPr>
          </a:p>
        </p:txBody>
      </p:sp>
      <p:sp>
        <p:nvSpPr>
          <p:cNvPr id="26629" name="矩形 10"/>
          <p:cNvSpPr>
            <a:spLocks noChangeArrowheads="1"/>
          </p:cNvSpPr>
          <p:nvPr/>
        </p:nvSpPr>
        <p:spPr bwMode="auto">
          <a:xfrm>
            <a:off x="682625" y="5286375"/>
            <a:ext cx="215900" cy="144463"/>
          </a:xfrm>
          <a:prstGeom prst="rect">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6630" name="矩形 13"/>
          <p:cNvSpPr>
            <a:spLocks noChangeArrowheads="1"/>
          </p:cNvSpPr>
          <p:nvPr/>
        </p:nvSpPr>
        <p:spPr bwMode="auto">
          <a:xfrm>
            <a:off x="179388" y="5157788"/>
            <a:ext cx="859313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algn="just" eaLnBrk="1" hangingPunct="1">
              <a:lnSpc>
                <a:spcPts val="22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采用</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200/300</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万像素高品质图像传感器，提供</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720p/1080p30</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高清图像，可同时采用</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H.264</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MJPEG</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编码，可提供</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种不同码流。最低照度</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0.5Lux</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，色彩逼真，低功耗，功耗小于</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4W</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。能同时提供</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RTSP</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媒体流和复合视频信号，双向语音，内置存储卡，多路光耦隔离开关输入输出，电子</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PTZ</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。采用蓝网传输技术，支持同轴电缆传输，适合酒店宾馆、商业大夏、超市监控等场合。</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6631" name="图片 14" descr="专业高清摄像机2.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0113" y="1989138"/>
            <a:ext cx="319563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圆角矩形 19"/>
          <p:cNvSpPr>
            <a:spLocks noChangeArrowheads="1"/>
          </p:cNvSpPr>
          <p:nvPr/>
        </p:nvSpPr>
        <p:spPr bwMode="auto">
          <a:xfrm>
            <a:off x="4254500" y="2155825"/>
            <a:ext cx="1873250" cy="447675"/>
          </a:xfrm>
          <a:prstGeom prst="roundRect">
            <a:avLst>
              <a:gd name="adj" fmla="val 7329"/>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产品名称</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3" name="圆角矩形 24"/>
          <p:cNvSpPr>
            <a:spLocks noChangeArrowheads="1"/>
          </p:cNvSpPr>
          <p:nvPr/>
        </p:nvSpPr>
        <p:spPr bwMode="auto">
          <a:xfrm>
            <a:off x="6151563" y="2155825"/>
            <a:ext cx="1728787" cy="447675"/>
          </a:xfrm>
          <a:prstGeom prst="roundRect">
            <a:avLst>
              <a:gd name="adj" fmla="val 7329"/>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产品型号</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4" name="圆角矩形 25"/>
          <p:cNvSpPr>
            <a:spLocks noChangeArrowheads="1"/>
          </p:cNvSpPr>
          <p:nvPr/>
        </p:nvSpPr>
        <p:spPr bwMode="auto">
          <a:xfrm>
            <a:off x="7908925" y="2155825"/>
            <a:ext cx="863600" cy="447675"/>
          </a:xfrm>
          <a:prstGeom prst="roundRect">
            <a:avLst>
              <a:gd name="adj" fmla="val 7329"/>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备注</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5" name="圆角矩形 26"/>
          <p:cNvSpPr>
            <a:spLocks noChangeArrowheads="1"/>
          </p:cNvSpPr>
          <p:nvPr/>
        </p:nvSpPr>
        <p:spPr bwMode="auto">
          <a:xfrm>
            <a:off x="4254500" y="2647950"/>
            <a:ext cx="1873250" cy="44767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Songti SC Regular" charset="0"/>
              </a:rPr>
              <a:t>1080p</a:t>
            </a:r>
            <a:r>
              <a:rPr lang="zh-CN" altLang="en-US" sz="1400">
                <a:solidFill>
                  <a:srgbClr val="000000"/>
                </a:solidFill>
                <a:latin typeface="微软雅黑" panose="020b0503020204020204" pitchFamily="34" charset="-122"/>
                <a:ea typeface="微软雅黑" panose="020b0503020204020204" pitchFamily="34" charset="-122"/>
                <a:sym typeface="Songti SC Regular" charset="0"/>
              </a:rPr>
              <a:t>蓝网高清枪型低照度摄像机</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6" name="圆角矩形 27"/>
          <p:cNvSpPr>
            <a:spLocks noChangeArrowheads="1"/>
          </p:cNvSpPr>
          <p:nvPr/>
        </p:nvSpPr>
        <p:spPr bwMode="auto">
          <a:xfrm>
            <a:off x="6151563" y="2647950"/>
            <a:ext cx="1728787" cy="44767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Songti SC Regular" charset="0"/>
              </a:rPr>
              <a:t>HD-LWC-Q131T-S1</a:t>
            </a:r>
            <a:endParaRPr lang="zh-CN" altLang="en-US" sz="1200">
              <a:solidFill>
                <a:srgbClr val="FFFFFF"/>
              </a:solidFill>
              <a:latin typeface="微软雅黑" panose="020b0503020204020204" pitchFamily="34" charset="-122"/>
              <a:ea typeface="微软雅黑" panose="020b0503020204020204" pitchFamily="34" charset="-122"/>
              <a:sym typeface="Songti SC Regular" charset="0"/>
            </a:endParaRPr>
          </a:p>
        </p:txBody>
      </p:sp>
      <p:sp>
        <p:nvSpPr>
          <p:cNvPr id="26637" name="圆角矩形 28"/>
          <p:cNvSpPr>
            <a:spLocks noChangeArrowheads="1"/>
          </p:cNvSpPr>
          <p:nvPr/>
        </p:nvSpPr>
        <p:spPr bwMode="auto">
          <a:xfrm>
            <a:off x="7908925" y="2647950"/>
            <a:ext cx="863600" cy="44767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8" name="圆角矩形 29"/>
          <p:cNvSpPr>
            <a:spLocks noChangeArrowheads="1"/>
          </p:cNvSpPr>
          <p:nvPr/>
        </p:nvSpPr>
        <p:spPr bwMode="auto">
          <a:xfrm>
            <a:off x="4254500" y="3143250"/>
            <a:ext cx="1873250" cy="44767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Songti SC Regular" charset="0"/>
              </a:rPr>
              <a:t>720p</a:t>
            </a:r>
            <a:r>
              <a:rPr lang="zh-CN" altLang="en-US" sz="1400">
                <a:solidFill>
                  <a:srgbClr val="000000"/>
                </a:solidFill>
                <a:latin typeface="微软雅黑" panose="020b0503020204020204" pitchFamily="34" charset="-122"/>
                <a:ea typeface="微软雅黑" panose="020b0503020204020204" pitchFamily="34" charset="-122"/>
                <a:sym typeface="Songti SC Regular" charset="0"/>
              </a:rPr>
              <a:t>蓝网高清枪型低照度摄像机</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9" name="圆角矩形 30"/>
          <p:cNvSpPr>
            <a:spLocks noChangeArrowheads="1"/>
          </p:cNvSpPr>
          <p:nvPr/>
        </p:nvSpPr>
        <p:spPr bwMode="auto">
          <a:xfrm>
            <a:off x="6151563" y="3143250"/>
            <a:ext cx="1728787" cy="44767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Songti SC Regular" charset="0"/>
              </a:rPr>
              <a:t>HD-LWC-Q121T-S2</a:t>
            </a:r>
            <a:endParaRPr lang="zh-CN" altLang="en-US" sz="1200">
              <a:solidFill>
                <a:srgbClr val="000000"/>
              </a:solidFill>
              <a:latin typeface="微软雅黑" panose="020b0503020204020204" pitchFamily="34" charset="-122"/>
              <a:ea typeface="微软雅黑" panose="020b0503020204020204" pitchFamily="34" charset="-122"/>
              <a:sym typeface="Songti SC Regular" charset="0"/>
            </a:endParaRPr>
          </a:p>
        </p:txBody>
      </p:sp>
      <p:sp>
        <p:nvSpPr>
          <p:cNvPr id="26640" name="圆角矩形 31"/>
          <p:cNvSpPr>
            <a:spLocks noChangeArrowheads="1"/>
          </p:cNvSpPr>
          <p:nvPr/>
        </p:nvSpPr>
        <p:spPr bwMode="auto">
          <a:xfrm>
            <a:off x="7908925" y="3143250"/>
            <a:ext cx="863600" cy="44767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1" name="矩形 18"/>
          <p:cNvSpPr>
            <a:spLocks noChangeArrowheads="1"/>
          </p:cNvSpPr>
          <p:nvPr/>
        </p:nvSpPr>
        <p:spPr bwMode="auto">
          <a:xfrm>
            <a:off x="596900" y="4676775"/>
            <a:ext cx="3502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产品概述</a:t>
            </a:r>
            <a:endParaRPr 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2" name="直接连接符 20"/>
          <p:cNvSpPr>
            <a:spLocks noChangeShapeType="1"/>
          </p:cNvSpPr>
          <p:nvPr/>
        </p:nvSpPr>
        <p:spPr bwMode="auto">
          <a:xfrm>
            <a:off x="682625" y="4702175"/>
            <a:ext cx="7993063" cy="0"/>
          </a:xfrm>
          <a:prstGeom prst="line">
            <a:avLst/>
          </a:prstGeom>
          <a:noFill/>
          <a:ln w="9525">
            <a:solidFill>
              <a:srgbClr val="31859B"/>
            </a:solidFill>
            <a:bevel/>
          </a:ln>
          <a:extLst>
            <a:ext uri="{909E8E84-426E-40DD-AFC4-6F175D3DCCD1}">
              <a14:hiddenFill xmlns:a14="http://schemas.microsoft.com/office/drawing/2010/main">
                <a:noFill/>
              </a14:hiddenFill>
            </a:ext>
          </a:extLst>
        </p:spPr>
        <p:txBody>
          <a:bodyPr/>
          <a:lstStyle/>
          <a:p>
            <a:endParaRPr lang="zh-CN" altLang="en-US"/>
          </a:p>
        </p:txBody>
      </p:sp>
      <p:sp>
        <p:nvSpPr>
          <p:cNvPr id="26643" name="直接连接符 21"/>
          <p:cNvSpPr>
            <a:spLocks noChangeShapeType="1"/>
          </p:cNvSpPr>
          <p:nvPr/>
        </p:nvSpPr>
        <p:spPr bwMode="auto">
          <a:xfrm>
            <a:off x="682625" y="5089525"/>
            <a:ext cx="7993063" cy="0"/>
          </a:xfrm>
          <a:prstGeom prst="line">
            <a:avLst/>
          </a:prstGeom>
          <a:noFill/>
          <a:ln w="9525">
            <a:solidFill>
              <a:srgbClr val="31859B"/>
            </a:solidFill>
            <a:bevel/>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650" name="矩形 75"/>
          <p:cNvSpPr>
            <a:spLocks noChangeArrowheads="1"/>
          </p:cNvSpPr>
          <p:nvPr/>
        </p:nvSpPr>
        <p:spPr bwMode="auto">
          <a:xfrm>
            <a:off x="682625" y="0"/>
            <a:ext cx="149225" cy="12763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51" name="矩形 76"/>
          <p:cNvSpPr>
            <a:spLocks noChangeArrowheads="1"/>
          </p:cNvSpPr>
          <p:nvPr/>
        </p:nvSpPr>
        <p:spPr bwMode="auto">
          <a:xfrm>
            <a:off x="763588" y="198438"/>
            <a:ext cx="6048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HD-LWC-</a:t>
            </a:r>
            <a:r>
              <a:rPr lang="en-US" altLang="zh-CN" sz="2800">
                <a:solidFill>
                  <a:srgbClr val="FD51B3"/>
                </a:solidFill>
                <a:latin typeface="微软雅黑" panose="020b0503020204020204" pitchFamily="34" charset="-122"/>
                <a:ea typeface="微软雅黑" panose="020b0503020204020204" pitchFamily="34" charset="-122"/>
                <a:sym typeface="微软雅黑" panose="020b0503020204020204" pitchFamily="34" charset="-122"/>
              </a:rPr>
              <a:t>Q</a:t>
            </a:r>
            <a:r>
              <a:rPr lang="zh-CN" altLang="en-US" sz="2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系列</a:t>
            </a:r>
            <a:r>
              <a:rPr lang="en-US" sz="2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2" name="矩形 77"/>
          <p:cNvSpPr>
            <a:spLocks noChangeArrowheads="1"/>
          </p:cNvSpPr>
          <p:nvPr/>
        </p:nvSpPr>
        <p:spPr bwMode="auto">
          <a:xfrm>
            <a:off x="877888" y="717550"/>
            <a:ext cx="604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产品特点</a:t>
            </a:r>
            <a:endParaRPr lang="zh-CN" altLang="en-US" sz="36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653" name="组合 78"/>
          <p:cNvGrpSpPr/>
          <p:nvPr/>
        </p:nvGrpSpPr>
        <p:grpSpPr>
          <a:xfrm>
            <a:off x="669925" y="1466850"/>
            <a:ext cx="4175125" cy="358775"/>
            <a:chExt cx="4176465" cy="358116"/>
          </a:xfrm>
        </p:grpSpPr>
        <p:sp>
          <p:nvSpPr>
            <p:cNvPr id="27694" name="椭圆 79"/>
            <p:cNvSpPr>
              <a:spLocks noChangeArrowheads="1"/>
            </p:cNvSpPr>
            <p:nvPr/>
          </p:nvSpPr>
          <p:spPr bwMode="auto">
            <a:xfrm>
              <a:off x="4528" y="34365"/>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a:t>
              </a:r>
              <a:endParaRPr lang="zh-CN" altLang="en-US" sz="1200">
                <a:solidFill>
                  <a:srgbClr val="FFFFFF"/>
                </a:solidFill>
                <a:latin typeface="Impact" panose="020b0806030902050204" pitchFamily="34" charset="0"/>
                <a:sym typeface="Impact" panose="020b0806030902050204" pitchFamily="34" charset="0"/>
              </a:endParaRPr>
            </a:p>
          </p:txBody>
        </p:sp>
        <p:sp>
          <p:nvSpPr>
            <p:cNvPr id="27695" name="矩形 80"/>
            <p:cNvSpPr>
              <a:spLocks noChangeArrowheads="1"/>
            </p:cNvSpPr>
            <p:nvPr/>
          </p:nvSpPr>
          <p:spPr bwMode="auto">
            <a:xfrm>
              <a:off x="0" y="0"/>
              <a:ext cx="4176465" cy="34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algn="just"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采用蓝网传输技术，支持同轴电缆传输</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7654" name="Picture 3" descr="d:\Users\vc0012\Desktop\VC篮网高清PPT美化修改\查找.png"/>
          <p:cNvPicPr>
            <a:picLocks noChangeAspect="1" noChangeArrowheads="1"/>
          </p:cNvPicPr>
          <p:nvPr/>
        </p:nvPicPr>
        <p:blipFill>
          <a:blip r:embed="rId3">
            <a:extLst>
              <a:ext uri="{28A0092B-C50C-407E-A947-70E740481C1C}">
                <a14:useLocalDpi xmlns:a14="http://schemas.microsoft.com/office/drawing/2010/main" val="0"/>
              </a:ext>
            </a:extLst>
          </a:blip>
          <a:srcRect l="-6685" t="3429" r="6685" b="-3429"/>
          <a:stretch>
            <a:fillRect/>
          </a:stretch>
        </p:blipFill>
        <p:spPr bwMode="auto">
          <a:xfrm>
            <a:off x="5951538" y="3748088"/>
            <a:ext cx="3205162"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5" name="组合 82"/>
          <p:cNvGrpSpPr/>
          <p:nvPr/>
        </p:nvGrpSpPr>
        <p:grpSpPr>
          <a:xfrm>
            <a:off x="603250" y="1893888"/>
            <a:ext cx="7127875" cy="374650"/>
            <a:chExt cx="7127988" cy="374461"/>
          </a:xfrm>
        </p:grpSpPr>
        <p:sp>
          <p:nvSpPr>
            <p:cNvPr id="27692" name="矩形 83"/>
            <p:cNvSpPr>
              <a:spLocks noChangeArrowheads="1"/>
            </p:cNvSpPr>
            <p:nvPr/>
          </p:nvSpPr>
          <p:spPr bwMode="auto">
            <a:xfrm>
              <a:off x="0" y="0"/>
              <a:ext cx="7127988" cy="3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选用高灵敏度图像传感器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比传统</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CMOS</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传感器具有更高的感光度和更低的噪声</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93" name="椭圆 84"/>
            <p:cNvSpPr>
              <a:spLocks noChangeArrowheads="1"/>
            </p:cNvSpPr>
            <p:nvPr/>
          </p:nvSpPr>
          <p:spPr bwMode="auto">
            <a:xfrm>
              <a:off x="71203" y="25355"/>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2</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7656" name="组合 85"/>
          <p:cNvGrpSpPr/>
          <p:nvPr/>
        </p:nvGrpSpPr>
        <p:grpSpPr>
          <a:xfrm>
            <a:off x="603250" y="2336800"/>
            <a:ext cx="6623050" cy="374650"/>
            <a:chExt cx="6623932" cy="374461"/>
          </a:xfrm>
        </p:grpSpPr>
        <p:sp>
          <p:nvSpPr>
            <p:cNvPr id="27690" name="矩形 86"/>
            <p:cNvSpPr>
              <a:spLocks noChangeArrowheads="1"/>
            </p:cNvSpPr>
            <p:nvPr/>
          </p:nvSpPr>
          <p:spPr bwMode="auto">
            <a:xfrm>
              <a:off x="0" y="0"/>
              <a:ext cx="6623932" cy="3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3D MCTF</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降噪技术，在低照度条件下，可有效减少并减小图像噪点</a:t>
              </a:r>
              <a:endParaRPr lang="zh-CN" altLang="en-US" sz="1800">
                <a:latin typeface="Arial" panose="020b0604020202020204" pitchFamily="34" charset="0"/>
              </a:endParaRPr>
            </a:p>
          </p:txBody>
        </p:sp>
        <p:sp>
          <p:nvSpPr>
            <p:cNvPr id="27691" name="椭圆 87"/>
            <p:cNvSpPr>
              <a:spLocks noChangeArrowheads="1"/>
            </p:cNvSpPr>
            <p:nvPr/>
          </p:nvSpPr>
          <p:spPr bwMode="auto">
            <a:xfrm>
              <a:off x="80728" y="25355"/>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3</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7657" name="组合 88"/>
          <p:cNvGrpSpPr/>
          <p:nvPr/>
        </p:nvGrpSpPr>
        <p:grpSpPr>
          <a:xfrm>
            <a:off x="603250" y="2778125"/>
            <a:ext cx="6623050" cy="323850"/>
            <a:chExt cx="6623932" cy="323751"/>
          </a:xfrm>
        </p:grpSpPr>
        <p:sp>
          <p:nvSpPr>
            <p:cNvPr id="27688" name="矩形 89"/>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Alpha-blending OSD</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技术，可叠加日期、时钟、摄像机标题等信息</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89" name="椭圆 90"/>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4</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7658" name="组合 91"/>
          <p:cNvGrpSpPr/>
          <p:nvPr/>
        </p:nvGrpSpPr>
        <p:grpSpPr>
          <a:xfrm>
            <a:off x="603250" y="3170238"/>
            <a:ext cx="6623050" cy="323850"/>
            <a:chExt cx="6623932" cy="323751"/>
          </a:xfrm>
        </p:grpSpPr>
        <p:sp>
          <p:nvSpPr>
            <p:cNvPr id="27686" name="矩形 92"/>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支持多区域隐私遮蔽</a:t>
              </a:r>
              <a:endParaRPr lang="zh-CN" altLang="en-US" sz="1800">
                <a:latin typeface="Arial" panose="020b0604020202020204" pitchFamily="34" charset="0"/>
              </a:endParaRPr>
            </a:p>
          </p:txBody>
        </p:sp>
        <p:sp>
          <p:nvSpPr>
            <p:cNvPr id="27687" name="椭圆 93"/>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5</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7659" name="组合 94"/>
          <p:cNvGrpSpPr/>
          <p:nvPr/>
        </p:nvGrpSpPr>
        <p:grpSpPr>
          <a:xfrm>
            <a:off x="603250" y="3562350"/>
            <a:ext cx="6623050" cy="323850"/>
            <a:chExt cx="6623932" cy="323751"/>
          </a:xfrm>
        </p:grpSpPr>
        <p:sp>
          <p:nvSpPr>
            <p:cNvPr id="27684" name="矩形 95"/>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RTSP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协议，支持单播、组播、广播，可同时输出</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种不同码流</a:t>
              </a:r>
              <a:endParaRPr lang="zh-CN" altLang="en-US" sz="1800">
                <a:latin typeface="Arial" panose="020b0604020202020204" pitchFamily="34" charset="0"/>
              </a:endParaRPr>
            </a:p>
          </p:txBody>
        </p:sp>
        <p:sp>
          <p:nvSpPr>
            <p:cNvPr id="27685" name="椭圆 96"/>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6</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7660" name="组合 97"/>
          <p:cNvGrpSpPr/>
          <p:nvPr/>
        </p:nvGrpSpPr>
        <p:grpSpPr>
          <a:xfrm>
            <a:off x="603250" y="3952875"/>
            <a:ext cx="6623050" cy="323850"/>
            <a:chExt cx="6623932" cy="323751"/>
          </a:xfrm>
        </p:grpSpPr>
        <p:sp>
          <p:nvSpPr>
            <p:cNvPr id="27682" name="矩形 98"/>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支持静态图片抓拍，可同时输出</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JPEG</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RAW</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图片格式</a:t>
              </a:r>
              <a:endParaRPr lang="zh-CN" altLang="en-US" sz="1800">
                <a:latin typeface="Arial" panose="020b0604020202020204" pitchFamily="34" charset="0"/>
              </a:endParaRPr>
            </a:p>
          </p:txBody>
        </p:sp>
        <p:sp>
          <p:nvSpPr>
            <p:cNvPr id="27683" name="椭圆 99"/>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7</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7661" name="组合 100"/>
          <p:cNvGrpSpPr/>
          <p:nvPr/>
        </p:nvGrpSpPr>
        <p:grpSpPr>
          <a:xfrm>
            <a:off x="603250" y="4344988"/>
            <a:ext cx="6623050" cy="323850"/>
            <a:chExt cx="6623932" cy="323751"/>
          </a:xfrm>
        </p:grpSpPr>
        <p:sp>
          <p:nvSpPr>
            <p:cNvPr id="27680" name="矩形 101"/>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支持本地存储：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Micro SD</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卡</a:t>
              </a:r>
              <a:endParaRPr lang="zh-CN" altLang="en-US" sz="1800">
                <a:latin typeface="Arial" panose="020b0604020202020204" pitchFamily="34" charset="0"/>
              </a:endParaRPr>
            </a:p>
          </p:txBody>
        </p:sp>
        <p:sp>
          <p:nvSpPr>
            <p:cNvPr id="27681" name="椭圆 102"/>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8</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7662" name="组合 103"/>
          <p:cNvGrpSpPr/>
          <p:nvPr/>
        </p:nvGrpSpPr>
        <p:grpSpPr>
          <a:xfrm>
            <a:off x="593725" y="4737100"/>
            <a:ext cx="6623050" cy="323850"/>
            <a:chExt cx="6623932" cy="323751"/>
          </a:xfrm>
        </p:grpSpPr>
        <p:sp>
          <p:nvSpPr>
            <p:cNvPr id="27678" name="矩形 104"/>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支持移动侦测，支持开关量输入（</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路）输出（</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路），支持事件和报警管理</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79" name="椭圆 105"/>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9</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7663" name="组合 106"/>
          <p:cNvGrpSpPr/>
          <p:nvPr/>
        </p:nvGrpSpPr>
        <p:grpSpPr>
          <a:xfrm>
            <a:off x="593725" y="5127625"/>
            <a:ext cx="6623050" cy="323850"/>
            <a:chExt cx="6623932" cy="323751"/>
          </a:xfrm>
        </p:grpSpPr>
        <p:grpSp>
          <p:nvGrpSpPr>
            <p:cNvPr id="27674" name="组合 107"/>
            <p:cNvGrpSpPr/>
            <p:nvPr/>
          </p:nvGrpSpPr>
          <p:grpSpPr>
            <a:xfrm>
              <a:off x="0" y="0"/>
              <a:ext cx="6623932" cy="323751"/>
              <a:chExt cx="6623932" cy="323751"/>
            </a:xfrm>
          </p:grpSpPr>
          <p:sp>
            <p:nvSpPr>
              <p:cNvPr id="27676" name="矩形 109"/>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支持蓝网统一供电技术，摄像机无需单独供电</a:t>
                </a:r>
                <a:endParaRPr lang="zh-CN" altLang="en-US" sz="1800">
                  <a:latin typeface="Arial" panose="020b0604020202020204" pitchFamily="34" charset="0"/>
                </a:endParaRPr>
              </a:p>
            </p:txBody>
          </p:sp>
          <p:sp>
            <p:nvSpPr>
              <p:cNvPr id="27677" name="椭圆 110"/>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900">
                  <a:solidFill>
                    <a:srgbClr val="FFFFFF"/>
                  </a:solidFill>
                  <a:latin typeface="Impact" panose="020b0806030902050204" pitchFamily="34" charset="0"/>
                  <a:sym typeface="Impact" panose="020b0806030902050204" pitchFamily="34" charset="0"/>
                </a:endParaRPr>
              </a:p>
            </p:txBody>
          </p:sp>
        </p:grpSp>
        <p:sp>
          <p:nvSpPr>
            <p:cNvPr id="27675" name="TextBox 108"/>
            <p:cNvSpPr>
              <a:spLocks noChangeArrowheads="1"/>
            </p:cNvSpPr>
            <p:nvPr/>
          </p:nvSpPr>
          <p:spPr bwMode="auto">
            <a:xfrm>
              <a:off x="88882" y="23375"/>
              <a:ext cx="325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10</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7664" name="组合 111"/>
          <p:cNvGrpSpPr/>
          <p:nvPr/>
        </p:nvGrpSpPr>
        <p:grpSpPr>
          <a:xfrm>
            <a:off x="593725" y="5519738"/>
            <a:ext cx="6623050" cy="323850"/>
            <a:chExt cx="6623932" cy="323751"/>
          </a:xfrm>
        </p:grpSpPr>
        <p:grpSp>
          <p:nvGrpSpPr>
            <p:cNvPr id="27670" name="组合 112"/>
            <p:cNvGrpSpPr/>
            <p:nvPr/>
          </p:nvGrpSpPr>
          <p:grpSpPr>
            <a:xfrm>
              <a:off x="0" y="0"/>
              <a:ext cx="6623932" cy="323751"/>
              <a:chExt cx="6623932" cy="323751"/>
            </a:xfrm>
          </p:grpSpPr>
          <p:sp>
            <p:nvSpPr>
              <p:cNvPr id="27672" name="矩形 114"/>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ONVIF</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标准</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可为软件集成提供</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API</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73" name="椭圆 115"/>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Impact" panose="020b0806030902050204" pitchFamily="34" charset="0"/>
                  <a:sym typeface="Impact" panose="020b0806030902050204" pitchFamily="34" charset="0"/>
                </a:endParaRPr>
              </a:p>
            </p:txBody>
          </p:sp>
        </p:grpSp>
        <p:sp>
          <p:nvSpPr>
            <p:cNvPr id="27671" name="TextBox 113"/>
            <p:cNvSpPr>
              <a:spLocks noChangeArrowheads="1"/>
            </p:cNvSpPr>
            <p:nvPr/>
          </p:nvSpPr>
          <p:spPr bwMode="auto">
            <a:xfrm>
              <a:off x="100103" y="23375"/>
              <a:ext cx="303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11</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7665" name="组合 116"/>
          <p:cNvGrpSpPr/>
          <p:nvPr/>
        </p:nvGrpSpPr>
        <p:grpSpPr>
          <a:xfrm>
            <a:off x="593725" y="5911850"/>
            <a:ext cx="6623050" cy="323850"/>
            <a:chExt cx="6623932" cy="323751"/>
          </a:xfrm>
        </p:grpSpPr>
        <p:grpSp>
          <p:nvGrpSpPr>
            <p:cNvPr id="27666" name="组合 117"/>
            <p:cNvGrpSpPr/>
            <p:nvPr/>
          </p:nvGrpSpPr>
          <p:grpSpPr>
            <a:xfrm>
              <a:off x="0" y="0"/>
              <a:ext cx="6623932" cy="323751"/>
              <a:chExt cx="6623932" cy="323751"/>
            </a:xfrm>
          </p:grpSpPr>
          <p:sp>
            <p:nvSpPr>
              <p:cNvPr id="27668" name="矩形 119"/>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低功耗，整机功耗</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&lt;4W</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9" name="椭圆 120"/>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Impact" panose="020b0806030902050204" pitchFamily="34" charset="0"/>
                  <a:sym typeface="Impact" panose="020b0806030902050204" pitchFamily="34" charset="0"/>
                </a:endParaRPr>
              </a:p>
            </p:txBody>
          </p:sp>
        </p:grpSp>
        <p:sp>
          <p:nvSpPr>
            <p:cNvPr id="27667" name="TextBox 118"/>
            <p:cNvSpPr>
              <a:spLocks noChangeArrowheads="1"/>
            </p:cNvSpPr>
            <p:nvPr/>
          </p:nvSpPr>
          <p:spPr bwMode="auto">
            <a:xfrm>
              <a:off x="91286" y="23375"/>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12</a:t>
              </a:r>
              <a:endParaRPr lang="zh-CN" altLang="en-US" sz="1200">
                <a:solidFill>
                  <a:srgbClr val="FFFFFF"/>
                </a:solidFill>
                <a:latin typeface="Impact" panose="020b0806030902050204" pitchFamily="34" charset="0"/>
                <a:sym typeface="Impact" panose="020b0806030902050204" pitchFamily="34" charset="0"/>
              </a:endParaRPr>
            </a:p>
          </p:txBody>
        </p:sp>
      </p:gr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674" name="矩形 3"/>
          <p:cNvSpPr>
            <a:spLocks noChangeArrowheads="1"/>
          </p:cNvSpPr>
          <p:nvPr/>
        </p:nvSpPr>
        <p:spPr bwMode="auto">
          <a:xfrm>
            <a:off x="682625" y="0"/>
            <a:ext cx="149225" cy="12763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75" name="矩形 4"/>
          <p:cNvSpPr>
            <a:spLocks noChangeArrowheads="1"/>
          </p:cNvSpPr>
          <p:nvPr/>
        </p:nvSpPr>
        <p:spPr bwMode="auto">
          <a:xfrm>
            <a:off x="763588" y="198438"/>
            <a:ext cx="6048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HD-LWC-</a:t>
            </a:r>
            <a:r>
              <a:rPr lang="en-US" altLang="zh-CN" sz="2800">
                <a:solidFill>
                  <a:srgbClr val="FD51B3"/>
                </a:solidFill>
                <a:latin typeface="微软雅黑" panose="020b0503020204020204" pitchFamily="34" charset="-122"/>
                <a:ea typeface="微软雅黑" panose="020b0503020204020204" pitchFamily="34" charset="-122"/>
                <a:sym typeface="微软雅黑" panose="020b0503020204020204" pitchFamily="34" charset="-122"/>
              </a:rPr>
              <a:t>M</a:t>
            </a:r>
            <a:r>
              <a:rPr lang="zh-CN" altLang="en-US" sz="2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系列</a:t>
            </a:r>
            <a:r>
              <a:rPr lang="en-US" sz="2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6" name="矩形 5"/>
          <p:cNvSpPr>
            <a:spLocks noChangeArrowheads="1"/>
          </p:cNvSpPr>
          <p:nvPr/>
        </p:nvSpPr>
        <p:spPr bwMode="auto">
          <a:xfrm>
            <a:off x="877888" y="717550"/>
            <a:ext cx="6646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高清半球型低照度摄像机</a:t>
            </a:r>
            <a:endParaRPr lang="zh-CN" altLang="en-US" sz="1800">
              <a:latin typeface="Arial" panose="020b0604020202020204" pitchFamily="34" charset="0"/>
            </a:endParaRPr>
          </a:p>
        </p:txBody>
      </p:sp>
      <p:sp>
        <p:nvSpPr>
          <p:cNvPr id="28677" name="矩形 6"/>
          <p:cNvSpPr>
            <a:spLocks noChangeArrowheads="1"/>
          </p:cNvSpPr>
          <p:nvPr/>
        </p:nvSpPr>
        <p:spPr bwMode="auto">
          <a:xfrm>
            <a:off x="596900" y="4676775"/>
            <a:ext cx="3502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产品概述</a:t>
            </a:r>
            <a:endParaRPr 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8" name="矩形 7"/>
          <p:cNvSpPr>
            <a:spLocks noChangeArrowheads="1"/>
          </p:cNvSpPr>
          <p:nvPr/>
        </p:nvSpPr>
        <p:spPr bwMode="auto">
          <a:xfrm>
            <a:off x="682625" y="5286375"/>
            <a:ext cx="215900" cy="144463"/>
          </a:xfrm>
          <a:prstGeom prst="rect">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8679" name="矩形 8"/>
          <p:cNvSpPr>
            <a:spLocks noChangeArrowheads="1"/>
          </p:cNvSpPr>
          <p:nvPr/>
        </p:nvSpPr>
        <p:spPr bwMode="auto">
          <a:xfrm>
            <a:off x="179388" y="5176838"/>
            <a:ext cx="859313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algn="just" eaLnBrk="1" hangingPunct="1">
              <a:lnSpc>
                <a:spcPts val="2200"/>
              </a:lnSpc>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HD-LWC-M131</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1080p</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宽动态图像传感器，一次快门多点曝光，图像动态范围可达</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100dB</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。提供</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1080p30</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高清图像，可同时采用</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H.264</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MJPEG</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编码，可提供</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种不同码流。</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POE</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供电，双向语音，内置存储卡，外形小巧。采用蓝网传输技术，支持同轴电缆传输，适合酒店宾馆、商业大夏、超市监控等场合。</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0" name="圆角矩形 10"/>
          <p:cNvSpPr>
            <a:spLocks noChangeArrowheads="1"/>
          </p:cNvSpPr>
          <p:nvPr/>
        </p:nvSpPr>
        <p:spPr bwMode="auto">
          <a:xfrm>
            <a:off x="4098925" y="2155825"/>
            <a:ext cx="2028825" cy="447675"/>
          </a:xfrm>
          <a:prstGeom prst="roundRect">
            <a:avLst>
              <a:gd name="adj" fmla="val 7329"/>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产品名称</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1" name="圆角矩形 11"/>
          <p:cNvSpPr>
            <a:spLocks noChangeArrowheads="1"/>
          </p:cNvSpPr>
          <p:nvPr/>
        </p:nvSpPr>
        <p:spPr bwMode="auto">
          <a:xfrm>
            <a:off x="6151563" y="2155825"/>
            <a:ext cx="1728787" cy="447675"/>
          </a:xfrm>
          <a:prstGeom prst="roundRect">
            <a:avLst>
              <a:gd name="adj" fmla="val 7329"/>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产品型号</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2" name="圆角矩形 12"/>
          <p:cNvSpPr>
            <a:spLocks noChangeArrowheads="1"/>
          </p:cNvSpPr>
          <p:nvPr/>
        </p:nvSpPr>
        <p:spPr bwMode="auto">
          <a:xfrm>
            <a:off x="7908925" y="2155825"/>
            <a:ext cx="863600" cy="447675"/>
          </a:xfrm>
          <a:prstGeom prst="roundRect">
            <a:avLst>
              <a:gd name="adj" fmla="val 7329"/>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备注</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3" name="圆角矩形 13"/>
          <p:cNvSpPr>
            <a:spLocks noChangeArrowheads="1"/>
          </p:cNvSpPr>
          <p:nvPr/>
        </p:nvSpPr>
        <p:spPr bwMode="auto">
          <a:xfrm>
            <a:off x="4098925" y="2647950"/>
            <a:ext cx="2028825" cy="44767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Songti SC Regular" charset="0"/>
              </a:rPr>
              <a:t>1080p</a:t>
            </a:r>
            <a:r>
              <a:rPr lang="zh-CN" altLang="en-US" sz="1400">
                <a:solidFill>
                  <a:srgbClr val="000000"/>
                </a:solidFill>
                <a:latin typeface="微软雅黑" panose="020b0503020204020204" pitchFamily="34" charset="-122"/>
                <a:ea typeface="微软雅黑" panose="020b0503020204020204" pitchFamily="34" charset="-122"/>
                <a:sym typeface="Songti SC Regular" charset="0"/>
              </a:rPr>
              <a:t>蓝网高清半球型低照度摄像机</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4" name="圆角矩形 14"/>
          <p:cNvSpPr>
            <a:spLocks noChangeArrowheads="1"/>
          </p:cNvSpPr>
          <p:nvPr/>
        </p:nvSpPr>
        <p:spPr bwMode="auto">
          <a:xfrm>
            <a:off x="6151563" y="2647950"/>
            <a:ext cx="1728787" cy="44767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Songti SC Regular" charset="0"/>
              </a:rPr>
              <a:t>HD-LWC-M131</a:t>
            </a:r>
            <a:endParaRPr lang="zh-CN" altLang="en-US" sz="1200">
              <a:solidFill>
                <a:srgbClr val="FFFFFF"/>
              </a:solidFill>
              <a:latin typeface="微软雅黑" panose="020b0503020204020204" pitchFamily="34" charset="-122"/>
              <a:ea typeface="微软雅黑" panose="020b0503020204020204" pitchFamily="34" charset="-122"/>
              <a:sym typeface="Songti SC Regular" charset="0"/>
            </a:endParaRPr>
          </a:p>
        </p:txBody>
      </p:sp>
      <p:sp>
        <p:nvSpPr>
          <p:cNvPr id="28685" name="圆角矩形 15"/>
          <p:cNvSpPr>
            <a:spLocks noChangeArrowheads="1"/>
          </p:cNvSpPr>
          <p:nvPr/>
        </p:nvSpPr>
        <p:spPr bwMode="auto">
          <a:xfrm>
            <a:off x="7908925" y="2647950"/>
            <a:ext cx="863600" cy="44767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6" name="圆角矩形 16"/>
          <p:cNvSpPr>
            <a:spLocks noChangeArrowheads="1"/>
          </p:cNvSpPr>
          <p:nvPr/>
        </p:nvSpPr>
        <p:spPr bwMode="auto">
          <a:xfrm>
            <a:off x="4098925" y="3143250"/>
            <a:ext cx="2028825" cy="44767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Songti SC Regular" charset="0"/>
              </a:rPr>
              <a:t>720p</a:t>
            </a:r>
            <a:r>
              <a:rPr lang="zh-CN" altLang="en-US" sz="1400">
                <a:solidFill>
                  <a:srgbClr val="000000"/>
                </a:solidFill>
                <a:latin typeface="微软雅黑" panose="020b0503020204020204" pitchFamily="34" charset="-122"/>
                <a:ea typeface="微软雅黑" panose="020b0503020204020204" pitchFamily="34" charset="-122"/>
                <a:sym typeface="Songti SC Regular" charset="0"/>
              </a:rPr>
              <a:t>蓝网高清半球型低照度摄像机</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7" name="圆角矩形 17"/>
          <p:cNvSpPr>
            <a:spLocks noChangeArrowheads="1"/>
          </p:cNvSpPr>
          <p:nvPr/>
        </p:nvSpPr>
        <p:spPr bwMode="auto">
          <a:xfrm>
            <a:off x="6151563" y="3143250"/>
            <a:ext cx="1728787" cy="44767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sym typeface="Songti SC Regular" charset="0"/>
              </a:rPr>
              <a:t>HD-LWC-M121</a:t>
            </a:r>
            <a:endParaRPr lang="zh-CN" altLang="en-US" sz="1200">
              <a:solidFill>
                <a:srgbClr val="000000"/>
              </a:solidFill>
              <a:latin typeface="微软雅黑" panose="020b0503020204020204" pitchFamily="34" charset="-122"/>
              <a:ea typeface="微软雅黑" panose="020b0503020204020204" pitchFamily="34" charset="-122"/>
              <a:sym typeface="Songti SC Regular" charset="0"/>
            </a:endParaRPr>
          </a:p>
        </p:txBody>
      </p:sp>
      <p:sp>
        <p:nvSpPr>
          <p:cNvPr id="28688" name="圆角矩形 18"/>
          <p:cNvSpPr>
            <a:spLocks noChangeArrowheads="1"/>
          </p:cNvSpPr>
          <p:nvPr/>
        </p:nvSpPr>
        <p:spPr bwMode="auto">
          <a:xfrm>
            <a:off x="7908925" y="3143250"/>
            <a:ext cx="863600" cy="44767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8689" name="图片 19" descr="高清半球型摄像机2.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03350" y="2155825"/>
            <a:ext cx="172878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0" name="直接连接符 20"/>
          <p:cNvSpPr>
            <a:spLocks noChangeShapeType="1"/>
          </p:cNvSpPr>
          <p:nvPr/>
        </p:nvSpPr>
        <p:spPr bwMode="auto">
          <a:xfrm>
            <a:off x="682625" y="4702175"/>
            <a:ext cx="7993063" cy="0"/>
          </a:xfrm>
          <a:prstGeom prst="line">
            <a:avLst/>
          </a:prstGeom>
          <a:noFill/>
          <a:ln w="9525">
            <a:solidFill>
              <a:srgbClr val="31859B"/>
            </a:solidFill>
            <a:bevel/>
          </a:ln>
          <a:extLst>
            <a:ext uri="{909E8E84-426E-40DD-AFC4-6F175D3DCCD1}">
              <a14:hiddenFill xmlns:a14="http://schemas.microsoft.com/office/drawing/2010/main">
                <a:noFill/>
              </a14:hiddenFill>
            </a:ext>
          </a:extLst>
        </p:spPr>
        <p:txBody>
          <a:bodyPr/>
          <a:lstStyle/>
          <a:p>
            <a:endParaRPr lang="zh-CN" altLang="en-US"/>
          </a:p>
        </p:txBody>
      </p:sp>
      <p:sp>
        <p:nvSpPr>
          <p:cNvPr id="28691" name="直接连接符 21"/>
          <p:cNvSpPr>
            <a:spLocks noChangeShapeType="1"/>
          </p:cNvSpPr>
          <p:nvPr/>
        </p:nvSpPr>
        <p:spPr bwMode="auto">
          <a:xfrm>
            <a:off x="682625" y="5089525"/>
            <a:ext cx="7993063" cy="0"/>
          </a:xfrm>
          <a:prstGeom prst="line">
            <a:avLst/>
          </a:prstGeom>
          <a:noFill/>
          <a:ln w="9525">
            <a:solidFill>
              <a:srgbClr val="31859B"/>
            </a:solidFill>
            <a:bevel/>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9698" name="Picture 3" descr="d:\Users\vc0012\Desktop\VC篮网高清PPT美化修改\查找.png"/>
          <p:cNvPicPr>
            <a:picLocks noChangeAspect="1" noChangeArrowheads="1"/>
          </p:cNvPicPr>
          <p:nvPr/>
        </p:nvPicPr>
        <p:blipFill>
          <a:blip r:embed="rId3">
            <a:extLst>
              <a:ext uri="{28A0092B-C50C-407E-A947-70E740481C1C}">
                <a14:useLocalDpi xmlns:a14="http://schemas.microsoft.com/office/drawing/2010/main" val="0"/>
              </a:ext>
            </a:extLst>
          </a:blip>
          <a:srcRect l="-6685" t="3429" r="6685" b="-3429"/>
          <a:stretch>
            <a:fillRect/>
          </a:stretch>
        </p:blipFill>
        <p:spPr bwMode="auto">
          <a:xfrm>
            <a:off x="5951538" y="3748088"/>
            <a:ext cx="3205162"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矩形 3"/>
          <p:cNvSpPr>
            <a:spLocks noChangeArrowheads="1"/>
          </p:cNvSpPr>
          <p:nvPr/>
        </p:nvSpPr>
        <p:spPr bwMode="auto">
          <a:xfrm>
            <a:off x="682625" y="0"/>
            <a:ext cx="149225" cy="12763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00" name="矩形 4"/>
          <p:cNvSpPr>
            <a:spLocks noChangeArrowheads="1"/>
          </p:cNvSpPr>
          <p:nvPr/>
        </p:nvSpPr>
        <p:spPr bwMode="auto">
          <a:xfrm>
            <a:off x="763588" y="198438"/>
            <a:ext cx="6048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HD-LWC-</a:t>
            </a:r>
            <a:r>
              <a:rPr lang="en-US" altLang="zh-CN" sz="2800">
                <a:solidFill>
                  <a:srgbClr val="FD51B3"/>
                </a:solidFill>
                <a:latin typeface="微软雅黑" panose="020b0503020204020204" pitchFamily="34" charset="-122"/>
                <a:ea typeface="微软雅黑" panose="020b0503020204020204" pitchFamily="34" charset="-122"/>
                <a:sym typeface="微软雅黑" panose="020b0503020204020204" pitchFamily="34" charset="-122"/>
              </a:rPr>
              <a:t>M</a:t>
            </a:r>
            <a:r>
              <a:rPr lang="zh-CN" altLang="en-US" sz="2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系列</a:t>
            </a:r>
            <a:r>
              <a:rPr lang="en-US" sz="2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1" name="矩形 5"/>
          <p:cNvSpPr>
            <a:spLocks noChangeArrowheads="1"/>
          </p:cNvSpPr>
          <p:nvPr/>
        </p:nvSpPr>
        <p:spPr bwMode="auto">
          <a:xfrm>
            <a:off x="877888" y="679450"/>
            <a:ext cx="604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产品特性</a:t>
            </a:r>
            <a:endParaRPr lang="zh-CN" altLang="en-US" sz="36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9702" name="组合 6"/>
          <p:cNvGrpSpPr/>
          <p:nvPr/>
        </p:nvGrpSpPr>
        <p:grpSpPr>
          <a:xfrm>
            <a:off x="669925" y="1352550"/>
            <a:ext cx="4175125" cy="358775"/>
            <a:chExt cx="4176465" cy="358116"/>
          </a:xfrm>
        </p:grpSpPr>
        <p:sp>
          <p:nvSpPr>
            <p:cNvPr id="29747" name="椭圆 7"/>
            <p:cNvSpPr>
              <a:spLocks noChangeArrowheads="1"/>
            </p:cNvSpPr>
            <p:nvPr/>
          </p:nvSpPr>
          <p:spPr bwMode="auto">
            <a:xfrm>
              <a:off x="4528" y="34365"/>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a:t>
              </a:r>
              <a:endParaRPr lang="zh-CN" altLang="en-US" sz="1200">
                <a:solidFill>
                  <a:srgbClr val="FFFFFF"/>
                </a:solidFill>
                <a:latin typeface="Impact" panose="020b0806030902050204" pitchFamily="34" charset="0"/>
                <a:sym typeface="Impact" panose="020b0806030902050204" pitchFamily="34" charset="0"/>
              </a:endParaRPr>
            </a:p>
          </p:txBody>
        </p:sp>
        <p:sp>
          <p:nvSpPr>
            <p:cNvPr id="29748" name="矩形 8"/>
            <p:cNvSpPr>
              <a:spLocks noChangeArrowheads="1"/>
            </p:cNvSpPr>
            <p:nvPr/>
          </p:nvSpPr>
          <p:spPr bwMode="auto">
            <a:xfrm>
              <a:off x="0" y="0"/>
              <a:ext cx="4176465" cy="34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algn="just"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采用蓝网传输技术，支持同轴电缆传输</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9703" name="组合 10"/>
          <p:cNvGrpSpPr/>
          <p:nvPr/>
        </p:nvGrpSpPr>
        <p:grpSpPr>
          <a:xfrm>
            <a:off x="603250" y="1768475"/>
            <a:ext cx="7127875" cy="374650"/>
            <a:chExt cx="7127988" cy="374461"/>
          </a:xfrm>
        </p:grpSpPr>
        <p:sp>
          <p:nvSpPr>
            <p:cNvPr id="29745" name="矩形 11"/>
            <p:cNvSpPr>
              <a:spLocks noChangeArrowheads="1"/>
            </p:cNvSpPr>
            <p:nvPr/>
          </p:nvSpPr>
          <p:spPr bwMode="auto">
            <a:xfrm>
              <a:off x="0" y="0"/>
              <a:ext cx="7127988" cy="3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选用高灵敏度图像传感器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比传统</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CMOS</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传感器具有更高的感光度和更低的噪声</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46" name="椭圆 12"/>
            <p:cNvSpPr>
              <a:spLocks noChangeArrowheads="1"/>
            </p:cNvSpPr>
            <p:nvPr/>
          </p:nvSpPr>
          <p:spPr bwMode="auto">
            <a:xfrm>
              <a:off x="71203" y="25355"/>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2</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9704" name="组合 13"/>
          <p:cNvGrpSpPr/>
          <p:nvPr/>
        </p:nvGrpSpPr>
        <p:grpSpPr>
          <a:xfrm>
            <a:off x="603250" y="2201863"/>
            <a:ext cx="6623050" cy="374650"/>
            <a:chExt cx="6623932" cy="374461"/>
          </a:xfrm>
        </p:grpSpPr>
        <p:sp>
          <p:nvSpPr>
            <p:cNvPr id="29743" name="矩形 14"/>
            <p:cNvSpPr>
              <a:spLocks noChangeArrowheads="1"/>
            </p:cNvSpPr>
            <p:nvPr/>
          </p:nvSpPr>
          <p:spPr bwMode="auto">
            <a:xfrm>
              <a:off x="0" y="0"/>
              <a:ext cx="6623932" cy="3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基于图像传感器多点曝光的宽动态处理，动态范围可达</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100dB</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44" name="椭圆 15"/>
            <p:cNvSpPr>
              <a:spLocks noChangeArrowheads="1"/>
            </p:cNvSpPr>
            <p:nvPr/>
          </p:nvSpPr>
          <p:spPr bwMode="auto">
            <a:xfrm>
              <a:off x="80728" y="25355"/>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3</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9705" name="组合 16"/>
          <p:cNvGrpSpPr/>
          <p:nvPr/>
        </p:nvGrpSpPr>
        <p:grpSpPr>
          <a:xfrm>
            <a:off x="603250" y="2633663"/>
            <a:ext cx="6623050" cy="323850"/>
            <a:chExt cx="6623932" cy="323751"/>
          </a:xfrm>
        </p:grpSpPr>
        <p:sp>
          <p:nvSpPr>
            <p:cNvPr id="29741" name="矩形 17"/>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RTSP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协议，支持单播、组播、广播，可同时输出</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种不同码流</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42" name="椭圆 18"/>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4</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9706" name="组合 19"/>
          <p:cNvGrpSpPr/>
          <p:nvPr/>
        </p:nvGrpSpPr>
        <p:grpSpPr>
          <a:xfrm>
            <a:off x="603250" y="3014663"/>
            <a:ext cx="6623050" cy="323850"/>
            <a:chExt cx="6623932" cy="323751"/>
          </a:xfrm>
        </p:grpSpPr>
        <p:sp>
          <p:nvSpPr>
            <p:cNvPr id="29739" name="矩形 20"/>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支持静态图片抓拍，可输出</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JPEG</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图片格式</a:t>
              </a:r>
              <a:endParaRPr lang="zh-CN" altLang="en-US" sz="1800">
                <a:latin typeface="Arial" panose="020b0604020202020204" pitchFamily="34" charset="0"/>
              </a:endParaRPr>
            </a:p>
          </p:txBody>
        </p:sp>
        <p:sp>
          <p:nvSpPr>
            <p:cNvPr id="29740" name="椭圆 21"/>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5</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9707" name="组合 22"/>
          <p:cNvGrpSpPr/>
          <p:nvPr/>
        </p:nvGrpSpPr>
        <p:grpSpPr>
          <a:xfrm>
            <a:off x="603250" y="3397250"/>
            <a:ext cx="6623050" cy="352425"/>
            <a:chExt cx="6623932" cy="353864"/>
          </a:xfrm>
        </p:grpSpPr>
        <p:sp>
          <p:nvSpPr>
            <p:cNvPr id="29737" name="矩形 23"/>
            <p:cNvSpPr>
              <a:spLocks noChangeArrowheads="1"/>
            </p:cNvSpPr>
            <p:nvPr/>
          </p:nvSpPr>
          <p:spPr bwMode="auto">
            <a:xfrm>
              <a:off x="0" y="0"/>
              <a:ext cx="6623932" cy="34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3D MCTF</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降噪技术，在低照度条件下，可有效减少并减小图像噪点</a:t>
              </a:r>
              <a:endParaRPr lang="zh-CN" altLang="en-US" sz="1800">
                <a:latin typeface="Arial" panose="020b0604020202020204" pitchFamily="34" charset="0"/>
              </a:endParaRPr>
            </a:p>
          </p:txBody>
        </p:sp>
        <p:sp>
          <p:nvSpPr>
            <p:cNvPr id="29738" name="椭圆 24"/>
            <p:cNvSpPr>
              <a:spLocks noChangeArrowheads="1"/>
            </p:cNvSpPr>
            <p:nvPr/>
          </p:nvSpPr>
          <p:spPr bwMode="auto">
            <a:xfrm>
              <a:off x="80728" y="30113"/>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6</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9708" name="组合 25"/>
          <p:cNvGrpSpPr/>
          <p:nvPr/>
        </p:nvGrpSpPr>
        <p:grpSpPr>
          <a:xfrm>
            <a:off x="603250" y="3808413"/>
            <a:ext cx="6623050" cy="323850"/>
            <a:chExt cx="6623932" cy="323751"/>
          </a:xfrm>
        </p:grpSpPr>
        <p:sp>
          <p:nvSpPr>
            <p:cNvPr id="29735" name="矩形 26"/>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Alpha-blending OSD</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技术，可叠加日期、时钟、摄像机标题等信息</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36" name="椭圆 27"/>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7</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9709" name="组合 28"/>
          <p:cNvGrpSpPr/>
          <p:nvPr/>
        </p:nvGrpSpPr>
        <p:grpSpPr>
          <a:xfrm>
            <a:off x="603250" y="4191000"/>
            <a:ext cx="6623050" cy="323850"/>
            <a:chExt cx="6623932" cy="323751"/>
          </a:xfrm>
        </p:grpSpPr>
        <p:sp>
          <p:nvSpPr>
            <p:cNvPr id="29733" name="矩形 29"/>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支持多区域隐私遮蔽</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34" name="椭圆 30"/>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8</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9710" name="组合 31"/>
          <p:cNvGrpSpPr/>
          <p:nvPr/>
        </p:nvGrpSpPr>
        <p:grpSpPr>
          <a:xfrm>
            <a:off x="593725" y="4572000"/>
            <a:ext cx="6623050" cy="323850"/>
            <a:chExt cx="6623932" cy="323751"/>
          </a:xfrm>
        </p:grpSpPr>
        <p:sp>
          <p:nvSpPr>
            <p:cNvPr id="29731" name="矩形 32"/>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支持本地存储：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Micro SD</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卡</a:t>
              </a:r>
              <a:endParaRPr lang="zh-CN" altLang="en-US" sz="1800">
                <a:latin typeface="Arial" panose="020b0604020202020204" pitchFamily="34" charset="0"/>
              </a:endParaRPr>
            </a:p>
          </p:txBody>
        </p:sp>
        <p:sp>
          <p:nvSpPr>
            <p:cNvPr id="29732" name="椭圆 33"/>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9</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9711" name="组合 48"/>
          <p:cNvGrpSpPr/>
          <p:nvPr/>
        </p:nvGrpSpPr>
        <p:grpSpPr>
          <a:xfrm>
            <a:off x="593725" y="4953000"/>
            <a:ext cx="6623050" cy="323850"/>
            <a:chExt cx="6623932" cy="323751"/>
          </a:xfrm>
        </p:grpSpPr>
        <p:grpSp>
          <p:nvGrpSpPr>
            <p:cNvPr id="29727" name="组合 34"/>
            <p:cNvGrpSpPr/>
            <p:nvPr/>
          </p:nvGrpSpPr>
          <p:grpSpPr>
            <a:xfrm>
              <a:off x="0" y="0"/>
              <a:ext cx="6623932" cy="323751"/>
              <a:chExt cx="6623932" cy="323751"/>
            </a:xfrm>
          </p:grpSpPr>
          <p:sp>
            <p:nvSpPr>
              <p:cNvPr id="29729" name="矩形 35"/>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支持蓝网统一供电技术，摄像机无需单独供电</a:t>
                </a:r>
                <a:endParaRPr lang="zh-CN" altLang="en-US" sz="1800">
                  <a:latin typeface="Arial" panose="020b0604020202020204" pitchFamily="34" charset="0"/>
                </a:endParaRPr>
              </a:p>
            </p:txBody>
          </p:sp>
          <p:sp>
            <p:nvSpPr>
              <p:cNvPr id="29730" name="椭圆 36"/>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900">
                  <a:solidFill>
                    <a:srgbClr val="FFFFFF"/>
                  </a:solidFill>
                  <a:latin typeface="Impact" panose="020b0806030902050204" pitchFamily="34" charset="0"/>
                  <a:sym typeface="Impact" panose="020b0806030902050204" pitchFamily="34" charset="0"/>
                </a:endParaRPr>
              </a:p>
            </p:txBody>
          </p:sp>
        </p:grpSp>
        <p:sp>
          <p:nvSpPr>
            <p:cNvPr id="29728" name="TextBox 43"/>
            <p:cNvSpPr>
              <a:spLocks noChangeArrowheads="1"/>
            </p:cNvSpPr>
            <p:nvPr/>
          </p:nvSpPr>
          <p:spPr bwMode="auto">
            <a:xfrm>
              <a:off x="88882" y="23375"/>
              <a:ext cx="325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10</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9712" name="组合 47"/>
          <p:cNvGrpSpPr/>
          <p:nvPr/>
        </p:nvGrpSpPr>
        <p:grpSpPr>
          <a:xfrm>
            <a:off x="593725" y="5334000"/>
            <a:ext cx="6623050" cy="323850"/>
            <a:chExt cx="6623932" cy="323751"/>
          </a:xfrm>
        </p:grpSpPr>
        <p:grpSp>
          <p:nvGrpSpPr>
            <p:cNvPr id="29723" name="组合 37"/>
            <p:cNvGrpSpPr/>
            <p:nvPr/>
          </p:nvGrpSpPr>
          <p:grpSpPr>
            <a:xfrm>
              <a:off x="0" y="0"/>
              <a:ext cx="6623932" cy="323751"/>
              <a:chExt cx="6623932" cy="323751"/>
            </a:xfrm>
          </p:grpSpPr>
          <p:sp>
            <p:nvSpPr>
              <p:cNvPr id="29725" name="矩形 38"/>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支持移动侦测，支持事件和报警管理</a:t>
                </a:r>
                <a:endParaRPr lang="zh-CN" altLang="en-US" sz="1800">
                  <a:latin typeface="Arial" panose="020b0604020202020204" pitchFamily="34" charset="0"/>
                </a:endParaRPr>
              </a:p>
            </p:txBody>
          </p:sp>
          <p:sp>
            <p:nvSpPr>
              <p:cNvPr id="29726" name="椭圆 39"/>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Impact" panose="020b0806030902050204" pitchFamily="34" charset="0"/>
                  <a:sym typeface="Impact" panose="020b0806030902050204" pitchFamily="34" charset="0"/>
                </a:endParaRPr>
              </a:p>
            </p:txBody>
          </p:sp>
        </p:grpSp>
        <p:sp>
          <p:nvSpPr>
            <p:cNvPr id="29724" name="TextBox 44"/>
            <p:cNvSpPr>
              <a:spLocks noChangeArrowheads="1"/>
            </p:cNvSpPr>
            <p:nvPr/>
          </p:nvSpPr>
          <p:spPr bwMode="auto">
            <a:xfrm>
              <a:off x="100103" y="23375"/>
              <a:ext cx="303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11</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9713" name="组合 46"/>
          <p:cNvGrpSpPr/>
          <p:nvPr/>
        </p:nvGrpSpPr>
        <p:grpSpPr>
          <a:xfrm>
            <a:off x="593725" y="5716588"/>
            <a:ext cx="6623050" cy="323850"/>
            <a:chExt cx="6623932" cy="323751"/>
          </a:xfrm>
        </p:grpSpPr>
        <p:grpSp>
          <p:nvGrpSpPr>
            <p:cNvPr id="29719" name="组合 40"/>
            <p:cNvGrpSpPr/>
            <p:nvPr/>
          </p:nvGrpSpPr>
          <p:grpSpPr>
            <a:xfrm>
              <a:off x="0" y="0"/>
              <a:ext cx="6623932" cy="323751"/>
              <a:chExt cx="6623932" cy="323751"/>
            </a:xfrm>
          </p:grpSpPr>
          <p:sp>
            <p:nvSpPr>
              <p:cNvPr id="29721" name="矩形 41"/>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ONVIF</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标准</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可为软件集成提供</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API</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2" name="椭圆 42"/>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Impact" panose="020b0806030902050204" pitchFamily="34" charset="0"/>
                  <a:sym typeface="Impact" panose="020b0806030902050204" pitchFamily="34" charset="0"/>
                </a:endParaRPr>
              </a:p>
            </p:txBody>
          </p:sp>
        </p:grpSp>
        <p:sp>
          <p:nvSpPr>
            <p:cNvPr id="29720" name="TextBox 45"/>
            <p:cNvSpPr>
              <a:spLocks noChangeArrowheads="1"/>
            </p:cNvSpPr>
            <p:nvPr/>
          </p:nvSpPr>
          <p:spPr bwMode="auto">
            <a:xfrm>
              <a:off x="91286" y="23375"/>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12</a:t>
              </a:r>
              <a:endParaRPr lang="zh-CN" altLang="en-US" sz="1200">
                <a:solidFill>
                  <a:srgbClr val="FFFFFF"/>
                </a:solidFill>
                <a:latin typeface="Impact" panose="020b0806030902050204" pitchFamily="34" charset="0"/>
                <a:sym typeface="Impact" panose="020b0806030902050204" pitchFamily="34" charset="0"/>
              </a:endParaRPr>
            </a:p>
          </p:txBody>
        </p:sp>
      </p:grpSp>
      <p:grpSp>
        <p:nvGrpSpPr>
          <p:cNvPr id="29714" name="组合 50"/>
          <p:cNvGrpSpPr/>
          <p:nvPr/>
        </p:nvGrpSpPr>
        <p:grpSpPr>
          <a:xfrm>
            <a:off x="593725" y="6097588"/>
            <a:ext cx="6623050" cy="323850"/>
            <a:chExt cx="6623932" cy="323751"/>
          </a:xfrm>
        </p:grpSpPr>
        <p:grpSp>
          <p:nvGrpSpPr>
            <p:cNvPr id="29715" name="组合 51"/>
            <p:cNvGrpSpPr/>
            <p:nvPr/>
          </p:nvGrpSpPr>
          <p:grpSpPr>
            <a:xfrm>
              <a:off x="0" y="0"/>
              <a:ext cx="6623932" cy="323751"/>
              <a:chExt cx="6623932" cy="323751"/>
            </a:xfrm>
          </p:grpSpPr>
          <p:sp>
            <p:nvSpPr>
              <p:cNvPr id="29717" name="矩形 53"/>
              <p:cNvSpPr>
                <a:spLocks noChangeArrowheads="1"/>
              </p:cNvSpPr>
              <p:nvPr/>
            </p:nvSpPr>
            <p:spPr bwMode="auto">
              <a:xfrm>
                <a:off x="0" y="7987"/>
                <a:ext cx="6623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低功耗，整机功耗</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&lt;4W</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18" name="椭圆 54"/>
              <p:cNvSpPr>
                <a:spLocks noChangeArrowheads="1"/>
              </p:cNvSpPr>
              <p:nvPr/>
            </p:nvSpPr>
            <p:spPr bwMode="auto">
              <a:xfrm>
                <a:off x="80728" y="0"/>
                <a:ext cx="323751" cy="323751"/>
              </a:xfrm>
              <a:prstGeom prst="ellipse">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Impact" panose="020b0806030902050204" pitchFamily="34" charset="0"/>
                  <a:sym typeface="Impact" panose="020b0806030902050204" pitchFamily="34" charset="0"/>
                </a:endParaRPr>
              </a:p>
            </p:txBody>
          </p:sp>
        </p:grpSp>
        <p:sp>
          <p:nvSpPr>
            <p:cNvPr id="29716" name="TextBox 52"/>
            <p:cNvSpPr>
              <a:spLocks noChangeArrowheads="1"/>
            </p:cNvSpPr>
            <p:nvPr/>
          </p:nvSpPr>
          <p:spPr bwMode="auto">
            <a:xfrm>
              <a:off x="88882" y="23375"/>
              <a:ext cx="325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13</a:t>
              </a:r>
              <a:endParaRPr lang="zh-CN" altLang="en-US" sz="1200">
                <a:solidFill>
                  <a:srgbClr val="FFFFFF"/>
                </a:solidFill>
                <a:latin typeface="Impact" panose="020b0806030902050204" pitchFamily="34" charset="0"/>
                <a:sym typeface="Impact" panose="020b0806030902050204" pitchFamily="34" charset="0"/>
              </a:endParaRPr>
            </a:p>
          </p:txBody>
        </p:sp>
      </p:gr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722" name="矩形 4"/>
          <p:cNvSpPr>
            <a:spLocks noChangeArrowheads="1"/>
          </p:cNvSpPr>
          <p:nvPr/>
        </p:nvSpPr>
        <p:spPr bwMode="auto">
          <a:xfrm>
            <a:off x="682625" y="0"/>
            <a:ext cx="149225" cy="1196975"/>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723" name="矩形 6"/>
          <p:cNvSpPr>
            <a:spLocks noChangeArrowheads="1"/>
          </p:cNvSpPr>
          <p:nvPr/>
        </p:nvSpPr>
        <p:spPr bwMode="auto">
          <a:xfrm>
            <a:off x="877888" y="628650"/>
            <a:ext cx="664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高清视频枢纽系统</a:t>
            </a:r>
            <a:endParaRPr lang="zh-CN" altLang="en-US" sz="36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0724" name="图片 7" descr="HD-OX4000.png"/>
          <p:cNvPicPr>
            <a:picLocks noChangeAspect="1" noChangeArrowheads="1"/>
          </p:cNvPicPr>
          <p:nvPr/>
        </p:nvPicPr>
        <p:blipFill>
          <a:blip r:embed="rId3">
            <a:extLst>
              <a:ext uri="{28A0092B-C50C-407E-A947-70E740481C1C}">
                <a14:useLocalDpi xmlns:a14="http://schemas.microsoft.com/office/drawing/2010/main" val="0"/>
              </a:ext>
            </a:extLst>
          </a:blip>
          <a:srcRect l="10786" t="16925" r="17989" b="32671"/>
          <a:stretch>
            <a:fillRect/>
          </a:stretch>
        </p:blipFill>
        <p:spPr bwMode="auto">
          <a:xfrm>
            <a:off x="1004888" y="1857375"/>
            <a:ext cx="3179762"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图片 8" descr="4U机架2.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00600" y="1990725"/>
            <a:ext cx="29400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30726" name="矩形 9"/>
          <p:cNvSpPr>
            <a:spLocks noChangeArrowheads="1"/>
          </p:cNvSpPr>
          <p:nvPr/>
        </p:nvSpPr>
        <p:spPr bwMode="auto">
          <a:xfrm>
            <a:off x="682625" y="4005263"/>
            <a:ext cx="3856038"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高清视频枢纽系统是网络化视频监控系统中一种重要设备，视频枢纽系统具有多种格式视频信号转换和接入功能、具备多业务光纤环网接入技术，内嵌网络信号汇聚模块、支持多种格式视频信号解码功能，支持多种格式视频信号输出能力。支持全局设备的网管功能。</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7" name="矩形 10"/>
          <p:cNvSpPr>
            <a:spLocks noChangeArrowheads="1"/>
          </p:cNvSpPr>
          <p:nvPr/>
        </p:nvSpPr>
        <p:spPr bwMode="auto">
          <a:xfrm>
            <a:off x="682625" y="1412875"/>
            <a:ext cx="7561263" cy="2376488"/>
          </a:xfrm>
          <a:prstGeom prst="rect">
            <a:avLst/>
          </a:prstGeom>
          <a:noFill/>
          <a:ln w="9525">
            <a:solidFill>
              <a:srgbClr val="31859B"/>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728" name="矩形 11"/>
          <p:cNvSpPr>
            <a:spLocks noChangeArrowheads="1"/>
          </p:cNvSpPr>
          <p:nvPr/>
        </p:nvSpPr>
        <p:spPr bwMode="auto">
          <a:xfrm>
            <a:off x="5400675" y="3978275"/>
            <a:ext cx="226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视频枢纽系统主机：</a:t>
            </a:r>
            <a:endParaRPr lang="en-US" sz="18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9" name="矩形 13"/>
          <p:cNvSpPr>
            <a:spLocks noChangeArrowheads="1"/>
          </p:cNvSpPr>
          <p:nvPr/>
        </p:nvSpPr>
        <p:spPr bwMode="auto">
          <a:xfrm>
            <a:off x="4929188" y="4292600"/>
            <a:ext cx="3675062"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en-US" altLang="zh-CN" sz="1400">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19</a:t>
            </a:r>
            <a:r>
              <a:rPr lang="zh-CN" altLang="en-US" sz="1400">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英寸</a:t>
            </a:r>
            <a:r>
              <a:rPr lang="en-US" altLang="zh-CN" sz="1400">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4U</a:t>
            </a:r>
            <a:r>
              <a:rPr lang="zh-CN" altLang="en-US" sz="1400">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机箱</a:t>
            </a:r>
            <a:endParaRPr lang="en-US" sz="1400">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lnSpc>
                <a:spcPts val="2200"/>
              </a:lnSpc>
              <a:spcBef>
                <a:spcPct val="0"/>
              </a:spcBef>
              <a:buFont typeface="Arial" panose="020b0604020202020204" pitchFamily="34" charset="0"/>
              <a:buNone/>
            </a:pPr>
            <a:r>
              <a:rPr lang="zh-CN" altLang="en-US" sz="1400">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冗余双电源组件</a:t>
            </a:r>
            <a:endParaRPr lang="en-US" sz="1400">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lnSpc>
                <a:spcPts val="2200"/>
              </a:lnSpc>
              <a:spcBef>
                <a:spcPct val="0"/>
              </a:spcBef>
              <a:buFont typeface="Arial" panose="020b0604020202020204" pitchFamily="34" charset="0"/>
              <a:buNone/>
            </a:pPr>
            <a:r>
              <a:rPr lang="en-US" altLang="zh-CN" sz="1400">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12 </a:t>
            </a:r>
            <a:r>
              <a:rPr lang="zh-CN" altLang="en-US" sz="1400">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个业务槽口，可用于各种业务卡</a:t>
            </a:r>
            <a:endParaRPr lang="en-US" sz="1400">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lnSpc>
                <a:spcPts val="2200"/>
              </a:lnSpc>
              <a:spcBef>
                <a:spcPct val="0"/>
              </a:spcBef>
              <a:buFont typeface="Arial" panose="020b0604020202020204" pitchFamily="34" charset="0"/>
              <a:buNone/>
            </a:pPr>
            <a:r>
              <a:rPr lang="en-US" altLang="zh-CN" sz="1400">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20G</a:t>
            </a:r>
            <a:r>
              <a:rPr lang="zh-CN" altLang="en-US" sz="1400">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背板交换能力</a:t>
            </a:r>
            <a:endParaRPr lang="en-US" sz="1400">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lnSpc>
                <a:spcPts val="2200"/>
              </a:lnSpc>
              <a:spcBef>
                <a:spcPct val="0"/>
              </a:spcBef>
              <a:buFont typeface="Arial" panose="020b0604020202020204" pitchFamily="34" charset="0"/>
              <a:buNone/>
            </a:pPr>
            <a:r>
              <a:rPr lang="zh-CN" altLang="en-US" sz="1400">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温度控制的冷却风扇设计</a:t>
            </a:r>
            <a:endParaRPr lang="zh-CN" altLang="en-US" sz="1400">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30" name="直接连接符 15"/>
          <p:cNvSpPr>
            <a:spLocks noChangeShapeType="1"/>
          </p:cNvSpPr>
          <p:nvPr/>
        </p:nvSpPr>
        <p:spPr bwMode="auto">
          <a:xfrm>
            <a:off x="4929188" y="3789363"/>
            <a:ext cx="1587" cy="1835150"/>
          </a:xfrm>
          <a:prstGeom prst="line">
            <a:avLst/>
          </a:prstGeom>
          <a:noFill/>
          <a:ln w="9525">
            <a:solidFill>
              <a:srgbClr val="31859B"/>
            </a:solidFill>
            <a:bevel/>
          </a:ln>
          <a:extLst>
            <a:ext uri="{909E8E84-426E-40DD-AFC4-6F175D3DCCD1}">
              <a14:hiddenFill xmlns:a14="http://schemas.microsoft.com/office/drawing/2010/main">
                <a:noFill/>
              </a14:hiddenFill>
            </a:ext>
          </a:extLst>
        </p:spPr>
        <p:txBody>
          <a:bodyPr/>
          <a:lstStyle/>
          <a:p>
            <a:endParaRPr lang="zh-CN" altLang="en-US"/>
          </a:p>
        </p:txBody>
      </p:sp>
      <p:sp>
        <p:nvSpPr>
          <p:cNvPr id="30731" name="直接连接符 19"/>
          <p:cNvSpPr>
            <a:spLocks noChangeShapeType="1"/>
          </p:cNvSpPr>
          <p:nvPr/>
        </p:nvSpPr>
        <p:spPr bwMode="auto">
          <a:xfrm>
            <a:off x="4929188" y="4483100"/>
            <a:ext cx="363537" cy="0"/>
          </a:xfrm>
          <a:prstGeom prst="line">
            <a:avLst/>
          </a:prstGeom>
          <a:noFill/>
          <a:ln w="9525">
            <a:solidFill>
              <a:srgbClr val="31859B"/>
            </a:solidFill>
            <a:bevel/>
          </a:ln>
          <a:extLst>
            <a:ext uri="{909E8E84-426E-40DD-AFC4-6F175D3DCCD1}">
              <a14:hiddenFill xmlns:a14="http://schemas.microsoft.com/office/drawing/2010/main">
                <a:noFill/>
              </a14:hiddenFill>
            </a:ext>
          </a:extLst>
        </p:spPr>
        <p:txBody>
          <a:bodyPr/>
          <a:lstStyle/>
          <a:p>
            <a:endParaRPr lang="zh-CN" altLang="en-US"/>
          </a:p>
        </p:txBody>
      </p:sp>
      <p:sp>
        <p:nvSpPr>
          <p:cNvPr id="30732" name="直接连接符 20"/>
          <p:cNvSpPr>
            <a:spLocks noChangeShapeType="1"/>
          </p:cNvSpPr>
          <p:nvPr/>
        </p:nvSpPr>
        <p:spPr bwMode="auto">
          <a:xfrm>
            <a:off x="4929188" y="4770438"/>
            <a:ext cx="363537" cy="1587"/>
          </a:xfrm>
          <a:prstGeom prst="line">
            <a:avLst/>
          </a:prstGeom>
          <a:noFill/>
          <a:ln w="9525">
            <a:solidFill>
              <a:srgbClr val="31859B"/>
            </a:solidFill>
            <a:bevel/>
          </a:ln>
          <a:extLst>
            <a:ext uri="{909E8E84-426E-40DD-AFC4-6F175D3DCCD1}">
              <a14:hiddenFill xmlns:a14="http://schemas.microsoft.com/office/drawing/2010/main">
                <a:noFill/>
              </a14:hiddenFill>
            </a:ext>
          </a:extLst>
        </p:spPr>
        <p:txBody>
          <a:bodyPr/>
          <a:lstStyle/>
          <a:p>
            <a:endParaRPr lang="zh-CN" altLang="en-US"/>
          </a:p>
        </p:txBody>
      </p:sp>
      <p:sp>
        <p:nvSpPr>
          <p:cNvPr id="30733" name="直接连接符 21"/>
          <p:cNvSpPr>
            <a:spLocks noChangeShapeType="1"/>
          </p:cNvSpPr>
          <p:nvPr/>
        </p:nvSpPr>
        <p:spPr bwMode="auto">
          <a:xfrm>
            <a:off x="4929188" y="5029200"/>
            <a:ext cx="363537" cy="1588"/>
          </a:xfrm>
          <a:prstGeom prst="line">
            <a:avLst/>
          </a:prstGeom>
          <a:noFill/>
          <a:ln w="9525">
            <a:solidFill>
              <a:srgbClr val="31859B"/>
            </a:solidFill>
            <a:bevel/>
          </a:ln>
          <a:extLst>
            <a:ext uri="{909E8E84-426E-40DD-AFC4-6F175D3DCCD1}">
              <a14:hiddenFill xmlns:a14="http://schemas.microsoft.com/office/drawing/2010/main">
                <a:noFill/>
              </a14:hiddenFill>
            </a:ext>
          </a:extLst>
        </p:spPr>
        <p:txBody>
          <a:bodyPr/>
          <a:lstStyle/>
          <a:p>
            <a:endParaRPr lang="zh-CN" altLang="en-US"/>
          </a:p>
        </p:txBody>
      </p:sp>
      <p:sp>
        <p:nvSpPr>
          <p:cNvPr id="30734" name="直接连接符 22"/>
          <p:cNvSpPr>
            <a:spLocks noChangeShapeType="1"/>
          </p:cNvSpPr>
          <p:nvPr/>
        </p:nvSpPr>
        <p:spPr bwMode="auto">
          <a:xfrm>
            <a:off x="4929188" y="5318125"/>
            <a:ext cx="363537" cy="0"/>
          </a:xfrm>
          <a:prstGeom prst="line">
            <a:avLst/>
          </a:prstGeom>
          <a:noFill/>
          <a:ln w="9525">
            <a:solidFill>
              <a:srgbClr val="31859B"/>
            </a:solidFill>
            <a:bevel/>
          </a:ln>
          <a:extLst>
            <a:ext uri="{909E8E84-426E-40DD-AFC4-6F175D3DCCD1}">
              <a14:hiddenFill xmlns:a14="http://schemas.microsoft.com/office/drawing/2010/main">
                <a:noFill/>
              </a14:hiddenFill>
            </a:ext>
          </a:extLst>
        </p:spPr>
        <p:txBody>
          <a:bodyPr/>
          <a:lstStyle/>
          <a:p>
            <a:endParaRPr lang="zh-CN" altLang="en-US"/>
          </a:p>
        </p:txBody>
      </p:sp>
      <p:sp>
        <p:nvSpPr>
          <p:cNvPr id="30735" name="直接连接符 23"/>
          <p:cNvSpPr>
            <a:spLocks noChangeShapeType="1"/>
          </p:cNvSpPr>
          <p:nvPr/>
        </p:nvSpPr>
        <p:spPr bwMode="auto">
          <a:xfrm>
            <a:off x="4929188" y="5635625"/>
            <a:ext cx="363537" cy="0"/>
          </a:xfrm>
          <a:prstGeom prst="line">
            <a:avLst/>
          </a:prstGeom>
          <a:noFill/>
          <a:ln w="9525">
            <a:solidFill>
              <a:srgbClr val="31859B"/>
            </a:solidFill>
            <a:bevel/>
          </a:ln>
          <a:extLst>
            <a:ext uri="{909E8E84-426E-40DD-AFC4-6F175D3DCCD1}">
              <a14:hiddenFill xmlns:a14="http://schemas.microsoft.com/office/drawing/2010/main">
                <a:noFill/>
              </a14:hiddenFill>
            </a:ext>
          </a:extLst>
        </p:spPr>
        <p:txBody>
          <a:bodyPr/>
          <a:lstStyle/>
          <a:p>
            <a:endParaRPr lang="zh-CN" altLang="en-US"/>
          </a:p>
        </p:txBody>
      </p:sp>
      <p:sp>
        <p:nvSpPr>
          <p:cNvPr id="30736" name="椭圆 24"/>
          <p:cNvSpPr>
            <a:spLocks noChangeArrowheads="1"/>
          </p:cNvSpPr>
          <p:nvPr/>
        </p:nvSpPr>
        <p:spPr bwMode="auto">
          <a:xfrm>
            <a:off x="5245100" y="4429125"/>
            <a:ext cx="109538" cy="107950"/>
          </a:xfrm>
          <a:prstGeom prst="ellipse">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737" name="椭圆 25"/>
          <p:cNvSpPr>
            <a:spLocks noChangeArrowheads="1"/>
          </p:cNvSpPr>
          <p:nvPr/>
        </p:nvSpPr>
        <p:spPr bwMode="auto">
          <a:xfrm>
            <a:off x="5245100" y="4716463"/>
            <a:ext cx="109538" cy="109537"/>
          </a:xfrm>
          <a:prstGeom prst="ellipse">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738" name="椭圆 26"/>
          <p:cNvSpPr>
            <a:spLocks noChangeArrowheads="1"/>
          </p:cNvSpPr>
          <p:nvPr/>
        </p:nvSpPr>
        <p:spPr bwMode="auto">
          <a:xfrm>
            <a:off x="5245100" y="4975225"/>
            <a:ext cx="109538" cy="109538"/>
          </a:xfrm>
          <a:prstGeom prst="ellipse">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739" name="椭圆 27"/>
          <p:cNvSpPr>
            <a:spLocks noChangeArrowheads="1"/>
          </p:cNvSpPr>
          <p:nvPr/>
        </p:nvSpPr>
        <p:spPr bwMode="auto">
          <a:xfrm>
            <a:off x="5245100" y="5262563"/>
            <a:ext cx="109538" cy="109537"/>
          </a:xfrm>
          <a:prstGeom prst="ellipse">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740" name="椭圆 28"/>
          <p:cNvSpPr>
            <a:spLocks noChangeArrowheads="1"/>
          </p:cNvSpPr>
          <p:nvPr/>
        </p:nvSpPr>
        <p:spPr bwMode="auto">
          <a:xfrm>
            <a:off x="5245100" y="5580063"/>
            <a:ext cx="109538" cy="109537"/>
          </a:xfrm>
          <a:prstGeom prst="ellipse">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174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2538" y="2541588"/>
            <a:ext cx="2611437"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31747" name="矩形 3"/>
          <p:cNvSpPr>
            <a:spLocks noChangeArrowheads="1"/>
          </p:cNvSpPr>
          <p:nvPr/>
        </p:nvSpPr>
        <p:spPr bwMode="auto">
          <a:xfrm>
            <a:off x="682625" y="0"/>
            <a:ext cx="149225" cy="1196975"/>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48" name="矩形 4"/>
          <p:cNvSpPr>
            <a:spLocks noChangeArrowheads="1"/>
          </p:cNvSpPr>
          <p:nvPr/>
        </p:nvSpPr>
        <p:spPr bwMode="auto">
          <a:xfrm>
            <a:off x="877888" y="127000"/>
            <a:ext cx="6646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0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高清视频枢纽系统</a:t>
            </a:r>
            <a:endParaRPr lang="zh-CN" altLang="en-US" sz="30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49" name="矩形 5"/>
          <p:cNvSpPr>
            <a:spLocks noChangeArrowheads="1"/>
          </p:cNvSpPr>
          <p:nvPr/>
        </p:nvSpPr>
        <p:spPr bwMode="auto">
          <a:xfrm>
            <a:off x="846138" y="587375"/>
            <a:ext cx="314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功能特性</a:t>
            </a:r>
            <a:endParaRPr lang="zh-CN" altLang="en-US" sz="4000">
              <a:solidFill>
                <a:srgbClr val="595959"/>
              </a:solidFill>
              <a:sym typeface="宋体" panose="02010600030101010101" pitchFamily="2" charset="-122"/>
            </a:endParaRPr>
          </a:p>
        </p:txBody>
      </p:sp>
      <p:sp>
        <p:nvSpPr>
          <p:cNvPr id="31750" name="矩形 6"/>
          <p:cNvSpPr>
            <a:spLocks noChangeArrowheads="1"/>
          </p:cNvSpPr>
          <p:nvPr/>
        </p:nvSpPr>
        <p:spPr bwMode="auto">
          <a:xfrm>
            <a:off x="630238" y="1895475"/>
            <a:ext cx="55975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热备冗余电源，智能温控风扇散热系统，系统稳定可靠；</a:t>
            </a: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纯硬件</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FPGA</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自建核心实时处理技术，启动快，无操作系统；</a:t>
            </a: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CrossPoint</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高速全交叉矩阵交换技术，支持高清图像实时交换和处理；</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RRTA</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分辨率实时全兼容技术（</a:t>
            </a: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Resolution Real-time Total Adaptation </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），支持输入和输出多分辨率的自动兼容；</a:t>
            </a: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一体化多模式组合应用，可同时支持图像融合、拼接等应用；</a:t>
            </a: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高密度多信号格式模块化板卡设计，配置更经济；</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1751" name="组合 11"/>
          <p:cNvGrpSpPr/>
          <p:nvPr/>
        </p:nvGrpSpPr>
        <p:grpSpPr>
          <a:xfrm>
            <a:off x="0" y="1905000"/>
            <a:ext cx="579438" cy="384175"/>
            <a:chExt cx="579780" cy="384423"/>
          </a:xfrm>
        </p:grpSpPr>
        <p:sp>
          <p:nvSpPr>
            <p:cNvPr id="31773"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1774" name="矩形 10"/>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1752" name="组合 13"/>
          <p:cNvGrpSpPr/>
          <p:nvPr/>
        </p:nvGrpSpPr>
        <p:grpSpPr>
          <a:xfrm>
            <a:off x="0" y="2439988"/>
            <a:ext cx="579438" cy="384175"/>
            <a:chExt cx="579780" cy="384423"/>
          </a:xfrm>
        </p:grpSpPr>
        <p:sp>
          <p:nvSpPr>
            <p:cNvPr id="31771"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1772" name="矩形 15"/>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1753" name="组合 16"/>
          <p:cNvGrpSpPr/>
          <p:nvPr/>
        </p:nvGrpSpPr>
        <p:grpSpPr>
          <a:xfrm>
            <a:off x="0" y="3016250"/>
            <a:ext cx="579438" cy="384175"/>
            <a:chExt cx="579780" cy="384423"/>
          </a:xfrm>
        </p:grpSpPr>
        <p:sp>
          <p:nvSpPr>
            <p:cNvPr id="31769"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1770" name="矩形 18"/>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1754" name="组合 19"/>
          <p:cNvGrpSpPr/>
          <p:nvPr/>
        </p:nvGrpSpPr>
        <p:grpSpPr>
          <a:xfrm>
            <a:off x="0" y="4953000"/>
            <a:ext cx="579438" cy="384175"/>
            <a:chExt cx="579780" cy="384423"/>
          </a:xfrm>
        </p:grpSpPr>
        <p:sp>
          <p:nvSpPr>
            <p:cNvPr id="31767"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1768" name="矩形 21"/>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1755" name="组合 22"/>
          <p:cNvGrpSpPr/>
          <p:nvPr/>
        </p:nvGrpSpPr>
        <p:grpSpPr>
          <a:xfrm>
            <a:off x="0" y="4384675"/>
            <a:ext cx="579438" cy="384175"/>
            <a:chExt cx="579780" cy="384423"/>
          </a:xfrm>
        </p:grpSpPr>
        <p:sp>
          <p:nvSpPr>
            <p:cNvPr id="31765"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1766" name="矩形 24"/>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1756" name="组合 25"/>
          <p:cNvGrpSpPr/>
          <p:nvPr/>
        </p:nvGrpSpPr>
        <p:grpSpPr>
          <a:xfrm>
            <a:off x="0" y="3736975"/>
            <a:ext cx="579438" cy="384175"/>
            <a:chExt cx="579780" cy="384423"/>
          </a:xfrm>
        </p:grpSpPr>
        <p:sp>
          <p:nvSpPr>
            <p:cNvPr id="31763"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1764" name="矩形 27"/>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1757" name="椭圆 12"/>
          <p:cNvSpPr>
            <a:spLocks noChangeArrowheads="1"/>
          </p:cNvSpPr>
          <p:nvPr/>
        </p:nvSpPr>
        <p:spPr bwMode="auto">
          <a:xfrm>
            <a:off x="284163" y="1998663"/>
            <a:ext cx="182562" cy="182562"/>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58" name="椭圆 29"/>
          <p:cNvSpPr>
            <a:spLocks noChangeArrowheads="1"/>
          </p:cNvSpPr>
          <p:nvPr/>
        </p:nvSpPr>
        <p:spPr bwMode="auto">
          <a:xfrm>
            <a:off x="284163" y="2541588"/>
            <a:ext cx="182562" cy="182562"/>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59" name="椭圆 30"/>
          <p:cNvSpPr>
            <a:spLocks noChangeArrowheads="1"/>
          </p:cNvSpPr>
          <p:nvPr/>
        </p:nvSpPr>
        <p:spPr bwMode="auto">
          <a:xfrm>
            <a:off x="284163" y="3103563"/>
            <a:ext cx="182562" cy="182562"/>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60" name="椭圆 31"/>
          <p:cNvSpPr>
            <a:spLocks noChangeArrowheads="1"/>
          </p:cNvSpPr>
          <p:nvPr/>
        </p:nvSpPr>
        <p:spPr bwMode="auto">
          <a:xfrm>
            <a:off x="284163" y="4486275"/>
            <a:ext cx="182562" cy="182563"/>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61" name="椭圆 32"/>
          <p:cNvSpPr>
            <a:spLocks noChangeArrowheads="1"/>
          </p:cNvSpPr>
          <p:nvPr/>
        </p:nvSpPr>
        <p:spPr bwMode="auto">
          <a:xfrm>
            <a:off x="284163" y="3836988"/>
            <a:ext cx="182562" cy="182562"/>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62" name="椭圆 33"/>
          <p:cNvSpPr>
            <a:spLocks noChangeArrowheads="1"/>
          </p:cNvSpPr>
          <p:nvPr/>
        </p:nvSpPr>
        <p:spPr bwMode="auto">
          <a:xfrm>
            <a:off x="284163" y="5054600"/>
            <a:ext cx="182562" cy="182563"/>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770" name="矩形 4"/>
          <p:cNvSpPr>
            <a:spLocks noChangeArrowheads="1"/>
          </p:cNvSpPr>
          <p:nvPr/>
        </p:nvSpPr>
        <p:spPr bwMode="auto">
          <a:xfrm>
            <a:off x="682625" y="0"/>
            <a:ext cx="149225" cy="1196975"/>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71" name="矩形 5"/>
          <p:cNvSpPr>
            <a:spLocks noChangeArrowheads="1"/>
          </p:cNvSpPr>
          <p:nvPr/>
        </p:nvSpPr>
        <p:spPr bwMode="auto">
          <a:xfrm>
            <a:off x="877888" y="127000"/>
            <a:ext cx="6646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0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高清视频枢纽系统</a:t>
            </a:r>
            <a:endParaRPr lang="zh-CN" altLang="en-US" sz="30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72" name="矩形 6"/>
          <p:cNvSpPr>
            <a:spLocks noChangeArrowheads="1"/>
          </p:cNvSpPr>
          <p:nvPr/>
        </p:nvSpPr>
        <p:spPr bwMode="auto">
          <a:xfrm>
            <a:off x="846138" y="587375"/>
            <a:ext cx="314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视频编</a:t>
            </a:r>
            <a:r>
              <a:rPr lang="en-US" altLang="zh-CN" sz="4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4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解码</a:t>
            </a:r>
            <a:endParaRPr lang="zh-CN" altLang="en-US" sz="4000">
              <a:solidFill>
                <a:srgbClr val="595959"/>
              </a:solidFill>
              <a:sym typeface="宋体" panose="02010600030101010101" pitchFamily="2" charset="-122"/>
            </a:endParaRPr>
          </a:p>
        </p:txBody>
      </p:sp>
      <p:sp>
        <p:nvSpPr>
          <p:cNvPr id="32773" name="矩形 7"/>
          <p:cNvSpPr>
            <a:spLocks noChangeArrowheads="1"/>
          </p:cNvSpPr>
          <p:nvPr/>
        </p:nvSpPr>
        <p:spPr bwMode="auto">
          <a:xfrm>
            <a:off x="630238" y="1943100"/>
            <a:ext cx="5597525"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H.264/RTSP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标准网络视频的解码处理</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支持从</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QCIF~HD1080P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的网络视频的自适应解码</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支持音视频复合解码功能（需外置音频处理设备） </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具备</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256</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路</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4CIF</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解码能力（满配）</a:t>
            </a: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具备</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64</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路</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1080P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万像素）解码能力（满配） </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支持实时网络图像的解码输出（需搭配软件平台） </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支持录像图像的解码输出（需搭配软件平台）</a:t>
            </a: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开放解码规范和协议，支持第三方软件平台开发集成</a:t>
            </a: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支持主流厂家的网络摄像机的解码接入功能；（华三、美电贝尔、海康威视、大华、黄河数字、朗驰、迅驰、</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TI</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、安讯士、派而高、松下、索尼、三洋、三星</a:t>
            </a: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HUNDA</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等）</a:t>
            </a:r>
            <a:endParaRPr lang="zh-CN" altLang="en-US" sz="1800">
              <a:latin typeface="Arial" panose="020b0604020202020204" pitchFamily="34" charset="0"/>
            </a:endParaRPr>
          </a:p>
        </p:txBody>
      </p:sp>
      <p:grpSp>
        <p:nvGrpSpPr>
          <p:cNvPr id="32774" name="组合 74"/>
          <p:cNvGrpSpPr/>
          <p:nvPr/>
        </p:nvGrpSpPr>
        <p:grpSpPr>
          <a:xfrm>
            <a:off x="0" y="1958975"/>
            <a:ext cx="635000" cy="277813"/>
            <a:chExt cx="635804" cy="277633"/>
          </a:xfrm>
        </p:grpSpPr>
        <p:sp>
          <p:nvSpPr>
            <p:cNvPr id="32808" name="圆角矩形 7"/>
            <p:cNvSpPr>
              <a:spLocks noChangeArrowheads="1"/>
            </p:cNvSpPr>
            <p:nvPr/>
          </p:nvSpPr>
          <p:spPr bwMode="auto">
            <a:xfrm>
              <a:off x="340937" y="0"/>
              <a:ext cx="294867" cy="277633"/>
            </a:xfrm>
            <a:custGeom>
              <a:gdLst>
                <a:gd name="T0" fmla="*/ 0 w 547934"/>
                <a:gd name="T1" fmla="*/ 0 h 576064"/>
                <a:gd name="T2" fmla="*/ 139865 w 547934"/>
                <a:gd name="T3" fmla="*/ 0 h 576064"/>
                <a:gd name="T4" fmla="*/ 294867 w 547934"/>
                <a:gd name="T5" fmla="*/ 138817 h 576064"/>
                <a:gd name="T6" fmla="*/ 139865 w 547934"/>
                <a:gd name="T7" fmla="*/ 277633 h 576064"/>
                <a:gd name="T8" fmla="*/ 0 w 547934"/>
                <a:gd name="T9" fmla="*/ 27763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2809" name="矩形 35"/>
            <p:cNvSpPr>
              <a:spLocks noChangeArrowheads="1"/>
            </p:cNvSpPr>
            <p:nvPr/>
          </p:nvSpPr>
          <p:spPr bwMode="auto">
            <a:xfrm>
              <a:off x="0" y="0"/>
              <a:ext cx="340938" cy="27763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810" name="椭圆 51"/>
            <p:cNvSpPr>
              <a:spLocks noChangeArrowheads="1"/>
            </p:cNvSpPr>
            <p:nvPr/>
          </p:nvSpPr>
          <p:spPr bwMode="auto">
            <a:xfrm>
              <a:off x="396957" y="47405"/>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pic>
        <p:nvPicPr>
          <p:cNvPr id="32775" name="Picture 3" descr="d:\Users\vc0012\Desktop\VC篮网高清PPT美化修改\训练 培养  商务键盘副本.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19700" y="2498725"/>
            <a:ext cx="35020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6" name="组合 92"/>
          <p:cNvGrpSpPr/>
          <p:nvPr/>
        </p:nvGrpSpPr>
        <p:grpSpPr>
          <a:xfrm>
            <a:off x="0" y="2390775"/>
            <a:ext cx="635000" cy="276225"/>
            <a:chExt cx="635804" cy="277633"/>
          </a:xfrm>
        </p:grpSpPr>
        <p:sp>
          <p:nvSpPr>
            <p:cNvPr id="32805" name="圆角矩形 7"/>
            <p:cNvSpPr>
              <a:spLocks noChangeArrowheads="1"/>
            </p:cNvSpPr>
            <p:nvPr/>
          </p:nvSpPr>
          <p:spPr bwMode="auto">
            <a:xfrm>
              <a:off x="340937" y="0"/>
              <a:ext cx="294867" cy="277633"/>
            </a:xfrm>
            <a:custGeom>
              <a:gdLst>
                <a:gd name="T0" fmla="*/ 0 w 547934"/>
                <a:gd name="T1" fmla="*/ 0 h 576064"/>
                <a:gd name="T2" fmla="*/ 139865 w 547934"/>
                <a:gd name="T3" fmla="*/ 0 h 576064"/>
                <a:gd name="T4" fmla="*/ 294867 w 547934"/>
                <a:gd name="T5" fmla="*/ 138817 h 576064"/>
                <a:gd name="T6" fmla="*/ 139865 w 547934"/>
                <a:gd name="T7" fmla="*/ 277633 h 576064"/>
                <a:gd name="T8" fmla="*/ 0 w 547934"/>
                <a:gd name="T9" fmla="*/ 27763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2806" name="矩形 94"/>
            <p:cNvSpPr>
              <a:spLocks noChangeArrowheads="1"/>
            </p:cNvSpPr>
            <p:nvPr/>
          </p:nvSpPr>
          <p:spPr bwMode="auto">
            <a:xfrm>
              <a:off x="0" y="0"/>
              <a:ext cx="340938" cy="27763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807" name="椭圆 95"/>
            <p:cNvSpPr>
              <a:spLocks noChangeArrowheads="1"/>
            </p:cNvSpPr>
            <p:nvPr/>
          </p:nvSpPr>
          <p:spPr bwMode="auto">
            <a:xfrm>
              <a:off x="396957" y="47405"/>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2777" name="组合 96"/>
          <p:cNvGrpSpPr/>
          <p:nvPr/>
        </p:nvGrpSpPr>
        <p:grpSpPr>
          <a:xfrm>
            <a:off x="0" y="2819400"/>
            <a:ext cx="635000" cy="277813"/>
            <a:chExt cx="635804" cy="277633"/>
          </a:xfrm>
        </p:grpSpPr>
        <p:sp>
          <p:nvSpPr>
            <p:cNvPr id="32802" name="圆角矩形 7"/>
            <p:cNvSpPr>
              <a:spLocks noChangeArrowheads="1"/>
            </p:cNvSpPr>
            <p:nvPr/>
          </p:nvSpPr>
          <p:spPr bwMode="auto">
            <a:xfrm>
              <a:off x="340937" y="0"/>
              <a:ext cx="294867" cy="277633"/>
            </a:xfrm>
            <a:custGeom>
              <a:gdLst>
                <a:gd name="T0" fmla="*/ 0 w 547934"/>
                <a:gd name="T1" fmla="*/ 0 h 576064"/>
                <a:gd name="T2" fmla="*/ 139865 w 547934"/>
                <a:gd name="T3" fmla="*/ 0 h 576064"/>
                <a:gd name="T4" fmla="*/ 294867 w 547934"/>
                <a:gd name="T5" fmla="*/ 138817 h 576064"/>
                <a:gd name="T6" fmla="*/ 139865 w 547934"/>
                <a:gd name="T7" fmla="*/ 277633 h 576064"/>
                <a:gd name="T8" fmla="*/ 0 w 547934"/>
                <a:gd name="T9" fmla="*/ 27763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2803" name="矩形 98"/>
            <p:cNvSpPr>
              <a:spLocks noChangeArrowheads="1"/>
            </p:cNvSpPr>
            <p:nvPr/>
          </p:nvSpPr>
          <p:spPr bwMode="auto">
            <a:xfrm>
              <a:off x="0" y="0"/>
              <a:ext cx="340938" cy="27763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804" name="椭圆 99"/>
            <p:cNvSpPr>
              <a:spLocks noChangeArrowheads="1"/>
            </p:cNvSpPr>
            <p:nvPr/>
          </p:nvSpPr>
          <p:spPr bwMode="auto">
            <a:xfrm>
              <a:off x="396957" y="47405"/>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2778" name="组合 100"/>
          <p:cNvGrpSpPr/>
          <p:nvPr/>
        </p:nvGrpSpPr>
        <p:grpSpPr>
          <a:xfrm>
            <a:off x="0" y="3251200"/>
            <a:ext cx="635000" cy="276225"/>
            <a:chExt cx="635804" cy="277633"/>
          </a:xfrm>
        </p:grpSpPr>
        <p:sp>
          <p:nvSpPr>
            <p:cNvPr id="32799" name="圆角矩形 7"/>
            <p:cNvSpPr>
              <a:spLocks noChangeArrowheads="1"/>
            </p:cNvSpPr>
            <p:nvPr/>
          </p:nvSpPr>
          <p:spPr bwMode="auto">
            <a:xfrm>
              <a:off x="340937" y="0"/>
              <a:ext cx="294867" cy="277633"/>
            </a:xfrm>
            <a:custGeom>
              <a:gdLst>
                <a:gd name="T0" fmla="*/ 0 w 547934"/>
                <a:gd name="T1" fmla="*/ 0 h 576064"/>
                <a:gd name="T2" fmla="*/ 139865 w 547934"/>
                <a:gd name="T3" fmla="*/ 0 h 576064"/>
                <a:gd name="T4" fmla="*/ 294867 w 547934"/>
                <a:gd name="T5" fmla="*/ 138817 h 576064"/>
                <a:gd name="T6" fmla="*/ 139865 w 547934"/>
                <a:gd name="T7" fmla="*/ 277633 h 576064"/>
                <a:gd name="T8" fmla="*/ 0 w 547934"/>
                <a:gd name="T9" fmla="*/ 27763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2800" name="矩形 102"/>
            <p:cNvSpPr>
              <a:spLocks noChangeArrowheads="1"/>
            </p:cNvSpPr>
            <p:nvPr/>
          </p:nvSpPr>
          <p:spPr bwMode="auto">
            <a:xfrm>
              <a:off x="0" y="0"/>
              <a:ext cx="340938" cy="27763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801" name="椭圆 103"/>
            <p:cNvSpPr>
              <a:spLocks noChangeArrowheads="1"/>
            </p:cNvSpPr>
            <p:nvPr/>
          </p:nvSpPr>
          <p:spPr bwMode="auto">
            <a:xfrm>
              <a:off x="396957" y="47405"/>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2779" name="组合 104"/>
          <p:cNvGrpSpPr/>
          <p:nvPr/>
        </p:nvGrpSpPr>
        <p:grpSpPr>
          <a:xfrm>
            <a:off x="0" y="3681413"/>
            <a:ext cx="635000" cy="277812"/>
            <a:chExt cx="635804" cy="277633"/>
          </a:xfrm>
        </p:grpSpPr>
        <p:sp>
          <p:nvSpPr>
            <p:cNvPr id="32796" name="圆角矩形 7"/>
            <p:cNvSpPr>
              <a:spLocks noChangeArrowheads="1"/>
            </p:cNvSpPr>
            <p:nvPr/>
          </p:nvSpPr>
          <p:spPr bwMode="auto">
            <a:xfrm>
              <a:off x="340937" y="0"/>
              <a:ext cx="294867" cy="277633"/>
            </a:xfrm>
            <a:custGeom>
              <a:gdLst>
                <a:gd name="T0" fmla="*/ 0 w 547934"/>
                <a:gd name="T1" fmla="*/ 0 h 576064"/>
                <a:gd name="T2" fmla="*/ 139865 w 547934"/>
                <a:gd name="T3" fmla="*/ 0 h 576064"/>
                <a:gd name="T4" fmla="*/ 294867 w 547934"/>
                <a:gd name="T5" fmla="*/ 138817 h 576064"/>
                <a:gd name="T6" fmla="*/ 139865 w 547934"/>
                <a:gd name="T7" fmla="*/ 277633 h 576064"/>
                <a:gd name="T8" fmla="*/ 0 w 547934"/>
                <a:gd name="T9" fmla="*/ 27763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2797" name="矩形 106"/>
            <p:cNvSpPr>
              <a:spLocks noChangeArrowheads="1"/>
            </p:cNvSpPr>
            <p:nvPr/>
          </p:nvSpPr>
          <p:spPr bwMode="auto">
            <a:xfrm>
              <a:off x="0" y="0"/>
              <a:ext cx="340938" cy="27763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98" name="椭圆 107"/>
            <p:cNvSpPr>
              <a:spLocks noChangeArrowheads="1"/>
            </p:cNvSpPr>
            <p:nvPr/>
          </p:nvSpPr>
          <p:spPr bwMode="auto">
            <a:xfrm>
              <a:off x="396957" y="47405"/>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2780" name="组合 108"/>
          <p:cNvGrpSpPr/>
          <p:nvPr/>
        </p:nvGrpSpPr>
        <p:grpSpPr>
          <a:xfrm>
            <a:off x="0" y="4111625"/>
            <a:ext cx="635000" cy="277813"/>
            <a:chExt cx="635804" cy="277633"/>
          </a:xfrm>
        </p:grpSpPr>
        <p:sp>
          <p:nvSpPr>
            <p:cNvPr id="32793" name="圆角矩形 7"/>
            <p:cNvSpPr>
              <a:spLocks noChangeArrowheads="1"/>
            </p:cNvSpPr>
            <p:nvPr/>
          </p:nvSpPr>
          <p:spPr bwMode="auto">
            <a:xfrm>
              <a:off x="340937" y="0"/>
              <a:ext cx="294867" cy="277633"/>
            </a:xfrm>
            <a:custGeom>
              <a:gdLst>
                <a:gd name="T0" fmla="*/ 0 w 547934"/>
                <a:gd name="T1" fmla="*/ 0 h 576064"/>
                <a:gd name="T2" fmla="*/ 139865 w 547934"/>
                <a:gd name="T3" fmla="*/ 0 h 576064"/>
                <a:gd name="T4" fmla="*/ 294867 w 547934"/>
                <a:gd name="T5" fmla="*/ 138817 h 576064"/>
                <a:gd name="T6" fmla="*/ 139865 w 547934"/>
                <a:gd name="T7" fmla="*/ 277633 h 576064"/>
                <a:gd name="T8" fmla="*/ 0 w 547934"/>
                <a:gd name="T9" fmla="*/ 27763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2794" name="矩形 110"/>
            <p:cNvSpPr>
              <a:spLocks noChangeArrowheads="1"/>
            </p:cNvSpPr>
            <p:nvPr/>
          </p:nvSpPr>
          <p:spPr bwMode="auto">
            <a:xfrm>
              <a:off x="0" y="0"/>
              <a:ext cx="340938" cy="27763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95" name="椭圆 111"/>
            <p:cNvSpPr>
              <a:spLocks noChangeArrowheads="1"/>
            </p:cNvSpPr>
            <p:nvPr/>
          </p:nvSpPr>
          <p:spPr bwMode="auto">
            <a:xfrm>
              <a:off x="396957" y="47405"/>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2781" name="组合 112"/>
          <p:cNvGrpSpPr/>
          <p:nvPr/>
        </p:nvGrpSpPr>
        <p:grpSpPr>
          <a:xfrm>
            <a:off x="0" y="4541838"/>
            <a:ext cx="635000" cy="277812"/>
            <a:chExt cx="635804" cy="277633"/>
          </a:xfrm>
        </p:grpSpPr>
        <p:sp>
          <p:nvSpPr>
            <p:cNvPr id="32790" name="圆角矩形 7"/>
            <p:cNvSpPr>
              <a:spLocks noChangeArrowheads="1"/>
            </p:cNvSpPr>
            <p:nvPr/>
          </p:nvSpPr>
          <p:spPr bwMode="auto">
            <a:xfrm>
              <a:off x="340937" y="0"/>
              <a:ext cx="294867" cy="277633"/>
            </a:xfrm>
            <a:custGeom>
              <a:gdLst>
                <a:gd name="T0" fmla="*/ 0 w 547934"/>
                <a:gd name="T1" fmla="*/ 0 h 576064"/>
                <a:gd name="T2" fmla="*/ 139865 w 547934"/>
                <a:gd name="T3" fmla="*/ 0 h 576064"/>
                <a:gd name="T4" fmla="*/ 294867 w 547934"/>
                <a:gd name="T5" fmla="*/ 138817 h 576064"/>
                <a:gd name="T6" fmla="*/ 139865 w 547934"/>
                <a:gd name="T7" fmla="*/ 277633 h 576064"/>
                <a:gd name="T8" fmla="*/ 0 w 547934"/>
                <a:gd name="T9" fmla="*/ 27763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2791" name="矩形 114"/>
            <p:cNvSpPr>
              <a:spLocks noChangeArrowheads="1"/>
            </p:cNvSpPr>
            <p:nvPr/>
          </p:nvSpPr>
          <p:spPr bwMode="auto">
            <a:xfrm>
              <a:off x="0" y="0"/>
              <a:ext cx="340938" cy="27763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92" name="椭圆 115"/>
            <p:cNvSpPr>
              <a:spLocks noChangeArrowheads="1"/>
            </p:cNvSpPr>
            <p:nvPr/>
          </p:nvSpPr>
          <p:spPr bwMode="auto">
            <a:xfrm>
              <a:off x="396957" y="47405"/>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2782" name="组合 116"/>
          <p:cNvGrpSpPr/>
          <p:nvPr/>
        </p:nvGrpSpPr>
        <p:grpSpPr>
          <a:xfrm>
            <a:off x="0" y="4972050"/>
            <a:ext cx="635000" cy="277813"/>
            <a:chExt cx="635804" cy="277633"/>
          </a:xfrm>
        </p:grpSpPr>
        <p:sp>
          <p:nvSpPr>
            <p:cNvPr id="32787" name="圆角矩形 7"/>
            <p:cNvSpPr>
              <a:spLocks noChangeArrowheads="1"/>
            </p:cNvSpPr>
            <p:nvPr/>
          </p:nvSpPr>
          <p:spPr bwMode="auto">
            <a:xfrm>
              <a:off x="340937" y="0"/>
              <a:ext cx="294867" cy="277633"/>
            </a:xfrm>
            <a:custGeom>
              <a:gdLst>
                <a:gd name="T0" fmla="*/ 0 w 547934"/>
                <a:gd name="T1" fmla="*/ 0 h 576064"/>
                <a:gd name="T2" fmla="*/ 139865 w 547934"/>
                <a:gd name="T3" fmla="*/ 0 h 576064"/>
                <a:gd name="T4" fmla="*/ 294867 w 547934"/>
                <a:gd name="T5" fmla="*/ 138817 h 576064"/>
                <a:gd name="T6" fmla="*/ 139865 w 547934"/>
                <a:gd name="T7" fmla="*/ 277633 h 576064"/>
                <a:gd name="T8" fmla="*/ 0 w 547934"/>
                <a:gd name="T9" fmla="*/ 27763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2788" name="矩形 118"/>
            <p:cNvSpPr>
              <a:spLocks noChangeArrowheads="1"/>
            </p:cNvSpPr>
            <p:nvPr/>
          </p:nvSpPr>
          <p:spPr bwMode="auto">
            <a:xfrm>
              <a:off x="0" y="0"/>
              <a:ext cx="340938" cy="27763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89" name="椭圆 119"/>
            <p:cNvSpPr>
              <a:spLocks noChangeArrowheads="1"/>
            </p:cNvSpPr>
            <p:nvPr/>
          </p:nvSpPr>
          <p:spPr bwMode="auto">
            <a:xfrm>
              <a:off x="396957" y="47405"/>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2783" name="组合 120"/>
          <p:cNvGrpSpPr/>
          <p:nvPr/>
        </p:nvGrpSpPr>
        <p:grpSpPr>
          <a:xfrm>
            <a:off x="0" y="5402263"/>
            <a:ext cx="635000" cy="277812"/>
            <a:chExt cx="635804" cy="277633"/>
          </a:xfrm>
        </p:grpSpPr>
        <p:sp>
          <p:nvSpPr>
            <p:cNvPr id="32784" name="圆角矩形 7"/>
            <p:cNvSpPr>
              <a:spLocks noChangeArrowheads="1"/>
            </p:cNvSpPr>
            <p:nvPr/>
          </p:nvSpPr>
          <p:spPr bwMode="auto">
            <a:xfrm>
              <a:off x="340937" y="0"/>
              <a:ext cx="294867" cy="277633"/>
            </a:xfrm>
            <a:custGeom>
              <a:gdLst>
                <a:gd name="T0" fmla="*/ 0 w 547934"/>
                <a:gd name="T1" fmla="*/ 0 h 576064"/>
                <a:gd name="T2" fmla="*/ 139865 w 547934"/>
                <a:gd name="T3" fmla="*/ 0 h 576064"/>
                <a:gd name="T4" fmla="*/ 294867 w 547934"/>
                <a:gd name="T5" fmla="*/ 138817 h 576064"/>
                <a:gd name="T6" fmla="*/ 139865 w 547934"/>
                <a:gd name="T7" fmla="*/ 277633 h 576064"/>
                <a:gd name="T8" fmla="*/ 0 w 547934"/>
                <a:gd name="T9" fmla="*/ 27763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2785" name="矩形 122"/>
            <p:cNvSpPr>
              <a:spLocks noChangeArrowheads="1"/>
            </p:cNvSpPr>
            <p:nvPr/>
          </p:nvSpPr>
          <p:spPr bwMode="auto">
            <a:xfrm>
              <a:off x="0" y="0"/>
              <a:ext cx="340938" cy="27763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786" name="椭圆 123"/>
            <p:cNvSpPr>
              <a:spLocks noChangeArrowheads="1"/>
            </p:cNvSpPr>
            <p:nvPr/>
          </p:nvSpPr>
          <p:spPr bwMode="auto">
            <a:xfrm>
              <a:off x="396957" y="47405"/>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3794" name="矩形 4"/>
          <p:cNvSpPr>
            <a:spLocks noChangeArrowheads="1"/>
          </p:cNvSpPr>
          <p:nvPr/>
        </p:nvSpPr>
        <p:spPr bwMode="auto">
          <a:xfrm>
            <a:off x="682625" y="0"/>
            <a:ext cx="149225" cy="1196975"/>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795" name="矩形 5"/>
          <p:cNvSpPr>
            <a:spLocks noChangeArrowheads="1"/>
          </p:cNvSpPr>
          <p:nvPr/>
        </p:nvSpPr>
        <p:spPr bwMode="auto">
          <a:xfrm>
            <a:off x="877888" y="127000"/>
            <a:ext cx="6646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0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高清视频枢纽系统</a:t>
            </a:r>
            <a:endParaRPr lang="zh-CN" altLang="en-US" sz="30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796" name="矩形 6"/>
          <p:cNvSpPr>
            <a:spLocks noChangeArrowheads="1"/>
          </p:cNvSpPr>
          <p:nvPr/>
        </p:nvSpPr>
        <p:spPr bwMode="auto">
          <a:xfrm>
            <a:off x="846138" y="587375"/>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网络控制功能</a:t>
            </a:r>
            <a:endParaRPr lang="zh-CN" altLang="en-US" sz="4000">
              <a:solidFill>
                <a:srgbClr val="595959"/>
              </a:solidFill>
              <a:sym typeface="宋体" panose="02010600030101010101" pitchFamily="2" charset="-122"/>
            </a:endParaRPr>
          </a:p>
        </p:txBody>
      </p:sp>
      <p:grpSp>
        <p:nvGrpSpPr>
          <p:cNvPr id="33797" name="组合 7175"/>
          <p:cNvGrpSpPr/>
          <p:nvPr/>
        </p:nvGrpSpPr>
        <p:grpSpPr>
          <a:xfrm>
            <a:off x="0" y="1658938"/>
            <a:ext cx="579438" cy="384175"/>
            <a:chExt cx="579780" cy="384423"/>
          </a:xfrm>
        </p:grpSpPr>
        <p:grpSp>
          <p:nvGrpSpPr>
            <p:cNvPr id="33835" name="组合 8"/>
            <p:cNvGrpSpPr/>
            <p:nvPr/>
          </p:nvGrpSpPr>
          <p:grpSpPr>
            <a:xfrm>
              <a:off x="0" y="0"/>
              <a:ext cx="579780" cy="384423"/>
              <a:chExt cx="579780" cy="384423"/>
            </a:xfrm>
          </p:grpSpPr>
          <p:sp>
            <p:nvSpPr>
              <p:cNvPr id="33837"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3838" name="矩形 10"/>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3836" name="椭圆 26"/>
            <p:cNvSpPr>
              <a:spLocks noChangeArrowheads="1"/>
            </p:cNvSpPr>
            <p:nvPr/>
          </p:nvSpPr>
          <p:spPr bwMode="auto">
            <a:xfrm>
              <a:off x="284719" y="94808"/>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3798" name="组合 7174"/>
          <p:cNvGrpSpPr/>
          <p:nvPr/>
        </p:nvGrpSpPr>
        <p:grpSpPr>
          <a:xfrm>
            <a:off x="0" y="2249488"/>
            <a:ext cx="579438" cy="384175"/>
            <a:chExt cx="579780" cy="384423"/>
          </a:xfrm>
        </p:grpSpPr>
        <p:grpSp>
          <p:nvGrpSpPr>
            <p:cNvPr id="33831" name="组合 11"/>
            <p:cNvGrpSpPr/>
            <p:nvPr/>
          </p:nvGrpSpPr>
          <p:grpSpPr>
            <a:xfrm>
              <a:off x="0" y="0"/>
              <a:ext cx="579780" cy="384423"/>
              <a:chExt cx="579780" cy="384423"/>
            </a:xfrm>
          </p:grpSpPr>
          <p:sp>
            <p:nvSpPr>
              <p:cNvPr id="33833"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3834" name="矩形 13"/>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3832" name="椭圆 27"/>
            <p:cNvSpPr>
              <a:spLocks noChangeArrowheads="1"/>
            </p:cNvSpPr>
            <p:nvPr/>
          </p:nvSpPr>
          <p:spPr bwMode="auto">
            <a:xfrm>
              <a:off x="284719" y="100798"/>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3799" name="组合 7173"/>
          <p:cNvGrpSpPr/>
          <p:nvPr/>
        </p:nvGrpSpPr>
        <p:grpSpPr>
          <a:xfrm>
            <a:off x="0" y="2841625"/>
            <a:ext cx="579438" cy="384175"/>
            <a:chExt cx="579780" cy="384423"/>
          </a:xfrm>
        </p:grpSpPr>
        <p:grpSp>
          <p:nvGrpSpPr>
            <p:cNvPr id="33827" name="组合 14"/>
            <p:cNvGrpSpPr/>
            <p:nvPr/>
          </p:nvGrpSpPr>
          <p:grpSpPr>
            <a:xfrm>
              <a:off x="0" y="0"/>
              <a:ext cx="579780" cy="384423"/>
              <a:chExt cx="579780" cy="384423"/>
            </a:xfrm>
          </p:grpSpPr>
          <p:sp>
            <p:nvSpPr>
              <p:cNvPr id="33829"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3830" name="矩形 16"/>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3828" name="椭圆 28"/>
            <p:cNvSpPr>
              <a:spLocks noChangeArrowheads="1"/>
            </p:cNvSpPr>
            <p:nvPr/>
          </p:nvSpPr>
          <p:spPr bwMode="auto">
            <a:xfrm>
              <a:off x="284719" y="86677"/>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3800" name="组合 7168"/>
          <p:cNvGrpSpPr/>
          <p:nvPr/>
        </p:nvGrpSpPr>
        <p:grpSpPr>
          <a:xfrm>
            <a:off x="0" y="4133850"/>
            <a:ext cx="579438" cy="384175"/>
            <a:chExt cx="579780" cy="384423"/>
          </a:xfrm>
        </p:grpSpPr>
        <p:grpSp>
          <p:nvGrpSpPr>
            <p:cNvPr id="33823" name="组合 20"/>
            <p:cNvGrpSpPr/>
            <p:nvPr/>
          </p:nvGrpSpPr>
          <p:grpSpPr>
            <a:xfrm>
              <a:off x="0" y="0"/>
              <a:ext cx="579780" cy="384423"/>
              <a:chExt cx="579780" cy="384423"/>
            </a:xfrm>
          </p:grpSpPr>
          <p:sp>
            <p:nvSpPr>
              <p:cNvPr id="33825"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3826" name="矩形 22"/>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3824" name="椭圆 29"/>
            <p:cNvSpPr>
              <a:spLocks noChangeArrowheads="1"/>
            </p:cNvSpPr>
            <p:nvPr/>
          </p:nvSpPr>
          <p:spPr bwMode="auto">
            <a:xfrm>
              <a:off x="284719" y="100798"/>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3801" name="组合 7172"/>
          <p:cNvGrpSpPr/>
          <p:nvPr/>
        </p:nvGrpSpPr>
        <p:grpSpPr>
          <a:xfrm>
            <a:off x="0" y="3592513"/>
            <a:ext cx="579438" cy="384175"/>
            <a:chExt cx="579780" cy="384423"/>
          </a:xfrm>
        </p:grpSpPr>
        <p:grpSp>
          <p:nvGrpSpPr>
            <p:cNvPr id="33819" name="组合 23"/>
            <p:cNvGrpSpPr/>
            <p:nvPr/>
          </p:nvGrpSpPr>
          <p:grpSpPr>
            <a:xfrm>
              <a:off x="0" y="0"/>
              <a:ext cx="579780" cy="384423"/>
              <a:chExt cx="579780" cy="384423"/>
            </a:xfrm>
          </p:grpSpPr>
          <p:sp>
            <p:nvSpPr>
              <p:cNvPr id="33821"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3822" name="矩形 25"/>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3820" name="椭圆 30"/>
            <p:cNvSpPr>
              <a:spLocks noChangeArrowheads="1"/>
            </p:cNvSpPr>
            <p:nvPr/>
          </p:nvSpPr>
          <p:spPr bwMode="auto">
            <a:xfrm>
              <a:off x="284719" y="100798"/>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3802" name="组合 7170"/>
          <p:cNvGrpSpPr/>
          <p:nvPr/>
        </p:nvGrpSpPr>
        <p:grpSpPr>
          <a:xfrm>
            <a:off x="0" y="4681538"/>
            <a:ext cx="579438" cy="384175"/>
            <a:chExt cx="579780" cy="384423"/>
          </a:xfrm>
        </p:grpSpPr>
        <p:grpSp>
          <p:nvGrpSpPr>
            <p:cNvPr id="33815" name="组合 17"/>
            <p:cNvGrpSpPr/>
            <p:nvPr/>
          </p:nvGrpSpPr>
          <p:grpSpPr>
            <a:xfrm>
              <a:off x="0" y="0"/>
              <a:ext cx="579780" cy="384423"/>
              <a:chExt cx="579780" cy="384423"/>
            </a:xfrm>
          </p:grpSpPr>
          <p:sp>
            <p:nvSpPr>
              <p:cNvPr id="33817"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3818" name="矩形 19"/>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3816" name="椭圆 31"/>
            <p:cNvSpPr>
              <a:spLocks noChangeArrowheads="1"/>
            </p:cNvSpPr>
            <p:nvPr/>
          </p:nvSpPr>
          <p:spPr bwMode="auto">
            <a:xfrm>
              <a:off x="284719" y="100798"/>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3803" name="矩形 7167"/>
          <p:cNvSpPr>
            <a:spLocks noChangeArrowheads="1"/>
          </p:cNvSpPr>
          <p:nvPr/>
        </p:nvSpPr>
        <p:spPr bwMode="auto">
          <a:xfrm>
            <a:off x="682625" y="1628775"/>
            <a:ext cx="50419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TCP/IP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网络管理和组网；</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H.264/RTSP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协议的编解码功能；</a:t>
            </a: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TCP/IP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协议簇，支持</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TCP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UDP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RTSP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RTP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SNMP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NTP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等协议</a:t>
            </a: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支持点对点解码控制、自动轮巡解码控制</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支持网络扩展与报警系统联动（需软件平台配合）</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支持远程控制矩阵所有信号的切换、控制</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支持远程管理和配置参数，支持导入、导出系统数据</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支持远程获取系统状态、日志、维护、恢复系统、升级等功能</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3804" name="Picture 4" descr="c:\users\vc0012\appdata\roaming\360se6\USERDA~1\Temp\NETWOR~1.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56325" y="2439988"/>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05" name="组合 41"/>
          <p:cNvGrpSpPr/>
          <p:nvPr/>
        </p:nvGrpSpPr>
        <p:grpSpPr>
          <a:xfrm>
            <a:off x="0" y="5262563"/>
            <a:ext cx="579438" cy="384175"/>
            <a:chExt cx="579780" cy="384423"/>
          </a:xfrm>
        </p:grpSpPr>
        <p:grpSp>
          <p:nvGrpSpPr>
            <p:cNvPr id="33811" name="组合 42"/>
            <p:cNvGrpSpPr/>
            <p:nvPr/>
          </p:nvGrpSpPr>
          <p:grpSpPr>
            <a:xfrm>
              <a:off x="0" y="0"/>
              <a:ext cx="579780" cy="384423"/>
              <a:chExt cx="579780" cy="384423"/>
            </a:xfrm>
          </p:grpSpPr>
          <p:sp>
            <p:nvSpPr>
              <p:cNvPr id="33813"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3814" name="矩形 45"/>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3812" name="椭圆 43"/>
            <p:cNvSpPr>
              <a:spLocks noChangeArrowheads="1"/>
            </p:cNvSpPr>
            <p:nvPr/>
          </p:nvSpPr>
          <p:spPr bwMode="auto">
            <a:xfrm>
              <a:off x="284719" y="100798"/>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3806" name="组合 46"/>
          <p:cNvGrpSpPr/>
          <p:nvPr/>
        </p:nvGrpSpPr>
        <p:grpSpPr>
          <a:xfrm>
            <a:off x="0" y="5797550"/>
            <a:ext cx="579438" cy="384175"/>
            <a:chExt cx="579780" cy="384423"/>
          </a:xfrm>
        </p:grpSpPr>
        <p:grpSp>
          <p:nvGrpSpPr>
            <p:cNvPr id="33807" name="组合 47"/>
            <p:cNvGrpSpPr/>
            <p:nvPr/>
          </p:nvGrpSpPr>
          <p:grpSpPr>
            <a:xfrm>
              <a:off x="0" y="0"/>
              <a:ext cx="579780" cy="384423"/>
              <a:chExt cx="579780" cy="384423"/>
            </a:xfrm>
          </p:grpSpPr>
          <p:sp>
            <p:nvSpPr>
              <p:cNvPr id="33809"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3810" name="矩形 50"/>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3808" name="椭圆 48"/>
            <p:cNvSpPr>
              <a:spLocks noChangeArrowheads="1"/>
            </p:cNvSpPr>
            <p:nvPr/>
          </p:nvSpPr>
          <p:spPr bwMode="auto">
            <a:xfrm>
              <a:off x="284719" y="100798"/>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386" name="矩形 4"/>
          <p:cNvSpPr>
            <a:spLocks noChangeArrowheads="1"/>
          </p:cNvSpPr>
          <p:nvPr/>
        </p:nvSpPr>
        <p:spPr bwMode="auto">
          <a:xfrm>
            <a:off x="1025525" y="500063"/>
            <a:ext cx="36513" cy="6357937"/>
          </a:xfrm>
          <a:prstGeom prst="rect">
            <a:avLst/>
          </a:prstGeom>
          <a:solidFill>
            <a:srgbClr val="25C6FF">
              <a:alpha val="41176"/>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rgbClr val="FFFFFF"/>
              </a:solidFill>
              <a:latin typeface="宋体" panose="02010600030101010101" pitchFamily="2" charset="-122"/>
              <a:sym typeface="宋体" panose="02010600030101010101" pitchFamily="2" charset="-122"/>
            </a:endParaRPr>
          </a:p>
        </p:txBody>
      </p:sp>
      <p:sp>
        <p:nvSpPr>
          <p:cNvPr id="16387" name="矩形 3"/>
          <p:cNvSpPr>
            <a:spLocks noChangeArrowheads="1"/>
          </p:cNvSpPr>
          <p:nvPr/>
        </p:nvSpPr>
        <p:spPr bwMode="auto">
          <a:xfrm>
            <a:off x="0" y="0"/>
            <a:ext cx="3500438" cy="1214438"/>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88" name="标题 1"/>
          <p:cNvSpPr>
            <a:spLocks noGrp="1" noChangeArrowheads="1"/>
          </p:cNvSpPr>
          <p:nvPr>
            <p:ph type="title" idx="4294967295"/>
          </p:nvPr>
        </p:nvSpPr>
        <p:spPr>
          <a:xfrm>
            <a:off x="-141288" y="285750"/>
            <a:ext cx="8013701" cy="1143000"/>
          </a:xfrm>
        </p:spPr>
        <p:txBody>
          <a:bodyPr/>
          <a:lstStyle/>
          <a:p>
            <a:pPr eaLnBrk="1" hangingPunct="1"/>
            <a:r>
              <a:rPr lang="zh-CN" sz="5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高清化</a:t>
            </a:r>
            <a:r>
              <a:rPr lang="zh-CN" sz="5400">
                <a:latin typeface="微软雅黑" panose="020b0503020204020204" pitchFamily="34" charset="-122"/>
                <a:ea typeface="微软雅黑" panose="020b0503020204020204" pitchFamily="34" charset="-122"/>
                <a:sym typeface="微软雅黑" panose="020b0503020204020204" pitchFamily="34" charset="-122"/>
              </a:rPr>
              <a:t> </a:t>
            </a:r>
            <a:r>
              <a:rPr lang="zh-CN">
                <a:latin typeface="微软雅黑" panose="020b0503020204020204" pitchFamily="34" charset="-122"/>
                <a:ea typeface="微软雅黑" panose="020b0503020204020204" pitchFamily="34" charset="-122"/>
                <a:sym typeface="微软雅黑" panose="020b0503020204020204" pitchFamily="34" charset="-122"/>
              </a:rPr>
              <a:t>面临的问题</a:t>
            </a:r>
            <a:endParaRPr 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89" name="矩形 5"/>
          <p:cNvSpPr>
            <a:spLocks noChangeArrowheads="1"/>
          </p:cNvSpPr>
          <p:nvPr/>
        </p:nvSpPr>
        <p:spPr bwMode="auto">
          <a:xfrm>
            <a:off x="966788" y="1428750"/>
            <a:ext cx="144462" cy="57150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0" name="TextBox 6"/>
          <p:cNvSpPr>
            <a:spLocks noChangeArrowheads="1"/>
          </p:cNvSpPr>
          <p:nvPr/>
        </p:nvSpPr>
        <p:spPr bwMode="auto">
          <a:xfrm>
            <a:off x="1209675" y="1387475"/>
            <a:ext cx="536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b="1">
                <a:solidFill>
                  <a:srgbClr val="31859C"/>
                </a:solidFill>
                <a:latin typeface="微软雅黑" panose="020b0503020204020204" pitchFamily="34" charset="-122"/>
                <a:ea typeface="微软雅黑" panose="020b0503020204020204" pitchFamily="34" charset="-122"/>
                <a:sym typeface="微软雅黑" panose="020b0503020204020204" pitchFamily="34" charset="-122"/>
              </a:rPr>
              <a:t>有没</a:t>
            </a:r>
            <a:r>
              <a:rPr lang="zh-CN" altLang="en-US" sz="20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有采用同轴电缆传输的</a:t>
            </a:r>
            <a:r>
              <a:rPr lang="zh-CN" altLang="en-US" sz="2000" b="1">
                <a:solidFill>
                  <a:srgbClr val="31859C"/>
                </a:solidFill>
                <a:latin typeface="微软雅黑" panose="020b0503020204020204" pitchFamily="34" charset="-122"/>
                <a:ea typeface="微软雅黑" panose="020b0503020204020204" pitchFamily="34" charset="-122"/>
                <a:sym typeface="微软雅黑" panose="020b0503020204020204" pitchFamily="34" charset="-122"/>
              </a:rPr>
              <a:t>高清视频改造方案？</a:t>
            </a:r>
            <a:endParaRPr lang="en-US" sz="2000" b="1">
              <a:solidFill>
                <a:srgbClr val="31859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1" name="TextBox 7"/>
          <p:cNvSpPr>
            <a:spLocks noChangeArrowheads="1"/>
          </p:cNvSpPr>
          <p:nvPr/>
        </p:nvSpPr>
        <p:spPr bwMode="auto">
          <a:xfrm>
            <a:off x="812800" y="1816100"/>
            <a:ext cx="58308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在酒店宾馆、商业大夏等传统视频监控系统中，大量采用了同轴电缆作为视频传输线路，将视频监控系统改造为高清视频监控系统，首先面临着将同轴电缆更换为网络线缆的问题，这项工程不但工程量巨大，而且将影响酒店宾馆、商业大夏等的正常运营，势必造成一定的经济损失。</a:t>
            </a:r>
            <a:endParaRPr 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2" name="矩形 12"/>
          <p:cNvSpPr>
            <a:spLocks noChangeArrowheads="1"/>
          </p:cNvSpPr>
          <p:nvPr/>
        </p:nvSpPr>
        <p:spPr bwMode="auto">
          <a:xfrm>
            <a:off x="966788" y="3394075"/>
            <a:ext cx="144462" cy="57150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3" name="TextBox 13"/>
          <p:cNvSpPr>
            <a:spLocks noChangeArrowheads="1"/>
          </p:cNvSpPr>
          <p:nvPr/>
        </p:nvSpPr>
        <p:spPr bwMode="auto">
          <a:xfrm>
            <a:off x="1209675" y="3352800"/>
            <a:ext cx="5434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有没有把模拟视频系统逐步改造为高清系统的解决方案？</a:t>
            </a:r>
            <a:endParaRPr lang="en-US" sz="20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4" name="TextBox 14"/>
          <p:cNvSpPr>
            <a:spLocks noChangeArrowheads="1"/>
          </p:cNvSpPr>
          <p:nvPr/>
        </p:nvSpPr>
        <p:spPr bwMode="auto">
          <a:xfrm>
            <a:off x="812800" y="4029075"/>
            <a:ext cx="5830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将传统模拟视频监控系统改造为高清视频监控系统，一次性投资较大，在逐步改造的过程中模拟视频和高清视频并存在一个系统中，而且不存在过渡性产品的问题，以免造成新的浪费？</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lnSpc>
                <a:spcPts val="2200"/>
              </a:lnSpc>
              <a:spcBef>
                <a:spcPct val="0"/>
              </a:spcBef>
              <a:buFont typeface="Arial" panose="020b0604020202020204" pitchFamily="34" charset="0"/>
              <a:buNone/>
            </a:pP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5" name="矩形 15"/>
          <p:cNvSpPr>
            <a:spLocks noChangeArrowheads="1"/>
          </p:cNvSpPr>
          <p:nvPr/>
        </p:nvSpPr>
        <p:spPr bwMode="auto">
          <a:xfrm>
            <a:off x="971550" y="5072063"/>
            <a:ext cx="144463" cy="57150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6396" name="TextBox 16"/>
          <p:cNvSpPr>
            <a:spLocks noChangeArrowheads="1"/>
          </p:cNvSpPr>
          <p:nvPr/>
        </p:nvSpPr>
        <p:spPr bwMode="auto">
          <a:xfrm>
            <a:off x="1214438" y="5030788"/>
            <a:ext cx="5751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有没有突破网络线传输距离瓶颈的新技术？</a:t>
            </a:r>
            <a:endParaRPr lang="en-US" sz="20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7" name="TextBox 17"/>
          <p:cNvSpPr>
            <a:spLocks noChangeArrowheads="1"/>
          </p:cNvSpPr>
          <p:nvPr/>
        </p:nvSpPr>
        <p:spPr bwMode="auto">
          <a:xfrm>
            <a:off x="803275" y="5435600"/>
            <a:ext cx="57689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在规模较大的酒店宾馆、商业大夏等场所，高清视频监控要求的传输距离往往超过法规限定的</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70</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米，有什么经济的解决方案？</a:t>
            </a:r>
            <a:endParaRPr 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6398" name="Picture 3" descr="d:\Users\vc0012\Desktop\图片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7650" y="2060575"/>
            <a:ext cx="2493963"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4818" name="Picture 2" descr="c:\users\vc0012\appdata\roaming\360se6\USERDA~1\Temp\633604~1.JPG"/>
          <p:cNvPicPr>
            <a:picLocks noChangeAspect="1" noChangeArrowheads="1"/>
          </p:cNvPicPr>
          <p:nvPr/>
        </p:nvPicPr>
        <p:blipFill>
          <a:blip r:embed="rId3">
            <a:extLst>
              <a:ext uri="{28A0092B-C50C-407E-A947-70E740481C1C}">
                <a14:useLocalDpi xmlns:a14="http://schemas.microsoft.com/office/drawing/2010/main" val="0"/>
              </a:ext>
            </a:extLst>
          </a:blip>
          <a:srcRect b="3624"/>
          <a:stretch>
            <a:fillRect/>
          </a:stretch>
        </p:blipFill>
        <p:spPr bwMode="auto">
          <a:xfrm>
            <a:off x="5308600" y="2841625"/>
            <a:ext cx="382587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矩形 3"/>
          <p:cNvSpPr>
            <a:spLocks noChangeArrowheads="1"/>
          </p:cNvSpPr>
          <p:nvPr/>
        </p:nvSpPr>
        <p:spPr bwMode="auto">
          <a:xfrm>
            <a:off x="682625" y="0"/>
            <a:ext cx="149225" cy="1196975"/>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4820" name="矩形 4"/>
          <p:cNvSpPr>
            <a:spLocks noChangeArrowheads="1"/>
          </p:cNvSpPr>
          <p:nvPr/>
        </p:nvSpPr>
        <p:spPr bwMode="auto">
          <a:xfrm>
            <a:off x="877888" y="127000"/>
            <a:ext cx="6646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0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高清视频枢纽系统</a:t>
            </a:r>
            <a:endParaRPr lang="zh-CN" altLang="en-US" sz="30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1" name="矩形 5"/>
          <p:cNvSpPr>
            <a:spLocks noChangeArrowheads="1"/>
          </p:cNvSpPr>
          <p:nvPr/>
        </p:nvSpPr>
        <p:spPr bwMode="auto">
          <a:xfrm>
            <a:off x="846138" y="587375"/>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串口控制功能</a:t>
            </a:r>
            <a:endParaRPr lang="zh-CN" altLang="en-US" sz="4000">
              <a:solidFill>
                <a:srgbClr val="595959"/>
              </a:solidFill>
              <a:sym typeface="宋体" panose="02010600030101010101" pitchFamily="2" charset="-122"/>
            </a:endParaRPr>
          </a:p>
        </p:txBody>
      </p:sp>
      <p:grpSp>
        <p:nvGrpSpPr>
          <p:cNvPr id="34822" name="组合 6"/>
          <p:cNvGrpSpPr/>
          <p:nvPr/>
        </p:nvGrpSpPr>
        <p:grpSpPr>
          <a:xfrm>
            <a:off x="0" y="1533525"/>
            <a:ext cx="579438" cy="384175"/>
            <a:chExt cx="579780" cy="384423"/>
          </a:xfrm>
        </p:grpSpPr>
        <p:grpSp>
          <p:nvGrpSpPr>
            <p:cNvPr id="34860" name="组合 7"/>
            <p:cNvGrpSpPr/>
            <p:nvPr/>
          </p:nvGrpSpPr>
          <p:grpSpPr>
            <a:xfrm>
              <a:off x="0" y="0"/>
              <a:ext cx="579780" cy="384423"/>
              <a:chExt cx="579780" cy="384423"/>
            </a:xfrm>
          </p:grpSpPr>
          <p:sp>
            <p:nvSpPr>
              <p:cNvPr id="34862"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4863" name="矩形 10"/>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4861" name="椭圆 8"/>
            <p:cNvSpPr>
              <a:spLocks noChangeArrowheads="1"/>
            </p:cNvSpPr>
            <p:nvPr/>
          </p:nvSpPr>
          <p:spPr bwMode="auto">
            <a:xfrm>
              <a:off x="284719" y="94808"/>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4823" name="组合 11"/>
          <p:cNvGrpSpPr/>
          <p:nvPr/>
        </p:nvGrpSpPr>
        <p:grpSpPr>
          <a:xfrm>
            <a:off x="0" y="2058988"/>
            <a:ext cx="579438" cy="384175"/>
            <a:chExt cx="579780" cy="384423"/>
          </a:xfrm>
        </p:grpSpPr>
        <p:grpSp>
          <p:nvGrpSpPr>
            <p:cNvPr id="34856" name="组合 12"/>
            <p:cNvGrpSpPr/>
            <p:nvPr/>
          </p:nvGrpSpPr>
          <p:grpSpPr>
            <a:xfrm>
              <a:off x="0" y="0"/>
              <a:ext cx="579780" cy="384423"/>
              <a:chExt cx="579780" cy="384423"/>
            </a:xfrm>
          </p:grpSpPr>
          <p:sp>
            <p:nvSpPr>
              <p:cNvPr id="34858"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4859" name="矩形 15"/>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4857" name="椭圆 13"/>
            <p:cNvSpPr>
              <a:spLocks noChangeArrowheads="1"/>
            </p:cNvSpPr>
            <p:nvPr/>
          </p:nvSpPr>
          <p:spPr bwMode="auto">
            <a:xfrm>
              <a:off x="284719" y="100798"/>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4824" name="组合 16"/>
          <p:cNvGrpSpPr/>
          <p:nvPr/>
        </p:nvGrpSpPr>
        <p:grpSpPr>
          <a:xfrm>
            <a:off x="0" y="2584450"/>
            <a:ext cx="579438" cy="384175"/>
            <a:chExt cx="579780" cy="384423"/>
          </a:xfrm>
        </p:grpSpPr>
        <p:grpSp>
          <p:nvGrpSpPr>
            <p:cNvPr id="34852" name="组合 17"/>
            <p:cNvGrpSpPr/>
            <p:nvPr/>
          </p:nvGrpSpPr>
          <p:grpSpPr>
            <a:xfrm>
              <a:off x="0" y="0"/>
              <a:ext cx="579780" cy="384423"/>
              <a:chExt cx="579780" cy="384423"/>
            </a:xfrm>
          </p:grpSpPr>
          <p:sp>
            <p:nvSpPr>
              <p:cNvPr id="34854"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4855" name="矩形 20"/>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4853" name="椭圆 18"/>
            <p:cNvSpPr>
              <a:spLocks noChangeArrowheads="1"/>
            </p:cNvSpPr>
            <p:nvPr/>
          </p:nvSpPr>
          <p:spPr bwMode="auto">
            <a:xfrm>
              <a:off x="284719" y="86677"/>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4825" name="组合 21"/>
          <p:cNvGrpSpPr/>
          <p:nvPr/>
        </p:nvGrpSpPr>
        <p:grpSpPr>
          <a:xfrm>
            <a:off x="0" y="3771900"/>
            <a:ext cx="579438" cy="384175"/>
            <a:chExt cx="579780" cy="384423"/>
          </a:xfrm>
        </p:grpSpPr>
        <p:grpSp>
          <p:nvGrpSpPr>
            <p:cNvPr id="34848" name="组合 22"/>
            <p:cNvGrpSpPr/>
            <p:nvPr/>
          </p:nvGrpSpPr>
          <p:grpSpPr>
            <a:xfrm>
              <a:off x="0" y="0"/>
              <a:ext cx="579780" cy="384423"/>
              <a:chExt cx="579780" cy="384423"/>
            </a:xfrm>
          </p:grpSpPr>
          <p:sp>
            <p:nvSpPr>
              <p:cNvPr id="34850"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4851" name="矩形 25"/>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4849" name="椭圆 23"/>
            <p:cNvSpPr>
              <a:spLocks noChangeArrowheads="1"/>
            </p:cNvSpPr>
            <p:nvPr/>
          </p:nvSpPr>
          <p:spPr bwMode="auto">
            <a:xfrm>
              <a:off x="284719" y="100798"/>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4826" name="组合 26"/>
          <p:cNvGrpSpPr/>
          <p:nvPr/>
        </p:nvGrpSpPr>
        <p:grpSpPr>
          <a:xfrm>
            <a:off x="0" y="3109913"/>
            <a:ext cx="579438" cy="384175"/>
            <a:chExt cx="579780" cy="384423"/>
          </a:xfrm>
        </p:grpSpPr>
        <p:grpSp>
          <p:nvGrpSpPr>
            <p:cNvPr id="34844" name="组合 27"/>
            <p:cNvGrpSpPr/>
            <p:nvPr/>
          </p:nvGrpSpPr>
          <p:grpSpPr>
            <a:xfrm>
              <a:off x="0" y="0"/>
              <a:ext cx="579780" cy="384423"/>
              <a:chExt cx="579780" cy="384423"/>
            </a:xfrm>
          </p:grpSpPr>
          <p:sp>
            <p:nvSpPr>
              <p:cNvPr id="34846"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4847" name="矩形 30"/>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4845" name="椭圆 28"/>
            <p:cNvSpPr>
              <a:spLocks noChangeArrowheads="1"/>
            </p:cNvSpPr>
            <p:nvPr/>
          </p:nvSpPr>
          <p:spPr bwMode="auto">
            <a:xfrm>
              <a:off x="284719" y="100798"/>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4827" name="组合 31"/>
          <p:cNvGrpSpPr/>
          <p:nvPr/>
        </p:nvGrpSpPr>
        <p:grpSpPr>
          <a:xfrm>
            <a:off x="0" y="4548188"/>
            <a:ext cx="579438" cy="384175"/>
            <a:chExt cx="579780" cy="384423"/>
          </a:xfrm>
        </p:grpSpPr>
        <p:grpSp>
          <p:nvGrpSpPr>
            <p:cNvPr id="34840" name="组合 32"/>
            <p:cNvGrpSpPr/>
            <p:nvPr/>
          </p:nvGrpSpPr>
          <p:grpSpPr>
            <a:xfrm>
              <a:off x="0" y="0"/>
              <a:ext cx="579780" cy="384423"/>
              <a:chExt cx="579780" cy="384423"/>
            </a:xfrm>
          </p:grpSpPr>
          <p:sp>
            <p:nvSpPr>
              <p:cNvPr id="34842"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4843" name="矩形 35"/>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4841" name="椭圆 33"/>
            <p:cNvSpPr>
              <a:spLocks noChangeArrowheads="1"/>
            </p:cNvSpPr>
            <p:nvPr/>
          </p:nvSpPr>
          <p:spPr bwMode="auto">
            <a:xfrm>
              <a:off x="284719" y="100798"/>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4828" name="组合 38"/>
          <p:cNvGrpSpPr/>
          <p:nvPr/>
        </p:nvGrpSpPr>
        <p:grpSpPr>
          <a:xfrm>
            <a:off x="0" y="5132388"/>
            <a:ext cx="579438" cy="384175"/>
            <a:chExt cx="579780" cy="384423"/>
          </a:xfrm>
        </p:grpSpPr>
        <p:grpSp>
          <p:nvGrpSpPr>
            <p:cNvPr id="34836" name="组合 39"/>
            <p:cNvGrpSpPr/>
            <p:nvPr/>
          </p:nvGrpSpPr>
          <p:grpSpPr>
            <a:xfrm>
              <a:off x="0" y="0"/>
              <a:ext cx="579780" cy="384423"/>
              <a:chExt cx="579780" cy="384423"/>
            </a:xfrm>
          </p:grpSpPr>
          <p:sp>
            <p:nvSpPr>
              <p:cNvPr id="34838"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4839" name="矩形 42"/>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4837" name="椭圆 40"/>
            <p:cNvSpPr>
              <a:spLocks noChangeArrowheads="1"/>
            </p:cNvSpPr>
            <p:nvPr/>
          </p:nvSpPr>
          <p:spPr bwMode="auto">
            <a:xfrm>
              <a:off x="284719" y="100798"/>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4829" name="组合 43"/>
          <p:cNvGrpSpPr/>
          <p:nvPr/>
        </p:nvGrpSpPr>
        <p:grpSpPr>
          <a:xfrm>
            <a:off x="0" y="5749925"/>
            <a:ext cx="579438" cy="384175"/>
            <a:chExt cx="579780" cy="384423"/>
          </a:xfrm>
        </p:grpSpPr>
        <p:grpSp>
          <p:nvGrpSpPr>
            <p:cNvPr id="34832" name="组合 44"/>
            <p:cNvGrpSpPr/>
            <p:nvPr/>
          </p:nvGrpSpPr>
          <p:grpSpPr>
            <a:xfrm>
              <a:off x="0" y="0"/>
              <a:ext cx="579780" cy="384423"/>
              <a:chExt cx="579780" cy="384423"/>
            </a:xfrm>
          </p:grpSpPr>
          <p:sp>
            <p:nvSpPr>
              <p:cNvPr id="34834" name="圆角矩形 7"/>
              <p:cNvSpPr>
                <a:spLocks noChangeArrowheads="1"/>
              </p:cNvSpPr>
              <p:nvPr/>
            </p:nvSpPr>
            <p:spPr bwMode="auto">
              <a:xfrm>
                <a:off x="214129" y="0"/>
                <a:ext cx="365651" cy="384423"/>
              </a:xfrm>
              <a:custGeom>
                <a:gdLst>
                  <a:gd name="T0" fmla="*/ 0 w 547934"/>
                  <a:gd name="T1" fmla="*/ 0 h 576064"/>
                  <a:gd name="T2" fmla="*/ 173440 w 547934"/>
                  <a:gd name="T3" fmla="*/ 0 h 576064"/>
                  <a:gd name="T4" fmla="*/ 365651 w 547934"/>
                  <a:gd name="T5" fmla="*/ 192212 h 576064"/>
                  <a:gd name="T6" fmla="*/ 173440 w 547934"/>
                  <a:gd name="T7" fmla="*/ 384423 h 576064"/>
                  <a:gd name="T8" fmla="*/ 0 w 547934"/>
                  <a:gd name="T9" fmla="*/ 384423 h 576064"/>
                  <a:gd name="T10" fmla="*/ 0 w 547934"/>
                  <a:gd name="T11" fmla="*/ 0 h 576064"/>
                  <a:gd name="T12" fmla="*/ 0 60000 65536"/>
                  <a:gd name="T13" fmla="*/ 0 60000 65536"/>
                  <a:gd name="T14" fmla="*/ 0 60000 65536"/>
                  <a:gd name="T15" fmla="*/ 0 60000 65536"/>
                  <a:gd name="T16" fmla="*/ 0 60000 65536"/>
                  <a:gd name="T17" fmla="*/ 0 60000 65536"/>
                  <a:gd name="T18" fmla="*/ 0 w 547934"/>
                  <a:gd name="T19" fmla="*/ 0 h 576064"/>
                  <a:gd name="T20" fmla="*/ 547934 w 547934"/>
                  <a:gd name="T21" fmla="*/ 576064 h 576064"/>
                </a:gdLst>
                <a:cxnLst>
                  <a:cxn ang="T12">
                    <a:pos x="T0" y="T1"/>
                  </a:cxn>
                  <a:cxn ang="T13">
                    <a:pos x="T2" y="T3"/>
                  </a:cxn>
                  <a:cxn ang="T14">
                    <a:pos x="T4" y="T5"/>
                  </a:cxn>
                  <a:cxn ang="T15">
                    <a:pos x="T6" y="T7"/>
                  </a:cxn>
                  <a:cxn ang="T16">
                    <a:pos x="T8" y="T9"/>
                  </a:cxn>
                  <a:cxn ang="T17">
                    <a:pos x="T10" y="T11"/>
                  </a:cxn>
                </a:cxnLst>
                <a:rect l="T18" t="T19" r="T20" b="T21"/>
                <a:pathLst>
                  <a:path w="547934" h="576064">
                    <a:moveTo>
                      <a:pt x="0" y="0"/>
                    </a:moveTo>
                    <a:lnTo>
                      <a:pt x="259902" y="0"/>
                    </a:lnTo>
                    <a:cubicBezTo>
                      <a:pt x="418978" y="0"/>
                      <a:pt x="547934" y="128956"/>
                      <a:pt x="547934" y="288032"/>
                    </a:cubicBezTo>
                    <a:cubicBezTo>
                      <a:pt x="547934" y="447108"/>
                      <a:pt x="418978" y="576064"/>
                      <a:pt x="259902" y="576064"/>
                    </a:cubicBezTo>
                    <a:lnTo>
                      <a:pt x="0" y="576064"/>
                    </a:lnTo>
                    <a:lnTo>
                      <a:pt x="0" y="0"/>
                    </a:lnTo>
                    <a:close/>
                  </a:path>
                </a:pathLst>
              </a:cu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34835" name="矩形 47"/>
              <p:cNvSpPr>
                <a:spLocks noChangeArrowheads="1"/>
              </p:cNvSpPr>
              <p:nvPr/>
            </p:nvSpPr>
            <p:spPr bwMode="auto">
              <a:xfrm>
                <a:off x="0" y="0"/>
                <a:ext cx="214129" cy="384423"/>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4833" name="椭圆 45"/>
            <p:cNvSpPr>
              <a:spLocks noChangeArrowheads="1"/>
            </p:cNvSpPr>
            <p:nvPr/>
          </p:nvSpPr>
          <p:spPr bwMode="auto">
            <a:xfrm>
              <a:off x="284719" y="100798"/>
              <a:ext cx="182825" cy="182825"/>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34830" name="矩形 48"/>
          <p:cNvSpPr>
            <a:spLocks noChangeArrowheads="1"/>
          </p:cNvSpPr>
          <p:nvPr/>
        </p:nvSpPr>
        <p:spPr bwMode="auto">
          <a:xfrm>
            <a:off x="682625" y="2587625"/>
            <a:ext cx="540067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支持多种品牌矩阵的组网、级联、扩展切换和控制功能</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支持报警、语音信号的联动切换和关联控制</a:t>
            </a:r>
            <a:r>
              <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键盘支持图像的开窗、切换、移动、缩放等控制，支持云台控制</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支持主流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PELCO/HUNDA</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等主流云台控制协议</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支持客户端转发控制协议和命令管理</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支持场景调用、配置和实时控制</a:t>
            </a:r>
            <a:r>
              <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支持系统设备管理分组和控制功能，可对不同协议设备分组采用不通的协议分别控制</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31" name="矩形 49"/>
          <p:cNvSpPr>
            <a:spLocks noChangeArrowheads="1"/>
          </p:cNvSpPr>
          <p:nvPr/>
        </p:nvSpPr>
        <p:spPr bwMode="auto">
          <a:xfrm>
            <a:off x="682625" y="1484313"/>
            <a:ext cx="798036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RS232</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输入、输出串口控制功能，支持与键盘、通讯控制器、中控系统的配合</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支持与</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MAX</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PELCO</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HUNDA</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等主流安防矩阵的组网和级联控制（配置通讯控制器）</a:t>
            </a:r>
            <a:r>
              <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5842" name="平行四边形 26"/>
          <p:cNvSpPr>
            <a:spLocks noChangeArrowheads="1"/>
          </p:cNvSpPr>
          <p:nvPr/>
        </p:nvSpPr>
        <p:spPr bwMode="auto">
          <a:xfrm rot="5400000" flipH="1">
            <a:off x="43656" y="4766470"/>
            <a:ext cx="720725" cy="258762"/>
          </a:xfrm>
          <a:prstGeom prst="parallelogram">
            <a:avLst>
              <a:gd name="adj" fmla="val 25042"/>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43" name="平行四边形 22"/>
          <p:cNvSpPr>
            <a:spLocks noChangeArrowheads="1"/>
          </p:cNvSpPr>
          <p:nvPr/>
        </p:nvSpPr>
        <p:spPr bwMode="auto">
          <a:xfrm rot="5400000" flipH="1">
            <a:off x="43656" y="3393282"/>
            <a:ext cx="720725" cy="258762"/>
          </a:xfrm>
          <a:prstGeom prst="parallelogram">
            <a:avLst>
              <a:gd name="adj" fmla="val 25042"/>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44" name="平行四边形 16"/>
          <p:cNvSpPr>
            <a:spLocks noChangeArrowheads="1"/>
          </p:cNvSpPr>
          <p:nvPr/>
        </p:nvSpPr>
        <p:spPr bwMode="auto">
          <a:xfrm rot="5400000" flipH="1">
            <a:off x="44450" y="2343151"/>
            <a:ext cx="719137" cy="258762"/>
          </a:xfrm>
          <a:prstGeom prst="parallelogram">
            <a:avLst>
              <a:gd name="adj" fmla="val 24987"/>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45" name="矩形 7"/>
          <p:cNvSpPr>
            <a:spLocks noChangeArrowheads="1"/>
          </p:cNvSpPr>
          <p:nvPr/>
        </p:nvSpPr>
        <p:spPr bwMode="auto">
          <a:xfrm>
            <a:off x="539750" y="1123950"/>
            <a:ext cx="8305800" cy="4935538"/>
          </a:xfrm>
          <a:prstGeom prst="rect">
            <a:avLst/>
          </a:prstGeom>
          <a:solidFill>
            <a:srgbClr val="BFBFB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46" name="矩形 5"/>
          <p:cNvSpPr>
            <a:spLocks noChangeArrowheads="1"/>
          </p:cNvSpPr>
          <p:nvPr/>
        </p:nvSpPr>
        <p:spPr bwMode="auto">
          <a:xfrm>
            <a:off x="282575" y="134938"/>
            <a:ext cx="6646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b="1">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高清视频枢纽</a:t>
            </a:r>
            <a:r>
              <a:rPr lang="zh-CN" altLang="en-US" sz="36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的</a:t>
            </a:r>
            <a:r>
              <a:rPr lang="zh-CN" alt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应用</a:t>
            </a:r>
            <a:endParaRPr lang="zh-CN" alt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47" name="平行四边形 12"/>
          <p:cNvSpPr>
            <a:spLocks noChangeArrowheads="1"/>
          </p:cNvSpPr>
          <p:nvPr/>
        </p:nvSpPr>
        <p:spPr bwMode="auto">
          <a:xfrm rot="5400000" flipH="1">
            <a:off x="43656" y="1381920"/>
            <a:ext cx="720725" cy="258762"/>
          </a:xfrm>
          <a:prstGeom prst="parallelogram">
            <a:avLst>
              <a:gd name="adj" fmla="val 25042"/>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5848" name="图片 6" descr="MSAN系统5.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288" y="1025525"/>
            <a:ext cx="8353425" cy="4926013"/>
          </a:xfrm>
          <a:prstGeom prst="rect">
            <a:avLst/>
          </a:prstGeom>
          <a:noFill/>
          <a:ln w="9525">
            <a:solidFill>
              <a:srgbClr val="00B0F0"/>
            </a:solidFill>
            <a:bevel/>
          </a:ln>
          <a:extLst>
            <a:ext uri="{909E8E84-426E-40DD-AFC4-6F175D3DCCD1}">
              <a14:hiddenFill xmlns:a14="http://schemas.microsoft.com/office/drawing/2010/main">
                <a:solidFill>
                  <a:srgbClr val="FFFFFF"/>
                </a:solidFill>
              </a14:hiddenFill>
            </a:ext>
          </a:extLst>
        </p:spPr>
      </p:pic>
      <p:sp>
        <p:nvSpPr>
          <p:cNvPr id="35849" name="矩形 10"/>
          <p:cNvSpPr>
            <a:spLocks noChangeArrowheads="1"/>
          </p:cNvSpPr>
          <p:nvPr/>
        </p:nvSpPr>
        <p:spPr bwMode="auto">
          <a:xfrm>
            <a:off x="406400" y="1123950"/>
            <a:ext cx="323850" cy="4392613"/>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50" name="平行四边形 9"/>
          <p:cNvSpPr>
            <a:spLocks noChangeArrowheads="1"/>
          </p:cNvSpPr>
          <p:nvPr/>
        </p:nvSpPr>
        <p:spPr bwMode="auto">
          <a:xfrm rot="-5400000">
            <a:off x="35719" y="1451769"/>
            <a:ext cx="720725" cy="258763"/>
          </a:xfrm>
          <a:prstGeom prst="parallelogram">
            <a:avLst>
              <a:gd name="adj" fmla="val 25042"/>
            </a:avLst>
          </a:prstGeom>
          <a:solidFill>
            <a:srgbClr val="FFC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51" name="TextBox 14"/>
          <p:cNvSpPr>
            <a:spLocks noChangeArrowheads="1"/>
          </p:cNvSpPr>
          <p:nvPr/>
        </p:nvSpPr>
        <p:spPr bwMode="auto">
          <a:xfrm>
            <a:off x="203200" y="1271588"/>
            <a:ext cx="4000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服务层</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52" name="平行四边形 17"/>
          <p:cNvSpPr>
            <a:spLocks noChangeArrowheads="1"/>
          </p:cNvSpPr>
          <p:nvPr/>
        </p:nvSpPr>
        <p:spPr bwMode="auto">
          <a:xfrm rot="-5400000">
            <a:off x="36513" y="2413000"/>
            <a:ext cx="719137" cy="258763"/>
          </a:xfrm>
          <a:prstGeom prst="parallelogram">
            <a:avLst>
              <a:gd name="adj" fmla="val 24986"/>
            </a:avLst>
          </a:prstGeom>
          <a:solidFill>
            <a:srgbClr val="5BD4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53" name="TextBox 20"/>
          <p:cNvSpPr>
            <a:spLocks noChangeArrowheads="1"/>
          </p:cNvSpPr>
          <p:nvPr/>
        </p:nvSpPr>
        <p:spPr bwMode="auto">
          <a:xfrm>
            <a:off x="203200" y="2227263"/>
            <a:ext cx="4000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接入层</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54" name="平行四边形 23"/>
          <p:cNvSpPr>
            <a:spLocks noChangeArrowheads="1"/>
          </p:cNvSpPr>
          <p:nvPr/>
        </p:nvSpPr>
        <p:spPr bwMode="auto">
          <a:xfrm rot="-5400000">
            <a:off x="35719" y="3463131"/>
            <a:ext cx="720725" cy="258763"/>
          </a:xfrm>
          <a:prstGeom prst="parallelogram">
            <a:avLst>
              <a:gd name="adj" fmla="val 25042"/>
            </a:avLst>
          </a:prstGeom>
          <a:solidFill>
            <a:srgbClr val="92D05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55" name="TextBox 24"/>
          <p:cNvSpPr>
            <a:spLocks noChangeArrowheads="1"/>
          </p:cNvSpPr>
          <p:nvPr/>
        </p:nvSpPr>
        <p:spPr bwMode="auto">
          <a:xfrm>
            <a:off x="203200" y="3276600"/>
            <a:ext cx="4000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汇聚层</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56" name="平行四边形 27"/>
          <p:cNvSpPr>
            <a:spLocks noChangeArrowheads="1"/>
          </p:cNvSpPr>
          <p:nvPr/>
        </p:nvSpPr>
        <p:spPr bwMode="auto">
          <a:xfrm rot="-5400000">
            <a:off x="35719" y="4836319"/>
            <a:ext cx="720725" cy="258763"/>
          </a:xfrm>
          <a:prstGeom prst="parallelogram">
            <a:avLst>
              <a:gd name="adj" fmla="val 25042"/>
            </a:avLst>
          </a:prstGeom>
          <a:solidFill>
            <a:srgbClr val="FE8AA3"/>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57" name="TextBox 28"/>
          <p:cNvSpPr>
            <a:spLocks noChangeArrowheads="1"/>
          </p:cNvSpPr>
          <p:nvPr/>
        </p:nvSpPr>
        <p:spPr bwMode="auto">
          <a:xfrm>
            <a:off x="203200" y="4649788"/>
            <a:ext cx="4000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应用层</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6866" name="矩形 6"/>
          <p:cNvSpPr>
            <a:spLocks noChangeArrowheads="1"/>
          </p:cNvSpPr>
          <p:nvPr/>
        </p:nvSpPr>
        <p:spPr bwMode="auto">
          <a:xfrm>
            <a:off x="479425" y="1149350"/>
            <a:ext cx="8304213" cy="4933950"/>
          </a:xfrm>
          <a:prstGeom prst="rect">
            <a:avLst/>
          </a:prstGeom>
          <a:solidFill>
            <a:srgbClr val="BFBFB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6867" name="矩形 4"/>
          <p:cNvSpPr>
            <a:spLocks noChangeArrowheads="1"/>
          </p:cNvSpPr>
          <p:nvPr/>
        </p:nvSpPr>
        <p:spPr bwMode="auto">
          <a:xfrm>
            <a:off x="282575" y="134938"/>
            <a:ext cx="6646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b="1">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视频枢纽</a:t>
            </a:r>
            <a:r>
              <a:rPr lang="zh-CN" altLang="en-US" sz="36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AXXON</a:t>
            </a:r>
            <a:r>
              <a:rPr lang="zh-CN" alt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安全平台</a:t>
            </a:r>
            <a:endParaRPr lang="zh-CN" alt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6868" name="图片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2750" y="1060450"/>
            <a:ext cx="8286750" cy="4914900"/>
          </a:xfrm>
          <a:prstGeom prst="rect">
            <a:avLst/>
          </a:prstGeom>
          <a:noFill/>
          <a:ln w="9525">
            <a:solidFill>
              <a:srgbClr val="00B0F0"/>
            </a:solidFill>
            <a:bevel/>
          </a:ln>
          <a:extLst>
            <a:ext uri="{909E8E84-426E-40DD-AFC4-6F175D3DCCD1}">
              <a14:hiddenFill xmlns:a14="http://schemas.microsoft.com/office/drawing/2010/main">
                <a:solidFill>
                  <a:srgbClr val="FFFFFF"/>
                </a:solidFill>
              </a14:hiddenFill>
            </a:ext>
          </a:extLst>
        </p:spPr>
      </p:pic>
      <p:grpSp>
        <p:nvGrpSpPr>
          <p:cNvPr id="36869" name="组合 2"/>
          <p:cNvGrpSpPr/>
          <p:nvPr/>
        </p:nvGrpSpPr>
        <p:grpSpPr>
          <a:xfrm>
            <a:off x="412750" y="5734050"/>
            <a:ext cx="242888" cy="241300"/>
            <a:chExt cx="314501" cy="314501"/>
          </a:xfrm>
        </p:grpSpPr>
        <p:sp>
          <p:nvSpPr>
            <p:cNvPr id="36873" name="矩形 1"/>
            <p:cNvSpPr>
              <a:spLocks noChangeArrowheads="1"/>
            </p:cNvSpPr>
            <p:nvPr/>
          </p:nvSpPr>
          <p:spPr bwMode="auto">
            <a:xfrm>
              <a:off x="0" y="0"/>
              <a:ext cx="65207" cy="314501"/>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6874" name="矩形 7"/>
            <p:cNvSpPr>
              <a:spLocks noChangeArrowheads="1"/>
            </p:cNvSpPr>
            <p:nvPr/>
          </p:nvSpPr>
          <p:spPr bwMode="auto">
            <a:xfrm rot="5400000">
              <a:off x="124647" y="124646"/>
              <a:ext cx="65207" cy="314501"/>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36870" name="组合 8"/>
          <p:cNvGrpSpPr/>
          <p:nvPr/>
        </p:nvGrpSpPr>
        <p:grpSpPr>
          <a:xfrm flipH="1">
            <a:off x="8458200" y="5734050"/>
            <a:ext cx="242888" cy="241300"/>
            <a:chExt cx="314501" cy="314501"/>
          </a:xfrm>
        </p:grpSpPr>
        <p:sp>
          <p:nvSpPr>
            <p:cNvPr id="36871" name="矩形 9"/>
            <p:cNvSpPr>
              <a:spLocks noChangeArrowheads="1"/>
            </p:cNvSpPr>
            <p:nvPr/>
          </p:nvSpPr>
          <p:spPr bwMode="auto">
            <a:xfrm>
              <a:off x="0" y="0"/>
              <a:ext cx="65207" cy="314501"/>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6872" name="矩形 10"/>
            <p:cNvSpPr>
              <a:spLocks noChangeArrowheads="1"/>
            </p:cNvSpPr>
            <p:nvPr/>
          </p:nvSpPr>
          <p:spPr bwMode="auto">
            <a:xfrm rot="5400000">
              <a:off x="124647" y="124646"/>
              <a:ext cx="65207" cy="314501"/>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7890" name="Picture 2" descr="d:\Users\vc0012\Desktop\VC篮网高清PPT美化修改\CCTV2.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36513"/>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矩形 4"/>
          <p:cNvSpPr>
            <a:spLocks noChangeArrowheads="1"/>
          </p:cNvSpPr>
          <p:nvPr/>
        </p:nvSpPr>
        <p:spPr bwMode="auto">
          <a:xfrm>
            <a:off x="0" y="2819400"/>
            <a:ext cx="9144000" cy="1223963"/>
          </a:xfrm>
          <a:prstGeom prst="rect">
            <a:avLst/>
          </a:prstGeom>
          <a:solidFill>
            <a:srgbClr val="6DD9FF">
              <a:alpha val="58038"/>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892" name="矩形 1"/>
          <p:cNvSpPr>
            <a:spLocks noChangeArrowheads="1"/>
          </p:cNvSpPr>
          <p:nvPr/>
        </p:nvSpPr>
        <p:spPr bwMode="auto">
          <a:xfrm>
            <a:off x="2219325" y="3025775"/>
            <a:ext cx="4224338" cy="790575"/>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893" name="矩形 3"/>
          <p:cNvSpPr>
            <a:spLocks noChangeArrowheads="1"/>
          </p:cNvSpPr>
          <p:nvPr/>
        </p:nvSpPr>
        <p:spPr bwMode="auto">
          <a:xfrm>
            <a:off x="2219325" y="3101975"/>
            <a:ext cx="4224338" cy="647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3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网络化</a:t>
            </a:r>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高清摄像机</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8914" name="Picture 2" descr="d:\Users\vc0012\Desktop\VC篮网高清PPT美化修改\Three_Surveillance_cameras.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35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矩形 4"/>
          <p:cNvSpPr>
            <a:spLocks noChangeArrowheads="1"/>
          </p:cNvSpPr>
          <p:nvPr/>
        </p:nvSpPr>
        <p:spPr bwMode="auto">
          <a:xfrm>
            <a:off x="280988" y="0"/>
            <a:ext cx="2232025" cy="2924175"/>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16" name="矩形 3"/>
          <p:cNvSpPr>
            <a:spLocks noChangeArrowheads="1"/>
          </p:cNvSpPr>
          <p:nvPr/>
        </p:nvSpPr>
        <p:spPr bwMode="auto">
          <a:xfrm>
            <a:off x="276225" y="1652588"/>
            <a:ext cx="2236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高清摄像机</a:t>
            </a: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 typeface="Arial" panose="020b0604020202020204" pitchFamily="34" charset="0"/>
              <a:buNone/>
            </a:pPr>
            <a:r>
              <a:rPr lang="zh-CN" altLang="en-US" sz="4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产品系列</a:t>
            </a:r>
            <a:endParaRPr lang="zh-CN" altLang="en-US" sz="1800">
              <a:latin typeface="Arial" panose="020b0604020202020204" pitchFamily="34" charset="0"/>
            </a:endParaRPr>
          </a:p>
        </p:txBody>
      </p:sp>
      <p:sp>
        <p:nvSpPr>
          <p:cNvPr id="38917" name="矩形 25"/>
          <p:cNvSpPr>
            <a:spLocks noChangeArrowheads="1"/>
          </p:cNvSpPr>
          <p:nvPr/>
        </p:nvSpPr>
        <p:spPr bwMode="auto">
          <a:xfrm>
            <a:off x="2771775" y="1484313"/>
            <a:ext cx="6372225" cy="4714875"/>
          </a:xfrm>
          <a:prstGeom prst="rect">
            <a:avLst/>
          </a:prstGeom>
          <a:solidFill>
            <a:srgbClr val="FFFFFF">
              <a:alpha val="18039"/>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918" name="圆角矩形 7"/>
          <p:cNvSpPr>
            <a:spLocks noChangeArrowheads="1"/>
          </p:cNvSpPr>
          <p:nvPr/>
        </p:nvSpPr>
        <p:spPr bwMode="auto">
          <a:xfrm>
            <a:off x="2916238" y="1709738"/>
            <a:ext cx="2951162" cy="652462"/>
          </a:xfrm>
          <a:prstGeom prst="roundRect">
            <a:avLst>
              <a:gd name="adj" fmla="val 7329"/>
            </a:avLst>
          </a:prstGeom>
          <a:solidFill>
            <a:srgbClr val="FE507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产品名称</a:t>
            </a:r>
            <a:endPar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19" name="圆角矩形 8"/>
          <p:cNvSpPr>
            <a:spLocks noChangeArrowheads="1"/>
          </p:cNvSpPr>
          <p:nvPr/>
        </p:nvSpPr>
        <p:spPr bwMode="auto">
          <a:xfrm>
            <a:off x="5895975" y="1709738"/>
            <a:ext cx="2014538" cy="652462"/>
          </a:xfrm>
          <a:prstGeom prst="roundRect">
            <a:avLst>
              <a:gd name="adj" fmla="val 7329"/>
            </a:avLst>
          </a:prstGeom>
          <a:solidFill>
            <a:srgbClr val="FE8AA3"/>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产品型号</a:t>
            </a:r>
            <a:endPar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20" name="圆角矩形 9"/>
          <p:cNvSpPr>
            <a:spLocks noChangeArrowheads="1"/>
          </p:cNvSpPr>
          <p:nvPr/>
        </p:nvSpPr>
        <p:spPr bwMode="auto">
          <a:xfrm>
            <a:off x="7943850" y="1709738"/>
            <a:ext cx="1006475" cy="652462"/>
          </a:xfrm>
          <a:prstGeom prst="roundRect">
            <a:avLst>
              <a:gd name="adj" fmla="val 7329"/>
            </a:avLst>
          </a:prstGeom>
          <a:solidFill>
            <a:srgbClr val="FE507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产品外观</a:t>
            </a:r>
            <a:endPar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21" name="圆角矩形 10"/>
          <p:cNvSpPr>
            <a:spLocks noChangeArrowheads="1"/>
          </p:cNvSpPr>
          <p:nvPr/>
        </p:nvSpPr>
        <p:spPr bwMode="auto">
          <a:xfrm>
            <a:off x="2916238" y="2424113"/>
            <a:ext cx="2951162" cy="652462"/>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高清一体化快速云台摄像机</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22" name="圆角矩形 11"/>
          <p:cNvSpPr>
            <a:spLocks noChangeArrowheads="1"/>
          </p:cNvSpPr>
          <p:nvPr/>
        </p:nvSpPr>
        <p:spPr bwMode="auto">
          <a:xfrm>
            <a:off x="5895975" y="2424113"/>
            <a:ext cx="2014538" cy="652462"/>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Songti SC Regular" charset="0"/>
              </a:rPr>
              <a:t>HD-IPC-P</a:t>
            </a:r>
            <a:r>
              <a:rPr lang="zh-CN" altLang="en-US" sz="1400">
                <a:solidFill>
                  <a:srgbClr val="000000"/>
                </a:solidFill>
                <a:latin typeface="微软雅黑" panose="020b0503020204020204" pitchFamily="34" charset="-122"/>
                <a:ea typeface="微软雅黑" panose="020b0503020204020204" pitchFamily="34" charset="-122"/>
                <a:sym typeface="Songti SC Regular" charset="0"/>
              </a:rPr>
              <a:t>系列</a:t>
            </a:r>
            <a:endParaRPr lang="zh-CN" altLang="en-US" sz="1400">
              <a:solidFill>
                <a:srgbClr val="FFFFFF"/>
              </a:solidFill>
              <a:latin typeface="微软雅黑" panose="020b0503020204020204" pitchFamily="34" charset="-122"/>
              <a:ea typeface="微软雅黑" panose="020b0503020204020204" pitchFamily="34" charset="-122"/>
              <a:sym typeface="Songti SC Regular" charset="0"/>
            </a:endParaRPr>
          </a:p>
        </p:txBody>
      </p:sp>
      <p:sp>
        <p:nvSpPr>
          <p:cNvPr id="38923" name="圆角矩形 12"/>
          <p:cNvSpPr>
            <a:spLocks noChangeArrowheads="1"/>
          </p:cNvSpPr>
          <p:nvPr/>
        </p:nvSpPr>
        <p:spPr bwMode="auto">
          <a:xfrm>
            <a:off x="7943850" y="2424113"/>
            <a:ext cx="1006475" cy="652462"/>
          </a:xfrm>
          <a:prstGeom prst="roundRect">
            <a:avLst>
              <a:gd name="adj" fmla="val 7329"/>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24" name="圆角矩形 13"/>
          <p:cNvSpPr>
            <a:spLocks noChangeArrowheads="1"/>
          </p:cNvSpPr>
          <p:nvPr/>
        </p:nvSpPr>
        <p:spPr bwMode="auto">
          <a:xfrm>
            <a:off x="2916238" y="3144838"/>
            <a:ext cx="2951162" cy="652462"/>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高清红外高速球型摄像机</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25" name="圆角矩形 14"/>
          <p:cNvSpPr>
            <a:spLocks noChangeArrowheads="1"/>
          </p:cNvSpPr>
          <p:nvPr/>
        </p:nvSpPr>
        <p:spPr bwMode="auto">
          <a:xfrm>
            <a:off x="5895975" y="3144838"/>
            <a:ext cx="2014538" cy="652462"/>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Songti SC Regular" charset="0"/>
              </a:rPr>
              <a:t>HD-IPC-D</a:t>
            </a:r>
            <a:r>
              <a:rPr lang="zh-CN" altLang="en-US" sz="1400">
                <a:solidFill>
                  <a:srgbClr val="000000"/>
                </a:solidFill>
                <a:latin typeface="微软雅黑" panose="020b0503020204020204" pitchFamily="34" charset="-122"/>
                <a:ea typeface="微软雅黑" panose="020b0503020204020204" pitchFamily="34" charset="-122"/>
                <a:sym typeface="Songti SC Regular" charset="0"/>
              </a:rPr>
              <a:t>系列</a:t>
            </a:r>
            <a:endParaRPr lang="zh-CN" altLang="en-US" sz="1800">
              <a:latin typeface="Arial" panose="020b0604020202020204" pitchFamily="34" charset="0"/>
            </a:endParaRPr>
          </a:p>
        </p:txBody>
      </p:sp>
      <p:sp>
        <p:nvSpPr>
          <p:cNvPr id="38926" name="圆角矩形 15"/>
          <p:cNvSpPr>
            <a:spLocks noChangeArrowheads="1"/>
          </p:cNvSpPr>
          <p:nvPr/>
        </p:nvSpPr>
        <p:spPr bwMode="auto">
          <a:xfrm>
            <a:off x="7943850" y="3144838"/>
            <a:ext cx="1006475" cy="652462"/>
          </a:xfrm>
          <a:prstGeom prst="roundRect">
            <a:avLst>
              <a:gd name="adj" fmla="val 7329"/>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27" name="圆角矩形 16"/>
          <p:cNvSpPr>
            <a:spLocks noChangeArrowheads="1"/>
          </p:cNvSpPr>
          <p:nvPr/>
        </p:nvSpPr>
        <p:spPr bwMode="auto">
          <a:xfrm>
            <a:off x="2916238" y="3868738"/>
            <a:ext cx="2951162" cy="652462"/>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专业型高清枪型低照度摄像机</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28" name="圆角矩形 17"/>
          <p:cNvSpPr>
            <a:spLocks noChangeArrowheads="1"/>
          </p:cNvSpPr>
          <p:nvPr/>
        </p:nvSpPr>
        <p:spPr bwMode="auto">
          <a:xfrm>
            <a:off x="5895975" y="3868738"/>
            <a:ext cx="2014538" cy="652462"/>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Songti SC Regular" charset="0"/>
              </a:rPr>
              <a:t>HD-IPC-Q</a:t>
            </a:r>
            <a:r>
              <a:rPr lang="zh-CN" altLang="en-US" sz="1400">
                <a:solidFill>
                  <a:srgbClr val="000000"/>
                </a:solidFill>
                <a:latin typeface="微软雅黑" panose="020b0503020204020204" pitchFamily="34" charset="-122"/>
                <a:ea typeface="微软雅黑" panose="020b0503020204020204" pitchFamily="34" charset="-122"/>
                <a:sym typeface="Songti SC Regular" charset="0"/>
              </a:rPr>
              <a:t>系列</a:t>
            </a:r>
            <a:endParaRPr lang="zh-CN" altLang="en-US" sz="1800">
              <a:latin typeface="Arial" panose="020b0604020202020204" pitchFamily="34" charset="0"/>
            </a:endParaRPr>
          </a:p>
        </p:txBody>
      </p:sp>
      <p:sp>
        <p:nvSpPr>
          <p:cNvPr id="38929" name="圆角矩形 18"/>
          <p:cNvSpPr>
            <a:spLocks noChangeArrowheads="1"/>
          </p:cNvSpPr>
          <p:nvPr/>
        </p:nvSpPr>
        <p:spPr bwMode="auto">
          <a:xfrm>
            <a:off x="7943850" y="3868738"/>
            <a:ext cx="1006475" cy="652462"/>
          </a:xfrm>
          <a:prstGeom prst="roundRect">
            <a:avLst>
              <a:gd name="adj" fmla="val 7329"/>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30" name="圆角矩形 19"/>
          <p:cNvSpPr>
            <a:spLocks noChangeArrowheads="1"/>
          </p:cNvSpPr>
          <p:nvPr/>
        </p:nvSpPr>
        <p:spPr bwMode="auto">
          <a:xfrm>
            <a:off x="2916238" y="4589463"/>
            <a:ext cx="2951162" cy="652462"/>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高清半球型低照度单摄像机</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31" name="圆角矩形 20"/>
          <p:cNvSpPr>
            <a:spLocks noChangeArrowheads="1"/>
          </p:cNvSpPr>
          <p:nvPr/>
        </p:nvSpPr>
        <p:spPr bwMode="auto">
          <a:xfrm>
            <a:off x="5895975" y="4589463"/>
            <a:ext cx="2014538" cy="652462"/>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Songti SC Regular" charset="0"/>
              </a:rPr>
              <a:t>HD-IPC-M</a:t>
            </a:r>
            <a:r>
              <a:rPr lang="zh-CN" altLang="en-US" sz="1400">
                <a:solidFill>
                  <a:srgbClr val="000000"/>
                </a:solidFill>
                <a:latin typeface="微软雅黑" panose="020b0503020204020204" pitchFamily="34" charset="-122"/>
                <a:ea typeface="微软雅黑" panose="020b0503020204020204" pitchFamily="34" charset="-122"/>
                <a:sym typeface="Songti SC Regular" charset="0"/>
              </a:rPr>
              <a:t>系列</a:t>
            </a:r>
            <a:endParaRPr lang="zh-CN" altLang="en-US" sz="1800">
              <a:latin typeface="Arial" panose="020b0604020202020204" pitchFamily="34" charset="0"/>
            </a:endParaRPr>
          </a:p>
        </p:txBody>
      </p:sp>
      <p:sp>
        <p:nvSpPr>
          <p:cNvPr id="38932" name="圆角矩形 21"/>
          <p:cNvSpPr>
            <a:spLocks noChangeArrowheads="1"/>
          </p:cNvSpPr>
          <p:nvPr/>
        </p:nvSpPr>
        <p:spPr bwMode="auto">
          <a:xfrm>
            <a:off x="7943850" y="4589463"/>
            <a:ext cx="1006475" cy="652462"/>
          </a:xfrm>
          <a:prstGeom prst="roundRect">
            <a:avLst>
              <a:gd name="adj" fmla="val 7329"/>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33" name="圆角矩形 22"/>
          <p:cNvSpPr>
            <a:spLocks noChangeArrowheads="1"/>
          </p:cNvSpPr>
          <p:nvPr/>
        </p:nvSpPr>
        <p:spPr bwMode="auto">
          <a:xfrm>
            <a:off x="2916238" y="5302250"/>
            <a:ext cx="2951162" cy="652463"/>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高清枪型低照度摄像机</a:t>
            </a:r>
            <a:endParaRPr lang="zh-CN" altLang="en-US" sz="1800">
              <a:latin typeface="Arial" panose="020b0604020202020204" pitchFamily="34" charset="0"/>
            </a:endParaRPr>
          </a:p>
        </p:txBody>
      </p:sp>
      <p:sp>
        <p:nvSpPr>
          <p:cNvPr id="38934" name="圆角矩形 23"/>
          <p:cNvSpPr>
            <a:spLocks noChangeArrowheads="1"/>
          </p:cNvSpPr>
          <p:nvPr/>
        </p:nvSpPr>
        <p:spPr bwMode="auto">
          <a:xfrm>
            <a:off x="5895975" y="5302250"/>
            <a:ext cx="2014538" cy="652463"/>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Songti SC Regular" charset="0"/>
              </a:rPr>
              <a:t>HD-IPC-K</a:t>
            </a:r>
            <a:r>
              <a:rPr lang="zh-CN" altLang="en-US" sz="1400">
                <a:solidFill>
                  <a:srgbClr val="000000"/>
                </a:solidFill>
                <a:latin typeface="微软雅黑" panose="020b0503020204020204" pitchFamily="34" charset="-122"/>
                <a:ea typeface="微软雅黑" panose="020b0503020204020204" pitchFamily="34" charset="-122"/>
                <a:sym typeface="Songti SC Regular" charset="0"/>
              </a:rPr>
              <a:t>系列</a:t>
            </a:r>
            <a:endParaRPr lang="zh-CN" altLang="en-US" sz="1800">
              <a:latin typeface="Arial" panose="020b0604020202020204" pitchFamily="34" charset="0"/>
            </a:endParaRPr>
          </a:p>
        </p:txBody>
      </p:sp>
      <p:sp>
        <p:nvSpPr>
          <p:cNvPr id="38935" name="圆角矩形 24"/>
          <p:cNvSpPr>
            <a:spLocks noChangeArrowheads="1"/>
          </p:cNvSpPr>
          <p:nvPr/>
        </p:nvSpPr>
        <p:spPr bwMode="auto">
          <a:xfrm>
            <a:off x="7943850" y="5302250"/>
            <a:ext cx="1006475" cy="652463"/>
          </a:xfrm>
          <a:prstGeom prst="roundRect">
            <a:avLst>
              <a:gd name="adj" fmla="val 7329"/>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8936" name="图片 29" descr="高清一体化摄像机.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56575" y="2479675"/>
            <a:ext cx="4556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7" name="图片 30" descr="高清球型摄像机2.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201025" y="3187700"/>
            <a:ext cx="4699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8" name="图片 31" descr="高清摄像机2.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9263" y="5445125"/>
            <a:ext cx="703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9" name="图片 32" descr="专业高清摄像机2.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69263" y="3946525"/>
            <a:ext cx="6873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0" name="图片 33" descr="高清半球型摄像机2.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66100" y="4652963"/>
            <a:ext cx="4937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9938" name="矩形 22"/>
          <p:cNvSpPr>
            <a:spLocks noChangeArrowheads="1"/>
          </p:cNvSpPr>
          <p:nvPr/>
        </p:nvSpPr>
        <p:spPr bwMode="auto">
          <a:xfrm>
            <a:off x="682625" y="1557338"/>
            <a:ext cx="8089900" cy="3106737"/>
          </a:xfrm>
          <a:prstGeom prst="rect">
            <a:avLst/>
          </a:prstGeom>
          <a:blipFill dpi="0" rotWithShape="1">
            <a:blip r:embed="rId3"/>
            <a:tile tx="0" ty="0" sx="100000" sy="100000" flip="none" algn="tl"/>
          </a:blipFill>
          <a:ln w="9525">
            <a:solidFill>
              <a:srgbClr val="31859B"/>
            </a:solidFill>
            <a:beve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39" name="矩形 21"/>
          <p:cNvSpPr>
            <a:spLocks noChangeArrowheads="1"/>
          </p:cNvSpPr>
          <p:nvPr/>
        </p:nvSpPr>
        <p:spPr bwMode="auto">
          <a:xfrm>
            <a:off x="682625" y="5157788"/>
            <a:ext cx="8089900" cy="1368425"/>
          </a:xfrm>
          <a:prstGeom prst="rect">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40" name="矩形 8"/>
          <p:cNvSpPr>
            <a:spLocks noChangeArrowheads="1"/>
          </p:cNvSpPr>
          <p:nvPr/>
        </p:nvSpPr>
        <p:spPr bwMode="auto">
          <a:xfrm>
            <a:off x="323850" y="5157788"/>
            <a:ext cx="8351838"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algn="just" eaLnBrk="1" hangingPunct="1">
              <a:lnSpc>
                <a:spcPts val="2200"/>
              </a:lnSpc>
              <a:spcBef>
                <a:spcPct val="0"/>
              </a:spcBef>
              <a:buFont typeface="Arial" panose="020b0604020202020204" pitchFamily="34" charset="0"/>
              <a:buNone/>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HD-IPC-P</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系列室外使用的网络化高清一体化快速云台摄像机。可实现水平</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360°</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连续旋转，垂直方向</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+40°</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-90°</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俯仰，高速、精确目标定位，快速自动聚焦。可提供</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1080P30/720p60</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高清图像，支持</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H.264</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MJPEG</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视频编码，支持多码流。防护等级达到</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IP66</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，并具有多重抗干扰和防雷等功能，确保系统可靠安全。适合交通、治安等室外监控。</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41" name="矩形 5"/>
          <p:cNvSpPr>
            <a:spLocks noChangeArrowheads="1"/>
          </p:cNvSpPr>
          <p:nvPr/>
        </p:nvSpPr>
        <p:spPr bwMode="auto">
          <a:xfrm>
            <a:off x="573088" y="717550"/>
            <a:ext cx="604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高清一体化快速云台摄像机</a:t>
            </a:r>
            <a:endParaRPr lang="zh-CN" altLang="en-US" sz="1800">
              <a:latin typeface="Arial" panose="020b0604020202020204" pitchFamily="34" charset="0"/>
            </a:endParaRPr>
          </a:p>
        </p:txBody>
      </p:sp>
      <p:sp>
        <p:nvSpPr>
          <p:cNvPr id="39942" name="矩形 6"/>
          <p:cNvSpPr>
            <a:spLocks noChangeArrowheads="1"/>
          </p:cNvSpPr>
          <p:nvPr/>
        </p:nvSpPr>
        <p:spPr bwMode="auto">
          <a:xfrm>
            <a:off x="755650" y="4716463"/>
            <a:ext cx="35004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产品概述</a:t>
            </a:r>
            <a:endParaRPr 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9943" name="图片 19" descr="高清一体化摄像机.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68700" y="1989138"/>
            <a:ext cx="18669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矩形 23"/>
          <p:cNvSpPr>
            <a:spLocks noChangeArrowheads="1"/>
          </p:cNvSpPr>
          <p:nvPr/>
        </p:nvSpPr>
        <p:spPr bwMode="auto">
          <a:xfrm>
            <a:off x="682625" y="4664075"/>
            <a:ext cx="8089900" cy="492125"/>
          </a:xfrm>
          <a:prstGeom prst="rect">
            <a:avLst/>
          </a:prstGeom>
          <a:noFill/>
          <a:ln w="9525">
            <a:solidFill>
              <a:srgbClr val="31859B"/>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45" name="等腰三角形 12"/>
          <p:cNvSpPr>
            <a:spLocks noChangeArrowheads="1"/>
          </p:cNvSpPr>
          <p:nvPr/>
        </p:nvSpPr>
        <p:spPr bwMode="auto">
          <a:xfrm rot="10800000" flipV="1">
            <a:off x="1246188" y="5095875"/>
            <a:ext cx="288925" cy="87313"/>
          </a:xfrm>
          <a:prstGeom prst="triangle">
            <a:avLst>
              <a:gd name="adj" fmla="val 51273"/>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46" name="矩形 13"/>
          <p:cNvSpPr>
            <a:spLocks noChangeArrowheads="1"/>
          </p:cNvSpPr>
          <p:nvPr/>
        </p:nvSpPr>
        <p:spPr bwMode="auto">
          <a:xfrm>
            <a:off x="682625" y="0"/>
            <a:ext cx="1512888" cy="7175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47" name="矩形 14"/>
          <p:cNvSpPr>
            <a:spLocks noChangeArrowheads="1"/>
          </p:cNvSpPr>
          <p:nvPr/>
        </p:nvSpPr>
        <p:spPr bwMode="auto">
          <a:xfrm>
            <a:off x="596900" y="236538"/>
            <a:ext cx="3000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HD-IPC-</a:t>
            </a:r>
            <a:r>
              <a:rPr lang="en-US" altLang="zh-CN" sz="2800">
                <a:solidFill>
                  <a:srgbClr val="FE508E"/>
                </a:solidFill>
                <a:latin typeface="微软雅黑" panose="020b0503020204020204" pitchFamily="34" charset="-122"/>
                <a:ea typeface="微软雅黑" panose="020b0503020204020204" pitchFamily="34" charset="-122"/>
                <a:sym typeface="微软雅黑" panose="020b0503020204020204" pitchFamily="34" charset="-122"/>
              </a:rPr>
              <a:t>P</a:t>
            </a:r>
            <a:r>
              <a:rPr lang="zh-CN" altLang="en-US" sz="2800">
                <a:solidFill>
                  <a:srgbClr val="FE508E"/>
                </a:solidFill>
                <a:latin typeface="微软雅黑" panose="020b0503020204020204" pitchFamily="34" charset="-122"/>
                <a:ea typeface="微软雅黑" panose="020b0503020204020204" pitchFamily="34" charset="-122"/>
                <a:sym typeface="微软雅黑" panose="020b0503020204020204" pitchFamily="34" charset="-122"/>
              </a:rPr>
              <a:t>系列</a:t>
            </a:r>
            <a:r>
              <a:rPr lang="en-US" sz="28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0962" name="矩形 13"/>
          <p:cNvSpPr>
            <a:spLocks noChangeArrowheads="1"/>
          </p:cNvSpPr>
          <p:nvPr/>
        </p:nvSpPr>
        <p:spPr bwMode="auto">
          <a:xfrm>
            <a:off x="0" y="1484313"/>
            <a:ext cx="9144000" cy="5373687"/>
          </a:xfrm>
          <a:prstGeom prst="rect">
            <a:avLst/>
          </a:prstGeom>
          <a:solidFill>
            <a:srgbClr val="FE8AA3"/>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E8AA3"/>
              </a:solidFill>
              <a:latin typeface="宋体" panose="02010600030101010101" pitchFamily="2" charset="-122"/>
              <a:sym typeface="宋体" panose="02010600030101010101" pitchFamily="2" charset="-122"/>
            </a:endParaRPr>
          </a:p>
        </p:txBody>
      </p:sp>
      <p:sp>
        <p:nvSpPr>
          <p:cNvPr id="40963" name="矩形 49"/>
          <p:cNvSpPr>
            <a:spLocks noChangeArrowheads="1"/>
          </p:cNvSpPr>
          <p:nvPr/>
        </p:nvSpPr>
        <p:spPr bwMode="auto">
          <a:xfrm>
            <a:off x="363538" y="2054225"/>
            <a:ext cx="8780462" cy="4803775"/>
          </a:xfrm>
          <a:custGeom>
            <a:gdLst>
              <a:gd name="T0" fmla="*/ 1111249 w 8780602"/>
              <a:gd name="T1" fmla="*/ 6350 h 4803502"/>
              <a:gd name="T2" fmla="*/ 8317329 w 8780602"/>
              <a:gd name="T3" fmla="*/ 0 h 4803502"/>
              <a:gd name="T4" fmla="*/ 8780182 w 8780602"/>
              <a:gd name="T5" fmla="*/ 808081 h 4803502"/>
              <a:gd name="T6" fmla="*/ 8780182 w 8780602"/>
              <a:gd name="T7" fmla="*/ 1419369 h 4803502"/>
              <a:gd name="T8" fmla="*/ 8779222 w 8780602"/>
              <a:gd name="T9" fmla="*/ 1419369 h 4803502"/>
              <a:gd name="T10" fmla="*/ 8779222 w 8780602"/>
              <a:gd name="T11" fmla="*/ 4804321 h 4803502"/>
              <a:gd name="T12" fmla="*/ 8195815 w 8780602"/>
              <a:gd name="T13" fmla="*/ 4804321 h 4803502"/>
              <a:gd name="T14" fmla="*/ 5939676 w 8780602"/>
              <a:gd name="T15" fmla="*/ 4804321 h 4803502"/>
              <a:gd name="T16" fmla="*/ 1065929 w 8780602"/>
              <a:gd name="T17" fmla="*/ 4804321 h 4803502"/>
              <a:gd name="T18" fmla="*/ 0 w 8780602"/>
              <a:gd name="T19" fmla="*/ 3392894 h 4803502"/>
              <a:gd name="T20" fmla="*/ 5939676 w 8780602"/>
              <a:gd name="T21" fmla="*/ 3391306 h 4803502"/>
              <a:gd name="T22" fmla="*/ 5939676 w 8780602"/>
              <a:gd name="T23" fmla="*/ 1419369 h 4803502"/>
              <a:gd name="T24" fmla="*/ 2061295 w 8780602"/>
              <a:gd name="T25" fmla="*/ 1419369 h 4803502"/>
              <a:gd name="T26" fmla="*/ 1111249 w 8780602"/>
              <a:gd name="T27" fmla="*/ 6350 h 4803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80602"/>
              <a:gd name="T43" fmla="*/ 0 h 4803502"/>
              <a:gd name="T44" fmla="*/ 8780602 w 8780602"/>
              <a:gd name="T45" fmla="*/ 4803502 h 4803502"/>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80602" h="4803502">
                <a:moveTo>
                  <a:pt x="1111302" y="6350"/>
                </a:moveTo>
                <a:lnTo>
                  <a:pt x="8317731" y="0"/>
                </a:lnTo>
                <a:lnTo>
                  <a:pt x="8780602" y="807943"/>
                </a:lnTo>
                <a:lnTo>
                  <a:pt x="8780602" y="1419126"/>
                </a:lnTo>
                <a:lnTo>
                  <a:pt x="8779646" y="1419126"/>
                </a:lnTo>
                <a:lnTo>
                  <a:pt x="8779646" y="4803502"/>
                </a:lnTo>
                <a:lnTo>
                  <a:pt x="8196209" y="4803502"/>
                </a:lnTo>
                <a:lnTo>
                  <a:pt x="5939960" y="4803502"/>
                </a:lnTo>
                <a:lnTo>
                  <a:pt x="1065980" y="4803502"/>
                </a:lnTo>
                <a:lnTo>
                  <a:pt x="0" y="3392314"/>
                </a:lnTo>
                <a:lnTo>
                  <a:pt x="5939960" y="3390726"/>
                </a:lnTo>
                <a:lnTo>
                  <a:pt x="5939960" y="1419126"/>
                </a:lnTo>
                <a:lnTo>
                  <a:pt x="2061394" y="1419126"/>
                </a:lnTo>
                <a:lnTo>
                  <a:pt x="1111302" y="6350"/>
                </a:lnTo>
                <a:close/>
              </a:path>
            </a:pathLst>
          </a:custGeom>
          <a:gradFill rotWithShape="1">
            <a:gsLst>
              <a:gs pos="0">
                <a:srgbClr val="86263B"/>
              </a:gs>
              <a:gs pos="31000">
                <a:srgbClr val="86263B"/>
              </a:gs>
              <a:gs pos="100000">
                <a:srgbClr val="C00000"/>
              </a:gs>
            </a:gsLst>
            <a:lin ang="2700000" scaled="1"/>
          </a:gra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40964" name="矩形 16"/>
          <p:cNvSpPr>
            <a:spLocks noChangeArrowheads="1"/>
          </p:cNvSpPr>
          <p:nvPr/>
        </p:nvSpPr>
        <p:spPr bwMode="auto">
          <a:xfrm>
            <a:off x="4162425" y="2060575"/>
            <a:ext cx="2255838" cy="676275"/>
          </a:xfrm>
          <a:prstGeom prst="rect">
            <a:avLst/>
          </a:prstGeom>
          <a:solidFill>
            <a:srgbClr val="9BE5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产品型号</a:t>
            </a:r>
            <a:endParaRPr lang="zh-CN" altLang="en-US" sz="1800">
              <a:latin typeface="Arial" panose="020b0604020202020204" pitchFamily="34" charset="0"/>
            </a:endParaRPr>
          </a:p>
        </p:txBody>
      </p:sp>
      <p:sp>
        <p:nvSpPr>
          <p:cNvPr id="40965" name="矩形 17"/>
          <p:cNvSpPr>
            <a:spLocks noChangeArrowheads="1"/>
          </p:cNvSpPr>
          <p:nvPr/>
        </p:nvSpPr>
        <p:spPr bwMode="auto">
          <a:xfrm>
            <a:off x="6418263" y="2060575"/>
            <a:ext cx="2255837" cy="676275"/>
          </a:xfrm>
          <a:prstGeom prst="rect">
            <a:avLst/>
          </a:prstGeom>
          <a:solidFill>
            <a:srgbClr val="47CF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机芯型号</a:t>
            </a:r>
            <a:endParaRPr lang="zh-CN" altLang="en-US" sz="1800">
              <a:latin typeface="Arial" panose="020b0604020202020204" pitchFamily="34" charset="0"/>
            </a:endParaRPr>
          </a:p>
        </p:txBody>
      </p:sp>
      <p:sp>
        <p:nvSpPr>
          <p:cNvPr id="40966" name="矩形 19"/>
          <p:cNvSpPr>
            <a:spLocks noChangeArrowheads="1"/>
          </p:cNvSpPr>
          <p:nvPr/>
        </p:nvSpPr>
        <p:spPr bwMode="auto">
          <a:xfrm>
            <a:off x="4162425" y="2736850"/>
            <a:ext cx="2255838" cy="452438"/>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HD-IPC-P132-M1</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0967" name="矩形 20"/>
          <p:cNvSpPr>
            <a:spLocks noChangeArrowheads="1"/>
          </p:cNvSpPr>
          <p:nvPr/>
        </p:nvSpPr>
        <p:spPr bwMode="auto">
          <a:xfrm>
            <a:off x="6418263" y="2736850"/>
            <a:ext cx="2255837" cy="452438"/>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SONY FCB-CH6300</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0968" name="矩形 22"/>
          <p:cNvSpPr>
            <a:spLocks noChangeArrowheads="1"/>
          </p:cNvSpPr>
          <p:nvPr/>
        </p:nvSpPr>
        <p:spPr bwMode="auto">
          <a:xfrm>
            <a:off x="4162425" y="3189288"/>
            <a:ext cx="2255838" cy="450850"/>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HD-IPC-P122-M2</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0969" name="矩形 23"/>
          <p:cNvSpPr>
            <a:spLocks noChangeArrowheads="1"/>
          </p:cNvSpPr>
          <p:nvPr/>
        </p:nvSpPr>
        <p:spPr bwMode="auto">
          <a:xfrm>
            <a:off x="6418263" y="3189288"/>
            <a:ext cx="2255837" cy="450850"/>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SONY FCB-CH3400</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0970" name="矩形 25"/>
          <p:cNvSpPr>
            <a:spLocks noChangeArrowheads="1"/>
          </p:cNvSpPr>
          <p:nvPr/>
        </p:nvSpPr>
        <p:spPr bwMode="auto">
          <a:xfrm>
            <a:off x="4162425" y="3640138"/>
            <a:ext cx="2255838" cy="452437"/>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HD-IPC-P132-M3</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0971" name="矩形 26"/>
          <p:cNvSpPr>
            <a:spLocks noChangeArrowheads="1"/>
          </p:cNvSpPr>
          <p:nvPr/>
        </p:nvSpPr>
        <p:spPr bwMode="auto">
          <a:xfrm>
            <a:off x="6418263" y="3640138"/>
            <a:ext cx="2255837" cy="452437"/>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SAMSUNG SCM-5190</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0972" name="矩形 37"/>
          <p:cNvSpPr>
            <a:spLocks noChangeArrowheads="1"/>
          </p:cNvSpPr>
          <p:nvPr/>
        </p:nvSpPr>
        <p:spPr bwMode="auto">
          <a:xfrm>
            <a:off x="4162425" y="4090988"/>
            <a:ext cx="2255838" cy="452437"/>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HD-IPC-P122-M4</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0973" name="矩形 38"/>
          <p:cNvSpPr>
            <a:spLocks noChangeArrowheads="1"/>
          </p:cNvSpPr>
          <p:nvPr/>
        </p:nvSpPr>
        <p:spPr bwMode="auto">
          <a:xfrm>
            <a:off x="6418263" y="4090988"/>
            <a:ext cx="2255837" cy="452437"/>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ML-220</a:t>
            </a:r>
            <a:r>
              <a:rPr lang="zh-CN" altLang="en-US" sz="1400">
                <a:solidFill>
                  <a:srgbClr val="3F3F3F"/>
                </a:solidFill>
                <a:latin typeface="微软雅黑" panose="020b0503020204020204" pitchFamily="34" charset="-122"/>
                <a:ea typeface="微软雅黑" panose="020b0503020204020204" pitchFamily="34" charset="-122"/>
                <a:sym typeface="Songti SC Regular" charset="0"/>
              </a:rPr>
              <a:t>机</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0974" name="矩形 40"/>
          <p:cNvSpPr>
            <a:spLocks noChangeArrowheads="1"/>
          </p:cNvSpPr>
          <p:nvPr/>
        </p:nvSpPr>
        <p:spPr bwMode="auto">
          <a:xfrm>
            <a:off x="4162425" y="4543425"/>
            <a:ext cx="2255838" cy="450850"/>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HD-IPC-P111</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0975" name="矩形 41"/>
          <p:cNvSpPr>
            <a:spLocks noChangeArrowheads="1"/>
          </p:cNvSpPr>
          <p:nvPr/>
        </p:nvSpPr>
        <p:spPr bwMode="auto">
          <a:xfrm>
            <a:off x="6418263" y="4543425"/>
            <a:ext cx="2255837" cy="450850"/>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976" name="矩形 15"/>
          <p:cNvSpPr>
            <a:spLocks noChangeArrowheads="1"/>
          </p:cNvSpPr>
          <p:nvPr/>
        </p:nvSpPr>
        <p:spPr bwMode="auto">
          <a:xfrm>
            <a:off x="365125" y="2060575"/>
            <a:ext cx="3816350" cy="676275"/>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产品名称</a:t>
            </a:r>
            <a:endParaRPr lang="zh-CN" altLang="en-US" sz="1800">
              <a:latin typeface="Arial" panose="020b0604020202020204" pitchFamily="34" charset="0"/>
            </a:endParaRPr>
          </a:p>
        </p:txBody>
      </p:sp>
      <p:sp>
        <p:nvSpPr>
          <p:cNvPr id="40977" name="矩形 18"/>
          <p:cNvSpPr>
            <a:spLocks noChangeArrowheads="1"/>
          </p:cNvSpPr>
          <p:nvPr/>
        </p:nvSpPr>
        <p:spPr bwMode="auto">
          <a:xfrm>
            <a:off x="365125" y="2736850"/>
            <a:ext cx="3816350" cy="452438"/>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1080p</a:t>
            </a:r>
            <a:r>
              <a:rPr lang="zh-CN" altLang="en-US" sz="1400">
                <a:solidFill>
                  <a:srgbClr val="3F3F3F"/>
                </a:solidFill>
                <a:latin typeface="微软雅黑" panose="020b0503020204020204" pitchFamily="34" charset="-122"/>
                <a:ea typeface="微软雅黑" panose="020b0503020204020204" pitchFamily="34" charset="-122"/>
                <a:sym typeface="Songti SC Regular" charset="0"/>
              </a:rPr>
              <a:t>高清一体化快速云台摄像机（高端机型）</a:t>
            </a:r>
            <a:endParaRPr lang="zh-CN" altLang="en-US" sz="1800">
              <a:latin typeface="Arial" panose="020b0604020202020204" pitchFamily="34" charset="0"/>
            </a:endParaRPr>
          </a:p>
        </p:txBody>
      </p:sp>
      <p:sp>
        <p:nvSpPr>
          <p:cNvPr id="40978" name="矩形 21"/>
          <p:cNvSpPr>
            <a:spLocks noChangeArrowheads="1"/>
          </p:cNvSpPr>
          <p:nvPr/>
        </p:nvSpPr>
        <p:spPr bwMode="auto">
          <a:xfrm>
            <a:off x="365125" y="3189288"/>
            <a:ext cx="3816350" cy="450850"/>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720p</a:t>
            </a:r>
            <a:r>
              <a:rPr lang="zh-CN" altLang="en-US" sz="1400">
                <a:solidFill>
                  <a:srgbClr val="3F3F3F"/>
                </a:solidFill>
                <a:latin typeface="微软雅黑" panose="020b0503020204020204" pitchFamily="34" charset="-122"/>
                <a:ea typeface="微软雅黑" panose="020b0503020204020204" pitchFamily="34" charset="-122"/>
                <a:sym typeface="Songti SC Regular" charset="0"/>
              </a:rPr>
              <a:t>高清一体化快速云台摄像机（高端机型）</a:t>
            </a:r>
            <a:endParaRPr lang="zh-CN" altLang="en-US" sz="1800">
              <a:latin typeface="Arial" panose="020b0604020202020204" pitchFamily="34" charset="0"/>
            </a:endParaRPr>
          </a:p>
        </p:txBody>
      </p:sp>
      <p:sp>
        <p:nvSpPr>
          <p:cNvPr id="40979" name="矩形 24"/>
          <p:cNvSpPr>
            <a:spLocks noChangeArrowheads="1"/>
          </p:cNvSpPr>
          <p:nvPr/>
        </p:nvSpPr>
        <p:spPr bwMode="auto">
          <a:xfrm>
            <a:off x="365125" y="3640138"/>
            <a:ext cx="3816350" cy="452437"/>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1080p</a:t>
            </a:r>
            <a:r>
              <a:rPr lang="zh-CN" altLang="en-US" sz="1400">
                <a:solidFill>
                  <a:srgbClr val="3F3F3F"/>
                </a:solidFill>
                <a:latin typeface="微软雅黑" panose="020b0503020204020204" pitchFamily="34" charset="-122"/>
                <a:ea typeface="微软雅黑" panose="020b0503020204020204" pitchFamily="34" charset="-122"/>
                <a:sym typeface="Songti SC Regular" charset="0"/>
              </a:rPr>
              <a:t>高清一体化快速云台摄像机（中端机型</a:t>
            </a: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0980" name="矩形 36"/>
          <p:cNvSpPr>
            <a:spLocks noChangeArrowheads="1"/>
          </p:cNvSpPr>
          <p:nvPr/>
        </p:nvSpPr>
        <p:spPr bwMode="auto">
          <a:xfrm>
            <a:off x="365125" y="4090988"/>
            <a:ext cx="3816350" cy="452437"/>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720p</a:t>
            </a:r>
            <a:r>
              <a:rPr lang="zh-CN" altLang="en-US" sz="1400">
                <a:solidFill>
                  <a:srgbClr val="3F3F3F"/>
                </a:solidFill>
                <a:latin typeface="微软雅黑" panose="020b0503020204020204" pitchFamily="34" charset="-122"/>
                <a:ea typeface="微软雅黑" panose="020b0503020204020204" pitchFamily="34" charset="-122"/>
                <a:sym typeface="Songti SC Regular" charset="0"/>
              </a:rPr>
              <a:t>高清一体化快速云台摄像机（中端机型）</a:t>
            </a:r>
            <a:endParaRPr lang="zh-CN" altLang="en-US" sz="1800">
              <a:latin typeface="Arial" panose="020b0604020202020204" pitchFamily="34" charset="0"/>
            </a:endParaRPr>
          </a:p>
        </p:txBody>
      </p:sp>
      <p:sp>
        <p:nvSpPr>
          <p:cNvPr id="40981" name="矩形 39"/>
          <p:cNvSpPr>
            <a:spLocks noChangeArrowheads="1"/>
          </p:cNvSpPr>
          <p:nvPr/>
        </p:nvSpPr>
        <p:spPr bwMode="auto">
          <a:xfrm>
            <a:off x="365125" y="4543425"/>
            <a:ext cx="3816350" cy="450850"/>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Songti SC Regular" charset="0"/>
              </a:rPr>
              <a:t>高清一体化快速云台摄像机（不含机芯）</a:t>
            </a:r>
            <a:endParaRPr lang="zh-CN" altLang="en-US" sz="1800">
              <a:latin typeface="Arial" panose="020b0604020202020204" pitchFamily="34" charset="0"/>
            </a:endParaRPr>
          </a:p>
        </p:txBody>
      </p:sp>
      <p:sp>
        <p:nvSpPr>
          <p:cNvPr id="40982" name="矩形 42"/>
          <p:cNvSpPr>
            <a:spLocks noChangeArrowheads="1"/>
          </p:cNvSpPr>
          <p:nvPr/>
        </p:nvSpPr>
        <p:spPr bwMode="auto">
          <a:xfrm>
            <a:off x="365125" y="4994275"/>
            <a:ext cx="3816350" cy="450850"/>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Songti SC Regular" charset="0"/>
              </a:rPr>
              <a:t>高清一体化快速云台摄像机（不含编码）</a:t>
            </a:r>
            <a:endParaRPr lang="zh-CN" altLang="en-US" sz="1800">
              <a:latin typeface="Arial" panose="020b0604020202020204" pitchFamily="34" charset="0"/>
            </a:endParaRPr>
          </a:p>
        </p:txBody>
      </p:sp>
      <p:sp>
        <p:nvSpPr>
          <p:cNvPr id="40983" name="矩形 43"/>
          <p:cNvSpPr>
            <a:spLocks noChangeArrowheads="1"/>
          </p:cNvSpPr>
          <p:nvPr/>
        </p:nvSpPr>
        <p:spPr bwMode="auto">
          <a:xfrm>
            <a:off x="4162425" y="4994275"/>
            <a:ext cx="2255838" cy="450850"/>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HD-IPC-P101</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0984" name="矩形 44"/>
          <p:cNvSpPr>
            <a:spLocks noChangeArrowheads="1"/>
          </p:cNvSpPr>
          <p:nvPr/>
        </p:nvSpPr>
        <p:spPr bwMode="auto">
          <a:xfrm>
            <a:off x="6418263" y="4994275"/>
            <a:ext cx="2255837" cy="450850"/>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985" name="矩形 30"/>
          <p:cNvSpPr>
            <a:spLocks noChangeArrowheads="1"/>
          </p:cNvSpPr>
          <p:nvPr/>
        </p:nvSpPr>
        <p:spPr bwMode="auto">
          <a:xfrm>
            <a:off x="682625" y="0"/>
            <a:ext cx="1512888" cy="7175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986" name="矩形 31"/>
          <p:cNvSpPr>
            <a:spLocks noChangeArrowheads="1"/>
          </p:cNvSpPr>
          <p:nvPr/>
        </p:nvSpPr>
        <p:spPr bwMode="auto">
          <a:xfrm>
            <a:off x="596900" y="236538"/>
            <a:ext cx="3000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HD-IPC-</a:t>
            </a:r>
            <a:r>
              <a:rPr lang="en-US" altLang="zh-CN" sz="2800">
                <a:solidFill>
                  <a:srgbClr val="FE508E"/>
                </a:solidFill>
                <a:latin typeface="微软雅黑" panose="020b0503020204020204" pitchFamily="34" charset="-122"/>
                <a:ea typeface="微软雅黑" panose="020b0503020204020204" pitchFamily="34" charset="-122"/>
                <a:sym typeface="微软雅黑" panose="020b0503020204020204" pitchFamily="34" charset="-122"/>
              </a:rPr>
              <a:t>P</a:t>
            </a:r>
            <a:r>
              <a:rPr lang="zh-CN" altLang="en-US" sz="2800">
                <a:solidFill>
                  <a:srgbClr val="FE508E"/>
                </a:solidFill>
                <a:latin typeface="微软雅黑" panose="020b0503020204020204" pitchFamily="34" charset="-122"/>
                <a:ea typeface="微软雅黑" panose="020b0503020204020204" pitchFamily="34" charset="-122"/>
                <a:sym typeface="微软雅黑" panose="020b0503020204020204" pitchFamily="34" charset="-122"/>
              </a:rPr>
              <a:t>系列</a:t>
            </a:r>
            <a:r>
              <a:rPr lang="en-US" sz="28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87" name="矩形 32"/>
          <p:cNvSpPr>
            <a:spLocks noChangeArrowheads="1"/>
          </p:cNvSpPr>
          <p:nvPr/>
        </p:nvSpPr>
        <p:spPr bwMode="auto">
          <a:xfrm>
            <a:off x="573088" y="717550"/>
            <a:ext cx="604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产品品种</a:t>
            </a:r>
            <a:endParaRPr lang="zh-CN" altLang="en-US" sz="1800">
              <a:latin typeface="Arial" panose="020b0604020202020204" pitchFamily="34" charset="0"/>
            </a:endParaRPr>
          </a:p>
        </p:txBody>
      </p:sp>
    </p:spTree>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1986" name="Picture 2" descr="D:\素材\人文\3D.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0525" y="3789363"/>
            <a:ext cx="2193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矩形 59"/>
          <p:cNvSpPr>
            <a:spLocks noChangeArrowheads="1"/>
          </p:cNvSpPr>
          <p:nvPr/>
        </p:nvSpPr>
        <p:spPr bwMode="auto">
          <a:xfrm>
            <a:off x="647700" y="1412875"/>
            <a:ext cx="889317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选用高灵敏度</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CMOS</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图像传感器，分辨率达</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1080p/720p</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强大的图像处理功能，支持宽动态（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Wide-D</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），自动</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ICR</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和隐私遮蔽功能</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监控范围广，可水平</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360°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连续旋转，垂直方向俯仰角达</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-90°,</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具有</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倍光学变焦</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快速自动聚焦</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适合全天候光照环境，具有日夜转换功能，正常模式时最低照度达</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0.3Lux</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高灵敏度模式时最低照度可达</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0.095Lux</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3D MCTF</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降噪技术，在低照度条件下，可有效减少并减小图像噪点</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Alpha-blending OSD</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技术，可叠加日期、时钟、摄像机标题等信息</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支持多通道和多码流输出</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可选配电子罗盘模块，能实时显示摄像机姿态和场景方向</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ONVIF</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标准</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可为软件集成提供</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API</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环境适应性强，可自动加热、除霜，有雨刮</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88" name="椭圆 8"/>
          <p:cNvSpPr>
            <a:spLocks noChangeArrowheads="1"/>
          </p:cNvSpPr>
          <p:nvPr/>
        </p:nvSpPr>
        <p:spPr bwMode="auto">
          <a:xfrm>
            <a:off x="673100" y="1423988"/>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a:t>
            </a:r>
            <a:endParaRPr lang="zh-CN" altLang="en-US" sz="1200">
              <a:solidFill>
                <a:srgbClr val="FFFFFF"/>
              </a:solidFill>
              <a:latin typeface="Impact" panose="020b0806030902050204" pitchFamily="34" charset="0"/>
              <a:sym typeface="Impact" panose="020b0806030902050204" pitchFamily="34" charset="0"/>
            </a:endParaRPr>
          </a:p>
        </p:txBody>
      </p:sp>
      <p:sp>
        <p:nvSpPr>
          <p:cNvPr id="41989" name="椭圆 12"/>
          <p:cNvSpPr>
            <a:spLocks noChangeArrowheads="1"/>
          </p:cNvSpPr>
          <p:nvPr/>
        </p:nvSpPr>
        <p:spPr bwMode="auto">
          <a:xfrm>
            <a:off x="673100" y="1838325"/>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2</a:t>
            </a:r>
            <a:endParaRPr lang="zh-CN" altLang="en-US" sz="1200">
              <a:solidFill>
                <a:srgbClr val="FFFFFF"/>
              </a:solidFill>
              <a:latin typeface="Impact" panose="020b0806030902050204" pitchFamily="34" charset="0"/>
              <a:sym typeface="Impact" panose="020b0806030902050204" pitchFamily="34" charset="0"/>
            </a:endParaRPr>
          </a:p>
        </p:txBody>
      </p:sp>
      <p:sp>
        <p:nvSpPr>
          <p:cNvPr id="41990" name="椭圆 15"/>
          <p:cNvSpPr>
            <a:spLocks noChangeArrowheads="1"/>
          </p:cNvSpPr>
          <p:nvPr/>
        </p:nvSpPr>
        <p:spPr bwMode="auto">
          <a:xfrm>
            <a:off x="682625" y="2300288"/>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3</a:t>
            </a:r>
            <a:endParaRPr lang="zh-CN" altLang="en-US" sz="1200">
              <a:solidFill>
                <a:srgbClr val="FFFFFF"/>
              </a:solidFill>
              <a:latin typeface="Impact" panose="020b0806030902050204" pitchFamily="34" charset="0"/>
              <a:sym typeface="Impact" panose="020b0806030902050204" pitchFamily="34" charset="0"/>
            </a:endParaRPr>
          </a:p>
        </p:txBody>
      </p:sp>
      <p:sp>
        <p:nvSpPr>
          <p:cNvPr id="41991" name="椭圆 18"/>
          <p:cNvSpPr>
            <a:spLocks noChangeArrowheads="1"/>
          </p:cNvSpPr>
          <p:nvPr/>
        </p:nvSpPr>
        <p:spPr bwMode="auto">
          <a:xfrm>
            <a:off x="682625" y="2960688"/>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4</a:t>
            </a:r>
            <a:endParaRPr lang="zh-CN" altLang="en-US" sz="1200">
              <a:solidFill>
                <a:srgbClr val="FFFFFF"/>
              </a:solidFill>
              <a:latin typeface="Impact" panose="020b0806030902050204" pitchFamily="34" charset="0"/>
              <a:sym typeface="Impact" panose="020b0806030902050204" pitchFamily="34" charset="0"/>
            </a:endParaRPr>
          </a:p>
        </p:txBody>
      </p:sp>
      <p:sp>
        <p:nvSpPr>
          <p:cNvPr id="41992" name="椭圆 21"/>
          <p:cNvSpPr>
            <a:spLocks noChangeArrowheads="1"/>
          </p:cNvSpPr>
          <p:nvPr/>
        </p:nvSpPr>
        <p:spPr bwMode="auto">
          <a:xfrm>
            <a:off x="682625" y="3559175"/>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5</a:t>
            </a:r>
            <a:endParaRPr lang="zh-CN" altLang="en-US" sz="1200">
              <a:solidFill>
                <a:srgbClr val="FFFFFF"/>
              </a:solidFill>
              <a:latin typeface="Impact" panose="020b0806030902050204" pitchFamily="34" charset="0"/>
              <a:sym typeface="Impact" panose="020b0806030902050204" pitchFamily="34" charset="0"/>
            </a:endParaRPr>
          </a:p>
        </p:txBody>
      </p:sp>
      <p:sp>
        <p:nvSpPr>
          <p:cNvPr id="41993" name="椭圆 24"/>
          <p:cNvSpPr>
            <a:spLocks noChangeArrowheads="1"/>
          </p:cNvSpPr>
          <p:nvPr/>
        </p:nvSpPr>
        <p:spPr bwMode="auto">
          <a:xfrm>
            <a:off x="682625" y="3970338"/>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6</a:t>
            </a:r>
            <a:endParaRPr lang="zh-CN" altLang="en-US" sz="1200">
              <a:solidFill>
                <a:srgbClr val="FFFFFF"/>
              </a:solidFill>
              <a:latin typeface="Impact" panose="020b0806030902050204" pitchFamily="34" charset="0"/>
              <a:sym typeface="Impact" panose="020b0806030902050204" pitchFamily="34" charset="0"/>
            </a:endParaRPr>
          </a:p>
        </p:txBody>
      </p:sp>
      <p:sp>
        <p:nvSpPr>
          <p:cNvPr id="41994" name="椭圆 27"/>
          <p:cNvSpPr>
            <a:spLocks noChangeArrowheads="1"/>
          </p:cNvSpPr>
          <p:nvPr/>
        </p:nvSpPr>
        <p:spPr bwMode="auto">
          <a:xfrm>
            <a:off x="682625" y="4435475"/>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7</a:t>
            </a:r>
            <a:endParaRPr lang="zh-CN" altLang="en-US" sz="1200">
              <a:solidFill>
                <a:srgbClr val="FFFFFF"/>
              </a:solidFill>
              <a:latin typeface="Impact" panose="020b0806030902050204" pitchFamily="34" charset="0"/>
              <a:sym typeface="Impact" panose="020b0806030902050204" pitchFamily="34" charset="0"/>
            </a:endParaRPr>
          </a:p>
        </p:txBody>
      </p:sp>
      <p:sp>
        <p:nvSpPr>
          <p:cNvPr id="41995" name="椭圆 30"/>
          <p:cNvSpPr>
            <a:spLocks noChangeArrowheads="1"/>
          </p:cNvSpPr>
          <p:nvPr/>
        </p:nvSpPr>
        <p:spPr bwMode="auto">
          <a:xfrm>
            <a:off x="682625" y="4846638"/>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8</a:t>
            </a:r>
            <a:endParaRPr lang="zh-CN" altLang="en-US" sz="1200">
              <a:solidFill>
                <a:srgbClr val="FFFFFF"/>
              </a:solidFill>
              <a:latin typeface="Impact" panose="020b0806030902050204" pitchFamily="34" charset="0"/>
              <a:sym typeface="Impact" panose="020b0806030902050204" pitchFamily="34" charset="0"/>
            </a:endParaRPr>
          </a:p>
        </p:txBody>
      </p:sp>
      <p:sp>
        <p:nvSpPr>
          <p:cNvPr id="41996" name="椭圆 33"/>
          <p:cNvSpPr>
            <a:spLocks noChangeArrowheads="1"/>
          </p:cNvSpPr>
          <p:nvPr/>
        </p:nvSpPr>
        <p:spPr bwMode="auto">
          <a:xfrm>
            <a:off x="674688" y="5257800"/>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9</a:t>
            </a:r>
            <a:endParaRPr lang="zh-CN" altLang="en-US" sz="1200">
              <a:solidFill>
                <a:srgbClr val="FFFFFF"/>
              </a:solidFill>
              <a:latin typeface="Impact" panose="020b0806030902050204" pitchFamily="34" charset="0"/>
              <a:sym typeface="Impact" panose="020b0806030902050204" pitchFamily="34" charset="0"/>
            </a:endParaRPr>
          </a:p>
        </p:txBody>
      </p:sp>
      <p:sp>
        <p:nvSpPr>
          <p:cNvPr id="41997" name="椭圆 38"/>
          <p:cNvSpPr>
            <a:spLocks noChangeArrowheads="1"/>
          </p:cNvSpPr>
          <p:nvPr/>
        </p:nvSpPr>
        <p:spPr bwMode="auto">
          <a:xfrm>
            <a:off x="674688" y="5670550"/>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900">
              <a:solidFill>
                <a:srgbClr val="FFFFFF"/>
              </a:solidFill>
              <a:latin typeface="Impact" panose="020b0806030902050204" pitchFamily="34" charset="0"/>
              <a:sym typeface="Impact" panose="020b0806030902050204" pitchFamily="34" charset="0"/>
            </a:endParaRPr>
          </a:p>
        </p:txBody>
      </p:sp>
      <p:sp>
        <p:nvSpPr>
          <p:cNvPr id="41998" name="TextBox 36"/>
          <p:cNvSpPr>
            <a:spLocks noChangeArrowheads="1"/>
          </p:cNvSpPr>
          <p:nvPr/>
        </p:nvSpPr>
        <p:spPr bwMode="auto">
          <a:xfrm>
            <a:off x="682625" y="5692775"/>
            <a:ext cx="3254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10</a:t>
            </a:r>
            <a:endParaRPr lang="zh-CN" altLang="en-US" sz="1200">
              <a:solidFill>
                <a:srgbClr val="FFFFFF"/>
              </a:solidFill>
              <a:latin typeface="Impact" panose="020b0806030902050204" pitchFamily="34" charset="0"/>
              <a:sym typeface="Impact" panose="020b0806030902050204" pitchFamily="34" charset="0"/>
            </a:endParaRPr>
          </a:p>
        </p:txBody>
      </p:sp>
      <p:sp>
        <p:nvSpPr>
          <p:cNvPr id="41999" name="矩形 54"/>
          <p:cNvSpPr>
            <a:spLocks noChangeArrowheads="1"/>
          </p:cNvSpPr>
          <p:nvPr/>
        </p:nvSpPr>
        <p:spPr bwMode="auto">
          <a:xfrm>
            <a:off x="582613" y="717550"/>
            <a:ext cx="604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产品特性</a:t>
            </a:r>
            <a:endParaRPr 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000" name="矩形 67"/>
          <p:cNvSpPr>
            <a:spLocks noChangeArrowheads="1"/>
          </p:cNvSpPr>
          <p:nvPr/>
        </p:nvSpPr>
        <p:spPr bwMode="auto">
          <a:xfrm>
            <a:off x="682625" y="0"/>
            <a:ext cx="1512888" cy="7175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2001" name="矩形 68"/>
          <p:cNvSpPr>
            <a:spLocks noChangeArrowheads="1"/>
          </p:cNvSpPr>
          <p:nvPr/>
        </p:nvSpPr>
        <p:spPr bwMode="auto">
          <a:xfrm>
            <a:off x="596900" y="236538"/>
            <a:ext cx="3000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HD-IPC-</a:t>
            </a:r>
            <a:r>
              <a:rPr lang="en-US" altLang="zh-CN" sz="2800">
                <a:solidFill>
                  <a:srgbClr val="FE508E"/>
                </a:solidFill>
                <a:latin typeface="微软雅黑" panose="020b0503020204020204" pitchFamily="34" charset="-122"/>
                <a:ea typeface="微软雅黑" panose="020b0503020204020204" pitchFamily="34" charset="-122"/>
                <a:sym typeface="微软雅黑" panose="020b0503020204020204" pitchFamily="34" charset="-122"/>
              </a:rPr>
              <a:t>P</a:t>
            </a:r>
            <a:r>
              <a:rPr lang="zh-CN" altLang="en-US" sz="2800">
                <a:solidFill>
                  <a:srgbClr val="FE508E"/>
                </a:solidFill>
                <a:latin typeface="微软雅黑" panose="020b0503020204020204" pitchFamily="34" charset="-122"/>
                <a:ea typeface="微软雅黑" panose="020b0503020204020204" pitchFamily="34" charset="-122"/>
                <a:sym typeface="微软雅黑" panose="020b0503020204020204" pitchFamily="34" charset="-122"/>
              </a:rPr>
              <a:t>系列</a:t>
            </a:r>
            <a:r>
              <a:rPr lang="en-US" sz="28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3010" name="矩形 4"/>
          <p:cNvSpPr>
            <a:spLocks noChangeArrowheads="1"/>
          </p:cNvSpPr>
          <p:nvPr/>
        </p:nvSpPr>
        <p:spPr bwMode="auto">
          <a:xfrm>
            <a:off x="682625" y="5157788"/>
            <a:ext cx="8089900" cy="1368425"/>
          </a:xfrm>
          <a:prstGeom prst="rect">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3011" name="矩形 5"/>
          <p:cNvSpPr>
            <a:spLocks noChangeArrowheads="1"/>
          </p:cNvSpPr>
          <p:nvPr/>
        </p:nvSpPr>
        <p:spPr bwMode="auto">
          <a:xfrm>
            <a:off x="330200" y="5157788"/>
            <a:ext cx="83534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algn="just" eaLnBrk="1" hangingPunct="1">
              <a:lnSpc>
                <a:spcPts val="2200"/>
              </a:lnSpc>
              <a:spcBef>
                <a:spcPct val="0"/>
              </a:spcBef>
              <a:buFont typeface="Arial" panose="020b0604020202020204" pitchFamily="34" charset="0"/>
              <a:buNone/>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HD-IPC-D</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系列是室外使用的网络化高清红外高速球型摄像机。可实现水平</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360°</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连续旋转，垂直方向</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-90°</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俯仰，高速、精确目标定位，快速自动聚焦。可提供</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1080p30/720p60</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高清图像，支持</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H.264</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MJPEG</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视频编码，支持多码流。防护等级达到</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IP65</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，并具有多重抗干扰和防雷等功能，确保系统可靠安全。适合交通、治安等室外监控。</a:t>
            </a:r>
            <a:endParaRPr lang="zh-CN" altLang="en-US" sz="1800">
              <a:latin typeface="Arial" panose="020b0604020202020204" pitchFamily="34" charset="0"/>
            </a:endParaRPr>
          </a:p>
        </p:txBody>
      </p:sp>
      <p:sp>
        <p:nvSpPr>
          <p:cNvPr id="43012" name="矩形 8"/>
          <p:cNvSpPr>
            <a:spLocks noChangeArrowheads="1"/>
          </p:cNvSpPr>
          <p:nvPr/>
        </p:nvSpPr>
        <p:spPr bwMode="auto">
          <a:xfrm>
            <a:off x="573088" y="717550"/>
            <a:ext cx="604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高清红外高速球型摄像机</a:t>
            </a:r>
            <a:endParaRPr lang="zh-CN" altLang="en-US" sz="1800">
              <a:latin typeface="Arial" panose="020b0604020202020204" pitchFamily="34" charset="0"/>
            </a:endParaRPr>
          </a:p>
        </p:txBody>
      </p:sp>
      <p:sp>
        <p:nvSpPr>
          <p:cNvPr id="43013" name="矩形 9"/>
          <p:cNvSpPr>
            <a:spLocks noChangeArrowheads="1"/>
          </p:cNvSpPr>
          <p:nvPr/>
        </p:nvSpPr>
        <p:spPr bwMode="auto">
          <a:xfrm>
            <a:off x="755650" y="4716463"/>
            <a:ext cx="35004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产品概述</a:t>
            </a:r>
            <a:endParaRPr 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14" name="矩形 11"/>
          <p:cNvSpPr>
            <a:spLocks noChangeArrowheads="1"/>
          </p:cNvSpPr>
          <p:nvPr/>
        </p:nvSpPr>
        <p:spPr bwMode="auto">
          <a:xfrm>
            <a:off x="682625" y="1557338"/>
            <a:ext cx="8089900" cy="3106737"/>
          </a:xfrm>
          <a:prstGeom prst="rect">
            <a:avLst/>
          </a:prstGeom>
          <a:blipFill dpi="0" rotWithShape="1">
            <a:blip r:embed="rId3"/>
            <a:tile tx="0" ty="0" sx="100000" sy="100000" flip="none" algn="tl"/>
          </a:blipFill>
          <a:ln w="9525">
            <a:solidFill>
              <a:srgbClr val="31859B"/>
            </a:solidFill>
            <a:beve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3015" name="矩形 12"/>
          <p:cNvSpPr>
            <a:spLocks noChangeArrowheads="1"/>
          </p:cNvSpPr>
          <p:nvPr/>
        </p:nvSpPr>
        <p:spPr bwMode="auto">
          <a:xfrm>
            <a:off x="682625" y="4664075"/>
            <a:ext cx="8089900" cy="492125"/>
          </a:xfrm>
          <a:prstGeom prst="rect">
            <a:avLst/>
          </a:prstGeom>
          <a:noFill/>
          <a:ln w="9525">
            <a:solidFill>
              <a:srgbClr val="31859B"/>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3016" name="等腰三角形 13"/>
          <p:cNvSpPr>
            <a:spLocks noChangeArrowheads="1"/>
          </p:cNvSpPr>
          <p:nvPr/>
        </p:nvSpPr>
        <p:spPr bwMode="auto">
          <a:xfrm rot="10800000" flipV="1">
            <a:off x="1246188" y="5095875"/>
            <a:ext cx="288925" cy="87313"/>
          </a:xfrm>
          <a:prstGeom prst="triangle">
            <a:avLst>
              <a:gd name="adj" fmla="val 51273"/>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3017" name="椭圆 17"/>
          <p:cNvSpPr>
            <a:spLocks noChangeArrowheads="1"/>
          </p:cNvSpPr>
          <p:nvPr/>
        </p:nvSpPr>
        <p:spPr bwMode="auto">
          <a:xfrm>
            <a:off x="3319463" y="1744663"/>
            <a:ext cx="2592387" cy="2808287"/>
          </a:xfrm>
          <a:prstGeom prst="ellipse">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43018" name="图片 14" descr="高清球型摄像机2.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63938" y="1917700"/>
            <a:ext cx="199231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矩形 15"/>
          <p:cNvSpPr>
            <a:spLocks noChangeArrowheads="1"/>
          </p:cNvSpPr>
          <p:nvPr/>
        </p:nvSpPr>
        <p:spPr bwMode="auto">
          <a:xfrm>
            <a:off x="682625" y="0"/>
            <a:ext cx="1512888" cy="7175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3020" name="矩形 16"/>
          <p:cNvSpPr>
            <a:spLocks noChangeArrowheads="1"/>
          </p:cNvSpPr>
          <p:nvPr/>
        </p:nvSpPr>
        <p:spPr bwMode="auto">
          <a:xfrm>
            <a:off x="596900" y="236538"/>
            <a:ext cx="3000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HD-IPC-</a:t>
            </a:r>
            <a:r>
              <a:rPr lang="en-US" altLang="zh-CN" sz="2800">
                <a:solidFill>
                  <a:srgbClr val="FF9900"/>
                </a:solidFill>
                <a:latin typeface="微软雅黑" panose="020b0503020204020204" pitchFamily="34" charset="-122"/>
                <a:ea typeface="微软雅黑" panose="020b0503020204020204" pitchFamily="34" charset="-122"/>
                <a:sym typeface="微软雅黑" panose="020b0503020204020204" pitchFamily="34" charset="-122"/>
              </a:rPr>
              <a:t>D</a:t>
            </a:r>
            <a:r>
              <a:rPr lang="zh-CN" altLang="en-US" sz="2800">
                <a:solidFill>
                  <a:srgbClr val="FF9900"/>
                </a:solidFill>
                <a:latin typeface="微软雅黑" panose="020b0503020204020204" pitchFamily="34" charset="-122"/>
                <a:ea typeface="微软雅黑" panose="020b0503020204020204" pitchFamily="34" charset="-122"/>
                <a:sym typeface="微软雅黑" panose="020b0503020204020204" pitchFamily="34" charset="-122"/>
              </a:rPr>
              <a:t>系列</a:t>
            </a:r>
            <a:r>
              <a:rPr lang="en-US" sz="2800">
                <a:solidFill>
                  <a:srgbClr val="FF99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a:solidFill>
                <a:srgbClr val="FF99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4034" name="矩形 3"/>
          <p:cNvSpPr>
            <a:spLocks noChangeArrowheads="1"/>
          </p:cNvSpPr>
          <p:nvPr/>
        </p:nvSpPr>
        <p:spPr bwMode="auto">
          <a:xfrm>
            <a:off x="0" y="1484313"/>
            <a:ext cx="9144000" cy="5373687"/>
          </a:xfrm>
          <a:prstGeom prst="rect">
            <a:avLst/>
          </a:prstGeom>
          <a:solidFill>
            <a:srgbClr val="F6C30A"/>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4035" name="矩形 49"/>
          <p:cNvSpPr>
            <a:spLocks noChangeArrowheads="1"/>
          </p:cNvSpPr>
          <p:nvPr/>
        </p:nvSpPr>
        <p:spPr bwMode="auto">
          <a:xfrm>
            <a:off x="363538" y="2054225"/>
            <a:ext cx="8780462" cy="4803775"/>
          </a:xfrm>
          <a:custGeom>
            <a:gdLst>
              <a:gd name="T0" fmla="*/ 1111249 w 8780602"/>
              <a:gd name="T1" fmla="*/ 6350 h 4803502"/>
              <a:gd name="T2" fmla="*/ 8317329 w 8780602"/>
              <a:gd name="T3" fmla="*/ 0 h 4803502"/>
              <a:gd name="T4" fmla="*/ 8780182 w 8780602"/>
              <a:gd name="T5" fmla="*/ 808081 h 4803502"/>
              <a:gd name="T6" fmla="*/ 8780182 w 8780602"/>
              <a:gd name="T7" fmla="*/ 1419369 h 4803502"/>
              <a:gd name="T8" fmla="*/ 8779222 w 8780602"/>
              <a:gd name="T9" fmla="*/ 1419369 h 4803502"/>
              <a:gd name="T10" fmla="*/ 8779222 w 8780602"/>
              <a:gd name="T11" fmla="*/ 4804321 h 4803502"/>
              <a:gd name="T12" fmla="*/ 8195815 w 8780602"/>
              <a:gd name="T13" fmla="*/ 4804321 h 4803502"/>
              <a:gd name="T14" fmla="*/ 5939676 w 8780602"/>
              <a:gd name="T15" fmla="*/ 4804321 h 4803502"/>
              <a:gd name="T16" fmla="*/ 1065929 w 8780602"/>
              <a:gd name="T17" fmla="*/ 4804321 h 4803502"/>
              <a:gd name="T18" fmla="*/ 0 w 8780602"/>
              <a:gd name="T19" fmla="*/ 3392894 h 4803502"/>
              <a:gd name="T20" fmla="*/ 5939676 w 8780602"/>
              <a:gd name="T21" fmla="*/ 3391306 h 4803502"/>
              <a:gd name="T22" fmla="*/ 5939676 w 8780602"/>
              <a:gd name="T23" fmla="*/ 1419369 h 4803502"/>
              <a:gd name="T24" fmla="*/ 2061295 w 8780602"/>
              <a:gd name="T25" fmla="*/ 1419369 h 4803502"/>
              <a:gd name="T26" fmla="*/ 1111249 w 8780602"/>
              <a:gd name="T27" fmla="*/ 6350 h 4803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80602"/>
              <a:gd name="T43" fmla="*/ 0 h 4803502"/>
              <a:gd name="T44" fmla="*/ 8780602 w 8780602"/>
              <a:gd name="T45" fmla="*/ 4803502 h 4803502"/>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80602" h="4803502">
                <a:moveTo>
                  <a:pt x="1111302" y="6350"/>
                </a:moveTo>
                <a:lnTo>
                  <a:pt x="8317731" y="0"/>
                </a:lnTo>
                <a:lnTo>
                  <a:pt x="8780602" y="807943"/>
                </a:lnTo>
                <a:lnTo>
                  <a:pt x="8780602" y="1419126"/>
                </a:lnTo>
                <a:lnTo>
                  <a:pt x="8779646" y="1419126"/>
                </a:lnTo>
                <a:lnTo>
                  <a:pt x="8779646" y="4803502"/>
                </a:lnTo>
                <a:lnTo>
                  <a:pt x="8196209" y="4803502"/>
                </a:lnTo>
                <a:lnTo>
                  <a:pt x="5939960" y="4803502"/>
                </a:lnTo>
                <a:lnTo>
                  <a:pt x="1065980" y="4803502"/>
                </a:lnTo>
                <a:lnTo>
                  <a:pt x="0" y="3392314"/>
                </a:lnTo>
                <a:lnTo>
                  <a:pt x="5939960" y="3390726"/>
                </a:lnTo>
                <a:lnTo>
                  <a:pt x="5939960" y="1419126"/>
                </a:lnTo>
                <a:lnTo>
                  <a:pt x="2061394" y="1419126"/>
                </a:lnTo>
                <a:lnTo>
                  <a:pt x="1111302" y="6350"/>
                </a:lnTo>
                <a:close/>
              </a:path>
            </a:pathLst>
          </a:custGeom>
          <a:gradFill rotWithShape="1">
            <a:gsLst>
              <a:gs pos="0">
                <a:srgbClr val="8E6004"/>
              </a:gs>
              <a:gs pos="29999">
                <a:srgbClr val="8E6004"/>
              </a:gs>
              <a:gs pos="100000">
                <a:srgbClr val="974806"/>
              </a:gs>
            </a:gsLst>
            <a:lin ang="2700000" scaled="1"/>
          </a:gra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44036" name="矩形 5"/>
          <p:cNvSpPr>
            <a:spLocks noChangeArrowheads="1"/>
          </p:cNvSpPr>
          <p:nvPr/>
        </p:nvSpPr>
        <p:spPr bwMode="auto">
          <a:xfrm>
            <a:off x="4162425" y="2060575"/>
            <a:ext cx="2255838" cy="676275"/>
          </a:xfrm>
          <a:prstGeom prst="rect">
            <a:avLst/>
          </a:prstGeom>
          <a:solidFill>
            <a:srgbClr val="9BE5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产品型号</a:t>
            </a:r>
            <a:endParaRPr lang="zh-CN" altLang="en-US" sz="1800">
              <a:latin typeface="Arial" panose="020b0604020202020204" pitchFamily="34" charset="0"/>
            </a:endParaRPr>
          </a:p>
        </p:txBody>
      </p:sp>
      <p:sp>
        <p:nvSpPr>
          <p:cNvPr id="44037" name="矩形 6"/>
          <p:cNvSpPr>
            <a:spLocks noChangeArrowheads="1"/>
          </p:cNvSpPr>
          <p:nvPr/>
        </p:nvSpPr>
        <p:spPr bwMode="auto">
          <a:xfrm>
            <a:off x="6418263" y="2060575"/>
            <a:ext cx="2255837" cy="676275"/>
          </a:xfrm>
          <a:prstGeom prst="rect">
            <a:avLst/>
          </a:prstGeom>
          <a:solidFill>
            <a:srgbClr val="47CF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机芯型号</a:t>
            </a:r>
            <a:endParaRPr lang="zh-CN" altLang="en-US" sz="1800">
              <a:latin typeface="Arial" panose="020b0604020202020204" pitchFamily="34" charset="0"/>
            </a:endParaRPr>
          </a:p>
        </p:txBody>
      </p:sp>
      <p:sp>
        <p:nvSpPr>
          <p:cNvPr id="44038" name="矩形 7"/>
          <p:cNvSpPr>
            <a:spLocks noChangeArrowheads="1"/>
          </p:cNvSpPr>
          <p:nvPr/>
        </p:nvSpPr>
        <p:spPr bwMode="auto">
          <a:xfrm>
            <a:off x="4162425" y="2736850"/>
            <a:ext cx="2255838" cy="452438"/>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HD-IPC-D132-M1</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4039" name="矩形 8"/>
          <p:cNvSpPr>
            <a:spLocks noChangeArrowheads="1"/>
          </p:cNvSpPr>
          <p:nvPr/>
        </p:nvSpPr>
        <p:spPr bwMode="auto">
          <a:xfrm>
            <a:off x="6418263" y="2736850"/>
            <a:ext cx="2255837" cy="452438"/>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SONY FCB-CH6300</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4040" name="矩形 9"/>
          <p:cNvSpPr>
            <a:spLocks noChangeArrowheads="1"/>
          </p:cNvSpPr>
          <p:nvPr/>
        </p:nvSpPr>
        <p:spPr bwMode="auto">
          <a:xfrm>
            <a:off x="4162425" y="3189288"/>
            <a:ext cx="2255838" cy="450850"/>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HD-IPC-D122-M2</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4041" name="矩形 10"/>
          <p:cNvSpPr>
            <a:spLocks noChangeArrowheads="1"/>
          </p:cNvSpPr>
          <p:nvPr/>
        </p:nvSpPr>
        <p:spPr bwMode="auto">
          <a:xfrm>
            <a:off x="6418263" y="3189288"/>
            <a:ext cx="2255837" cy="450850"/>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SONY FCB-CH3400</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4042" name="矩形 11"/>
          <p:cNvSpPr>
            <a:spLocks noChangeArrowheads="1"/>
          </p:cNvSpPr>
          <p:nvPr/>
        </p:nvSpPr>
        <p:spPr bwMode="auto">
          <a:xfrm>
            <a:off x="4162425" y="3640138"/>
            <a:ext cx="2255838" cy="452437"/>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HD-IPC-D132-M3</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4043" name="矩形 12"/>
          <p:cNvSpPr>
            <a:spLocks noChangeArrowheads="1"/>
          </p:cNvSpPr>
          <p:nvPr/>
        </p:nvSpPr>
        <p:spPr bwMode="auto">
          <a:xfrm>
            <a:off x="6418263" y="3640138"/>
            <a:ext cx="2255837" cy="452437"/>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SAMSUNG SCM-5190</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4044" name="矩形 13"/>
          <p:cNvSpPr>
            <a:spLocks noChangeArrowheads="1"/>
          </p:cNvSpPr>
          <p:nvPr/>
        </p:nvSpPr>
        <p:spPr bwMode="auto">
          <a:xfrm>
            <a:off x="4162425" y="4090988"/>
            <a:ext cx="2255838" cy="452437"/>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HD-IPC-D122-M4</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4045" name="矩形 14"/>
          <p:cNvSpPr>
            <a:spLocks noChangeArrowheads="1"/>
          </p:cNvSpPr>
          <p:nvPr/>
        </p:nvSpPr>
        <p:spPr bwMode="auto">
          <a:xfrm>
            <a:off x="6418263" y="4090988"/>
            <a:ext cx="2255837" cy="452437"/>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ML-220</a:t>
            </a:r>
            <a:r>
              <a:rPr lang="zh-CN" altLang="en-US" sz="1400">
                <a:solidFill>
                  <a:srgbClr val="3F3F3F"/>
                </a:solidFill>
                <a:latin typeface="微软雅黑" panose="020b0503020204020204" pitchFamily="34" charset="-122"/>
                <a:ea typeface="微软雅黑" panose="020b0503020204020204" pitchFamily="34" charset="-122"/>
                <a:sym typeface="Songti SC Regular" charset="0"/>
              </a:rPr>
              <a:t>机</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4046" name="矩形 15"/>
          <p:cNvSpPr>
            <a:spLocks noChangeArrowheads="1"/>
          </p:cNvSpPr>
          <p:nvPr/>
        </p:nvSpPr>
        <p:spPr bwMode="auto">
          <a:xfrm>
            <a:off x="4162425" y="4543425"/>
            <a:ext cx="2255838" cy="450850"/>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HD-IPC-D111</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4047" name="矩形 16"/>
          <p:cNvSpPr>
            <a:spLocks noChangeArrowheads="1"/>
          </p:cNvSpPr>
          <p:nvPr/>
        </p:nvSpPr>
        <p:spPr bwMode="auto">
          <a:xfrm>
            <a:off x="6418263" y="4543425"/>
            <a:ext cx="2255837" cy="450850"/>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4048" name="矩形 17"/>
          <p:cNvSpPr>
            <a:spLocks noChangeArrowheads="1"/>
          </p:cNvSpPr>
          <p:nvPr/>
        </p:nvSpPr>
        <p:spPr bwMode="auto">
          <a:xfrm>
            <a:off x="365125" y="2060575"/>
            <a:ext cx="3816350" cy="676275"/>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产品名称</a:t>
            </a:r>
            <a:endParaRPr lang="zh-CN" altLang="en-US" sz="1800">
              <a:latin typeface="Arial" panose="020b0604020202020204" pitchFamily="34" charset="0"/>
            </a:endParaRPr>
          </a:p>
        </p:txBody>
      </p:sp>
      <p:sp>
        <p:nvSpPr>
          <p:cNvPr id="44049" name="矩形 18"/>
          <p:cNvSpPr>
            <a:spLocks noChangeArrowheads="1"/>
          </p:cNvSpPr>
          <p:nvPr/>
        </p:nvSpPr>
        <p:spPr bwMode="auto">
          <a:xfrm>
            <a:off x="365125" y="2736850"/>
            <a:ext cx="3816350" cy="452438"/>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1080p</a:t>
            </a:r>
            <a:r>
              <a:rPr lang="zh-CN" altLang="en-US" sz="1400">
                <a:solidFill>
                  <a:srgbClr val="3F3F3F"/>
                </a:solidFill>
                <a:latin typeface="微软雅黑" panose="020b0503020204020204" pitchFamily="34" charset="-122"/>
                <a:ea typeface="微软雅黑" panose="020b0503020204020204" pitchFamily="34" charset="-122"/>
                <a:sym typeface="Songti SC Regular" charset="0"/>
              </a:rPr>
              <a:t>高清高速球型摄像机（高端机型）</a:t>
            </a:r>
            <a:endParaRPr lang="zh-CN" altLang="en-US" sz="1800">
              <a:latin typeface="Arial" panose="020b0604020202020204" pitchFamily="34" charset="0"/>
            </a:endParaRPr>
          </a:p>
        </p:txBody>
      </p:sp>
      <p:sp>
        <p:nvSpPr>
          <p:cNvPr id="44050" name="矩形 19"/>
          <p:cNvSpPr>
            <a:spLocks noChangeArrowheads="1"/>
          </p:cNvSpPr>
          <p:nvPr/>
        </p:nvSpPr>
        <p:spPr bwMode="auto">
          <a:xfrm>
            <a:off x="365125" y="3189288"/>
            <a:ext cx="3816350" cy="450850"/>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720p</a:t>
            </a:r>
            <a:r>
              <a:rPr lang="zh-CN" altLang="en-US" sz="1400">
                <a:solidFill>
                  <a:srgbClr val="3F3F3F"/>
                </a:solidFill>
                <a:latin typeface="微软雅黑" panose="020b0503020204020204" pitchFamily="34" charset="-122"/>
                <a:ea typeface="微软雅黑" panose="020b0503020204020204" pitchFamily="34" charset="-122"/>
                <a:sym typeface="Songti SC Regular" charset="0"/>
              </a:rPr>
              <a:t>高清高速球型摄像机（高端机型）</a:t>
            </a:r>
            <a:endParaRPr lang="zh-CN" altLang="en-US" sz="1800">
              <a:latin typeface="Arial" panose="020b0604020202020204" pitchFamily="34" charset="0"/>
            </a:endParaRPr>
          </a:p>
        </p:txBody>
      </p:sp>
      <p:sp>
        <p:nvSpPr>
          <p:cNvPr id="44051" name="矩形 20"/>
          <p:cNvSpPr>
            <a:spLocks noChangeArrowheads="1"/>
          </p:cNvSpPr>
          <p:nvPr/>
        </p:nvSpPr>
        <p:spPr bwMode="auto">
          <a:xfrm>
            <a:off x="365125" y="3640138"/>
            <a:ext cx="3816350" cy="452437"/>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1080p</a:t>
            </a:r>
            <a:r>
              <a:rPr lang="zh-CN" altLang="en-US" sz="1400">
                <a:solidFill>
                  <a:srgbClr val="3F3F3F"/>
                </a:solidFill>
                <a:latin typeface="微软雅黑" panose="020b0503020204020204" pitchFamily="34" charset="-122"/>
                <a:ea typeface="微软雅黑" panose="020b0503020204020204" pitchFamily="34" charset="-122"/>
                <a:sym typeface="Songti SC Regular" charset="0"/>
              </a:rPr>
              <a:t>高清高速球型摄像机（中端机型）</a:t>
            </a:r>
            <a:endParaRPr lang="zh-CN" altLang="en-US" sz="1800">
              <a:latin typeface="Arial" panose="020b0604020202020204" pitchFamily="34" charset="0"/>
            </a:endParaRPr>
          </a:p>
        </p:txBody>
      </p:sp>
      <p:sp>
        <p:nvSpPr>
          <p:cNvPr id="44052" name="矩形 21"/>
          <p:cNvSpPr>
            <a:spLocks noChangeArrowheads="1"/>
          </p:cNvSpPr>
          <p:nvPr/>
        </p:nvSpPr>
        <p:spPr bwMode="auto">
          <a:xfrm>
            <a:off x="365125" y="4090988"/>
            <a:ext cx="3816350" cy="452437"/>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720p</a:t>
            </a:r>
            <a:r>
              <a:rPr lang="zh-CN" altLang="en-US" sz="1400">
                <a:solidFill>
                  <a:srgbClr val="3F3F3F"/>
                </a:solidFill>
                <a:latin typeface="微软雅黑" panose="020b0503020204020204" pitchFamily="34" charset="-122"/>
                <a:ea typeface="微软雅黑" panose="020b0503020204020204" pitchFamily="34" charset="-122"/>
                <a:sym typeface="Songti SC Regular" charset="0"/>
              </a:rPr>
              <a:t>高清高速球型摄像机（中端机型）</a:t>
            </a:r>
            <a:endParaRPr lang="zh-CN" altLang="en-US" sz="1800">
              <a:latin typeface="Arial" panose="020b0604020202020204" pitchFamily="34" charset="0"/>
            </a:endParaRPr>
          </a:p>
        </p:txBody>
      </p:sp>
      <p:sp>
        <p:nvSpPr>
          <p:cNvPr id="44053" name="矩形 22"/>
          <p:cNvSpPr>
            <a:spLocks noChangeArrowheads="1"/>
          </p:cNvSpPr>
          <p:nvPr/>
        </p:nvSpPr>
        <p:spPr bwMode="auto">
          <a:xfrm>
            <a:off x="365125" y="4543425"/>
            <a:ext cx="3816350" cy="450850"/>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Songti SC Regular" charset="0"/>
              </a:rPr>
              <a:t>高清高速球型摄像机（不含机芯）</a:t>
            </a:r>
            <a:endParaRPr lang="zh-CN" altLang="en-US" sz="1800">
              <a:latin typeface="Arial" panose="020b0604020202020204" pitchFamily="34" charset="0"/>
            </a:endParaRPr>
          </a:p>
        </p:txBody>
      </p:sp>
      <p:sp>
        <p:nvSpPr>
          <p:cNvPr id="44054" name="矩形 23"/>
          <p:cNvSpPr>
            <a:spLocks noChangeArrowheads="1"/>
          </p:cNvSpPr>
          <p:nvPr/>
        </p:nvSpPr>
        <p:spPr bwMode="auto">
          <a:xfrm>
            <a:off x="365125" y="4994275"/>
            <a:ext cx="3816350" cy="450850"/>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Songti SC Regular" charset="0"/>
              </a:rPr>
              <a:t>高清高速球型摄像机（不含编码）</a:t>
            </a:r>
            <a:endParaRPr lang="zh-CN" altLang="en-US" sz="1800">
              <a:latin typeface="Arial" panose="020b0604020202020204" pitchFamily="34" charset="0"/>
            </a:endParaRPr>
          </a:p>
        </p:txBody>
      </p:sp>
      <p:sp>
        <p:nvSpPr>
          <p:cNvPr id="44055" name="矩形 24"/>
          <p:cNvSpPr>
            <a:spLocks noChangeArrowheads="1"/>
          </p:cNvSpPr>
          <p:nvPr/>
        </p:nvSpPr>
        <p:spPr bwMode="auto">
          <a:xfrm>
            <a:off x="4162425" y="4994275"/>
            <a:ext cx="2255838" cy="450850"/>
          </a:xfrm>
          <a:prstGeom prst="rect">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3F3F3F"/>
                </a:solidFill>
                <a:latin typeface="微软雅黑" panose="020b0503020204020204" pitchFamily="34" charset="-122"/>
                <a:ea typeface="微软雅黑" panose="020b0503020204020204" pitchFamily="34" charset="-122"/>
                <a:sym typeface="Songti SC Regular" charset="0"/>
              </a:rPr>
              <a:t>HD-IPC-D101</a:t>
            </a:r>
            <a:endParaRPr lang="zh-CN" altLang="en-US" sz="1400">
              <a:solidFill>
                <a:srgbClr val="3F3F3F"/>
              </a:solidFill>
              <a:latin typeface="微软雅黑" panose="020b0503020204020204" pitchFamily="34" charset="-122"/>
              <a:ea typeface="微软雅黑" panose="020b0503020204020204" pitchFamily="34" charset="-122"/>
              <a:sym typeface="Songti SC Regular" charset="0"/>
            </a:endParaRPr>
          </a:p>
        </p:txBody>
      </p:sp>
      <p:sp>
        <p:nvSpPr>
          <p:cNvPr id="44056" name="矩形 25"/>
          <p:cNvSpPr>
            <a:spLocks noChangeArrowheads="1"/>
          </p:cNvSpPr>
          <p:nvPr/>
        </p:nvSpPr>
        <p:spPr bwMode="auto">
          <a:xfrm>
            <a:off x="6418263" y="4994275"/>
            <a:ext cx="2255837" cy="450850"/>
          </a:xfrm>
          <a:prstGeom prst="rect">
            <a:avLst/>
          </a:prstGeom>
          <a:solidFill>
            <a:srgbClr val="E8E8E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4057" name="矩形 26"/>
          <p:cNvSpPr>
            <a:spLocks noChangeArrowheads="1"/>
          </p:cNvSpPr>
          <p:nvPr/>
        </p:nvSpPr>
        <p:spPr bwMode="auto">
          <a:xfrm>
            <a:off x="682625" y="0"/>
            <a:ext cx="1512888" cy="7175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4058" name="矩形 27"/>
          <p:cNvSpPr>
            <a:spLocks noChangeArrowheads="1"/>
          </p:cNvSpPr>
          <p:nvPr/>
        </p:nvSpPr>
        <p:spPr bwMode="auto">
          <a:xfrm>
            <a:off x="596900" y="236538"/>
            <a:ext cx="3000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HD-IPC-</a:t>
            </a:r>
            <a:r>
              <a:rPr lang="en-US" altLang="zh-CN" sz="2800">
                <a:solidFill>
                  <a:srgbClr val="FF9900"/>
                </a:solidFill>
                <a:latin typeface="微软雅黑" panose="020b0503020204020204" pitchFamily="34" charset="-122"/>
                <a:ea typeface="微软雅黑" panose="020b0503020204020204" pitchFamily="34" charset="-122"/>
                <a:sym typeface="微软雅黑" panose="020b0503020204020204" pitchFamily="34" charset="-122"/>
              </a:rPr>
              <a:t>D</a:t>
            </a:r>
            <a:r>
              <a:rPr lang="zh-CN" altLang="en-US" sz="2800">
                <a:solidFill>
                  <a:srgbClr val="FF9900"/>
                </a:solidFill>
                <a:latin typeface="微软雅黑" panose="020b0503020204020204" pitchFamily="34" charset="-122"/>
                <a:ea typeface="微软雅黑" panose="020b0503020204020204" pitchFamily="34" charset="-122"/>
                <a:sym typeface="微软雅黑" panose="020b0503020204020204" pitchFamily="34" charset="-122"/>
              </a:rPr>
              <a:t>系列</a:t>
            </a:r>
            <a:r>
              <a:rPr lang="en-US" sz="2800">
                <a:solidFill>
                  <a:srgbClr val="FF99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a:solidFill>
                <a:srgbClr val="FF99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059" name="矩形 28"/>
          <p:cNvSpPr>
            <a:spLocks noChangeArrowheads="1"/>
          </p:cNvSpPr>
          <p:nvPr/>
        </p:nvSpPr>
        <p:spPr bwMode="auto">
          <a:xfrm>
            <a:off x="573088" y="717550"/>
            <a:ext cx="604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产品品种</a:t>
            </a:r>
            <a:endParaRPr lang="zh-CN" altLang="en-US" sz="1800">
              <a:latin typeface="Arial" panose="020b0604020202020204" pitchFamily="34" charset="0"/>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410" name="矩形 4"/>
          <p:cNvSpPr>
            <a:spLocks noChangeArrowheads="1"/>
          </p:cNvSpPr>
          <p:nvPr/>
        </p:nvSpPr>
        <p:spPr bwMode="auto">
          <a:xfrm>
            <a:off x="0" y="357188"/>
            <a:ext cx="3708400" cy="1000125"/>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7411" name="标题 1"/>
          <p:cNvSpPr>
            <a:spLocks noGrp="1" noChangeArrowheads="1"/>
          </p:cNvSpPr>
          <p:nvPr>
            <p:ph type="title" idx="4294967295"/>
          </p:nvPr>
        </p:nvSpPr>
        <p:spPr>
          <a:xfrm>
            <a:off x="-800100" y="274638"/>
            <a:ext cx="8228013" cy="1143000"/>
          </a:xfrm>
        </p:spPr>
        <p:txBody>
          <a:bodyPr/>
          <a:lstStyle/>
          <a:p>
            <a:pPr eaLnBrk="1" hangingPunct="1"/>
            <a:r>
              <a:rPr lang="zh-CN" sz="4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高清化改造</a:t>
            </a:r>
            <a:r>
              <a:rPr 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解决方案</a:t>
            </a:r>
            <a:endParaRPr lang="zh-CN" sz="3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2" name="矩形 5"/>
          <p:cNvSpPr>
            <a:spLocks noChangeArrowheads="1"/>
          </p:cNvSpPr>
          <p:nvPr/>
        </p:nvSpPr>
        <p:spPr bwMode="auto">
          <a:xfrm>
            <a:off x="539750" y="1641475"/>
            <a:ext cx="58324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7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针对视频监控系统高清化面临的问题，推出一套新型的升级高清系统的解决方案。该方案技术核心主要有以下二个部分：</a:t>
            </a:r>
            <a:endParaRPr lang="zh-CN" altLang="en-US" sz="17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3" name="圆角矩形 8"/>
          <p:cNvSpPr>
            <a:spLocks noChangeArrowheads="1"/>
          </p:cNvSpPr>
          <p:nvPr/>
        </p:nvSpPr>
        <p:spPr bwMode="auto">
          <a:xfrm>
            <a:off x="180975" y="1484313"/>
            <a:ext cx="6478588" cy="1152525"/>
          </a:xfrm>
          <a:prstGeom prst="roundRect">
            <a:avLst>
              <a:gd name="adj" fmla="val 16667"/>
            </a:avLst>
          </a:prstGeom>
          <a:noFill/>
          <a:ln w="9525">
            <a:solidFill>
              <a:srgbClr val="00B0F0"/>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7414" name="直接连接符 10"/>
          <p:cNvSpPr>
            <a:spLocks noChangeShapeType="1"/>
          </p:cNvSpPr>
          <p:nvPr/>
        </p:nvSpPr>
        <p:spPr bwMode="auto">
          <a:xfrm rot="5400000">
            <a:off x="4361657" y="2758281"/>
            <a:ext cx="252412" cy="3175"/>
          </a:xfrm>
          <a:prstGeom prst="line">
            <a:avLst/>
          </a:prstGeom>
          <a:noFill/>
          <a:ln w="9525">
            <a:solidFill>
              <a:srgbClr val="00B0F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7415" name="直接连接符 12"/>
          <p:cNvSpPr>
            <a:spLocks noChangeShapeType="1"/>
          </p:cNvSpPr>
          <p:nvPr/>
        </p:nvSpPr>
        <p:spPr bwMode="auto">
          <a:xfrm>
            <a:off x="2771775" y="2895600"/>
            <a:ext cx="3330575" cy="1588"/>
          </a:xfrm>
          <a:prstGeom prst="line">
            <a:avLst/>
          </a:prstGeom>
          <a:noFill/>
          <a:ln w="9525">
            <a:solidFill>
              <a:srgbClr val="00B0F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7416" name="直接连接符 13"/>
          <p:cNvSpPr>
            <a:spLocks noChangeShapeType="1"/>
          </p:cNvSpPr>
          <p:nvPr/>
        </p:nvSpPr>
        <p:spPr bwMode="auto">
          <a:xfrm rot="5400000">
            <a:off x="2590006" y="3080544"/>
            <a:ext cx="358775" cy="1588"/>
          </a:xfrm>
          <a:prstGeom prst="line">
            <a:avLst/>
          </a:prstGeom>
          <a:noFill/>
          <a:ln w="9525">
            <a:solidFill>
              <a:srgbClr val="00B0F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7417" name="直接连接符 16"/>
          <p:cNvSpPr>
            <a:spLocks noChangeShapeType="1"/>
          </p:cNvSpPr>
          <p:nvPr/>
        </p:nvSpPr>
        <p:spPr bwMode="auto">
          <a:xfrm rot="5400000">
            <a:off x="5923756" y="3080544"/>
            <a:ext cx="358775" cy="1588"/>
          </a:xfrm>
          <a:prstGeom prst="line">
            <a:avLst/>
          </a:prstGeom>
          <a:noFill/>
          <a:ln w="9525">
            <a:solidFill>
              <a:srgbClr val="00B0F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7418" name="矩形 17"/>
          <p:cNvSpPr>
            <a:spLocks noChangeArrowheads="1"/>
          </p:cNvSpPr>
          <p:nvPr/>
        </p:nvSpPr>
        <p:spPr bwMode="auto">
          <a:xfrm>
            <a:off x="200025" y="3286125"/>
            <a:ext cx="4292600" cy="642938"/>
          </a:xfrm>
          <a:prstGeom prst="rect">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D2BA3"/>
              </a:solidFill>
              <a:latin typeface="宋体" panose="02010600030101010101" pitchFamily="2" charset="-122"/>
              <a:sym typeface="宋体" panose="02010600030101010101" pitchFamily="2" charset="-122"/>
            </a:endParaRPr>
          </a:p>
        </p:txBody>
      </p:sp>
      <p:sp>
        <p:nvSpPr>
          <p:cNvPr id="17419" name="矩形 19"/>
          <p:cNvSpPr>
            <a:spLocks noChangeArrowheads="1"/>
          </p:cNvSpPr>
          <p:nvPr/>
        </p:nvSpPr>
        <p:spPr bwMode="auto">
          <a:xfrm>
            <a:off x="4614863" y="3286125"/>
            <a:ext cx="4291012" cy="642938"/>
          </a:xfrm>
          <a:prstGeom prst="rect">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D2BA3"/>
              </a:solidFill>
              <a:latin typeface="宋体" panose="02010600030101010101" pitchFamily="2" charset="-122"/>
              <a:sym typeface="宋体" panose="02010600030101010101" pitchFamily="2" charset="-122"/>
            </a:endParaRPr>
          </a:p>
        </p:txBody>
      </p:sp>
      <p:sp>
        <p:nvSpPr>
          <p:cNvPr id="17420" name="矩形 21"/>
          <p:cNvSpPr>
            <a:spLocks noChangeArrowheads="1"/>
          </p:cNvSpPr>
          <p:nvPr/>
        </p:nvSpPr>
        <p:spPr bwMode="auto">
          <a:xfrm>
            <a:off x="200025" y="3929063"/>
            <a:ext cx="4283075" cy="2714625"/>
          </a:xfrm>
          <a:prstGeom prst="rect">
            <a:avLst/>
          </a:prstGeom>
          <a:solidFill>
            <a:schemeClr val="bg1"/>
          </a:solidFill>
          <a:ln w="9525">
            <a:solidFill>
              <a:srgbClr val="31859B"/>
            </a:solidFill>
            <a:beve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7421" name="矩形 23"/>
          <p:cNvSpPr>
            <a:spLocks noChangeArrowheads="1"/>
          </p:cNvSpPr>
          <p:nvPr/>
        </p:nvSpPr>
        <p:spPr bwMode="auto">
          <a:xfrm>
            <a:off x="4621213" y="3929063"/>
            <a:ext cx="4283075" cy="2714625"/>
          </a:xfrm>
          <a:prstGeom prst="rect">
            <a:avLst/>
          </a:prstGeom>
          <a:solidFill>
            <a:schemeClr val="bg1"/>
          </a:solidFill>
          <a:ln w="9525">
            <a:solidFill>
              <a:srgbClr val="31859B"/>
            </a:solidFill>
            <a:beve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7422" name="矩形 24"/>
          <p:cNvSpPr>
            <a:spLocks noChangeArrowheads="1"/>
          </p:cNvSpPr>
          <p:nvPr/>
        </p:nvSpPr>
        <p:spPr bwMode="auto">
          <a:xfrm>
            <a:off x="811213" y="3386138"/>
            <a:ext cx="35004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蓝网高清视频传输系统</a:t>
            </a:r>
            <a:endParaRPr lang="en-US" sz="2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3" name="矩形 25"/>
          <p:cNvSpPr>
            <a:spLocks noChangeArrowheads="1"/>
          </p:cNvSpPr>
          <p:nvPr/>
        </p:nvSpPr>
        <p:spPr bwMode="auto">
          <a:xfrm>
            <a:off x="5565775" y="3386138"/>
            <a:ext cx="27924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高清视频枢纽系统</a:t>
            </a:r>
            <a:endParaRPr lang="en-US" sz="2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4" name="矩形 26"/>
          <p:cNvSpPr>
            <a:spLocks noChangeArrowheads="1"/>
          </p:cNvSpPr>
          <p:nvPr/>
        </p:nvSpPr>
        <p:spPr bwMode="auto">
          <a:xfrm>
            <a:off x="111125" y="3995738"/>
            <a:ext cx="407193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蓝网系统是一种将网络信号调制变换为适合在普通同轴电缆中传输的新技术，蓝网系统包括采用蓝网技术的蓝网高清摄像机、蓝网盒子、蓝网局端模块和设备。可以十分方便地采用一对一替换的方法将模拟摄像机升级为高清摄像机，将模拟视频分配器升级为蓝网局端设备，将</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DVR</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升级为</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NVR</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，从而将已建模拟视频监控系统升级改造为全新的高清视频监控系统。</a:t>
            </a:r>
            <a:endParaRPr lang="en-US" sz="16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5" name="矩形 27"/>
          <p:cNvSpPr>
            <a:spLocks noChangeArrowheads="1"/>
          </p:cNvSpPr>
          <p:nvPr/>
        </p:nvSpPr>
        <p:spPr bwMode="auto">
          <a:xfrm>
            <a:off x="4597400" y="4429125"/>
            <a:ext cx="4071938"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000000"/>
                </a:solidFill>
                <a:sym typeface="宋体" panose="02010600030101010101" pitchFamily="2" charset="-122"/>
              </a:rPr>
              <a:t>        </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高清视频枢纽系统是一种支持多种视频格式的视频交换系统，可以将普清系统和高清系统融合为一个混合视频系统，逐步将普清系统升级为高清系统。</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endPar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6" name="等腰三角形 28"/>
          <p:cNvSpPr>
            <a:spLocks noChangeArrowheads="1"/>
          </p:cNvSpPr>
          <p:nvPr/>
        </p:nvSpPr>
        <p:spPr bwMode="auto">
          <a:xfrm>
            <a:off x="8701088" y="6429375"/>
            <a:ext cx="214312" cy="214313"/>
          </a:xfrm>
          <a:prstGeom prst="triangle">
            <a:avLst>
              <a:gd name="adj" fmla="val 100000"/>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7427" name="等腰三角形 29"/>
          <p:cNvSpPr>
            <a:spLocks noChangeArrowheads="1"/>
          </p:cNvSpPr>
          <p:nvPr/>
        </p:nvSpPr>
        <p:spPr bwMode="auto">
          <a:xfrm>
            <a:off x="4286250" y="6429375"/>
            <a:ext cx="198438" cy="220663"/>
          </a:xfrm>
          <a:prstGeom prst="triangle">
            <a:avLst>
              <a:gd name="adj" fmla="val 100000"/>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7428" name="等腰三角形 30"/>
          <p:cNvSpPr>
            <a:spLocks noChangeArrowheads="1"/>
          </p:cNvSpPr>
          <p:nvPr/>
        </p:nvSpPr>
        <p:spPr bwMode="auto">
          <a:xfrm flipH="1">
            <a:off x="214313" y="6429375"/>
            <a:ext cx="198437" cy="220663"/>
          </a:xfrm>
          <a:prstGeom prst="triangle">
            <a:avLst>
              <a:gd name="adj" fmla="val 100000"/>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7429" name="等腰三角形 31"/>
          <p:cNvSpPr>
            <a:spLocks noChangeArrowheads="1"/>
          </p:cNvSpPr>
          <p:nvPr/>
        </p:nvSpPr>
        <p:spPr bwMode="auto">
          <a:xfrm flipH="1">
            <a:off x="4624388" y="6429375"/>
            <a:ext cx="214312" cy="214313"/>
          </a:xfrm>
          <a:prstGeom prst="triangle">
            <a:avLst>
              <a:gd name="adj" fmla="val 100000"/>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7430" name="Picture 8" descr="d:\Users\vc0012\Desktop\9213b07eca806538fb84e1c196dda144ac3482f2.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92950" y="1484313"/>
            <a:ext cx="10985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5058" name="Picture 2" descr="D:\素材\人文\3D.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0525" y="3789363"/>
            <a:ext cx="2193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矩形 4"/>
          <p:cNvSpPr>
            <a:spLocks noChangeArrowheads="1"/>
          </p:cNvSpPr>
          <p:nvPr/>
        </p:nvSpPr>
        <p:spPr bwMode="auto">
          <a:xfrm>
            <a:off x="647700" y="1585913"/>
            <a:ext cx="6661150"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选用高灵敏度</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CMOS</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图像传感器，分辨率达</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1080p30/720p60</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强大的图像处理功能，支持宽动态（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Wide-D</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），自动</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ICR</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和隐私遮蔽功能</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监控范围广，可水平</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360°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连续旋转，垂直方向俯仰角达</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-90°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具有</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倍光学变焦（</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f=4.7mm</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94mm</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快速自动聚焦</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适合全天候光照环境，具有日夜转换功能，正常模式时最低照度达</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0.3Lux</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高灵敏度模式时最低照度可达</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0.095Lux</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3D MCTF</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降噪技术，在低照度条件下，可有效减少并减小图像噪点</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Alpha-blending OSD</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技术，可叠加日期、时钟、摄像机标题等信息</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支持多通道和多码流输出</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环境适应性强，可自动加热、除霜</a:t>
            </a:r>
            <a:endParaRPr 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ONVIF</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标准</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可为软件集成提供</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API</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60" name="椭圆 5"/>
          <p:cNvSpPr>
            <a:spLocks noChangeArrowheads="1"/>
          </p:cNvSpPr>
          <p:nvPr/>
        </p:nvSpPr>
        <p:spPr bwMode="auto">
          <a:xfrm>
            <a:off x="679450" y="1597025"/>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a:t>
            </a:r>
            <a:endParaRPr lang="zh-CN" altLang="en-US" sz="1200">
              <a:solidFill>
                <a:srgbClr val="FFFFFF"/>
              </a:solidFill>
              <a:latin typeface="Impact" panose="020b0806030902050204" pitchFamily="34" charset="0"/>
              <a:sym typeface="Impact" panose="020b0806030902050204" pitchFamily="34" charset="0"/>
            </a:endParaRPr>
          </a:p>
        </p:txBody>
      </p:sp>
      <p:sp>
        <p:nvSpPr>
          <p:cNvPr id="45061" name="椭圆 6"/>
          <p:cNvSpPr>
            <a:spLocks noChangeArrowheads="1"/>
          </p:cNvSpPr>
          <p:nvPr/>
        </p:nvSpPr>
        <p:spPr bwMode="auto">
          <a:xfrm>
            <a:off x="679450" y="2012950"/>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2</a:t>
            </a:r>
            <a:endParaRPr lang="zh-CN" altLang="en-US" sz="1200">
              <a:solidFill>
                <a:srgbClr val="FFFFFF"/>
              </a:solidFill>
              <a:latin typeface="Impact" panose="020b0806030902050204" pitchFamily="34" charset="0"/>
              <a:sym typeface="Impact" panose="020b0806030902050204" pitchFamily="34" charset="0"/>
            </a:endParaRPr>
          </a:p>
        </p:txBody>
      </p:sp>
      <p:sp>
        <p:nvSpPr>
          <p:cNvPr id="45062" name="椭圆 7"/>
          <p:cNvSpPr>
            <a:spLocks noChangeArrowheads="1"/>
          </p:cNvSpPr>
          <p:nvPr/>
        </p:nvSpPr>
        <p:spPr bwMode="auto">
          <a:xfrm>
            <a:off x="679450" y="2473325"/>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3</a:t>
            </a:r>
            <a:endParaRPr lang="zh-CN" altLang="en-US" sz="1200">
              <a:solidFill>
                <a:srgbClr val="FFFFFF"/>
              </a:solidFill>
              <a:latin typeface="Impact" panose="020b0806030902050204" pitchFamily="34" charset="0"/>
              <a:sym typeface="Impact" panose="020b0806030902050204" pitchFamily="34" charset="0"/>
            </a:endParaRPr>
          </a:p>
        </p:txBody>
      </p:sp>
      <p:sp>
        <p:nvSpPr>
          <p:cNvPr id="45063" name="椭圆 8"/>
          <p:cNvSpPr>
            <a:spLocks noChangeArrowheads="1"/>
          </p:cNvSpPr>
          <p:nvPr/>
        </p:nvSpPr>
        <p:spPr bwMode="auto">
          <a:xfrm>
            <a:off x="679450" y="313531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4</a:t>
            </a:r>
            <a:endParaRPr lang="zh-CN" altLang="en-US" sz="1200">
              <a:solidFill>
                <a:srgbClr val="FFFFFF"/>
              </a:solidFill>
              <a:latin typeface="Impact" panose="020b0806030902050204" pitchFamily="34" charset="0"/>
              <a:sym typeface="Impact" panose="020b0806030902050204" pitchFamily="34" charset="0"/>
            </a:endParaRPr>
          </a:p>
        </p:txBody>
      </p:sp>
      <p:sp>
        <p:nvSpPr>
          <p:cNvPr id="45064" name="椭圆 9"/>
          <p:cNvSpPr>
            <a:spLocks noChangeArrowheads="1"/>
          </p:cNvSpPr>
          <p:nvPr/>
        </p:nvSpPr>
        <p:spPr bwMode="auto">
          <a:xfrm>
            <a:off x="679450" y="373221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5</a:t>
            </a:r>
            <a:endParaRPr lang="zh-CN" altLang="en-US" sz="1200">
              <a:solidFill>
                <a:srgbClr val="FFFFFF"/>
              </a:solidFill>
              <a:latin typeface="Impact" panose="020b0806030902050204" pitchFamily="34" charset="0"/>
              <a:sym typeface="Impact" panose="020b0806030902050204" pitchFamily="34" charset="0"/>
            </a:endParaRPr>
          </a:p>
        </p:txBody>
      </p:sp>
      <p:sp>
        <p:nvSpPr>
          <p:cNvPr id="45065" name="椭圆 10"/>
          <p:cNvSpPr>
            <a:spLocks noChangeArrowheads="1"/>
          </p:cNvSpPr>
          <p:nvPr/>
        </p:nvSpPr>
        <p:spPr bwMode="auto">
          <a:xfrm>
            <a:off x="679450" y="4143375"/>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6</a:t>
            </a:r>
            <a:endParaRPr lang="zh-CN" altLang="en-US" sz="1200">
              <a:solidFill>
                <a:srgbClr val="FFFFFF"/>
              </a:solidFill>
              <a:latin typeface="Impact" panose="020b0806030902050204" pitchFamily="34" charset="0"/>
              <a:sym typeface="Impact" panose="020b0806030902050204" pitchFamily="34" charset="0"/>
            </a:endParaRPr>
          </a:p>
        </p:txBody>
      </p:sp>
      <p:sp>
        <p:nvSpPr>
          <p:cNvPr id="45066" name="椭圆 11"/>
          <p:cNvSpPr>
            <a:spLocks noChangeArrowheads="1"/>
          </p:cNvSpPr>
          <p:nvPr/>
        </p:nvSpPr>
        <p:spPr bwMode="auto">
          <a:xfrm>
            <a:off x="679450" y="4572000"/>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7</a:t>
            </a:r>
            <a:endParaRPr lang="zh-CN" altLang="en-US" sz="1200">
              <a:solidFill>
                <a:srgbClr val="FFFFFF"/>
              </a:solidFill>
              <a:latin typeface="Impact" panose="020b0806030902050204" pitchFamily="34" charset="0"/>
              <a:sym typeface="Impact" panose="020b0806030902050204" pitchFamily="34" charset="0"/>
            </a:endParaRPr>
          </a:p>
        </p:txBody>
      </p:sp>
      <p:sp>
        <p:nvSpPr>
          <p:cNvPr id="45067" name="椭圆 12"/>
          <p:cNvSpPr>
            <a:spLocks noChangeArrowheads="1"/>
          </p:cNvSpPr>
          <p:nvPr/>
        </p:nvSpPr>
        <p:spPr bwMode="auto">
          <a:xfrm>
            <a:off x="679450" y="502126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8</a:t>
            </a:r>
            <a:endParaRPr lang="zh-CN" altLang="en-US" sz="1200">
              <a:solidFill>
                <a:srgbClr val="FFFFFF"/>
              </a:solidFill>
              <a:latin typeface="Impact" panose="020b0806030902050204" pitchFamily="34" charset="0"/>
              <a:sym typeface="Impact" panose="020b0806030902050204" pitchFamily="34" charset="0"/>
            </a:endParaRPr>
          </a:p>
        </p:txBody>
      </p:sp>
      <p:sp>
        <p:nvSpPr>
          <p:cNvPr id="45068" name="椭圆 13"/>
          <p:cNvSpPr>
            <a:spLocks noChangeArrowheads="1"/>
          </p:cNvSpPr>
          <p:nvPr/>
        </p:nvSpPr>
        <p:spPr bwMode="auto">
          <a:xfrm>
            <a:off x="679450" y="5432425"/>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9</a:t>
            </a:r>
            <a:endParaRPr lang="zh-CN" altLang="en-US" sz="1200">
              <a:solidFill>
                <a:srgbClr val="FFFFFF"/>
              </a:solidFill>
              <a:latin typeface="Impact" panose="020b0806030902050204" pitchFamily="34" charset="0"/>
              <a:sym typeface="Impact" panose="020b0806030902050204" pitchFamily="34" charset="0"/>
            </a:endParaRPr>
          </a:p>
        </p:txBody>
      </p:sp>
      <p:sp>
        <p:nvSpPr>
          <p:cNvPr id="45069" name="矩形 17"/>
          <p:cNvSpPr>
            <a:spLocks noChangeArrowheads="1"/>
          </p:cNvSpPr>
          <p:nvPr/>
        </p:nvSpPr>
        <p:spPr bwMode="auto">
          <a:xfrm>
            <a:off x="582613" y="717550"/>
            <a:ext cx="604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产品特性</a:t>
            </a:r>
            <a:endParaRPr 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70" name="矩形 20"/>
          <p:cNvSpPr>
            <a:spLocks noChangeArrowheads="1"/>
          </p:cNvSpPr>
          <p:nvPr/>
        </p:nvSpPr>
        <p:spPr bwMode="auto">
          <a:xfrm>
            <a:off x="682625" y="0"/>
            <a:ext cx="1512888" cy="7175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5071" name="矩形 21"/>
          <p:cNvSpPr>
            <a:spLocks noChangeArrowheads="1"/>
          </p:cNvSpPr>
          <p:nvPr/>
        </p:nvSpPr>
        <p:spPr bwMode="auto">
          <a:xfrm>
            <a:off x="596900" y="236538"/>
            <a:ext cx="3000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HD-IPC-</a:t>
            </a:r>
            <a:r>
              <a:rPr lang="en-US" altLang="zh-CN" sz="2800">
                <a:solidFill>
                  <a:srgbClr val="FF9900"/>
                </a:solidFill>
                <a:latin typeface="微软雅黑" panose="020b0503020204020204" pitchFamily="34" charset="-122"/>
                <a:ea typeface="微软雅黑" panose="020b0503020204020204" pitchFamily="34" charset="-122"/>
                <a:sym typeface="微软雅黑" panose="020b0503020204020204" pitchFamily="34" charset="-122"/>
              </a:rPr>
              <a:t>D</a:t>
            </a:r>
            <a:r>
              <a:rPr lang="zh-CN" altLang="en-US" sz="2800">
                <a:solidFill>
                  <a:srgbClr val="FF9900"/>
                </a:solidFill>
                <a:latin typeface="微软雅黑" panose="020b0503020204020204" pitchFamily="34" charset="-122"/>
                <a:ea typeface="微软雅黑" panose="020b0503020204020204" pitchFamily="34" charset="-122"/>
                <a:sym typeface="微软雅黑" panose="020b0503020204020204" pitchFamily="34" charset="-122"/>
              </a:rPr>
              <a:t>系列</a:t>
            </a:r>
            <a:r>
              <a:rPr lang="en-US" sz="2800">
                <a:solidFill>
                  <a:srgbClr val="FF99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a:solidFill>
                <a:srgbClr val="FF99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6082" name="矩形 14"/>
          <p:cNvSpPr>
            <a:spLocks noChangeArrowheads="1"/>
          </p:cNvSpPr>
          <p:nvPr/>
        </p:nvSpPr>
        <p:spPr bwMode="auto">
          <a:xfrm>
            <a:off x="682625" y="1557338"/>
            <a:ext cx="3824288" cy="3106737"/>
          </a:xfrm>
          <a:prstGeom prst="rect">
            <a:avLst/>
          </a:prstGeom>
          <a:blipFill dpi="0" rotWithShape="1">
            <a:blip r:embed="rId3"/>
            <a:tile tx="0" ty="0" sx="100000" sy="100000" flip="none" algn="tl"/>
          </a:blip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6083" name="矩形 3"/>
          <p:cNvSpPr>
            <a:spLocks noChangeArrowheads="1"/>
          </p:cNvSpPr>
          <p:nvPr/>
        </p:nvSpPr>
        <p:spPr bwMode="auto">
          <a:xfrm>
            <a:off x="682625" y="5157788"/>
            <a:ext cx="8089900" cy="1368425"/>
          </a:xfrm>
          <a:prstGeom prst="rect">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6084" name="矩形 4"/>
          <p:cNvSpPr>
            <a:spLocks noChangeArrowheads="1"/>
          </p:cNvSpPr>
          <p:nvPr/>
        </p:nvSpPr>
        <p:spPr bwMode="auto">
          <a:xfrm>
            <a:off x="330200" y="5157788"/>
            <a:ext cx="83534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000000"/>
                </a:solidFill>
                <a:sym typeface="宋体" panose="02010600030101010101" pitchFamily="2" charset="-122"/>
              </a:rPr>
              <a:t>         </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200/300</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万像素高品质图像传感器，提供</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720p/1080p30</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高清图像，可同时采用</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H.264</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MJPEG</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编码，可提供</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种不同码流。最低照度</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0.5Lux</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，色彩逼真，低功耗，功耗小于</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4W</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。能同时提供</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RTSP</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媒体流和复合视频信号，双向语音，内置存储卡，多路光耦隔离开关输入输出，电子</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PTZ</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。适合交通、治安、机房、超市监控等场合。</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85" name="矩形 5"/>
          <p:cNvSpPr>
            <a:spLocks noChangeArrowheads="1"/>
          </p:cNvSpPr>
          <p:nvPr/>
        </p:nvSpPr>
        <p:spPr bwMode="auto">
          <a:xfrm>
            <a:off x="573088" y="717550"/>
            <a:ext cx="6735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专业型高清枪型低照度摄像机</a:t>
            </a:r>
            <a:endParaRPr lang="zh-CN" altLang="en-US" sz="1800">
              <a:latin typeface="Arial" panose="020b0604020202020204" pitchFamily="34" charset="0"/>
            </a:endParaRPr>
          </a:p>
        </p:txBody>
      </p:sp>
      <p:sp>
        <p:nvSpPr>
          <p:cNvPr id="46086" name="矩形 6"/>
          <p:cNvSpPr>
            <a:spLocks noChangeArrowheads="1"/>
          </p:cNvSpPr>
          <p:nvPr/>
        </p:nvSpPr>
        <p:spPr bwMode="auto">
          <a:xfrm>
            <a:off x="755650" y="4716463"/>
            <a:ext cx="35004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产品概述</a:t>
            </a:r>
            <a:endParaRPr 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87" name="矩形 7"/>
          <p:cNvSpPr>
            <a:spLocks noChangeArrowheads="1"/>
          </p:cNvSpPr>
          <p:nvPr/>
        </p:nvSpPr>
        <p:spPr bwMode="auto">
          <a:xfrm>
            <a:off x="682625" y="1557338"/>
            <a:ext cx="8089900" cy="3106737"/>
          </a:xfrm>
          <a:prstGeom prst="rect">
            <a:avLst/>
          </a:prstGeom>
          <a:noFill/>
          <a:ln w="9525">
            <a:solidFill>
              <a:srgbClr val="31859B"/>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6088" name="矩形 8"/>
          <p:cNvSpPr>
            <a:spLocks noChangeArrowheads="1"/>
          </p:cNvSpPr>
          <p:nvPr/>
        </p:nvSpPr>
        <p:spPr bwMode="auto">
          <a:xfrm>
            <a:off x="682625" y="4664075"/>
            <a:ext cx="8089900" cy="492125"/>
          </a:xfrm>
          <a:prstGeom prst="rect">
            <a:avLst/>
          </a:prstGeom>
          <a:noFill/>
          <a:ln w="9525">
            <a:solidFill>
              <a:srgbClr val="31859B"/>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6089" name="等腰三角形 9"/>
          <p:cNvSpPr>
            <a:spLocks noChangeArrowheads="1"/>
          </p:cNvSpPr>
          <p:nvPr/>
        </p:nvSpPr>
        <p:spPr bwMode="auto">
          <a:xfrm rot="10800000" flipV="1">
            <a:off x="1246188" y="5095875"/>
            <a:ext cx="288925" cy="87313"/>
          </a:xfrm>
          <a:prstGeom prst="triangle">
            <a:avLst>
              <a:gd name="adj" fmla="val 51273"/>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6090" name="矩形 11"/>
          <p:cNvSpPr>
            <a:spLocks noChangeArrowheads="1"/>
          </p:cNvSpPr>
          <p:nvPr/>
        </p:nvSpPr>
        <p:spPr bwMode="auto">
          <a:xfrm>
            <a:off x="682625" y="0"/>
            <a:ext cx="1512888" cy="7175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6091" name="矩形 12"/>
          <p:cNvSpPr>
            <a:spLocks noChangeArrowheads="1"/>
          </p:cNvSpPr>
          <p:nvPr/>
        </p:nvSpPr>
        <p:spPr bwMode="auto">
          <a:xfrm>
            <a:off x="596900" y="236538"/>
            <a:ext cx="3000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HD-IPC-</a:t>
            </a:r>
            <a:r>
              <a:rPr lang="en-US" altLang="zh-CN" sz="2800">
                <a:solidFill>
                  <a:srgbClr val="72AF2F"/>
                </a:solidFill>
                <a:latin typeface="微软雅黑" panose="020b0503020204020204" pitchFamily="34" charset="-122"/>
                <a:ea typeface="微软雅黑" panose="020b0503020204020204" pitchFamily="34" charset="-122"/>
                <a:sym typeface="微软雅黑" panose="020b0503020204020204" pitchFamily="34" charset="-122"/>
              </a:rPr>
              <a:t>Q</a:t>
            </a:r>
            <a:r>
              <a:rPr lang="zh-CN" altLang="en-US" sz="2800">
                <a:solidFill>
                  <a:srgbClr val="72AF2F"/>
                </a:solidFill>
                <a:latin typeface="微软雅黑" panose="020b0503020204020204" pitchFamily="34" charset="-122"/>
                <a:ea typeface="微软雅黑" panose="020b0503020204020204" pitchFamily="34" charset="-122"/>
                <a:sym typeface="微软雅黑" panose="020b0503020204020204" pitchFamily="34" charset="-122"/>
              </a:rPr>
              <a:t>系列</a:t>
            </a:r>
            <a:r>
              <a:rPr lang="en-US" sz="2800">
                <a:solidFill>
                  <a:srgbClr val="72AF2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a:solidFill>
                <a:srgbClr val="72AF2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6092" name="图片 13" descr="专业高清摄像机2.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76313" y="2266950"/>
            <a:ext cx="285591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93" name="组合 34"/>
          <p:cNvGrpSpPr/>
          <p:nvPr/>
        </p:nvGrpSpPr>
        <p:grpSpPr>
          <a:xfrm>
            <a:off x="4029075" y="2114550"/>
            <a:ext cx="4616450" cy="2062163"/>
            <a:chExt cx="4894640" cy="2186297"/>
          </a:xfrm>
        </p:grpSpPr>
        <p:sp>
          <p:nvSpPr>
            <p:cNvPr id="46094" name="圆角矩形 15"/>
            <p:cNvSpPr>
              <a:spLocks noChangeArrowheads="1"/>
            </p:cNvSpPr>
            <p:nvPr/>
          </p:nvSpPr>
          <p:spPr bwMode="auto">
            <a:xfrm>
              <a:off x="0" y="0"/>
              <a:ext cx="936104" cy="841395"/>
            </a:xfrm>
            <a:prstGeom prst="roundRect">
              <a:avLst>
                <a:gd name="adj" fmla="val 7329"/>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产品</a:t>
              </a:r>
              <a:endParaRPr 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名称</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5" name="圆角矩形 17"/>
            <p:cNvSpPr>
              <a:spLocks noChangeArrowheads="1"/>
            </p:cNvSpPr>
            <p:nvPr/>
          </p:nvSpPr>
          <p:spPr bwMode="auto">
            <a:xfrm>
              <a:off x="0" y="1737670"/>
              <a:ext cx="936104" cy="448627"/>
            </a:xfrm>
            <a:prstGeom prst="roundRect">
              <a:avLst>
                <a:gd name="adj" fmla="val 7329"/>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备注</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6" name="圆角矩形 18"/>
            <p:cNvSpPr>
              <a:spLocks noChangeArrowheads="1"/>
            </p:cNvSpPr>
            <p:nvPr/>
          </p:nvSpPr>
          <p:spPr bwMode="auto">
            <a:xfrm>
              <a:off x="960487" y="0"/>
              <a:ext cx="1288523" cy="84139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300">
                  <a:solidFill>
                    <a:srgbClr val="000000"/>
                  </a:solidFill>
                  <a:latin typeface="微软雅黑" panose="020b0503020204020204" pitchFamily="34" charset="-122"/>
                  <a:ea typeface="微软雅黑" panose="020b0503020204020204" pitchFamily="34" charset="-122"/>
                  <a:sym typeface="Songti SC Regular" charset="0"/>
                </a:rPr>
                <a:t>1080p</a:t>
              </a:r>
              <a:r>
                <a:rPr lang="zh-CN" altLang="en-US" sz="1300">
                  <a:solidFill>
                    <a:srgbClr val="000000"/>
                  </a:solidFill>
                  <a:latin typeface="微软雅黑" panose="020b0503020204020204" pitchFamily="34" charset="-122"/>
                  <a:ea typeface="微软雅黑" panose="020b0503020204020204" pitchFamily="34" charset="-122"/>
                  <a:sym typeface="Songti SC Regular" charset="0"/>
                </a:rPr>
                <a:t>专业型高清枪型低照度摄像机</a:t>
              </a:r>
              <a:endParaRPr lang="zh-CN" altLang="en-US" sz="13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7" name="圆角矩形 24"/>
            <p:cNvSpPr>
              <a:spLocks noChangeArrowheads="1"/>
            </p:cNvSpPr>
            <p:nvPr/>
          </p:nvSpPr>
          <p:spPr bwMode="auto">
            <a:xfrm>
              <a:off x="2275298" y="0"/>
              <a:ext cx="1288523" cy="84139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300">
                  <a:solidFill>
                    <a:srgbClr val="000000"/>
                  </a:solidFill>
                  <a:latin typeface="微软雅黑" panose="020b0503020204020204" pitchFamily="34" charset="-122"/>
                  <a:ea typeface="微软雅黑" panose="020b0503020204020204" pitchFamily="34" charset="-122"/>
                  <a:sym typeface="Songti SC Regular" charset="0"/>
                </a:rPr>
                <a:t>720p</a:t>
              </a:r>
              <a:r>
                <a:rPr lang="zh-CN" altLang="en-US" sz="1300">
                  <a:solidFill>
                    <a:srgbClr val="000000"/>
                  </a:solidFill>
                  <a:latin typeface="微软雅黑" panose="020b0503020204020204" pitchFamily="34" charset="-122"/>
                  <a:ea typeface="微软雅黑" panose="020b0503020204020204" pitchFamily="34" charset="-122"/>
                  <a:sym typeface="Songti SC Regular" charset="0"/>
                </a:rPr>
                <a:t>专业型高清枪型低照度摄像机</a:t>
              </a:r>
              <a:endParaRPr lang="zh-CN" altLang="en-US" sz="13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8" name="圆角矩形 25"/>
            <p:cNvSpPr>
              <a:spLocks noChangeArrowheads="1"/>
            </p:cNvSpPr>
            <p:nvPr/>
          </p:nvSpPr>
          <p:spPr bwMode="auto">
            <a:xfrm>
              <a:off x="0" y="868843"/>
              <a:ext cx="936104" cy="841395"/>
            </a:xfrm>
            <a:prstGeom prst="roundRect">
              <a:avLst>
                <a:gd name="adj" fmla="val 7329"/>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产品</a:t>
              </a:r>
              <a:endParaRPr 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型号</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9" name="圆角矩形 27"/>
            <p:cNvSpPr>
              <a:spLocks noChangeArrowheads="1"/>
            </p:cNvSpPr>
            <p:nvPr/>
          </p:nvSpPr>
          <p:spPr bwMode="auto">
            <a:xfrm>
              <a:off x="960486" y="868843"/>
              <a:ext cx="1288523" cy="84139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300">
                  <a:solidFill>
                    <a:srgbClr val="000000"/>
                  </a:solidFill>
                  <a:latin typeface="微软雅黑" panose="020b0503020204020204" pitchFamily="34" charset="-122"/>
                  <a:ea typeface="微软雅黑" panose="020b0503020204020204" pitchFamily="34" charset="-122"/>
                  <a:sym typeface="Songti SC Regular" charset="0"/>
                </a:rPr>
                <a:t>HD-IPC-Q132-S1</a:t>
              </a:r>
              <a:endParaRPr lang="zh-CN" altLang="en-US" sz="1300">
                <a:solidFill>
                  <a:srgbClr val="000000"/>
                </a:solidFill>
                <a:latin typeface="微软雅黑" panose="020b0503020204020204" pitchFamily="34" charset="-122"/>
                <a:ea typeface="微软雅黑" panose="020b0503020204020204" pitchFamily="34" charset="-122"/>
                <a:sym typeface="Songti SC Regular" charset="0"/>
              </a:endParaRPr>
            </a:p>
          </p:txBody>
        </p:sp>
        <p:sp>
          <p:nvSpPr>
            <p:cNvPr id="46100" name="圆角矩形 28"/>
            <p:cNvSpPr>
              <a:spLocks noChangeArrowheads="1"/>
            </p:cNvSpPr>
            <p:nvPr/>
          </p:nvSpPr>
          <p:spPr bwMode="auto">
            <a:xfrm>
              <a:off x="2275266" y="868843"/>
              <a:ext cx="1288523" cy="84139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300">
                  <a:solidFill>
                    <a:srgbClr val="000000"/>
                  </a:solidFill>
                  <a:latin typeface="微软雅黑" panose="020b0503020204020204" pitchFamily="34" charset="-122"/>
                  <a:ea typeface="微软雅黑" panose="020b0503020204020204" pitchFamily="34" charset="-122"/>
                  <a:sym typeface="Songti SC Regular" charset="0"/>
                </a:rPr>
                <a:t>HD-IPC-Q122-S2</a:t>
              </a:r>
              <a:endParaRPr lang="zh-CN" altLang="en-US" sz="1300">
                <a:solidFill>
                  <a:srgbClr val="000000"/>
                </a:solidFill>
                <a:latin typeface="微软雅黑" panose="020b0503020204020204" pitchFamily="34" charset="-122"/>
                <a:ea typeface="微软雅黑" panose="020b0503020204020204" pitchFamily="34" charset="-122"/>
                <a:sym typeface="Songti SC Regular" charset="0"/>
              </a:endParaRPr>
            </a:p>
          </p:txBody>
        </p:sp>
        <p:sp>
          <p:nvSpPr>
            <p:cNvPr id="46101" name="圆角矩形 29"/>
            <p:cNvSpPr>
              <a:spLocks noChangeArrowheads="1"/>
            </p:cNvSpPr>
            <p:nvPr/>
          </p:nvSpPr>
          <p:spPr bwMode="auto">
            <a:xfrm>
              <a:off x="960486" y="1737670"/>
              <a:ext cx="1288523" cy="448627"/>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rgbClr val="000000"/>
                </a:solidFill>
                <a:latin typeface="微软雅黑" panose="020b0503020204020204" pitchFamily="34" charset="-122"/>
                <a:ea typeface="微软雅黑" panose="020b0503020204020204" pitchFamily="34" charset="-122"/>
                <a:sym typeface="Songti SC Regular" charset="0"/>
              </a:endParaRPr>
            </a:p>
          </p:txBody>
        </p:sp>
        <p:sp>
          <p:nvSpPr>
            <p:cNvPr id="46102" name="圆角矩形 30"/>
            <p:cNvSpPr>
              <a:spLocks noChangeArrowheads="1"/>
            </p:cNvSpPr>
            <p:nvPr/>
          </p:nvSpPr>
          <p:spPr bwMode="auto">
            <a:xfrm>
              <a:off x="2275266" y="1737670"/>
              <a:ext cx="1288523" cy="448627"/>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rgbClr val="000000"/>
                </a:solidFill>
                <a:latin typeface="微软雅黑" panose="020b0503020204020204" pitchFamily="34" charset="-122"/>
                <a:ea typeface="微软雅黑" panose="020b0503020204020204" pitchFamily="34" charset="-122"/>
                <a:sym typeface="Songti SC Regular" charset="0"/>
              </a:endParaRPr>
            </a:p>
          </p:txBody>
        </p:sp>
        <p:sp>
          <p:nvSpPr>
            <p:cNvPr id="46103" name="圆角矩形 31"/>
            <p:cNvSpPr>
              <a:spLocks noChangeArrowheads="1"/>
            </p:cNvSpPr>
            <p:nvPr/>
          </p:nvSpPr>
          <p:spPr bwMode="auto">
            <a:xfrm>
              <a:off x="3606117" y="0"/>
              <a:ext cx="1288523" cy="84139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300">
                  <a:solidFill>
                    <a:srgbClr val="000000"/>
                  </a:solidFill>
                  <a:latin typeface="微软雅黑" panose="020b0503020204020204" pitchFamily="34" charset="-122"/>
                  <a:ea typeface="微软雅黑" panose="020b0503020204020204" pitchFamily="34" charset="-122"/>
                  <a:sym typeface="Songti SC Regular" charset="0"/>
                </a:rPr>
                <a:t>1080p</a:t>
              </a:r>
              <a:r>
                <a:rPr lang="zh-CN" altLang="en-US" sz="1300">
                  <a:solidFill>
                    <a:srgbClr val="000000"/>
                  </a:solidFill>
                  <a:latin typeface="微软雅黑" panose="020b0503020204020204" pitchFamily="34" charset="-122"/>
                  <a:ea typeface="微软雅黑" panose="020b0503020204020204" pitchFamily="34" charset="-122"/>
                  <a:sym typeface="Songti SC Regular" charset="0"/>
                </a:rPr>
                <a:t>专业型高清枪型低照度摄像机</a:t>
              </a:r>
              <a:endParaRPr lang="zh-CN" altLang="en-US" sz="1800">
                <a:latin typeface="Arial" panose="020b0604020202020204" pitchFamily="34" charset="0"/>
              </a:endParaRPr>
            </a:p>
          </p:txBody>
        </p:sp>
        <p:sp>
          <p:nvSpPr>
            <p:cNvPr id="46104" name="圆角矩形 32"/>
            <p:cNvSpPr>
              <a:spLocks noChangeArrowheads="1"/>
            </p:cNvSpPr>
            <p:nvPr/>
          </p:nvSpPr>
          <p:spPr bwMode="auto">
            <a:xfrm>
              <a:off x="3606085" y="868843"/>
              <a:ext cx="1288523" cy="84139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300">
                  <a:solidFill>
                    <a:srgbClr val="000000"/>
                  </a:solidFill>
                  <a:latin typeface="微软雅黑" panose="020b0503020204020204" pitchFamily="34" charset="-122"/>
                  <a:ea typeface="微软雅黑" panose="020b0503020204020204" pitchFamily="34" charset="-122"/>
                  <a:sym typeface="Songti SC Regular" charset="0"/>
                </a:rPr>
                <a:t>HD-IPC-Q122-S2</a:t>
              </a:r>
              <a:endParaRPr lang="zh-CN" altLang="en-US" sz="1300">
                <a:solidFill>
                  <a:srgbClr val="000000"/>
                </a:solidFill>
                <a:latin typeface="微软雅黑" panose="020b0503020204020204" pitchFamily="34" charset="-122"/>
                <a:ea typeface="微软雅黑" panose="020b0503020204020204" pitchFamily="34" charset="-122"/>
                <a:sym typeface="Songti SC Regular" charset="0"/>
              </a:endParaRPr>
            </a:p>
          </p:txBody>
        </p:sp>
        <p:sp>
          <p:nvSpPr>
            <p:cNvPr id="46105" name="圆角矩形 33"/>
            <p:cNvSpPr>
              <a:spLocks noChangeArrowheads="1"/>
            </p:cNvSpPr>
            <p:nvPr/>
          </p:nvSpPr>
          <p:spPr bwMode="auto">
            <a:xfrm>
              <a:off x="3606085" y="1737670"/>
              <a:ext cx="1288523" cy="448627"/>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rgbClr val="000000"/>
                </a:solidFill>
                <a:latin typeface="微软雅黑" panose="020b0503020204020204" pitchFamily="34" charset="-122"/>
                <a:ea typeface="微软雅黑" panose="020b0503020204020204" pitchFamily="34" charset="-122"/>
                <a:sym typeface="Songti SC Regular" charset="0"/>
              </a:endParaRPr>
            </a:p>
          </p:txBody>
        </p:sp>
      </p:grpSp>
    </p:spTree>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7106" name="Picture 2" descr="D:\素材\人文\3D.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0525" y="3789363"/>
            <a:ext cx="2193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矩形 14"/>
          <p:cNvSpPr>
            <a:spLocks noChangeArrowheads="1"/>
          </p:cNvSpPr>
          <p:nvPr/>
        </p:nvSpPr>
        <p:spPr bwMode="auto">
          <a:xfrm>
            <a:off x="582613" y="717550"/>
            <a:ext cx="604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产品特性</a:t>
            </a:r>
            <a:endParaRPr 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08" name="矩形 15"/>
          <p:cNvSpPr>
            <a:spLocks noChangeArrowheads="1"/>
          </p:cNvSpPr>
          <p:nvPr/>
        </p:nvSpPr>
        <p:spPr bwMode="auto">
          <a:xfrm>
            <a:off x="682625" y="0"/>
            <a:ext cx="1512888" cy="7175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7109" name="矩形 16"/>
          <p:cNvSpPr>
            <a:spLocks noChangeArrowheads="1"/>
          </p:cNvSpPr>
          <p:nvPr/>
        </p:nvSpPr>
        <p:spPr bwMode="auto">
          <a:xfrm>
            <a:off x="596900" y="236538"/>
            <a:ext cx="3000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HD-IPC-</a:t>
            </a:r>
            <a:r>
              <a:rPr lang="en-US" altLang="zh-CN" sz="2800">
                <a:solidFill>
                  <a:srgbClr val="72AF2F"/>
                </a:solidFill>
                <a:latin typeface="微软雅黑" panose="020b0503020204020204" pitchFamily="34" charset="-122"/>
                <a:ea typeface="微软雅黑" panose="020b0503020204020204" pitchFamily="34" charset="-122"/>
                <a:sym typeface="微软雅黑" panose="020b0503020204020204" pitchFamily="34" charset="-122"/>
              </a:rPr>
              <a:t>Q</a:t>
            </a:r>
            <a:r>
              <a:rPr lang="zh-CN" altLang="en-US" sz="2800">
                <a:solidFill>
                  <a:srgbClr val="72AF2F"/>
                </a:solidFill>
                <a:latin typeface="微软雅黑" panose="020b0503020204020204" pitchFamily="34" charset="-122"/>
                <a:ea typeface="微软雅黑" panose="020b0503020204020204" pitchFamily="34" charset="-122"/>
                <a:sym typeface="微软雅黑" panose="020b0503020204020204" pitchFamily="34" charset="-122"/>
              </a:rPr>
              <a:t>系列</a:t>
            </a:r>
            <a:r>
              <a:rPr lang="en-US" sz="2800">
                <a:solidFill>
                  <a:srgbClr val="72AF2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a:solidFill>
                <a:srgbClr val="FF99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10" name="椭圆 19"/>
          <p:cNvSpPr>
            <a:spLocks noChangeArrowheads="1"/>
          </p:cNvSpPr>
          <p:nvPr/>
        </p:nvSpPr>
        <p:spPr bwMode="auto">
          <a:xfrm>
            <a:off x="654050" y="1406525"/>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a:t>
            </a:r>
            <a:endParaRPr lang="zh-CN" altLang="en-US" sz="1200">
              <a:solidFill>
                <a:srgbClr val="FFFFFF"/>
              </a:solidFill>
              <a:latin typeface="Impact" panose="020b0806030902050204" pitchFamily="34" charset="0"/>
              <a:sym typeface="Impact" panose="020b0806030902050204" pitchFamily="34" charset="0"/>
            </a:endParaRPr>
          </a:p>
        </p:txBody>
      </p:sp>
      <p:sp>
        <p:nvSpPr>
          <p:cNvPr id="47111" name="矩形 20"/>
          <p:cNvSpPr>
            <a:spLocks noChangeArrowheads="1"/>
          </p:cNvSpPr>
          <p:nvPr/>
        </p:nvSpPr>
        <p:spPr bwMode="auto">
          <a:xfrm>
            <a:off x="1042988" y="1371600"/>
            <a:ext cx="7061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lvl="1"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选用高灵敏度图像传感器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比传统</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CMOS</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传感器具有更高的感光度和更低的噪声</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12" name="矩形 22"/>
          <p:cNvSpPr>
            <a:spLocks noChangeArrowheads="1"/>
          </p:cNvSpPr>
          <p:nvPr/>
        </p:nvSpPr>
        <p:spPr bwMode="auto">
          <a:xfrm>
            <a:off x="584200" y="1787525"/>
            <a:ext cx="71278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3D MCTF</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降噪技术，在低照度条件下，可有效减少并减小图像噪点</a:t>
            </a:r>
            <a:endParaRPr lang="zh-CN" altLang="en-US" sz="1800">
              <a:latin typeface="Arial" panose="020b0604020202020204" pitchFamily="34" charset="0"/>
            </a:endParaRPr>
          </a:p>
        </p:txBody>
      </p:sp>
      <p:sp>
        <p:nvSpPr>
          <p:cNvPr id="47113" name="椭圆 23"/>
          <p:cNvSpPr>
            <a:spLocks noChangeArrowheads="1"/>
          </p:cNvSpPr>
          <p:nvPr/>
        </p:nvSpPr>
        <p:spPr bwMode="auto">
          <a:xfrm>
            <a:off x="654050" y="1812925"/>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2</a:t>
            </a:r>
            <a:endParaRPr lang="zh-CN" altLang="en-US" sz="1200">
              <a:solidFill>
                <a:srgbClr val="FFFFFF"/>
              </a:solidFill>
              <a:latin typeface="Impact" panose="020b0806030902050204" pitchFamily="34" charset="0"/>
              <a:sym typeface="Impact" panose="020b0806030902050204" pitchFamily="34" charset="0"/>
            </a:endParaRPr>
          </a:p>
        </p:txBody>
      </p:sp>
      <p:sp>
        <p:nvSpPr>
          <p:cNvPr id="47114" name="矩形 25"/>
          <p:cNvSpPr>
            <a:spLocks noChangeArrowheads="1"/>
          </p:cNvSpPr>
          <p:nvPr/>
        </p:nvSpPr>
        <p:spPr bwMode="auto">
          <a:xfrm>
            <a:off x="584200" y="2220913"/>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Alpha-blending OSD</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技术，可叠加日期、时钟、摄像机标题等信息</a:t>
            </a:r>
            <a:endParaRPr lang="zh-CN" altLang="en-US" sz="1800">
              <a:latin typeface="Arial" panose="020b0604020202020204" pitchFamily="34" charset="0"/>
            </a:endParaRPr>
          </a:p>
        </p:txBody>
      </p:sp>
      <p:sp>
        <p:nvSpPr>
          <p:cNvPr id="47115" name="椭圆 26"/>
          <p:cNvSpPr>
            <a:spLocks noChangeArrowheads="1"/>
          </p:cNvSpPr>
          <p:nvPr/>
        </p:nvSpPr>
        <p:spPr bwMode="auto">
          <a:xfrm>
            <a:off x="663575" y="224631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3</a:t>
            </a:r>
            <a:endParaRPr lang="zh-CN" altLang="en-US" sz="1200">
              <a:solidFill>
                <a:srgbClr val="FFFFFF"/>
              </a:solidFill>
              <a:latin typeface="Impact" panose="020b0806030902050204" pitchFamily="34" charset="0"/>
              <a:sym typeface="Impact" panose="020b0806030902050204" pitchFamily="34" charset="0"/>
            </a:endParaRPr>
          </a:p>
        </p:txBody>
      </p:sp>
      <p:sp>
        <p:nvSpPr>
          <p:cNvPr id="47116" name="矩形 28"/>
          <p:cNvSpPr>
            <a:spLocks noChangeArrowheads="1"/>
          </p:cNvSpPr>
          <p:nvPr/>
        </p:nvSpPr>
        <p:spPr bwMode="auto">
          <a:xfrm>
            <a:off x="584200" y="2660650"/>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支持多区域隐私遮蔽</a:t>
            </a:r>
            <a:endParaRPr lang="zh-CN" altLang="en-US" sz="1800">
              <a:latin typeface="Arial" panose="020b0604020202020204" pitchFamily="34" charset="0"/>
            </a:endParaRPr>
          </a:p>
        </p:txBody>
      </p:sp>
      <p:sp>
        <p:nvSpPr>
          <p:cNvPr id="47117" name="椭圆 29"/>
          <p:cNvSpPr>
            <a:spLocks noChangeArrowheads="1"/>
          </p:cNvSpPr>
          <p:nvPr/>
        </p:nvSpPr>
        <p:spPr bwMode="auto">
          <a:xfrm>
            <a:off x="663575" y="265271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4</a:t>
            </a:r>
            <a:endParaRPr lang="zh-CN" altLang="en-US" sz="1200">
              <a:solidFill>
                <a:srgbClr val="FFFFFF"/>
              </a:solidFill>
              <a:latin typeface="Impact" panose="020b0806030902050204" pitchFamily="34" charset="0"/>
              <a:sym typeface="Impact" panose="020b0806030902050204" pitchFamily="34" charset="0"/>
            </a:endParaRPr>
          </a:p>
        </p:txBody>
      </p:sp>
      <p:sp>
        <p:nvSpPr>
          <p:cNvPr id="47118" name="矩形 31"/>
          <p:cNvSpPr>
            <a:spLocks noChangeArrowheads="1"/>
          </p:cNvSpPr>
          <p:nvPr/>
        </p:nvSpPr>
        <p:spPr bwMode="auto">
          <a:xfrm>
            <a:off x="584200" y="3041650"/>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RTSP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协议，支持单播、组播、广播，可同时输出</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种不同码流</a:t>
            </a:r>
            <a:endParaRPr lang="zh-CN" altLang="en-US" sz="1800">
              <a:latin typeface="Arial" panose="020b0604020202020204" pitchFamily="34" charset="0"/>
            </a:endParaRPr>
          </a:p>
        </p:txBody>
      </p:sp>
      <p:sp>
        <p:nvSpPr>
          <p:cNvPr id="47119" name="椭圆 32"/>
          <p:cNvSpPr>
            <a:spLocks noChangeArrowheads="1"/>
          </p:cNvSpPr>
          <p:nvPr/>
        </p:nvSpPr>
        <p:spPr bwMode="auto">
          <a:xfrm>
            <a:off x="663575" y="303371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5</a:t>
            </a:r>
            <a:endParaRPr lang="zh-CN" altLang="en-US" sz="1200">
              <a:solidFill>
                <a:srgbClr val="FFFFFF"/>
              </a:solidFill>
              <a:latin typeface="Impact" panose="020b0806030902050204" pitchFamily="34" charset="0"/>
              <a:sym typeface="Impact" panose="020b0806030902050204" pitchFamily="34" charset="0"/>
            </a:endParaRPr>
          </a:p>
        </p:txBody>
      </p:sp>
      <p:sp>
        <p:nvSpPr>
          <p:cNvPr id="47120" name="矩形 34"/>
          <p:cNvSpPr>
            <a:spLocks noChangeArrowheads="1"/>
          </p:cNvSpPr>
          <p:nvPr/>
        </p:nvSpPr>
        <p:spPr bwMode="auto">
          <a:xfrm>
            <a:off x="584200" y="3416300"/>
            <a:ext cx="66230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支持静态图片抓拍，可同时输出</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JPEG</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RAW</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图片格式</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21" name="椭圆 35"/>
          <p:cNvSpPr>
            <a:spLocks noChangeArrowheads="1"/>
          </p:cNvSpPr>
          <p:nvPr/>
        </p:nvSpPr>
        <p:spPr bwMode="auto">
          <a:xfrm>
            <a:off x="663575" y="344646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6</a:t>
            </a:r>
            <a:endParaRPr lang="zh-CN" altLang="en-US" sz="1200">
              <a:solidFill>
                <a:srgbClr val="FFFFFF"/>
              </a:solidFill>
              <a:latin typeface="Impact" panose="020b0806030902050204" pitchFamily="34" charset="0"/>
              <a:sym typeface="Impact" panose="020b0806030902050204" pitchFamily="34" charset="0"/>
            </a:endParaRPr>
          </a:p>
        </p:txBody>
      </p:sp>
      <p:sp>
        <p:nvSpPr>
          <p:cNvPr id="47122" name="矩形 37"/>
          <p:cNvSpPr>
            <a:spLocks noChangeArrowheads="1"/>
          </p:cNvSpPr>
          <p:nvPr/>
        </p:nvSpPr>
        <p:spPr bwMode="auto">
          <a:xfrm>
            <a:off x="584200" y="3835400"/>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支持本地存储：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Micro SD</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卡</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23" name="椭圆 38"/>
          <p:cNvSpPr>
            <a:spLocks noChangeArrowheads="1"/>
          </p:cNvSpPr>
          <p:nvPr/>
        </p:nvSpPr>
        <p:spPr bwMode="auto">
          <a:xfrm>
            <a:off x="663575" y="382746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7</a:t>
            </a:r>
            <a:endParaRPr lang="zh-CN" altLang="en-US" sz="1200">
              <a:solidFill>
                <a:srgbClr val="FFFFFF"/>
              </a:solidFill>
              <a:latin typeface="Impact" panose="020b0806030902050204" pitchFamily="34" charset="0"/>
              <a:sym typeface="Impact" panose="020b0806030902050204" pitchFamily="34" charset="0"/>
            </a:endParaRPr>
          </a:p>
        </p:txBody>
      </p:sp>
      <p:sp>
        <p:nvSpPr>
          <p:cNvPr id="47124" name="矩形 40"/>
          <p:cNvSpPr>
            <a:spLocks noChangeArrowheads="1"/>
          </p:cNvSpPr>
          <p:nvPr/>
        </p:nvSpPr>
        <p:spPr bwMode="auto">
          <a:xfrm>
            <a:off x="584200" y="4216400"/>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支持移动侦测，支持开关量输入（</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路）输出（</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路），支持事件和报警管理</a:t>
            </a:r>
            <a:endParaRPr lang="zh-CN" altLang="en-US" sz="1800">
              <a:latin typeface="Arial" panose="020b0604020202020204" pitchFamily="34" charset="0"/>
            </a:endParaRPr>
          </a:p>
        </p:txBody>
      </p:sp>
      <p:sp>
        <p:nvSpPr>
          <p:cNvPr id="47125" name="椭圆 41"/>
          <p:cNvSpPr>
            <a:spLocks noChangeArrowheads="1"/>
          </p:cNvSpPr>
          <p:nvPr/>
        </p:nvSpPr>
        <p:spPr bwMode="auto">
          <a:xfrm>
            <a:off x="663575" y="4210050"/>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8</a:t>
            </a:r>
            <a:endParaRPr lang="zh-CN" altLang="en-US" sz="1200">
              <a:solidFill>
                <a:srgbClr val="FFFFFF"/>
              </a:solidFill>
              <a:latin typeface="Impact" panose="020b0806030902050204" pitchFamily="34" charset="0"/>
              <a:sym typeface="Impact" panose="020b0806030902050204" pitchFamily="34" charset="0"/>
            </a:endParaRPr>
          </a:p>
        </p:txBody>
      </p:sp>
      <p:sp>
        <p:nvSpPr>
          <p:cNvPr id="47126" name="矩形 43"/>
          <p:cNvSpPr>
            <a:spLocks noChangeArrowheads="1"/>
          </p:cNvSpPr>
          <p:nvPr/>
        </p:nvSpPr>
        <p:spPr bwMode="auto">
          <a:xfrm>
            <a:off x="574675" y="4598988"/>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AC/DC 24V/</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适配器和</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POE</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IEEE802.3af class 3</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）供电</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27" name="椭圆 44"/>
          <p:cNvSpPr>
            <a:spLocks noChangeArrowheads="1"/>
          </p:cNvSpPr>
          <p:nvPr/>
        </p:nvSpPr>
        <p:spPr bwMode="auto">
          <a:xfrm>
            <a:off x="655638" y="4591050"/>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9</a:t>
            </a:r>
            <a:endParaRPr lang="zh-CN" altLang="en-US" sz="1200">
              <a:solidFill>
                <a:srgbClr val="FFFFFF"/>
              </a:solidFill>
              <a:latin typeface="Impact" panose="020b0806030902050204" pitchFamily="34" charset="0"/>
              <a:sym typeface="Impact" panose="020b0806030902050204" pitchFamily="34" charset="0"/>
            </a:endParaRPr>
          </a:p>
        </p:txBody>
      </p:sp>
      <p:sp>
        <p:nvSpPr>
          <p:cNvPr id="47128" name="矩形 48"/>
          <p:cNvSpPr>
            <a:spLocks noChangeArrowheads="1"/>
          </p:cNvSpPr>
          <p:nvPr/>
        </p:nvSpPr>
        <p:spPr bwMode="auto">
          <a:xfrm>
            <a:off x="574675" y="4979988"/>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支持软件远程升级</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29" name="椭圆 49"/>
          <p:cNvSpPr>
            <a:spLocks noChangeArrowheads="1"/>
          </p:cNvSpPr>
          <p:nvPr/>
        </p:nvSpPr>
        <p:spPr bwMode="auto">
          <a:xfrm>
            <a:off x="655638" y="4972050"/>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900">
              <a:solidFill>
                <a:srgbClr val="FFFFFF"/>
              </a:solidFill>
              <a:latin typeface="Impact" panose="020b0806030902050204" pitchFamily="34" charset="0"/>
              <a:sym typeface="Impact" panose="020b0806030902050204" pitchFamily="34" charset="0"/>
            </a:endParaRPr>
          </a:p>
        </p:txBody>
      </p:sp>
      <p:sp>
        <p:nvSpPr>
          <p:cNvPr id="47130" name="TextBox 47"/>
          <p:cNvSpPr>
            <a:spLocks noChangeArrowheads="1"/>
          </p:cNvSpPr>
          <p:nvPr/>
        </p:nvSpPr>
        <p:spPr bwMode="auto">
          <a:xfrm>
            <a:off x="663575" y="4995863"/>
            <a:ext cx="325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10</a:t>
            </a:r>
            <a:endParaRPr lang="zh-CN" altLang="en-US" sz="1200">
              <a:solidFill>
                <a:srgbClr val="FFFFFF"/>
              </a:solidFill>
              <a:latin typeface="Impact" panose="020b0806030902050204" pitchFamily="34" charset="0"/>
              <a:sym typeface="Impact" panose="020b0806030902050204" pitchFamily="34" charset="0"/>
            </a:endParaRPr>
          </a:p>
        </p:txBody>
      </p:sp>
      <p:sp>
        <p:nvSpPr>
          <p:cNvPr id="47131" name="矩形 53"/>
          <p:cNvSpPr>
            <a:spLocks noChangeArrowheads="1"/>
          </p:cNvSpPr>
          <p:nvPr/>
        </p:nvSpPr>
        <p:spPr bwMode="auto">
          <a:xfrm>
            <a:off x="574675" y="5362575"/>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ONVIF</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标准</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可为软件集成提供</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API</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32" name="椭圆 54"/>
          <p:cNvSpPr>
            <a:spLocks noChangeArrowheads="1"/>
          </p:cNvSpPr>
          <p:nvPr/>
        </p:nvSpPr>
        <p:spPr bwMode="auto">
          <a:xfrm>
            <a:off x="655638" y="5353050"/>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Impact" panose="020b0806030902050204" pitchFamily="34" charset="0"/>
              <a:sym typeface="Impact" panose="020b0806030902050204" pitchFamily="34" charset="0"/>
            </a:endParaRPr>
          </a:p>
        </p:txBody>
      </p:sp>
      <p:sp>
        <p:nvSpPr>
          <p:cNvPr id="47133" name="TextBox 52"/>
          <p:cNvSpPr>
            <a:spLocks noChangeArrowheads="1"/>
          </p:cNvSpPr>
          <p:nvPr/>
        </p:nvSpPr>
        <p:spPr bwMode="auto">
          <a:xfrm>
            <a:off x="674688" y="5376863"/>
            <a:ext cx="3032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11</a:t>
            </a:r>
            <a:endParaRPr lang="zh-CN" altLang="en-US" sz="1200">
              <a:solidFill>
                <a:srgbClr val="FFFFFF"/>
              </a:solidFill>
              <a:latin typeface="Impact" panose="020b0806030902050204" pitchFamily="34" charset="0"/>
              <a:sym typeface="Impact" panose="020b0806030902050204" pitchFamily="34" charset="0"/>
            </a:endParaRPr>
          </a:p>
        </p:txBody>
      </p:sp>
      <p:sp>
        <p:nvSpPr>
          <p:cNvPr id="47134" name="矩形 58"/>
          <p:cNvSpPr>
            <a:spLocks noChangeArrowheads="1"/>
          </p:cNvSpPr>
          <p:nvPr/>
        </p:nvSpPr>
        <p:spPr bwMode="auto">
          <a:xfrm>
            <a:off x="574675" y="5743575"/>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低功耗，整机功耗</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&lt;4W</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35" name="椭圆 59"/>
          <p:cNvSpPr>
            <a:spLocks noChangeArrowheads="1"/>
          </p:cNvSpPr>
          <p:nvPr/>
        </p:nvSpPr>
        <p:spPr bwMode="auto">
          <a:xfrm>
            <a:off x="655638" y="5735638"/>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Impact" panose="020b0806030902050204" pitchFamily="34" charset="0"/>
              <a:sym typeface="Impact" panose="020b0806030902050204" pitchFamily="34" charset="0"/>
            </a:endParaRPr>
          </a:p>
        </p:txBody>
      </p:sp>
      <p:sp>
        <p:nvSpPr>
          <p:cNvPr id="47136" name="TextBox 57"/>
          <p:cNvSpPr>
            <a:spLocks noChangeArrowheads="1"/>
          </p:cNvSpPr>
          <p:nvPr/>
        </p:nvSpPr>
        <p:spPr bwMode="auto">
          <a:xfrm>
            <a:off x="666750" y="5759450"/>
            <a:ext cx="32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12</a:t>
            </a:r>
            <a:endParaRPr lang="zh-CN" altLang="en-US" sz="1200">
              <a:solidFill>
                <a:srgbClr val="FFFFFF"/>
              </a:solidFill>
              <a:latin typeface="Impact" panose="020b0806030902050204" pitchFamily="34" charset="0"/>
              <a:sym typeface="Impact" panose="020b0806030902050204" pitchFamily="34" charset="0"/>
            </a:endParaRPr>
          </a:p>
        </p:txBody>
      </p:sp>
    </p:spTree>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8130" name="矩形 3"/>
          <p:cNvSpPr>
            <a:spLocks noChangeArrowheads="1"/>
          </p:cNvSpPr>
          <p:nvPr/>
        </p:nvSpPr>
        <p:spPr bwMode="auto">
          <a:xfrm>
            <a:off x="682625" y="1557338"/>
            <a:ext cx="3824288" cy="3106737"/>
          </a:xfrm>
          <a:prstGeom prst="rect">
            <a:avLst/>
          </a:prstGeom>
          <a:blipFill dpi="0" rotWithShape="1">
            <a:blip r:embed="rId3"/>
            <a:tile tx="0" ty="0" sx="100000" sy="100000" flip="none" algn="tl"/>
          </a:blip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8131" name="矩形 4"/>
          <p:cNvSpPr>
            <a:spLocks noChangeArrowheads="1"/>
          </p:cNvSpPr>
          <p:nvPr/>
        </p:nvSpPr>
        <p:spPr bwMode="auto">
          <a:xfrm>
            <a:off x="682625" y="5157788"/>
            <a:ext cx="8089900" cy="1368425"/>
          </a:xfrm>
          <a:prstGeom prst="rect">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8132" name="矩形 5"/>
          <p:cNvSpPr>
            <a:spLocks noChangeArrowheads="1"/>
          </p:cNvSpPr>
          <p:nvPr/>
        </p:nvSpPr>
        <p:spPr bwMode="auto">
          <a:xfrm>
            <a:off x="330200" y="5157788"/>
            <a:ext cx="835342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000000"/>
                </a:solidFill>
                <a:sym typeface="宋体" panose="02010600030101010101" pitchFamily="2" charset="-122"/>
              </a:rPr>
              <a:t>         </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HD-IPC-M131</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1080p</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宽动态图像传感器，一次快门多点曝光，图像动态范围可达</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100dB</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。提供</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1080p30</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高清图像，可同时采用</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H.264</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MJPEG</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编码，可提供</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种不同码流。</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POE</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供电，双向语音，内置存储卡，外形小巧。适合宾馆、酒店、超市等室内高清监控场合使用。</a:t>
            </a:r>
            <a:endParaRPr lang="zh-CN" altLang="en-US" sz="1800">
              <a:latin typeface="Arial" panose="020b0604020202020204" pitchFamily="34" charset="0"/>
            </a:endParaRPr>
          </a:p>
        </p:txBody>
      </p:sp>
      <p:sp>
        <p:nvSpPr>
          <p:cNvPr id="48133" name="矩形 6"/>
          <p:cNvSpPr>
            <a:spLocks noChangeArrowheads="1"/>
          </p:cNvSpPr>
          <p:nvPr/>
        </p:nvSpPr>
        <p:spPr bwMode="auto">
          <a:xfrm>
            <a:off x="573088" y="717550"/>
            <a:ext cx="6735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高清半球型低照度摄像机</a:t>
            </a:r>
            <a:endParaRPr lang="zh-CN" altLang="en-US" sz="1800">
              <a:latin typeface="Arial" panose="020b0604020202020204" pitchFamily="34" charset="0"/>
            </a:endParaRPr>
          </a:p>
        </p:txBody>
      </p:sp>
      <p:sp>
        <p:nvSpPr>
          <p:cNvPr id="48134" name="矩形 7"/>
          <p:cNvSpPr>
            <a:spLocks noChangeArrowheads="1"/>
          </p:cNvSpPr>
          <p:nvPr/>
        </p:nvSpPr>
        <p:spPr bwMode="auto">
          <a:xfrm>
            <a:off x="755650" y="4716463"/>
            <a:ext cx="35004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产品概述</a:t>
            </a:r>
            <a:endParaRPr 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35" name="矩形 8"/>
          <p:cNvSpPr>
            <a:spLocks noChangeArrowheads="1"/>
          </p:cNvSpPr>
          <p:nvPr/>
        </p:nvSpPr>
        <p:spPr bwMode="auto">
          <a:xfrm>
            <a:off x="682625" y="1557338"/>
            <a:ext cx="8089900" cy="3106737"/>
          </a:xfrm>
          <a:prstGeom prst="rect">
            <a:avLst/>
          </a:prstGeom>
          <a:noFill/>
          <a:ln w="9525">
            <a:solidFill>
              <a:srgbClr val="31859B"/>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8136" name="矩形 9"/>
          <p:cNvSpPr>
            <a:spLocks noChangeArrowheads="1"/>
          </p:cNvSpPr>
          <p:nvPr/>
        </p:nvSpPr>
        <p:spPr bwMode="auto">
          <a:xfrm>
            <a:off x="682625" y="4664075"/>
            <a:ext cx="8089900" cy="492125"/>
          </a:xfrm>
          <a:prstGeom prst="rect">
            <a:avLst/>
          </a:prstGeom>
          <a:noFill/>
          <a:ln w="9525">
            <a:solidFill>
              <a:srgbClr val="31859B"/>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8137" name="等腰三角形 10"/>
          <p:cNvSpPr>
            <a:spLocks noChangeArrowheads="1"/>
          </p:cNvSpPr>
          <p:nvPr/>
        </p:nvSpPr>
        <p:spPr bwMode="auto">
          <a:xfrm rot="10800000" flipV="1">
            <a:off x="1246188" y="5095875"/>
            <a:ext cx="288925" cy="87313"/>
          </a:xfrm>
          <a:prstGeom prst="triangle">
            <a:avLst>
              <a:gd name="adj" fmla="val 51273"/>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8138" name="矩形 11"/>
          <p:cNvSpPr>
            <a:spLocks noChangeArrowheads="1"/>
          </p:cNvSpPr>
          <p:nvPr/>
        </p:nvSpPr>
        <p:spPr bwMode="auto">
          <a:xfrm>
            <a:off x="682625" y="0"/>
            <a:ext cx="1512888" cy="7175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8139" name="矩形 12"/>
          <p:cNvSpPr>
            <a:spLocks noChangeArrowheads="1"/>
          </p:cNvSpPr>
          <p:nvPr/>
        </p:nvSpPr>
        <p:spPr bwMode="auto">
          <a:xfrm>
            <a:off x="596900" y="236538"/>
            <a:ext cx="3000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HD-IPC-</a:t>
            </a:r>
            <a:r>
              <a:rPr lang="en-US" altLang="zh-CN" sz="2800">
                <a:solidFill>
                  <a:srgbClr val="934BC9"/>
                </a:solidFill>
                <a:latin typeface="微软雅黑" panose="020b0503020204020204" pitchFamily="34" charset="-122"/>
                <a:ea typeface="微软雅黑" panose="020b0503020204020204" pitchFamily="34" charset="-122"/>
                <a:sym typeface="微软雅黑" panose="020b0503020204020204" pitchFamily="34" charset="-122"/>
              </a:rPr>
              <a:t>M</a:t>
            </a:r>
            <a:r>
              <a:rPr lang="zh-CN" altLang="en-US" sz="2800">
                <a:solidFill>
                  <a:srgbClr val="934BC9"/>
                </a:solidFill>
                <a:latin typeface="微软雅黑" panose="020b0503020204020204" pitchFamily="34" charset="-122"/>
                <a:ea typeface="微软雅黑" panose="020b0503020204020204" pitchFamily="34" charset="-122"/>
                <a:sym typeface="微软雅黑" panose="020b0503020204020204" pitchFamily="34" charset="-122"/>
              </a:rPr>
              <a:t>系列</a:t>
            </a:r>
            <a:r>
              <a:rPr lang="en-US" sz="2800">
                <a:solidFill>
                  <a:srgbClr val="934BC9"/>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a:solidFill>
                <a:srgbClr val="934BC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40" name="圆角矩形 15"/>
          <p:cNvSpPr>
            <a:spLocks noChangeArrowheads="1"/>
          </p:cNvSpPr>
          <p:nvPr/>
        </p:nvSpPr>
        <p:spPr bwMode="auto">
          <a:xfrm>
            <a:off x="4964113" y="2114550"/>
            <a:ext cx="882650" cy="793750"/>
          </a:xfrm>
          <a:prstGeom prst="roundRect">
            <a:avLst>
              <a:gd name="adj" fmla="val 7329"/>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产品</a:t>
            </a:r>
            <a:endParaRPr 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名称</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41" name="圆角矩形 16"/>
          <p:cNvSpPr>
            <a:spLocks noChangeArrowheads="1"/>
          </p:cNvSpPr>
          <p:nvPr/>
        </p:nvSpPr>
        <p:spPr bwMode="auto">
          <a:xfrm>
            <a:off x="4964113" y="3754438"/>
            <a:ext cx="882650" cy="422275"/>
          </a:xfrm>
          <a:prstGeom prst="roundRect">
            <a:avLst>
              <a:gd name="adj" fmla="val 7329"/>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备注</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42" name="圆角矩形 17"/>
          <p:cNvSpPr>
            <a:spLocks noChangeArrowheads="1"/>
          </p:cNvSpPr>
          <p:nvPr/>
        </p:nvSpPr>
        <p:spPr bwMode="auto">
          <a:xfrm>
            <a:off x="5870575" y="2114550"/>
            <a:ext cx="1216025" cy="793750"/>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1080p</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高清半球型低照度摄像机</a:t>
            </a:r>
            <a:endParaRPr lang="zh-CN" altLang="en-US" sz="1200">
              <a:solidFill>
                <a:srgbClr val="FFFFFF"/>
              </a:solidFill>
              <a:latin typeface="微软雅黑" panose="020b0503020204020204" pitchFamily="34" charset="-122"/>
              <a:ea typeface="微软雅黑" panose="020b0503020204020204" pitchFamily="34" charset="-122"/>
              <a:sym typeface="Songti SC Regular" charset="0"/>
            </a:endParaRPr>
          </a:p>
        </p:txBody>
      </p:sp>
      <p:sp>
        <p:nvSpPr>
          <p:cNvPr id="48143" name="圆角矩形 18"/>
          <p:cNvSpPr>
            <a:spLocks noChangeArrowheads="1"/>
          </p:cNvSpPr>
          <p:nvPr/>
        </p:nvSpPr>
        <p:spPr bwMode="auto">
          <a:xfrm>
            <a:off x="7110413" y="2114550"/>
            <a:ext cx="1216025" cy="793750"/>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720p</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高清半球型低照度摄像机</a:t>
            </a:r>
            <a:endParaRPr lang="zh-CN" altLang="en-US" sz="13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44" name="圆角矩形 19"/>
          <p:cNvSpPr>
            <a:spLocks noChangeArrowheads="1"/>
          </p:cNvSpPr>
          <p:nvPr/>
        </p:nvSpPr>
        <p:spPr bwMode="auto">
          <a:xfrm>
            <a:off x="4964113" y="2933700"/>
            <a:ext cx="882650" cy="793750"/>
          </a:xfrm>
          <a:prstGeom prst="roundRect">
            <a:avLst>
              <a:gd name="adj" fmla="val 7329"/>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产品</a:t>
            </a:r>
            <a:endParaRPr 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型号</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45" name="圆角矩形 20"/>
          <p:cNvSpPr>
            <a:spLocks noChangeArrowheads="1"/>
          </p:cNvSpPr>
          <p:nvPr/>
        </p:nvSpPr>
        <p:spPr bwMode="auto">
          <a:xfrm>
            <a:off x="5870575" y="2933700"/>
            <a:ext cx="1216025" cy="793750"/>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cs typeface="Calibri" panose="020f0502020204030204" pitchFamily="34" charset="0"/>
              </a:rPr>
              <a:t>HD-IPC-M131</a:t>
            </a:r>
            <a:endParaRPr lang="zh-CN" altLang="en-US" sz="1200">
              <a:solidFill>
                <a:srgbClr val="FFFFFF"/>
              </a:solidFill>
              <a:latin typeface="Songti SC Regular" charset="0"/>
              <a:sym typeface="Songti SC Regular" charset="0"/>
            </a:endParaRPr>
          </a:p>
        </p:txBody>
      </p:sp>
      <p:sp>
        <p:nvSpPr>
          <p:cNvPr id="48146" name="圆角矩形 21"/>
          <p:cNvSpPr>
            <a:spLocks noChangeArrowheads="1"/>
          </p:cNvSpPr>
          <p:nvPr/>
        </p:nvSpPr>
        <p:spPr bwMode="auto">
          <a:xfrm>
            <a:off x="7110413" y="2933700"/>
            <a:ext cx="1216025" cy="793750"/>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cs typeface="Calibri" panose="020f0502020204030204" pitchFamily="34" charset="0"/>
              </a:rPr>
              <a:t>HD-IPC-M121</a:t>
            </a:r>
            <a:endParaRPr lang="zh-CN" altLang="en-US" sz="1200">
              <a:solidFill>
                <a:srgbClr val="FFFFFF"/>
              </a:solidFill>
              <a:latin typeface="Songti SC Regular" charset="0"/>
              <a:sym typeface="Songti SC Regular" charset="0"/>
            </a:endParaRPr>
          </a:p>
        </p:txBody>
      </p:sp>
      <p:sp>
        <p:nvSpPr>
          <p:cNvPr id="48147" name="圆角矩形 22"/>
          <p:cNvSpPr>
            <a:spLocks noChangeArrowheads="1"/>
          </p:cNvSpPr>
          <p:nvPr/>
        </p:nvSpPr>
        <p:spPr bwMode="auto">
          <a:xfrm>
            <a:off x="5870575" y="3754438"/>
            <a:ext cx="1216025" cy="42227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rgbClr val="000000"/>
              </a:solidFill>
              <a:latin typeface="微软雅黑" panose="020b0503020204020204" pitchFamily="34" charset="-122"/>
              <a:ea typeface="微软雅黑" panose="020b0503020204020204" pitchFamily="34" charset="-122"/>
              <a:sym typeface="Songti SC Regular" charset="0"/>
            </a:endParaRPr>
          </a:p>
        </p:txBody>
      </p:sp>
      <p:sp>
        <p:nvSpPr>
          <p:cNvPr id="48148" name="圆角矩形 23"/>
          <p:cNvSpPr>
            <a:spLocks noChangeArrowheads="1"/>
          </p:cNvSpPr>
          <p:nvPr/>
        </p:nvSpPr>
        <p:spPr bwMode="auto">
          <a:xfrm>
            <a:off x="7110413" y="3754438"/>
            <a:ext cx="1216025" cy="42227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rgbClr val="000000"/>
              </a:solidFill>
              <a:latin typeface="微软雅黑" panose="020b0503020204020204" pitchFamily="34" charset="-122"/>
              <a:ea typeface="微软雅黑" panose="020b0503020204020204" pitchFamily="34" charset="-122"/>
              <a:sym typeface="Songti SC Regular" charset="0"/>
            </a:endParaRPr>
          </a:p>
        </p:txBody>
      </p:sp>
      <p:pic>
        <p:nvPicPr>
          <p:cNvPr id="48149" name="图片 27" descr="高清半球型摄像机2.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63713" y="2543175"/>
            <a:ext cx="1328737"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9154" name="Picture 2" descr="D:\素材\人文\3D.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0525" y="3789363"/>
            <a:ext cx="2193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矩形 4"/>
          <p:cNvSpPr>
            <a:spLocks noChangeArrowheads="1"/>
          </p:cNvSpPr>
          <p:nvPr/>
        </p:nvSpPr>
        <p:spPr bwMode="auto">
          <a:xfrm>
            <a:off x="582613" y="717550"/>
            <a:ext cx="604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产品特性</a:t>
            </a:r>
            <a:endParaRPr 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56" name="矩形 49"/>
          <p:cNvSpPr>
            <a:spLocks noChangeArrowheads="1"/>
          </p:cNvSpPr>
          <p:nvPr/>
        </p:nvSpPr>
        <p:spPr bwMode="auto">
          <a:xfrm>
            <a:off x="682625" y="0"/>
            <a:ext cx="1512888" cy="7175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9157" name="矩形 50"/>
          <p:cNvSpPr>
            <a:spLocks noChangeArrowheads="1"/>
          </p:cNvSpPr>
          <p:nvPr/>
        </p:nvSpPr>
        <p:spPr bwMode="auto">
          <a:xfrm>
            <a:off x="596900" y="236538"/>
            <a:ext cx="3000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HD-IPC-</a:t>
            </a:r>
            <a:r>
              <a:rPr lang="en-US" altLang="zh-CN" sz="2800">
                <a:solidFill>
                  <a:srgbClr val="934BC9"/>
                </a:solidFill>
                <a:latin typeface="微软雅黑" panose="020b0503020204020204" pitchFamily="34" charset="-122"/>
                <a:ea typeface="微软雅黑" panose="020b0503020204020204" pitchFamily="34" charset="-122"/>
                <a:sym typeface="微软雅黑" panose="020b0503020204020204" pitchFamily="34" charset="-122"/>
              </a:rPr>
              <a:t>M</a:t>
            </a:r>
            <a:r>
              <a:rPr lang="zh-CN" altLang="en-US" sz="2800">
                <a:solidFill>
                  <a:srgbClr val="934BC9"/>
                </a:solidFill>
                <a:latin typeface="微软雅黑" panose="020b0503020204020204" pitchFamily="34" charset="-122"/>
                <a:ea typeface="微软雅黑" panose="020b0503020204020204" pitchFamily="34" charset="-122"/>
                <a:sym typeface="微软雅黑" panose="020b0503020204020204" pitchFamily="34" charset="-122"/>
              </a:rPr>
              <a:t>系列</a:t>
            </a:r>
            <a:r>
              <a:rPr lang="en-US" sz="2800">
                <a:solidFill>
                  <a:srgbClr val="934BC9"/>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a:solidFill>
                <a:srgbClr val="934BC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58" name="椭圆 51"/>
          <p:cNvSpPr>
            <a:spLocks noChangeArrowheads="1"/>
          </p:cNvSpPr>
          <p:nvPr/>
        </p:nvSpPr>
        <p:spPr bwMode="auto">
          <a:xfrm>
            <a:off x="654050" y="1406525"/>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a:t>
            </a:r>
            <a:endParaRPr lang="zh-CN" altLang="en-US" sz="1200">
              <a:solidFill>
                <a:srgbClr val="FFFFFF"/>
              </a:solidFill>
              <a:latin typeface="Impact" panose="020b0806030902050204" pitchFamily="34" charset="0"/>
              <a:sym typeface="Impact" panose="020b0806030902050204" pitchFamily="34" charset="0"/>
            </a:endParaRPr>
          </a:p>
        </p:txBody>
      </p:sp>
      <p:sp>
        <p:nvSpPr>
          <p:cNvPr id="49159" name="矩形 52"/>
          <p:cNvSpPr>
            <a:spLocks noChangeArrowheads="1"/>
          </p:cNvSpPr>
          <p:nvPr/>
        </p:nvSpPr>
        <p:spPr bwMode="auto">
          <a:xfrm>
            <a:off x="593725" y="1371600"/>
            <a:ext cx="706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1143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选用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1/3”200</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万像素</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CMOS</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宽动态图像传感器</a:t>
            </a:r>
            <a:endParaRPr lang="zh-CN" altLang="en-US" sz="1800">
              <a:latin typeface="Arial" panose="020b0604020202020204" pitchFamily="34" charset="0"/>
            </a:endParaRPr>
          </a:p>
        </p:txBody>
      </p:sp>
      <p:sp>
        <p:nvSpPr>
          <p:cNvPr id="49160" name="椭圆 53"/>
          <p:cNvSpPr>
            <a:spLocks noChangeArrowheads="1"/>
          </p:cNvSpPr>
          <p:nvPr/>
        </p:nvSpPr>
        <p:spPr bwMode="auto">
          <a:xfrm>
            <a:off x="654050" y="1812925"/>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2</a:t>
            </a:r>
            <a:endParaRPr lang="zh-CN" altLang="en-US" sz="1200">
              <a:solidFill>
                <a:srgbClr val="FFFFFF"/>
              </a:solidFill>
              <a:latin typeface="Impact" panose="020b0806030902050204" pitchFamily="34" charset="0"/>
              <a:sym typeface="Impact" panose="020b0806030902050204" pitchFamily="34" charset="0"/>
            </a:endParaRPr>
          </a:p>
        </p:txBody>
      </p:sp>
      <p:sp>
        <p:nvSpPr>
          <p:cNvPr id="49161" name="矩形 54"/>
          <p:cNvSpPr>
            <a:spLocks noChangeArrowheads="1"/>
          </p:cNvSpPr>
          <p:nvPr/>
        </p:nvSpPr>
        <p:spPr bwMode="auto">
          <a:xfrm>
            <a:off x="584200" y="2220913"/>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RTSP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协议，支持单播、组播、广播，可同时输出</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种不同码流</a:t>
            </a:r>
            <a:endParaRPr lang="zh-CN" altLang="en-US" sz="1800">
              <a:latin typeface="Arial" panose="020b0604020202020204" pitchFamily="34" charset="0"/>
            </a:endParaRPr>
          </a:p>
        </p:txBody>
      </p:sp>
      <p:sp>
        <p:nvSpPr>
          <p:cNvPr id="49162" name="椭圆 55"/>
          <p:cNvSpPr>
            <a:spLocks noChangeArrowheads="1"/>
          </p:cNvSpPr>
          <p:nvPr/>
        </p:nvSpPr>
        <p:spPr bwMode="auto">
          <a:xfrm>
            <a:off x="663575" y="224631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3</a:t>
            </a:r>
            <a:endParaRPr lang="zh-CN" altLang="en-US" sz="1200">
              <a:solidFill>
                <a:srgbClr val="FFFFFF"/>
              </a:solidFill>
              <a:latin typeface="Impact" panose="020b0806030902050204" pitchFamily="34" charset="0"/>
              <a:sym typeface="Impact" panose="020b0806030902050204" pitchFamily="34" charset="0"/>
            </a:endParaRPr>
          </a:p>
        </p:txBody>
      </p:sp>
      <p:sp>
        <p:nvSpPr>
          <p:cNvPr id="49163" name="矩形 56"/>
          <p:cNvSpPr>
            <a:spLocks noChangeArrowheads="1"/>
          </p:cNvSpPr>
          <p:nvPr/>
        </p:nvSpPr>
        <p:spPr bwMode="auto">
          <a:xfrm>
            <a:off x="584200" y="2632075"/>
            <a:ext cx="66230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支持静态图片抓拍，可同时输出</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JPEG</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图片格式</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64" name="椭圆 57"/>
          <p:cNvSpPr>
            <a:spLocks noChangeArrowheads="1"/>
          </p:cNvSpPr>
          <p:nvPr/>
        </p:nvSpPr>
        <p:spPr bwMode="auto">
          <a:xfrm>
            <a:off x="663575" y="265271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4</a:t>
            </a:r>
            <a:endParaRPr lang="zh-CN" altLang="en-US" sz="1200">
              <a:solidFill>
                <a:srgbClr val="FFFFFF"/>
              </a:solidFill>
              <a:latin typeface="Impact" panose="020b0806030902050204" pitchFamily="34" charset="0"/>
              <a:sym typeface="Impact" panose="020b0806030902050204" pitchFamily="34" charset="0"/>
            </a:endParaRPr>
          </a:p>
        </p:txBody>
      </p:sp>
      <p:sp>
        <p:nvSpPr>
          <p:cNvPr id="49165" name="椭圆 59"/>
          <p:cNvSpPr>
            <a:spLocks noChangeArrowheads="1"/>
          </p:cNvSpPr>
          <p:nvPr/>
        </p:nvSpPr>
        <p:spPr bwMode="auto">
          <a:xfrm>
            <a:off x="663575" y="303371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5</a:t>
            </a:r>
            <a:endParaRPr lang="zh-CN" altLang="en-US" sz="1200">
              <a:solidFill>
                <a:srgbClr val="FFFFFF"/>
              </a:solidFill>
              <a:latin typeface="Impact" panose="020b0806030902050204" pitchFamily="34" charset="0"/>
              <a:sym typeface="Impact" panose="020b0806030902050204" pitchFamily="34" charset="0"/>
            </a:endParaRPr>
          </a:p>
        </p:txBody>
      </p:sp>
      <p:sp>
        <p:nvSpPr>
          <p:cNvPr id="49166" name="椭圆 61"/>
          <p:cNvSpPr>
            <a:spLocks noChangeArrowheads="1"/>
          </p:cNvSpPr>
          <p:nvPr/>
        </p:nvSpPr>
        <p:spPr bwMode="auto">
          <a:xfrm>
            <a:off x="663575" y="342741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6</a:t>
            </a:r>
            <a:endParaRPr lang="zh-CN" altLang="en-US" sz="1200">
              <a:solidFill>
                <a:srgbClr val="FFFFFF"/>
              </a:solidFill>
              <a:latin typeface="Impact" panose="020b0806030902050204" pitchFamily="34" charset="0"/>
              <a:sym typeface="Impact" panose="020b0806030902050204" pitchFamily="34" charset="0"/>
            </a:endParaRPr>
          </a:p>
        </p:txBody>
      </p:sp>
      <p:sp>
        <p:nvSpPr>
          <p:cNvPr id="49167" name="矩形 62"/>
          <p:cNvSpPr>
            <a:spLocks noChangeArrowheads="1"/>
          </p:cNvSpPr>
          <p:nvPr/>
        </p:nvSpPr>
        <p:spPr bwMode="auto">
          <a:xfrm>
            <a:off x="584200" y="3835400"/>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支持多区域隐私遮蔽</a:t>
            </a:r>
            <a:endParaRPr lang="zh-CN" altLang="en-US" sz="1800">
              <a:latin typeface="Arial" panose="020b0604020202020204" pitchFamily="34" charset="0"/>
            </a:endParaRPr>
          </a:p>
        </p:txBody>
      </p:sp>
      <p:sp>
        <p:nvSpPr>
          <p:cNvPr id="49168" name="椭圆 63"/>
          <p:cNvSpPr>
            <a:spLocks noChangeArrowheads="1"/>
          </p:cNvSpPr>
          <p:nvPr/>
        </p:nvSpPr>
        <p:spPr bwMode="auto">
          <a:xfrm>
            <a:off x="663575" y="382746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7</a:t>
            </a:r>
            <a:endParaRPr lang="zh-CN" altLang="en-US" sz="1200">
              <a:solidFill>
                <a:srgbClr val="FFFFFF"/>
              </a:solidFill>
              <a:latin typeface="Impact" panose="020b0806030902050204" pitchFamily="34" charset="0"/>
              <a:sym typeface="Impact" panose="020b0806030902050204" pitchFamily="34" charset="0"/>
            </a:endParaRPr>
          </a:p>
        </p:txBody>
      </p:sp>
      <p:sp>
        <p:nvSpPr>
          <p:cNvPr id="49169" name="矩形 64"/>
          <p:cNvSpPr>
            <a:spLocks noChangeArrowheads="1"/>
          </p:cNvSpPr>
          <p:nvPr/>
        </p:nvSpPr>
        <p:spPr bwMode="auto">
          <a:xfrm>
            <a:off x="584200" y="4216400"/>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支持本地存储：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Micro SD</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卡</a:t>
            </a:r>
            <a:endParaRPr lang="zh-CN" altLang="en-US" sz="1800">
              <a:latin typeface="Arial" panose="020b0604020202020204" pitchFamily="34" charset="0"/>
            </a:endParaRPr>
          </a:p>
        </p:txBody>
      </p:sp>
      <p:sp>
        <p:nvSpPr>
          <p:cNvPr id="49170" name="椭圆 65"/>
          <p:cNvSpPr>
            <a:spLocks noChangeArrowheads="1"/>
          </p:cNvSpPr>
          <p:nvPr/>
        </p:nvSpPr>
        <p:spPr bwMode="auto">
          <a:xfrm>
            <a:off x="663575" y="4210050"/>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8</a:t>
            </a:r>
            <a:endParaRPr lang="zh-CN" altLang="en-US" sz="1200">
              <a:solidFill>
                <a:srgbClr val="FFFFFF"/>
              </a:solidFill>
              <a:latin typeface="Impact" panose="020b0806030902050204" pitchFamily="34" charset="0"/>
              <a:sym typeface="Impact" panose="020b0806030902050204" pitchFamily="34" charset="0"/>
            </a:endParaRPr>
          </a:p>
        </p:txBody>
      </p:sp>
      <p:sp>
        <p:nvSpPr>
          <p:cNvPr id="49171" name="矩形 66"/>
          <p:cNvSpPr>
            <a:spLocks noChangeArrowheads="1"/>
          </p:cNvSpPr>
          <p:nvPr/>
        </p:nvSpPr>
        <p:spPr bwMode="auto">
          <a:xfrm>
            <a:off x="574675" y="4598988"/>
            <a:ext cx="5005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支持移动侦测，支持事件和报警管理</a:t>
            </a:r>
            <a:endParaRPr lang="zh-CN" altLang="en-US" sz="1800">
              <a:latin typeface="Arial" panose="020b0604020202020204" pitchFamily="34" charset="0"/>
            </a:endParaRPr>
          </a:p>
        </p:txBody>
      </p:sp>
      <p:sp>
        <p:nvSpPr>
          <p:cNvPr id="49172" name="椭圆 67"/>
          <p:cNvSpPr>
            <a:spLocks noChangeArrowheads="1"/>
          </p:cNvSpPr>
          <p:nvPr/>
        </p:nvSpPr>
        <p:spPr bwMode="auto">
          <a:xfrm>
            <a:off x="655638" y="4591050"/>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9</a:t>
            </a:r>
            <a:endParaRPr lang="zh-CN" altLang="en-US" sz="1200">
              <a:solidFill>
                <a:srgbClr val="FFFFFF"/>
              </a:solidFill>
              <a:latin typeface="Impact" panose="020b0806030902050204" pitchFamily="34" charset="0"/>
              <a:sym typeface="Impact" panose="020b0806030902050204" pitchFamily="34" charset="0"/>
            </a:endParaRPr>
          </a:p>
        </p:txBody>
      </p:sp>
      <p:sp>
        <p:nvSpPr>
          <p:cNvPr id="49173" name="矩形 68"/>
          <p:cNvSpPr>
            <a:spLocks noChangeArrowheads="1"/>
          </p:cNvSpPr>
          <p:nvPr/>
        </p:nvSpPr>
        <p:spPr bwMode="auto">
          <a:xfrm>
            <a:off x="574675" y="4979988"/>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支持软件远程升级</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74" name="椭圆 69"/>
          <p:cNvSpPr>
            <a:spLocks noChangeArrowheads="1"/>
          </p:cNvSpPr>
          <p:nvPr/>
        </p:nvSpPr>
        <p:spPr bwMode="auto">
          <a:xfrm>
            <a:off x="655638" y="4972050"/>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900">
              <a:solidFill>
                <a:srgbClr val="FFFFFF"/>
              </a:solidFill>
              <a:latin typeface="Impact" panose="020b0806030902050204" pitchFamily="34" charset="0"/>
              <a:sym typeface="Impact" panose="020b0806030902050204" pitchFamily="34" charset="0"/>
            </a:endParaRPr>
          </a:p>
        </p:txBody>
      </p:sp>
      <p:sp>
        <p:nvSpPr>
          <p:cNvPr id="49175" name="TextBox 70"/>
          <p:cNvSpPr>
            <a:spLocks noChangeArrowheads="1"/>
          </p:cNvSpPr>
          <p:nvPr/>
        </p:nvSpPr>
        <p:spPr bwMode="auto">
          <a:xfrm>
            <a:off x="663575" y="4995863"/>
            <a:ext cx="325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10</a:t>
            </a:r>
            <a:endParaRPr lang="zh-CN" altLang="en-US" sz="1200">
              <a:solidFill>
                <a:srgbClr val="FFFFFF"/>
              </a:solidFill>
              <a:latin typeface="Impact" panose="020b0806030902050204" pitchFamily="34" charset="0"/>
              <a:sym typeface="Impact" panose="020b0806030902050204" pitchFamily="34" charset="0"/>
            </a:endParaRPr>
          </a:p>
        </p:txBody>
      </p:sp>
      <p:sp>
        <p:nvSpPr>
          <p:cNvPr id="49176" name="矩形 71"/>
          <p:cNvSpPr>
            <a:spLocks noChangeArrowheads="1"/>
          </p:cNvSpPr>
          <p:nvPr/>
        </p:nvSpPr>
        <p:spPr bwMode="auto">
          <a:xfrm>
            <a:off x="574675" y="5362575"/>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ONVIF</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标准</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可为软件集成提供</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API</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77" name="椭圆 72"/>
          <p:cNvSpPr>
            <a:spLocks noChangeArrowheads="1"/>
          </p:cNvSpPr>
          <p:nvPr/>
        </p:nvSpPr>
        <p:spPr bwMode="auto">
          <a:xfrm>
            <a:off x="655638" y="5353050"/>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Impact" panose="020b0806030902050204" pitchFamily="34" charset="0"/>
              <a:sym typeface="Impact" panose="020b0806030902050204" pitchFamily="34" charset="0"/>
            </a:endParaRPr>
          </a:p>
        </p:txBody>
      </p:sp>
      <p:sp>
        <p:nvSpPr>
          <p:cNvPr id="49178" name="TextBox 73"/>
          <p:cNvSpPr>
            <a:spLocks noChangeArrowheads="1"/>
          </p:cNvSpPr>
          <p:nvPr/>
        </p:nvSpPr>
        <p:spPr bwMode="auto">
          <a:xfrm>
            <a:off x="674688" y="5376863"/>
            <a:ext cx="3032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11</a:t>
            </a:r>
            <a:endParaRPr lang="zh-CN" altLang="en-US" sz="1200">
              <a:solidFill>
                <a:srgbClr val="FFFFFF"/>
              </a:solidFill>
              <a:latin typeface="Impact" panose="020b0806030902050204" pitchFamily="34" charset="0"/>
              <a:sym typeface="Impact" panose="020b0806030902050204" pitchFamily="34" charset="0"/>
            </a:endParaRPr>
          </a:p>
        </p:txBody>
      </p:sp>
      <p:sp>
        <p:nvSpPr>
          <p:cNvPr id="49179" name="矩形 74"/>
          <p:cNvSpPr>
            <a:spLocks noChangeArrowheads="1"/>
          </p:cNvSpPr>
          <p:nvPr/>
        </p:nvSpPr>
        <p:spPr bwMode="auto">
          <a:xfrm>
            <a:off x="574675" y="5743575"/>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低功耗，整机功耗</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&lt;4W</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80" name="椭圆 75"/>
          <p:cNvSpPr>
            <a:spLocks noChangeArrowheads="1"/>
          </p:cNvSpPr>
          <p:nvPr/>
        </p:nvSpPr>
        <p:spPr bwMode="auto">
          <a:xfrm>
            <a:off x="655638" y="5735638"/>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Impact" panose="020b0806030902050204" pitchFamily="34" charset="0"/>
              <a:sym typeface="Impact" panose="020b0806030902050204" pitchFamily="34" charset="0"/>
            </a:endParaRPr>
          </a:p>
        </p:txBody>
      </p:sp>
      <p:sp>
        <p:nvSpPr>
          <p:cNvPr id="49181" name="TextBox 76"/>
          <p:cNvSpPr>
            <a:spLocks noChangeArrowheads="1"/>
          </p:cNvSpPr>
          <p:nvPr/>
        </p:nvSpPr>
        <p:spPr bwMode="auto">
          <a:xfrm>
            <a:off x="666750" y="5759450"/>
            <a:ext cx="32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12</a:t>
            </a:r>
            <a:endParaRPr lang="zh-CN" altLang="en-US" sz="1200">
              <a:solidFill>
                <a:srgbClr val="FFFFFF"/>
              </a:solidFill>
              <a:latin typeface="Impact" panose="020b0806030902050204" pitchFamily="34" charset="0"/>
              <a:sym typeface="Impact" panose="020b0806030902050204" pitchFamily="34" charset="0"/>
            </a:endParaRPr>
          </a:p>
        </p:txBody>
      </p:sp>
      <p:sp>
        <p:nvSpPr>
          <p:cNvPr id="49182" name="矩形 77"/>
          <p:cNvSpPr>
            <a:spLocks noChangeArrowheads="1"/>
          </p:cNvSpPr>
          <p:nvPr/>
        </p:nvSpPr>
        <p:spPr bwMode="auto">
          <a:xfrm>
            <a:off x="584200" y="1787525"/>
            <a:ext cx="71278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基于图像传感器多点曝光的宽动态处理，动态范围可达</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100dB</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83" name="矩形 78"/>
          <p:cNvSpPr>
            <a:spLocks noChangeArrowheads="1"/>
          </p:cNvSpPr>
          <p:nvPr/>
        </p:nvSpPr>
        <p:spPr bwMode="auto">
          <a:xfrm>
            <a:off x="584200" y="3041650"/>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3D MCTF</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降噪技术，在低照度条件下，可有效减少并减小图像噪点</a:t>
            </a:r>
            <a:endParaRPr lang="zh-CN" altLang="en-US" sz="1800">
              <a:latin typeface="Arial" panose="020b0604020202020204" pitchFamily="34" charset="0"/>
            </a:endParaRPr>
          </a:p>
        </p:txBody>
      </p:sp>
      <p:sp>
        <p:nvSpPr>
          <p:cNvPr id="49184" name="矩形 79"/>
          <p:cNvSpPr>
            <a:spLocks noChangeArrowheads="1"/>
          </p:cNvSpPr>
          <p:nvPr/>
        </p:nvSpPr>
        <p:spPr bwMode="auto">
          <a:xfrm>
            <a:off x="584200" y="3425825"/>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Alpha-blending OSD</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技术，可叠加日期、时钟、摄像机标题等信息</a:t>
            </a:r>
            <a:endParaRPr lang="zh-CN" altLang="en-US" sz="1800">
              <a:latin typeface="Arial" panose="020b0604020202020204" pitchFamily="34" charset="0"/>
            </a:endParaRPr>
          </a:p>
        </p:txBody>
      </p:sp>
    </p:spTree>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0178" name="矩形 3"/>
          <p:cNvSpPr>
            <a:spLocks noChangeArrowheads="1"/>
          </p:cNvSpPr>
          <p:nvPr/>
        </p:nvSpPr>
        <p:spPr bwMode="auto">
          <a:xfrm>
            <a:off x="682625" y="1557338"/>
            <a:ext cx="3824288" cy="3106737"/>
          </a:xfrm>
          <a:prstGeom prst="rect">
            <a:avLst/>
          </a:prstGeom>
          <a:blipFill dpi="0" rotWithShape="1">
            <a:blip r:embed="rId3"/>
            <a:tile tx="0" ty="0" sx="100000" sy="100000" flip="none" algn="tl"/>
          </a:blip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0179" name="矩形 4"/>
          <p:cNvSpPr>
            <a:spLocks noChangeArrowheads="1"/>
          </p:cNvSpPr>
          <p:nvPr/>
        </p:nvSpPr>
        <p:spPr bwMode="auto">
          <a:xfrm>
            <a:off x="682625" y="5157788"/>
            <a:ext cx="8089900" cy="1368425"/>
          </a:xfrm>
          <a:prstGeom prst="rect">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0180" name="矩形 5"/>
          <p:cNvSpPr>
            <a:spLocks noChangeArrowheads="1"/>
          </p:cNvSpPr>
          <p:nvPr/>
        </p:nvSpPr>
        <p:spPr bwMode="auto">
          <a:xfrm>
            <a:off x="330200" y="5157788"/>
            <a:ext cx="835342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HD-IPC-K131</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720/1080p</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宽动态图像传感器，一次快门多点曝光，图像动态范围可达</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100dB</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。提供</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1080p30</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高清图像，可同时采用</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H.264</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MJPEG</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编码，可提供</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种不同码流。</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POE</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供电，双向语音，内置存储卡，外形小巧。适合宾馆、酒店、超市等室内高清监控场合使用。</a:t>
            </a:r>
            <a:endParaRPr lang="zh-CN" altLang="en-US" sz="1800">
              <a:latin typeface="Arial" panose="020b0604020202020204" pitchFamily="34" charset="0"/>
            </a:endParaRPr>
          </a:p>
        </p:txBody>
      </p:sp>
      <p:sp>
        <p:nvSpPr>
          <p:cNvPr id="50181" name="矩形 6"/>
          <p:cNvSpPr>
            <a:spLocks noChangeArrowheads="1"/>
          </p:cNvSpPr>
          <p:nvPr/>
        </p:nvSpPr>
        <p:spPr bwMode="auto">
          <a:xfrm>
            <a:off x="573088" y="717550"/>
            <a:ext cx="6735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高清枪型低照度摄像机</a:t>
            </a:r>
            <a:endParaRPr lang="zh-CN" altLang="en-US" sz="1800">
              <a:latin typeface="Arial" panose="020b0604020202020204" pitchFamily="34" charset="0"/>
            </a:endParaRPr>
          </a:p>
        </p:txBody>
      </p:sp>
      <p:sp>
        <p:nvSpPr>
          <p:cNvPr id="50182" name="矩形 7"/>
          <p:cNvSpPr>
            <a:spLocks noChangeArrowheads="1"/>
          </p:cNvSpPr>
          <p:nvPr/>
        </p:nvSpPr>
        <p:spPr bwMode="auto">
          <a:xfrm>
            <a:off x="755650" y="4716463"/>
            <a:ext cx="35004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产品概述</a:t>
            </a:r>
            <a:endParaRPr 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83" name="矩形 8"/>
          <p:cNvSpPr>
            <a:spLocks noChangeArrowheads="1"/>
          </p:cNvSpPr>
          <p:nvPr/>
        </p:nvSpPr>
        <p:spPr bwMode="auto">
          <a:xfrm>
            <a:off x="682625" y="1557338"/>
            <a:ext cx="8089900" cy="3106737"/>
          </a:xfrm>
          <a:prstGeom prst="rect">
            <a:avLst/>
          </a:prstGeom>
          <a:noFill/>
          <a:ln w="9525">
            <a:solidFill>
              <a:srgbClr val="31859B"/>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0184" name="矩形 9"/>
          <p:cNvSpPr>
            <a:spLocks noChangeArrowheads="1"/>
          </p:cNvSpPr>
          <p:nvPr/>
        </p:nvSpPr>
        <p:spPr bwMode="auto">
          <a:xfrm>
            <a:off x="682625" y="4664075"/>
            <a:ext cx="8089900" cy="492125"/>
          </a:xfrm>
          <a:prstGeom prst="rect">
            <a:avLst/>
          </a:prstGeom>
          <a:noFill/>
          <a:ln w="9525">
            <a:solidFill>
              <a:srgbClr val="31859B"/>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0185" name="等腰三角形 10"/>
          <p:cNvSpPr>
            <a:spLocks noChangeArrowheads="1"/>
          </p:cNvSpPr>
          <p:nvPr/>
        </p:nvSpPr>
        <p:spPr bwMode="auto">
          <a:xfrm rot="10800000" flipV="1">
            <a:off x="1246188" y="5095875"/>
            <a:ext cx="288925" cy="87313"/>
          </a:xfrm>
          <a:prstGeom prst="triangle">
            <a:avLst>
              <a:gd name="adj" fmla="val 51273"/>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0186" name="矩形 11"/>
          <p:cNvSpPr>
            <a:spLocks noChangeArrowheads="1"/>
          </p:cNvSpPr>
          <p:nvPr/>
        </p:nvSpPr>
        <p:spPr bwMode="auto">
          <a:xfrm>
            <a:off x="682625" y="0"/>
            <a:ext cx="1512888" cy="7175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0187" name="矩形 12"/>
          <p:cNvSpPr>
            <a:spLocks noChangeArrowheads="1"/>
          </p:cNvSpPr>
          <p:nvPr/>
        </p:nvSpPr>
        <p:spPr bwMode="auto">
          <a:xfrm>
            <a:off x="596900" y="236538"/>
            <a:ext cx="3000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HD-IPC-</a:t>
            </a:r>
            <a:r>
              <a:rPr lang="en-US" altLang="zh-CN" sz="2800">
                <a:solidFill>
                  <a:srgbClr val="9C6904"/>
                </a:solidFill>
                <a:latin typeface="微软雅黑" panose="020b0503020204020204" pitchFamily="34" charset="-122"/>
                <a:ea typeface="微软雅黑" panose="020b0503020204020204" pitchFamily="34" charset="-122"/>
                <a:sym typeface="微软雅黑" panose="020b0503020204020204" pitchFamily="34" charset="-122"/>
              </a:rPr>
              <a:t>K</a:t>
            </a:r>
            <a:r>
              <a:rPr lang="zh-CN" altLang="en-US" sz="2800">
                <a:solidFill>
                  <a:srgbClr val="9C6904"/>
                </a:solidFill>
                <a:latin typeface="微软雅黑" panose="020b0503020204020204" pitchFamily="34" charset="-122"/>
                <a:ea typeface="微软雅黑" panose="020b0503020204020204" pitchFamily="34" charset="-122"/>
                <a:sym typeface="微软雅黑" panose="020b0503020204020204" pitchFamily="34" charset="-122"/>
              </a:rPr>
              <a:t>系列</a:t>
            </a:r>
            <a:r>
              <a:rPr lang="en-US" sz="2800">
                <a:solidFill>
                  <a:srgbClr val="9C6904"/>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a:solidFill>
                <a:srgbClr val="9C690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88" name="圆角矩形 13"/>
          <p:cNvSpPr>
            <a:spLocks noChangeArrowheads="1"/>
          </p:cNvSpPr>
          <p:nvPr/>
        </p:nvSpPr>
        <p:spPr bwMode="auto">
          <a:xfrm>
            <a:off x="4964113" y="2114550"/>
            <a:ext cx="882650" cy="793750"/>
          </a:xfrm>
          <a:prstGeom prst="roundRect">
            <a:avLst>
              <a:gd name="adj" fmla="val 7329"/>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产品</a:t>
            </a:r>
            <a:endParaRPr 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名称</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89" name="圆角矩形 14"/>
          <p:cNvSpPr>
            <a:spLocks noChangeArrowheads="1"/>
          </p:cNvSpPr>
          <p:nvPr/>
        </p:nvSpPr>
        <p:spPr bwMode="auto">
          <a:xfrm>
            <a:off x="4964113" y="3754438"/>
            <a:ext cx="882650" cy="422275"/>
          </a:xfrm>
          <a:prstGeom prst="roundRect">
            <a:avLst>
              <a:gd name="adj" fmla="val 7329"/>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备注</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90" name="圆角矩形 15"/>
          <p:cNvSpPr>
            <a:spLocks noChangeArrowheads="1"/>
          </p:cNvSpPr>
          <p:nvPr/>
        </p:nvSpPr>
        <p:spPr bwMode="auto">
          <a:xfrm>
            <a:off x="5870575" y="2114550"/>
            <a:ext cx="1216025" cy="793750"/>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1080p</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高清枪型低照度摄像机</a:t>
            </a:r>
            <a:endParaRPr lang="zh-CN" altLang="en-US" sz="1200">
              <a:solidFill>
                <a:srgbClr val="FFFFFF"/>
              </a:solidFill>
              <a:latin typeface="微软雅黑" panose="020b0503020204020204" pitchFamily="34" charset="-122"/>
              <a:ea typeface="微软雅黑" panose="020b0503020204020204" pitchFamily="34" charset="-122"/>
              <a:sym typeface="Songti SC Regular" charset="0"/>
            </a:endParaRPr>
          </a:p>
        </p:txBody>
      </p:sp>
      <p:sp>
        <p:nvSpPr>
          <p:cNvPr id="50191" name="圆角矩形 16"/>
          <p:cNvSpPr>
            <a:spLocks noChangeArrowheads="1"/>
          </p:cNvSpPr>
          <p:nvPr/>
        </p:nvSpPr>
        <p:spPr bwMode="auto">
          <a:xfrm>
            <a:off x="7110413" y="2114550"/>
            <a:ext cx="1216025" cy="793750"/>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720p</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高清枪型低照度摄像机</a:t>
            </a:r>
            <a:endParaRPr lang="zh-CN" altLang="en-US" sz="13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92" name="圆角矩形 17"/>
          <p:cNvSpPr>
            <a:spLocks noChangeArrowheads="1"/>
          </p:cNvSpPr>
          <p:nvPr/>
        </p:nvSpPr>
        <p:spPr bwMode="auto">
          <a:xfrm>
            <a:off x="4964113" y="2933700"/>
            <a:ext cx="882650" cy="793750"/>
          </a:xfrm>
          <a:prstGeom prst="roundRect">
            <a:avLst>
              <a:gd name="adj" fmla="val 7329"/>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产品</a:t>
            </a:r>
            <a:endParaRPr 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型号</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93" name="圆角矩形 18"/>
          <p:cNvSpPr>
            <a:spLocks noChangeArrowheads="1"/>
          </p:cNvSpPr>
          <p:nvPr/>
        </p:nvSpPr>
        <p:spPr bwMode="auto">
          <a:xfrm>
            <a:off x="5870575" y="2933700"/>
            <a:ext cx="1216025" cy="793750"/>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cs typeface="Calibri" panose="020f0502020204030204" pitchFamily="34" charset="0"/>
              </a:rPr>
              <a:t>HD-IPC-K131</a:t>
            </a:r>
            <a:endParaRPr lang="zh-CN" altLang="en-US" sz="1200">
              <a:solidFill>
                <a:srgbClr val="FFFFFF"/>
              </a:solidFill>
              <a:latin typeface="Songti SC Regular" charset="0"/>
              <a:sym typeface="Songti SC Regular" charset="0"/>
            </a:endParaRPr>
          </a:p>
        </p:txBody>
      </p:sp>
      <p:sp>
        <p:nvSpPr>
          <p:cNvPr id="50194" name="圆角矩形 19"/>
          <p:cNvSpPr>
            <a:spLocks noChangeArrowheads="1"/>
          </p:cNvSpPr>
          <p:nvPr/>
        </p:nvSpPr>
        <p:spPr bwMode="auto">
          <a:xfrm>
            <a:off x="7110413" y="2933700"/>
            <a:ext cx="1216025" cy="793750"/>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400">
                <a:solidFill>
                  <a:srgbClr val="000000"/>
                </a:solidFill>
                <a:cs typeface="Calibri" panose="020f0502020204030204" pitchFamily="34" charset="0"/>
              </a:rPr>
              <a:t>HD-IPC-K121</a:t>
            </a:r>
            <a:endParaRPr lang="zh-CN" altLang="en-US" sz="1200">
              <a:solidFill>
                <a:srgbClr val="FFFFFF"/>
              </a:solidFill>
              <a:latin typeface="Songti SC Regular" charset="0"/>
              <a:sym typeface="Songti SC Regular" charset="0"/>
            </a:endParaRPr>
          </a:p>
        </p:txBody>
      </p:sp>
      <p:sp>
        <p:nvSpPr>
          <p:cNvPr id="50195" name="圆角矩形 20"/>
          <p:cNvSpPr>
            <a:spLocks noChangeArrowheads="1"/>
          </p:cNvSpPr>
          <p:nvPr/>
        </p:nvSpPr>
        <p:spPr bwMode="auto">
          <a:xfrm>
            <a:off x="5870575" y="3754438"/>
            <a:ext cx="1216025" cy="42227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rgbClr val="000000"/>
              </a:solidFill>
              <a:latin typeface="微软雅黑" panose="020b0503020204020204" pitchFamily="34" charset="-122"/>
              <a:ea typeface="微软雅黑" panose="020b0503020204020204" pitchFamily="34" charset="-122"/>
              <a:sym typeface="Songti SC Regular" charset="0"/>
            </a:endParaRPr>
          </a:p>
        </p:txBody>
      </p:sp>
      <p:sp>
        <p:nvSpPr>
          <p:cNvPr id="50196" name="圆角矩形 21"/>
          <p:cNvSpPr>
            <a:spLocks noChangeArrowheads="1"/>
          </p:cNvSpPr>
          <p:nvPr/>
        </p:nvSpPr>
        <p:spPr bwMode="auto">
          <a:xfrm>
            <a:off x="7110413" y="3754438"/>
            <a:ext cx="1216025" cy="422275"/>
          </a:xfrm>
          <a:prstGeom prst="roundRect">
            <a:avLst>
              <a:gd name="adj" fmla="val 7329"/>
            </a:avLst>
          </a:prstGeom>
          <a:solidFill>
            <a:srgbClr val="D8D8D8"/>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rgbClr val="000000"/>
              </a:solidFill>
              <a:latin typeface="微软雅黑" panose="020b0503020204020204" pitchFamily="34" charset="-122"/>
              <a:ea typeface="微软雅黑" panose="020b0503020204020204" pitchFamily="34" charset="-122"/>
              <a:sym typeface="Songti SC Regular" charset="0"/>
            </a:endParaRPr>
          </a:p>
        </p:txBody>
      </p:sp>
      <p:pic>
        <p:nvPicPr>
          <p:cNvPr id="50197" name="图片 23" descr="高清摄像机2.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58925" y="2574925"/>
            <a:ext cx="18145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1202" name="Picture 2" descr="D:\素材\人文\3D.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0525" y="3789363"/>
            <a:ext cx="2193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矩形 4"/>
          <p:cNvSpPr>
            <a:spLocks noChangeArrowheads="1"/>
          </p:cNvSpPr>
          <p:nvPr/>
        </p:nvSpPr>
        <p:spPr bwMode="auto">
          <a:xfrm>
            <a:off x="582613" y="717550"/>
            <a:ext cx="604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产品特性</a:t>
            </a:r>
            <a:endParaRPr lang="en-US" sz="3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04" name="椭圆 7"/>
          <p:cNvSpPr>
            <a:spLocks noChangeArrowheads="1"/>
          </p:cNvSpPr>
          <p:nvPr/>
        </p:nvSpPr>
        <p:spPr bwMode="auto">
          <a:xfrm>
            <a:off x="654050" y="1406525"/>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a:t>
            </a:r>
            <a:endParaRPr lang="zh-CN" altLang="en-US" sz="1200">
              <a:solidFill>
                <a:srgbClr val="FFFFFF"/>
              </a:solidFill>
              <a:latin typeface="Impact" panose="020b0806030902050204" pitchFamily="34" charset="0"/>
              <a:sym typeface="Impact" panose="020b0806030902050204" pitchFamily="34" charset="0"/>
            </a:endParaRPr>
          </a:p>
        </p:txBody>
      </p:sp>
      <p:sp>
        <p:nvSpPr>
          <p:cNvPr id="51205" name="矩形 8"/>
          <p:cNvSpPr>
            <a:spLocks noChangeArrowheads="1"/>
          </p:cNvSpPr>
          <p:nvPr/>
        </p:nvSpPr>
        <p:spPr bwMode="auto">
          <a:xfrm>
            <a:off x="593725" y="1371600"/>
            <a:ext cx="706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11430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       选用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130/200</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万像素</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CMOS</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宽动态图像传感器</a:t>
            </a:r>
            <a:endParaRPr lang="zh-CN" altLang="en-US" sz="1800">
              <a:latin typeface="Arial" panose="020b0604020202020204" pitchFamily="34" charset="0"/>
            </a:endParaRPr>
          </a:p>
        </p:txBody>
      </p:sp>
      <p:sp>
        <p:nvSpPr>
          <p:cNvPr id="51206" name="椭圆 9"/>
          <p:cNvSpPr>
            <a:spLocks noChangeArrowheads="1"/>
          </p:cNvSpPr>
          <p:nvPr/>
        </p:nvSpPr>
        <p:spPr bwMode="auto">
          <a:xfrm>
            <a:off x="654050" y="1812925"/>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2</a:t>
            </a:r>
            <a:endParaRPr lang="zh-CN" altLang="en-US" sz="1200">
              <a:solidFill>
                <a:srgbClr val="FFFFFF"/>
              </a:solidFill>
              <a:latin typeface="Impact" panose="020b0806030902050204" pitchFamily="34" charset="0"/>
              <a:sym typeface="Impact" panose="020b0806030902050204" pitchFamily="34" charset="0"/>
            </a:endParaRPr>
          </a:p>
        </p:txBody>
      </p:sp>
      <p:sp>
        <p:nvSpPr>
          <p:cNvPr id="51207" name="矩形 10"/>
          <p:cNvSpPr>
            <a:spLocks noChangeArrowheads="1"/>
          </p:cNvSpPr>
          <p:nvPr/>
        </p:nvSpPr>
        <p:spPr bwMode="auto">
          <a:xfrm>
            <a:off x="584200" y="2220913"/>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RTSP</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协议，支持单播、组播、广播，可同时输出</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种不同码流</a:t>
            </a:r>
            <a:endParaRPr lang="zh-CN" altLang="en-US" sz="1800">
              <a:latin typeface="Arial" panose="020b0604020202020204" pitchFamily="34" charset="0"/>
            </a:endParaRPr>
          </a:p>
        </p:txBody>
      </p:sp>
      <p:sp>
        <p:nvSpPr>
          <p:cNvPr id="51208" name="椭圆 11"/>
          <p:cNvSpPr>
            <a:spLocks noChangeArrowheads="1"/>
          </p:cNvSpPr>
          <p:nvPr/>
        </p:nvSpPr>
        <p:spPr bwMode="auto">
          <a:xfrm>
            <a:off x="663575" y="224631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3</a:t>
            </a:r>
            <a:endParaRPr lang="zh-CN" altLang="en-US" sz="1200">
              <a:solidFill>
                <a:srgbClr val="FFFFFF"/>
              </a:solidFill>
              <a:latin typeface="Impact" panose="020b0806030902050204" pitchFamily="34" charset="0"/>
              <a:sym typeface="Impact" panose="020b0806030902050204" pitchFamily="34" charset="0"/>
            </a:endParaRPr>
          </a:p>
        </p:txBody>
      </p:sp>
      <p:sp>
        <p:nvSpPr>
          <p:cNvPr id="51209" name="矩形 12"/>
          <p:cNvSpPr>
            <a:spLocks noChangeArrowheads="1"/>
          </p:cNvSpPr>
          <p:nvPr/>
        </p:nvSpPr>
        <p:spPr bwMode="auto">
          <a:xfrm>
            <a:off x="584200" y="2632075"/>
            <a:ext cx="66230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支持静态图片抓拍，可同时输出</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JPEG</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图片格式</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10" name="椭圆 13"/>
          <p:cNvSpPr>
            <a:spLocks noChangeArrowheads="1"/>
          </p:cNvSpPr>
          <p:nvPr/>
        </p:nvSpPr>
        <p:spPr bwMode="auto">
          <a:xfrm>
            <a:off x="663575" y="265271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4</a:t>
            </a:r>
            <a:endParaRPr lang="zh-CN" altLang="en-US" sz="1200">
              <a:solidFill>
                <a:srgbClr val="FFFFFF"/>
              </a:solidFill>
              <a:latin typeface="Impact" panose="020b0806030902050204" pitchFamily="34" charset="0"/>
              <a:sym typeface="Impact" panose="020b0806030902050204" pitchFamily="34" charset="0"/>
            </a:endParaRPr>
          </a:p>
        </p:txBody>
      </p:sp>
      <p:sp>
        <p:nvSpPr>
          <p:cNvPr id="51211" name="椭圆 14"/>
          <p:cNvSpPr>
            <a:spLocks noChangeArrowheads="1"/>
          </p:cNvSpPr>
          <p:nvPr/>
        </p:nvSpPr>
        <p:spPr bwMode="auto">
          <a:xfrm>
            <a:off x="663575" y="303371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5</a:t>
            </a:r>
            <a:endParaRPr lang="zh-CN" altLang="en-US" sz="1200">
              <a:solidFill>
                <a:srgbClr val="FFFFFF"/>
              </a:solidFill>
              <a:latin typeface="Impact" panose="020b0806030902050204" pitchFamily="34" charset="0"/>
              <a:sym typeface="Impact" panose="020b0806030902050204" pitchFamily="34" charset="0"/>
            </a:endParaRPr>
          </a:p>
        </p:txBody>
      </p:sp>
      <p:sp>
        <p:nvSpPr>
          <p:cNvPr id="51212" name="椭圆 15"/>
          <p:cNvSpPr>
            <a:spLocks noChangeArrowheads="1"/>
          </p:cNvSpPr>
          <p:nvPr/>
        </p:nvSpPr>
        <p:spPr bwMode="auto">
          <a:xfrm>
            <a:off x="663575" y="342741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6</a:t>
            </a:r>
            <a:endParaRPr lang="zh-CN" altLang="en-US" sz="1200">
              <a:solidFill>
                <a:srgbClr val="FFFFFF"/>
              </a:solidFill>
              <a:latin typeface="Impact" panose="020b0806030902050204" pitchFamily="34" charset="0"/>
              <a:sym typeface="Impact" panose="020b0806030902050204" pitchFamily="34" charset="0"/>
            </a:endParaRPr>
          </a:p>
        </p:txBody>
      </p:sp>
      <p:sp>
        <p:nvSpPr>
          <p:cNvPr id="51213" name="矩形 16"/>
          <p:cNvSpPr>
            <a:spLocks noChangeArrowheads="1"/>
          </p:cNvSpPr>
          <p:nvPr/>
        </p:nvSpPr>
        <p:spPr bwMode="auto">
          <a:xfrm>
            <a:off x="584200" y="3835400"/>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支持多区域隐私遮蔽</a:t>
            </a:r>
            <a:endParaRPr lang="zh-CN" altLang="en-US" sz="1800">
              <a:latin typeface="Arial" panose="020b0604020202020204" pitchFamily="34" charset="0"/>
            </a:endParaRPr>
          </a:p>
        </p:txBody>
      </p:sp>
      <p:sp>
        <p:nvSpPr>
          <p:cNvPr id="51214" name="椭圆 17"/>
          <p:cNvSpPr>
            <a:spLocks noChangeArrowheads="1"/>
          </p:cNvSpPr>
          <p:nvPr/>
        </p:nvSpPr>
        <p:spPr bwMode="auto">
          <a:xfrm>
            <a:off x="663575" y="3827463"/>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7</a:t>
            </a:r>
            <a:endParaRPr lang="zh-CN" altLang="en-US" sz="1200">
              <a:solidFill>
                <a:srgbClr val="FFFFFF"/>
              </a:solidFill>
              <a:latin typeface="Impact" panose="020b0806030902050204" pitchFamily="34" charset="0"/>
              <a:sym typeface="Impact" panose="020b0806030902050204" pitchFamily="34" charset="0"/>
            </a:endParaRPr>
          </a:p>
        </p:txBody>
      </p:sp>
      <p:sp>
        <p:nvSpPr>
          <p:cNvPr id="51215" name="矩形 18"/>
          <p:cNvSpPr>
            <a:spLocks noChangeArrowheads="1"/>
          </p:cNvSpPr>
          <p:nvPr/>
        </p:nvSpPr>
        <p:spPr bwMode="auto">
          <a:xfrm>
            <a:off x="584200" y="4216400"/>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支持本地存储：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Micro SD</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卡</a:t>
            </a:r>
            <a:endParaRPr lang="zh-CN" altLang="en-US" sz="1800">
              <a:latin typeface="Arial" panose="020b0604020202020204" pitchFamily="34" charset="0"/>
            </a:endParaRPr>
          </a:p>
        </p:txBody>
      </p:sp>
      <p:sp>
        <p:nvSpPr>
          <p:cNvPr id="51216" name="椭圆 19"/>
          <p:cNvSpPr>
            <a:spLocks noChangeArrowheads="1"/>
          </p:cNvSpPr>
          <p:nvPr/>
        </p:nvSpPr>
        <p:spPr bwMode="auto">
          <a:xfrm>
            <a:off x="663575" y="4210050"/>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8</a:t>
            </a:r>
            <a:endParaRPr lang="zh-CN" altLang="en-US" sz="1200">
              <a:solidFill>
                <a:srgbClr val="FFFFFF"/>
              </a:solidFill>
              <a:latin typeface="Impact" panose="020b0806030902050204" pitchFamily="34" charset="0"/>
              <a:sym typeface="Impact" panose="020b0806030902050204" pitchFamily="34" charset="0"/>
            </a:endParaRPr>
          </a:p>
        </p:txBody>
      </p:sp>
      <p:sp>
        <p:nvSpPr>
          <p:cNvPr id="51217" name="矩形 20"/>
          <p:cNvSpPr>
            <a:spLocks noChangeArrowheads="1"/>
          </p:cNvSpPr>
          <p:nvPr/>
        </p:nvSpPr>
        <p:spPr bwMode="auto">
          <a:xfrm>
            <a:off x="574675" y="4598988"/>
            <a:ext cx="5005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支持移动侦测，支持事件和报警管理</a:t>
            </a:r>
            <a:endParaRPr lang="zh-CN" altLang="en-US" sz="1800">
              <a:latin typeface="Arial" panose="020b0604020202020204" pitchFamily="34" charset="0"/>
            </a:endParaRPr>
          </a:p>
        </p:txBody>
      </p:sp>
      <p:sp>
        <p:nvSpPr>
          <p:cNvPr id="51218" name="椭圆 21"/>
          <p:cNvSpPr>
            <a:spLocks noChangeArrowheads="1"/>
          </p:cNvSpPr>
          <p:nvPr/>
        </p:nvSpPr>
        <p:spPr bwMode="auto">
          <a:xfrm>
            <a:off x="655638" y="4591050"/>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9</a:t>
            </a:r>
            <a:endParaRPr lang="zh-CN" altLang="en-US" sz="1200">
              <a:solidFill>
                <a:srgbClr val="FFFFFF"/>
              </a:solidFill>
              <a:latin typeface="Impact" panose="020b0806030902050204" pitchFamily="34" charset="0"/>
              <a:sym typeface="Impact" panose="020b0806030902050204" pitchFamily="34" charset="0"/>
            </a:endParaRPr>
          </a:p>
        </p:txBody>
      </p:sp>
      <p:sp>
        <p:nvSpPr>
          <p:cNvPr id="51219" name="矩形 22"/>
          <p:cNvSpPr>
            <a:spLocks noChangeArrowheads="1"/>
          </p:cNvSpPr>
          <p:nvPr/>
        </p:nvSpPr>
        <p:spPr bwMode="auto">
          <a:xfrm>
            <a:off x="574675" y="4979988"/>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支持软件远程升级</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20" name="椭圆 23"/>
          <p:cNvSpPr>
            <a:spLocks noChangeArrowheads="1"/>
          </p:cNvSpPr>
          <p:nvPr/>
        </p:nvSpPr>
        <p:spPr bwMode="auto">
          <a:xfrm>
            <a:off x="655638" y="4972050"/>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900">
              <a:solidFill>
                <a:srgbClr val="FFFFFF"/>
              </a:solidFill>
              <a:latin typeface="Impact" panose="020b0806030902050204" pitchFamily="34" charset="0"/>
              <a:sym typeface="Impact" panose="020b0806030902050204" pitchFamily="34" charset="0"/>
            </a:endParaRPr>
          </a:p>
        </p:txBody>
      </p:sp>
      <p:sp>
        <p:nvSpPr>
          <p:cNvPr id="51221" name="TextBox 24"/>
          <p:cNvSpPr>
            <a:spLocks noChangeArrowheads="1"/>
          </p:cNvSpPr>
          <p:nvPr/>
        </p:nvSpPr>
        <p:spPr bwMode="auto">
          <a:xfrm>
            <a:off x="663575" y="4995863"/>
            <a:ext cx="325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10</a:t>
            </a:r>
            <a:endParaRPr lang="zh-CN" altLang="en-US" sz="1200">
              <a:solidFill>
                <a:srgbClr val="FFFFFF"/>
              </a:solidFill>
              <a:latin typeface="Impact" panose="020b0806030902050204" pitchFamily="34" charset="0"/>
              <a:sym typeface="Impact" panose="020b0806030902050204" pitchFamily="34" charset="0"/>
            </a:endParaRPr>
          </a:p>
        </p:txBody>
      </p:sp>
      <p:sp>
        <p:nvSpPr>
          <p:cNvPr id="51222" name="矩形 25"/>
          <p:cNvSpPr>
            <a:spLocks noChangeArrowheads="1"/>
          </p:cNvSpPr>
          <p:nvPr/>
        </p:nvSpPr>
        <p:spPr bwMode="auto">
          <a:xfrm>
            <a:off x="574675" y="5362575"/>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支持</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ONVIF</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标准</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可为软件集成提供</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API</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23" name="椭圆 26"/>
          <p:cNvSpPr>
            <a:spLocks noChangeArrowheads="1"/>
          </p:cNvSpPr>
          <p:nvPr/>
        </p:nvSpPr>
        <p:spPr bwMode="auto">
          <a:xfrm>
            <a:off x="655638" y="5353050"/>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Impact" panose="020b0806030902050204" pitchFamily="34" charset="0"/>
              <a:sym typeface="Impact" panose="020b0806030902050204" pitchFamily="34" charset="0"/>
            </a:endParaRPr>
          </a:p>
        </p:txBody>
      </p:sp>
      <p:sp>
        <p:nvSpPr>
          <p:cNvPr id="51224" name="TextBox 27"/>
          <p:cNvSpPr>
            <a:spLocks noChangeArrowheads="1"/>
          </p:cNvSpPr>
          <p:nvPr/>
        </p:nvSpPr>
        <p:spPr bwMode="auto">
          <a:xfrm>
            <a:off x="674688" y="5376863"/>
            <a:ext cx="3032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11</a:t>
            </a:r>
            <a:endParaRPr lang="zh-CN" altLang="en-US" sz="1200">
              <a:solidFill>
                <a:srgbClr val="FFFFFF"/>
              </a:solidFill>
              <a:latin typeface="Impact" panose="020b0806030902050204" pitchFamily="34" charset="0"/>
              <a:sym typeface="Impact" panose="020b0806030902050204" pitchFamily="34" charset="0"/>
            </a:endParaRPr>
          </a:p>
        </p:txBody>
      </p:sp>
      <p:sp>
        <p:nvSpPr>
          <p:cNvPr id="51225" name="矩形 28"/>
          <p:cNvSpPr>
            <a:spLocks noChangeArrowheads="1"/>
          </p:cNvSpPr>
          <p:nvPr/>
        </p:nvSpPr>
        <p:spPr bwMode="auto">
          <a:xfrm>
            <a:off x="574675" y="5743575"/>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低功耗，整机功耗</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&lt;4W</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26" name="椭圆 29"/>
          <p:cNvSpPr>
            <a:spLocks noChangeArrowheads="1"/>
          </p:cNvSpPr>
          <p:nvPr/>
        </p:nvSpPr>
        <p:spPr bwMode="auto">
          <a:xfrm>
            <a:off x="655638" y="5735638"/>
            <a:ext cx="323850" cy="323850"/>
          </a:xfrm>
          <a:prstGeom prst="ellipse">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Impact" panose="020b0806030902050204" pitchFamily="34" charset="0"/>
              <a:sym typeface="Impact" panose="020b0806030902050204" pitchFamily="34" charset="0"/>
            </a:endParaRPr>
          </a:p>
        </p:txBody>
      </p:sp>
      <p:sp>
        <p:nvSpPr>
          <p:cNvPr id="51227" name="TextBox 30"/>
          <p:cNvSpPr>
            <a:spLocks noChangeArrowheads="1"/>
          </p:cNvSpPr>
          <p:nvPr/>
        </p:nvSpPr>
        <p:spPr bwMode="auto">
          <a:xfrm>
            <a:off x="666750" y="5759450"/>
            <a:ext cx="32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200">
                <a:solidFill>
                  <a:srgbClr val="FFFFFF"/>
                </a:solidFill>
                <a:latin typeface="Impact" panose="020b0806030902050204" pitchFamily="34" charset="0"/>
                <a:sym typeface="Impact" panose="020b0806030902050204" pitchFamily="34" charset="0"/>
              </a:rPr>
              <a:t>12</a:t>
            </a:r>
            <a:endParaRPr lang="zh-CN" altLang="en-US" sz="1200">
              <a:solidFill>
                <a:srgbClr val="FFFFFF"/>
              </a:solidFill>
              <a:latin typeface="Impact" panose="020b0806030902050204" pitchFamily="34" charset="0"/>
              <a:sym typeface="Impact" panose="020b0806030902050204" pitchFamily="34" charset="0"/>
            </a:endParaRPr>
          </a:p>
        </p:txBody>
      </p:sp>
      <p:sp>
        <p:nvSpPr>
          <p:cNvPr id="51228" name="矩形 31"/>
          <p:cNvSpPr>
            <a:spLocks noChangeArrowheads="1"/>
          </p:cNvSpPr>
          <p:nvPr/>
        </p:nvSpPr>
        <p:spPr bwMode="auto">
          <a:xfrm>
            <a:off x="584200" y="1787525"/>
            <a:ext cx="71278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基于图像传感器多点曝光的宽动态处理，动态范围可达</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100dB</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29" name="矩形 32"/>
          <p:cNvSpPr>
            <a:spLocks noChangeArrowheads="1"/>
          </p:cNvSpPr>
          <p:nvPr/>
        </p:nvSpPr>
        <p:spPr bwMode="auto">
          <a:xfrm>
            <a:off x="584200" y="3041650"/>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3D MCTF</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降噪技术，在低照度条件下，可有效减少并减小图像噪点</a:t>
            </a:r>
            <a:endParaRPr lang="zh-CN" altLang="en-US" sz="1800">
              <a:latin typeface="Arial" panose="020b0604020202020204" pitchFamily="34" charset="0"/>
            </a:endParaRPr>
          </a:p>
        </p:txBody>
      </p:sp>
      <p:sp>
        <p:nvSpPr>
          <p:cNvPr id="51230" name="矩形 33"/>
          <p:cNvSpPr>
            <a:spLocks noChangeArrowheads="1"/>
          </p:cNvSpPr>
          <p:nvPr/>
        </p:nvSpPr>
        <p:spPr bwMode="auto">
          <a:xfrm>
            <a:off x="584200" y="3416300"/>
            <a:ext cx="662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None/>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Alpha-blending OSD</a:t>
            </a: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技术，可叠加日期、时钟、摄像机标题等信息</a:t>
            </a:r>
            <a:endParaRPr lang="zh-CN" altLang="en-US" sz="1800">
              <a:latin typeface="Arial" panose="020b0604020202020204" pitchFamily="34" charset="0"/>
            </a:endParaRPr>
          </a:p>
        </p:txBody>
      </p:sp>
      <p:sp>
        <p:nvSpPr>
          <p:cNvPr id="51231" name="矩形 34"/>
          <p:cNvSpPr>
            <a:spLocks noChangeArrowheads="1"/>
          </p:cNvSpPr>
          <p:nvPr/>
        </p:nvSpPr>
        <p:spPr bwMode="auto">
          <a:xfrm>
            <a:off x="682625" y="0"/>
            <a:ext cx="1512888" cy="7175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1232" name="矩形 35"/>
          <p:cNvSpPr>
            <a:spLocks noChangeArrowheads="1"/>
          </p:cNvSpPr>
          <p:nvPr/>
        </p:nvSpPr>
        <p:spPr bwMode="auto">
          <a:xfrm>
            <a:off x="596900" y="236538"/>
            <a:ext cx="3000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HD-IPC-</a:t>
            </a:r>
            <a:r>
              <a:rPr lang="en-US" altLang="zh-CN" sz="2800">
                <a:solidFill>
                  <a:srgbClr val="9C6904"/>
                </a:solidFill>
                <a:latin typeface="微软雅黑" panose="020b0503020204020204" pitchFamily="34" charset="-122"/>
                <a:ea typeface="微软雅黑" panose="020b0503020204020204" pitchFamily="34" charset="-122"/>
                <a:sym typeface="微软雅黑" panose="020b0503020204020204" pitchFamily="34" charset="-122"/>
              </a:rPr>
              <a:t>K</a:t>
            </a:r>
            <a:r>
              <a:rPr lang="zh-CN" altLang="en-US" sz="2800">
                <a:solidFill>
                  <a:srgbClr val="9C6904"/>
                </a:solidFill>
                <a:latin typeface="微软雅黑" panose="020b0503020204020204" pitchFamily="34" charset="-122"/>
                <a:ea typeface="微软雅黑" panose="020b0503020204020204" pitchFamily="34" charset="-122"/>
                <a:sym typeface="微软雅黑" panose="020b0503020204020204" pitchFamily="34" charset="-122"/>
              </a:rPr>
              <a:t>系列</a:t>
            </a:r>
            <a:r>
              <a:rPr lang="en-US" sz="2800">
                <a:solidFill>
                  <a:srgbClr val="9C6904"/>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a:solidFill>
                <a:srgbClr val="9C6904"/>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2226" name="Picture 2" descr="D:\素材\科技、商务\触摸键盘.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等腰三角形 4"/>
          <p:cNvSpPr>
            <a:spLocks noChangeArrowheads="1"/>
          </p:cNvSpPr>
          <p:nvPr/>
        </p:nvSpPr>
        <p:spPr bwMode="auto">
          <a:xfrm>
            <a:off x="0" y="3425825"/>
            <a:ext cx="9144000" cy="3432175"/>
          </a:xfrm>
          <a:custGeom>
            <a:gdLst>
              <a:gd name="T0" fmla="*/ 9144000 w 9144000"/>
              <a:gd name="T1" fmla="*/ 0 h 3431970"/>
              <a:gd name="T2" fmla="*/ 9144000 w 9144000"/>
              <a:gd name="T3" fmla="*/ 1443155 h 3431970"/>
              <a:gd name="T4" fmla="*/ 3840908 w 9144000"/>
              <a:gd name="T5" fmla="*/ 3432175 h 3431970"/>
              <a:gd name="T6" fmla="*/ 0 w 9144000"/>
              <a:gd name="T7" fmla="*/ 3432175 h 3431970"/>
              <a:gd name="T8" fmla="*/ 9144000 w 9144000"/>
              <a:gd name="T9" fmla="*/ 0 h 3431970"/>
              <a:gd name="T10" fmla="*/ 0 60000 65536"/>
              <a:gd name="T11" fmla="*/ 0 60000 65536"/>
              <a:gd name="T12" fmla="*/ 0 60000 65536"/>
              <a:gd name="T13" fmla="*/ 0 60000 65536"/>
              <a:gd name="T14" fmla="*/ 0 60000 65536"/>
              <a:gd name="T15" fmla="*/ 0 w 9144000"/>
              <a:gd name="T16" fmla="*/ 0 h 3431970"/>
              <a:gd name="T17" fmla="*/ 9144000 w 9144000"/>
              <a:gd name="T18" fmla="*/ 3431970 h 3431970"/>
            </a:gdLst>
            <a:cxnLst>
              <a:cxn ang="T10">
                <a:pos x="T0" y="T1"/>
              </a:cxn>
              <a:cxn ang="T11">
                <a:pos x="T2" y="T3"/>
              </a:cxn>
              <a:cxn ang="T12">
                <a:pos x="T4" y="T5"/>
              </a:cxn>
              <a:cxn ang="T13">
                <a:pos x="T6" y="T7"/>
              </a:cxn>
              <a:cxn ang="T14">
                <a:pos x="T8" y="T9"/>
              </a:cxn>
            </a:cxnLst>
            <a:rect l="T15" t="T16" r="T17" b="T18"/>
            <a:pathLst>
              <a:path w="9144000" h="3431970">
                <a:moveTo>
                  <a:pt x="9144000" y="0"/>
                </a:moveTo>
                <a:lnTo>
                  <a:pt x="9144000" y="1443069"/>
                </a:lnTo>
                <a:lnTo>
                  <a:pt x="3840908" y="3431970"/>
                </a:lnTo>
                <a:lnTo>
                  <a:pt x="0" y="3431970"/>
                </a:lnTo>
                <a:lnTo>
                  <a:pt x="9144000" y="0"/>
                </a:lnTo>
                <a:close/>
              </a:path>
            </a:pathLst>
          </a:custGeom>
          <a:solidFill>
            <a:srgbClr val="FFFFFF">
              <a:alpha val="49019"/>
            </a:srgbClr>
          </a:solidFill>
          <a:ln>
            <a:noFill/>
          </a:ln>
          <a:extLst>
            <a:ext uri="{91240B29-F687-4F45-9708-019B960494DF}">
              <a14:hiddenLine xmlns:a14="http://schemas.microsoft.com/office/drawing/2010/main" w="25400">
                <a:solidFill>
                  <a:srgbClr val="000000"/>
                </a:solidFill>
                <a:bevel/>
              </a14:hiddenLine>
            </a:ext>
          </a:extLst>
        </p:spPr>
        <p:txBody>
          <a:bodyPr anchor="ctr"/>
          <a:lstStyle/>
          <a:p>
            <a:endParaRPr lang="zh-CN" altLang="en-US"/>
          </a:p>
        </p:txBody>
      </p:sp>
      <p:sp>
        <p:nvSpPr>
          <p:cNvPr id="52228" name="标题 1"/>
          <p:cNvSpPr>
            <a:spLocks noGrp="1" noChangeArrowheads="1"/>
          </p:cNvSpPr>
          <p:nvPr/>
        </p:nvSpPr>
        <p:spPr bwMode="auto">
          <a:xfrm rot="-1176356">
            <a:off x="3524250" y="4986338"/>
            <a:ext cx="467995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5400" b="1">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相关</a:t>
            </a:r>
            <a:r>
              <a:rPr lang="zh-CN" altLang="en-US" sz="2400" b="1">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5400" b="1">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技术资料</a:t>
            </a:r>
            <a:endParaRPr lang="zh-CN" altLang="en-US" sz="5400" b="1">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29" name="等腰三角形 5"/>
          <p:cNvSpPr>
            <a:spLocks noChangeArrowheads="1"/>
          </p:cNvSpPr>
          <p:nvPr/>
        </p:nvSpPr>
        <p:spPr bwMode="auto">
          <a:xfrm rot="4093003">
            <a:off x="7977982" y="4394994"/>
            <a:ext cx="557212" cy="393700"/>
          </a:xfrm>
          <a:prstGeom prst="triangle">
            <a:avLst>
              <a:gd name="adj" fmla="val 50000"/>
            </a:avLst>
          </a:prstGeom>
          <a:solidFill>
            <a:srgbClr val="FFC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Tree>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3250" name="Picture 3" descr="d:\Users\vc0012\Desktop\VC篮网高清PPT美化修改\Push (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57288" y="820738"/>
            <a:ext cx="7977187" cy="60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descr="d:\Users\vc0012\Desktop\VC篮网高清PPT美化修改\Push (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820738"/>
            <a:ext cx="8013700" cy="60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3" descr="d:\Users\vc0012\Desktop\VC篮网高清PPT美化修改\Push (1).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6750" y="820738"/>
            <a:ext cx="7975600" cy="60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图片 4"/>
          <p:cNvPicPr>
            <a:picLocks noChangeAspect="1" noChangeArrowheads="1"/>
          </p:cNvPicPr>
          <p:nvPr/>
        </p:nvPicPr>
        <p:blipFill>
          <a:blip r:embed="rId5">
            <a:lum contrast="10000"/>
            <a:extLst>
              <a:ext uri="{28A0092B-C50C-407E-A947-70E740481C1C}">
                <a14:useLocalDpi xmlns:a14="http://schemas.microsoft.com/office/drawing/2010/main" val="0"/>
              </a:ext>
            </a:extLst>
          </a:blip>
          <a:stretch>
            <a:fillRect/>
          </a:stretch>
        </p:blipFill>
        <p:spPr bwMode="auto">
          <a:xfrm>
            <a:off x="1665288" y="1773238"/>
            <a:ext cx="5970587" cy="2951162"/>
          </a:xfrm>
          <a:prstGeom prst="rect">
            <a:avLst/>
          </a:prstGeom>
          <a:solidFill>
            <a:srgbClr val="FFFFFF">
              <a:alpha val="65097"/>
            </a:srgbClr>
          </a:solidFill>
          <a:ln>
            <a:noFill/>
          </a:ln>
          <a:extLst>
            <a:ext uri="{91240B29-F687-4F45-9708-019B960494DF}">
              <a14:hiddenLine xmlns:a14="http://schemas.microsoft.com/office/drawing/2010/main" w="9525">
                <a:solidFill>
                  <a:srgbClr val="000000"/>
                </a:solidFill>
                <a:bevel/>
              </a14:hiddenLine>
            </a:ext>
          </a:extLst>
        </p:spPr>
      </p:pic>
      <p:sp>
        <p:nvSpPr>
          <p:cNvPr id="53254" name="矩形 5"/>
          <p:cNvSpPr>
            <a:spLocks noChangeArrowheads="1"/>
          </p:cNvSpPr>
          <p:nvPr/>
        </p:nvSpPr>
        <p:spPr bwMode="auto">
          <a:xfrm>
            <a:off x="682625" y="0"/>
            <a:ext cx="3889375" cy="117475"/>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3255" name="矩形 6"/>
          <p:cNvSpPr>
            <a:spLocks noChangeArrowheads="1"/>
          </p:cNvSpPr>
          <p:nvPr/>
        </p:nvSpPr>
        <p:spPr bwMode="auto">
          <a:xfrm>
            <a:off x="596900" y="217488"/>
            <a:ext cx="44069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AXXON</a:t>
            </a:r>
            <a:r>
              <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服务器配置表</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256" name="AutoShape 8"/>
          <p:cNvSpPr>
            <a:spLocks noChangeArrowheads="1"/>
          </p:cNvSpPr>
          <p:nvPr/>
        </p:nvSpPr>
        <p:spPr bwMode="auto">
          <a:xfrm>
            <a:off x="539750" y="1773238"/>
            <a:ext cx="5970588"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latin typeface="Arial" panose="020b0604020202020204" pitchFamily="34" charset="0"/>
            </a:endParaRPr>
          </a:p>
        </p:txBody>
      </p:sp>
    </p:spTree>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4274" name="Picture 2" descr="http://www.clipartpal.com/_thumbs/pd/education/chalkboard_background_full_page.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6900" y="804863"/>
            <a:ext cx="8281988"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矩形 3"/>
          <p:cNvSpPr>
            <a:spLocks noChangeArrowheads="1"/>
          </p:cNvSpPr>
          <p:nvPr/>
        </p:nvSpPr>
        <p:spPr bwMode="auto">
          <a:xfrm>
            <a:off x="682625" y="0"/>
            <a:ext cx="3744913" cy="117475"/>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4276" name="矩形 4"/>
          <p:cNvSpPr>
            <a:spLocks noChangeArrowheads="1"/>
          </p:cNvSpPr>
          <p:nvPr/>
        </p:nvSpPr>
        <p:spPr bwMode="auto">
          <a:xfrm>
            <a:off x="596900" y="217488"/>
            <a:ext cx="44069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通讯速率</a:t>
            </a:r>
            <a:r>
              <a:rPr lang="zh-CN" altLang="en-US" sz="12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和</a:t>
            </a: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存储容量</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4277" name="组合 5"/>
          <p:cNvGrpSpPr/>
          <p:nvPr/>
        </p:nvGrpSpPr>
        <p:grpSpPr>
          <a:xfrm>
            <a:off x="963613" y="1479550"/>
            <a:ext cx="5830887" cy="3749675"/>
            <a:chExt cx="5830876" cy="3749093"/>
          </a:xfrm>
        </p:grpSpPr>
        <p:sp>
          <p:nvSpPr>
            <p:cNvPr id="54278" name="TextBox 6"/>
            <p:cNvSpPr>
              <a:spLocks noChangeArrowheads="1"/>
            </p:cNvSpPr>
            <p:nvPr/>
          </p:nvSpPr>
          <p:spPr bwMode="auto">
            <a:xfrm>
              <a:off x="433636" y="0"/>
              <a:ext cx="53623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b="1">
                  <a:solidFill>
                    <a:srgbClr val="5DD5FF"/>
                  </a:solidFill>
                  <a:latin typeface="微软雅黑" panose="020b0503020204020204" pitchFamily="34" charset="-122"/>
                  <a:ea typeface="微软雅黑" panose="020b0503020204020204" pitchFamily="34" charset="-122"/>
                  <a:sym typeface="微软雅黑" panose="020b0503020204020204" pitchFamily="34" charset="-122"/>
                </a:rPr>
                <a:t>通信速率</a:t>
              </a:r>
              <a:endParaRPr lang="en-US" sz="2000" b="1">
                <a:solidFill>
                  <a:srgbClr val="5DD5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279" name="TextBox 7"/>
            <p:cNvSpPr>
              <a:spLocks noChangeArrowheads="1"/>
            </p:cNvSpPr>
            <p:nvPr/>
          </p:nvSpPr>
          <p:spPr bwMode="auto">
            <a:xfrm>
              <a:off x="0" y="356506"/>
              <a:ext cx="583087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Char char="•"/>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通信速率采用“位”“</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bit</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”计量；</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lnSpc>
                  <a:spcPts val="2200"/>
                </a:lnSpc>
                <a:spcBef>
                  <a:spcPct val="0"/>
                </a:spcBef>
                <a:buFont typeface="Arial" panose="020b0604020202020204" pitchFamily="34" charset="0"/>
                <a:buChar char="•"/>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通信速率采用：</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Kb</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Mb</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Gb </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表示</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lnSpc>
                  <a:spcPts val="2200"/>
                </a:lnSpc>
                <a:spcBef>
                  <a:spcPct val="0"/>
                </a:spcBef>
                <a:buFont typeface="Arial" panose="020b0604020202020204" pitchFamily="34" charset="0"/>
                <a:buChar char="•"/>
              </a:pPr>
              <a:r>
                <a:rPr lang="en-US" altLang="zh-CN" sz="1600" b="1">
                  <a:solidFill>
                    <a:srgbClr val="5DD5FF"/>
                  </a:solidFill>
                  <a:latin typeface="微软雅黑" panose="020b0503020204020204" pitchFamily="34" charset="-122"/>
                  <a:ea typeface="微软雅黑" panose="020b0503020204020204" pitchFamily="34" charset="-122"/>
                  <a:sym typeface="微软雅黑" panose="020b0503020204020204" pitchFamily="34" charset="-122"/>
                </a:rPr>
                <a:t>1Gb</a:t>
              </a:r>
              <a:r>
                <a:rPr lang="en-US" altLang="zh-CN" sz="1600">
                  <a:solidFill>
                    <a:srgbClr val="5DD5FF"/>
                  </a:solidFill>
                  <a:latin typeface="微软雅黑" panose="020b0503020204020204" pitchFamily="34" charset="-122"/>
                  <a:ea typeface="微软雅黑" panose="020b0503020204020204" pitchFamily="34" charset="-122"/>
                  <a:sym typeface="微软雅黑" panose="020b0503020204020204" pitchFamily="34" charset="-122"/>
                </a:rPr>
                <a:t>=1024Mb=1024x1024Kb=1024x1024x1024b</a:t>
              </a:r>
              <a:endParaRPr lang="en-US" altLang="zh-CN" sz="1600">
                <a:solidFill>
                  <a:srgbClr val="5DD5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280" name="TextBox 8"/>
            <p:cNvSpPr>
              <a:spLocks noChangeArrowheads="1"/>
            </p:cNvSpPr>
            <p:nvPr/>
          </p:nvSpPr>
          <p:spPr bwMode="auto">
            <a:xfrm>
              <a:off x="433636" y="1436626"/>
              <a:ext cx="53623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b="1">
                  <a:solidFill>
                    <a:srgbClr val="FFC000"/>
                  </a:solidFill>
                  <a:latin typeface="微软雅黑" panose="020b0503020204020204" pitchFamily="34" charset="-122"/>
                  <a:ea typeface="微软雅黑" panose="020b0503020204020204" pitchFamily="34" charset="-122"/>
                  <a:sym typeface="微软雅黑" panose="020b0503020204020204" pitchFamily="34" charset="-122"/>
                </a:rPr>
                <a:t>存储容量</a:t>
              </a:r>
              <a:endParaRPr lang="en-US" sz="2000" b="1">
                <a:solidFill>
                  <a:srgbClr val="FFC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281" name="TextBox 9"/>
            <p:cNvSpPr>
              <a:spLocks noChangeArrowheads="1"/>
            </p:cNvSpPr>
            <p:nvPr/>
          </p:nvSpPr>
          <p:spPr bwMode="auto">
            <a:xfrm>
              <a:off x="0" y="1793132"/>
              <a:ext cx="583087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Char char="•"/>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存储容量采用“字节”“</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byte</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”计量；</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lnSpc>
                  <a:spcPts val="2200"/>
                </a:lnSpc>
                <a:spcBef>
                  <a:spcPct val="0"/>
                </a:spcBef>
                <a:buFont typeface="Arial" panose="020b0604020202020204" pitchFamily="34" charset="0"/>
                <a:buChar char="•"/>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存储容量采用：</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B</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KB</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MB</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GB</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TB</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表示</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lnSpc>
                  <a:spcPts val="2200"/>
                </a:lnSpc>
                <a:spcBef>
                  <a:spcPct val="0"/>
                </a:spcBef>
                <a:buFont typeface="Arial" panose="020b0604020202020204" pitchFamily="34" charset="0"/>
                <a:buChar char="•"/>
              </a:pPr>
              <a:r>
                <a:rPr lang="en-US" altLang="zh-CN" sz="1600" b="1">
                  <a:solidFill>
                    <a:srgbClr val="FFC000"/>
                  </a:solidFill>
                  <a:latin typeface="微软雅黑" panose="020b0503020204020204" pitchFamily="34" charset="-122"/>
                  <a:ea typeface="微软雅黑" panose="020b0503020204020204" pitchFamily="34" charset="-122"/>
                  <a:sym typeface="微软雅黑" panose="020b0503020204020204" pitchFamily="34" charset="-122"/>
                </a:rPr>
                <a:t>1GB</a:t>
              </a:r>
              <a:r>
                <a:rPr lang="en-US" altLang="zh-CN" sz="1600">
                  <a:solidFill>
                    <a:srgbClr val="FFC000"/>
                  </a:solidFill>
                  <a:latin typeface="微软雅黑" panose="020b0503020204020204" pitchFamily="34" charset="-122"/>
                  <a:ea typeface="微软雅黑" panose="020b0503020204020204" pitchFamily="34" charset="-122"/>
                  <a:sym typeface="微软雅黑" panose="020b0503020204020204" pitchFamily="34" charset="-122"/>
                </a:rPr>
                <a:t>=1024MB=1024x1024KB=1024x1024x1024B</a:t>
              </a:r>
              <a:endParaRPr lang="zh-CN" altLang="en-US" sz="1800">
                <a:latin typeface="Arial" panose="020b0604020202020204" pitchFamily="34" charset="0"/>
              </a:endParaRPr>
            </a:p>
          </p:txBody>
        </p:sp>
        <p:sp>
          <p:nvSpPr>
            <p:cNvPr id="54282" name="TextBox 10"/>
            <p:cNvSpPr>
              <a:spLocks noChangeArrowheads="1"/>
            </p:cNvSpPr>
            <p:nvPr/>
          </p:nvSpPr>
          <p:spPr bwMode="auto">
            <a:xfrm>
              <a:off x="433636" y="3020802"/>
              <a:ext cx="53623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b="1">
                  <a:solidFill>
                    <a:srgbClr val="5DD5FF"/>
                  </a:solidFill>
                  <a:latin typeface="微软雅黑" panose="020b0503020204020204" pitchFamily="34" charset="-122"/>
                  <a:ea typeface="微软雅黑" panose="020b0503020204020204" pitchFamily="34" charset="-122"/>
                  <a:sym typeface="微软雅黑" panose="020b0503020204020204" pitchFamily="34" charset="-122"/>
                </a:rPr>
                <a:t>通信速率</a:t>
              </a: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zh-CN" altLang="en-US" sz="2000" b="1">
                  <a:solidFill>
                    <a:srgbClr val="FFC000"/>
                  </a:solidFill>
                  <a:latin typeface="微软雅黑" panose="020b0503020204020204" pitchFamily="34" charset="-122"/>
                  <a:ea typeface="微软雅黑" panose="020b0503020204020204" pitchFamily="34" charset="-122"/>
                  <a:sym typeface="微软雅黑" panose="020b0503020204020204" pitchFamily="34" charset="-122"/>
                </a:rPr>
                <a:t>存储容量</a:t>
              </a: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的关系</a:t>
              </a:r>
              <a:endParaRPr 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283" name="TextBox 11"/>
            <p:cNvSpPr>
              <a:spLocks noChangeArrowheads="1"/>
            </p:cNvSpPr>
            <p:nvPr/>
          </p:nvSpPr>
          <p:spPr bwMode="auto">
            <a:xfrm>
              <a:off x="0" y="3441316"/>
              <a:ext cx="58308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spcBef>
                  <a:spcPct val="0"/>
                </a:spcBef>
                <a:buFont typeface="Arial" panose="020b0604020202020204" pitchFamily="34" charset="0"/>
                <a:buChar char="•"/>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个</a:t>
              </a: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字节</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个</a:t>
              </a:r>
              <a:r>
                <a:rPr lang="zh-CN" altLang="en-US" sz="1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位</a:t>
              </a: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1B=8b</a:t>
              </a:r>
              <a:endParaRPr lang="zh-CN" altLang="en-US" sz="1800">
                <a:latin typeface="Arial" panose="020b0604020202020204" pitchFamily="34" charset="0"/>
              </a:endParaRPr>
            </a:p>
          </p:txBody>
        </p:sp>
      </p:gr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434" name="标题 1"/>
          <p:cNvSpPr>
            <a:spLocks noGrp="1" noChangeArrowheads="1"/>
          </p:cNvSpPr>
          <p:nvPr>
            <p:ph type="title" idx="4294967295"/>
          </p:nvPr>
        </p:nvSpPr>
        <p:spPr>
          <a:xfrm>
            <a:off x="-206375" y="2727325"/>
            <a:ext cx="3355975" cy="1143000"/>
          </a:xfrm>
        </p:spPr>
        <p:txBody>
          <a:bodyPr/>
          <a:lstStyle/>
          <a:p>
            <a:pPr eaLnBrk="1" hangingPunct="1"/>
            <a:br>
              <a:rPr lang="zh-CN" altLang="zh-CN" sz="4000">
                <a:latin typeface="微软雅黑" panose="020b0503020204020204" pitchFamily="34" charset="-122"/>
                <a:ea typeface="微软雅黑" panose="020b0503020204020204" pitchFamily="34" charset="-122"/>
                <a:sym typeface="微软雅黑" panose="020b0503020204020204" pitchFamily="34" charset="-122"/>
              </a:rPr>
            </a:br>
            <a:r>
              <a:rPr lang="zh-CN"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主要设备</a:t>
            </a:r>
            <a:endParaRPr lang="zh-CN"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35" name="椭圆 9"/>
          <p:cNvSpPr>
            <a:spLocks noChangeArrowheads="1"/>
          </p:cNvSpPr>
          <p:nvPr/>
        </p:nvSpPr>
        <p:spPr bwMode="auto">
          <a:xfrm>
            <a:off x="85725" y="1938338"/>
            <a:ext cx="2771775" cy="2643187"/>
          </a:xfrm>
          <a:prstGeom prst="ellipse">
            <a:avLst/>
          </a:prstGeom>
          <a:noFill/>
          <a:ln w="9525">
            <a:solidFill>
              <a:srgbClr val="00B0F0"/>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36" name="矩形 12"/>
          <p:cNvSpPr>
            <a:spLocks noChangeArrowheads="1"/>
          </p:cNvSpPr>
          <p:nvPr/>
        </p:nvSpPr>
        <p:spPr bwMode="auto">
          <a:xfrm>
            <a:off x="3016250" y="857250"/>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目前包括以下产品：</a:t>
            </a:r>
            <a:endParaRPr 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37" name="矩形 13"/>
          <p:cNvSpPr>
            <a:spLocks noChangeArrowheads="1"/>
          </p:cNvSpPr>
          <p:nvPr/>
        </p:nvSpPr>
        <p:spPr bwMode="auto">
          <a:xfrm>
            <a:off x="3121025" y="1525588"/>
            <a:ext cx="2892425" cy="1901825"/>
          </a:xfrm>
          <a:prstGeom prst="rect">
            <a:avLst/>
          </a:prstGeom>
          <a:solidFill>
            <a:srgbClr val="25C6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38" name="矩形 14"/>
          <p:cNvSpPr>
            <a:spLocks noChangeArrowheads="1"/>
          </p:cNvSpPr>
          <p:nvPr/>
        </p:nvSpPr>
        <p:spPr bwMode="auto">
          <a:xfrm>
            <a:off x="6072188" y="1525588"/>
            <a:ext cx="2892425" cy="1901825"/>
          </a:xfrm>
          <a:prstGeom prst="rect">
            <a:avLst/>
          </a:prstGeom>
          <a:solidFill>
            <a:srgbClr val="FF4F8E"/>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39" name="矩形 15"/>
          <p:cNvSpPr>
            <a:spLocks noChangeArrowheads="1"/>
          </p:cNvSpPr>
          <p:nvPr/>
        </p:nvSpPr>
        <p:spPr bwMode="auto">
          <a:xfrm>
            <a:off x="3121025" y="3508375"/>
            <a:ext cx="1903413" cy="2206625"/>
          </a:xfrm>
          <a:prstGeom prst="rect">
            <a:avLst/>
          </a:prstGeom>
          <a:solidFill>
            <a:srgbClr val="27BF9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0" name="矩形 21"/>
          <p:cNvSpPr>
            <a:spLocks noChangeArrowheads="1"/>
          </p:cNvSpPr>
          <p:nvPr/>
        </p:nvSpPr>
        <p:spPr bwMode="auto">
          <a:xfrm>
            <a:off x="5091113" y="3508375"/>
            <a:ext cx="1903412" cy="2206625"/>
          </a:xfrm>
          <a:prstGeom prst="rect">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1" name="矩形 22"/>
          <p:cNvSpPr>
            <a:spLocks noChangeArrowheads="1"/>
          </p:cNvSpPr>
          <p:nvPr/>
        </p:nvSpPr>
        <p:spPr bwMode="auto">
          <a:xfrm>
            <a:off x="7061200" y="3508375"/>
            <a:ext cx="1901825" cy="2206625"/>
          </a:xfrm>
          <a:prstGeom prst="rect">
            <a:avLst/>
          </a:prstGeom>
          <a:solidFill>
            <a:srgbClr val="F5A33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2" name="矩形 23"/>
          <p:cNvSpPr>
            <a:spLocks noChangeArrowheads="1"/>
          </p:cNvSpPr>
          <p:nvPr/>
        </p:nvSpPr>
        <p:spPr bwMode="auto">
          <a:xfrm>
            <a:off x="3738563" y="1584325"/>
            <a:ext cx="20716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输入产品名称</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43" name="椭圆 26"/>
          <p:cNvSpPr>
            <a:spLocks noChangeArrowheads="1"/>
          </p:cNvSpPr>
          <p:nvPr/>
        </p:nvSpPr>
        <p:spPr bwMode="auto">
          <a:xfrm>
            <a:off x="3746500" y="1954213"/>
            <a:ext cx="1643063" cy="1357312"/>
          </a:xfrm>
          <a:prstGeom prst="ellipse">
            <a:avLst/>
          </a:prstGeom>
          <a:solidFill>
            <a:srgbClr val="FFFFFF">
              <a:alpha val="50195"/>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8444" name="图片 2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48100" y="2327275"/>
            <a:ext cx="14398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矩形 27"/>
          <p:cNvSpPr>
            <a:spLocks noChangeArrowheads="1"/>
          </p:cNvSpPr>
          <p:nvPr/>
        </p:nvSpPr>
        <p:spPr bwMode="auto">
          <a:xfrm>
            <a:off x="6643688" y="1584325"/>
            <a:ext cx="20716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输入产品名称</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46" name="椭圆 28"/>
          <p:cNvSpPr>
            <a:spLocks noChangeArrowheads="1"/>
          </p:cNvSpPr>
          <p:nvPr/>
        </p:nvSpPr>
        <p:spPr bwMode="auto">
          <a:xfrm>
            <a:off x="6651625" y="1954213"/>
            <a:ext cx="1643063" cy="1357312"/>
          </a:xfrm>
          <a:prstGeom prst="ellipse">
            <a:avLst/>
          </a:prstGeom>
          <a:solidFill>
            <a:srgbClr val="FFFFFF">
              <a:alpha val="50195"/>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8447" name="图片 3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18350" y="222726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8" name="组合 37"/>
          <p:cNvGrpSpPr/>
          <p:nvPr/>
        </p:nvGrpSpPr>
        <p:grpSpPr>
          <a:xfrm flipH="1">
            <a:off x="2559050" y="869950"/>
            <a:ext cx="474663" cy="381000"/>
            <a:chExt cx="1071570" cy="857256"/>
          </a:xfrm>
        </p:grpSpPr>
        <p:sp>
          <p:nvSpPr>
            <p:cNvPr id="18492" name="平行四边形 35"/>
            <p:cNvSpPr>
              <a:spLocks noChangeArrowheads="1"/>
            </p:cNvSpPr>
            <p:nvPr/>
          </p:nvSpPr>
          <p:spPr bwMode="auto">
            <a:xfrm>
              <a:off x="0" y="0"/>
              <a:ext cx="1071570" cy="428628"/>
            </a:xfrm>
            <a:prstGeom prst="parallelogram">
              <a:avLst>
                <a:gd name="adj" fmla="val 182326"/>
              </a:avLst>
            </a:prstGeom>
            <a:solidFill>
              <a:srgbClr val="BFBFB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93" name="平行四边形 36"/>
            <p:cNvSpPr>
              <a:spLocks noChangeArrowheads="1"/>
            </p:cNvSpPr>
            <p:nvPr/>
          </p:nvSpPr>
          <p:spPr bwMode="auto">
            <a:xfrm flipV="1">
              <a:off x="0" y="428628"/>
              <a:ext cx="1071570" cy="428628"/>
            </a:xfrm>
            <a:prstGeom prst="parallelogram">
              <a:avLst>
                <a:gd name="adj" fmla="val 182326"/>
              </a:avLst>
            </a:prstGeom>
            <a:solidFill>
              <a:srgbClr val="BFBFB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8449" name="组合 38"/>
          <p:cNvGrpSpPr/>
          <p:nvPr/>
        </p:nvGrpSpPr>
        <p:grpSpPr>
          <a:xfrm flipH="1">
            <a:off x="2301875" y="869950"/>
            <a:ext cx="474663" cy="381000"/>
            <a:chExt cx="1071570" cy="857256"/>
          </a:xfrm>
        </p:grpSpPr>
        <p:sp>
          <p:nvSpPr>
            <p:cNvPr id="18490" name="平行四边形 39"/>
            <p:cNvSpPr>
              <a:spLocks noChangeArrowheads="1"/>
            </p:cNvSpPr>
            <p:nvPr/>
          </p:nvSpPr>
          <p:spPr bwMode="auto">
            <a:xfrm>
              <a:off x="0" y="0"/>
              <a:ext cx="1071570" cy="428628"/>
            </a:xfrm>
            <a:prstGeom prst="parallelogram">
              <a:avLst>
                <a:gd name="adj" fmla="val 182326"/>
              </a:avLst>
            </a:prstGeom>
            <a:solidFill>
              <a:srgbClr val="BFBFB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91" name="平行四边形 40"/>
            <p:cNvSpPr>
              <a:spLocks noChangeArrowheads="1"/>
            </p:cNvSpPr>
            <p:nvPr/>
          </p:nvSpPr>
          <p:spPr bwMode="auto">
            <a:xfrm flipV="1">
              <a:off x="0" y="428628"/>
              <a:ext cx="1071570" cy="428628"/>
            </a:xfrm>
            <a:prstGeom prst="parallelogram">
              <a:avLst>
                <a:gd name="adj" fmla="val 182326"/>
              </a:avLst>
            </a:prstGeom>
            <a:solidFill>
              <a:srgbClr val="BFBFB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8450" name="组合 41"/>
          <p:cNvGrpSpPr/>
          <p:nvPr/>
        </p:nvGrpSpPr>
        <p:grpSpPr>
          <a:xfrm flipH="1">
            <a:off x="2043113" y="869950"/>
            <a:ext cx="474662" cy="381000"/>
            <a:chExt cx="1071570" cy="857256"/>
          </a:xfrm>
        </p:grpSpPr>
        <p:sp>
          <p:nvSpPr>
            <p:cNvPr id="18488" name="平行四边形 42"/>
            <p:cNvSpPr>
              <a:spLocks noChangeArrowheads="1"/>
            </p:cNvSpPr>
            <p:nvPr/>
          </p:nvSpPr>
          <p:spPr bwMode="auto">
            <a:xfrm>
              <a:off x="0" y="0"/>
              <a:ext cx="1071570" cy="428628"/>
            </a:xfrm>
            <a:prstGeom prst="parallelogram">
              <a:avLst>
                <a:gd name="adj" fmla="val 182326"/>
              </a:avLst>
            </a:prstGeom>
            <a:solidFill>
              <a:srgbClr val="BFBFB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89" name="平行四边形 43"/>
            <p:cNvSpPr>
              <a:spLocks noChangeArrowheads="1"/>
            </p:cNvSpPr>
            <p:nvPr/>
          </p:nvSpPr>
          <p:spPr bwMode="auto">
            <a:xfrm flipV="1">
              <a:off x="0" y="428628"/>
              <a:ext cx="1071570" cy="428628"/>
            </a:xfrm>
            <a:prstGeom prst="parallelogram">
              <a:avLst>
                <a:gd name="adj" fmla="val 182326"/>
              </a:avLst>
            </a:prstGeom>
            <a:solidFill>
              <a:srgbClr val="BFBFB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8451" name="组合 47"/>
          <p:cNvGrpSpPr/>
          <p:nvPr/>
        </p:nvGrpSpPr>
        <p:grpSpPr>
          <a:xfrm flipH="1">
            <a:off x="1785938" y="869950"/>
            <a:ext cx="474662" cy="381000"/>
            <a:chExt cx="1071570" cy="857256"/>
          </a:xfrm>
        </p:grpSpPr>
        <p:sp>
          <p:nvSpPr>
            <p:cNvPr id="18486" name="平行四边形 48"/>
            <p:cNvSpPr>
              <a:spLocks noChangeArrowheads="1"/>
            </p:cNvSpPr>
            <p:nvPr/>
          </p:nvSpPr>
          <p:spPr bwMode="auto">
            <a:xfrm>
              <a:off x="0" y="0"/>
              <a:ext cx="1071570" cy="428628"/>
            </a:xfrm>
            <a:prstGeom prst="parallelogram">
              <a:avLst>
                <a:gd name="adj" fmla="val 182326"/>
              </a:avLst>
            </a:prstGeom>
            <a:solidFill>
              <a:srgbClr val="BFBFB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87" name="平行四边形 49"/>
            <p:cNvSpPr>
              <a:spLocks noChangeArrowheads="1"/>
            </p:cNvSpPr>
            <p:nvPr/>
          </p:nvSpPr>
          <p:spPr bwMode="auto">
            <a:xfrm flipV="1">
              <a:off x="0" y="428628"/>
              <a:ext cx="1071570" cy="428628"/>
            </a:xfrm>
            <a:prstGeom prst="parallelogram">
              <a:avLst>
                <a:gd name="adj" fmla="val 182326"/>
              </a:avLst>
            </a:prstGeom>
            <a:solidFill>
              <a:srgbClr val="BFBFB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8452" name="组合 50"/>
          <p:cNvGrpSpPr/>
          <p:nvPr/>
        </p:nvGrpSpPr>
        <p:grpSpPr>
          <a:xfrm flipH="1">
            <a:off x="1527175" y="869950"/>
            <a:ext cx="476250" cy="381000"/>
            <a:chExt cx="1071570" cy="857256"/>
          </a:xfrm>
        </p:grpSpPr>
        <p:sp>
          <p:nvSpPr>
            <p:cNvPr id="18484" name="平行四边形 51"/>
            <p:cNvSpPr>
              <a:spLocks noChangeArrowheads="1"/>
            </p:cNvSpPr>
            <p:nvPr/>
          </p:nvSpPr>
          <p:spPr bwMode="auto">
            <a:xfrm>
              <a:off x="0" y="0"/>
              <a:ext cx="1071570" cy="428628"/>
            </a:xfrm>
            <a:prstGeom prst="parallelogram">
              <a:avLst>
                <a:gd name="adj" fmla="val 182326"/>
              </a:avLst>
            </a:prstGeom>
            <a:solidFill>
              <a:srgbClr val="BFBFB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85" name="平行四边形 52"/>
            <p:cNvSpPr>
              <a:spLocks noChangeArrowheads="1"/>
            </p:cNvSpPr>
            <p:nvPr/>
          </p:nvSpPr>
          <p:spPr bwMode="auto">
            <a:xfrm flipV="1">
              <a:off x="0" y="428628"/>
              <a:ext cx="1071570" cy="428628"/>
            </a:xfrm>
            <a:prstGeom prst="parallelogram">
              <a:avLst>
                <a:gd name="adj" fmla="val 182326"/>
              </a:avLst>
            </a:prstGeom>
            <a:solidFill>
              <a:srgbClr val="BFBFB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8453" name="组合 53"/>
          <p:cNvGrpSpPr/>
          <p:nvPr/>
        </p:nvGrpSpPr>
        <p:grpSpPr>
          <a:xfrm flipH="1">
            <a:off x="495300" y="869950"/>
            <a:ext cx="476250" cy="381000"/>
            <a:chExt cx="1071570" cy="857256"/>
          </a:xfrm>
        </p:grpSpPr>
        <p:sp>
          <p:nvSpPr>
            <p:cNvPr id="18482" name="平行四边形 54"/>
            <p:cNvSpPr>
              <a:spLocks noChangeArrowheads="1"/>
            </p:cNvSpPr>
            <p:nvPr/>
          </p:nvSpPr>
          <p:spPr bwMode="auto">
            <a:xfrm>
              <a:off x="0" y="0"/>
              <a:ext cx="1071570" cy="428628"/>
            </a:xfrm>
            <a:prstGeom prst="parallelogram">
              <a:avLst>
                <a:gd name="adj" fmla="val 182326"/>
              </a:avLst>
            </a:prstGeom>
            <a:solidFill>
              <a:srgbClr val="BFBFBF">
                <a:alpha val="29803"/>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83" name="平行四边形 55"/>
            <p:cNvSpPr>
              <a:spLocks noChangeArrowheads="1"/>
            </p:cNvSpPr>
            <p:nvPr/>
          </p:nvSpPr>
          <p:spPr bwMode="auto">
            <a:xfrm flipV="1">
              <a:off x="0" y="428628"/>
              <a:ext cx="1071570" cy="428628"/>
            </a:xfrm>
            <a:prstGeom prst="parallelogram">
              <a:avLst>
                <a:gd name="adj" fmla="val 182326"/>
              </a:avLst>
            </a:prstGeom>
            <a:solidFill>
              <a:srgbClr val="BFBFBF">
                <a:alpha val="29803"/>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8454" name="组合 56"/>
          <p:cNvGrpSpPr/>
          <p:nvPr/>
        </p:nvGrpSpPr>
        <p:grpSpPr>
          <a:xfrm flipH="1">
            <a:off x="754063" y="869950"/>
            <a:ext cx="474662" cy="381000"/>
            <a:chExt cx="1071570" cy="857256"/>
          </a:xfrm>
        </p:grpSpPr>
        <p:sp>
          <p:nvSpPr>
            <p:cNvPr id="18480" name="平行四边形 57"/>
            <p:cNvSpPr>
              <a:spLocks noChangeArrowheads="1"/>
            </p:cNvSpPr>
            <p:nvPr/>
          </p:nvSpPr>
          <p:spPr bwMode="auto">
            <a:xfrm>
              <a:off x="0" y="0"/>
              <a:ext cx="1071570" cy="428628"/>
            </a:xfrm>
            <a:prstGeom prst="parallelogram">
              <a:avLst>
                <a:gd name="adj" fmla="val 182326"/>
              </a:avLst>
            </a:prstGeom>
            <a:solidFill>
              <a:srgbClr val="BFBFBF">
                <a:alpha val="39999"/>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81" name="平行四边形 58"/>
            <p:cNvSpPr>
              <a:spLocks noChangeArrowheads="1"/>
            </p:cNvSpPr>
            <p:nvPr/>
          </p:nvSpPr>
          <p:spPr bwMode="auto">
            <a:xfrm flipV="1">
              <a:off x="0" y="428628"/>
              <a:ext cx="1071570" cy="428628"/>
            </a:xfrm>
            <a:prstGeom prst="parallelogram">
              <a:avLst>
                <a:gd name="adj" fmla="val 182326"/>
              </a:avLst>
            </a:prstGeom>
            <a:solidFill>
              <a:srgbClr val="BFBFBF">
                <a:alpha val="39999"/>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8455" name="组合 59"/>
          <p:cNvGrpSpPr/>
          <p:nvPr/>
        </p:nvGrpSpPr>
        <p:grpSpPr>
          <a:xfrm flipH="1">
            <a:off x="1011238" y="869950"/>
            <a:ext cx="474662" cy="381000"/>
            <a:chExt cx="1071570" cy="857256"/>
          </a:xfrm>
        </p:grpSpPr>
        <p:sp>
          <p:nvSpPr>
            <p:cNvPr id="18478" name="平行四边形 60"/>
            <p:cNvSpPr>
              <a:spLocks noChangeArrowheads="1"/>
            </p:cNvSpPr>
            <p:nvPr/>
          </p:nvSpPr>
          <p:spPr bwMode="auto">
            <a:xfrm>
              <a:off x="0" y="0"/>
              <a:ext cx="1071570" cy="428628"/>
            </a:xfrm>
            <a:prstGeom prst="parallelogram">
              <a:avLst>
                <a:gd name="adj" fmla="val 182326"/>
              </a:avLst>
            </a:prstGeom>
            <a:solidFill>
              <a:srgbClr val="BFBFB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79" name="平行四边形 61"/>
            <p:cNvSpPr>
              <a:spLocks noChangeArrowheads="1"/>
            </p:cNvSpPr>
            <p:nvPr/>
          </p:nvSpPr>
          <p:spPr bwMode="auto">
            <a:xfrm flipV="1">
              <a:off x="0" y="428628"/>
              <a:ext cx="1071570" cy="428628"/>
            </a:xfrm>
            <a:prstGeom prst="parallelogram">
              <a:avLst>
                <a:gd name="adj" fmla="val 182326"/>
              </a:avLst>
            </a:prstGeom>
            <a:solidFill>
              <a:srgbClr val="BFBFB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8456" name="组合 62"/>
          <p:cNvGrpSpPr/>
          <p:nvPr/>
        </p:nvGrpSpPr>
        <p:grpSpPr>
          <a:xfrm flipH="1">
            <a:off x="1270000" y="869950"/>
            <a:ext cx="474663" cy="381000"/>
            <a:chExt cx="1071570" cy="857256"/>
          </a:xfrm>
        </p:grpSpPr>
        <p:sp>
          <p:nvSpPr>
            <p:cNvPr id="18476" name="平行四边形 63"/>
            <p:cNvSpPr>
              <a:spLocks noChangeArrowheads="1"/>
            </p:cNvSpPr>
            <p:nvPr/>
          </p:nvSpPr>
          <p:spPr bwMode="auto">
            <a:xfrm>
              <a:off x="0" y="0"/>
              <a:ext cx="1071570" cy="428628"/>
            </a:xfrm>
            <a:prstGeom prst="parallelogram">
              <a:avLst>
                <a:gd name="adj" fmla="val 182326"/>
              </a:avLst>
            </a:prstGeom>
            <a:solidFill>
              <a:srgbClr val="BFBFB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77" name="平行四边形 64"/>
            <p:cNvSpPr>
              <a:spLocks noChangeArrowheads="1"/>
            </p:cNvSpPr>
            <p:nvPr/>
          </p:nvSpPr>
          <p:spPr bwMode="auto">
            <a:xfrm flipV="1">
              <a:off x="0" y="428628"/>
              <a:ext cx="1071570" cy="428628"/>
            </a:xfrm>
            <a:prstGeom prst="parallelogram">
              <a:avLst>
                <a:gd name="adj" fmla="val 182326"/>
              </a:avLst>
            </a:prstGeom>
            <a:solidFill>
              <a:srgbClr val="BFBFB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8457" name="组合 65"/>
          <p:cNvGrpSpPr/>
          <p:nvPr/>
        </p:nvGrpSpPr>
        <p:grpSpPr>
          <a:xfrm flipH="1">
            <a:off x="238125" y="869950"/>
            <a:ext cx="474663" cy="381000"/>
            <a:chExt cx="1071570" cy="857256"/>
          </a:xfrm>
        </p:grpSpPr>
        <p:sp>
          <p:nvSpPr>
            <p:cNvPr id="18474" name="平行四边形 66"/>
            <p:cNvSpPr>
              <a:spLocks noChangeArrowheads="1"/>
            </p:cNvSpPr>
            <p:nvPr/>
          </p:nvSpPr>
          <p:spPr bwMode="auto">
            <a:xfrm>
              <a:off x="0" y="0"/>
              <a:ext cx="1071570" cy="428628"/>
            </a:xfrm>
            <a:prstGeom prst="parallelogram">
              <a:avLst>
                <a:gd name="adj" fmla="val 182326"/>
              </a:avLst>
            </a:prstGeom>
            <a:solidFill>
              <a:srgbClr val="BFBFBF">
                <a:alpha val="29803"/>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75" name="平行四边形 67"/>
            <p:cNvSpPr>
              <a:spLocks noChangeArrowheads="1"/>
            </p:cNvSpPr>
            <p:nvPr/>
          </p:nvSpPr>
          <p:spPr bwMode="auto">
            <a:xfrm flipV="1">
              <a:off x="0" y="428628"/>
              <a:ext cx="1071570" cy="428628"/>
            </a:xfrm>
            <a:prstGeom prst="parallelogram">
              <a:avLst>
                <a:gd name="adj" fmla="val 182326"/>
              </a:avLst>
            </a:prstGeom>
            <a:solidFill>
              <a:srgbClr val="BFBFBF">
                <a:alpha val="29803"/>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8458" name="组合 68"/>
          <p:cNvGrpSpPr/>
          <p:nvPr/>
        </p:nvGrpSpPr>
        <p:grpSpPr>
          <a:xfrm flipH="1">
            <a:off x="-17463" y="869950"/>
            <a:ext cx="473076" cy="381000"/>
            <a:chExt cx="1071570" cy="857256"/>
          </a:xfrm>
        </p:grpSpPr>
        <p:sp>
          <p:nvSpPr>
            <p:cNvPr id="18472" name="平行四边形 69"/>
            <p:cNvSpPr>
              <a:spLocks noChangeArrowheads="1"/>
            </p:cNvSpPr>
            <p:nvPr/>
          </p:nvSpPr>
          <p:spPr bwMode="auto">
            <a:xfrm>
              <a:off x="0" y="0"/>
              <a:ext cx="1071570" cy="428628"/>
            </a:xfrm>
            <a:prstGeom prst="parallelogram">
              <a:avLst>
                <a:gd name="adj" fmla="val 182326"/>
              </a:avLst>
            </a:prstGeom>
            <a:solidFill>
              <a:srgbClr val="BFBFBF">
                <a:alpha val="29803"/>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73" name="平行四边形 70"/>
            <p:cNvSpPr>
              <a:spLocks noChangeArrowheads="1"/>
            </p:cNvSpPr>
            <p:nvPr/>
          </p:nvSpPr>
          <p:spPr bwMode="auto">
            <a:xfrm flipV="1">
              <a:off x="0" y="428628"/>
              <a:ext cx="1071570" cy="428628"/>
            </a:xfrm>
            <a:prstGeom prst="parallelogram">
              <a:avLst>
                <a:gd name="adj" fmla="val 182326"/>
              </a:avLst>
            </a:prstGeom>
            <a:solidFill>
              <a:srgbClr val="BFBFBF">
                <a:alpha val="29803"/>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8459" name="组合 73"/>
          <p:cNvGrpSpPr/>
          <p:nvPr/>
        </p:nvGrpSpPr>
        <p:grpSpPr>
          <a:xfrm flipH="1">
            <a:off x="-282575" y="857250"/>
            <a:ext cx="473075" cy="379413"/>
            <a:chExt cx="1071570" cy="857256"/>
          </a:xfrm>
        </p:grpSpPr>
        <p:sp>
          <p:nvSpPr>
            <p:cNvPr id="18470" name="平行四边形 104"/>
            <p:cNvSpPr>
              <a:spLocks noChangeArrowheads="1"/>
            </p:cNvSpPr>
            <p:nvPr/>
          </p:nvSpPr>
          <p:spPr bwMode="auto">
            <a:xfrm>
              <a:off x="0" y="0"/>
              <a:ext cx="1071570" cy="428628"/>
            </a:xfrm>
            <a:prstGeom prst="parallelogram">
              <a:avLst>
                <a:gd name="adj" fmla="val 182326"/>
              </a:avLst>
            </a:prstGeom>
            <a:solidFill>
              <a:srgbClr val="BFBFBF">
                <a:alpha val="29803"/>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71" name="平行四边形 105"/>
            <p:cNvSpPr>
              <a:spLocks noChangeArrowheads="1"/>
            </p:cNvSpPr>
            <p:nvPr/>
          </p:nvSpPr>
          <p:spPr bwMode="auto">
            <a:xfrm flipV="1">
              <a:off x="0" y="428628"/>
              <a:ext cx="1071570" cy="428628"/>
            </a:xfrm>
            <a:prstGeom prst="parallelogram">
              <a:avLst>
                <a:gd name="adj" fmla="val 182326"/>
              </a:avLst>
            </a:prstGeom>
            <a:solidFill>
              <a:srgbClr val="BFBFBF">
                <a:alpha val="29803"/>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8460" name="矩形 107"/>
          <p:cNvSpPr>
            <a:spLocks noChangeArrowheads="1"/>
          </p:cNvSpPr>
          <p:nvPr/>
        </p:nvSpPr>
        <p:spPr bwMode="auto">
          <a:xfrm>
            <a:off x="3163888" y="3584575"/>
            <a:ext cx="1857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输入产品名称</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61" name="椭圆 108"/>
          <p:cNvSpPr>
            <a:spLocks noChangeArrowheads="1"/>
          </p:cNvSpPr>
          <p:nvPr/>
        </p:nvSpPr>
        <p:spPr bwMode="auto">
          <a:xfrm>
            <a:off x="3255963" y="4067175"/>
            <a:ext cx="1643062" cy="1357313"/>
          </a:xfrm>
          <a:prstGeom prst="ellipse">
            <a:avLst/>
          </a:prstGeom>
          <a:solidFill>
            <a:srgbClr val="FFFFFF">
              <a:alpha val="50195"/>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8462" name="Picture 2" descr="C:\Users\Administrator\Desktop\图片1副本.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09963" y="4298950"/>
            <a:ext cx="11953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3" name="矩形 112"/>
          <p:cNvSpPr>
            <a:spLocks noChangeArrowheads="1"/>
          </p:cNvSpPr>
          <p:nvPr/>
        </p:nvSpPr>
        <p:spPr bwMode="auto">
          <a:xfrm>
            <a:off x="5408613" y="3571875"/>
            <a:ext cx="1652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输入产品名称</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64" name="椭圆 113"/>
          <p:cNvSpPr>
            <a:spLocks noChangeArrowheads="1"/>
          </p:cNvSpPr>
          <p:nvPr/>
        </p:nvSpPr>
        <p:spPr bwMode="auto">
          <a:xfrm>
            <a:off x="5227638" y="4227513"/>
            <a:ext cx="1643062" cy="1214437"/>
          </a:xfrm>
          <a:prstGeom prst="ellipse">
            <a:avLst/>
          </a:prstGeom>
          <a:solidFill>
            <a:srgbClr val="FFFFFF">
              <a:alpha val="50195"/>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8465" name="图片 11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365750" y="4637088"/>
            <a:ext cx="14081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图片 11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924550" y="4525963"/>
            <a:ext cx="290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7" name="矩形 117"/>
          <p:cNvSpPr>
            <a:spLocks noChangeArrowheads="1"/>
          </p:cNvSpPr>
          <p:nvPr/>
        </p:nvSpPr>
        <p:spPr bwMode="auto">
          <a:xfrm>
            <a:off x="7340600" y="3571875"/>
            <a:ext cx="1428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输入产品名称</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68" name="椭圆 118"/>
          <p:cNvSpPr>
            <a:spLocks noChangeArrowheads="1"/>
          </p:cNvSpPr>
          <p:nvPr/>
        </p:nvSpPr>
        <p:spPr bwMode="auto">
          <a:xfrm>
            <a:off x="7248525" y="4227513"/>
            <a:ext cx="1643063" cy="1214437"/>
          </a:xfrm>
          <a:prstGeom prst="ellipse">
            <a:avLst/>
          </a:prstGeom>
          <a:solidFill>
            <a:srgbClr val="FFFFFF">
              <a:alpha val="50195"/>
            </a:srgbClr>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8469" name="图片 119"/>
          <p:cNvPicPr>
            <a:picLocks noChangeAspect="1" noChangeArrowheads="1"/>
          </p:cNvPicPr>
          <p:nvPr/>
        </p:nvPicPr>
        <p:blipFill>
          <a:blip r:embed="rId8">
            <a:extLst>
              <a:ext uri="{28A0092B-C50C-407E-A947-70E740481C1C}">
                <a14:useLocalDpi xmlns:a14="http://schemas.microsoft.com/office/drawing/2010/main" val="0"/>
              </a:ext>
            </a:extLst>
          </a:blip>
          <a:srcRect l="1192" r="1421"/>
          <a:stretch>
            <a:fillRect/>
          </a:stretch>
        </p:blipFill>
        <p:spPr bwMode="auto">
          <a:xfrm>
            <a:off x="7500938" y="4500563"/>
            <a:ext cx="12144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5298" name="矩形 31"/>
          <p:cNvSpPr>
            <a:spLocks noChangeArrowheads="1"/>
          </p:cNvSpPr>
          <p:nvPr/>
        </p:nvSpPr>
        <p:spPr bwMode="auto">
          <a:xfrm>
            <a:off x="0" y="1628775"/>
            <a:ext cx="5003800" cy="504825"/>
          </a:xfrm>
          <a:prstGeom prst="rect">
            <a:avLst/>
          </a:prstGeom>
          <a:blipFill dpi="0" rotWithShape="1">
            <a:blip r:embed="rId3"/>
            <a:tile tx="0" ty="0" sx="100000" sy="100000" flip="none" algn="tl"/>
          </a:blip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5299" name="矩形 30"/>
          <p:cNvSpPr>
            <a:spLocks noChangeArrowheads="1"/>
          </p:cNvSpPr>
          <p:nvPr/>
        </p:nvSpPr>
        <p:spPr bwMode="auto">
          <a:xfrm>
            <a:off x="0" y="2276475"/>
            <a:ext cx="5003800" cy="504825"/>
          </a:xfrm>
          <a:prstGeom prst="rect">
            <a:avLst/>
          </a:prstGeom>
          <a:blipFill dpi="0" rotWithShape="1">
            <a:blip r:embed="rId3"/>
            <a:tile tx="0" ty="0" sx="100000" sy="100000" flip="none" algn="tl"/>
          </a:blip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5300" name="矩形 29"/>
          <p:cNvSpPr>
            <a:spLocks noChangeArrowheads="1"/>
          </p:cNvSpPr>
          <p:nvPr/>
        </p:nvSpPr>
        <p:spPr bwMode="auto">
          <a:xfrm>
            <a:off x="0" y="4427538"/>
            <a:ext cx="5003800" cy="504825"/>
          </a:xfrm>
          <a:prstGeom prst="rect">
            <a:avLst/>
          </a:prstGeom>
          <a:blipFill dpi="0" rotWithShape="1">
            <a:blip r:embed="rId3"/>
            <a:tile tx="0" ty="0" sx="100000" sy="100000" flip="none" algn="tl"/>
          </a:blip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55301" name="Picture 3" descr="d:\Users\vc0012\Desktop\3d\3D manikins (4).jpg"/>
          <p:cNvPicPr>
            <a:picLocks noChangeAspect="1" noChangeArrowheads="1"/>
          </p:cNvPicPr>
          <p:nvPr/>
        </p:nvPicPr>
        <p:blipFill>
          <a:blip r:embed="rId4">
            <a:extLst>
              <a:ext uri="{28A0092B-C50C-407E-A947-70E740481C1C}">
                <a14:useLocalDpi xmlns:a14="http://schemas.microsoft.com/office/drawing/2010/main" val="0"/>
              </a:ext>
            </a:extLst>
          </a:blip>
          <a:srcRect r="10425"/>
          <a:stretch>
            <a:fillRect/>
          </a:stretch>
        </p:blipFill>
        <p:spPr bwMode="auto">
          <a:xfrm>
            <a:off x="5446713" y="2749550"/>
            <a:ext cx="367982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矩形 4"/>
          <p:cNvSpPr>
            <a:spLocks noChangeArrowheads="1"/>
          </p:cNvSpPr>
          <p:nvPr/>
        </p:nvSpPr>
        <p:spPr bwMode="auto">
          <a:xfrm>
            <a:off x="682625" y="0"/>
            <a:ext cx="3744913" cy="117475"/>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5303" name="矩形 5"/>
          <p:cNvSpPr>
            <a:spLocks noChangeArrowheads="1"/>
          </p:cNvSpPr>
          <p:nvPr/>
        </p:nvSpPr>
        <p:spPr bwMode="auto">
          <a:xfrm>
            <a:off x="596900" y="217488"/>
            <a:ext cx="7143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H.264</a:t>
            </a:r>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压缩率</a:t>
            </a:r>
            <a:r>
              <a:rPr lang="zh-CN" altLang="en-US" sz="2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通信速率</a:t>
            </a:r>
            <a:r>
              <a:rPr lang="zh-CN" altLang="en-US" sz="2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存储容量</a:t>
            </a:r>
            <a:endParaRPr lang="zh-CN" altLang="en-US" sz="1800">
              <a:latin typeface="Arial" panose="020b0604020202020204" pitchFamily="34" charset="0"/>
            </a:endParaRPr>
          </a:p>
        </p:txBody>
      </p:sp>
      <p:sp>
        <p:nvSpPr>
          <p:cNvPr id="55304" name="矩形 23"/>
          <p:cNvSpPr>
            <a:spLocks noChangeArrowheads="1"/>
          </p:cNvSpPr>
          <p:nvPr/>
        </p:nvSpPr>
        <p:spPr bwMode="auto">
          <a:xfrm>
            <a:off x="874713" y="1700213"/>
            <a:ext cx="4572000"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H.264</a:t>
            </a:r>
            <a:r>
              <a:rPr lang="zh-CN" altLang="en-US"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的压缩率可达</a:t>
            </a:r>
            <a:r>
              <a:rPr lang="en-US"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102:1</a:t>
            </a:r>
            <a:endParaRPr lang="zh-CN" altLang="en-US" sz="20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endParaRPr lang="zh-CN" altLang="en-US" sz="11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endParaRPr lang="zh-CN" altLang="en-US" sz="11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标清</a:t>
            </a:r>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D1</a:t>
            </a:r>
            <a:r>
              <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摄像机</a:t>
            </a:r>
            <a:endParaRPr lang="en-US" sz="11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endParaRPr lang="zh-CN" altLang="en-US" sz="11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pPr>
            <a:r>
              <a:rPr lang="zh-CN" altLang="en-US" sz="1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像素</a:t>
            </a:r>
            <a:r>
              <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720x576=414,720</a:t>
            </a:r>
            <a:r>
              <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个像素；</a:t>
            </a:r>
            <a:endParaRPr 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pPr>
            <a:r>
              <a:rPr lang="zh-CN" altLang="en-US" sz="1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位</a:t>
            </a:r>
            <a:r>
              <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：每个像素一般采用</a:t>
            </a:r>
            <a:r>
              <a:rPr lang="en-US" altLang="zh-CN"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10~12</a:t>
            </a:r>
            <a:r>
              <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位量化，用</a:t>
            </a:r>
            <a:r>
              <a:rPr lang="en-US" altLang="zh-CN"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个字节</a:t>
            </a:r>
            <a:endParaRPr 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表示，每帧：</a:t>
            </a:r>
            <a:r>
              <a:rPr 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720x576x2=829,440B=6,635,520b</a:t>
            </a:r>
            <a:endPar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en-US" altLang="zh-CN" sz="1800">
                <a:solidFill>
                  <a:srgbClr val="595959"/>
                </a:solidFill>
                <a:cs typeface="Calibri" panose="020f0502020204030204" pitchFamily="34" charset="0"/>
              </a:rPr>
              <a:t>                        =</a:t>
            </a:r>
            <a:r>
              <a:rPr lang="en-US" altLang="zh-CN"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6,635,520b/1024/1024=6.3Mb</a:t>
            </a:r>
            <a:endPar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pPr>
            <a:r>
              <a:rPr lang="zh-CN" altLang="en-US" sz="1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每秒</a:t>
            </a:r>
            <a:r>
              <a:rPr lang="en-US" altLang="zh-CN" sz="1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25</a:t>
            </a:r>
            <a:r>
              <a:rPr lang="zh-CN" altLang="en-US" sz="1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帧，未压缩码流</a:t>
            </a:r>
            <a:r>
              <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6.3Mbx25=158Mb/S</a:t>
            </a:r>
            <a:endPar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lnSpc>
                <a:spcPts val="2200"/>
              </a:lnSpc>
              <a:spcBef>
                <a:spcPct val="0"/>
              </a:spcBef>
              <a:buFont typeface="Arial" panose="020b0604020202020204" pitchFamily="34" charset="0"/>
              <a:buNone/>
            </a:pPr>
            <a:endPar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采用</a:t>
            </a:r>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H.264</a:t>
            </a:r>
            <a:r>
              <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压缩编码，压缩率</a:t>
            </a:r>
            <a:r>
              <a:rPr lang="en-US" altLang="zh-CN" sz="20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102:1</a:t>
            </a:r>
            <a:endParaRPr lang="zh-CN" altLang="en-US" sz="20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en-US" altLang="zh-CN" sz="11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11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pPr>
            <a:r>
              <a:rPr lang="en-US" altLang="zh-CN" sz="1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D1</a:t>
            </a:r>
            <a:r>
              <a:rPr lang="zh-CN" altLang="en-US" sz="1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摄像机的码流</a:t>
            </a:r>
            <a:r>
              <a:rPr lang="zh-CN" altLang="en-US"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158/102=1.55Mb/S</a:t>
            </a:r>
            <a:endParaRPr lang="zh-CN" altLang="en-US" sz="1800">
              <a:latin typeface="Arial" panose="020b0604020202020204" pitchFamily="34" charset="0"/>
            </a:endParaRPr>
          </a:p>
        </p:txBody>
      </p:sp>
    </p:spTree>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6322" name="矩形 3"/>
          <p:cNvSpPr>
            <a:spLocks noChangeArrowheads="1"/>
          </p:cNvSpPr>
          <p:nvPr/>
        </p:nvSpPr>
        <p:spPr bwMode="auto">
          <a:xfrm>
            <a:off x="703263" y="0"/>
            <a:ext cx="2860675" cy="117475"/>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6323" name="矩形 4"/>
          <p:cNvSpPr>
            <a:spLocks noChangeArrowheads="1"/>
          </p:cNvSpPr>
          <p:nvPr/>
        </p:nvSpPr>
        <p:spPr bwMode="auto">
          <a:xfrm>
            <a:off x="647700" y="217488"/>
            <a:ext cx="7092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存储容量</a:t>
            </a:r>
            <a:r>
              <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的计算</a:t>
            </a:r>
            <a:endPar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4036" name="图表 5"/>
          <p:cNvPicPr>
            <a:picLocks noChangeArrowheads="1"/>
          </p:cNvPicPr>
          <p:nvPr/>
        </p:nvPicPr>
        <p:blipFill>
          <a:blip r:embed="rId3"/>
          <a:stretch>
            <a:fillRect/>
          </a:stretch>
        </p:blipFill>
        <p:spPr bwMode="auto">
          <a:xfrm>
            <a:off x="0" y="1916874"/>
            <a:ext cx="5159504" cy="3384807"/>
          </a:xfrm>
          <a:prstGeom prst="ellipse">
            <a:avLst/>
          </a:prstGeom>
          <a:ln>
            <a:noFill/>
          </a:ln>
          <a:effectLst>
            <a:softEdge rad="112500"/>
          </a:effectLst>
        </p:spPr>
      </p:pic>
      <p:sp>
        <p:nvSpPr>
          <p:cNvPr id="56325" name="矩形 6"/>
          <p:cNvSpPr>
            <a:spLocks noChangeArrowheads="1"/>
          </p:cNvSpPr>
          <p:nvPr/>
        </p:nvSpPr>
        <p:spPr bwMode="auto">
          <a:xfrm>
            <a:off x="5032375" y="1962150"/>
            <a:ext cx="41116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标清</a:t>
            </a:r>
            <a:r>
              <a:rPr lang="en-US" altLang="zh-CN"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D1</a:t>
            </a:r>
            <a:r>
              <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摄像机存储容量</a:t>
            </a:r>
            <a:endParaRPr 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路摄像机每天需要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16G</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天需要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500G</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16</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路</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天需要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7.6T</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64</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路</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天需要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30T</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准高清</a:t>
            </a:r>
            <a:r>
              <a:rPr lang="en-US" altLang="zh-CN"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720p</a:t>
            </a:r>
            <a:r>
              <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摄像机存储容量</a:t>
            </a:r>
            <a:endParaRPr 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路摄像机每天需要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36G</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天需要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1.1T</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16</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路</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天需要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17.5T</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64</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路</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天需要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68T</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buFont typeface="Arial" panose="020b0604020202020204" pitchFamily="34" charset="0"/>
              <a:buNone/>
            </a:pPr>
            <a:r>
              <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高清</a:t>
            </a:r>
            <a:r>
              <a:rPr lang="en-US" altLang="zh-CN"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1080p</a:t>
            </a:r>
            <a:r>
              <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摄像机存储容量</a:t>
            </a:r>
            <a:endParaRPr 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路摄像机每天需要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82G</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天需要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2.5T</a:t>
            </a:r>
            <a:endPar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16</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路</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天需要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39T</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64</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路</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天需要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153T</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ts val="2200"/>
              </a:lnSpc>
              <a:spcBef>
                <a:spcPct val="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路摄像机每天需要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45G</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天需要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1.35T</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326" name="矩形 7"/>
          <p:cNvSpPr>
            <a:spLocks noChangeArrowheads="1"/>
          </p:cNvSpPr>
          <p:nvPr/>
        </p:nvSpPr>
        <p:spPr bwMode="auto">
          <a:xfrm>
            <a:off x="4764088" y="2055813"/>
            <a:ext cx="231775" cy="215900"/>
          </a:xfrm>
          <a:prstGeom prst="rect">
            <a:avLst/>
          </a:prstGeom>
          <a:solidFill>
            <a:srgbClr val="FFC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9900"/>
              </a:solidFill>
              <a:latin typeface="宋体" panose="02010600030101010101" pitchFamily="2" charset="-122"/>
              <a:sym typeface="宋体" panose="02010600030101010101" pitchFamily="2" charset="-122"/>
            </a:endParaRPr>
          </a:p>
        </p:txBody>
      </p:sp>
      <p:sp>
        <p:nvSpPr>
          <p:cNvPr id="56327" name="矩形 9"/>
          <p:cNvSpPr>
            <a:spLocks noChangeArrowheads="1"/>
          </p:cNvSpPr>
          <p:nvPr/>
        </p:nvSpPr>
        <p:spPr bwMode="auto">
          <a:xfrm>
            <a:off x="4764088" y="4295775"/>
            <a:ext cx="231775" cy="215900"/>
          </a:xfrm>
          <a:prstGeom prst="rect">
            <a:avLst/>
          </a:prstGeom>
          <a:solidFill>
            <a:srgbClr val="43CEFF"/>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9900"/>
              </a:solidFill>
              <a:latin typeface="宋体" panose="02010600030101010101" pitchFamily="2" charset="-122"/>
              <a:sym typeface="宋体" panose="02010600030101010101" pitchFamily="2" charset="-122"/>
            </a:endParaRPr>
          </a:p>
        </p:txBody>
      </p:sp>
      <p:sp>
        <p:nvSpPr>
          <p:cNvPr id="56328" name="矩形 10"/>
          <p:cNvSpPr>
            <a:spLocks noChangeArrowheads="1"/>
          </p:cNvSpPr>
          <p:nvPr/>
        </p:nvSpPr>
        <p:spPr bwMode="auto">
          <a:xfrm>
            <a:off x="4764088" y="3170238"/>
            <a:ext cx="231775" cy="215900"/>
          </a:xfrm>
          <a:prstGeom prst="rect">
            <a:avLst/>
          </a:prstGeom>
          <a:solidFill>
            <a:srgbClr val="FE86A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9900"/>
              </a:solidFill>
              <a:latin typeface="宋体" panose="02010600030101010101" pitchFamily="2" charset="-122"/>
              <a:sym typeface="宋体" panose="02010600030101010101" pitchFamily="2" charset="-122"/>
            </a:endParaRPr>
          </a:p>
        </p:txBody>
      </p:sp>
    </p:spTree>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7346" name="椭圆 7"/>
          <p:cNvSpPr>
            <a:spLocks noChangeArrowheads="1"/>
          </p:cNvSpPr>
          <p:nvPr/>
        </p:nvSpPr>
        <p:spPr bwMode="auto">
          <a:xfrm>
            <a:off x="2606675" y="1773238"/>
            <a:ext cx="3671888" cy="3671887"/>
          </a:xfrm>
          <a:prstGeom prst="ellipse">
            <a:avLst/>
          </a:prstGeom>
          <a:blipFill dpi="0" rotWithShape="1">
            <a:blip r:embed="rId3"/>
            <a:tile tx="0" ty="0" sx="100000" sy="100000" flip="none" algn="tl"/>
          </a:blipFill>
          <a:ln>
            <a:noFill/>
          </a:ln>
          <a:extLst>
            <a:ext uri="{91240B29-F687-4F45-9708-019B960494DF}">
              <a14:hiddenLine xmlns:a14="http://schemas.microsoft.com/office/drawing/2010/main" w="127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57347" name="图片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11500" y="2420938"/>
            <a:ext cx="26638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矩形 4"/>
          <p:cNvSpPr>
            <a:spLocks noChangeArrowheads="1"/>
          </p:cNvSpPr>
          <p:nvPr/>
        </p:nvSpPr>
        <p:spPr bwMode="auto">
          <a:xfrm>
            <a:off x="682625" y="0"/>
            <a:ext cx="2881313" cy="117475"/>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7349" name="矩形 5"/>
          <p:cNvSpPr>
            <a:spLocks noChangeArrowheads="1"/>
          </p:cNvSpPr>
          <p:nvPr/>
        </p:nvSpPr>
        <p:spPr bwMode="auto">
          <a:xfrm>
            <a:off x="596900" y="217488"/>
            <a:ext cx="7143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高清摄像机</a:t>
            </a:r>
            <a:r>
              <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主要技术指标</a:t>
            </a:r>
            <a:endPar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50" name="直接连接符 21"/>
          <p:cNvSpPr>
            <a:spLocks noChangeShapeType="1"/>
          </p:cNvSpPr>
          <p:nvPr/>
        </p:nvSpPr>
        <p:spPr bwMode="auto">
          <a:xfrm flipH="1">
            <a:off x="3614738" y="2324100"/>
            <a:ext cx="0" cy="784225"/>
          </a:xfrm>
          <a:prstGeom prst="line">
            <a:avLst/>
          </a:prstGeom>
          <a:noFill/>
          <a:ln w="9525">
            <a:solidFill>
              <a:srgbClr val="00B0F0"/>
            </a:solidFill>
            <a:bevel/>
          </a:ln>
          <a:extLst>
            <a:ext uri="{909E8E84-426E-40DD-AFC4-6F175D3DCCD1}">
              <a14:hiddenFill xmlns:a14="http://schemas.microsoft.com/office/drawing/2010/main">
                <a:noFill/>
              </a14:hiddenFill>
            </a:ext>
          </a:extLst>
        </p:spPr>
        <p:txBody>
          <a:bodyPr/>
          <a:lstStyle/>
          <a:p>
            <a:endParaRPr lang="zh-CN" altLang="en-US"/>
          </a:p>
        </p:txBody>
      </p:sp>
      <p:sp>
        <p:nvSpPr>
          <p:cNvPr id="57351" name="椭圆 14"/>
          <p:cNvSpPr>
            <a:spLocks noChangeArrowheads="1"/>
          </p:cNvSpPr>
          <p:nvPr/>
        </p:nvSpPr>
        <p:spPr bwMode="auto">
          <a:xfrm>
            <a:off x="466725" y="2270125"/>
            <a:ext cx="109538" cy="107950"/>
          </a:xfrm>
          <a:prstGeom prst="ellipse">
            <a:avLst/>
          </a:pr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7352" name="直接连接符 23"/>
          <p:cNvSpPr>
            <a:spLocks noChangeShapeType="1"/>
          </p:cNvSpPr>
          <p:nvPr/>
        </p:nvSpPr>
        <p:spPr bwMode="auto">
          <a:xfrm flipV="1">
            <a:off x="576263" y="2324100"/>
            <a:ext cx="3038475" cy="0"/>
          </a:xfrm>
          <a:prstGeom prst="line">
            <a:avLst/>
          </a:prstGeom>
          <a:noFill/>
          <a:ln w="9525">
            <a:solidFill>
              <a:srgbClr val="00B0F0"/>
            </a:solidFill>
            <a:bevel/>
          </a:ln>
          <a:extLst>
            <a:ext uri="{909E8E84-426E-40DD-AFC4-6F175D3DCCD1}">
              <a14:hiddenFill xmlns:a14="http://schemas.microsoft.com/office/drawing/2010/main">
                <a:noFill/>
              </a14:hiddenFill>
            </a:ext>
          </a:extLst>
        </p:spPr>
        <p:txBody>
          <a:bodyPr/>
          <a:lstStyle/>
          <a:p>
            <a:endParaRPr lang="zh-CN" altLang="en-US"/>
          </a:p>
        </p:txBody>
      </p:sp>
      <p:sp>
        <p:nvSpPr>
          <p:cNvPr id="57353" name="矩形 25"/>
          <p:cNvSpPr>
            <a:spLocks noChangeArrowheads="1"/>
          </p:cNvSpPr>
          <p:nvPr/>
        </p:nvSpPr>
        <p:spPr bwMode="auto">
          <a:xfrm>
            <a:off x="457200" y="1968500"/>
            <a:ext cx="3157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图像清晰度：</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1280X720/1920X1080</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54" name="椭圆 29"/>
          <p:cNvSpPr>
            <a:spLocks noChangeArrowheads="1"/>
          </p:cNvSpPr>
          <p:nvPr/>
        </p:nvSpPr>
        <p:spPr bwMode="auto">
          <a:xfrm>
            <a:off x="466725" y="2679700"/>
            <a:ext cx="109538" cy="109538"/>
          </a:xfrm>
          <a:prstGeom prst="ellipse">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7355" name="直接连接符 30"/>
          <p:cNvSpPr>
            <a:spLocks noChangeShapeType="1"/>
          </p:cNvSpPr>
          <p:nvPr/>
        </p:nvSpPr>
        <p:spPr bwMode="auto">
          <a:xfrm flipV="1">
            <a:off x="576263" y="2733675"/>
            <a:ext cx="2462212" cy="0"/>
          </a:xfrm>
          <a:prstGeom prst="line">
            <a:avLst/>
          </a:prstGeom>
          <a:noFill/>
          <a:ln w="9525">
            <a:solidFill>
              <a:srgbClr val="00B0F0"/>
            </a:solidFill>
            <a:bevel/>
          </a:ln>
          <a:extLst>
            <a:ext uri="{909E8E84-426E-40DD-AFC4-6F175D3DCCD1}">
              <a14:hiddenFill xmlns:a14="http://schemas.microsoft.com/office/drawing/2010/main">
                <a:noFill/>
              </a14:hiddenFill>
            </a:ext>
          </a:extLst>
        </p:spPr>
        <p:txBody>
          <a:bodyPr/>
          <a:lstStyle/>
          <a:p>
            <a:endParaRPr lang="zh-CN" altLang="en-US"/>
          </a:p>
        </p:txBody>
      </p:sp>
      <p:sp>
        <p:nvSpPr>
          <p:cNvPr id="57356" name="矩形 31"/>
          <p:cNvSpPr>
            <a:spLocks noChangeArrowheads="1"/>
          </p:cNvSpPr>
          <p:nvPr/>
        </p:nvSpPr>
        <p:spPr bwMode="auto">
          <a:xfrm>
            <a:off x="457200" y="2379663"/>
            <a:ext cx="194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图像帧率：</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帧</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/60</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帧</a:t>
            </a:r>
            <a:endParaRPr lang="zh-CN" altLang="en-US" sz="1800">
              <a:latin typeface="Arial" panose="020b0604020202020204" pitchFamily="34" charset="0"/>
            </a:endParaRPr>
          </a:p>
        </p:txBody>
      </p:sp>
      <p:sp>
        <p:nvSpPr>
          <p:cNvPr id="57357" name="直接连接符 40"/>
          <p:cNvSpPr>
            <a:spLocks noChangeShapeType="1"/>
          </p:cNvSpPr>
          <p:nvPr/>
        </p:nvSpPr>
        <p:spPr bwMode="auto">
          <a:xfrm flipV="1">
            <a:off x="3614738" y="4157663"/>
            <a:ext cx="360362" cy="315912"/>
          </a:xfrm>
          <a:prstGeom prst="line">
            <a:avLst/>
          </a:prstGeom>
          <a:noFill/>
          <a:ln w="9525">
            <a:solidFill>
              <a:srgbClr val="00B0F0"/>
            </a:solidFill>
            <a:bevel/>
          </a:ln>
          <a:extLst>
            <a:ext uri="{909E8E84-426E-40DD-AFC4-6F175D3DCCD1}">
              <a14:hiddenFill xmlns:a14="http://schemas.microsoft.com/office/drawing/2010/main">
                <a:noFill/>
              </a14:hiddenFill>
            </a:ext>
          </a:extLst>
        </p:spPr>
        <p:txBody>
          <a:bodyPr/>
          <a:lstStyle/>
          <a:p>
            <a:endParaRPr lang="zh-CN" altLang="en-US"/>
          </a:p>
        </p:txBody>
      </p:sp>
      <p:sp>
        <p:nvSpPr>
          <p:cNvPr id="57358" name="椭圆 43"/>
          <p:cNvSpPr>
            <a:spLocks noChangeArrowheads="1"/>
          </p:cNvSpPr>
          <p:nvPr/>
        </p:nvSpPr>
        <p:spPr bwMode="auto">
          <a:xfrm>
            <a:off x="1033463" y="4414838"/>
            <a:ext cx="109537" cy="109537"/>
          </a:xfrm>
          <a:prstGeom prst="ellipse">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7359" name="直接连接符 44"/>
          <p:cNvSpPr>
            <a:spLocks noChangeShapeType="1"/>
          </p:cNvSpPr>
          <p:nvPr/>
        </p:nvSpPr>
        <p:spPr bwMode="auto">
          <a:xfrm flipV="1">
            <a:off x="1143000" y="4468813"/>
            <a:ext cx="2462213" cy="1587"/>
          </a:xfrm>
          <a:prstGeom prst="line">
            <a:avLst/>
          </a:prstGeom>
          <a:noFill/>
          <a:ln w="9525">
            <a:solidFill>
              <a:srgbClr val="00B0F0"/>
            </a:solidFill>
            <a:bevel/>
          </a:ln>
          <a:extLst>
            <a:ext uri="{909E8E84-426E-40DD-AFC4-6F175D3DCCD1}">
              <a14:hiddenFill xmlns:a14="http://schemas.microsoft.com/office/drawing/2010/main">
                <a:noFill/>
              </a14:hiddenFill>
            </a:ext>
          </a:extLst>
        </p:spPr>
        <p:txBody>
          <a:bodyPr/>
          <a:lstStyle/>
          <a:p>
            <a:endParaRPr lang="zh-CN" altLang="en-US"/>
          </a:p>
        </p:txBody>
      </p:sp>
      <p:sp>
        <p:nvSpPr>
          <p:cNvPr id="57360" name="矩形 45"/>
          <p:cNvSpPr>
            <a:spLocks noChangeArrowheads="1"/>
          </p:cNvSpPr>
          <p:nvPr/>
        </p:nvSpPr>
        <p:spPr bwMode="auto">
          <a:xfrm>
            <a:off x="1022350" y="4117975"/>
            <a:ext cx="2595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扫描方式：隔行扫描</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逐行扫描</a:t>
            </a:r>
            <a:endParaRPr lang="zh-CN" altLang="en-US" sz="1800">
              <a:latin typeface="Arial" panose="020b0604020202020204" pitchFamily="34" charset="0"/>
            </a:endParaRPr>
          </a:p>
        </p:txBody>
      </p:sp>
      <p:sp>
        <p:nvSpPr>
          <p:cNvPr id="57361" name="直接连接符 46"/>
          <p:cNvSpPr>
            <a:spLocks noChangeShapeType="1"/>
          </p:cNvSpPr>
          <p:nvPr/>
        </p:nvSpPr>
        <p:spPr bwMode="auto">
          <a:xfrm flipH="1">
            <a:off x="4191000" y="4157663"/>
            <a:ext cx="0" cy="839787"/>
          </a:xfrm>
          <a:prstGeom prst="line">
            <a:avLst/>
          </a:prstGeom>
          <a:noFill/>
          <a:ln w="9525">
            <a:solidFill>
              <a:srgbClr val="00B0F0"/>
            </a:solidFill>
            <a:bevel/>
          </a:ln>
          <a:extLst>
            <a:ext uri="{909E8E84-426E-40DD-AFC4-6F175D3DCCD1}">
              <a14:hiddenFill xmlns:a14="http://schemas.microsoft.com/office/drawing/2010/main">
                <a:noFill/>
              </a14:hiddenFill>
            </a:ext>
          </a:extLst>
        </p:spPr>
        <p:txBody>
          <a:bodyPr/>
          <a:lstStyle/>
          <a:p>
            <a:endParaRPr lang="zh-CN" altLang="en-US"/>
          </a:p>
        </p:txBody>
      </p:sp>
      <p:sp>
        <p:nvSpPr>
          <p:cNvPr id="57362" name="椭圆 47"/>
          <p:cNvSpPr>
            <a:spLocks noChangeArrowheads="1"/>
          </p:cNvSpPr>
          <p:nvPr/>
        </p:nvSpPr>
        <p:spPr bwMode="auto">
          <a:xfrm>
            <a:off x="647700" y="4943475"/>
            <a:ext cx="107950" cy="109538"/>
          </a:xfrm>
          <a:prstGeom prst="ellipse">
            <a:avLst/>
          </a:pr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7363" name="直接连接符 48"/>
          <p:cNvSpPr>
            <a:spLocks noChangeShapeType="1"/>
          </p:cNvSpPr>
          <p:nvPr/>
        </p:nvSpPr>
        <p:spPr bwMode="auto">
          <a:xfrm>
            <a:off x="755650" y="4997450"/>
            <a:ext cx="3435350" cy="1588"/>
          </a:xfrm>
          <a:prstGeom prst="line">
            <a:avLst/>
          </a:prstGeom>
          <a:noFill/>
          <a:ln w="9525">
            <a:solidFill>
              <a:srgbClr val="00B0F0"/>
            </a:solidFill>
            <a:bevel/>
          </a:ln>
          <a:extLst>
            <a:ext uri="{909E8E84-426E-40DD-AFC4-6F175D3DCCD1}">
              <a14:hiddenFill xmlns:a14="http://schemas.microsoft.com/office/drawing/2010/main">
                <a:noFill/>
              </a14:hiddenFill>
            </a:ext>
          </a:extLst>
        </p:spPr>
        <p:txBody>
          <a:bodyPr/>
          <a:lstStyle/>
          <a:p>
            <a:endParaRPr lang="zh-CN" altLang="en-US"/>
          </a:p>
        </p:txBody>
      </p:sp>
      <p:sp>
        <p:nvSpPr>
          <p:cNvPr id="57364" name="矩形 49"/>
          <p:cNvSpPr>
            <a:spLocks noChangeArrowheads="1"/>
          </p:cNvSpPr>
          <p:nvPr/>
        </p:nvSpPr>
        <p:spPr bwMode="auto">
          <a:xfrm>
            <a:off x="638175" y="4643438"/>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图像传感器：</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CMOS/CCD</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65" name="椭圆 54"/>
          <p:cNvSpPr>
            <a:spLocks noChangeArrowheads="1"/>
          </p:cNvSpPr>
          <p:nvPr/>
        </p:nvSpPr>
        <p:spPr bwMode="auto">
          <a:xfrm flipH="1">
            <a:off x="8474075" y="2270125"/>
            <a:ext cx="109538" cy="107950"/>
          </a:xfrm>
          <a:prstGeom prst="ellipse">
            <a:avLst/>
          </a:prstGeom>
          <a:solidFill>
            <a:srgbClr val="FFC000"/>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7366" name="矩形 56"/>
          <p:cNvSpPr>
            <a:spLocks noChangeArrowheads="1"/>
          </p:cNvSpPr>
          <p:nvPr/>
        </p:nvSpPr>
        <p:spPr bwMode="auto">
          <a:xfrm>
            <a:off x="5426075" y="1968500"/>
            <a:ext cx="339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灵敏度：彩色：</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0.5 Lux </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黑白：</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0.05 Lux </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67" name="矩形 59"/>
          <p:cNvSpPr>
            <a:spLocks noChangeArrowheads="1"/>
          </p:cNvSpPr>
          <p:nvPr/>
        </p:nvSpPr>
        <p:spPr bwMode="auto">
          <a:xfrm>
            <a:off x="5159375" y="1303338"/>
            <a:ext cx="299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压缩方式：</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H.264/Mpeg4/MJPEG </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68" name="椭圆 57"/>
          <p:cNvSpPr>
            <a:spLocks noChangeArrowheads="1"/>
          </p:cNvSpPr>
          <p:nvPr/>
        </p:nvSpPr>
        <p:spPr bwMode="auto">
          <a:xfrm flipH="1">
            <a:off x="8029575" y="1611313"/>
            <a:ext cx="109538" cy="109537"/>
          </a:xfrm>
          <a:prstGeom prst="ellipse">
            <a:avLst/>
          </a:prstGeom>
          <a:solidFill>
            <a:srgbClr val="FFC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7369" name="直接连接符 58"/>
          <p:cNvSpPr>
            <a:spLocks noChangeShapeType="1"/>
          </p:cNvSpPr>
          <p:nvPr/>
        </p:nvSpPr>
        <p:spPr bwMode="auto">
          <a:xfrm flipH="1">
            <a:off x="5235575" y="1665288"/>
            <a:ext cx="2794000" cy="1587"/>
          </a:xfrm>
          <a:prstGeom prst="line">
            <a:avLst/>
          </a:prstGeom>
          <a:noFill/>
          <a:ln w="9525">
            <a:solidFill>
              <a:srgbClr val="FFC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57370" name="直接连接符 60"/>
          <p:cNvSpPr>
            <a:spLocks noChangeShapeType="1"/>
          </p:cNvSpPr>
          <p:nvPr/>
        </p:nvSpPr>
        <p:spPr bwMode="auto">
          <a:xfrm flipH="1">
            <a:off x="4911725" y="1665288"/>
            <a:ext cx="323850" cy="561975"/>
          </a:xfrm>
          <a:prstGeom prst="line">
            <a:avLst/>
          </a:prstGeom>
          <a:noFill/>
          <a:ln w="9525">
            <a:solidFill>
              <a:srgbClr val="FFC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57371" name="椭圆 62"/>
          <p:cNvSpPr>
            <a:spLocks noChangeArrowheads="1"/>
          </p:cNvSpPr>
          <p:nvPr/>
        </p:nvSpPr>
        <p:spPr bwMode="auto">
          <a:xfrm flipH="1">
            <a:off x="8474075" y="3438525"/>
            <a:ext cx="109538" cy="109538"/>
          </a:xfrm>
          <a:prstGeom prst="ellipse">
            <a:avLst/>
          </a:prstGeom>
          <a:solidFill>
            <a:srgbClr val="FFC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9900"/>
              </a:solidFill>
              <a:latin typeface="宋体" panose="02010600030101010101" pitchFamily="2" charset="-122"/>
              <a:sym typeface="宋体" panose="02010600030101010101" pitchFamily="2" charset="-122"/>
            </a:endParaRPr>
          </a:p>
        </p:txBody>
      </p:sp>
      <p:sp>
        <p:nvSpPr>
          <p:cNvPr id="57372" name="直接连接符 63"/>
          <p:cNvSpPr>
            <a:spLocks noChangeShapeType="1"/>
          </p:cNvSpPr>
          <p:nvPr/>
        </p:nvSpPr>
        <p:spPr bwMode="auto">
          <a:xfrm flipH="1">
            <a:off x="6015038" y="3492500"/>
            <a:ext cx="2459037" cy="0"/>
          </a:xfrm>
          <a:prstGeom prst="line">
            <a:avLst/>
          </a:prstGeom>
          <a:noFill/>
          <a:ln w="9525">
            <a:solidFill>
              <a:srgbClr val="FFC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57373" name="矩形 64"/>
          <p:cNvSpPr>
            <a:spLocks noChangeArrowheads="1"/>
          </p:cNvSpPr>
          <p:nvPr/>
        </p:nvSpPr>
        <p:spPr bwMode="auto">
          <a:xfrm>
            <a:off x="6350000" y="314166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网络编码延迟：≤</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300ms</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74" name="椭圆 66"/>
          <p:cNvSpPr>
            <a:spLocks noChangeArrowheads="1"/>
          </p:cNvSpPr>
          <p:nvPr/>
        </p:nvSpPr>
        <p:spPr bwMode="auto">
          <a:xfrm flipH="1">
            <a:off x="8474075" y="4933950"/>
            <a:ext cx="109538" cy="109538"/>
          </a:xfrm>
          <a:prstGeom prst="ellipse">
            <a:avLst/>
          </a:prstGeom>
          <a:solidFill>
            <a:srgbClr val="FFC000"/>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7375" name="直接连接符 37"/>
          <p:cNvSpPr>
            <a:spLocks noChangeShapeType="1"/>
          </p:cNvSpPr>
          <p:nvPr/>
        </p:nvSpPr>
        <p:spPr bwMode="auto">
          <a:xfrm>
            <a:off x="5073650" y="4419600"/>
            <a:ext cx="323850" cy="561975"/>
          </a:xfrm>
          <a:prstGeom prst="line">
            <a:avLst/>
          </a:prstGeom>
          <a:noFill/>
          <a:ln w="9525">
            <a:solidFill>
              <a:srgbClr val="FFC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57376" name="直接连接符 67"/>
          <p:cNvSpPr>
            <a:spLocks noChangeShapeType="1"/>
          </p:cNvSpPr>
          <p:nvPr/>
        </p:nvSpPr>
        <p:spPr bwMode="auto">
          <a:xfrm flipH="1">
            <a:off x="5397500" y="4989513"/>
            <a:ext cx="3076575" cy="0"/>
          </a:xfrm>
          <a:prstGeom prst="line">
            <a:avLst/>
          </a:prstGeom>
          <a:noFill/>
          <a:ln w="9525">
            <a:solidFill>
              <a:srgbClr val="FFC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57377" name="矩形 68"/>
          <p:cNvSpPr>
            <a:spLocks noChangeArrowheads="1"/>
          </p:cNvSpPr>
          <p:nvPr/>
        </p:nvSpPr>
        <p:spPr bwMode="auto">
          <a:xfrm>
            <a:off x="5886450" y="4633913"/>
            <a:ext cx="2792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宽动态：﹥</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50db </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信噪比：</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55db </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78" name="直接连接符 82"/>
          <p:cNvSpPr>
            <a:spLocks noChangeShapeType="1"/>
          </p:cNvSpPr>
          <p:nvPr/>
        </p:nvSpPr>
        <p:spPr bwMode="auto">
          <a:xfrm>
            <a:off x="3038475" y="2733675"/>
            <a:ext cx="215900" cy="374650"/>
          </a:xfrm>
          <a:prstGeom prst="line">
            <a:avLst/>
          </a:prstGeom>
          <a:noFill/>
          <a:ln w="9525">
            <a:solidFill>
              <a:srgbClr val="00B0F0"/>
            </a:solidFill>
            <a:bevel/>
          </a:ln>
          <a:extLst>
            <a:ext uri="{909E8E84-426E-40DD-AFC4-6F175D3DCCD1}">
              <a14:hiddenFill xmlns:a14="http://schemas.microsoft.com/office/drawing/2010/main">
                <a:noFill/>
              </a14:hiddenFill>
            </a:ext>
          </a:extLst>
        </p:spPr>
        <p:txBody>
          <a:bodyPr/>
          <a:lstStyle/>
          <a:p>
            <a:endParaRPr lang="zh-CN" altLang="en-US"/>
          </a:p>
        </p:txBody>
      </p:sp>
      <p:sp>
        <p:nvSpPr>
          <p:cNvPr id="57379" name="直接连接符 55"/>
          <p:cNvSpPr>
            <a:spLocks noChangeShapeType="1"/>
          </p:cNvSpPr>
          <p:nvPr/>
        </p:nvSpPr>
        <p:spPr bwMode="auto">
          <a:xfrm flipH="1" flipV="1">
            <a:off x="5449888" y="2322513"/>
            <a:ext cx="3040062" cy="0"/>
          </a:xfrm>
          <a:prstGeom prst="line">
            <a:avLst/>
          </a:prstGeom>
          <a:noFill/>
          <a:ln w="9525">
            <a:solidFill>
              <a:srgbClr val="FFC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57380" name="直接连接符 86"/>
          <p:cNvSpPr>
            <a:spLocks noChangeShapeType="1"/>
          </p:cNvSpPr>
          <p:nvPr/>
        </p:nvSpPr>
        <p:spPr bwMode="auto">
          <a:xfrm flipH="1">
            <a:off x="5268913" y="2322513"/>
            <a:ext cx="166687" cy="317500"/>
          </a:xfrm>
          <a:prstGeom prst="line">
            <a:avLst/>
          </a:prstGeom>
          <a:noFill/>
          <a:ln w="9525">
            <a:solidFill>
              <a:srgbClr val="FFC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57381" name="矩形 98"/>
          <p:cNvSpPr>
            <a:spLocks noChangeArrowheads="1"/>
          </p:cNvSpPr>
          <p:nvPr/>
        </p:nvSpPr>
        <p:spPr bwMode="auto">
          <a:xfrm>
            <a:off x="682625" y="0"/>
            <a:ext cx="3960813" cy="117475"/>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Tree>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8370" name="矩形 72"/>
          <p:cNvSpPr>
            <a:spLocks noChangeArrowheads="1"/>
          </p:cNvSpPr>
          <p:nvPr/>
        </p:nvSpPr>
        <p:spPr bwMode="auto">
          <a:xfrm>
            <a:off x="450850" y="1647825"/>
            <a:ext cx="7991475" cy="4032250"/>
          </a:xfrm>
          <a:prstGeom prst="rect">
            <a:avLst/>
          </a:prstGeom>
          <a:solidFill>
            <a:srgbClr val="A5A5A5"/>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8371" name="矩形 69"/>
          <p:cNvSpPr>
            <a:spLocks noChangeArrowheads="1"/>
          </p:cNvSpPr>
          <p:nvPr/>
        </p:nvSpPr>
        <p:spPr bwMode="auto">
          <a:xfrm>
            <a:off x="539750" y="1557338"/>
            <a:ext cx="7993063" cy="4032250"/>
          </a:xfrm>
          <a:prstGeom prst="rect">
            <a:avLst/>
          </a:prstGeom>
          <a:gradFill rotWithShape="1">
            <a:gsLst>
              <a:gs pos="0">
                <a:srgbClr val="FFFFFF"/>
              </a:gs>
              <a:gs pos="100000">
                <a:srgbClr val="F2F2F2"/>
              </a:gs>
            </a:gsLst>
            <a:lin ang="18900000" scaled="1"/>
          </a:gra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8372" name="矩形 5"/>
          <p:cNvSpPr>
            <a:spLocks noChangeArrowheads="1"/>
          </p:cNvSpPr>
          <p:nvPr/>
        </p:nvSpPr>
        <p:spPr bwMode="auto">
          <a:xfrm>
            <a:off x="682625" y="0"/>
            <a:ext cx="3960813" cy="117475"/>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8373" name="矩形 6"/>
          <p:cNvSpPr>
            <a:spLocks noChangeArrowheads="1"/>
          </p:cNvSpPr>
          <p:nvPr/>
        </p:nvSpPr>
        <p:spPr bwMode="auto">
          <a:xfrm>
            <a:off x="596900" y="217488"/>
            <a:ext cx="7143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衡量</a:t>
            </a:r>
            <a:r>
              <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高清摄像机的要点</a:t>
            </a:r>
            <a:endPar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374" name="矩形 4"/>
          <p:cNvSpPr>
            <a:spLocks noChangeArrowheads="1"/>
          </p:cNvSpPr>
          <p:nvPr/>
        </p:nvSpPr>
        <p:spPr bwMode="auto">
          <a:xfrm>
            <a:off x="1016000" y="2220913"/>
            <a:ext cx="457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2000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主要技术指标</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采用的图像传感器：</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CMOS/CCD</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采用的核心解决方案：安霸、</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TI</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、海思</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码流带宽情况：</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4MHz-8MHz</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是否提供多码流：双码流</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8375" name="组合 10"/>
          <p:cNvGrpSpPr/>
          <p:nvPr/>
        </p:nvGrpSpPr>
        <p:grpSpPr>
          <a:xfrm>
            <a:off x="684213" y="2314575"/>
            <a:ext cx="363537" cy="400050"/>
            <a:chExt cx="364202" cy="400110"/>
          </a:xfrm>
        </p:grpSpPr>
        <p:sp>
          <p:nvSpPr>
            <p:cNvPr id="58404" name="矩形 7"/>
            <p:cNvSpPr>
              <a:spLocks noChangeArrowheads="1"/>
            </p:cNvSpPr>
            <p:nvPr/>
          </p:nvSpPr>
          <p:spPr bwMode="auto">
            <a:xfrm>
              <a:off x="43321" y="119529"/>
              <a:ext cx="204098" cy="185544"/>
            </a:xfrm>
            <a:prstGeom prst="rect">
              <a:avLst/>
            </a:prstGeom>
            <a:noFill/>
            <a:ln w="12700">
              <a:solidFill>
                <a:srgbClr val="43CEFF"/>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8405" name="矩形 9"/>
            <p:cNvSpPr>
              <a:spLocks noChangeArrowheads="1"/>
            </p:cNvSpPr>
            <p:nvPr/>
          </p:nvSpPr>
          <p:spPr bwMode="auto">
            <a:xfrm>
              <a:off x="0" y="0"/>
              <a:ext cx="364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800">
                <a:latin typeface="Arial" panose="020b0604020202020204" pitchFamily="34" charset="0"/>
              </a:endParaRPr>
            </a:p>
          </p:txBody>
        </p:sp>
      </p:grpSp>
      <p:grpSp>
        <p:nvGrpSpPr>
          <p:cNvPr id="58376" name="组合 11"/>
          <p:cNvGrpSpPr/>
          <p:nvPr/>
        </p:nvGrpSpPr>
        <p:grpSpPr>
          <a:xfrm>
            <a:off x="684213" y="2740025"/>
            <a:ext cx="363537" cy="400050"/>
            <a:chExt cx="364202" cy="400110"/>
          </a:xfrm>
        </p:grpSpPr>
        <p:sp>
          <p:nvSpPr>
            <p:cNvPr id="58402" name="矩形 12"/>
            <p:cNvSpPr>
              <a:spLocks noChangeArrowheads="1"/>
            </p:cNvSpPr>
            <p:nvPr/>
          </p:nvSpPr>
          <p:spPr bwMode="auto">
            <a:xfrm>
              <a:off x="43321" y="119529"/>
              <a:ext cx="204098" cy="185544"/>
            </a:xfrm>
            <a:prstGeom prst="rect">
              <a:avLst/>
            </a:prstGeom>
            <a:noFill/>
            <a:ln w="12700">
              <a:solidFill>
                <a:srgbClr val="43CEFF"/>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8403" name="矩形 13"/>
            <p:cNvSpPr>
              <a:spLocks noChangeArrowheads="1"/>
            </p:cNvSpPr>
            <p:nvPr/>
          </p:nvSpPr>
          <p:spPr bwMode="auto">
            <a:xfrm>
              <a:off x="0" y="0"/>
              <a:ext cx="364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800">
                <a:latin typeface="Arial" panose="020b0604020202020204" pitchFamily="34" charset="0"/>
              </a:endParaRPr>
            </a:p>
          </p:txBody>
        </p:sp>
      </p:grpSp>
      <p:grpSp>
        <p:nvGrpSpPr>
          <p:cNvPr id="58377" name="组合 14"/>
          <p:cNvGrpSpPr/>
          <p:nvPr/>
        </p:nvGrpSpPr>
        <p:grpSpPr>
          <a:xfrm>
            <a:off x="684213" y="3167063"/>
            <a:ext cx="363537" cy="400050"/>
            <a:chExt cx="364202" cy="400110"/>
          </a:xfrm>
        </p:grpSpPr>
        <p:sp>
          <p:nvSpPr>
            <p:cNvPr id="58400" name="矩形 15"/>
            <p:cNvSpPr>
              <a:spLocks noChangeArrowheads="1"/>
            </p:cNvSpPr>
            <p:nvPr/>
          </p:nvSpPr>
          <p:spPr bwMode="auto">
            <a:xfrm>
              <a:off x="43321" y="119529"/>
              <a:ext cx="204098" cy="185544"/>
            </a:xfrm>
            <a:prstGeom prst="rect">
              <a:avLst/>
            </a:prstGeom>
            <a:noFill/>
            <a:ln w="12700">
              <a:solidFill>
                <a:srgbClr val="43CEFF"/>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8401" name="矩形 16"/>
            <p:cNvSpPr>
              <a:spLocks noChangeArrowheads="1"/>
            </p:cNvSpPr>
            <p:nvPr/>
          </p:nvSpPr>
          <p:spPr bwMode="auto">
            <a:xfrm>
              <a:off x="0" y="0"/>
              <a:ext cx="364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800">
                <a:latin typeface="Arial" panose="020b0604020202020204" pitchFamily="34" charset="0"/>
              </a:endParaRPr>
            </a:p>
          </p:txBody>
        </p:sp>
      </p:grpSp>
      <p:grpSp>
        <p:nvGrpSpPr>
          <p:cNvPr id="58378" name="组合 17"/>
          <p:cNvGrpSpPr/>
          <p:nvPr/>
        </p:nvGrpSpPr>
        <p:grpSpPr>
          <a:xfrm>
            <a:off x="684213" y="3592513"/>
            <a:ext cx="363537" cy="400050"/>
            <a:chExt cx="364202" cy="400110"/>
          </a:xfrm>
        </p:grpSpPr>
        <p:sp>
          <p:nvSpPr>
            <p:cNvPr id="58398" name="矩形 18"/>
            <p:cNvSpPr>
              <a:spLocks noChangeArrowheads="1"/>
            </p:cNvSpPr>
            <p:nvPr/>
          </p:nvSpPr>
          <p:spPr bwMode="auto">
            <a:xfrm>
              <a:off x="43321" y="119529"/>
              <a:ext cx="204098" cy="185544"/>
            </a:xfrm>
            <a:prstGeom prst="rect">
              <a:avLst/>
            </a:prstGeom>
            <a:noFill/>
            <a:ln w="12700">
              <a:solidFill>
                <a:srgbClr val="43CEFF"/>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8399" name="矩形 19"/>
            <p:cNvSpPr>
              <a:spLocks noChangeArrowheads="1"/>
            </p:cNvSpPr>
            <p:nvPr/>
          </p:nvSpPr>
          <p:spPr bwMode="auto">
            <a:xfrm>
              <a:off x="0" y="0"/>
              <a:ext cx="364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800">
                <a:latin typeface="Arial" panose="020b0604020202020204" pitchFamily="34" charset="0"/>
              </a:endParaRPr>
            </a:p>
          </p:txBody>
        </p:sp>
      </p:grpSp>
      <p:grpSp>
        <p:nvGrpSpPr>
          <p:cNvPr id="58379" name="组合 20"/>
          <p:cNvGrpSpPr/>
          <p:nvPr/>
        </p:nvGrpSpPr>
        <p:grpSpPr>
          <a:xfrm>
            <a:off x="684213" y="4017963"/>
            <a:ext cx="363537" cy="400050"/>
            <a:chExt cx="364202" cy="400110"/>
          </a:xfrm>
        </p:grpSpPr>
        <p:sp>
          <p:nvSpPr>
            <p:cNvPr id="58396" name="矩形 21"/>
            <p:cNvSpPr>
              <a:spLocks noChangeArrowheads="1"/>
            </p:cNvSpPr>
            <p:nvPr/>
          </p:nvSpPr>
          <p:spPr bwMode="auto">
            <a:xfrm>
              <a:off x="43321" y="119529"/>
              <a:ext cx="204098" cy="185544"/>
            </a:xfrm>
            <a:prstGeom prst="rect">
              <a:avLst/>
            </a:prstGeom>
            <a:noFill/>
            <a:ln w="12700">
              <a:solidFill>
                <a:srgbClr val="43CEFF"/>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8397" name="矩形 22"/>
            <p:cNvSpPr>
              <a:spLocks noChangeArrowheads="1"/>
            </p:cNvSpPr>
            <p:nvPr/>
          </p:nvSpPr>
          <p:spPr bwMode="auto">
            <a:xfrm>
              <a:off x="0" y="0"/>
              <a:ext cx="364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800">
                <a:latin typeface="Arial" panose="020b0604020202020204" pitchFamily="34" charset="0"/>
              </a:endParaRPr>
            </a:p>
          </p:txBody>
        </p:sp>
      </p:grpSp>
      <p:grpSp>
        <p:nvGrpSpPr>
          <p:cNvPr id="58380" name="组合 38"/>
          <p:cNvGrpSpPr/>
          <p:nvPr/>
        </p:nvGrpSpPr>
        <p:grpSpPr>
          <a:xfrm>
            <a:off x="4652963" y="2220913"/>
            <a:ext cx="3744912" cy="1816100"/>
            <a:chExt cx="3744050" cy="1815882"/>
          </a:xfrm>
        </p:grpSpPr>
        <p:grpSp>
          <p:nvGrpSpPr>
            <p:cNvPr id="58383" name="组合 23"/>
            <p:cNvGrpSpPr/>
            <p:nvPr/>
          </p:nvGrpSpPr>
          <p:grpSpPr>
            <a:xfrm>
              <a:off x="0" y="516844"/>
              <a:ext cx="364202" cy="400110"/>
              <a:chExt cx="364202" cy="400110"/>
            </a:xfrm>
          </p:grpSpPr>
          <p:sp>
            <p:nvSpPr>
              <p:cNvPr id="58394" name="矩形 24"/>
              <p:cNvSpPr>
                <a:spLocks noChangeArrowheads="1"/>
              </p:cNvSpPr>
              <p:nvPr/>
            </p:nvSpPr>
            <p:spPr bwMode="auto">
              <a:xfrm>
                <a:off x="43321" y="119529"/>
                <a:ext cx="204098" cy="185544"/>
              </a:xfrm>
              <a:prstGeom prst="rect">
                <a:avLst/>
              </a:prstGeom>
              <a:noFill/>
              <a:ln w="12700">
                <a:solidFill>
                  <a:srgbClr val="43CEFF"/>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8395" name="矩形 25"/>
              <p:cNvSpPr>
                <a:spLocks noChangeArrowheads="1"/>
              </p:cNvSpPr>
              <p:nvPr/>
            </p:nvSpPr>
            <p:spPr bwMode="auto">
              <a:xfrm>
                <a:off x="0" y="0"/>
                <a:ext cx="364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800">
                  <a:latin typeface="Arial" panose="020b0604020202020204" pitchFamily="34" charset="0"/>
                </a:endParaRPr>
              </a:p>
            </p:txBody>
          </p:sp>
        </p:grpSp>
        <p:grpSp>
          <p:nvGrpSpPr>
            <p:cNvPr id="58384" name="组合 26"/>
            <p:cNvGrpSpPr/>
            <p:nvPr/>
          </p:nvGrpSpPr>
          <p:grpSpPr>
            <a:xfrm>
              <a:off x="0" y="90782"/>
              <a:ext cx="364202" cy="400110"/>
              <a:chExt cx="364202" cy="400110"/>
            </a:xfrm>
          </p:grpSpPr>
          <p:sp>
            <p:nvSpPr>
              <p:cNvPr id="58392" name="矩形 27"/>
              <p:cNvSpPr>
                <a:spLocks noChangeArrowheads="1"/>
              </p:cNvSpPr>
              <p:nvPr/>
            </p:nvSpPr>
            <p:spPr bwMode="auto">
              <a:xfrm>
                <a:off x="43321" y="119529"/>
                <a:ext cx="204098" cy="185544"/>
              </a:xfrm>
              <a:prstGeom prst="rect">
                <a:avLst/>
              </a:prstGeom>
              <a:noFill/>
              <a:ln w="12700">
                <a:solidFill>
                  <a:srgbClr val="43CEFF"/>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8393" name="矩形 28"/>
              <p:cNvSpPr>
                <a:spLocks noChangeArrowheads="1"/>
              </p:cNvSpPr>
              <p:nvPr/>
            </p:nvSpPr>
            <p:spPr bwMode="auto">
              <a:xfrm>
                <a:off x="0" y="0"/>
                <a:ext cx="364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800">
                  <a:latin typeface="Arial" panose="020b0604020202020204" pitchFamily="34" charset="0"/>
                </a:endParaRPr>
              </a:p>
            </p:txBody>
          </p:sp>
        </p:grpSp>
        <p:grpSp>
          <p:nvGrpSpPr>
            <p:cNvPr id="58385" name="组合 29"/>
            <p:cNvGrpSpPr/>
            <p:nvPr/>
          </p:nvGrpSpPr>
          <p:grpSpPr>
            <a:xfrm>
              <a:off x="0" y="942906"/>
              <a:ext cx="364202" cy="400110"/>
              <a:chExt cx="364202" cy="400110"/>
            </a:xfrm>
          </p:grpSpPr>
          <p:sp>
            <p:nvSpPr>
              <p:cNvPr id="58390" name="矩形 30"/>
              <p:cNvSpPr>
                <a:spLocks noChangeArrowheads="1"/>
              </p:cNvSpPr>
              <p:nvPr/>
            </p:nvSpPr>
            <p:spPr bwMode="auto">
              <a:xfrm>
                <a:off x="43321" y="119529"/>
                <a:ext cx="204098" cy="185544"/>
              </a:xfrm>
              <a:prstGeom prst="rect">
                <a:avLst/>
              </a:prstGeom>
              <a:noFill/>
              <a:ln w="12700">
                <a:solidFill>
                  <a:srgbClr val="43CEFF"/>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8391" name="矩形 31"/>
              <p:cNvSpPr>
                <a:spLocks noChangeArrowheads="1"/>
              </p:cNvSpPr>
              <p:nvPr/>
            </p:nvSpPr>
            <p:spPr bwMode="auto">
              <a:xfrm>
                <a:off x="0" y="0"/>
                <a:ext cx="364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800">
                  <a:latin typeface="Arial" panose="020b0604020202020204" pitchFamily="34" charset="0"/>
                </a:endParaRPr>
              </a:p>
            </p:txBody>
          </p:sp>
        </p:grpSp>
        <p:grpSp>
          <p:nvGrpSpPr>
            <p:cNvPr id="58386" name="组合 32"/>
            <p:cNvGrpSpPr/>
            <p:nvPr/>
          </p:nvGrpSpPr>
          <p:grpSpPr>
            <a:xfrm>
              <a:off x="0" y="1368966"/>
              <a:ext cx="364202" cy="400110"/>
              <a:chExt cx="364202" cy="400110"/>
            </a:xfrm>
          </p:grpSpPr>
          <p:sp>
            <p:nvSpPr>
              <p:cNvPr id="58388" name="矩形 33"/>
              <p:cNvSpPr>
                <a:spLocks noChangeArrowheads="1"/>
              </p:cNvSpPr>
              <p:nvPr/>
            </p:nvSpPr>
            <p:spPr bwMode="auto">
              <a:xfrm>
                <a:off x="43321" y="119529"/>
                <a:ext cx="204098" cy="185544"/>
              </a:xfrm>
              <a:prstGeom prst="rect">
                <a:avLst/>
              </a:prstGeom>
              <a:noFill/>
              <a:ln w="12700">
                <a:solidFill>
                  <a:srgbClr val="43CEFF"/>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8389" name="矩形 34"/>
              <p:cNvSpPr>
                <a:spLocks noChangeArrowheads="1"/>
              </p:cNvSpPr>
              <p:nvPr/>
            </p:nvSpPr>
            <p:spPr bwMode="auto">
              <a:xfrm>
                <a:off x="0" y="0"/>
                <a:ext cx="364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800">
                  <a:latin typeface="Arial" panose="020b0604020202020204" pitchFamily="34" charset="0"/>
                </a:endParaRPr>
              </a:p>
            </p:txBody>
          </p:sp>
        </p:grpSp>
        <p:sp>
          <p:nvSpPr>
            <p:cNvPr id="58387" name="矩形 36"/>
            <p:cNvSpPr>
              <a:spLocks noChangeArrowheads="1"/>
            </p:cNvSpPr>
            <p:nvPr/>
          </p:nvSpPr>
          <p:spPr bwMode="auto">
            <a:xfrm>
              <a:off x="331353" y="0"/>
              <a:ext cx="341269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2000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支持的通信协议情况，是否支持 </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ONVIF ?</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带模拟输出接口：</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CVBS/ Y/Pb/Pr</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可以组成模拟备份保障系统</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200000"/>
                </a:lnSpc>
                <a:spcBef>
                  <a:spcPct val="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方便安装调试</a:t>
              </a:r>
              <a:endParaRPr lang="zh-CN" altLang="en-US" sz="1800">
                <a:latin typeface="Arial" panose="020b0604020202020204" pitchFamily="34" charset="0"/>
              </a:endParaRPr>
            </a:p>
          </p:txBody>
        </p:sp>
      </p:grpSp>
      <p:pic>
        <p:nvPicPr>
          <p:cNvPr id="58381" name="Picture 2" descr="c:\users\vc0012\appdata\roaming\360se6\USERDA~1\Temp\FREE-V~1.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2288" y="1557338"/>
            <a:ext cx="4762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2" descr="c:\users\vc0012\appdata\roaming\360se6\USERDA~1\Temp\FREE-V~1.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37500" y="1557338"/>
            <a:ext cx="4762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0418" name="矩形 16"/>
          <p:cNvSpPr>
            <a:spLocks noChangeArrowheads="1"/>
          </p:cNvSpPr>
          <p:nvPr/>
        </p:nvSpPr>
        <p:spPr bwMode="auto">
          <a:xfrm>
            <a:off x="0" y="0"/>
            <a:ext cx="9144000" cy="6858000"/>
          </a:xfrm>
          <a:prstGeom prst="rect">
            <a:avLst/>
          </a:prstGeom>
          <a:blipFill dpi="0" rotWithShape="1">
            <a:blip r:embed="rId3"/>
            <a:tile tx="0" ty="0" sx="100000" sy="100000" flip="none" algn="tl"/>
          </a:blip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0419" name="矩形 3"/>
          <p:cNvSpPr>
            <a:spLocks noChangeArrowheads="1"/>
          </p:cNvSpPr>
          <p:nvPr/>
        </p:nvSpPr>
        <p:spPr bwMode="auto">
          <a:xfrm>
            <a:off x="1979613" y="1844675"/>
            <a:ext cx="52625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谢谢各位领导专家！</a:t>
            </a:r>
            <a:endParaRPr lang="zh-CN" altLang="en-US" sz="1800">
              <a:latin typeface="Arial" panose="020b0604020202020204" pitchFamily="34" charset="0"/>
            </a:endParaRPr>
          </a:p>
        </p:txBody>
      </p:sp>
      <p:sp>
        <p:nvSpPr>
          <p:cNvPr id="60420" name="矩形 4"/>
          <p:cNvSpPr>
            <a:spLocks noChangeArrowheads="1"/>
          </p:cNvSpPr>
          <p:nvPr/>
        </p:nvSpPr>
        <p:spPr bwMode="auto">
          <a:xfrm>
            <a:off x="3035300" y="2771775"/>
            <a:ext cx="2632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a:solidFill>
                  <a:srgbClr val="43CEFF"/>
                </a:solidFill>
                <a:latin typeface="微软雅黑" panose="020b0503020204020204" pitchFamily="34" charset="-122"/>
                <a:ea typeface="微软雅黑" panose="020b0503020204020204" pitchFamily="34" charset="-122"/>
                <a:sym typeface="微软雅黑" panose="020b0503020204020204" pitchFamily="34" charset="-122"/>
              </a:rPr>
              <a:t>THANK </a:t>
            </a:r>
            <a:r>
              <a:rPr lang="en-US" altLang="zh-CN">
                <a:solidFill>
                  <a:srgbClr val="5DD5FF"/>
                </a:solidFill>
                <a:latin typeface="微软雅黑" panose="020b0503020204020204" pitchFamily="34" charset="-122"/>
                <a:ea typeface="微软雅黑" panose="020b0503020204020204" pitchFamily="34" charset="-122"/>
                <a:sym typeface="微软雅黑" panose="020b0503020204020204" pitchFamily="34" charset="-122"/>
              </a:rPr>
              <a:t>YOU</a:t>
            </a:r>
            <a:endParaRPr lang="zh-CN" altLang="en-US">
              <a:solidFill>
                <a:srgbClr val="5DD5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1682666" y="3067089"/>
            <a:ext cx="447626" cy="492866"/>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2124339" y="3069470"/>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494"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983945" y="249088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1390994" y="3798054"/>
            <a:ext cx="6270345" cy="1269070"/>
          </a:xfrm>
          <a:prstGeom prst="rect">
            <a:avLst/>
          </a:prstGeom>
          <a:noFill/>
          <a:ln w="25400">
            <a:noFill/>
          </a:ln>
        </p:spPr>
        <p:txBody>
          <a:bodyPr lIns="91427" tIns="45712" rIns="91427" bIns="45712"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098166" y="974196"/>
            <a:ext cx="2857192" cy="1428596"/>
          </a:xfrm>
          <a:prstGeom prst="rect">
            <a:avLst/>
          </a:prstGeom>
          <a:noFill/>
          <a:ln w="9525">
            <a:noFill/>
          </a:ln>
        </p:spPr>
      </p:pic>
    </p:spTree>
  </p:cSld>
  <p:clrMapOvr>
    <a:masterClrMapping/>
  </p:clrMapOvr>
  <p:transition spd="med" advClick="0" advTm="0">
    <p:push dir="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9458" name="Picture 2" descr="C:\Users\Administrator\Desktop\图片2.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12713"/>
            <a:ext cx="91440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5"/>
          <p:cNvSpPr>
            <a:spLocks noChangeArrowheads="1"/>
          </p:cNvSpPr>
          <p:nvPr/>
        </p:nvSpPr>
        <p:spPr bwMode="auto">
          <a:xfrm>
            <a:off x="0" y="5143500"/>
            <a:ext cx="9144000" cy="171450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60" name="矩形 6"/>
          <p:cNvSpPr>
            <a:spLocks noChangeArrowheads="1"/>
          </p:cNvSpPr>
          <p:nvPr/>
        </p:nvSpPr>
        <p:spPr bwMode="auto">
          <a:xfrm>
            <a:off x="6357938" y="5389563"/>
            <a:ext cx="2571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同轴电缆</a:t>
            </a:r>
            <a:r>
              <a:rPr lang="zh-CN" altLang="en-US" sz="3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3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zh-CN" altLang="en-US" sz="1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的高清视频监控系统</a:t>
            </a:r>
            <a:endParaRPr lang="zh-CN" altLang="en-US" sz="1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1" name="标题 1"/>
          <p:cNvSpPr>
            <a:spLocks noGrp="1" noChangeArrowheads="1"/>
          </p:cNvSpPr>
          <p:nvPr>
            <p:ph type="title" idx="4294967295"/>
          </p:nvPr>
        </p:nvSpPr>
        <p:spPr>
          <a:xfrm>
            <a:off x="28575" y="5286375"/>
            <a:ext cx="5788025" cy="1143000"/>
          </a:xfrm>
        </p:spPr>
        <p:txBody>
          <a:bodyPr/>
          <a:lstStyle/>
          <a:p>
            <a:pPr eaLnBrk="1" hangingPunct="1"/>
            <a:r>
              <a:rPr 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应用示意图</a:t>
            </a:r>
            <a:endParaRPr lang="zh-CN" sz="4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2" name="直接连接符 9"/>
          <p:cNvSpPr>
            <a:spLocks noChangeShapeType="1"/>
          </p:cNvSpPr>
          <p:nvPr/>
        </p:nvSpPr>
        <p:spPr bwMode="auto">
          <a:xfrm rot="5400000">
            <a:off x="5571331" y="5915819"/>
            <a:ext cx="1000125" cy="1588"/>
          </a:xfrm>
          <a:prstGeom prst="line">
            <a:avLst/>
          </a:prstGeom>
          <a:noFill/>
          <a:ln w="1270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9463" name="等腰三角形 10"/>
          <p:cNvSpPr>
            <a:spLocks noChangeArrowheads="1"/>
          </p:cNvSpPr>
          <p:nvPr/>
        </p:nvSpPr>
        <p:spPr bwMode="auto">
          <a:xfrm flipH="1" flipV="1">
            <a:off x="1044575" y="5130800"/>
            <a:ext cx="598488" cy="215900"/>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9464" name="矩形 1"/>
          <p:cNvSpPr>
            <a:spLocks noChangeArrowheads="1"/>
          </p:cNvSpPr>
          <p:nvPr/>
        </p:nvSpPr>
        <p:spPr bwMode="auto">
          <a:xfrm>
            <a:off x="6357938" y="5557838"/>
            <a:ext cx="64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采用</a:t>
            </a:r>
            <a:endParaRPr lang="zh-CN" altLang="en-US" sz="1800">
              <a:solidFill>
                <a:srgbClr val="000000"/>
              </a:solidFill>
              <a:sym typeface="宋体" panose="02010600030101010101" pitchFamily="2" charset="-122"/>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482" name="灯片编号占位符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BB597984-E6F8-4F32-9844-C4CE41ADBEA2}" type="slidenum">
              <a:rPr lang="zh-CN" altLang="en-US" sz="1200" smtClean="0">
                <a:solidFill>
                  <a:srgbClr val="898989"/>
                </a:solidFill>
                <a:latin typeface="Arial" panose="020b0604020202020204" pitchFamily="34" charset="0"/>
              </a:rPr>
              <a:t>6</a:t>
            </a:fld>
            <a:endParaRPr lang="zh-CN" altLang="en-US" sz="1800">
              <a:latin typeface="Arial" panose="020b0604020202020204" pitchFamily="34" charset="0"/>
            </a:endParaRPr>
          </a:p>
        </p:txBody>
      </p:sp>
      <p:sp>
        <p:nvSpPr>
          <p:cNvPr id="20483" name="矩形 3"/>
          <p:cNvSpPr>
            <a:spLocks noChangeArrowheads="1"/>
          </p:cNvSpPr>
          <p:nvPr/>
        </p:nvSpPr>
        <p:spPr bwMode="auto">
          <a:xfrm>
            <a:off x="682625" y="0"/>
            <a:ext cx="149225" cy="12763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484" name="矩形 4"/>
          <p:cNvSpPr>
            <a:spLocks noChangeArrowheads="1"/>
          </p:cNvSpPr>
          <p:nvPr/>
        </p:nvSpPr>
        <p:spPr bwMode="auto">
          <a:xfrm>
            <a:off x="887413" y="188913"/>
            <a:ext cx="604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0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组网模式</a:t>
            </a:r>
            <a:endParaRPr lang="zh-CN" altLang="en-US" sz="4000">
              <a:solidFill>
                <a:srgbClr val="000000"/>
              </a:solidFill>
              <a:sym typeface="宋体" panose="02010600030101010101" pitchFamily="2" charset="-122"/>
            </a:endParaRPr>
          </a:p>
        </p:txBody>
      </p:sp>
      <p:sp>
        <p:nvSpPr>
          <p:cNvPr id="20485" name="矩形 5"/>
          <p:cNvSpPr>
            <a:spLocks noChangeArrowheads="1"/>
          </p:cNvSpPr>
          <p:nvPr/>
        </p:nvSpPr>
        <p:spPr bwMode="auto">
          <a:xfrm>
            <a:off x="887413" y="765175"/>
            <a:ext cx="6048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并行模式</a:t>
            </a:r>
            <a:endParaRPr lang="zh-CN" altLang="en-US">
              <a:solidFill>
                <a:srgbClr val="595959"/>
              </a:solidFill>
              <a:sym typeface="宋体" panose="02010600030101010101" pitchFamily="2" charset="-122"/>
            </a:endParaRPr>
          </a:p>
        </p:txBody>
      </p:sp>
      <p:pic>
        <p:nvPicPr>
          <p:cNvPr id="20486" name="图片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4563" y="1843088"/>
            <a:ext cx="6938962"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矩形 7"/>
          <p:cNvSpPr>
            <a:spLocks noChangeArrowheads="1"/>
          </p:cNvSpPr>
          <p:nvPr/>
        </p:nvSpPr>
        <p:spPr bwMode="auto">
          <a:xfrm>
            <a:off x="682625" y="1557338"/>
            <a:ext cx="7561263" cy="3168650"/>
          </a:xfrm>
          <a:prstGeom prst="rect">
            <a:avLst/>
          </a:prstGeom>
          <a:noFill/>
          <a:ln w="12700">
            <a:solidFill>
              <a:srgbClr val="00B0F0"/>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488" name="矩形 8"/>
          <p:cNvSpPr>
            <a:spLocks noChangeArrowheads="1"/>
          </p:cNvSpPr>
          <p:nvPr/>
        </p:nvSpPr>
        <p:spPr bwMode="auto">
          <a:xfrm>
            <a:off x="596900" y="4745038"/>
            <a:ext cx="3502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并行传输模式</a:t>
            </a:r>
            <a:endParaRPr 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9" name="矩形 9"/>
          <p:cNvSpPr>
            <a:spLocks noChangeArrowheads="1"/>
          </p:cNvSpPr>
          <p:nvPr/>
        </p:nvSpPr>
        <p:spPr bwMode="auto">
          <a:xfrm>
            <a:off x="296863" y="5157788"/>
            <a:ext cx="45720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并行传输模式中，每个蓝网高清摄像机采用同轴电缆直接传输到监控中心，接入蓝网局端设备，蓝网局端设备的以太网接口接入网络交换机。蓝网高清摄像机由在监控中心的蓝网局端设备统一供电。</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0" name="矩形 11"/>
          <p:cNvSpPr>
            <a:spLocks noChangeArrowheads="1"/>
          </p:cNvSpPr>
          <p:nvPr/>
        </p:nvSpPr>
        <p:spPr bwMode="auto">
          <a:xfrm>
            <a:off x="682625" y="5286375"/>
            <a:ext cx="215900" cy="144463"/>
          </a:xfrm>
          <a:prstGeom prst="rect">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491" name="矩形 12"/>
          <p:cNvSpPr>
            <a:spLocks noChangeArrowheads="1"/>
          </p:cNvSpPr>
          <p:nvPr/>
        </p:nvSpPr>
        <p:spPr bwMode="auto">
          <a:xfrm>
            <a:off x="4657725" y="5157788"/>
            <a:ext cx="3659188"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并行模式中，蓝网局端设备可以同时接入 </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8 </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个蓝网高清摄像机，传输距离可达</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2500</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米。</a:t>
            </a:r>
            <a:endParaRPr lang="zh-CN" altLang="en-US" sz="1800">
              <a:latin typeface="Arial" panose="020b0604020202020204" pitchFamily="34" charset="0"/>
            </a:endParaRPr>
          </a:p>
        </p:txBody>
      </p:sp>
      <p:sp>
        <p:nvSpPr>
          <p:cNvPr id="20492" name="矩形 13"/>
          <p:cNvSpPr>
            <a:spLocks noChangeArrowheads="1"/>
          </p:cNvSpPr>
          <p:nvPr/>
        </p:nvSpPr>
        <p:spPr bwMode="auto">
          <a:xfrm>
            <a:off x="5045075" y="5286375"/>
            <a:ext cx="215900" cy="144463"/>
          </a:xfrm>
          <a:prstGeom prst="rect">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506" name="矩形 3"/>
          <p:cNvSpPr>
            <a:spLocks noChangeArrowheads="1"/>
          </p:cNvSpPr>
          <p:nvPr/>
        </p:nvSpPr>
        <p:spPr bwMode="auto">
          <a:xfrm>
            <a:off x="682625" y="0"/>
            <a:ext cx="149225" cy="12763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07" name="矩形 4"/>
          <p:cNvSpPr>
            <a:spLocks noChangeArrowheads="1"/>
          </p:cNvSpPr>
          <p:nvPr/>
        </p:nvSpPr>
        <p:spPr bwMode="auto">
          <a:xfrm>
            <a:off x="887413" y="188913"/>
            <a:ext cx="604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0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组网模式</a:t>
            </a:r>
            <a:endParaRPr lang="zh-CN" altLang="en-US" sz="4000">
              <a:solidFill>
                <a:srgbClr val="000000"/>
              </a:solidFill>
              <a:sym typeface="宋体" panose="02010600030101010101" pitchFamily="2" charset="-122"/>
            </a:endParaRPr>
          </a:p>
        </p:txBody>
      </p:sp>
      <p:sp>
        <p:nvSpPr>
          <p:cNvPr id="21508" name="矩形 5"/>
          <p:cNvSpPr>
            <a:spLocks noChangeArrowheads="1"/>
          </p:cNvSpPr>
          <p:nvPr/>
        </p:nvSpPr>
        <p:spPr bwMode="auto">
          <a:xfrm>
            <a:off x="887413" y="765175"/>
            <a:ext cx="6048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串行模式</a:t>
            </a:r>
            <a:endParaRPr lang="zh-CN" altLang="en-US">
              <a:solidFill>
                <a:srgbClr val="595959"/>
              </a:solidFill>
              <a:sym typeface="宋体" panose="02010600030101010101" pitchFamily="2" charset="-122"/>
            </a:endParaRPr>
          </a:p>
        </p:txBody>
      </p:sp>
      <p:sp>
        <p:nvSpPr>
          <p:cNvPr id="21509" name="矩形 7"/>
          <p:cNvSpPr>
            <a:spLocks noChangeArrowheads="1"/>
          </p:cNvSpPr>
          <p:nvPr/>
        </p:nvSpPr>
        <p:spPr bwMode="auto">
          <a:xfrm>
            <a:off x="682625" y="1557338"/>
            <a:ext cx="7561263" cy="3168650"/>
          </a:xfrm>
          <a:prstGeom prst="rect">
            <a:avLst/>
          </a:prstGeom>
          <a:noFill/>
          <a:ln w="12700">
            <a:solidFill>
              <a:srgbClr val="00B0F0"/>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10" name="矩形 8"/>
          <p:cNvSpPr>
            <a:spLocks noChangeArrowheads="1"/>
          </p:cNvSpPr>
          <p:nvPr/>
        </p:nvSpPr>
        <p:spPr bwMode="auto">
          <a:xfrm>
            <a:off x="596900" y="4745038"/>
            <a:ext cx="3502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串行传输模式</a:t>
            </a:r>
            <a:endParaRPr 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1" name="矩形 10"/>
          <p:cNvSpPr>
            <a:spLocks noChangeArrowheads="1"/>
          </p:cNvSpPr>
          <p:nvPr/>
        </p:nvSpPr>
        <p:spPr bwMode="auto">
          <a:xfrm>
            <a:off x="682625" y="5284788"/>
            <a:ext cx="215900" cy="144462"/>
          </a:xfrm>
          <a:prstGeom prst="rect">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1512" name="矩形 11"/>
          <p:cNvSpPr>
            <a:spLocks noChangeArrowheads="1"/>
          </p:cNvSpPr>
          <p:nvPr/>
        </p:nvSpPr>
        <p:spPr bwMode="auto">
          <a:xfrm>
            <a:off x="5064125" y="5156200"/>
            <a:ext cx="33845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串行模式中，蓝网局端设备可以串行接入 </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8 </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个蓝网高清摄像机，最远摄像机传输距离可达</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2500</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米。</a:t>
            </a:r>
            <a:endParaRPr lang="zh-CN" altLang="en-US" sz="1800">
              <a:latin typeface="Arial" panose="020b0604020202020204" pitchFamily="34" charset="0"/>
            </a:endParaRPr>
          </a:p>
        </p:txBody>
      </p:sp>
      <p:sp>
        <p:nvSpPr>
          <p:cNvPr id="21513" name="矩形 12"/>
          <p:cNvSpPr>
            <a:spLocks noChangeArrowheads="1"/>
          </p:cNvSpPr>
          <p:nvPr/>
        </p:nvSpPr>
        <p:spPr bwMode="auto">
          <a:xfrm>
            <a:off x="5481638" y="5284788"/>
            <a:ext cx="215900" cy="144462"/>
          </a:xfrm>
          <a:prstGeom prst="rect">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21514" name="图片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9963" y="2276475"/>
            <a:ext cx="71564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矩形 1"/>
          <p:cNvSpPr>
            <a:spLocks noChangeArrowheads="1"/>
          </p:cNvSpPr>
          <p:nvPr/>
        </p:nvSpPr>
        <p:spPr bwMode="auto">
          <a:xfrm>
            <a:off x="180975" y="5157788"/>
            <a:ext cx="5183188"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串行传输模式中，每个蓝网高清摄像机采用同轴电缆和三通连接器接入到一条同轴电缆传输到监控中心，接入蓝网局端设备，蓝网局端设备的以太网接口接入网络交换机。蓝网高清摄像机由在监控中心的蓝网局端设备统一供电。</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530" name="矩形 3"/>
          <p:cNvSpPr>
            <a:spLocks noChangeArrowheads="1"/>
          </p:cNvSpPr>
          <p:nvPr/>
        </p:nvSpPr>
        <p:spPr bwMode="auto">
          <a:xfrm>
            <a:off x="682625" y="0"/>
            <a:ext cx="149225" cy="1276350"/>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31" name="矩形 4"/>
          <p:cNvSpPr>
            <a:spLocks noChangeArrowheads="1"/>
          </p:cNvSpPr>
          <p:nvPr/>
        </p:nvSpPr>
        <p:spPr bwMode="auto">
          <a:xfrm>
            <a:off x="887413" y="188913"/>
            <a:ext cx="604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00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组网模式</a:t>
            </a:r>
            <a:endParaRPr lang="zh-CN" altLang="en-US" sz="4000">
              <a:solidFill>
                <a:srgbClr val="000000"/>
              </a:solidFill>
              <a:sym typeface="宋体" panose="02010600030101010101" pitchFamily="2" charset="-122"/>
            </a:endParaRPr>
          </a:p>
        </p:txBody>
      </p:sp>
      <p:sp>
        <p:nvSpPr>
          <p:cNvPr id="22532" name="矩形 5"/>
          <p:cNvSpPr>
            <a:spLocks noChangeArrowheads="1"/>
          </p:cNvSpPr>
          <p:nvPr/>
        </p:nvSpPr>
        <p:spPr bwMode="auto">
          <a:xfrm>
            <a:off x="887413" y="765175"/>
            <a:ext cx="6048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并串模式</a:t>
            </a:r>
            <a:endParaRPr lang="zh-CN" altLang="en-US">
              <a:solidFill>
                <a:srgbClr val="595959"/>
              </a:solidFill>
              <a:sym typeface="宋体" panose="02010600030101010101" pitchFamily="2" charset="-122"/>
            </a:endParaRPr>
          </a:p>
        </p:txBody>
      </p:sp>
      <p:sp>
        <p:nvSpPr>
          <p:cNvPr id="22533" name="矩形 6"/>
          <p:cNvSpPr>
            <a:spLocks noChangeArrowheads="1"/>
          </p:cNvSpPr>
          <p:nvPr/>
        </p:nvSpPr>
        <p:spPr bwMode="auto">
          <a:xfrm>
            <a:off x="682625" y="1557338"/>
            <a:ext cx="7561263" cy="3168650"/>
          </a:xfrm>
          <a:prstGeom prst="rect">
            <a:avLst/>
          </a:prstGeom>
          <a:noFill/>
          <a:ln w="12700">
            <a:solidFill>
              <a:srgbClr val="00B0F0"/>
            </a:solidFill>
            <a:bevel/>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34" name="矩形 7"/>
          <p:cNvSpPr>
            <a:spLocks noChangeArrowheads="1"/>
          </p:cNvSpPr>
          <p:nvPr/>
        </p:nvSpPr>
        <p:spPr bwMode="auto">
          <a:xfrm>
            <a:off x="596900" y="4745038"/>
            <a:ext cx="3502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rPr>
              <a:t>并串传输模式</a:t>
            </a:r>
            <a:endParaRPr lang="en-US" sz="2200" b="1">
              <a:solidFill>
                <a:srgbClr val="3185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35" name="矩形 8"/>
          <p:cNvSpPr>
            <a:spLocks noChangeArrowheads="1"/>
          </p:cNvSpPr>
          <p:nvPr/>
        </p:nvSpPr>
        <p:spPr bwMode="auto">
          <a:xfrm>
            <a:off x="682625" y="5284788"/>
            <a:ext cx="215900" cy="144462"/>
          </a:xfrm>
          <a:prstGeom prst="rect">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36" name="矩形 9"/>
          <p:cNvSpPr>
            <a:spLocks noChangeArrowheads="1"/>
          </p:cNvSpPr>
          <p:nvPr/>
        </p:nvSpPr>
        <p:spPr bwMode="auto">
          <a:xfrm>
            <a:off x="5183188" y="5175250"/>
            <a:ext cx="31686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并串模式中，蓝网局端设备可以同时接入</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个蓝网高清摄像机，最远摄像机传输距离可达</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2500</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米。</a:t>
            </a:r>
            <a:endParaRPr lang="zh-CN" altLang="en-US" sz="1800">
              <a:latin typeface="Arial" panose="020b0604020202020204" pitchFamily="34" charset="0"/>
            </a:endParaRPr>
          </a:p>
        </p:txBody>
      </p:sp>
      <p:sp>
        <p:nvSpPr>
          <p:cNvPr id="22537" name="矩形 10"/>
          <p:cNvSpPr>
            <a:spLocks noChangeArrowheads="1"/>
          </p:cNvSpPr>
          <p:nvPr/>
        </p:nvSpPr>
        <p:spPr bwMode="auto">
          <a:xfrm>
            <a:off x="5654675" y="5284788"/>
            <a:ext cx="215900" cy="144462"/>
          </a:xfrm>
          <a:prstGeom prst="rect">
            <a:avLst/>
          </a:prstGeom>
          <a:solidFill>
            <a:srgbClr val="31859B"/>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2538" name="矩形 12"/>
          <p:cNvSpPr>
            <a:spLocks noChangeArrowheads="1"/>
          </p:cNvSpPr>
          <p:nvPr/>
        </p:nvSpPr>
        <p:spPr bwMode="auto">
          <a:xfrm>
            <a:off x="180975" y="5157788"/>
            <a:ext cx="5254625"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4000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eaLnBrk="1" hangingPunct="1">
              <a:lnSpc>
                <a:spcPts val="22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并串传输模式中，每个蓝网高清摄像机采用同轴电缆和三通连接器并行接入到一条同轴电缆传输到监控中心，接入蓝网局端设备，蓝网局端设备的以太网接口接入网络交换机。蓝网高清摄像机由在监控中心的蓝网局端设备统一供电。</a:t>
            </a:r>
            <a:endParaRPr 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lvl="1" eaLnBrk="1" hangingPunct="1">
              <a:lnSpc>
                <a:spcPts val="2200"/>
              </a:lnSpc>
              <a:spcBef>
                <a:spcPct val="0"/>
              </a:spcBef>
              <a:buFont typeface="Arial" panose="020b0604020202020204" pitchFamily="34" charset="0"/>
              <a:buNone/>
            </a:pPr>
            <a:endPar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2539" name="图片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8850" y="1716088"/>
            <a:ext cx="6924675"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554" name="Picture 2" descr="d:\Users\vc0012\Desktop\图片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850" y="1557338"/>
            <a:ext cx="839946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矩形 3"/>
          <p:cNvSpPr>
            <a:spLocks noChangeArrowheads="1"/>
          </p:cNvSpPr>
          <p:nvPr/>
        </p:nvSpPr>
        <p:spPr bwMode="auto">
          <a:xfrm>
            <a:off x="0" y="-96838"/>
            <a:ext cx="9144000" cy="1495426"/>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3556" name="标题 1"/>
          <p:cNvSpPr>
            <a:spLocks noGrp="1" noChangeArrowheads="1"/>
          </p:cNvSpPr>
          <p:nvPr>
            <p:ph type="title" idx="4294967295"/>
          </p:nvPr>
        </p:nvSpPr>
        <p:spPr>
          <a:xfrm>
            <a:off x="-250825" y="44450"/>
            <a:ext cx="8574088" cy="1143000"/>
          </a:xfrm>
        </p:spPr>
        <p:txBody>
          <a:bodyPr/>
          <a:lstStyle/>
          <a:p>
            <a:pPr eaLnBrk="1" hangingPunct="1"/>
            <a:r>
              <a:rPr 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典型应用系统框图</a:t>
            </a:r>
            <a:endParaRPr 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57" name="等腰三角形 7"/>
          <p:cNvSpPr>
            <a:spLocks noChangeArrowheads="1"/>
          </p:cNvSpPr>
          <p:nvPr/>
        </p:nvSpPr>
        <p:spPr bwMode="auto">
          <a:xfrm flipH="1" flipV="1">
            <a:off x="1022350" y="1355725"/>
            <a:ext cx="596900" cy="217488"/>
          </a:xfrm>
          <a:prstGeom prst="triangle">
            <a:avLst>
              <a:gd name="adj" fmla="val 50000"/>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29.高清视频监控扁平化商务PPT模板"/>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0FBAD6A9-A096-40DD-8D0B-875103683E2A"/>
  <p:tag name="ISPRINGCLOUDFOLDERID" val="0"/>
  <p:tag name="ISPRINGCLOUDFOLDERPATH" val="资源库"/>
  <p:tag name="ISPRINGONLINEFOLDERID" val="0"/>
  <p:tag name="ISPRINGONLINEFOLDERPATH" val="内容列表"/>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507</Paragraphs>
  <Slides>46</Slides>
  <Notes>46</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46</vt:i4>
      </vt:variant>
    </vt:vector>
  </HeadingPairs>
  <TitlesOfParts>
    <vt:vector baseType="lpstr" size="56">
      <vt:lpstr>Arial</vt:lpstr>
      <vt:lpstr>Calibri</vt:lpstr>
      <vt:lpstr>宋体</vt:lpstr>
      <vt:lpstr>微软雅黑</vt:lpstr>
      <vt:lpstr>Adobe 黑体 Std R</vt:lpstr>
      <vt:lpstr>Impact</vt:lpstr>
      <vt:lpstr>Songti SC Regular</vt:lpstr>
      <vt:lpstr>Meiryo</vt:lpstr>
      <vt:lpstr>Wingdings</vt:lpstr>
      <vt:lpstr>Office 主题</vt:lpstr>
      <vt:lpstr>高清视频监控系统系统构成和产品介绍</vt:lpstr>
      <vt:lpstr>高清化 面临的问题</vt:lpstr>
      <vt:lpstr>高清化改造 解决方案</vt:lpstr>
      <vt:lpstr>主要设备</vt:lpstr>
      <vt:lpstr>应用示意图</vt:lpstr>
      <vt:lpstr>PowerPoint Presentation</vt:lpstr>
      <vt:lpstr>PowerPoint Presentation</vt:lpstr>
      <vt:lpstr>PowerPoint Presentation</vt:lpstr>
      <vt:lpstr>典型应用系统框图</vt:lpstr>
      <vt:lpstr>典型应用系统说明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186</cp:revision>
  <dcterms:created xsi:type="dcterms:W3CDTF">2013-12-08T08:13:00Z</dcterms:created>
  <dcterms:modified xsi:type="dcterms:W3CDTF">2023-05-08T07:00:03Z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