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3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81" r:id="rId8"/>
    <p:sldId id="282" r:id="rId9"/>
    <p:sldId id="283" r:id="rId10"/>
    <p:sldId id="284" r:id="rId11"/>
    <p:sldId id="265" r:id="rId12"/>
    <p:sldId id="266" r:id="rId13"/>
    <p:sldId id="267" r:id="rId14"/>
    <p:sldId id="285" r:id="rId15"/>
    <p:sldId id="270" r:id="rId16"/>
    <p:sldId id="272" r:id="rId17"/>
    <p:sldId id="286" r:id="rId18"/>
    <p:sldId id="287" r:id="rId19"/>
    <p:sldId id="288" r:id="rId20"/>
    <p:sldId id="276" r:id="rId21"/>
    <p:sldId id="277" r:id="rId22"/>
    <p:sldId id="289" r:id="rId23"/>
    <p:sldId id="290" r:id="rId24"/>
    <p:sldId id="291" r:id="rId25"/>
    <p:sldId id="292" r:id="rId26"/>
    <p:sldId id="294" r:id="rId27"/>
    <p:sldId id="302" r:id="rId28"/>
    <p:sldId id="324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7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8210-9348-4471-B997-6B786EDCAF3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4554-3933-441A-A21E-3F3758295A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8FF31-A6D1-4E65-A7A5-8D97D798EB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88EACC-3148-4639-B8F8-DA7D85113A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8FF31-A6D1-4E65-A7A5-8D97D798EB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4554-3933-441A-A21E-3F3758295A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5C35-80D8-4ADA-8743-957172EB842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 flipV="1">
            <a:off x="1" y="11088"/>
            <a:ext cx="12192000" cy="880184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矩形 9"/>
          <p:cNvSpPr/>
          <p:nvPr userDrawn="1"/>
        </p:nvSpPr>
        <p:spPr>
          <a:xfrm>
            <a:off x="1" y="939202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148" y="-7876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44" y="86669"/>
            <a:ext cx="1226921" cy="7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3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4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0264-7F3E-48E8-882C-E25615689CA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0FFC-EA1A-41EC-B8B1-C8131574D66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0">
    <p:fad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68.xml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2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4.png" /><Relationship Id="rId8" Type="http://schemas.openxmlformats.org/officeDocument/2006/relationships/tags" Target="../tags/tag71.xml" /><Relationship Id="rId9" Type="http://schemas.openxmlformats.org/officeDocument/2006/relationships/image" Target="../media/image1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5"/>
          <p:cNvSpPr/>
          <p:nvPr/>
        </p:nvSpPr>
        <p:spPr bwMode="auto">
          <a:xfrm>
            <a:off x="5536416" y="549692"/>
            <a:ext cx="1119167" cy="1122924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0787" y="1933934"/>
            <a:ext cx="9550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5400" b="1">
                <a:solidFill>
                  <a:srgbClr val="C00000"/>
                </a:solidFill>
                <a:latin typeface="Arial"/>
                <a:ea typeface="微软雅黑" panose="020b0503020204020204" charset="-122"/>
                <a:sym typeface="Arial"/>
              </a:rPr>
              <a:t>新时代中国特色社会主义</a:t>
            </a:r>
            <a:endParaRPr lang="zh-CN" altLang="en-US" sz="5400" b="1">
              <a:solidFill>
                <a:srgbClr val="C00000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7257" y="2892571"/>
            <a:ext cx="5606777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述职述廉述责报告</a:t>
            </a:r>
            <a:endParaRPr lang="zh-CN" altLang="zh-CN" sz="4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3754194" y="4835907"/>
            <a:ext cx="51435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汇报人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：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PPT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    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汇报时间：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202X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58818" y="3847228"/>
            <a:ext cx="10603654" cy="8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ctr">
              <a:defRPr sz="700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9pPr>
          </a:lstStyle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有贪必抓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有腐必反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执政为民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廉政为民</a:t>
            </a:r>
            <a:endParaRPr lang="zh-CN" altLang="zh-CN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4"/>
          <p:cNvSpPr txBox="1"/>
          <p:nvPr/>
        </p:nvSpPr>
        <p:spPr>
          <a:xfrm>
            <a:off x="2078647" y="347333"/>
            <a:ext cx="3570208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 bwMode="auto">
          <a:xfrm>
            <a:off x="1038321" y="2778488"/>
            <a:ext cx="9801176" cy="331236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2433" y="2973277"/>
            <a:ext cx="9217024" cy="27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20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做为领导干部，就要心系群众</a:t>
            </a:r>
            <a:r>
              <a:rPr lang="zh-CN" altLang="en-US" i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深入群众，造福群众。群众最讲究实际，如果我们光说不干，不为群众办实事，就不能赢得群众信任。在工作中我坚持说一句是一句、句句算数，干一件成一件，件件干成。实实在在的干事，脚踏实地的工作，努力提高和锻炼自己解决复杂问题的能力，适应新形势、新情况开拓创新的能力；求真务实、真抓实干提高效率的能力；贯彻上级政策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73303" y="1926586"/>
            <a:ext cx="5827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4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2166482" y="2443075"/>
            <a:ext cx="1358694" cy="3438473"/>
            <a:chOff x="2801730" y="919654"/>
            <a:chExt cx="1921420" cy="4374334"/>
          </a:xfrm>
        </p:grpSpPr>
        <p:sp>
          <p:nvSpPr>
            <p:cNvPr id="39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2801730" y="1009727"/>
              <a:ext cx="1843346" cy="1014378"/>
            </a:xfrm>
            <a:custGeom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744 h 745"/>
                <a:gd name="connsiteX0" fmla="*/ 7930 w 7930"/>
                <a:gd name="connsiteY0" fmla="*/ 0 h 9987"/>
                <a:gd name="connsiteX1" fmla="*/ 4364 w 7930"/>
                <a:gd name="connsiteY1" fmla="*/ 0 h 9987"/>
                <a:gd name="connsiteX2" fmla="*/ 0 w 7930"/>
                <a:gd name="connsiteY2" fmla="*/ 9987 h 99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29" h="9987">
                  <a:moveTo>
                    <a:pt x="7930" y="0"/>
                  </a:moveTo>
                  <a:lnTo>
                    <a:pt x="4364" y="0"/>
                  </a:lnTo>
                  <a:lnTo>
                    <a:pt x="0" y="9987"/>
                  </a:lnTo>
                </a:path>
              </a:pathLst>
            </a:custGeom>
            <a:noFill/>
            <a:ln w="19050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9728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4"/>
              </p:custDataLst>
            </p:nvPr>
          </p:nvSpPr>
          <p:spPr bwMode="auto">
            <a:xfrm>
              <a:off x="2801730" y="4193224"/>
              <a:ext cx="1838464" cy="1019254"/>
            </a:xfrm>
            <a:custGeom>
              <a:gdLst>
                <a:gd name="T0" fmla="*/ 1704 w 1705"/>
                <a:gd name="T1" fmla="*/ 744 h 745"/>
                <a:gd name="T2" fmla="*/ 744 w 1705"/>
                <a:gd name="T3" fmla="*/ 744 h 745"/>
                <a:gd name="T4" fmla="*/ 0 w 1705"/>
                <a:gd name="T5" fmla="*/ 0 h 745"/>
                <a:gd name="connsiteX0" fmla="*/ 7909 w 7909"/>
                <a:gd name="connsiteY0" fmla="*/ 10035 h 10035"/>
                <a:gd name="connsiteX1" fmla="*/ 4364 w 7909"/>
                <a:gd name="connsiteY1" fmla="*/ 9987 h 10035"/>
                <a:gd name="connsiteX2" fmla="*/ 0 w 7909"/>
                <a:gd name="connsiteY2" fmla="*/ 0 h 100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9" h="10035">
                  <a:moveTo>
                    <a:pt x="7909" y="10035"/>
                  </a:moveTo>
                  <a:lnTo>
                    <a:pt x="4364" y="9987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9728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  <p:sp>
          <p:nvSpPr>
            <p:cNvPr id="41" name="MH_Other_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456141" y="3093971"/>
              <a:ext cx="1161579" cy="0"/>
            </a:xfrm>
            <a:prstGeom prst="line">
              <a:avLst/>
            </a:prstGeom>
            <a:noFill/>
            <a:ln w="19050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9728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  <p:sp>
          <p:nvSpPr>
            <p:cNvPr id="42" name="MH_Other_4"/>
            <p:cNvSpPr/>
            <p:nvPr>
              <p:custDataLst>
                <p:tags r:id="rId6"/>
              </p:custDataLst>
            </p:nvPr>
          </p:nvSpPr>
          <p:spPr bwMode="auto">
            <a:xfrm rot="1267204">
              <a:off x="4553227" y="919654"/>
              <a:ext cx="169923" cy="169922"/>
            </a:xfrm>
            <a:prstGeom prst="ellipse">
              <a:avLst/>
            </a:prstGeom>
            <a:solidFill>
              <a:srgbClr val="FFFFCD"/>
            </a:solidFill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97280">
                <a:defRPr/>
              </a:pPr>
              <a:endParaRPr lang="zh-CN" altLang="en-US" sz="1400" kern="0">
                <a:solidFill>
                  <a:srgbClr val="676161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  <p:sp>
          <p:nvSpPr>
            <p:cNvPr id="44" name="MH_Other_6"/>
            <p:cNvSpPr/>
            <p:nvPr>
              <p:custDataLst>
                <p:tags r:id="rId7"/>
              </p:custDataLst>
            </p:nvPr>
          </p:nvSpPr>
          <p:spPr bwMode="auto">
            <a:xfrm rot="1267204">
              <a:off x="4553227" y="3021861"/>
              <a:ext cx="169923" cy="169922"/>
            </a:xfrm>
            <a:prstGeom prst="ellipse">
              <a:avLst/>
            </a:prstGeom>
            <a:solidFill>
              <a:srgbClr val="FFFFCD"/>
            </a:solidFill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97280">
                <a:defRPr/>
              </a:pPr>
              <a:endParaRPr lang="zh-CN" altLang="en-US" sz="1400" kern="0">
                <a:solidFill>
                  <a:srgbClr val="676161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  <p:sp>
          <p:nvSpPr>
            <p:cNvPr id="46" name="MH_Other_8"/>
            <p:cNvSpPr/>
            <p:nvPr>
              <p:custDataLst>
                <p:tags r:id="rId8"/>
              </p:custDataLst>
            </p:nvPr>
          </p:nvSpPr>
          <p:spPr bwMode="auto">
            <a:xfrm rot="1267204">
              <a:off x="4553227" y="5124066"/>
              <a:ext cx="169923" cy="169922"/>
            </a:xfrm>
            <a:prstGeom prst="ellipse">
              <a:avLst/>
            </a:prstGeom>
            <a:solidFill>
              <a:srgbClr val="FFFFCD"/>
            </a:solidFill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97280">
                <a:defRPr/>
              </a:pPr>
              <a:endParaRPr lang="zh-CN" altLang="en-US" sz="1400" kern="0">
                <a:solidFill>
                  <a:srgbClr val="676161"/>
                </a:solidFill>
                <a:latin typeface="Arial"/>
                <a:ea typeface="微软雅黑" panose="020b0503020204020204" charset="-122"/>
                <a:sym typeface="Arial"/>
              </a:endParaRPr>
            </a:p>
          </p:txBody>
        </p:sp>
      </p:grpSp>
      <p:sp>
        <p:nvSpPr>
          <p:cNvPr id="49" name="MH_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1346" y="3046811"/>
            <a:ext cx="2286434" cy="22569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rtlCol="0" anchor="ctr"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600" b="1" spc="400">
                <a:solidFill>
                  <a:srgbClr val="A71D24"/>
                </a:solidFill>
                <a:latin typeface="Arial"/>
                <a:ea typeface="微软雅黑" panose="020b0503020204020204" charset="-122"/>
                <a:sym typeface="Arial"/>
              </a:rPr>
              <a:t>领导</a:t>
            </a:r>
            <a:endParaRPr lang="en-US" altLang="zh-CN" sz="3600" b="1" spc="400">
              <a:solidFill>
                <a:srgbClr val="A71D24"/>
              </a:solidFill>
              <a:latin typeface="Arial"/>
              <a:ea typeface="微软雅黑" panose="020b0503020204020204" charset="-122"/>
              <a:sym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zh-CN" altLang="en-US" sz="3600" b="1" spc="400">
                <a:solidFill>
                  <a:srgbClr val="A71D24"/>
                </a:solidFill>
                <a:latin typeface="Arial"/>
                <a:ea typeface="微软雅黑" panose="020b0503020204020204" charset="-122"/>
                <a:sym typeface="Arial"/>
              </a:rPr>
              <a:t>能力</a:t>
            </a:r>
            <a:endParaRPr lang="zh-CN" altLang="en-US" sz="3600" b="1" spc="400">
              <a:solidFill>
                <a:srgbClr val="A71D24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20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50714" y="1844824"/>
            <a:ext cx="5849240" cy="133007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坚持求真务实、真抓实干的工作作风。坚持认真学习、深入实际、调查研究、理论联系实际的作风。坚持政令畅通、认真遵守执行党的纪律和政策。为工作的顺利开展各项指标顺利达成提供保障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371991" y="1810542"/>
            <a:ext cx="1555374" cy="1428214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square" anchor="ctr" anchorCtr="1">
            <a:spAutoFit/>
            <a:scene3d>
              <a:camera prst="orthographicFront"/>
              <a:lightRig rig="contrasting" dir="t"/>
            </a:scene3d>
            <a:sp3d>
              <a:bevelT w="0" h="0"/>
              <a:extrusionClr>
                <a:srgbClr val="CC0000"/>
              </a:extrusionClr>
            </a:sp3d>
          </a:bodyPr>
          <a:lstStyle/>
          <a:p>
            <a:pPr lvl="0" algn="ctr"/>
            <a:r>
              <a:rPr lang="zh-CN" altLang="en-US" sz="2000" b="1" kern="0" spc="400">
                <a:solidFill>
                  <a:srgbClr val="A71D24"/>
                </a:solidFill>
                <a:latin typeface="Arial"/>
                <a:ea typeface="微软雅黑" panose="020b0503020204020204" charset="-122"/>
                <a:sym typeface="Arial"/>
              </a:rPr>
              <a:t>我们党深刻认识到</a:t>
            </a:r>
            <a:endParaRPr lang="zh-CN" altLang="en-US" sz="2000" b="1" kern="0" spc="400">
              <a:solidFill>
                <a:srgbClr val="A71D24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28" name="MH_SubTitle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50714" y="3447203"/>
            <a:ext cx="5849240" cy="133007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继续抓好“关爱党员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增强党性”活动，健全落实党内关怀和帮扶机制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继续抓好“活力团队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和谐机关”活动，引导党员干部“激情工作，快乐生活”今年共组织了“活力团队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自行车绿道行”、“庆七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一联欢晚会”等党日活动。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371991" y="3412921"/>
            <a:ext cx="1555374" cy="1428214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square" anchor="ctr" anchorCtr="1">
            <a:spAutoFit/>
            <a:scene3d>
              <a:camera prst="orthographicFront"/>
              <a:lightRig rig="contrasting" dir="t"/>
            </a:scene3d>
            <a:sp3d>
              <a:bevelT w="0" h="0"/>
              <a:extrusionClr>
                <a:srgbClr val="CC0000"/>
              </a:extrusionClr>
            </a:sp3d>
          </a:bodyPr>
          <a:lstStyle/>
          <a:p>
            <a:pPr lvl="0" algn="ctr"/>
            <a:r>
              <a:rPr lang="zh-CN" altLang="en-US" sz="2000" b="1" kern="0" spc="400">
                <a:solidFill>
                  <a:srgbClr val="A71D24"/>
                </a:solidFill>
                <a:latin typeface="Arial"/>
                <a:ea typeface="微软雅黑" panose="020b0503020204020204" charset="-122"/>
                <a:sym typeface="Arial"/>
              </a:rPr>
              <a:t>我们党深刻认识到</a:t>
            </a:r>
            <a:endParaRPr lang="zh-CN" altLang="en-US" sz="2000" b="1" kern="0" spc="400">
              <a:solidFill>
                <a:srgbClr val="A71D24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30" name="MH_Sub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50714" y="5065783"/>
            <a:ext cx="5849240" cy="133007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推进党内基层民主，保障党员的权利与义务。坚持民主集中制和“三重一大”的有关规定，按照议事规则的要求做好党委的决策工作。对党内重大事项实时公开，保障党员的权利与义务。</a:t>
            </a:r>
            <a:endParaRPr lang="zh-CN" altLang="en-US" sz="1200" ker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71991" y="5031501"/>
            <a:ext cx="1555374" cy="1428214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square" anchor="ctr" anchorCtr="1">
            <a:spAutoFit/>
            <a:scene3d>
              <a:camera prst="orthographicFront"/>
              <a:lightRig rig="contrasting" dir="t"/>
            </a:scene3d>
            <a:sp3d>
              <a:bevelT w="0" h="0"/>
              <a:extrusionClr>
                <a:srgbClr val="CC0000"/>
              </a:extrusionClr>
            </a:sp3d>
          </a:bodyPr>
          <a:lstStyle/>
          <a:p>
            <a:pPr lvl="0" algn="ctr"/>
            <a:r>
              <a:rPr lang="zh-CN" altLang="en-US" sz="2000" b="1" kern="0" spc="400">
                <a:solidFill>
                  <a:srgbClr val="A71D24"/>
                </a:solidFill>
                <a:latin typeface="Arial"/>
                <a:ea typeface="微软雅黑" panose="020b0503020204020204" charset="-122"/>
                <a:sym typeface="Arial"/>
              </a:rPr>
              <a:t>我们党深刻认识到</a:t>
            </a:r>
            <a:endParaRPr lang="zh-CN" altLang="en-US" sz="2000" b="1" kern="0" spc="400">
              <a:solidFill>
                <a:srgbClr val="A71D24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078647" y="347333"/>
            <a:ext cx="3570208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0" grpId="0" animBg="1"/>
      <p:bldP spid="25" grpId="0"/>
      <p:bldP spid="28" grpId="0" animBg="1"/>
      <p:bldP spid="29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4"/>
          <p:cNvSpPr txBox="1"/>
          <p:nvPr/>
        </p:nvSpPr>
        <p:spPr>
          <a:xfrm>
            <a:off x="2078647" y="347333"/>
            <a:ext cx="3570208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5"/>
          <p:cNvSpPr/>
          <p:nvPr/>
        </p:nvSpPr>
        <p:spPr bwMode="auto">
          <a:xfrm>
            <a:off x="1195412" y="2725221"/>
            <a:ext cx="9801176" cy="331236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2830" y="2887764"/>
            <a:ext cx="9217024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推进党内基层民主，保障党员的权利与义务。坚持民主集中制和“三重一大”的有关规定，按照议事规则的要求做好党委的决策工作。对党内重大事项实时公开，保障党员的权利与义务。同时做好党员发展和党费的收缴、管理、公布工作。工作中保持高度的政治敏锐性和责任感，对社情民意、对邪教、“三股势力”、信访稳定中的各种问题能高度重视，并积极采取维稳防控措施。在深入人心上下工夫，在开拓创新上下工夫，在力求实效上下工夫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79" y="1376995"/>
            <a:ext cx="1696437" cy="136957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989687" y="1741647"/>
            <a:ext cx="5827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4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Freeform 5"/>
          <p:cNvSpPr/>
          <p:nvPr/>
        </p:nvSpPr>
        <p:spPr bwMode="auto">
          <a:xfrm>
            <a:off x="3719736" y="1698065"/>
            <a:ext cx="1008112" cy="1011496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>
            <a:off x="5214517" y="2739693"/>
            <a:ext cx="3761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9"/>
          <p:cNvSpPr txBox="1"/>
          <p:nvPr/>
        </p:nvSpPr>
        <p:spPr>
          <a:xfrm>
            <a:off x="5214517" y="1733685"/>
            <a:ext cx="3185740" cy="101560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第三章</a:t>
            </a:r>
            <a:endParaRPr lang="zh-CN" altLang="en-US" sz="6000" b="1">
              <a:solidFill>
                <a:srgbClr val="C00000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105" name="TextBox 9"/>
          <p:cNvSpPr txBox="1"/>
          <p:nvPr/>
        </p:nvSpPr>
        <p:spPr>
          <a:xfrm>
            <a:off x="2502871" y="3013529"/>
            <a:ext cx="7523607" cy="83094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4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052258" y="1173856"/>
            <a:ext cx="4822991" cy="1719741"/>
            <a:chOff x="0" y="699542"/>
            <a:chExt cx="3617243" cy="1289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23" name="流程图: 可选过程 22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24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: 圆角 26"/>
          <p:cNvSpPr/>
          <p:nvPr/>
        </p:nvSpPr>
        <p:spPr bwMode="auto">
          <a:xfrm>
            <a:off x="1052664" y="2690076"/>
            <a:ext cx="10513168" cy="3356857"/>
          </a:xfrm>
          <a:prstGeom prst="roundRect">
            <a:avLst/>
          </a:prstGeom>
          <a:solidFill>
            <a:schemeClr val="bg2">
              <a:alpha val="14000"/>
            </a:schemeClr>
          </a:solidFill>
          <a:ln w="1905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44"/>
          <p:cNvSpPr txBox="1"/>
          <p:nvPr/>
        </p:nvSpPr>
        <p:spPr>
          <a:xfrm>
            <a:off x="1342326" y="2878581"/>
            <a:ext cx="510320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bg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C00000"/>
                </a:solidFill>
              </a:rPr>
              <a:t>通过送信息、送科技、送政策的方式加强服务，真正深入职工，了解职工所思、所盼、所想，帮助职工理解党的方针、政策，推广科学技术，得到了职工的信任和理解，使东河坝社区今年各项工作得以顺利发展，思想政治工作的潜移默化作用也体现出来了。</a:t>
            </a:r>
            <a:endParaRPr lang="zh-CN" altLang="en-US" sz="2400">
              <a:solidFill>
                <a:srgbClr val="C00000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602" y="2893597"/>
            <a:ext cx="4320480" cy="287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822499" y="2111098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54449" y="391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052258" y="1173856"/>
            <a:ext cx="4822991" cy="1719741"/>
            <a:chOff x="0" y="699542"/>
            <a:chExt cx="3617243" cy="1289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23" name="流程图: 可选过程 22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24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: 圆角 26"/>
          <p:cNvSpPr/>
          <p:nvPr/>
        </p:nvSpPr>
        <p:spPr bwMode="auto">
          <a:xfrm>
            <a:off x="1052664" y="2690076"/>
            <a:ext cx="10513168" cy="3356857"/>
          </a:xfrm>
          <a:prstGeom prst="roundRect">
            <a:avLst/>
          </a:prstGeom>
          <a:solidFill>
            <a:schemeClr val="bg2">
              <a:alpha val="14000"/>
            </a:schemeClr>
          </a:solidFill>
          <a:ln w="1905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44"/>
          <p:cNvSpPr txBox="1"/>
          <p:nvPr/>
        </p:nvSpPr>
        <p:spPr>
          <a:xfrm>
            <a:off x="1342326" y="2878581"/>
            <a:ext cx="5103208" cy="28079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bg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我首先自己率先垂范，加强班子团结，坚持民主集中制，不搞一言堂，更不搞个人独断专行。在工作中我和宋场长大事讲原则，小事讲风格，遇事多商量、多通气，思想上不设防，感情上不打墙，构起了互相关心、互相帮助、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2499" y="2111098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54449" y="391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6" descr="https://i03picsos.sogoucdn.com/2194a6777ec192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257" y="2950589"/>
            <a:ext cx="4134852" cy="2663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052258" y="1173856"/>
            <a:ext cx="4822991" cy="1719741"/>
            <a:chOff x="0" y="699542"/>
            <a:chExt cx="3617243" cy="1289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23" name="流程图: 可选过程 22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24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: 圆角 26"/>
          <p:cNvSpPr/>
          <p:nvPr/>
        </p:nvSpPr>
        <p:spPr bwMode="auto">
          <a:xfrm>
            <a:off x="1052664" y="2690076"/>
            <a:ext cx="10513168" cy="3356857"/>
          </a:xfrm>
          <a:prstGeom prst="roundRect">
            <a:avLst/>
          </a:prstGeom>
          <a:solidFill>
            <a:schemeClr val="bg2">
              <a:alpha val="14000"/>
            </a:schemeClr>
          </a:solidFill>
          <a:ln w="1905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44"/>
          <p:cNvSpPr txBox="1"/>
          <p:nvPr/>
        </p:nvSpPr>
        <p:spPr>
          <a:xfrm>
            <a:off x="1248721" y="2777320"/>
            <a:ext cx="5493480" cy="32696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bg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加强党建工作，我始终坚持以经营发展这个中心发挥党、政、工各职能部门的作用坚持激励机制，健全各项管理规定，狠抓了贯彻落实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</a:rPr>
              <a:t>《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公司党支部工作条例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</a:rPr>
              <a:t>》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，使各单位的支部明确了各自的职责，在工作中提出了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</a:rPr>
              <a:t>十个结合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。一是贯彻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</a:rPr>
              <a:t>《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条例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</a:rPr>
              <a:t>》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</a:rPr>
              <a:t>与加强场连两级领导班子建设紧密结合起来；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2499" y="2111098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54449" y="391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Picture 2" descr="https://i01picsos.sogoucdn.com/a2114bd6a4ec8c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258" y="3026753"/>
            <a:ext cx="4289465" cy="268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052258" y="1173856"/>
            <a:ext cx="4822991" cy="1719741"/>
            <a:chOff x="0" y="699542"/>
            <a:chExt cx="3617243" cy="1289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23" name="流程图: 可选过程 22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24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: 圆角 26"/>
          <p:cNvSpPr/>
          <p:nvPr/>
        </p:nvSpPr>
        <p:spPr bwMode="auto">
          <a:xfrm>
            <a:off x="1052664" y="2690076"/>
            <a:ext cx="10513168" cy="3356857"/>
          </a:xfrm>
          <a:prstGeom prst="roundRect">
            <a:avLst/>
          </a:prstGeom>
          <a:solidFill>
            <a:schemeClr val="bg2">
              <a:alpha val="14000"/>
            </a:schemeClr>
          </a:solidFill>
          <a:ln w="1905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44"/>
          <p:cNvSpPr txBox="1"/>
          <p:nvPr/>
        </p:nvSpPr>
        <p:spPr>
          <a:xfrm>
            <a:off x="1248721" y="3251987"/>
            <a:ext cx="549348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bg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</a:rPr>
              <a:t>“党建联创”、“党风争创”“党风廉政教育”活动结合起来；八是与创建“五好”连队、“争先创优”示范工程结合起来；九是与精神文明创建工作相结合；十是与加快社区经济发展结合起来；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2499" y="2111098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54449" y="391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履行职责方面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628" y="2961440"/>
            <a:ext cx="42907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Freeform 5"/>
          <p:cNvSpPr/>
          <p:nvPr/>
        </p:nvSpPr>
        <p:spPr bwMode="auto">
          <a:xfrm>
            <a:off x="3719736" y="1854910"/>
            <a:ext cx="1008112" cy="1011496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>
            <a:off x="5214517" y="2896538"/>
            <a:ext cx="3761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9"/>
          <p:cNvSpPr txBox="1"/>
          <p:nvPr/>
        </p:nvSpPr>
        <p:spPr>
          <a:xfrm>
            <a:off x="5214517" y="1890530"/>
            <a:ext cx="3185740" cy="101560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第四章</a:t>
            </a:r>
            <a:endParaRPr lang="zh-CN" altLang="en-US" sz="6000" b="1">
              <a:solidFill>
                <a:srgbClr val="C00000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105" name="TextBox 9"/>
          <p:cNvSpPr txBox="1"/>
          <p:nvPr/>
        </p:nvSpPr>
        <p:spPr>
          <a:xfrm>
            <a:off x="2334196" y="3149166"/>
            <a:ext cx="7523607" cy="83094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廉洁自律方面</a:t>
            </a:r>
            <a:endParaRPr lang="zh-CN" altLang="en-US" sz="4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83355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" y="1061187"/>
            <a:ext cx="4822991" cy="1719741"/>
            <a:chOff x="0" y="699542"/>
            <a:chExt cx="3617243" cy="128980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5" name="流程图: 可选过程 4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6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9"/>
          <p:cNvSpPr txBox="1"/>
          <p:nvPr/>
        </p:nvSpPr>
        <p:spPr>
          <a:xfrm>
            <a:off x="1127448" y="1967120"/>
            <a:ext cx="2736304" cy="49238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>
              <a:defRPr/>
            </a:pPr>
            <a:r>
              <a:rPr lang="zh-CN" altLang="en-US" sz="2600" b="1">
                <a:solidFill>
                  <a:schemeClr val="bg1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廉洁自律方面</a:t>
            </a:r>
            <a:endParaRPr lang="zh-CN" altLang="en-US" sz="2600" b="1">
              <a:solidFill>
                <a:schemeClr val="bg1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1464" y="2924944"/>
            <a:ext cx="9721080" cy="291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我能一步一步的走到今天这个岗位，是党组织长期培养的结果，因此我时刻保持清醒的头脑，在任何情况下，都要经得起考验，以廉政、勤政、优政的良好形象，为社区干部群众做出榜样，我能够严格要求自己，始终保持清政廉洁的作风。认真开展了专项治理工作。进一步加强了反对商业贿赂的宣传和教育，完善了重点岗位、重点人员在廉政建设方面自警自律、定期查纠制度。积极开展形式多样的党风廉政教育，严格执行各项廉政建设纪律，切实防止了商业贿赂等不良现象的发生。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15480" y="389014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  <a:sym typeface="Arial"/>
              </a:rPr>
              <a:t>廉洁自律方面</a:t>
            </a:r>
            <a:endParaRPr lang="zh-CN" altLang="en-US" sz="2000" b="1">
              <a:solidFill>
                <a:schemeClr val="bg1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915942" y="1655197"/>
            <a:ext cx="5479522" cy="537956"/>
            <a:chOff x="3672360" y="1818367"/>
            <a:chExt cx="7780304" cy="561592"/>
          </a:xfrm>
        </p:grpSpPr>
        <p:grpSp>
          <p:nvGrpSpPr>
            <p:cNvPr id="4" name="组合 3"/>
            <p:cNvGrpSpPr/>
            <p:nvPr/>
          </p:nvGrpSpPr>
          <p:grpSpPr>
            <a:xfrm>
              <a:off x="3672360" y="1818367"/>
              <a:ext cx="672522" cy="561592"/>
              <a:chOff x="5656078" y="2390367"/>
              <a:chExt cx="1001751" cy="836519"/>
            </a:xfrm>
            <a:solidFill>
              <a:schemeClr val="tx1"/>
            </a:solidFill>
          </p:grpSpPr>
          <p:sp>
            <p:nvSpPr>
              <p:cNvPr id="6" name="椭圆 5"/>
              <p:cNvSpPr/>
              <p:nvPr/>
            </p:nvSpPr>
            <p:spPr>
              <a:xfrm flipH="1">
                <a:off x="5656078" y="2390367"/>
                <a:ext cx="1001751" cy="836519"/>
              </a:xfrm>
              <a:prstGeom prst="ellipse">
                <a:avLst/>
              </a:prstGeom>
              <a:solidFill>
                <a:srgbClr val="D1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665" b="1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sp>
            <p:nvSpPr>
              <p:cNvPr id="7" name="TextBox 20"/>
              <p:cNvSpPr txBox="1"/>
              <p:nvPr/>
            </p:nvSpPr>
            <p:spPr>
              <a:xfrm>
                <a:off x="5771571" y="2543814"/>
                <a:ext cx="725532" cy="574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400" kern="0">
                    <a:solidFill>
                      <a:srgbClr val="FFFFFF"/>
                    </a:solidFill>
                    <a:latin typeface="Arial"/>
                    <a:ea typeface="微软雅黑" panose="020b0503020204020204" charset="-122"/>
                    <a:sym typeface="Arial"/>
                  </a:rPr>
                  <a:t>01</a:t>
                </a:r>
                <a:endParaRPr lang="zh-CN" altLang="en-US" sz="2400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4815491" y="1866569"/>
              <a:ext cx="6637173" cy="413968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 rot="18900000" flipH="1">
            <a:off x="5287763" y="1848362"/>
            <a:ext cx="262284" cy="222852"/>
          </a:xfrm>
          <a:custGeom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565">
              <a:defRPr/>
            </a:pPr>
            <a:endParaRPr lang="zh-CN" altLang="en-US" sz="2400" b="1" kern="0">
              <a:solidFill>
                <a:srgbClr val="FFFFFF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758920" y="2684766"/>
            <a:ext cx="1179542" cy="1655197"/>
            <a:chOff x="916743" y="1342594"/>
            <a:chExt cx="940561" cy="1303467"/>
          </a:xfrm>
        </p:grpSpPr>
        <p:sp>
          <p:nvSpPr>
            <p:cNvPr id="93" name="TextBox 26"/>
            <p:cNvSpPr txBox="1"/>
            <p:nvPr/>
          </p:nvSpPr>
          <p:spPr>
            <a:xfrm>
              <a:off x="916743" y="1342594"/>
              <a:ext cx="801653" cy="13034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335" b="1" spc="756">
                  <a:solidFill>
                    <a:srgbClr val="C00000"/>
                  </a:solidFill>
                  <a:latin typeface="Arial"/>
                  <a:ea typeface="微软雅黑" panose="020b0503020204020204" charset="-122"/>
                  <a:cs typeface="+mn-ea"/>
                  <a:sym typeface="Arial"/>
                </a:rPr>
                <a:t>目录</a:t>
              </a:r>
              <a:endParaRPr lang="zh-CN" altLang="en-US" sz="7200" b="1" spc="756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endParaRPr>
            </a:p>
          </p:txBody>
        </p:sp>
        <p:sp>
          <p:nvSpPr>
            <p:cNvPr id="94" name="TextBox 27"/>
            <p:cNvSpPr txBox="1"/>
            <p:nvPr/>
          </p:nvSpPr>
          <p:spPr>
            <a:xfrm>
              <a:off x="1515521" y="1745392"/>
              <a:ext cx="341783" cy="17202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1600" b="1" spc="-189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endParaRPr>
            </a:p>
          </p:txBody>
        </p:sp>
      </p:grpSp>
      <p:sp>
        <p:nvSpPr>
          <p:cNvPr id="95" name="Freeform 29"/>
          <p:cNvSpPr/>
          <p:nvPr/>
        </p:nvSpPr>
        <p:spPr bwMode="auto">
          <a:xfrm>
            <a:off x="2618585" y="1432367"/>
            <a:ext cx="1145707" cy="1023799"/>
          </a:xfrm>
          <a:custGeom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0"/>
            <a:ext cx="4695651" cy="1655197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915942" y="2390304"/>
            <a:ext cx="5479522" cy="537956"/>
            <a:chOff x="3672360" y="1818367"/>
            <a:chExt cx="7780304" cy="561592"/>
          </a:xfrm>
        </p:grpSpPr>
        <p:grpSp>
          <p:nvGrpSpPr>
            <p:cNvPr id="34" name="组合 33"/>
            <p:cNvGrpSpPr/>
            <p:nvPr/>
          </p:nvGrpSpPr>
          <p:grpSpPr>
            <a:xfrm>
              <a:off x="3672360" y="1818367"/>
              <a:ext cx="672522" cy="561592"/>
              <a:chOff x="5656078" y="2390367"/>
              <a:chExt cx="1001751" cy="836519"/>
            </a:xfrm>
            <a:solidFill>
              <a:schemeClr val="tx1"/>
            </a:solidFill>
          </p:grpSpPr>
          <p:sp>
            <p:nvSpPr>
              <p:cNvPr id="36" name="椭圆 35"/>
              <p:cNvSpPr/>
              <p:nvPr/>
            </p:nvSpPr>
            <p:spPr>
              <a:xfrm flipH="1">
                <a:off x="5656078" y="2390367"/>
                <a:ext cx="1001751" cy="836519"/>
              </a:xfrm>
              <a:prstGeom prst="ellipse">
                <a:avLst/>
              </a:prstGeom>
              <a:solidFill>
                <a:srgbClr val="D1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665" b="1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sp>
            <p:nvSpPr>
              <p:cNvPr id="37" name="TextBox 20"/>
              <p:cNvSpPr txBox="1"/>
              <p:nvPr/>
            </p:nvSpPr>
            <p:spPr>
              <a:xfrm>
                <a:off x="5771571" y="2543814"/>
                <a:ext cx="725532" cy="574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400" kern="0">
                    <a:solidFill>
                      <a:srgbClr val="FFFFFF"/>
                    </a:solidFill>
                    <a:latin typeface="Arial"/>
                    <a:ea typeface="微软雅黑" panose="020b0503020204020204" charset="-122"/>
                    <a:sym typeface="Arial"/>
                  </a:rPr>
                  <a:t>02</a:t>
                </a:r>
                <a:endParaRPr lang="zh-CN" altLang="en-US" sz="2400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</p:grpSp>
        <p:sp>
          <p:nvSpPr>
            <p:cNvPr id="35" name="圆角矩形 4"/>
            <p:cNvSpPr/>
            <p:nvPr/>
          </p:nvSpPr>
          <p:spPr>
            <a:xfrm>
              <a:off x="4815491" y="1866569"/>
              <a:ext cx="6637173" cy="413968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领导能力和工作作风方面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" name="任意多边形 8"/>
          <p:cNvSpPr/>
          <p:nvPr/>
        </p:nvSpPr>
        <p:spPr>
          <a:xfrm rot="18900000" flipH="1">
            <a:off x="5287763" y="2583469"/>
            <a:ext cx="262284" cy="222852"/>
          </a:xfrm>
          <a:custGeom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565">
              <a:defRPr/>
            </a:pPr>
            <a:endParaRPr lang="zh-CN" altLang="en-US" sz="2400" b="1" kern="0">
              <a:solidFill>
                <a:srgbClr val="FFFFFF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29443" y="3078286"/>
            <a:ext cx="5479522" cy="537956"/>
            <a:chOff x="3672360" y="1818367"/>
            <a:chExt cx="7780304" cy="561592"/>
          </a:xfrm>
        </p:grpSpPr>
        <p:grpSp>
          <p:nvGrpSpPr>
            <p:cNvPr id="40" name="组合 39"/>
            <p:cNvGrpSpPr/>
            <p:nvPr/>
          </p:nvGrpSpPr>
          <p:grpSpPr>
            <a:xfrm>
              <a:off x="3672360" y="1818367"/>
              <a:ext cx="672522" cy="561592"/>
              <a:chOff x="5656078" y="2390367"/>
              <a:chExt cx="1001751" cy="836519"/>
            </a:xfrm>
            <a:solidFill>
              <a:schemeClr val="tx1"/>
            </a:solidFill>
          </p:grpSpPr>
          <p:sp>
            <p:nvSpPr>
              <p:cNvPr id="42" name="椭圆 41"/>
              <p:cNvSpPr/>
              <p:nvPr/>
            </p:nvSpPr>
            <p:spPr>
              <a:xfrm flipH="1">
                <a:off x="5656078" y="2390367"/>
                <a:ext cx="1001751" cy="836519"/>
              </a:xfrm>
              <a:prstGeom prst="ellipse">
                <a:avLst/>
              </a:prstGeom>
              <a:solidFill>
                <a:srgbClr val="D1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665" b="1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sp>
            <p:nvSpPr>
              <p:cNvPr id="43" name="TextBox 20"/>
              <p:cNvSpPr txBox="1"/>
              <p:nvPr/>
            </p:nvSpPr>
            <p:spPr>
              <a:xfrm>
                <a:off x="5771571" y="2543814"/>
                <a:ext cx="725532" cy="574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400" kern="0">
                    <a:solidFill>
                      <a:srgbClr val="FFFFFF"/>
                    </a:solidFill>
                    <a:latin typeface="Arial"/>
                    <a:ea typeface="微软雅黑" panose="020b0503020204020204" charset="-122"/>
                    <a:sym typeface="Arial"/>
                  </a:rPr>
                  <a:t>03</a:t>
                </a:r>
                <a:endParaRPr lang="zh-CN" altLang="en-US" sz="2400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</p:grpSp>
        <p:sp>
          <p:nvSpPr>
            <p:cNvPr id="41" name="圆角矩形 4"/>
            <p:cNvSpPr/>
            <p:nvPr/>
          </p:nvSpPr>
          <p:spPr>
            <a:xfrm>
              <a:off x="4815491" y="1866569"/>
              <a:ext cx="6637173" cy="413968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履行职责方面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4" name="任意多边形 8"/>
          <p:cNvSpPr/>
          <p:nvPr/>
        </p:nvSpPr>
        <p:spPr>
          <a:xfrm rot="18900000" flipH="1">
            <a:off x="5301264" y="3271451"/>
            <a:ext cx="262284" cy="222852"/>
          </a:xfrm>
          <a:custGeom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565">
              <a:defRPr/>
            </a:pPr>
            <a:endParaRPr lang="zh-CN" altLang="en-US" sz="2400" b="1" kern="0">
              <a:solidFill>
                <a:srgbClr val="FFFFFF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915942" y="3802007"/>
            <a:ext cx="5479522" cy="537956"/>
            <a:chOff x="3672360" y="1818367"/>
            <a:chExt cx="7780304" cy="561592"/>
          </a:xfrm>
        </p:grpSpPr>
        <p:grpSp>
          <p:nvGrpSpPr>
            <p:cNvPr id="46" name="组合 45"/>
            <p:cNvGrpSpPr/>
            <p:nvPr/>
          </p:nvGrpSpPr>
          <p:grpSpPr>
            <a:xfrm>
              <a:off x="3672360" y="1818367"/>
              <a:ext cx="672522" cy="561592"/>
              <a:chOff x="5656078" y="2390367"/>
              <a:chExt cx="1001751" cy="836519"/>
            </a:xfrm>
            <a:solidFill>
              <a:schemeClr val="tx1"/>
            </a:solidFill>
          </p:grpSpPr>
          <p:sp>
            <p:nvSpPr>
              <p:cNvPr id="48" name="椭圆 47"/>
              <p:cNvSpPr/>
              <p:nvPr/>
            </p:nvSpPr>
            <p:spPr>
              <a:xfrm flipH="1">
                <a:off x="5656078" y="2390367"/>
                <a:ext cx="1001751" cy="836519"/>
              </a:xfrm>
              <a:prstGeom prst="ellipse">
                <a:avLst/>
              </a:prstGeom>
              <a:solidFill>
                <a:srgbClr val="D1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665" b="1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sp>
            <p:nvSpPr>
              <p:cNvPr id="49" name="TextBox 20"/>
              <p:cNvSpPr txBox="1"/>
              <p:nvPr/>
            </p:nvSpPr>
            <p:spPr>
              <a:xfrm>
                <a:off x="5771571" y="2543814"/>
                <a:ext cx="725532" cy="574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400" kern="0">
                    <a:solidFill>
                      <a:srgbClr val="FFFFFF"/>
                    </a:solidFill>
                    <a:latin typeface="Arial"/>
                    <a:ea typeface="微软雅黑" panose="020b0503020204020204" charset="-122"/>
                    <a:sym typeface="Arial"/>
                  </a:rPr>
                  <a:t>04</a:t>
                </a:r>
                <a:endParaRPr lang="zh-CN" altLang="en-US" sz="2400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</p:grpSp>
        <p:sp>
          <p:nvSpPr>
            <p:cNvPr id="47" name="圆角矩形 4"/>
            <p:cNvSpPr/>
            <p:nvPr/>
          </p:nvSpPr>
          <p:spPr>
            <a:xfrm>
              <a:off x="4815491" y="1866569"/>
              <a:ext cx="6637173" cy="413968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廉洁自律方面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任意多边形 8"/>
          <p:cNvSpPr/>
          <p:nvPr/>
        </p:nvSpPr>
        <p:spPr>
          <a:xfrm rot="18900000" flipH="1">
            <a:off x="5287763" y="3995172"/>
            <a:ext cx="262284" cy="222852"/>
          </a:xfrm>
          <a:custGeom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565">
              <a:defRPr/>
            </a:pPr>
            <a:endParaRPr lang="zh-CN" altLang="en-US" sz="2400" b="1" kern="0">
              <a:solidFill>
                <a:srgbClr val="FFFFFF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915942" y="4547548"/>
            <a:ext cx="5479522" cy="537956"/>
            <a:chOff x="3672360" y="1818367"/>
            <a:chExt cx="7780304" cy="561592"/>
          </a:xfrm>
        </p:grpSpPr>
        <p:grpSp>
          <p:nvGrpSpPr>
            <p:cNvPr id="59" name="组合 58"/>
            <p:cNvGrpSpPr/>
            <p:nvPr/>
          </p:nvGrpSpPr>
          <p:grpSpPr>
            <a:xfrm>
              <a:off x="3672360" y="1818367"/>
              <a:ext cx="672522" cy="561592"/>
              <a:chOff x="5656078" y="2390367"/>
              <a:chExt cx="1001751" cy="836519"/>
            </a:xfrm>
            <a:solidFill>
              <a:schemeClr val="tx1"/>
            </a:solidFill>
          </p:grpSpPr>
          <p:sp>
            <p:nvSpPr>
              <p:cNvPr id="61" name="椭圆 60"/>
              <p:cNvSpPr/>
              <p:nvPr/>
            </p:nvSpPr>
            <p:spPr>
              <a:xfrm flipH="1">
                <a:off x="5656078" y="2390367"/>
                <a:ext cx="1001751" cy="836519"/>
              </a:xfrm>
              <a:prstGeom prst="ellipse">
                <a:avLst/>
              </a:prstGeom>
              <a:solidFill>
                <a:srgbClr val="D1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665" b="1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sp>
            <p:nvSpPr>
              <p:cNvPr id="62" name="TextBox 20"/>
              <p:cNvSpPr txBox="1"/>
              <p:nvPr/>
            </p:nvSpPr>
            <p:spPr>
              <a:xfrm>
                <a:off x="5771571" y="2543814"/>
                <a:ext cx="725532" cy="574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400" kern="0">
                    <a:solidFill>
                      <a:srgbClr val="FFFFFF"/>
                    </a:solidFill>
                    <a:latin typeface="Arial"/>
                    <a:ea typeface="微软雅黑" panose="020b0503020204020204" charset="-122"/>
                    <a:sym typeface="Arial"/>
                  </a:rPr>
                  <a:t>05</a:t>
                </a:r>
                <a:endParaRPr lang="zh-CN" altLang="en-US" sz="2400" kern="0">
                  <a:solidFill>
                    <a:srgbClr val="FFFFFF"/>
                  </a:solidFill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</p:grpSp>
        <p:sp>
          <p:nvSpPr>
            <p:cNvPr id="60" name="圆角矩形 4"/>
            <p:cNvSpPr/>
            <p:nvPr/>
          </p:nvSpPr>
          <p:spPr>
            <a:xfrm>
              <a:off x="4815491" y="1866569"/>
              <a:ext cx="6637173" cy="413968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存在的问题和努力方向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任意多边形 8"/>
          <p:cNvSpPr/>
          <p:nvPr/>
        </p:nvSpPr>
        <p:spPr>
          <a:xfrm rot="18900000" flipH="1">
            <a:off x="5287763" y="4740713"/>
            <a:ext cx="262284" cy="222852"/>
          </a:xfrm>
          <a:custGeom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565">
              <a:defRPr/>
            </a:pPr>
            <a:endParaRPr lang="zh-CN" altLang="en-US" sz="2400" b="1" kern="0">
              <a:solidFill>
                <a:srgbClr val="FFFFFF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652983" y="3443305"/>
            <a:ext cx="1062121" cy="1881862"/>
            <a:chOff x="1010375" y="1420008"/>
            <a:chExt cx="846929" cy="1481967"/>
          </a:xfrm>
        </p:grpSpPr>
        <p:sp>
          <p:nvSpPr>
            <p:cNvPr id="65" name="TextBox 26"/>
            <p:cNvSpPr txBox="1"/>
            <p:nvPr/>
          </p:nvSpPr>
          <p:spPr>
            <a:xfrm>
              <a:off x="1010375" y="1420008"/>
              <a:ext cx="441755" cy="14819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400" b="1" spc="756">
                  <a:solidFill>
                    <a:srgbClr val="C00000"/>
                  </a:solidFill>
                  <a:latin typeface="Arial"/>
                  <a:ea typeface="微软雅黑" panose="020b0503020204020204" charset="-122"/>
                  <a:cs typeface="+mn-ea"/>
                  <a:sym typeface="Arial"/>
                </a:rPr>
                <a:t>content</a:t>
              </a:r>
              <a:endParaRPr lang="zh-CN" altLang="en-US" sz="3600" b="1" spc="756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endParaRPr>
            </a:p>
          </p:txBody>
        </p:sp>
        <p:sp>
          <p:nvSpPr>
            <p:cNvPr id="66" name="TextBox 27"/>
            <p:cNvSpPr txBox="1"/>
            <p:nvPr/>
          </p:nvSpPr>
          <p:spPr>
            <a:xfrm>
              <a:off x="1515521" y="1745392"/>
              <a:ext cx="341783" cy="17202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1600" b="1" spc="-189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5" grpId="0" animBg="1"/>
      <p:bldP spid="38" grpId="0" animBg="1"/>
      <p:bldP spid="44" grpId="0" animBg="1"/>
      <p:bldP spid="50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" y="1061187"/>
            <a:ext cx="4822991" cy="1719741"/>
            <a:chOff x="0" y="699542"/>
            <a:chExt cx="3617243" cy="128980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699542"/>
              <a:ext cx="3617243" cy="1289806"/>
              <a:chOff x="2267744" y="777888"/>
              <a:chExt cx="3617243" cy="1289806"/>
            </a:xfrm>
          </p:grpSpPr>
          <p:sp>
            <p:nvSpPr>
              <p:cNvPr id="5" name="流程图: 可选过程 4"/>
              <p:cNvSpPr/>
              <p:nvPr/>
            </p:nvSpPr>
            <p:spPr>
              <a:xfrm>
                <a:off x="2267744" y="1353952"/>
                <a:ext cx="3617243" cy="576064"/>
              </a:xfrm>
              <a:prstGeom prst="flowChartAlternateProcess">
                <a:avLst/>
              </a:prstGeom>
              <a:solidFill>
                <a:srgbClr val="C00000"/>
              </a:solidFill>
              <a:ln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Arial"/>
                  <a:ea typeface="微软雅黑" panose="020b0503020204020204" charset="-122"/>
                  <a:sym typeface="Arial"/>
                </a:endParaRPr>
              </a:p>
            </p:txBody>
          </p:sp>
          <p:pic>
            <p:nvPicPr>
              <p:cNvPr id="6" name="Picture 3" descr="C:\Users\Administrator\Desktop\3689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4"/>
              <a:stretch>
                <a:fillRect/>
              </a:stretch>
            </p:blipFill>
            <p:spPr bwMode="auto">
              <a:xfrm>
                <a:off x="2267744" y="777888"/>
                <a:ext cx="1691680" cy="128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E:\0000000我图PPT\00001PNG素材\01党委政府\天安门抽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472" y="1419622"/>
              <a:ext cx="1064771" cy="4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9"/>
          <p:cNvSpPr txBox="1"/>
          <p:nvPr/>
        </p:nvSpPr>
        <p:spPr>
          <a:xfrm>
            <a:off x="1127448" y="1967120"/>
            <a:ext cx="2736304" cy="49238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>
              <a:defRPr/>
            </a:pPr>
            <a:r>
              <a:rPr lang="zh-CN" altLang="en-US" sz="2600" b="1">
                <a:solidFill>
                  <a:schemeClr val="bg1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高度重视全面</a:t>
            </a:r>
            <a:endParaRPr lang="zh-CN" altLang="en-US" sz="2600" b="1">
              <a:solidFill>
                <a:schemeClr val="bg1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1464" y="2924944"/>
            <a:ext cx="9721080" cy="291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中，本人能够自觉遵守中央“四大纪律、八项要求”和公司党委廉洁从政的规定，带头搞好党风廉政建设，规范自己的言行，切实做到自重、自省、自警、自励，自觉接受群众监督。要求别人不做的，自己首先不做；要求别人做到的，自己首先做到。严于律己，率先垂范，注重实效，力戒空谈。作为一名党员领导干部，就是要很好地坚持科学的发展观、正确的政绩观和亲民的群众观。我坚持做到了“七个不准”，廉洁自律，克己为公。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15480" y="389014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  <a:sym typeface="Arial"/>
              </a:rPr>
              <a:t>廉洁自律方面</a:t>
            </a:r>
            <a:endParaRPr lang="zh-CN" altLang="en-US" sz="2000" b="1">
              <a:solidFill>
                <a:schemeClr val="bg1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3719736" y="1854910"/>
            <a:ext cx="1008112" cy="1011496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5214517" y="2896538"/>
            <a:ext cx="3761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9"/>
          <p:cNvSpPr txBox="1"/>
          <p:nvPr/>
        </p:nvSpPr>
        <p:spPr>
          <a:xfrm>
            <a:off x="5214517" y="1890530"/>
            <a:ext cx="3185740" cy="101560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第五章</a:t>
            </a:r>
            <a:endParaRPr lang="zh-CN" altLang="en-US" sz="6000" b="1">
              <a:solidFill>
                <a:srgbClr val="C00000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334196" y="3149166"/>
            <a:ext cx="7523607" cy="83094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存在的问题和努力的方向</a:t>
            </a:r>
            <a:endParaRPr lang="zh-CN" altLang="en-US" sz="4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83355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9"/>
          <p:cNvSpPr txBox="1"/>
          <p:nvPr/>
        </p:nvSpPr>
        <p:spPr>
          <a:xfrm>
            <a:off x="1127448" y="1967120"/>
            <a:ext cx="2736304" cy="49238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>
              <a:defRPr/>
            </a:pPr>
            <a:r>
              <a:rPr lang="zh-CN" altLang="en-US" sz="2600" b="1">
                <a:solidFill>
                  <a:schemeClr val="bg1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高度重视全面</a:t>
            </a:r>
            <a:endParaRPr lang="zh-CN" altLang="en-US" sz="2600" b="1">
              <a:solidFill>
                <a:schemeClr val="bg1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15480" y="389014"/>
            <a:ext cx="3005951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  <a:sym typeface="Arial"/>
              </a:rPr>
              <a:t>存在的问题和努力的方向</a:t>
            </a:r>
            <a:endParaRPr lang="zh-CN" altLang="en-US" sz="2000" b="1">
              <a:solidFill>
                <a:schemeClr val="bg1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639159" y="2879516"/>
            <a:ext cx="8913681" cy="312896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639159" y="1967120"/>
            <a:ext cx="8913681" cy="705873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2979448" y="2017952"/>
            <a:ext cx="581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存在的问题</a:t>
            </a:r>
            <a:endParaRPr lang="en-US" altLang="zh-CN" sz="40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1928383" y="3374476"/>
            <a:ext cx="830501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干部管理工作还不到位，有时“心慈手软”，还存在着思想麻木，管理松懈，服务不到位的干部。工作中有急躁情绪，求稳怕乱。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解放思想、开拓创新的程度不足，主要表现在社区的产业结构调整发展还很缓慢，职工致富创收的门路窄。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9"/>
          <p:cNvSpPr txBox="1"/>
          <p:nvPr/>
        </p:nvSpPr>
        <p:spPr>
          <a:xfrm>
            <a:off x="1127448" y="1967120"/>
            <a:ext cx="2736304" cy="49238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>
              <a:defRPr/>
            </a:pPr>
            <a:r>
              <a:rPr lang="zh-CN" altLang="en-US" sz="2600" b="1">
                <a:solidFill>
                  <a:schemeClr val="bg1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高度重视全面</a:t>
            </a:r>
            <a:endParaRPr lang="zh-CN" altLang="en-US" sz="2600" b="1">
              <a:solidFill>
                <a:schemeClr val="bg1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15480" y="389014"/>
            <a:ext cx="3005951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  <a:sym typeface="Arial"/>
              </a:rPr>
              <a:t>存在的问题和努力的方向</a:t>
            </a:r>
            <a:endParaRPr lang="zh-CN" altLang="en-US" sz="2000" b="1">
              <a:solidFill>
                <a:schemeClr val="bg1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639159" y="2879516"/>
            <a:ext cx="8913681" cy="312896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639159" y="1967120"/>
            <a:ext cx="8913681" cy="705873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2979448" y="2017952"/>
            <a:ext cx="581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努力的方向</a:t>
            </a:r>
            <a:endParaRPr lang="en-US" altLang="zh-CN" sz="40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1866239" y="3105172"/>
            <a:ext cx="830501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eaLnBrk="1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大力提倡艰苦奋斗、自强不息、与时俱进、开拓创新的精神，使经济更加发展、文化更加繁荣、社会更加和谐、职工生活更加富裕。注重科技运用，以信息技术推动社区经济建设，完善科技服务体系，为职工提供订单种植信息，拓宽职工致富渠道。加强学习、认真学习领会“十八届六中全会”精神实质和学习实践科学发展观内涵，坚持任人唯贤，不断提高党员的创造力，凝聚力和战斗力。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5"/>
          <p:cNvSpPr/>
          <p:nvPr/>
        </p:nvSpPr>
        <p:spPr bwMode="auto">
          <a:xfrm>
            <a:off x="5536416" y="549692"/>
            <a:ext cx="1119167" cy="1122924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2850" y="2456774"/>
            <a:ext cx="95504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6600" b="1">
                <a:solidFill>
                  <a:srgbClr val="C00000"/>
                </a:solidFill>
                <a:latin typeface="Arial"/>
                <a:ea typeface="微软雅黑" panose="020b0503020204020204" charset="-122"/>
                <a:sym typeface="Arial"/>
              </a:rPr>
              <a:t>感谢您的观看</a:t>
            </a:r>
            <a:endParaRPr lang="zh-CN" altLang="en-US" sz="6600" b="1">
              <a:solidFill>
                <a:srgbClr val="C00000"/>
              </a:solidFill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3754194" y="4835907"/>
            <a:ext cx="51435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汇报人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：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PPT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    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汇报时间：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/>
              </a:rPr>
              <a:t>202X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58818" y="3847228"/>
            <a:ext cx="10603654" cy="8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ctr">
              <a:defRPr sz="700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charset="-122"/>
              </a:defRPr>
            </a:lvl9pPr>
          </a:lstStyle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有贪必抓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有腐必反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执政为民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廉政为民</a:t>
            </a:r>
            <a:endParaRPr lang="zh-CN" altLang="zh-CN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Freeform 5"/>
          <p:cNvSpPr/>
          <p:nvPr/>
        </p:nvSpPr>
        <p:spPr bwMode="auto">
          <a:xfrm>
            <a:off x="3737123" y="1758270"/>
            <a:ext cx="1008112" cy="1011496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>
            <a:off x="5231904" y="2799898"/>
            <a:ext cx="3761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9"/>
          <p:cNvSpPr txBox="1"/>
          <p:nvPr/>
        </p:nvSpPr>
        <p:spPr>
          <a:xfrm>
            <a:off x="5231904" y="1793890"/>
            <a:ext cx="3185740" cy="101560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第一章</a:t>
            </a:r>
            <a:endParaRPr lang="zh-CN" altLang="en-US" sz="6000" b="1">
              <a:solidFill>
                <a:srgbClr val="C00000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105" name="TextBox 9"/>
          <p:cNvSpPr txBox="1"/>
          <p:nvPr/>
        </p:nvSpPr>
        <p:spPr>
          <a:xfrm>
            <a:off x="2729011" y="3137410"/>
            <a:ext cx="7523607" cy="83094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4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79376" y="2444411"/>
            <a:ext cx="11161240" cy="408093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15480" y="28151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9888" y="1266469"/>
            <a:ext cx="5780216" cy="1424824"/>
            <a:chOff x="1187624" y="810840"/>
            <a:chExt cx="3638188" cy="8968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0840"/>
              <a:ext cx="3638188" cy="89681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64281" y="1237514"/>
              <a:ext cx="2150303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767408" y="2783405"/>
            <a:ext cx="10657184" cy="29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党员干部的能力及素质的高低往往对支部的战斗力、凝聚力、号召力起到关键性的作用。加强学习，提高自身素质，努力成为支部的表率，显得尤其重要。作为一名党员干部，我深感加强学习、不断提高思想理论水平是政治上成熟、思想上追求进步的表现。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7219" y="281512"/>
            <a:ext cx="231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D10000"/>
                </a:solidFill>
              </a:rPr>
              <a:t>https://www.ypppt.com/</a:t>
            </a:r>
            <a:endParaRPr lang="zh-CN" altLang="en-US" sz="1600">
              <a:solidFill>
                <a:srgbClr val="D10000"/>
              </a:solidFill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79376" y="2444411"/>
            <a:ext cx="11161240" cy="408093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15480" y="28151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9888" y="1266469"/>
            <a:ext cx="5780216" cy="1424824"/>
            <a:chOff x="1187624" y="810840"/>
            <a:chExt cx="3638188" cy="8968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0840"/>
              <a:ext cx="3638188" cy="89681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64281" y="1237514"/>
              <a:ext cx="2150303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767408" y="2783405"/>
            <a:ext cx="10657184" cy="367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位的性质决定了支部领导人必须有过硬的政治素质，我带头学习理论，正确把握党的路线、方针和政策，牢牢把握住正确的宣传舆论导向，从而带动整个支部的政治敏锐性。身先才能率人，律己才能服人。我作为支部书记，切实履行“领头雁”职能，身先力行，尽心尽职，树立良好的形象带动他人，用自己的人格魅力感召他人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79376" y="2444411"/>
            <a:ext cx="11161240" cy="408093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15480" y="28151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9888" y="1266469"/>
            <a:ext cx="5780216" cy="1424824"/>
            <a:chOff x="1187624" y="810840"/>
            <a:chExt cx="3638188" cy="8968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0840"/>
              <a:ext cx="3638188" cy="89681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64281" y="1237514"/>
              <a:ext cx="2150303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767408" y="2783405"/>
            <a:ext cx="10657184" cy="367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重点是学习十八届六中全会精神，集团第七次党代会精神和“两学一做”学习教育活动。作为单位和党支部的领导人，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本人善于接受新事物，学习新东西，敢于尝试，鼓励党员干部创新，激发党员干部活力，为提升县广播电视台的品牌形象和美誉度作出贡献。</a:t>
            </a:r>
            <a:endParaRPr lang="zh-CN" altLang="en-US" sz="2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79376" y="2444411"/>
            <a:ext cx="11161240" cy="408093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15480" y="28151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9888" y="1266469"/>
            <a:ext cx="5780216" cy="1424824"/>
            <a:chOff x="1187624" y="810840"/>
            <a:chExt cx="3638188" cy="8968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0840"/>
              <a:ext cx="3638188" cy="89681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64281" y="1237514"/>
              <a:ext cx="2150303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731404" y="3068266"/>
            <a:ext cx="10657184" cy="219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在学习中，我努力把理论学习与总结实践经验，与分析社区的实际情况，与解决社区各种突出矛盾和提高自身的思想政治素质结合起来。做到重实际、说实话、办实事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认真撰写读书笔记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2.5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万字，学习心得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篇，有关论文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篇。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79376" y="2444411"/>
            <a:ext cx="11161240" cy="408093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 panose="020b0503020204020204" charset="-122"/>
              <a:sym typeface="Arial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15480" y="28151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学习和思想政治情况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9888" y="1266469"/>
            <a:ext cx="5780216" cy="1424824"/>
            <a:chOff x="1187624" y="810840"/>
            <a:chExt cx="3638188" cy="8968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0840"/>
              <a:ext cx="3638188" cy="89681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64281" y="1237514"/>
              <a:ext cx="2150303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学习和思想政治情况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731404" y="3068266"/>
            <a:ext cx="10657184" cy="368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>
                <a:solidFill>
                  <a:srgbClr val="C00000"/>
                </a:solidFill>
                <a:latin typeface="+mj-ea"/>
                <a:ea typeface="微软雅黑" panose="020b0503020204020204" charset="-122"/>
              </a:rPr>
              <a:t>在自己认真学习的基础上，加强党员、干部的学习培训，扎实创建“学习型”党组织，定期开展读书交流会。专门为连队支部文化室添置一批业务和党建方面新书，文化室窗户蒙定塑料布、挂门帘，确保各连队文化室烧得热，便于冬天学习和举办职工科技培训、文化活动，形成了人人参与学习的浓厚氛围。</a:t>
            </a:r>
            <a:endParaRPr lang="zh-CN" altLang="en-US" sz="2400">
              <a:solidFill>
                <a:srgbClr val="C00000"/>
              </a:solidFill>
              <a:latin typeface="+mj-ea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2400">
              <a:solidFill>
                <a:srgbClr val="C00000"/>
              </a:solidFill>
              <a:latin typeface="+mj-ea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Freeform 5"/>
          <p:cNvSpPr/>
          <p:nvPr/>
        </p:nvSpPr>
        <p:spPr bwMode="auto">
          <a:xfrm>
            <a:off x="3719736" y="1734260"/>
            <a:ext cx="1008112" cy="1011496"/>
          </a:xfrm>
          <a:custGeom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7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/>
              <a:ea typeface="微软雅黑" panose="020b0503020204020204" charset="-122"/>
              <a:sym typeface="Arial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>
            <a:off x="5214517" y="2775888"/>
            <a:ext cx="3761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9"/>
          <p:cNvSpPr txBox="1"/>
          <p:nvPr/>
        </p:nvSpPr>
        <p:spPr>
          <a:xfrm>
            <a:off x="5214517" y="1769880"/>
            <a:ext cx="3185740" cy="101560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latin typeface="Arial"/>
                <a:ea typeface="微软雅黑" panose="020b0503020204020204" charset="-122"/>
                <a:cs typeface="+mn-ea"/>
                <a:sym typeface="Arial"/>
              </a:rPr>
              <a:t>第二章</a:t>
            </a:r>
            <a:endParaRPr lang="zh-CN" altLang="en-US" sz="6000" b="1">
              <a:solidFill>
                <a:srgbClr val="C00000"/>
              </a:solidFill>
              <a:latin typeface="Arial"/>
              <a:ea typeface="微软雅黑" panose="020b0503020204020204" charset="-122"/>
              <a:cs typeface="+mn-ea"/>
              <a:sym typeface="Arial"/>
            </a:endParaRPr>
          </a:p>
        </p:txBody>
      </p:sp>
      <p:sp>
        <p:nvSpPr>
          <p:cNvPr id="105" name="TextBox 9"/>
          <p:cNvSpPr txBox="1"/>
          <p:nvPr/>
        </p:nvSpPr>
        <p:spPr>
          <a:xfrm>
            <a:off x="2334196" y="3207936"/>
            <a:ext cx="7523607" cy="769387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zh-CN" altLang="en-US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领导能力和工作作风方面</a:t>
            </a:r>
            <a:endParaRPr lang="zh-CN" altLang="en-US" sz="4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b="5954"/>
          <a:stretch>
            <a:fillRect/>
          </a:stretch>
        </p:blipFill>
        <p:spPr bwMode="auto">
          <a:xfrm>
            <a:off x="-1905" y="3995420"/>
            <a:ext cx="12179935" cy="28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/>
      <p:bldP spid="10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412204251"/>
  <p:tag name="MH_LIBRARY" val="GRAPHIC"/>
  <p:tag name="MH_ORDER" val="1"/>
  <p:tag name="MH_TYPE" val="Other"/>
</p:tagLst>
</file>

<file path=ppt/tags/tag62.xml><?xml version="1.0" encoding="utf-8"?>
<p:tagLst xmlns:p="http://schemas.openxmlformats.org/presentationml/2006/main">
  <p:tag name="MH" val="20160412204251"/>
  <p:tag name="MH_LIBRARY" val="GRAPHIC"/>
  <p:tag name="MH_ORDER" val="2"/>
  <p:tag name="MH_TYPE" val="Other"/>
</p:tagLst>
</file>

<file path=ppt/tags/tag63.xml><?xml version="1.0" encoding="utf-8"?>
<p:tagLst xmlns:p="http://schemas.openxmlformats.org/presentationml/2006/main">
  <p:tag name="MH" val="20160412204251"/>
  <p:tag name="MH_LIBRARY" val="GRAPHIC"/>
  <p:tag name="MH_ORDER" val="3"/>
  <p:tag name="MH_TYPE" val="Other"/>
</p:tagLst>
</file>

<file path=ppt/tags/tag64.xml><?xml version="1.0" encoding="utf-8"?>
<p:tagLst xmlns:p="http://schemas.openxmlformats.org/presentationml/2006/main">
  <p:tag name="MH" val="20160412204251"/>
  <p:tag name="MH_LIBRARY" val="GRAPHIC"/>
  <p:tag name="MH_ORDER" val="4"/>
  <p:tag name="MH_TYPE" val="Other"/>
</p:tagLst>
</file>

<file path=ppt/tags/tag65.xml><?xml version="1.0" encoding="utf-8"?>
<p:tagLst xmlns:p="http://schemas.openxmlformats.org/presentationml/2006/main">
  <p:tag name="MH" val="20160412204251"/>
  <p:tag name="MH_LIBRARY" val="GRAPHIC"/>
  <p:tag name="MH_ORDER" val="6"/>
  <p:tag name="MH_TYPE" val="Other"/>
</p:tagLst>
</file>

<file path=ppt/tags/tag66.xml><?xml version="1.0" encoding="utf-8"?>
<p:tagLst xmlns:p="http://schemas.openxmlformats.org/presentationml/2006/main">
  <p:tag name="MH" val="20160412204251"/>
  <p:tag name="MH_LIBRARY" val="GRAPHIC"/>
  <p:tag name="MH_ORDER" val="8"/>
  <p:tag name="MH_TYPE" val="Other"/>
</p:tagLst>
</file>

<file path=ppt/tags/tag67.xml><?xml version="1.0" encoding="utf-8"?>
<p:tagLst xmlns:p="http://schemas.openxmlformats.org/presentationml/2006/main">
  <p:tag name="MH" val="20160412204251"/>
  <p:tag name="MH_LIBRARY" val="GRAPHIC"/>
  <p:tag name="MH_ORDER" val="1"/>
  <p:tag name="MH_TYPE" val="Title"/>
</p:tagLst>
</file>

<file path=ppt/tags/tag68.xml><?xml version="1.0" encoding="utf-8"?>
<p:tagLst xmlns:p="http://schemas.openxmlformats.org/presentationml/2006/main">
  <p:tag name="MH" val="20160412204251"/>
  <p:tag name="MH_LIBRARY" val="GRAPHIC"/>
  <p:tag name="MH_ORDER" val="1"/>
  <p:tag name="MH_TYPE" val="SubTitle"/>
</p:tagLst>
</file>

<file path=ppt/tags/tag69.xml><?xml version="1.0" encoding="utf-8"?>
<p:tagLst xmlns:p="http://schemas.openxmlformats.org/presentationml/2006/main">
  <p:tag name="MH" val="20160412204251"/>
  <p:tag name="MH_LIBRARY" val="GRAPHIC"/>
  <p:tag name="MH_ORDER" val="1"/>
  <p:tag name="MH_TYPE" val="SubTitle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0412204251"/>
  <p:tag name="MH_LIBRARY" val="GRAPHIC"/>
  <p:tag name="MH_ORDER" val="1"/>
  <p:tag name="MH_TYPE" val="SubTitle"/>
</p:tagLst>
</file>

<file path=ppt/tags/tag7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7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7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熊猫15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102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等线 Light</vt:lpstr>
      <vt:lpstr>等线</vt:lpstr>
      <vt:lpstr>Calibri</vt:lpstr>
      <vt:lpstr>微软雅黑</vt:lpstr>
      <vt:lpstr>方正特雅宋_GBK</vt:lpstr>
      <vt:lpstr>宋体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23</cp:revision>
  <dcterms:created xsi:type="dcterms:W3CDTF">2017-11-21T04:05:00Z</dcterms:created>
  <dcterms:modified xsi:type="dcterms:W3CDTF">2023-05-08T05:55:21Z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E3B40A45650344A5B935A8E4EA59A107</vt:lpwstr>
  </property>
  <property fmtid="{D5CDD505-2E9C-101B-9397-08002B2CF9AE}" pid="3" name="KSOProductBuildVer">
    <vt:lpwstr>2052-11.1.0.10723</vt:lpwstr>
  </property>
</Properties>
</file>