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96" r:id="rId3"/>
    <p:sldId id="497" r:id="rId5"/>
    <p:sldId id="498" r:id="rId6"/>
    <p:sldId id="499" r:id="rId7"/>
    <p:sldId id="500" r:id="rId8"/>
    <p:sldId id="310" r:id="rId9"/>
    <p:sldId id="356" r:id="rId10"/>
    <p:sldId id="343" r:id="rId11"/>
    <p:sldId id="327" r:id="rId12"/>
    <p:sldId id="329" r:id="rId13"/>
    <p:sldId id="354" r:id="rId14"/>
    <p:sldId id="330" r:id="rId15"/>
    <p:sldId id="352" r:id="rId16"/>
    <p:sldId id="348" r:id="rId17"/>
    <p:sldId id="349" r:id="rId18"/>
    <p:sldId id="331" r:id="rId19"/>
    <p:sldId id="335" r:id="rId20"/>
    <p:sldId id="336" r:id="rId21"/>
    <p:sldId id="358" r:id="rId22"/>
    <p:sldId id="337" r:id="rId23"/>
    <p:sldId id="338" r:id="rId24"/>
    <p:sldId id="339" r:id="rId25"/>
    <p:sldId id="340" r:id="rId26"/>
    <p:sldId id="342" r:id="rId27"/>
    <p:sldId id="341" r:id="rId28"/>
    <p:sldId id="281" r:id="rId29"/>
    <p:sldId id="285" r:id="rId30"/>
    <p:sldId id="502" r:id="rId31"/>
    <p:sldId id="293" r:id="rId32"/>
    <p:sldId id="294" r:id="rId33"/>
    <p:sldId id="295" r:id="rId34"/>
    <p:sldId id="359" r:id="rId35"/>
    <p:sldId id="361" r:id="rId36"/>
    <p:sldId id="365" r:id="rId37"/>
    <p:sldId id="367" r:id="rId38"/>
    <p:sldId id="368" r:id="rId39"/>
    <p:sldId id="369" r:id="rId40"/>
    <p:sldId id="372" r:id="rId41"/>
    <p:sldId id="375" r:id="rId42"/>
    <p:sldId id="440" r:id="rId43"/>
    <p:sldId id="378" r:id="rId44"/>
    <p:sldId id="387" r:id="rId45"/>
    <p:sldId id="382" r:id="rId46"/>
    <p:sldId id="384" r:id="rId47"/>
    <p:sldId id="501" r:id="rId48"/>
    <p:sldId id="541" r:id="rId49"/>
  </p:sldIdLst>
  <p:sldSz cx="12192000" cy="6858000"/>
  <p:notesSz cx="6858000" cy="9144000"/>
  <p:custDataLst>
    <p:tags r:id="rId5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8" autoAdjust="0"/>
    <p:restoredTop sz="94118" autoAdjust="0"/>
  </p:normalViewPr>
  <p:slideViewPr>
    <p:cSldViewPr>
      <p:cViewPr varScale="1">
        <p:scale>
          <a:sx n="54" d="100"/>
          <a:sy n="54" d="100"/>
        </p:scale>
        <p:origin x="222" y="114"/>
      </p:cViewPr>
      <p:guideLst>
        <p:guide orient="horz" pos="2030"/>
        <p:guide pos="38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3" Type="http://schemas.openxmlformats.org/officeDocument/2006/relationships/tags" Target="tags/tag1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页眉占位符 1126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7" name="日期占位符 1126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幻灯片图像占位符 1126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文本占位符 1126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1270" name="页脚占位符 1126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1" name="灯片编号占位符 1127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 eaLnBrk="1" hangingPunct="1">
              <a:buFont typeface="Arial" panose="020B0604020202020204" pitchFamily="34" charset="0"/>
              <a:buNone/>
              <a:defRPr sz="1200" noProof="1" smtClean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95842D43-9F79-4918-B105-74EA2A84F95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2994E4-A80C-46DB-B715-89FEA7EA9425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38427BA-57AA-45FC-8328-87B4AF495A5F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F5AB428-99E0-4341-B55F-AF5DC0653C9D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68B12EB-063D-4D7D-A3E7-E646F18043CE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F05E5DC-2599-43F7-A6A6-B8BE561C7746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4438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2771" name="文本占位符 144386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3277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5D2BAFA-1054-48F3-BDD9-0BDB6E3B1190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6FA81AD-93B7-4EB9-B325-6118F03BEA45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88C0290-ED49-4080-A12C-1132DAA15E0D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26F723-0CDB-411B-A24F-B00F6D024C38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kumimoji="1" lang="zh-CN" altLang="en-US"/>
          </a:p>
        </p:txBody>
      </p:sp>
      <p:sp>
        <p:nvSpPr>
          <p:cNvPr id="40964" name="幻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24844E7-6186-4A86-BB74-1BB3FA20D686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FDC2C77-26CD-413E-929A-FE5B957B5BA9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6CBF907-45E6-4CCA-A978-677EE50BFC3D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A33224B-5195-490B-8E76-BAE6BF5B4951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A92173C-501E-4116-835C-B82B8B43B8B8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A6DC71-B0F6-4139-9F8B-3FE76AA6597E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90A652D-ABF5-4EF1-9637-D537E21EA5A6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91D4415-12AE-4D01-B83E-CD275F842B5A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1D969D-0590-489D-8C47-E9B69D2FB9AD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063E730-F110-4CDA-AC45-995A5E4B8637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B46093E-4B62-4C3A-82BB-790012C21501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1556993-22D9-4A21-B6A1-EBC3D37AADAA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481FE42-596B-415E-BCFE-1E8293F2D5E3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491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zh-CN" altLang="en-US"/>
          </a:p>
        </p:txBody>
      </p:sp>
      <p:sp>
        <p:nvSpPr>
          <p:cNvPr id="63492" name="幻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BA4C5A8-1CFE-467B-998D-B80451876784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516E0D9-00C4-4F5E-B49F-C8637FBE9637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D7321C-2C0E-447A-B10C-9530D97411D6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8E456E6-57D4-4001-A801-6F9BD46F6298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E347238-CDB4-4511-A3A3-60107F5BFDA3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E5756F3-E40D-4952-AC95-57C27F8404C8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57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256DAEE-4568-4F52-A122-24AEC1146552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AAC3B4-9B7C-489B-8121-5D57D4E5C4AB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98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B08BFEC-B1C3-4F6E-9337-83C6383E1CF1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819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554498-CEEB-481B-B826-E900483366D4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434B8BC-C508-47CB-882C-2DB35E1404F4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839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4B5204-AC7C-4084-817C-46A92FB26115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1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kumimoji="1" lang="zh-CN" altLang="en-US"/>
          </a:p>
        </p:txBody>
      </p:sp>
      <p:sp>
        <p:nvSpPr>
          <p:cNvPr id="86020" name="幻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EE05D7A-0452-42BE-A4DA-307110103012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880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2199AF-8395-4B89-B603-14481BAA577E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7779CF7-E969-4E37-AAAF-6369790CA05A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F88259B-DF02-4765-A109-A270C7699ECF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EE7720D-3075-48E7-A2FA-E9E4D0ADEAAA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FB72586-1161-4D71-8087-0CE937B46681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347981C-0E55-4848-96B2-6DF69A84BDF0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8A7B137-5F16-4E0C-BBA4-E644AE0E8867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5C91554-02F4-479E-BDD6-76B6DB64E3D7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D6CCAB-0474-40C4-A02B-B0387DAF2E28}" type="slidenum">
              <a:rPr altLang="en-US">
                <a:latin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9003-4853-4883-B5EF-970357A16B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8FD47-4256-470A-9C76-73DFD2B63C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CF6F-2846-43E7-816F-EA5FAE20F2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5616-A1CB-4A31-A825-DFF0AD1D6A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4C40-B8DF-44F1-9E1B-05882A920A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1F8B-65D0-4BF8-81C1-EF8C73626D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AE9F-6309-4895-9308-F4F6E7EBA0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57E4-C754-4ECB-B89F-969E0F9F54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46D9-D28F-46E7-9465-EA44167BDD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05CD-6CE4-4ABD-B85B-EF83C07EE8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7B4D-AEC1-434B-8404-33D355E401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400" noProof="1" smtClean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40E7D05E-A1A1-4F3B-A079-E264D160B48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微软雅黑" panose="020B0503020204020204" pitchFamily="34" charset="-122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微软雅黑" panose="020B0503020204020204" pitchFamily="34" charset="-122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微软雅黑" panose="020B0503020204020204" pitchFamily="34" charset="-122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微软雅黑" panose="020B0503020204020204" pitchFamily="34" charset="-122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微软雅黑" panose="020B0503020204020204" pitchFamily="34" charset="-122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file:///C:\Users\Administrator\Desktop\The%20One-Outro%20(&#32431;&#38899;&#20048;).mp3" TargetMode="External"/><Relationship Id="rId2" Type="http://schemas.openxmlformats.org/officeDocument/2006/relationships/audio" Target="file:///C:\Users\Administrator\Desktop\The%20One-Outro%20(&#32431;&#38899;&#20048;)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jpeg"/><Relationship Id="rId1" Type="http://schemas.openxmlformats.org/officeDocument/2006/relationships/hyperlink" Target="http://www.stucye.cn/sort/17/42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2.jpeg"/><Relationship Id="rId2" Type="http://schemas.openxmlformats.org/officeDocument/2006/relationships/hyperlink" Target="http://www.stucye.cn/sort/64/77/" TargetMode="External"/><Relationship Id="rId1" Type="http://schemas.openxmlformats.org/officeDocument/2006/relationships/hyperlink" Target="http://www.stucye.cn/sort/17/46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6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7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101"/>
          <p:cNvSpPr>
            <a:spLocks noChangeArrowheads="1"/>
          </p:cNvSpPr>
          <p:nvPr/>
        </p:nvSpPr>
        <p:spPr bwMode="auto">
          <a:xfrm>
            <a:off x="-52388" y="2840038"/>
            <a:ext cx="12217401" cy="2349500"/>
          </a:xfrm>
          <a:prstGeom prst="rect">
            <a:avLst/>
          </a:prstGeom>
          <a:solidFill>
            <a:srgbClr val="0E5BB2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4339" name="标题 4097"/>
          <p:cNvSpPr>
            <a:spLocks noGrp="1" noChangeArrowheads="1"/>
          </p:cNvSpPr>
          <p:nvPr>
            <p:ph type="ctrTitle"/>
          </p:nvPr>
        </p:nvSpPr>
        <p:spPr>
          <a:xfrm>
            <a:off x="4265613" y="3033713"/>
            <a:ext cx="3627437" cy="1470025"/>
          </a:xfrm>
        </p:spPr>
        <p:txBody>
          <a:bodyPr anchor="ctr"/>
          <a:lstStyle/>
          <a:p>
            <a:pPr algn="dist" eaLnBrk="1" hangingPunct="1"/>
            <a:r>
              <a:rPr lang="zh-CN" altLang="en-US" sz="6000" b="1">
                <a:solidFill>
                  <a:schemeClr val="bg1"/>
                </a:solidFill>
                <a:ea typeface="微软雅黑" panose="020B0503020204020204" pitchFamily="34" charset="-122"/>
              </a:rPr>
              <a:t>面试礼仪</a:t>
            </a:r>
            <a:endParaRPr lang="zh-CN" altLang="en-US" sz="6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340" name="标题 4097"/>
          <p:cNvSpPr>
            <a:spLocks noGrp="1" noChangeArrowheads="1"/>
          </p:cNvSpPr>
          <p:nvPr/>
        </p:nvSpPr>
        <p:spPr bwMode="auto">
          <a:xfrm>
            <a:off x="2209800" y="39989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微软雅黑" panose="020B0503020204020204" pitchFamily="34" charset="-122"/>
              </a:rPr>
              <a:t>主讲人：</a:t>
            </a:r>
            <a:r>
              <a:rPr lang="en-US" altLang="zh-CN" sz="1800" b="1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800" b="1" dirty="0">
                <a:solidFill>
                  <a:schemeClr val="bg1"/>
                </a:solidFill>
                <a:ea typeface="微软雅黑" panose="020B0503020204020204" pitchFamily="34" charset="-122"/>
              </a:rPr>
              <a:t>汇</a:t>
            </a:r>
            <a:r>
              <a:rPr lang="zh-CN" altLang="en-US" sz="1800" b="1" dirty="0">
                <a:solidFill>
                  <a:schemeClr val="bg1"/>
                </a:solidFill>
                <a:ea typeface="微软雅黑" panose="020B0503020204020204" pitchFamily="34" charset="-122"/>
              </a:rPr>
              <a:t>  时间：</a:t>
            </a:r>
            <a:r>
              <a:rPr lang="en-US" altLang="zh-CN" sz="1800" b="1" dirty="0">
                <a:solidFill>
                  <a:schemeClr val="bg1"/>
                </a:solidFill>
                <a:ea typeface="微软雅黑" panose="020B0503020204020204" pitchFamily="34" charset="-122"/>
              </a:rPr>
              <a:t>20XX.XX.XX</a:t>
            </a:r>
            <a:endParaRPr lang="en-US" altLang="zh-CN" sz="1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341" name="文本框 3"/>
          <p:cNvSpPr txBox="1">
            <a:spLocks noChangeArrowheads="1"/>
          </p:cNvSpPr>
          <p:nvPr/>
        </p:nvSpPr>
        <p:spPr bwMode="auto">
          <a:xfrm>
            <a:off x="4265613" y="4149725"/>
            <a:ext cx="3643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di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ea typeface="Microsoft JhengHei Light" panose="020B0304030504040204" pitchFamily="34" charset="-120"/>
              </a:rPr>
              <a:t>Interview </a:t>
            </a:r>
            <a:r>
              <a:rPr lang="en-US" altLang="zh-CN" sz="1800">
                <a:solidFill>
                  <a:schemeClr val="bg1"/>
                </a:solidFill>
                <a:ea typeface="Microsoft JhengHei Light" panose="020B0304030504040204" pitchFamily="34" charset="-120"/>
              </a:rPr>
              <a:t>E</a:t>
            </a:r>
            <a:r>
              <a:rPr lang="zh-CN" altLang="en-US" sz="1800">
                <a:solidFill>
                  <a:schemeClr val="bg1"/>
                </a:solidFill>
                <a:ea typeface="Microsoft JhengHei Light" panose="020B0304030504040204" pitchFamily="34" charset="-120"/>
              </a:rPr>
              <a:t>tiquette</a:t>
            </a:r>
            <a:endParaRPr lang="zh-CN" altLang="en-US" sz="1800">
              <a:solidFill>
                <a:schemeClr val="bg1"/>
              </a:solidFill>
              <a:ea typeface="Microsoft JhengHei Light" panose="020B0304030504040204" pitchFamily="34" charset="-120"/>
            </a:endParaRPr>
          </a:p>
        </p:txBody>
      </p:sp>
      <p:pic>
        <p:nvPicPr>
          <p:cNvPr id="2" name="The One-Outro (纯音乐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-96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39" grpId="0"/>
      <p:bldP spid="14340" grpId="0"/>
      <p:bldP spid="143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内容占位符 122883"/>
          <p:cNvSpPr>
            <a:spLocks noGrp="1" noChangeArrowheads="1"/>
          </p:cNvSpPr>
          <p:nvPr>
            <p:ph sz="half" idx="2"/>
          </p:nvPr>
        </p:nvSpPr>
        <p:spPr>
          <a:xfrm>
            <a:off x="1427163" y="5137150"/>
            <a:ext cx="9339262" cy="15906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2000">
                <a:ea typeface="微软雅黑" panose="020B0503020204020204" pitchFamily="34" charset="-122"/>
              </a:rPr>
              <a:t>男士应聘时，最好穿西服革履，配上硬领衬衫，系上挺括领带，显得潇洒、英俊。做一个成功男子汉，应随时装扮自己，时时展现男子汉的气魄和魅力。</a:t>
            </a:r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989013" y="1576388"/>
            <a:ext cx="2895600" cy="53340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3555" name="标题 122881"/>
          <p:cNvSpPr>
            <a:spLocks noGrp="1" noChangeArrowheads="1"/>
          </p:cNvSpPr>
          <p:nvPr>
            <p:ph type="title"/>
          </p:nvPr>
        </p:nvSpPr>
        <p:spPr>
          <a:xfrm>
            <a:off x="-1214438" y="1271588"/>
            <a:ext cx="6858001" cy="1143000"/>
          </a:xfrm>
        </p:spPr>
        <p:txBody>
          <a:bodyPr/>
          <a:lstStyle/>
          <a:p>
            <a:pPr eaLnBrk="1" hangingPunct="1"/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男士着装要求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556" name="组合 19"/>
          <p:cNvGrpSpPr/>
          <p:nvPr/>
        </p:nvGrpSpPr>
        <p:grpSpPr bwMode="auto">
          <a:xfrm>
            <a:off x="7607300" y="2651125"/>
            <a:ext cx="2209800" cy="2087563"/>
            <a:chOff x="12695" y="4542"/>
            <a:chExt cx="3480" cy="3288"/>
          </a:xfrm>
        </p:grpSpPr>
        <p:sp>
          <p:nvSpPr>
            <p:cNvPr id="15" name="矩形 14"/>
            <p:cNvSpPr/>
            <p:nvPr/>
          </p:nvSpPr>
          <p:spPr>
            <a:xfrm>
              <a:off x="12695" y="4542"/>
              <a:ext cx="3480" cy="3288"/>
            </a:xfrm>
            <a:prstGeom prst="rect">
              <a:avLst/>
            </a:prstGeom>
            <a:solidFill>
              <a:srgbClr val="0E5B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21521" name="文本框 9"/>
            <p:cNvSpPr txBox="1">
              <a:spLocks noChangeArrowheads="1"/>
            </p:cNvSpPr>
            <p:nvPr/>
          </p:nvSpPr>
          <p:spPr bwMode="auto">
            <a:xfrm>
              <a:off x="13039" y="4765"/>
              <a:ext cx="2406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zh-CN" altLang="en-US" sz="20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配套的鞋袜 </a:t>
              </a:r>
              <a:endPara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22" name="文本框 10"/>
            <p:cNvSpPr txBox="1">
              <a:spLocks noChangeArrowheads="1"/>
            </p:cNvSpPr>
            <p:nvPr/>
          </p:nvSpPr>
          <p:spPr bwMode="auto">
            <a:xfrm>
              <a:off x="13039" y="5817"/>
              <a:ext cx="228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zh-CN" altLang="en-US" sz="20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整洁的仪容</a:t>
              </a:r>
              <a:endPara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23" name="文本框 11"/>
            <p:cNvSpPr txBox="1">
              <a:spLocks noChangeArrowheads="1"/>
            </p:cNvSpPr>
            <p:nvPr/>
          </p:nvSpPr>
          <p:spPr bwMode="auto">
            <a:xfrm>
              <a:off x="13039" y="6571"/>
              <a:ext cx="2288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zh-CN" altLang="en-US" sz="20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适当的装饰</a:t>
              </a:r>
              <a:endPara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 bwMode="auto">
          <a:xfrm>
            <a:off x="3179763" y="2651125"/>
            <a:ext cx="2211387" cy="2087563"/>
          </a:xfrm>
          <a:prstGeom prst="rect">
            <a:avLst/>
          </a:prstGeom>
          <a:solidFill>
            <a:srgbClr val="0E5B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3564" name="文本框 5"/>
          <p:cNvSpPr txBox="1">
            <a:spLocks noChangeArrowheads="1"/>
          </p:cNvSpPr>
          <p:nvPr/>
        </p:nvSpPr>
        <p:spPr bwMode="auto">
          <a:xfrm>
            <a:off x="3430588" y="2792413"/>
            <a:ext cx="24431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挺括的西装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3565" name="文本框 6"/>
          <p:cNvSpPr txBox="1">
            <a:spLocks noChangeArrowheads="1"/>
          </p:cNvSpPr>
          <p:nvPr/>
        </p:nvSpPr>
        <p:spPr bwMode="auto">
          <a:xfrm>
            <a:off x="3430588" y="3460750"/>
            <a:ext cx="14541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洁净的衬衫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3566" name="文本框 7"/>
          <p:cNvSpPr txBox="1">
            <a:spLocks noChangeArrowheads="1"/>
          </p:cNvSpPr>
          <p:nvPr/>
        </p:nvSpPr>
        <p:spPr bwMode="auto">
          <a:xfrm>
            <a:off x="3430588" y="4094163"/>
            <a:ext cx="15287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潇洒的领带 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3567" name="图片 15" descr="20300542501208139772571323721_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993" b="12993"/>
          <a:stretch>
            <a:fillRect/>
          </a:stretch>
        </p:blipFill>
        <p:spPr bwMode="auto">
          <a:xfrm>
            <a:off x="1177925" y="2697163"/>
            <a:ext cx="185102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 descr="624AD386DCBAE25C095996518919D7DDB3F25D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703513"/>
            <a:ext cx="198278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6" name="组合 23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25" name="矩形 24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21518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21519" name="文本框 26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build="p"/>
      <p:bldP spid="23555" grpId="0"/>
      <p:bldP spid="23564" grpId="0"/>
      <p:bldP spid="23565" grpId="0"/>
      <p:bldP spid="235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3"/>
          <p:cNvSpPr txBox="1">
            <a:spLocks noChangeArrowheads="1"/>
          </p:cNvSpPr>
          <p:nvPr/>
        </p:nvSpPr>
        <p:spPr bwMode="auto">
          <a:xfrm>
            <a:off x="4351338" y="3414713"/>
            <a:ext cx="51911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ea typeface="微软雅黑" panose="020B0503020204020204" pitchFamily="34" charset="-122"/>
                <a:sym typeface="宋体" panose="02010600030101010101" pitchFamily="2" charset="-122"/>
              </a:rPr>
              <a:t>在面料选择方面，最好选择天然织物做的西装，因为人造织物的光泽和质地给人一种廉价的感，缺乏垂感</a:t>
            </a:r>
            <a:endParaRPr lang="zh-CN" altLang="en-US" sz="1600"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4579" name="文本框 4"/>
          <p:cNvSpPr txBox="1">
            <a:spLocks noChangeArrowheads="1"/>
          </p:cNvSpPr>
          <p:nvPr/>
        </p:nvSpPr>
        <p:spPr bwMode="auto">
          <a:xfrm>
            <a:off x="4292600" y="4762500"/>
            <a:ext cx="6365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ea typeface="微软雅黑" panose="020B0503020204020204" pitchFamily="34" charset="-122"/>
                <a:sym typeface="宋体" panose="02010600030101010101" pitchFamily="2" charset="-122"/>
              </a:rPr>
              <a:t>在款式选择方面，体瘦的人适宜穿米色、鼠灰色等暖色调，</a:t>
            </a:r>
            <a:endParaRPr lang="zh-CN" altLang="en-US" sz="1600"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ea typeface="微软雅黑" panose="020B0503020204020204" pitchFamily="34" charset="-122"/>
                <a:sym typeface="宋体" panose="02010600030101010101" pitchFamily="2" charset="-122"/>
              </a:rPr>
              <a:t>图案为格子或人字斜纹的西装，就会显得较为丰满、强壮。体胖的人则可穿深蓝、深灰、深咖啡色等西装，款型可选用直线型的美国式，这会显得廓形锐利且苗条</a:t>
            </a:r>
            <a:endParaRPr lang="zh-CN" altLang="en-US" sz="1600"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4580" name="组合 6"/>
          <p:cNvGrpSpPr/>
          <p:nvPr/>
        </p:nvGrpSpPr>
        <p:grpSpPr bwMode="auto">
          <a:xfrm>
            <a:off x="4124325" y="1684338"/>
            <a:ext cx="7204075" cy="4722812"/>
            <a:chOff x="7398" y="2798"/>
            <a:chExt cx="11345" cy="7164"/>
          </a:xfrm>
        </p:grpSpPr>
        <p:sp>
          <p:nvSpPr>
            <p:cNvPr id="23562" name="文本框 2"/>
            <p:cNvSpPr txBox="1">
              <a:spLocks noChangeArrowheads="1"/>
            </p:cNvSpPr>
            <p:nvPr/>
          </p:nvSpPr>
          <p:spPr bwMode="auto">
            <a:xfrm>
              <a:off x="7711" y="2931"/>
              <a:ext cx="9371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ea typeface="微软雅黑" panose="020B0503020204020204" pitchFamily="34" charset="-122"/>
                  <a:sym typeface="宋体" panose="02010600030101010101" pitchFamily="2" charset="-122"/>
                </a:rPr>
                <a:t>男生面试着装穿西</a:t>
              </a:r>
              <a:r>
                <a:rPr lang="en-US" altLang="zh-CN" sz="1600">
                  <a:ea typeface="微软雅黑" panose="020B0503020204020204" pitchFamily="34" charset="-122"/>
                  <a:sym typeface="宋体" panose="02010600030101010101" pitchFamily="2" charset="-122"/>
                </a:rPr>
                <a:t>z</a:t>
              </a:r>
              <a:r>
                <a:rPr lang="zh-CN" altLang="en-US" sz="1600">
                  <a:ea typeface="微软雅黑" panose="020B0503020204020204" pitchFamily="34" charset="-122"/>
                  <a:sym typeface="宋体" panose="02010600030101010101" pitchFamily="2" charset="-122"/>
                </a:rPr>
                <a:t>装是最为稳妥和安全的。</a:t>
              </a:r>
              <a:endParaRPr lang="zh-CN" altLang="en-US" sz="1600"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ea typeface="微软雅黑" panose="020B0503020204020204" pitchFamily="34" charset="-122"/>
                  <a:sym typeface="宋体" panose="02010600030101010101" pitchFamily="2" charset="-122"/>
                </a:rPr>
                <a:t>在颜色选择方面，应聘者最好穿深色的西装，比如灰色、绿色和深蓝色，它们给人以稳重、忠诚、干练的感觉</a:t>
              </a:r>
              <a:endParaRPr lang="zh-CN" altLang="en-US" sz="1600"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五边形 19"/>
            <p:cNvSpPr/>
            <p:nvPr/>
          </p:nvSpPr>
          <p:spPr>
            <a:xfrm>
              <a:off x="7398" y="2798"/>
              <a:ext cx="11345" cy="2085"/>
            </a:xfrm>
            <a:prstGeom prst="homePlate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8" name="五边形 7"/>
            <p:cNvSpPr/>
            <p:nvPr/>
          </p:nvSpPr>
          <p:spPr>
            <a:xfrm>
              <a:off x="7398" y="5062"/>
              <a:ext cx="11345" cy="2213"/>
            </a:xfrm>
            <a:prstGeom prst="homePlate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10" name="五边形 9"/>
            <p:cNvSpPr/>
            <p:nvPr/>
          </p:nvSpPr>
          <p:spPr>
            <a:xfrm>
              <a:off x="7398" y="7506"/>
              <a:ext cx="11345" cy="2456"/>
            </a:xfrm>
            <a:prstGeom prst="homePlate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557" name="组合 18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21" name="矩形 20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23560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23561" name="文本框 22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643063"/>
            <a:ext cx="3395662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2"/>
          <p:cNvSpPr txBox="1">
            <a:spLocks noChangeArrowheads="1"/>
          </p:cNvSpPr>
          <p:nvPr/>
        </p:nvSpPr>
        <p:spPr bwMode="auto">
          <a:xfrm>
            <a:off x="582613" y="2143125"/>
            <a:ext cx="8818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ea typeface="微软雅黑" panose="020B0503020204020204" pitchFamily="34" charset="-122"/>
                <a:sym typeface="宋体" panose="02010600030101010101" pitchFamily="2" charset="-122"/>
              </a:rPr>
              <a:t>习惯上更正式的是三件套：上衣、西裤和马甲，两件套也可以，但衣裤要成套</a:t>
            </a:r>
            <a:endParaRPr lang="zh-CN" altLang="en-US" sz="2000"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5603" name="组合 13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15" name="矩形 14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25607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25608" name="文本框 16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4851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2743200"/>
            <a:ext cx="52197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4848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"/>
          <a:stretch>
            <a:fillRect/>
          </a:stretch>
        </p:blipFill>
        <p:spPr bwMode="auto">
          <a:xfrm>
            <a:off x="6711950" y="-34925"/>
            <a:ext cx="5546725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文本框 1"/>
          <p:cNvSpPr txBox="1">
            <a:spLocks noChangeArrowheads="1"/>
          </p:cNvSpPr>
          <p:nvPr/>
        </p:nvSpPr>
        <p:spPr bwMode="auto">
          <a:xfrm>
            <a:off x="666750" y="2346325"/>
            <a:ext cx="4452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ea typeface="微软雅黑" panose="020B0503020204020204" pitchFamily="34" charset="-122"/>
                <a:sym typeface="宋体" panose="02010600030101010101" pitchFamily="2" charset="-122"/>
              </a:rPr>
              <a:t>西服一定要挺括，不能皱皱巴巴的 </a:t>
            </a:r>
            <a:endParaRPr lang="zh-CN" altLang="en-US" sz="2000"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7651" name="文本框 2"/>
          <p:cNvSpPr txBox="1">
            <a:spLocks noChangeArrowheads="1"/>
          </p:cNvSpPr>
          <p:nvPr/>
        </p:nvSpPr>
        <p:spPr bwMode="auto">
          <a:xfrm>
            <a:off x="666750" y="3163888"/>
            <a:ext cx="4978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ea typeface="微软雅黑" panose="020B0503020204020204" pitchFamily="34" charset="-122"/>
                <a:sym typeface="宋体" panose="02010600030101010101" pitchFamily="2" charset="-122"/>
              </a:rPr>
              <a:t>如果穿的是三颗钮扣的西装，可只系第一颗，或系上面两颗，就是不能单独系最下的一颗，而将上面的扣子敞开；穿双排扣西装时所有的扣子都要扣上，特别是领口的扣子</a:t>
            </a:r>
            <a:endParaRPr lang="zh-CN" altLang="en-US" sz="2000"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7653" name="组合 13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15" name="矩形 14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27655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27656" name="文本框 16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文本框 142339"/>
          <p:cNvSpPr txBox="1">
            <a:spLocks noChangeArrowheads="1"/>
          </p:cNvSpPr>
          <p:nvPr/>
        </p:nvSpPr>
        <p:spPr bwMode="auto">
          <a:xfrm>
            <a:off x="7788275" y="1890713"/>
            <a:ext cx="44989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ea typeface="微软雅黑" panose="020B0503020204020204" pitchFamily="34" charset="-122"/>
              </a:rPr>
              <a:t>为扣子取名字：</a:t>
            </a:r>
            <a:endParaRPr lang="zh-CN" altLang="en-US" sz="2400"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ea typeface="微软雅黑" panose="020B0503020204020204" pitchFamily="34" charset="-122"/>
              </a:rPr>
              <a:t>      三  </a:t>
            </a:r>
            <a:r>
              <a:rPr lang="en-US" altLang="zh-CN" sz="2400">
                <a:ea typeface="微软雅黑" panose="020B0503020204020204" pitchFamily="34" charset="-122"/>
              </a:rPr>
              <a:t>San</a:t>
            </a:r>
            <a:endParaRPr lang="en-US" altLang="zh-CN" sz="2400"/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/>
          </a:p>
        </p:txBody>
      </p:sp>
      <p:sp>
        <p:nvSpPr>
          <p:cNvPr id="29699" name="文本框 1"/>
          <p:cNvSpPr txBox="1">
            <a:spLocks noChangeArrowheads="1"/>
          </p:cNvSpPr>
          <p:nvPr/>
        </p:nvSpPr>
        <p:spPr bwMode="auto">
          <a:xfrm>
            <a:off x="7788275" y="3549650"/>
            <a:ext cx="251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800">
                <a:sym typeface="宋体" panose="02010600030101010101" pitchFamily="2" charset="-122"/>
              </a:rPr>
              <a:t>sometimes</a:t>
            </a:r>
            <a:endParaRPr lang="en-US" altLang="zh-CN" sz="2800"/>
          </a:p>
        </p:txBody>
      </p:sp>
      <p:sp>
        <p:nvSpPr>
          <p:cNvPr id="29700" name="文本框 2"/>
          <p:cNvSpPr txBox="1">
            <a:spLocks noChangeArrowheads="1"/>
          </p:cNvSpPr>
          <p:nvPr/>
        </p:nvSpPr>
        <p:spPr bwMode="auto">
          <a:xfrm>
            <a:off x="7759700" y="4254500"/>
            <a:ext cx="178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800">
                <a:sym typeface="宋体" panose="02010600030101010101" pitchFamily="2" charset="-122"/>
              </a:rPr>
              <a:t>always</a:t>
            </a:r>
            <a:endParaRPr lang="en-US" altLang="zh-CN" sz="2800"/>
          </a:p>
        </p:txBody>
      </p:sp>
      <p:sp>
        <p:nvSpPr>
          <p:cNvPr id="29701" name="文本框 3"/>
          <p:cNvSpPr txBox="1">
            <a:spLocks noChangeArrowheads="1"/>
          </p:cNvSpPr>
          <p:nvPr/>
        </p:nvSpPr>
        <p:spPr bwMode="auto">
          <a:xfrm>
            <a:off x="7751763" y="5013325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800">
                <a:sym typeface="宋体" panose="02010600030101010101" pitchFamily="2" charset="-122"/>
              </a:rPr>
              <a:t>never</a:t>
            </a:r>
            <a:endParaRPr lang="en-US" altLang="zh-CN" sz="2800"/>
          </a:p>
        </p:txBody>
      </p:sp>
      <p:grpSp>
        <p:nvGrpSpPr>
          <p:cNvPr id="29702" name="组合 15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17" name="矩形 16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29705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29706" name="文本框 18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8975"/>
            <a:ext cx="7269163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接连接符 51"/>
          <p:cNvCxnSpPr/>
          <p:nvPr/>
        </p:nvCxnSpPr>
        <p:spPr>
          <a:xfrm>
            <a:off x="5489575" y="4022725"/>
            <a:ext cx="862013" cy="0"/>
          </a:xfrm>
          <a:prstGeom prst="line">
            <a:avLst/>
          </a:prstGeom>
          <a:ln w="381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五边形 31"/>
          <p:cNvSpPr/>
          <p:nvPr/>
        </p:nvSpPr>
        <p:spPr>
          <a:xfrm rot="10800000">
            <a:off x="979488" y="2990850"/>
            <a:ext cx="2808287" cy="43815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3" name="五边形 32"/>
          <p:cNvSpPr/>
          <p:nvPr/>
        </p:nvSpPr>
        <p:spPr>
          <a:xfrm rot="10800000">
            <a:off x="979488" y="3579813"/>
            <a:ext cx="2808287" cy="43656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4" name="五边形 33"/>
          <p:cNvSpPr/>
          <p:nvPr/>
        </p:nvSpPr>
        <p:spPr>
          <a:xfrm rot="10800000">
            <a:off x="979488" y="4111625"/>
            <a:ext cx="2808287" cy="4365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5" name="五边形 34"/>
          <p:cNvSpPr/>
          <p:nvPr/>
        </p:nvSpPr>
        <p:spPr>
          <a:xfrm rot="10800000">
            <a:off x="979488" y="4622800"/>
            <a:ext cx="2808287" cy="4365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6" name="五边形 35"/>
          <p:cNvSpPr/>
          <p:nvPr/>
        </p:nvSpPr>
        <p:spPr>
          <a:xfrm rot="10800000">
            <a:off x="979488" y="5141913"/>
            <a:ext cx="2808287" cy="43656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7" name="五边形 36"/>
          <p:cNvSpPr/>
          <p:nvPr/>
        </p:nvSpPr>
        <p:spPr>
          <a:xfrm rot="10800000">
            <a:off x="979488" y="5676900"/>
            <a:ext cx="2808287" cy="4365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7910513" y="2446338"/>
            <a:ext cx="2808287" cy="43656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7927975" y="2984500"/>
            <a:ext cx="2808288" cy="4365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7927975" y="3503613"/>
            <a:ext cx="2808288" cy="43656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7927975" y="4022725"/>
            <a:ext cx="2808288" cy="4365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5" name="五边形 14"/>
          <p:cNvSpPr/>
          <p:nvPr/>
        </p:nvSpPr>
        <p:spPr>
          <a:xfrm>
            <a:off x="7927975" y="4540250"/>
            <a:ext cx="2808288" cy="43815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7927975" y="5059363"/>
            <a:ext cx="2808288" cy="43656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7910513" y="5578475"/>
            <a:ext cx="2808287" cy="4365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43364" name="矩形 143363"/>
          <p:cNvSpPr/>
          <p:nvPr/>
        </p:nvSpPr>
        <p:spPr>
          <a:xfrm>
            <a:off x="2227263" y="1495425"/>
            <a:ext cx="7737475" cy="647700"/>
          </a:xfrm>
          <a:prstGeom prst="rect">
            <a:avLst/>
          </a:prstGeom>
          <a:noFill/>
          <a:ln w="9525">
            <a:noFill/>
          </a:ln>
        </p:spPr>
        <p:txBody>
          <a:bodyPr lIns="83464" tIns="41732" rIns="83464" bIns="41732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z="2400" noProof="1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761" name="组合 7"/>
          <p:cNvGrpSpPr/>
          <p:nvPr/>
        </p:nvGrpSpPr>
        <p:grpSpPr bwMode="auto">
          <a:xfrm>
            <a:off x="3994150" y="3225800"/>
            <a:ext cx="1574800" cy="1573213"/>
            <a:chOff x="6529" y="5079"/>
            <a:chExt cx="2478" cy="2478"/>
          </a:xfrm>
        </p:grpSpPr>
        <p:sp>
          <p:nvSpPr>
            <p:cNvPr id="6" name="椭圆 5"/>
            <p:cNvSpPr/>
            <p:nvPr/>
          </p:nvSpPr>
          <p:spPr>
            <a:xfrm>
              <a:off x="6529" y="5079"/>
              <a:ext cx="2478" cy="2478"/>
            </a:xfrm>
            <a:prstGeom prst="ellipse">
              <a:avLst/>
            </a:prstGeom>
            <a:solidFill>
              <a:srgbClr val="0E5BB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27" y="5931"/>
              <a:ext cx="1483" cy="7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6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七 要</a:t>
              </a:r>
              <a:endParaRPr lang="zh-CN" altLang="en-US" sz="2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1762" name="组合 6"/>
          <p:cNvGrpSpPr/>
          <p:nvPr/>
        </p:nvGrpSpPr>
        <p:grpSpPr bwMode="auto">
          <a:xfrm>
            <a:off x="6242050" y="3225800"/>
            <a:ext cx="1573213" cy="1573213"/>
            <a:chOff x="9710" y="5079"/>
            <a:chExt cx="2478" cy="2478"/>
          </a:xfrm>
        </p:grpSpPr>
        <p:sp>
          <p:nvSpPr>
            <p:cNvPr id="11" name="椭圆 10"/>
            <p:cNvSpPr/>
            <p:nvPr/>
          </p:nvSpPr>
          <p:spPr>
            <a:xfrm>
              <a:off x="9710" y="5079"/>
              <a:ext cx="2478" cy="2478"/>
            </a:xfrm>
            <a:prstGeom prst="ellipse">
              <a:avLst/>
            </a:prstGeom>
            <a:solidFill>
              <a:srgbClr val="0E5BB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253" y="5956"/>
              <a:ext cx="1391" cy="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七 忌</a:t>
              </a:r>
              <a:endParaRPr lang="zh-CN" altLang="en-US" sz="2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1177925" y="1819275"/>
            <a:ext cx="2535238" cy="0"/>
          </a:xfrm>
          <a:prstGeom prst="line">
            <a:avLst/>
          </a:prstGeom>
          <a:ln w="381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951788" y="1819275"/>
            <a:ext cx="2535237" cy="0"/>
          </a:xfrm>
          <a:prstGeom prst="line">
            <a:avLst/>
          </a:prstGeom>
          <a:ln w="381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5" name="文本框 17"/>
          <p:cNvSpPr txBox="1">
            <a:spLocks noChangeArrowheads="1"/>
          </p:cNvSpPr>
          <p:nvPr/>
        </p:nvSpPr>
        <p:spPr bwMode="auto">
          <a:xfrm>
            <a:off x="8080375" y="2484438"/>
            <a:ext cx="11985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西裤过短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66" name="文本框 20"/>
          <p:cNvSpPr txBox="1">
            <a:spLocks noChangeArrowheads="1"/>
          </p:cNvSpPr>
          <p:nvPr/>
        </p:nvSpPr>
        <p:spPr bwMode="auto">
          <a:xfrm>
            <a:off x="8080375" y="3022600"/>
            <a:ext cx="19605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衬衫放在西裤外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67" name="文本框 21"/>
          <p:cNvSpPr txBox="1">
            <a:spLocks noChangeArrowheads="1"/>
          </p:cNvSpPr>
          <p:nvPr/>
        </p:nvSpPr>
        <p:spPr bwMode="auto">
          <a:xfrm>
            <a:off x="8080375" y="3498850"/>
            <a:ext cx="14525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不扣衬衫扣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68" name="文本框 22"/>
          <p:cNvSpPr txBox="1">
            <a:spLocks noChangeArrowheads="1"/>
          </p:cNvSpPr>
          <p:nvPr/>
        </p:nvSpPr>
        <p:spPr bwMode="auto">
          <a:xfrm>
            <a:off x="8080375" y="4010025"/>
            <a:ext cx="24685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西服袖子长于衬衫袖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69" name="文本框 23"/>
          <p:cNvSpPr txBox="1">
            <a:spLocks noChangeArrowheads="1"/>
          </p:cNvSpPr>
          <p:nvPr/>
        </p:nvSpPr>
        <p:spPr bwMode="auto">
          <a:xfrm>
            <a:off x="8080375" y="4548188"/>
            <a:ext cx="11985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领带太短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70" name="文本框 24"/>
          <p:cNvSpPr txBox="1">
            <a:spLocks noChangeArrowheads="1"/>
          </p:cNvSpPr>
          <p:nvPr/>
        </p:nvSpPr>
        <p:spPr bwMode="auto">
          <a:xfrm>
            <a:off x="8080375" y="4978400"/>
            <a:ext cx="24685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衣、裤袋内鼓鼓囊囊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71" name="文本框 25"/>
          <p:cNvSpPr txBox="1">
            <a:spLocks noChangeArrowheads="1"/>
          </p:cNvSpPr>
          <p:nvPr/>
        </p:nvSpPr>
        <p:spPr bwMode="auto">
          <a:xfrm>
            <a:off x="8080375" y="5524500"/>
            <a:ext cx="14525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西服配便鞋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" name="五边形 29"/>
          <p:cNvSpPr/>
          <p:nvPr/>
        </p:nvSpPr>
        <p:spPr>
          <a:xfrm rot="10800000">
            <a:off x="1008063" y="2446338"/>
            <a:ext cx="2808287" cy="43656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1773" name="文本框 43"/>
          <p:cNvSpPr txBox="1">
            <a:spLocks noChangeArrowheads="1"/>
          </p:cNvSpPr>
          <p:nvPr/>
        </p:nvSpPr>
        <p:spPr bwMode="auto">
          <a:xfrm>
            <a:off x="1143000" y="2446338"/>
            <a:ext cx="24701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要拆除衣袖上的商标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74" name="文本框 44"/>
          <p:cNvSpPr txBox="1">
            <a:spLocks noChangeArrowheads="1"/>
          </p:cNvSpPr>
          <p:nvPr/>
        </p:nvSpPr>
        <p:spPr bwMode="auto">
          <a:xfrm>
            <a:off x="2159000" y="2963863"/>
            <a:ext cx="1454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35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835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8350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835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 defTabSz="8350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Clr>
                <a:srgbClr val="0000FF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要熨烫平整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75" name="文本框 45"/>
          <p:cNvSpPr txBox="1">
            <a:spLocks noChangeArrowheads="1"/>
          </p:cNvSpPr>
          <p:nvPr/>
        </p:nvSpPr>
        <p:spPr bwMode="auto">
          <a:xfrm>
            <a:off x="2159000" y="3598863"/>
            <a:ext cx="14541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要扣好纽扣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76" name="文本框 46"/>
          <p:cNvSpPr txBox="1">
            <a:spLocks noChangeArrowheads="1"/>
          </p:cNvSpPr>
          <p:nvPr/>
        </p:nvSpPr>
        <p:spPr bwMode="auto">
          <a:xfrm>
            <a:off x="2159000" y="4130675"/>
            <a:ext cx="14541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要不倦不挽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77" name="文本框 47"/>
          <p:cNvSpPr txBox="1">
            <a:spLocks noChangeArrowheads="1"/>
          </p:cNvSpPr>
          <p:nvPr/>
        </p:nvSpPr>
        <p:spPr bwMode="auto">
          <a:xfrm>
            <a:off x="2159000" y="4641850"/>
            <a:ext cx="14541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要慎穿毛衫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78" name="文本框 48"/>
          <p:cNvSpPr txBox="1">
            <a:spLocks noChangeArrowheads="1"/>
          </p:cNvSpPr>
          <p:nvPr/>
        </p:nvSpPr>
        <p:spPr bwMode="auto">
          <a:xfrm>
            <a:off x="2159000" y="5114925"/>
            <a:ext cx="14541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35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835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8350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835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 defTabSz="8350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Clr>
                <a:srgbClr val="0000FF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要巧配内衣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79" name="文本框 49"/>
          <p:cNvSpPr txBox="1">
            <a:spLocks noChangeArrowheads="1"/>
          </p:cNvSpPr>
          <p:nvPr/>
        </p:nvSpPr>
        <p:spPr bwMode="auto">
          <a:xfrm>
            <a:off x="2159000" y="5695950"/>
            <a:ext cx="14541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要少装东西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238625" y="1590675"/>
            <a:ext cx="32305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男士西装的七要与七忌</a:t>
            </a:r>
            <a:endParaRPr lang="zh-CN" altLang="en-US" sz="2400" b="1" noProof="1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781" name="组合 49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53" name="矩形 52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1783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31784" name="文本框 54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0" grpId="0" animBg="1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5213350" y="2286000"/>
            <a:ext cx="40179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ea typeface="微软雅黑" panose="020B0503020204020204" pitchFamily="34" charset="-122"/>
                <a:sym typeface="宋体" panose="02010600030101010101" pitchFamily="2" charset="-122"/>
              </a:rPr>
              <a:t>符合学生身份，不要盲目攀比 </a:t>
            </a:r>
            <a:endParaRPr lang="zh-CN" altLang="en-US" sz="2000"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46" name="文本框 2"/>
          <p:cNvSpPr txBox="1">
            <a:spLocks noChangeArrowheads="1"/>
          </p:cNvSpPr>
          <p:nvPr/>
        </p:nvSpPr>
        <p:spPr bwMode="auto">
          <a:xfrm>
            <a:off x="5213350" y="2917825"/>
            <a:ext cx="26733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ea typeface="微软雅黑" panose="020B0503020204020204" pitchFamily="34" charset="-122"/>
                <a:sym typeface="宋体" panose="02010600030101010101" pitchFamily="2" charset="-122"/>
              </a:rPr>
              <a:t>黑皮鞋配深色袜子</a:t>
            </a:r>
            <a:endParaRPr lang="zh-CN" altLang="en-US" sz="2000"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47" name="文本框 3"/>
          <p:cNvSpPr txBox="1">
            <a:spLocks noChangeArrowheads="1"/>
          </p:cNvSpPr>
          <p:nvPr/>
        </p:nvSpPr>
        <p:spPr bwMode="auto">
          <a:xfrm>
            <a:off x="5213350" y="3470275"/>
            <a:ext cx="67373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ea typeface="微软雅黑" panose="020B0503020204020204" pitchFamily="34" charset="-122"/>
                <a:sym typeface="宋体" panose="02010600030101010101" pitchFamily="2" charset="-122"/>
              </a:rPr>
              <a:t>颜色以主流颜色为主，如深蓝色，咖啡色、黑色、灰色</a:t>
            </a:r>
            <a:endParaRPr lang="zh-CN" altLang="en-US" sz="2000"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48" name="文本框 5"/>
          <p:cNvSpPr txBox="1">
            <a:spLocks noChangeArrowheads="1"/>
          </p:cNvSpPr>
          <p:nvPr/>
        </p:nvSpPr>
        <p:spPr bwMode="auto">
          <a:xfrm>
            <a:off x="5213350" y="4068763"/>
            <a:ext cx="37639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ea typeface="微软雅黑" panose="020B0503020204020204" pitchFamily="34" charset="-122"/>
                <a:sym typeface="宋体" panose="02010600030101010101" pitchFamily="2" charset="-122"/>
              </a:rPr>
              <a:t>西服袖口的商标一定要剪掉 </a:t>
            </a:r>
            <a:endParaRPr lang="zh-CN" altLang="en-US" sz="2000"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749" name="文本框 6"/>
          <p:cNvSpPr txBox="1">
            <a:spLocks noChangeArrowheads="1"/>
          </p:cNvSpPr>
          <p:nvPr/>
        </p:nvSpPr>
        <p:spPr bwMode="auto">
          <a:xfrm>
            <a:off x="5213350" y="4560888"/>
            <a:ext cx="60833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ea typeface="微软雅黑" panose="020B0503020204020204" pitchFamily="34" charset="-122"/>
                <a:sym typeface="宋体" panose="02010600030101010101" pitchFamily="2" charset="-122"/>
              </a:rPr>
              <a:t>长裤熨烫笔挺为好，长度以直立状态下裤脚遮盖住鞋跟的四分之三为佳</a:t>
            </a:r>
            <a:endParaRPr lang="zh-CN" altLang="en-US" sz="2000"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31750" name="图片 9" descr="5e56401757302768d43fa6e41614034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225675"/>
            <a:ext cx="5026026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0" name="组合 16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18" name="矩形 17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3802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33803" name="文本框 19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/>
      <p:bldP spid="31747" grpId="0"/>
      <p:bldP spid="31748" grpId="0"/>
      <p:bldP spid="317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组合 12"/>
          <p:cNvGrpSpPr/>
          <p:nvPr/>
        </p:nvGrpSpPr>
        <p:grpSpPr bwMode="auto">
          <a:xfrm>
            <a:off x="6065838" y="2463800"/>
            <a:ext cx="2084387" cy="1470025"/>
            <a:chOff x="6096000" y="2463827"/>
            <a:chExt cx="2083621" cy="1470486"/>
          </a:xfrm>
        </p:grpSpPr>
        <p:sp>
          <p:nvSpPr>
            <p:cNvPr id="29" name="矩形 28"/>
            <p:cNvSpPr/>
            <p:nvPr/>
          </p:nvSpPr>
          <p:spPr bwMode="auto">
            <a:xfrm>
              <a:off x="6096000" y="2463827"/>
              <a:ext cx="2083621" cy="14704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5872" name="文本框 5"/>
            <p:cNvSpPr txBox="1">
              <a:spLocks noChangeArrowheads="1"/>
            </p:cNvSpPr>
            <p:nvPr/>
          </p:nvSpPr>
          <p:spPr bwMode="auto">
            <a:xfrm>
              <a:off x="6190836" y="2842732"/>
              <a:ext cx="18101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不要将钥匙、手机、零钱等放在裤袋中</a:t>
              </a:r>
              <a:endParaRPr lang="zh-CN" altLang="en-US" sz="14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2770" name="文本框 11"/>
          <p:cNvSpPr txBox="1">
            <a:spLocks noChangeArrowheads="1"/>
          </p:cNvSpPr>
          <p:nvPr/>
        </p:nvSpPr>
        <p:spPr bwMode="auto">
          <a:xfrm>
            <a:off x="4643438" y="1597025"/>
            <a:ext cx="2622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ea typeface="微软雅黑" panose="020B0503020204020204" pitchFamily="34" charset="-122"/>
                <a:sym typeface="宋体" panose="02010600030101010101" pitchFamily="2" charset="-122"/>
              </a:rPr>
              <a:t>男生面试八大法则</a:t>
            </a:r>
            <a:endParaRPr lang="zh-CN" altLang="en-US" sz="2400" b="1">
              <a:ea typeface="微软雅黑" panose="020B0503020204020204" pitchFamily="34" charset="-122"/>
            </a:endParaRPr>
          </a:p>
        </p:txBody>
      </p:sp>
      <p:grpSp>
        <p:nvGrpSpPr>
          <p:cNvPr id="32771" name="组合 15"/>
          <p:cNvGrpSpPr/>
          <p:nvPr/>
        </p:nvGrpSpPr>
        <p:grpSpPr bwMode="auto">
          <a:xfrm>
            <a:off x="3598863" y="4100513"/>
            <a:ext cx="2082800" cy="1470025"/>
            <a:chOff x="3468979" y="4099737"/>
            <a:chExt cx="2083621" cy="1470486"/>
          </a:xfrm>
        </p:grpSpPr>
        <p:sp>
          <p:nvSpPr>
            <p:cNvPr id="32" name="矩形 31"/>
            <p:cNvSpPr/>
            <p:nvPr/>
          </p:nvSpPr>
          <p:spPr bwMode="auto">
            <a:xfrm>
              <a:off x="3468979" y="4099737"/>
              <a:ext cx="2083621" cy="14704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noProof="1">
                  <a:latin typeface="微软雅黑" panose="020B0503020204020204" pitchFamily="34" charset="-122"/>
                </a:rPr>
                <a:t>z</a:t>
              </a: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5870" name="文本框 12"/>
            <p:cNvSpPr txBox="1">
              <a:spLocks noChangeArrowheads="1"/>
            </p:cNvSpPr>
            <p:nvPr/>
          </p:nvSpPr>
          <p:spPr bwMode="auto">
            <a:xfrm>
              <a:off x="3478229" y="4357927"/>
              <a:ext cx="200818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6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不要穿新西装去参加重要公司的面试，七八成新的服装最自然妥帖</a:t>
              </a:r>
              <a:endParaRPr lang="zh-CN" altLang="en-US" sz="14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2772" name="组合 19"/>
          <p:cNvGrpSpPr/>
          <p:nvPr/>
        </p:nvGrpSpPr>
        <p:grpSpPr bwMode="auto">
          <a:xfrm>
            <a:off x="6065838" y="4095750"/>
            <a:ext cx="2084387" cy="1470025"/>
            <a:chOff x="6096000" y="4095366"/>
            <a:chExt cx="2083621" cy="1470486"/>
          </a:xfrm>
        </p:grpSpPr>
        <p:sp>
          <p:nvSpPr>
            <p:cNvPr id="33" name="矩形 32"/>
            <p:cNvSpPr/>
            <p:nvPr/>
          </p:nvSpPr>
          <p:spPr bwMode="auto">
            <a:xfrm>
              <a:off x="6096000" y="4095366"/>
              <a:ext cx="2083621" cy="14704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5868" name="矩形 1"/>
            <p:cNvSpPr>
              <a:spLocks noChangeArrowheads="1"/>
            </p:cNvSpPr>
            <p:nvPr/>
          </p:nvSpPr>
          <p:spPr bwMode="auto">
            <a:xfrm>
              <a:off x="6105659" y="4353556"/>
              <a:ext cx="206430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别穿球鞋应聘，皮鞋也尽量不要选给人攻击性感觉的尖头款式，方头系带的皮鞋是最佳选择</a:t>
              </a:r>
              <a:endParaRPr lang="zh-CN" altLang="en-US" sz="14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2773" name="组合 13"/>
          <p:cNvGrpSpPr/>
          <p:nvPr/>
        </p:nvGrpSpPr>
        <p:grpSpPr bwMode="auto">
          <a:xfrm>
            <a:off x="8534400" y="2463800"/>
            <a:ext cx="2082800" cy="1470025"/>
            <a:chOff x="8534336" y="2463827"/>
            <a:chExt cx="2083621" cy="1470486"/>
          </a:xfrm>
        </p:grpSpPr>
        <p:sp>
          <p:nvSpPr>
            <p:cNvPr id="30" name="矩形 29"/>
            <p:cNvSpPr/>
            <p:nvPr/>
          </p:nvSpPr>
          <p:spPr bwMode="auto">
            <a:xfrm>
              <a:off x="8534336" y="2463827"/>
              <a:ext cx="2083621" cy="14704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5866" name="矩形 2"/>
            <p:cNvSpPr>
              <a:spLocks noChangeArrowheads="1"/>
            </p:cNvSpPr>
            <p:nvPr/>
          </p:nvSpPr>
          <p:spPr bwMode="auto">
            <a:xfrm>
              <a:off x="8629172" y="2842732"/>
              <a:ext cx="17700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裤子长度以直立状态下裤脚遮盖住鞋跟的四分之三为佳</a:t>
              </a:r>
              <a:endParaRPr lang="zh-CN" altLang="en-US" sz="14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2774" name="组合 14"/>
          <p:cNvGrpSpPr/>
          <p:nvPr/>
        </p:nvGrpSpPr>
        <p:grpSpPr bwMode="auto">
          <a:xfrm>
            <a:off x="8534400" y="4100513"/>
            <a:ext cx="2082800" cy="1470025"/>
            <a:chOff x="8534336" y="4099737"/>
            <a:chExt cx="2083621" cy="1470486"/>
          </a:xfrm>
        </p:grpSpPr>
        <p:sp>
          <p:nvSpPr>
            <p:cNvPr id="34" name="矩形 33"/>
            <p:cNvSpPr/>
            <p:nvPr/>
          </p:nvSpPr>
          <p:spPr bwMode="auto">
            <a:xfrm>
              <a:off x="8534336" y="4099737"/>
              <a:ext cx="2083621" cy="14704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5864" name="矩形 3"/>
            <p:cNvSpPr>
              <a:spLocks noChangeArrowheads="1"/>
            </p:cNvSpPr>
            <p:nvPr/>
          </p:nvSpPr>
          <p:spPr bwMode="auto">
            <a:xfrm>
              <a:off x="8632990" y="4357927"/>
              <a:ext cx="188631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袜子颜色最好和鞋、裤子的颜色一致，保持足够的长度，以袜口抵达小腿为宜</a:t>
              </a:r>
              <a:endParaRPr lang="zh-CN" altLang="en-US" sz="14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2775" name="组合 17"/>
          <p:cNvGrpSpPr/>
          <p:nvPr/>
        </p:nvGrpSpPr>
        <p:grpSpPr bwMode="auto">
          <a:xfrm>
            <a:off x="1130300" y="2463800"/>
            <a:ext cx="2082800" cy="1470025"/>
            <a:chOff x="1116855" y="2463827"/>
            <a:chExt cx="2083621" cy="1470486"/>
          </a:xfrm>
        </p:grpSpPr>
        <p:sp>
          <p:nvSpPr>
            <p:cNvPr id="31" name="矩形 30"/>
            <p:cNvSpPr/>
            <p:nvPr/>
          </p:nvSpPr>
          <p:spPr bwMode="auto">
            <a:xfrm>
              <a:off x="1116855" y="2463827"/>
              <a:ext cx="2083621" cy="14704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5862" name="矩形 5"/>
            <p:cNvSpPr>
              <a:spLocks noChangeArrowheads="1"/>
            </p:cNvSpPr>
            <p:nvPr/>
          </p:nvSpPr>
          <p:spPr bwMode="auto">
            <a:xfrm>
              <a:off x="1343829" y="2829738"/>
              <a:ext cx="162967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经典白色衬衫永不过时，能体现出智慧、沉稳的气质</a:t>
              </a:r>
              <a:endParaRPr lang="zh-CN" altLang="en-US" sz="14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2776" name="组合 11"/>
          <p:cNvGrpSpPr/>
          <p:nvPr/>
        </p:nvGrpSpPr>
        <p:grpSpPr bwMode="auto">
          <a:xfrm>
            <a:off x="3598863" y="2463800"/>
            <a:ext cx="2082800" cy="1470025"/>
            <a:chOff x="3468979" y="2463827"/>
            <a:chExt cx="2083621" cy="1470486"/>
          </a:xfrm>
        </p:grpSpPr>
        <p:sp>
          <p:nvSpPr>
            <p:cNvPr id="22" name="矩形 21"/>
            <p:cNvSpPr/>
            <p:nvPr/>
          </p:nvSpPr>
          <p:spPr bwMode="auto">
            <a:xfrm>
              <a:off x="3468979" y="2463827"/>
              <a:ext cx="2083621" cy="14704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noProof="1">
                  <a:latin typeface="微软雅黑" panose="020B0503020204020204" pitchFamily="34" charset="-122"/>
                </a:rPr>
                <a:t>z</a:t>
              </a: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5860" name="矩形 9"/>
            <p:cNvSpPr>
              <a:spLocks noChangeArrowheads="1"/>
            </p:cNvSpPr>
            <p:nvPr/>
          </p:nvSpPr>
          <p:spPr bwMode="auto">
            <a:xfrm>
              <a:off x="3581466" y="2826597"/>
              <a:ext cx="188595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浓重的体味、口臭属大忌，刮胡水是男性香水适当的替代品</a:t>
              </a:r>
              <a:endParaRPr lang="zh-CN" altLang="en-US" sz="14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2777" name="组合 16"/>
          <p:cNvGrpSpPr/>
          <p:nvPr/>
        </p:nvGrpSpPr>
        <p:grpSpPr bwMode="auto">
          <a:xfrm>
            <a:off x="1130300" y="4100513"/>
            <a:ext cx="2082800" cy="1470025"/>
            <a:chOff x="1143130" y="4099737"/>
            <a:chExt cx="2083621" cy="1470486"/>
          </a:xfrm>
        </p:grpSpPr>
        <p:sp>
          <p:nvSpPr>
            <p:cNvPr id="35" name="矩形 34"/>
            <p:cNvSpPr/>
            <p:nvPr/>
          </p:nvSpPr>
          <p:spPr bwMode="auto">
            <a:xfrm>
              <a:off x="1143130" y="4099737"/>
              <a:ext cx="2083621" cy="14704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5858" name="矩形 10"/>
            <p:cNvSpPr>
              <a:spLocks noChangeArrowheads="1"/>
            </p:cNvSpPr>
            <p:nvPr/>
          </p:nvSpPr>
          <p:spPr bwMode="auto">
            <a:xfrm>
              <a:off x="1199474" y="4357927"/>
              <a:ext cx="197093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眼镜的上镜框高度以眉头和眼睛之间的</a:t>
              </a:r>
              <a:r>
                <a:rPr lang="en-US" altLang="zh-CN" sz="14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1/2</a:t>
              </a:r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为合，外边框以跟脸最宽处平行为宜</a:t>
              </a:r>
              <a:endParaRPr lang="zh-CN" altLang="en-US" sz="14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cxnSp>
        <p:nvCxnSpPr>
          <p:cNvPr id="48" name="直接连接符 19"/>
          <p:cNvCxnSpPr/>
          <p:nvPr/>
        </p:nvCxnSpPr>
        <p:spPr>
          <a:xfrm>
            <a:off x="7543800" y="1819275"/>
            <a:ext cx="3073400" cy="0"/>
          </a:xfrm>
          <a:prstGeom prst="line">
            <a:avLst/>
          </a:prstGeom>
          <a:ln w="381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19"/>
          <p:cNvCxnSpPr/>
          <p:nvPr/>
        </p:nvCxnSpPr>
        <p:spPr>
          <a:xfrm>
            <a:off x="1120775" y="1819275"/>
            <a:ext cx="3222625" cy="0"/>
          </a:xfrm>
          <a:prstGeom prst="line">
            <a:avLst/>
          </a:prstGeom>
          <a:ln w="381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53" name="组合 38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40" name="矩形 39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5855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35856" name="文本框 41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边形 24"/>
          <p:cNvSpPr/>
          <p:nvPr/>
        </p:nvSpPr>
        <p:spPr>
          <a:xfrm>
            <a:off x="539750" y="1598613"/>
            <a:ext cx="2895600" cy="53340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7891" name="文本框 11"/>
          <p:cNvSpPr txBox="1">
            <a:spLocks noChangeArrowheads="1"/>
          </p:cNvSpPr>
          <p:nvPr/>
        </p:nvSpPr>
        <p:spPr bwMode="auto">
          <a:xfrm>
            <a:off x="793750" y="1633538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女士着装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7892" name="组合 18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20" name="矩形 19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7897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37898" name="文本框 21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316163"/>
            <a:ext cx="3736975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11413"/>
            <a:ext cx="342900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r="16809"/>
          <a:stretch>
            <a:fillRect/>
          </a:stretch>
        </p:blipFill>
        <p:spPr bwMode="auto">
          <a:xfrm>
            <a:off x="8156575" y="2316163"/>
            <a:ext cx="3317875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"/>
          <p:cNvSpPr>
            <a:spLocks noChangeArrowheads="1"/>
          </p:cNvSpPr>
          <p:nvPr/>
        </p:nvSpPr>
        <p:spPr bwMode="auto">
          <a:xfrm>
            <a:off x="533400" y="1687513"/>
            <a:ext cx="416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女生面试着装一般来说，套裙是首选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34818" name="矩形 2"/>
          <p:cNvSpPr>
            <a:spLocks noChangeArrowheads="1"/>
          </p:cNvSpPr>
          <p:nvPr/>
        </p:nvSpPr>
        <p:spPr bwMode="auto">
          <a:xfrm>
            <a:off x="533400" y="2346325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在颜色选择方面，求职者会选择冷色调套裙，比如炭黑、雪青、紫红等。上衣和裙子可以是一色的，也可以采用上浅下深或上深下浅的组合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533400" y="358140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在面料选择方面，上衣和裙子要采用同一质地、色彩的素色面料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34820" name="矩形 5"/>
          <p:cNvSpPr>
            <a:spLocks noChangeArrowheads="1"/>
          </p:cNvSpPr>
          <p:nvPr/>
        </p:nvSpPr>
        <p:spPr bwMode="auto">
          <a:xfrm>
            <a:off x="533400" y="4495800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在款式选择方面，上衣要注重平整、挺括、贴身，较少使用饰物和花边进行点缀；裙子要以窄裙为主，并且裙长要到膝或者过膝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39942" name="组合 10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12" name="矩形 11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39945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39946" name="文本框 13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  <p:pic>
        <p:nvPicPr>
          <p:cNvPr id="39943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893763"/>
            <a:ext cx="4749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818" grpId="0"/>
      <p:bldP spid="34819" grpId="0"/>
      <p:bldP spid="348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2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2773363" cy="20193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>
              <a:latin typeface="信黑 W7 简 Bold" charset="-122"/>
              <a:ea typeface="信黑 W7 简 Bold" charset="-122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>
              <a:latin typeface="信黑 W7 简 Bold" charset="-122"/>
              <a:ea typeface="信黑 W7 简 Bold" charset="-122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zh-CN"/>
          </a:p>
        </p:txBody>
      </p:sp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7329488" y="3143250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ea typeface="微软雅黑" panose="020B0503020204020204" pitchFamily="34" charset="-122"/>
              </a:rPr>
              <a:t>面试前准备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5363" name="文本框 2"/>
          <p:cNvSpPr txBox="1">
            <a:spLocks noChangeArrowheads="1"/>
          </p:cNvSpPr>
          <p:nvPr/>
        </p:nvSpPr>
        <p:spPr bwMode="auto">
          <a:xfrm>
            <a:off x="7329488" y="382428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ea typeface="微软雅黑" panose="020B0503020204020204" pitchFamily="34" charset="-122"/>
              </a:rPr>
              <a:t>仪态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5364" name="文本框 3"/>
          <p:cNvSpPr txBox="1">
            <a:spLocks noChangeArrowheads="1"/>
          </p:cNvSpPr>
          <p:nvPr/>
        </p:nvSpPr>
        <p:spPr bwMode="auto">
          <a:xfrm>
            <a:off x="7329488" y="4505325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ea typeface="微软雅黑" panose="020B0503020204020204" pitchFamily="34" charset="-122"/>
              </a:rPr>
              <a:t>告别礼仪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5126" name="标题 1"/>
          <p:cNvSpPr>
            <a:spLocks noGrp="1" noChangeArrowheads="1"/>
          </p:cNvSpPr>
          <p:nvPr/>
        </p:nvSpPr>
        <p:spPr bwMode="auto">
          <a:xfrm>
            <a:off x="-688975" y="457200"/>
            <a:ext cx="3446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2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5366" name="文本框 6"/>
          <p:cNvSpPr txBox="1">
            <a:spLocks noChangeArrowheads="1"/>
          </p:cNvSpPr>
          <p:nvPr/>
        </p:nvSpPr>
        <p:spPr bwMode="auto">
          <a:xfrm>
            <a:off x="7791450" y="1597025"/>
            <a:ext cx="1211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Malgun Gothic" panose="020B0503020000020004" pitchFamily="34" charset="-127"/>
                <a:ea typeface="Malgun Gothic" panose="020B0503020000020004" pitchFamily="34" charset="-127"/>
              </a:rPr>
              <a:t>CONTENT</a:t>
            </a:r>
            <a:endParaRPr lang="en-US" altLang="zh-CN" sz="180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5367" name="文本框 7"/>
          <p:cNvSpPr txBox="1">
            <a:spLocks noChangeArrowheads="1"/>
          </p:cNvSpPr>
          <p:nvPr/>
        </p:nvSpPr>
        <p:spPr bwMode="auto">
          <a:xfrm>
            <a:off x="6769100" y="145891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ea typeface="微软雅黑" panose="020B0503020204020204" pitchFamily="34" charset="-122"/>
              </a:rPr>
              <a:t>目录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pic>
        <p:nvPicPr>
          <p:cNvPr id="5129" name="图片 14" descr="2017090209390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r="12587"/>
          <a:stretch>
            <a:fillRect/>
          </a:stretch>
        </p:blipFill>
        <p:spPr bwMode="auto">
          <a:xfrm>
            <a:off x="-6350" y="1117600"/>
            <a:ext cx="4505325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文本框 1"/>
          <p:cNvSpPr txBox="1">
            <a:spLocks noChangeArrowheads="1"/>
          </p:cNvSpPr>
          <p:nvPr/>
        </p:nvSpPr>
        <p:spPr bwMode="auto">
          <a:xfrm>
            <a:off x="6621463" y="3143250"/>
            <a:ext cx="546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01</a:t>
            </a:r>
            <a:endParaRPr lang="en-US" altLang="zh-CN" sz="2400" b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370" name="文本框 1"/>
          <p:cNvSpPr txBox="1">
            <a:spLocks noChangeArrowheads="1"/>
          </p:cNvSpPr>
          <p:nvPr/>
        </p:nvSpPr>
        <p:spPr bwMode="auto">
          <a:xfrm>
            <a:off x="6621463" y="3824288"/>
            <a:ext cx="546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02</a:t>
            </a:r>
            <a:endParaRPr lang="en-US" altLang="zh-CN" sz="2400" b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371" name="文本框 1"/>
          <p:cNvSpPr txBox="1">
            <a:spLocks noChangeArrowheads="1"/>
          </p:cNvSpPr>
          <p:nvPr/>
        </p:nvSpPr>
        <p:spPr bwMode="auto">
          <a:xfrm>
            <a:off x="6621463" y="4505325"/>
            <a:ext cx="546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03</a:t>
            </a:r>
            <a:endParaRPr lang="en-US" altLang="zh-CN" sz="2400" b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5133" name="组合 23"/>
          <p:cNvGrpSpPr/>
          <p:nvPr/>
        </p:nvGrpSpPr>
        <p:grpSpPr bwMode="auto">
          <a:xfrm>
            <a:off x="6621463" y="800100"/>
            <a:ext cx="2554287" cy="1762125"/>
            <a:chOff x="10427" y="1261"/>
            <a:chExt cx="4024" cy="2773"/>
          </a:xfrm>
        </p:grpSpPr>
        <p:sp>
          <p:nvSpPr>
            <p:cNvPr id="17" name="矩形 16"/>
            <p:cNvSpPr/>
            <p:nvPr/>
          </p:nvSpPr>
          <p:spPr>
            <a:xfrm>
              <a:off x="10427" y="1761"/>
              <a:ext cx="4024" cy="2091"/>
            </a:xfrm>
            <a:prstGeom prst="rect">
              <a:avLst/>
            </a:prstGeom>
            <a:noFill/>
            <a:ln w="60325">
              <a:solidFill>
                <a:srgbClr val="0E5B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1287" y="3315"/>
              <a:ext cx="2116" cy="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287" y="1261"/>
              <a:ext cx="2116" cy="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6" grpId="0"/>
      <p:bldP spid="15367" grpId="0"/>
      <p:bldP spid="15369" grpId="0"/>
      <p:bldP spid="15370" grpId="0"/>
      <p:bldP spid="153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1"/>
          <p:cNvSpPr>
            <a:spLocks noChangeArrowheads="1"/>
          </p:cNvSpPr>
          <p:nvPr/>
        </p:nvSpPr>
        <p:spPr bwMode="auto">
          <a:xfrm>
            <a:off x="609600" y="2076450"/>
            <a:ext cx="301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纯白衬衫最常见也最保险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35842" name="矩形 2"/>
          <p:cNvSpPr>
            <a:spLocks noChangeArrowheads="1"/>
          </p:cNvSpPr>
          <p:nvPr/>
        </p:nvSpPr>
        <p:spPr bwMode="auto">
          <a:xfrm>
            <a:off x="631825" y="2679700"/>
            <a:ext cx="232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条纹款式不显单调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41988" name="组合 9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11" name="矩形 10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41992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41993" name="文本框 12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  <p:pic>
        <p:nvPicPr>
          <p:cNvPr id="41989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695450"/>
            <a:ext cx="37846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695450"/>
            <a:ext cx="29083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五边形 14"/>
          <p:cNvSpPr/>
          <p:nvPr/>
        </p:nvSpPr>
        <p:spPr>
          <a:xfrm>
            <a:off x="873125" y="2068513"/>
            <a:ext cx="2895600" cy="53340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grpSp>
        <p:nvGrpSpPr>
          <p:cNvPr id="44035" name="组合 26"/>
          <p:cNvGrpSpPr/>
          <p:nvPr/>
        </p:nvGrpSpPr>
        <p:grpSpPr bwMode="auto">
          <a:xfrm>
            <a:off x="-1588" y="330200"/>
            <a:ext cx="8721726" cy="1143000"/>
            <a:chOff x="-2" y="520"/>
            <a:chExt cx="13735" cy="1800"/>
          </a:xfrm>
        </p:grpSpPr>
        <p:sp>
          <p:nvSpPr>
            <p:cNvPr id="9" name="矩形 8"/>
            <p:cNvSpPr/>
            <p:nvPr/>
          </p:nvSpPr>
          <p:spPr>
            <a:xfrm>
              <a:off x="-2" y="993"/>
              <a:ext cx="775" cy="855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44043" name="文本框 5"/>
            <p:cNvSpPr txBox="1">
              <a:spLocks noChangeArrowheads="1"/>
            </p:cNvSpPr>
            <p:nvPr/>
          </p:nvSpPr>
          <p:spPr bwMode="auto">
            <a:xfrm>
              <a:off x="4115" y="1110"/>
              <a:ext cx="494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</p:grpSp>
      <p:sp>
        <p:nvSpPr>
          <p:cNvPr id="36867" name="矩形 1"/>
          <p:cNvSpPr>
            <a:spLocks noChangeArrowheads="1"/>
          </p:cNvSpPr>
          <p:nvPr/>
        </p:nvSpPr>
        <p:spPr bwMode="auto">
          <a:xfrm>
            <a:off x="914400" y="3276600"/>
            <a:ext cx="532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用衬衫搭配西裤（西裤款长裤）或西裙最标准了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36868" name="矩形 5"/>
          <p:cNvSpPr>
            <a:spLocks noChangeArrowheads="1"/>
          </p:cNvSpPr>
          <p:nvPr/>
        </p:nvSpPr>
        <p:spPr bwMode="auto">
          <a:xfrm>
            <a:off x="914400" y="3968750"/>
            <a:ext cx="4859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衬衫配西裤显得</a:t>
            </a:r>
            <a:r>
              <a:rPr lang="zh-CN" altLang="en-US" sz="1800" u="sng">
                <a:ea typeface="微软雅黑" panose="020B0503020204020204" pitchFamily="34" charset="-122"/>
              </a:rPr>
              <a:t>干练</a:t>
            </a:r>
            <a:r>
              <a:rPr lang="zh-CN" altLang="en-US" sz="1800">
                <a:ea typeface="微软雅黑" panose="020B0503020204020204" pitchFamily="34" charset="-122"/>
              </a:rPr>
              <a:t>，适合事业型职业女性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36869" name="矩形 6"/>
          <p:cNvSpPr>
            <a:spLocks noChangeArrowheads="1"/>
          </p:cNvSpPr>
          <p:nvPr/>
        </p:nvSpPr>
        <p:spPr bwMode="auto">
          <a:xfrm>
            <a:off x="914400" y="4659313"/>
            <a:ext cx="600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衬衫搭配西裙显得</a:t>
            </a:r>
            <a:r>
              <a:rPr lang="zh-CN" altLang="en-US" sz="1800" u="sng">
                <a:ea typeface="微软雅黑" panose="020B0503020204020204" pitchFamily="34" charset="-122"/>
              </a:rPr>
              <a:t>斯文</a:t>
            </a:r>
            <a:r>
              <a:rPr lang="zh-CN" altLang="en-US" sz="1800">
                <a:ea typeface="微软雅黑" panose="020B0503020204020204" pitchFamily="34" charset="-122"/>
              </a:rPr>
              <a:t>，适合气质文静，腿型好的</a:t>
            </a:r>
            <a:r>
              <a:rPr lang="en-US" altLang="zh-CN" sz="1800">
                <a:ea typeface="微软雅黑" panose="020B0503020204020204" pitchFamily="34" charset="-122"/>
              </a:rPr>
              <a:t>MM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44039" name="矩形 7"/>
          <p:cNvSpPr>
            <a:spLocks noChangeArrowheads="1"/>
          </p:cNvSpPr>
          <p:nvPr/>
        </p:nvSpPr>
        <p:spPr bwMode="auto">
          <a:xfrm>
            <a:off x="952500" y="2179638"/>
            <a:ext cx="2262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ea typeface="微软雅黑" panose="020B0503020204020204" pitchFamily="34" charset="-122"/>
              </a:rPr>
              <a:t>用衬衫搭配什么呢？</a:t>
            </a:r>
            <a:endParaRPr lang="zh-CN" altLang="en-US" sz="1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4040" name="标题 66562"/>
          <p:cNvSpPr>
            <a:spLocks noGrp="1" noChangeArrowheads="1"/>
          </p:cNvSpPr>
          <p:nvPr/>
        </p:nvSpPr>
        <p:spPr bwMode="auto">
          <a:xfrm>
            <a:off x="533400" y="209550"/>
            <a:ext cx="23987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ea typeface="微软雅黑" panose="020B0503020204020204" pitchFamily="34" charset="-122"/>
              </a:rPr>
              <a:t>面试前准备</a:t>
            </a:r>
            <a:endParaRPr lang="zh-CN" altLang="en-US" b="1">
              <a:solidFill>
                <a:srgbClr val="0D0D0D"/>
              </a:solidFill>
              <a:ea typeface="微软雅黑" panose="020B0503020204020204" pitchFamily="34" charset="-122"/>
            </a:endParaRPr>
          </a:p>
        </p:txBody>
      </p:sp>
      <p:pic>
        <p:nvPicPr>
          <p:cNvPr id="44041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76288"/>
            <a:ext cx="39624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867" grpId="0"/>
      <p:bldP spid="36868" grpId="0"/>
      <p:bldP spid="368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1"/>
          <p:cNvSpPr>
            <a:spLocks noChangeArrowheads="1"/>
          </p:cNvSpPr>
          <p:nvPr/>
        </p:nvSpPr>
        <p:spPr bwMode="auto">
          <a:xfrm>
            <a:off x="644525" y="2830513"/>
            <a:ext cx="333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>
                <a:ea typeface="微软雅黑" panose="020B0503020204020204" pitchFamily="34" charset="-122"/>
              </a:rPr>
              <a:t>注意</a:t>
            </a:r>
            <a:r>
              <a:rPr lang="en-US" altLang="zh-CN" sz="1800">
                <a:ea typeface="微软雅黑" panose="020B0503020204020204" pitchFamily="34" charset="-122"/>
              </a:rPr>
              <a:t>:   </a:t>
            </a:r>
            <a:r>
              <a:rPr lang="zh-CN" altLang="en-US" sz="1800">
                <a:ea typeface="微软雅黑" panose="020B0503020204020204" pitchFamily="34" charset="-122"/>
              </a:rPr>
              <a:t>大方得体</a:t>
            </a:r>
            <a:r>
              <a:rPr lang="en-US" altLang="zh-CN" sz="1800">
                <a:ea typeface="微软雅黑" panose="020B0503020204020204" pitchFamily="34" charset="-122"/>
              </a:rPr>
              <a:t>,</a:t>
            </a:r>
            <a:r>
              <a:rPr lang="zh-CN" altLang="en-US" sz="1800">
                <a:ea typeface="微软雅黑" panose="020B0503020204020204" pitchFamily="34" charset="-122"/>
              </a:rPr>
              <a:t>不宜太花俏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37890" name="矩形 2"/>
          <p:cNvSpPr>
            <a:spLocks noChangeArrowheads="1"/>
          </p:cNvSpPr>
          <p:nvPr/>
        </p:nvSpPr>
        <p:spPr bwMode="auto">
          <a:xfrm>
            <a:off x="609600" y="2286000"/>
            <a:ext cx="347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特色衬衫也是一个不错的选择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pic>
        <p:nvPicPr>
          <p:cNvPr id="37891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5" name="组合 9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11" name="矩形 10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46088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46089" name="文本框 12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  <p:pic>
        <p:nvPicPr>
          <p:cNvPr id="4608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2286000"/>
            <a:ext cx="3795712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1"/>
          <p:cNvSpPr>
            <a:spLocks noChangeArrowheads="1"/>
          </p:cNvSpPr>
          <p:nvPr/>
        </p:nvSpPr>
        <p:spPr bwMode="auto">
          <a:xfrm>
            <a:off x="741363" y="2133600"/>
            <a:ext cx="3602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套装颜色选择淡色或素色最佳，里面搭配衬衫效果最好</a:t>
            </a:r>
            <a:endParaRPr lang="zh-CN" altLang="en-US" sz="1800"/>
          </a:p>
        </p:txBody>
      </p:sp>
      <p:sp>
        <p:nvSpPr>
          <p:cNvPr id="38914" name="矩形 2"/>
          <p:cNvSpPr>
            <a:spLocks noChangeArrowheads="1"/>
          </p:cNvSpPr>
          <p:nvPr/>
        </p:nvSpPr>
        <p:spPr bwMode="auto">
          <a:xfrm>
            <a:off x="741363" y="2982913"/>
            <a:ext cx="3373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深色套装稳重、修身、显瘦，但要看肤色搭配</a:t>
            </a:r>
            <a:endParaRPr lang="zh-CN" altLang="en-US" sz="1800"/>
          </a:p>
        </p:txBody>
      </p:sp>
      <p:grpSp>
        <p:nvGrpSpPr>
          <p:cNvPr id="48132" name="组合 10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12" name="矩形 11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48136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48137" name="文本框 13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  <p:pic>
        <p:nvPicPr>
          <p:cNvPr id="48133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239838"/>
            <a:ext cx="378301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214438"/>
            <a:ext cx="367823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1"/>
          <p:cNvSpPr>
            <a:spLocks noChangeArrowheads="1"/>
          </p:cNvSpPr>
          <p:nvPr/>
        </p:nvSpPr>
        <p:spPr bwMode="auto">
          <a:xfrm>
            <a:off x="1752600" y="5056188"/>
            <a:ext cx="37338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600">
                <a:ea typeface="微软雅黑" panose="020B0503020204020204" pitchFamily="34" charset="-122"/>
              </a:rPr>
              <a:t>鞋子要穿正规的鞋子，露出太多脚趾的凉鞋或凉拖鞋都不正式，最合适是高跟或坡跟鞋，要跟裤子搭配好</a:t>
            </a:r>
            <a:endParaRPr lang="zh-CN" altLang="en-US" sz="1600"/>
          </a:p>
        </p:txBody>
      </p:sp>
      <p:sp>
        <p:nvSpPr>
          <p:cNvPr id="39938" name="矩形 2"/>
          <p:cNvSpPr>
            <a:spLocks noChangeArrowheads="1"/>
          </p:cNvSpPr>
          <p:nvPr/>
        </p:nvSpPr>
        <p:spPr bwMode="auto">
          <a:xfrm>
            <a:off x="6400800" y="5056188"/>
            <a:ext cx="3960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600">
                <a:ea typeface="微软雅黑" panose="020B0503020204020204" pitchFamily="34" charset="-122"/>
              </a:rPr>
              <a:t>粉色、浅色鞋子适合配浅色裤子和裙子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pic>
        <p:nvPicPr>
          <p:cNvPr id="39939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39888"/>
            <a:ext cx="3416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77963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2" name="组合 10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12" name="矩形 11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50184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50185" name="文本框 13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1"/>
          <p:cNvSpPr>
            <a:spLocks noChangeArrowheads="1"/>
          </p:cNvSpPr>
          <p:nvPr/>
        </p:nvSpPr>
        <p:spPr bwMode="auto">
          <a:xfrm>
            <a:off x="4208463" y="1600200"/>
            <a:ext cx="2954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ea typeface="微软雅黑" panose="020B0503020204020204" pitchFamily="34" charset="-122"/>
              </a:rPr>
              <a:t>套装拆分，另外搭配</a:t>
            </a:r>
            <a:endParaRPr lang="zh-CN" altLang="en-US" sz="2400" b="1">
              <a:ea typeface="微软雅黑" panose="020B0503020204020204" pitchFamily="34" charset="-122"/>
            </a:endParaRPr>
          </a:p>
        </p:txBody>
      </p:sp>
      <p:grpSp>
        <p:nvGrpSpPr>
          <p:cNvPr id="52227" name="组合 9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11" name="矩形 10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52231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52232" name="文本框 12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2159000"/>
            <a:ext cx="4224337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159000"/>
            <a:ext cx="4224338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五边形 11"/>
          <p:cNvSpPr/>
          <p:nvPr/>
        </p:nvSpPr>
        <p:spPr>
          <a:xfrm>
            <a:off x="457200" y="1524000"/>
            <a:ext cx="2895600" cy="53340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6777038" y="1524000"/>
            <a:ext cx="2895600" cy="53340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pic>
        <p:nvPicPr>
          <p:cNvPr id="41987" name="图片 33794" descr="未标题-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6775"/>
            <a:ext cx="37338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文本框 1"/>
          <p:cNvSpPr txBox="1">
            <a:spLocks noChangeArrowheads="1"/>
          </p:cNvSpPr>
          <p:nvPr/>
        </p:nvSpPr>
        <p:spPr bwMode="auto">
          <a:xfrm>
            <a:off x="457200" y="1581150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1"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女士穿戴禁忌</a:t>
            </a:r>
            <a:endParaRPr kumimoji="1"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1989" name="图片 34818" descr="未标题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44725"/>
            <a:ext cx="3603625" cy="446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文本框 10"/>
          <p:cNvSpPr txBox="1">
            <a:spLocks noChangeArrowheads="1"/>
          </p:cNvSpPr>
          <p:nvPr/>
        </p:nvSpPr>
        <p:spPr bwMode="auto">
          <a:xfrm>
            <a:off x="6777038" y="1581150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1"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女士穿戴示意图</a:t>
            </a:r>
            <a:endParaRPr kumimoji="1"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4280" name="组合 14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16" name="矩形 15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54282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54283" name="文本框 17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609600" y="2184400"/>
            <a:ext cx="237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 b="1">
                <a:ea typeface="微软雅黑" panose="020B0503020204020204" pitchFamily="34" charset="-122"/>
              </a:rPr>
              <a:t>女士饰物佩戴原则</a:t>
            </a:r>
            <a:endParaRPr lang="zh-CN" altLang="en-US" sz="1800" b="1">
              <a:ea typeface="微软雅黑" panose="020B0503020204020204" pitchFamily="34" charset="-122"/>
            </a:endParaRPr>
          </a:p>
        </p:txBody>
      </p:sp>
      <p:sp>
        <p:nvSpPr>
          <p:cNvPr id="43011" name="矩形 7"/>
          <p:cNvSpPr>
            <a:spLocks noChangeArrowheads="1"/>
          </p:cNvSpPr>
          <p:nvPr/>
        </p:nvSpPr>
        <p:spPr bwMode="auto">
          <a:xfrm>
            <a:off x="609600" y="2667000"/>
            <a:ext cx="1352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600">
                <a:ea typeface="微软雅黑" panose="020B0503020204020204" pitchFamily="34" charset="-122"/>
              </a:rPr>
              <a:t>同质同色</a:t>
            </a:r>
            <a:endParaRPr lang="zh-CN" altLang="en-US" sz="1600"/>
          </a:p>
        </p:txBody>
      </p:sp>
      <p:sp>
        <p:nvSpPr>
          <p:cNvPr id="43012" name="矩形 9"/>
          <p:cNvSpPr>
            <a:spLocks noChangeArrowheads="1"/>
          </p:cNvSpPr>
          <p:nvPr/>
        </p:nvSpPr>
        <p:spPr bwMode="auto">
          <a:xfrm>
            <a:off x="609600" y="3048000"/>
            <a:ext cx="1352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600">
                <a:ea typeface="微软雅黑" panose="020B0503020204020204" pitchFamily="34" charset="-122"/>
              </a:rPr>
              <a:t>以少为佳</a:t>
            </a:r>
            <a:endParaRPr lang="zh-CN" altLang="en-US" sz="1600"/>
          </a:p>
        </p:txBody>
      </p:sp>
      <p:sp>
        <p:nvSpPr>
          <p:cNvPr id="43013" name="矩形 23"/>
          <p:cNvSpPr>
            <a:spLocks noChangeArrowheads="1"/>
          </p:cNvSpPr>
          <p:nvPr/>
        </p:nvSpPr>
        <p:spPr bwMode="auto">
          <a:xfrm>
            <a:off x="533400" y="3810000"/>
            <a:ext cx="237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 b="1">
                <a:ea typeface="微软雅黑" panose="020B0503020204020204" pitchFamily="34" charset="-122"/>
              </a:rPr>
              <a:t>面试时女士画淡妆</a:t>
            </a:r>
            <a:endParaRPr lang="zh-CN" altLang="en-US" sz="1800" b="1">
              <a:ea typeface="微软雅黑" panose="020B0503020204020204" pitchFamily="34" charset="-122"/>
            </a:endParaRPr>
          </a:p>
        </p:txBody>
      </p:sp>
      <p:sp>
        <p:nvSpPr>
          <p:cNvPr id="43014" name="矩形 26"/>
          <p:cNvSpPr>
            <a:spLocks noChangeArrowheads="1"/>
          </p:cNvSpPr>
          <p:nvPr/>
        </p:nvSpPr>
        <p:spPr bwMode="auto">
          <a:xfrm>
            <a:off x="533400" y="4191000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600">
                <a:ea typeface="微软雅黑" panose="020B0503020204020204" pitchFamily="34" charset="-122"/>
              </a:rPr>
              <a:t>参加面试的女生可以适当地化点淡妆，包括口红，但不能浓妆艳抹，过于妖娆，不符合学生的形象与身份</a:t>
            </a:r>
            <a:endParaRPr lang="zh-CN" altLang="en-US" sz="1600"/>
          </a:p>
        </p:txBody>
      </p:sp>
      <p:pic>
        <p:nvPicPr>
          <p:cNvPr id="43015" name="图片 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455738"/>
            <a:ext cx="210026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7" b="36667"/>
          <a:stretch>
            <a:fillRect/>
          </a:stretch>
        </p:blipFill>
        <p:spPr bwMode="auto">
          <a:xfrm>
            <a:off x="5624513" y="1425575"/>
            <a:ext cx="27019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9" name="组合 13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15" name="矩形 14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56333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56334" name="文本框 16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  <p:pic>
        <p:nvPicPr>
          <p:cNvPr id="43018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3605213"/>
            <a:ext cx="487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矩形 6"/>
          <p:cNvSpPr>
            <a:spLocks noChangeArrowheads="1"/>
          </p:cNvSpPr>
          <p:nvPr/>
        </p:nvSpPr>
        <p:spPr bwMode="auto">
          <a:xfrm>
            <a:off x="7467600" y="5797550"/>
            <a:ext cx="1416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ea typeface="微软雅黑" panose="020B0503020204020204" pitchFamily="34" charset="-122"/>
              </a:rPr>
              <a:t>化妆前后对比</a:t>
            </a:r>
            <a:endParaRPr lang="zh-CN" altLang="en-US" sz="1600" b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43012" grpId="0"/>
      <p:bldP spid="43013" grpId="0"/>
      <p:bldP spid="430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组合 5"/>
          <p:cNvGrpSpPr/>
          <p:nvPr/>
        </p:nvGrpSpPr>
        <p:grpSpPr bwMode="auto">
          <a:xfrm>
            <a:off x="0" y="3048000"/>
            <a:ext cx="12217400" cy="2349500"/>
            <a:chOff x="-20" y="4772"/>
            <a:chExt cx="19240" cy="3700"/>
          </a:xfrm>
        </p:grpSpPr>
        <p:sp>
          <p:nvSpPr>
            <p:cNvPr id="58371" name="矩形 4101"/>
            <p:cNvSpPr>
              <a:spLocks noChangeArrowheads="1"/>
            </p:cNvSpPr>
            <p:nvPr/>
          </p:nvSpPr>
          <p:spPr bwMode="auto">
            <a:xfrm>
              <a:off x="-20" y="4772"/>
              <a:ext cx="19240" cy="3700"/>
            </a:xfrm>
            <a:prstGeom prst="rect">
              <a:avLst/>
            </a:prstGeom>
            <a:solidFill>
              <a:srgbClr val="0E5BB2">
                <a:alpha val="7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58372" name="文本框 3"/>
            <p:cNvSpPr txBox="1">
              <a:spLocks noChangeArrowheads="1"/>
            </p:cNvSpPr>
            <p:nvPr/>
          </p:nvSpPr>
          <p:spPr bwMode="auto">
            <a:xfrm>
              <a:off x="8031" y="5757"/>
              <a:ext cx="7350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5400">
                  <a:solidFill>
                    <a:schemeClr val="bg1"/>
                  </a:solidFill>
                  <a:ea typeface="微软雅黑" panose="020B0503020204020204" pitchFamily="34" charset="-122"/>
                </a:rPr>
                <a:t> 仪态</a:t>
              </a:r>
              <a:endParaRPr lang="zh-CN" altLang="en-US" sz="54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8373" name="文本框 1"/>
            <p:cNvSpPr txBox="1">
              <a:spLocks noChangeArrowheads="1"/>
            </p:cNvSpPr>
            <p:nvPr/>
          </p:nvSpPr>
          <p:spPr bwMode="auto">
            <a:xfrm>
              <a:off x="6255" y="5611"/>
              <a:ext cx="2086" cy="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600" b="1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02</a:t>
              </a:r>
              <a:endParaRPr lang="en-US" altLang="zh-CN" sz="6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4101"/>
          <p:cNvSpPr>
            <a:spLocks noChangeArrowheads="1"/>
          </p:cNvSpPr>
          <p:nvPr/>
        </p:nvSpPr>
        <p:spPr bwMode="auto">
          <a:xfrm>
            <a:off x="0" y="1590675"/>
            <a:ext cx="12192000" cy="4356100"/>
          </a:xfrm>
          <a:prstGeom prst="rect">
            <a:avLst/>
          </a:prstGeom>
          <a:solidFill>
            <a:srgbClr val="0E5BB2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0419" name="矩形 51201"/>
          <p:cNvSpPr>
            <a:spLocks noChangeArrowheads="1" noChangeShapeType="1" noTextEdit="1"/>
          </p:cNvSpPr>
          <p:nvPr/>
        </p:nvSpPr>
        <p:spPr bwMode="auto">
          <a:xfrm>
            <a:off x="2376488" y="447675"/>
            <a:ext cx="38671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000" b="1" kern="10">
                <a:ln w="6350">
                  <a:solidFill>
                    <a:schemeClr val="bg1"/>
                  </a:solidFill>
                  <a:round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第二节  站姿、坐姿、走姿的礼仪</a:t>
            </a:r>
            <a:endParaRPr lang="zh-CN" altLang="en-US" sz="2000" b="1" kern="10">
              <a:ln w="6350">
                <a:solidFill>
                  <a:schemeClr val="bg1"/>
                </a:solidFill>
                <a:round/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59" name="图片 51203" descr="0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00300"/>
            <a:ext cx="28575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图片 51204" descr="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2417763"/>
            <a:ext cx="28257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矩形 51206"/>
          <p:cNvSpPr>
            <a:spLocks noChangeArrowheads="1"/>
          </p:cNvSpPr>
          <p:nvPr/>
        </p:nvSpPr>
        <p:spPr bwMode="auto">
          <a:xfrm>
            <a:off x="2362200" y="5562600"/>
            <a:ext cx="1962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>
                <a:solidFill>
                  <a:schemeClr val="bg1"/>
                </a:solidFill>
                <a:ea typeface="微软雅黑" panose="020B0503020204020204" pitchFamily="34" charset="-122"/>
              </a:rPr>
              <a:t>双手平放在双膝上 </a:t>
            </a:r>
            <a:endParaRPr lang="zh-CN" altLang="en-US" sz="1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062" name="矩形 51207"/>
          <p:cNvSpPr>
            <a:spLocks noChangeArrowheads="1"/>
          </p:cNvSpPr>
          <p:nvPr/>
        </p:nvSpPr>
        <p:spPr bwMode="auto">
          <a:xfrm>
            <a:off x="6330950" y="5562600"/>
            <a:ext cx="2681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>
                <a:solidFill>
                  <a:schemeClr val="bg1"/>
                </a:solidFill>
                <a:ea typeface="微软雅黑" panose="020B0503020204020204" pitchFamily="34" charset="-122"/>
              </a:rPr>
              <a:t>双手叠放于一条腿的中前部 </a:t>
            </a:r>
            <a:endParaRPr lang="zh-CN" altLang="en-US" sz="1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0424" name="文本框 51208"/>
          <p:cNvSpPr txBox="1">
            <a:spLocks noChangeArrowheads="1"/>
          </p:cNvSpPr>
          <p:nvPr/>
        </p:nvSpPr>
        <p:spPr bwMode="auto">
          <a:xfrm>
            <a:off x="4146550" y="1752600"/>
            <a:ext cx="288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ea typeface="微软雅黑" panose="020B0503020204020204" pitchFamily="34" charset="-122"/>
              </a:rPr>
              <a:t>男士的坐姿</a:t>
            </a:r>
            <a:endParaRPr lang="zh-CN" altLang="en-US" sz="1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60425" name="组合 12"/>
          <p:cNvGrpSpPr/>
          <p:nvPr/>
        </p:nvGrpSpPr>
        <p:grpSpPr bwMode="auto">
          <a:xfrm>
            <a:off x="0" y="625475"/>
            <a:ext cx="2620963" cy="585788"/>
            <a:chOff x="-1588" y="602056"/>
            <a:chExt cx="2621411" cy="584775"/>
          </a:xfrm>
        </p:grpSpPr>
        <p:sp>
          <p:nvSpPr>
            <p:cNvPr id="14" name="矩形 13"/>
            <p:cNvSpPr/>
            <p:nvPr/>
          </p:nvSpPr>
          <p:spPr>
            <a:xfrm>
              <a:off x="-1588" y="630582"/>
              <a:ext cx="492209" cy="5419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60427" name="文本框 5"/>
            <p:cNvSpPr txBox="1">
              <a:spLocks noChangeArrowheads="1"/>
            </p:cNvSpPr>
            <p:nvPr/>
          </p:nvSpPr>
          <p:spPr bwMode="auto">
            <a:xfrm>
              <a:off x="1371724" y="742950"/>
              <a:ext cx="1248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60428" name="文本框 15"/>
            <p:cNvSpPr txBox="1">
              <a:spLocks noChangeArrowheads="1"/>
            </p:cNvSpPr>
            <p:nvPr/>
          </p:nvSpPr>
          <p:spPr bwMode="auto">
            <a:xfrm>
              <a:off x="509705" y="602056"/>
              <a:ext cx="1243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礼仪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5"/>
          <p:cNvGrpSpPr/>
          <p:nvPr/>
        </p:nvGrpSpPr>
        <p:grpSpPr bwMode="auto">
          <a:xfrm>
            <a:off x="-12700" y="3030538"/>
            <a:ext cx="12217400" cy="2349500"/>
            <a:chOff x="-20" y="4772"/>
            <a:chExt cx="19240" cy="3700"/>
          </a:xfrm>
        </p:grpSpPr>
        <p:sp>
          <p:nvSpPr>
            <p:cNvPr id="7172" name="矩形 4101"/>
            <p:cNvSpPr>
              <a:spLocks noChangeArrowheads="1"/>
            </p:cNvSpPr>
            <p:nvPr/>
          </p:nvSpPr>
          <p:spPr bwMode="auto">
            <a:xfrm>
              <a:off x="-20" y="4772"/>
              <a:ext cx="19240" cy="3700"/>
            </a:xfrm>
            <a:prstGeom prst="rect">
              <a:avLst/>
            </a:prstGeom>
            <a:solidFill>
              <a:srgbClr val="0E5BB2">
                <a:alpha val="7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7173" name="文本框 3"/>
            <p:cNvSpPr txBox="1">
              <a:spLocks noChangeArrowheads="1"/>
            </p:cNvSpPr>
            <p:nvPr/>
          </p:nvSpPr>
          <p:spPr bwMode="auto">
            <a:xfrm>
              <a:off x="8031" y="5757"/>
              <a:ext cx="7350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5400">
                  <a:solidFill>
                    <a:schemeClr val="bg1"/>
                  </a:solidFill>
                  <a:ea typeface="微软雅黑" panose="020B0503020204020204" pitchFamily="34" charset="-122"/>
                </a:rPr>
                <a:t>面试前准备</a:t>
              </a:r>
              <a:endParaRPr lang="zh-CN" altLang="en-US" sz="54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174" name="文本框 1"/>
            <p:cNvSpPr txBox="1">
              <a:spLocks noChangeArrowheads="1"/>
            </p:cNvSpPr>
            <p:nvPr/>
          </p:nvSpPr>
          <p:spPr bwMode="auto">
            <a:xfrm>
              <a:off x="6255" y="5611"/>
              <a:ext cx="2086" cy="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600" b="1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01</a:t>
              </a:r>
              <a:endParaRPr lang="en-US" altLang="zh-CN" sz="6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7171" name="文本框 1"/>
          <p:cNvSpPr txBox="1">
            <a:spLocks noChangeArrowheads="1"/>
          </p:cNvSpPr>
          <p:nvPr/>
        </p:nvSpPr>
        <p:spPr bwMode="auto">
          <a:xfrm>
            <a:off x="9815513" y="1985963"/>
            <a:ext cx="184150" cy="3698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zh-CN" altLang="en-US" sz="1800"/>
          </a:p>
        </p:txBody>
      </p:sp>
    </p:spTree>
  </p:cSld>
  <p:clrMapOvr>
    <a:masterClrMapping/>
  </p:clrMapOvr>
  <p:transition spd="slow" advClick="0" advTm="0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4101"/>
          <p:cNvSpPr>
            <a:spLocks noChangeArrowheads="1"/>
          </p:cNvSpPr>
          <p:nvPr/>
        </p:nvSpPr>
        <p:spPr bwMode="auto">
          <a:xfrm>
            <a:off x="-39688" y="1773238"/>
            <a:ext cx="12192001" cy="4138612"/>
          </a:xfrm>
          <a:prstGeom prst="rect">
            <a:avLst/>
          </a:prstGeom>
          <a:solidFill>
            <a:srgbClr val="0E5BB2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2467" name="矩形 52225"/>
          <p:cNvSpPr>
            <a:spLocks noChangeArrowheads="1" noChangeShapeType="1" noTextEdit="1"/>
          </p:cNvSpPr>
          <p:nvPr/>
        </p:nvSpPr>
        <p:spPr bwMode="auto">
          <a:xfrm>
            <a:off x="2376488" y="447675"/>
            <a:ext cx="38671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000" b="1" kern="10">
                <a:ln w="6350">
                  <a:solidFill>
                    <a:schemeClr val="bg1"/>
                  </a:solidFill>
                  <a:round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第二节  站姿、坐姿、走姿的礼仪</a:t>
            </a:r>
            <a:endParaRPr lang="zh-CN" altLang="en-US" sz="2000" b="1" kern="10">
              <a:ln w="6350">
                <a:solidFill>
                  <a:schemeClr val="bg1"/>
                </a:solidFill>
                <a:round/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6083" name="图片 52227" descr="024_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01913"/>
            <a:ext cx="18002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图片 52228" descr="025_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2592388"/>
            <a:ext cx="18002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图片 52229" descr="026_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2590800"/>
            <a:ext cx="180022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图片 52230" descr="027_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2590800"/>
            <a:ext cx="18002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矩形 52232"/>
          <p:cNvSpPr>
            <a:spLocks noChangeArrowheads="1"/>
          </p:cNvSpPr>
          <p:nvPr/>
        </p:nvSpPr>
        <p:spPr bwMode="auto">
          <a:xfrm>
            <a:off x="2630488" y="5334000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标准式 </a:t>
            </a:r>
            <a:endParaRPr lang="zh-CN" altLang="en-US" sz="14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8" name="矩形 52233"/>
          <p:cNvSpPr>
            <a:spLocks noChangeArrowheads="1"/>
          </p:cNvSpPr>
          <p:nvPr/>
        </p:nvSpPr>
        <p:spPr bwMode="auto">
          <a:xfrm>
            <a:off x="4598988" y="5334000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侧腿式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9" name="矩形 52234"/>
          <p:cNvSpPr>
            <a:spLocks noChangeArrowheads="1"/>
          </p:cNvSpPr>
          <p:nvPr/>
        </p:nvSpPr>
        <p:spPr bwMode="auto">
          <a:xfrm>
            <a:off x="6553200" y="5334000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重叠式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90" name="矩形 52235"/>
          <p:cNvSpPr>
            <a:spLocks noChangeArrowheads="1"/>
          </p:cNvSpPr>
          <p:nvPr/>
        </p:nvSpPr>
        <p:spPr bwMode="auto">
          <a:xfrm>
            <a:off x="8424863" y="5334000"/>
            <a:ext cx="984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前交叉式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91" name="文本框 52236"/>
          <p:cNvSpPr txBox="1">
            <a:spLocks noChangeArrowheads="1"/>
          </p:cNvSpPr>
          <p:nvPr/>
        </p:nvSpPr>
        <p:spPr bwMode="auto">
          <a:xfrm>
            <a:off x="4700588" y="1916113"/>
            <a:ext cx="288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ea typeface="微软雅黑" panose="020B0503020204020204" pitchFamily="34" charset="-122"/>
              </a:rPr>
              <a:t>女士的坐姿</a:t>
            </a:r>
            <a:endParaRPr lang="zh-CN" altLang="en-US" sz="1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62477" name="组合 17"/>
          <p:cNvGrpSpPr/>
          <p:nvPr/>
        </p:nvGrpSpPr>
        <p:grpSpPr bwMode="auto">
          <a:xfrm>
            <a:off x="0" y="625475"/>
            <a:ext cx="2620963" cy="585788"/>
            <a:chOff x="-1588" y="602056"/>
            <a:chExt cx="2621411" cy="584775"/>
          </a:xfrm>
        </p:grpSpPr>
        <p:sp>
          <p:nvSpPr>
            <p:cNvPr id="19" name="矩形 18"/>
            <p:cNvSpPr/>
            <p:nvPr/>
          </p:nvSpPr>
          <p:spPr>
            <a:xfrm>
              <a:off x="-1588" y="630582"/>
              <a:ext cx="492209" cy="5419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62479" name="文本框 5"/>
            <p:cNvSpPr txBox="1">
              <a:spLocks noChangeArrowheads="1"/>
            </p:cNvSpPr>
            <p:nvPr/>
          </p:nvSpPr>
          <p:spPr bwMode="auto">
            <a:xfrm>
              <a:off x="1371724" y="742950"/>
              <a:ext cx="1248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62480" name="文本框 20"/>
            <p:cNvSpPr txBox="1">
              <a:spLocks noChangeArrowheads="1"/>
            </p:cNvSpPr>
            <p:nvPr/>
          </p:nvSpPr>
          <p:spPr bwMode="auto">
            <a:xfrm>
              <a:off x="509705" y="602056"/>
              <a:ext cx="1243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礼仪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 animBg="1"/>
      <p:bldP spid="46087" grpId="0"/>
      <p:bldP spid="46088" grpId="0"/>
      <p:bldP spid="46089" grpId="0"/>
      <p:bldP spid="46090" grpId="0"/>
      <p:bldP spid="460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27"/>
          <p:cNvSpPr/>
          <p:nvPr/>
        </p:nvSpPr>
        <p:spPr>
          <a:xfrm rot="10800000">
            <a:off x="6211888" y="2446338"/>
            <a:ext cx="5065712" cy="37306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9" name="五边形 28"/>
          <p:cNvSpPr/>
          <p:nvPr/>
        </p:nvSpPr>
        <p:spPr>
          <a:xfrm rot="10800000">
            <a:off x="6211888" y="2913063"/>
            <a:ext cx="5065712" cy="37306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0" name="五边形 29"/>
          <p:cNvSpPr/>
          <p:nvPr/>
        </p:nvSpPr>
        <p:spPr>
          <a:xfrm rot="10800000">
            <a:off x="6211888" y="3379788"/>
            <a:ext cx="5065712" cy="37465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1" name="五边形 30"/>
          <p:cNvSpPr/>
          <p:nvPr/>
        </p:nvSpPr>
        <p:spPr>
          <a:xfrm rot="10800000">
            <a:off x="6211888" y="3848100"/>
            <a:ext cx="5065712" cy="3730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2" name="五边形 31"/>
          <p:cNvSpPr/>
          <p:nvPr/>
        </p:nvSpPr>
        <p:spPr>
          <a:xfrm rot="10800000">
            <a:off x="6211888" y="4314825"/>
            <a:ext cx="5065712" cy="3730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3" name="五边形 32"/>
          <p:cNvSpPr/>
          <p:nvPr/>
        </p:nvSpPr>
        <p:spPr>
          <a:xfrm rot="10800000">
            <a:off x="6211888" y="4781550"/>
            <a:ext cx="5065712" cy="3730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4" name="五边形 33"/>
          <p:cNvSpPr/>
          <p:nvPr/>
        </p:nvSpPr>
        <p:spPr>
          <a:xfrm rot="10800000">
            <a:off x="6211888" y="5248275"/>
            <a:ext cx="5065712" cy="37465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1" name="五边形 20"/>
          <p:cNvSpPr/>
          <p:nvPr/>
        </p:nvSpPr>
        <p:spPr>
          <a:xfrm rot="10800000">
            <a:off x="649288" y="2446338"/>
            <a:ext cx="5065712" cy="37306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2" name="五边形 21"/>
          <p:cNvSpPr/>
          <p:nvPr/>
        </p:nvSpPr>
        <p:spPr>
          <a:xfrm rot="10800000">
            <a:off x="649288" y="2913063"/>
            <a:ext cx="5065712" cy="37306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3" name="五边形 22"/>
          <p:cNvSpPr/>
          <p:nvPr/>
        </p:nvSpPr>
        <p:spPr>
          <a:xfrm rot="10800000">
            <a:off x="649288" y="3379788"/>
            <a:ext cx="5065712" cy="37465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4" name="五边形 23"/>
          <p:cNvSpPr/>
          <p:nvPr/>
        </p:nvSpPr>
        <p:spPr>
          <a:xfrm rot="10800000">
            <a:off x="649288" y="3848100"/>
            <a:ext cx="5065712" cy="3730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5" name="五边形 24"/>
          <p:cNvSpPr/>
          <p:nvPr/>
        </p:nvSpPr>
        <p:spPr>
          <a:xfrm rot="10800000">
            <a:off x="649288" y="4314825"/>
            <a:ext cx="5065712" cy="3730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6" name="五边形 25"/>
          <p:cNvSpPr/>
          <p:nvPr/>
        </p:nvSpPr>
        <p:spPr>
          <a:xfrm rot="10800000">
            <a:off x="649288" y="4781550"/>
            <a:ext cx="5065712" cy="37306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7" name="五边形 26"/>
          <p:cNvSpPr/>
          <p:nvPr/>
        </p:nvSpPr>
        <p:spPr>
          <a:xfrm rot="10800000">
            <a:off x="649288" y="5248275"/>
            <a:ext cx="5065712" cy="37465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64528" name="文本框 53249"/>
          <p:cNvSpPr txBox="1">
            <a:spLocks noChangeArrowheads="1"/>
          </p:cNvSpPr>
          <p:nvPr/>
        </p:nvSpPr>
        <p:spPr bwMode="auto">
          <a:xfrm>
            <a:off x="2057400" y="1687513"/>
            <a:ext cx="784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ea typeface="微软雅黑" panose="020B0503020204020204" pitchFamily="34" charset="-122"/>
              </a:rPr>
              <a:t>良好坐姿十四禁忌</a:t>
            </a:r>
            <a:endParaRPr lang="zh-CN" altLang="en-US" sz="1800" b="1">
              <a:ea typeface="微软雅黑" panose="020B0503020204020204" pitchFamily="34" charset="-122"/>
            </a:endParaRPr>
          </a:p>
        </p:txBody>
      </p:sp>
      <p:sp>
        <p:nvSpPr>
          <p:cNvPr id="53251" name="文本框 53250"/>
          <p:cNvSpPr txBox="1">
            <a:spLocks noChangeArrowheads="1"/>
          </p:cNvSpPr>
          <p:nvPr/>
        </p:nvSpPr>
        <p:spPr bwMode="auto">
          <a:xfrm>
            <a:off x="827088" y="2481263"/>
            <a:ext cx="419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坐时不可前倾后仰，或歪歪扭扭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3252" name="文本框 53251"/>
          <p:cNvSpPr txBox="1">
            <a:spLocks noChangeArrowheads="1"/>
          </p:cNvSpPr>
          <p:nvPr/>
        </p:nvSpPr>
        <p:spPr bwMode="auto">
          <a:xfrm>
            <a:off x="827088" y="2938463"/>
            <a:ext cx="4402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双腿不可过于叉开，或长长地伸出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3253" name="文本框 53252"/>
          <p:cNvSpPr txBox="1">
            <a:spLocks noChangeArrowheads="1"/>
          </p:cNvSpPr>
          <p:nvPr/>
        </p:nvSpPr>
        <p:spPr bwMode="auto">
          <a:xfrm>
            <a:off x="827088" y="3395663"/>
            <a:ext cx="4151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坐下后不可随意挪动椅子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3254" name="文本框 53253"/>
          <p:cNvSpPr txBox="1">
            <a:spLocks noChangeArrowheads="1"/>
          </p:cNvSpPr>
          <p:nvPr/>
        </p:nvSpPr>
        <p:spPr bwMode="auto">
          <a:xfrm>
            <a:off x="827088" y="3886200"/>
            <a:ext cx="5859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不可将大腿并拢，小腿分开，或双手放于臀部下面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3255" name="文本框 53254"/>
          <p:cNvSpPr txBox="1">
            <a:spLocks noChangeArrowheads="1"/>
          </p:cNvSpPr>
          <p:nvPr/>
        </p:nvSpPr>
        <p:spPr bwMode="auto">
          <a:xfrm>
            <a:off x="827088" y="4343400"/>
            <a:ext cx="4179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高架“二郎腿”或“ </a:t>
            </a:r>
            <a:r>
              <a:rPr lang="en-US" altLang="zh-CN" sz="1600">
                <a:solidFill>
                  <a:schemeClr val="bg1"/>
                </a:solidFill>
                <a:ea typeface="微软雅黑" panose="020B0503020204020204" pitchFamily="34" charset="-122"/>
              </a:rPr>
              <a:t>4 ”</a:t>
            </a: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字型腿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3256" name="文本框 53255"/>
          <p:cNvSpPr txBox="1">
            <a:spLocks noChangeArrowheads="1"/>
          </p:cNvSpPr>
          <p:nvPr/>
        </p:nvSpPr>
        <p:spPr bwMode="auto">
          <a:xfrm>
            <a:off x="827088" y="4800600"/>
            <a:ext cx="2732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腿、脚不停抖动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3257" name="文本框 53256"/>
          <p:cNvSpPr txBox="1">
            <a:spLocks noChangeArrowheads="1"/>
          </p:cNvSpPr>
          <p:nvPr/>
        </p:nvSpPr>
        <p:spPr bwMode="auto">
          <a:xfrm>
            <a:off x="811213" y="5257800"/>
            <a:ext cx="2386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不要猛坐猛起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556375" y="2424113"/>
            <a:ext cx="723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7500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与人谈话时不要用手支着下巴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556375" y="2971800"/>
            <a:ext cx="723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坐沙发时不应太靠里面，不能呈后仰状态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556375" y="3429000"/>
            <a:ext cx="723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双手不要放在两腿中间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556375" y="5257800"/>
            <a:ext cx="723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脚尖不要指向他人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556375" y="4343400"/>
            <a:ext cx="723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不要脚跟落地、脚尖离地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556375" y="4800600"/>
            <a:ext cx="723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不要双手撑椅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556375" y="3886200"/>
            <a:ext cx="723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chemeClr val="bg1"/>
                </a:solidFill>
                <a:ea typeface="微软雅黑" panose="020B0503020204020204" pitchFamily="34" charset="-122"/>
              </a:rPr>
              <a:t>不要把脚架在椅子或沙发扶手上，或架在茶几上</a:t>
            </a:r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64543" name="组合 35"/>
          <p:cNvGrpSpPr/>
          <p:nvPr/>
        </p:nvGrpSpPr>
        <p:grpSpPr bwMode="auto">
          <a:xfrm>
            <a:off x="0" y="625475"/>
            <a:ext cx="2620963" cy="585788"/>
            <a:chOff x="-1588" y="602056"/>
            <a:chExt cx="2621411" cy="584775"/>
          </a:xfrm>
        </p:grpSpPr>
        <p:sp>
          <p:nvSpPr>
            <p:cNvPr id="37" name="矩形 36"/>
            <p:cNvSpPr/>
            <p:nvPr/>
          </p:nvSpPr>
          <p:spPr>
            <a:xfrm>
              <a:off x="-1588" y="630582"/>
              <a:ext cx="492209" cy="5419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64545" name="文本框 5"/>
            <p:cNvSpPr txBox="1">
              <a:spLocks noChangeArrowheads="1"/>
            </p:cNvSpPr>
            <p:nvPr/>
          </p:nvSpPr>
          <p:spPr bwMode="auto">
            <a:xfrm>
              <a:off x="1371724" y="742950"/>
              <a:ext cx="1248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64546" name="文本框 38"/>
            <p:cNvSpPr txBox="1">
              <a:spLocks noChangeArrowheads="1"/>
            </p:cNvSpPr>
            <p:nvPr/>
          </p:nvSpPr>
          <p:spPr bwMode="auto">
            <a:xfrm>
              <a:off x="509705" y="602056"/>
              <a:ext cx="1243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礼仪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53253" grpId="0"/>
      <p:bldP spid="53254" grpId="0"/>
      <p:bldP spid="53255" grpId="0"/>
      <p:bldP spid="53256" grpId="0"/>
      <p:bldP spid="53257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458788" y="1762125"/>
            <a:ext cx="2895600" cy="53340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49154" name="矩形 155650"/>
          <p:cNvSpPr>
            <a:spLocks noChangeArrowheads="1"/>
          </p:cNvSpPr>
          <p:nvPr/>
        </p:nvSpPr>
        <p:spPr bwMode="auto">
          <a:xfrm>
            <a:off x="533400" y="2362200"/>
            <a:ext cx="12715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ea typeface="微软雅黑" panose="020B0503020204020204" pitchFamily="34" charset="-122"/>
              </a:rPr>
              <a:t> </a:t>
            </a:r>
            <a:r>
              <a:rPr lang="zh-CN" altLang="en-US" sz="1600">
                <a:ea typeface="微软雅黑" panose="020B0503020204020204" pitchFamily="34" charset="-122"/>
              </a:rPr>
              <a:t>视线接触区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66564" name="矩形 155651"/>
          <p:cNvSpPr>
            <a:spLocks noChangeArrowheads="1"/>
          </p:cNvSpPr>
          <p:nvPr/>
        </p:nvSpPr>
        <p:spPr bwMode="auto">
          <a:xfrm>
            <a:off x="2424113" y="3622675"/>
            <a:ext cx="5957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0195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ea typeface="微软雅黑" panose="020B0503020204020204" pitchFamily="34" charset="-122"/>
              </a:rPr>
              <a:t>。</a:t>
            </a:r>
            <a:endParaRPr lang="zh-CN" altLang="en-US" sz="1400">
              <a:ea typeface="微软雅黑" panose="020B0503020204020204" pitchFamily="34" charset="-122"/>
            </a:endParaRPr>
          </a:p>
        </p:txBody>
      </p:sp>
      <p:sp>
        <p:nvSpPr>
          <p:cNvPr id="49156" name="矩形 155652"/>
          <p:cNvSpPr>
            <a:spLocks noChangeArrowheads="1"/>
          </p:cNvSpPr>
          <p:nvPr/>
        </p:nvSpPr>
        <p:spPr bwMode="auto">
          <a:xfrm>
            <a:off x="246063" y="4619625"/>
            <a:ext cx="4572000" cy="700088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CC0000"/>
                </a:solidFill>
                <a:ea typeface="微软雅黑" panose="020B0503020204020204" pitchFamily="34" charset="-122"/>
              </a:rPr>
              <a:t>   </a:t>
            </a:r>
            <a:r>
              <a:rPr lang="zh-CN" altLang="en-US" sz="1400">
                <a:solidFill>
                  <a:srgbClr val="CC0000"/>
                </a:solidFill>
                <a:ea typeface="微软雅黑" panose="020B0503020204020204" pitchFamily="34" charset="-122"/>
              </a:rPr>
              <a:t>*</a:t>
            </a:r>
            <a:r>
              <a:rPr lang="zh-CN" altLang="en-US" sz="1400">
                <a:solidFill>
                  <a:srgbClr val="FF0000"/>
                </a:solidFill>
                <a:ea typeface="微软雅黑" panose="020B0503020204020204" pitchFamily="34" charset="-122"/>
              </a:rPr>
              <a:t>如果有几个</a:t>
            </a:r>
            <a:r>
              <a:rPr lang="zh-CN" altLang="en-US" sz="1400">
                <a:ea typeface="微软雅黑" panose="020B0503020204020204" pitchFamily="34" charset="-122"/>
              </a:rPr>
              <a:t>面试</a:t>
            </a:r>
            <a:r>
              <a:rPr lang="zh-CN" altLang="en-US" sz="1400">
                <a:solidFill>
                  <a:srgbClr val="FF0000"/>
                </a:solidFill>
                <a:ea typeface="微软雅黑" panose="020B0503020204020204" pitchFamily="34" charset="-122"/>
              </a:rPr>
              <a:t>官在场，</a:t>
            </a:r>
            <a:endParaRPr lang="zh-CN" altLang="en-US" sz="1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0000"/>
                </a:solidFill>
                <a:ea typeface="微软雅黑" panose="020B0503020204020204" pitchFamily="34" charset="-122"/>
              </a:rPr>
              <a:t>     说话的时候要适当用目光扫视一下其他人，以示尊重 </a:t>
            </a:r>
            <a:endParaRPr lang="zh-CN" altLang="en-US" sz="1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6566" name="矩形 1"/>
          <p:cNvSpPr>
            <a:spLocks noChangeArrowheads="1"/>
          </p:cNvSpPr>
          <p:nvPr/>
        </p:nvSpPr>
        <p:spPr bwMode="auto">
          <a:xfrm>
            <a:off x="458788" y="1809750"/>
            <a:ext cx="2586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眼睛是心灵的窗户</a:t>
            </a:r>
            <a:r>
              <a:rPr lang="zh-CN" altLang="en-US" sz="180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zh-CN" altLang="en-US" sz="18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9158" name="矩形 2"/>
          <p:cNvSpPr>
            <a:spLocks noChangeArrowheads="1"/>
          </p:cNvSpPr>
          <p:nvPr/>
        </p:nvSpPr>
        <p:spPr bwMode="auto">
          <a:xfrm>
            <a:off x="609600" y="2705100"/>
            <a:ext cx="3200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ea typeface="微软雅黑" panose="020B0503020204020204" pitchFamily="34" charset="-122"/>
              </a:rPr>
              <a:t>a</a:t>
            </a:r>
            <a:r>
              <a:rPr lang="zh-CN" altLang="en-US" sz="1400">
                <a:ea typeface="微软雅黑" panose="020B0503020204020204" pitchFamily="34" charset="-122"/>
              </a:rPr>
              <a:t>、公务凝视区域：以两眼为底线、额中为顶角形成的三角区。</a:t>
            </a:r>
            <a:endParaRPr lang="zh-CN" altLang="en-US" sz="1400"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ea typeface="微软雅黑" panose="020B0503020204020204" pitchFamily="34" charset="-122"/>
              </a:rPr>
              <a:t>b</a:t>
            </a:r>
            <a:r>
              <a:rPr lang="zh-CN" altLang="en-US" sz="1400">
                <a:ea typeface="微软雅黑" panose="020B0503020204020204" pitchFamily="34" charset="-122"/>
              </a:rPr>
              <a:t>、社交凝视区域：以两眼为上线、唇心为下顶角所形成的倒三角区。</a:t>
            </a:r>
            <a:endParaRPr lang="zh-CN" altLang="en-US" sz="1400"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ea typeface="微软雅黑" panose="020B0503020204020204" pitchFamily="34" charset="-122"/>
              </a:rPr>
              <a:t> </a:t>
            </a:r>
            <a:r>
              <a:rPr lang="en-US" altLang="zh-CN" sz="1400">
                <a:ea typeface="微软雅黑" panose="020B0503020204020204" pitchFamily="34" charset="-122"/>
              </a:rPr>
              <a:t>C</a:t>
            </a:r>
            <a:r>
              <a:rPr lang="zh-CN" altLang="en-US" sz="1400">
                <a:ea typeface="微软雅黑" panose="020B0503020204020204" pitchFamily="34" charset="-122"/>
              </a:rPr>
              <a:t>、亲密凝视区域：从双眼到胸部之间</a:t>
            </a:r>
            <a:endParaRPr lang="zh-CN" altLang="en-US" sz="1400"/>
          </a:p>
        </p:txBody>
      </p:sp>
      <p:sp>
        <p:nvSpPr>
          <p:cNvPr id="49159" name="矩形 11"/>
          <p:cNvSpPr>
            <a:spLocks noChangeArrowheads="1"/>
          </p:cNvSpPr>
          <p:nvPr/>
        </p:nvSpPr>
        <p:spPr bwMode="auto">
          <a:xfrm>
            <a:off x="5581650" y="1789113"/>
            <a:ext cx="163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b="1">
                <a:ea typeface="微软雅黑" panose="020B0503020204020204" pitchFamily="34" charset="-122"/>
              </a:rPr>
              <a:t>视线向下表现权威感和优越感</a:t>
            </a:r>
            <a:endParaRPr lang="zh-CN" altLang="en-US" sz="1200" b="1"/>
          </a:p>
        </p:txBody>
      </p:sp>
      <p:sp>
        <p:nvSpPr>
          <p:cNvPr id="49160" name="矩形 12"/>
          <p:cNvSpPr>
            <a:spLocks noChangeArrowheads="1"/>
          </p:cNvSpPr>
          <p:nvPr/>
        </p:nvSpPr>
        <p:spPr bwMode="auto">
          <a:xfrm>
            <a:off x="7929563" y="1789113"/>
            <a:ext cx="1655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b="1">
                <a:ea typeface="微软雅黑" panose="020B0503020204020204" pitchFamily="34" charset="-122"/>
              </a:rPr>
              <a:t>视线向上表现服从与任人摆布</a:t>
            </a:r>
            <a:endParaRPr lang="zh-CN" altLang="en-US" sz="1200"/>
          </a:p>
        </p:txBody>
      </p:sp>
      <p:sp>
        <p:nvSpPr>
          <p:cNvPr id="49161" name="矩形 13"/>
          <p:cNvSpPr>
            <a:spLocks noChangeArrowheads="1"/>
          </p:cNvSpPr>
          <p:nvPr/>
        </p:nvSpPr>
        <p:spPr bwMode="auto">
          <a:xfrm>
            <a:off x="10304463" y="1789113"/>
            <a:ext cx="1285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b="1">
                <a:ea typeface="微软雅黑" panose="020B0503020204020204" pitchFamily="34" charset="-122"/>
              </a:rPr>
              <a:t>视线水平表现客观和理智</a:t>
            </a:r>
            <a:endParaRPr lang="zh-CN" altLang="en-US" sz="1200"/>
          </a:p>
        </p:txBody>
      </p:sp>
      <p:pic>
        <p:nvPicPr>
          <p:cNvPr id="49162" name="图片 156673" descr="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18653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图片 15667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362200"/>
            <a:ext cx="19954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图片 156675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2362200"/>
            <a:ext cx="193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74" name="组合 17"/>
          <p:cNvGrpSpPr/>
          <p:nvPr/>
        </p:nvGrpSpPr>
        <p:grpSpPr bwMode="auto">
          <a:xfrm>
            <a:off x="0" y="625475"/>
            <a:ext cx="2620963" cy="585788"/>
            <a:chOff x="-1588" y="602056"/>
            <a:chExt cx="2621411" cy="584775"/>
          </a:xfrm>
        </p:grpSpPr>
        <p:sp>
          <p:nvSpPr>
            <p:cNvPr id="20" name="矩形 19"/>
            <p:cNvSpPr/>
            <p:nvPr/>
          </p:nvSpPr>
          <p:spPr>
            <a:xfrm>
              <a:off x="-1588" y="630582"/>
              <a:ext cx="492209" cy="5419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66576" name="文本框 5"/>
            <p:cNvSpPr txBox="1">
              <a:spLocks noChangeArrowheads="1"/>
            </p:cNvSpPr>
            <p:nvPr/>
          </p:nvSpPr>
          <p:spPr bwMode="auto">
            <a:xfrm>
              <a:off x="1371724" y="742950"/>
              <a:ext cx="1248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66577" name="文本框 21"/>
            <p:cNvSpPr txBox="1">
              <a:spLocks noChangeArrowheads="1"/>
            </p:cNvSpPr>
            <p:nvPr/>
          </p:nvSpPr>
          <p:spPr bwMode="auto">
            <a:xfrm>
              <a:off x="509705" y="602056"/>
              <a:ext cx="1243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礼仪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9154" grpId="0"/>
      <p:bldP spid="49156" grpId="0"/>
      <p:bldP spid="49158" grpId="0"/>
      <p:bldP spid="49159" grpId="0"/>
      <p:bldP spid="49160" grpId="0"/>
      <p:bldP spid="491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4101"/>
          <p:cNvSpPr>
            <a:spLocks noChangeArrowheads="1"/>
          </p:cNvSpPr>
          <p:nvPr/>
        </p:nvSpPr>
        <p:spPr bwMode="auto">
          <a:xfrm>
            <a:off x="2971800" y="1601788"/>
            <a:ext cx="9220200" cy="4500562"/>
          </a:xfrm>
          <a:prstGeom prst="rect">
            <a:avLst/>
          </a:prstGeom>
          <a:solidFill>
            <a:srgbClr val="0E5BB2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0178" name="文本框 157697"/>
          <p:cNvSpPr txBox="1">
            <a:spLocks noChangeArrowheads="1"/>
          </p:cNvSpPr>
          <p:nvPr/>
        </p:nvSpPr>
        <p:spPr bwMode="auto">
          <a:xfrm>
            <a:off x="381000" y="1830388"/>
            <a:ext cx="4943475" cy="369887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800">
                <a:ea typeface="微软雅黑" panose="020B0503020204020204" pitchFamily="34" charset="-122"/>
              </a:rPr>
              <a:t>微笑的表情有亲和力 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50179" name="文本框 157701"/>
          <p:cNvSpPr txBox="1">
            <a:spLocks noChangeArrowheads="1"/>
          </p:cNvSpPr>
          <p:nvPr/>
        </p:nvSpPr>
        <p:spPr bwMode="auto">
          <a:xfrm>
            <a:off x="523875" y="2209800"/>
            <a:ext cx="213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ea typeface="微软雅黑" panose="020B0503020204020204" pitchFamily="34" charset="-122"/>
              </a:rPr>
              <a:t> </a:t>
            </a:r>
            <a:r>
              <a:rPr lang="zh-CN" altLang="en-US" sz="1800">
                <a:ea typeface="微软雅黑" panose="020B0503020204020204" pitchFamily="34" charset="-122"/>
              </a:rPr>
              <a:t>恰当的微笑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50180" name="文本框 157697"/>
          <p:cNvSpPr txBox="1">
            <a:spLocks noChangeArrowheads="1"/>
          </p:cNvSpPr>
          <p:nvPr/>
        </p:nvSpPr>
        <p:spPr bwMode="auto">
          <a:xfrm>
            <a:off x="381000" y="4038600"/>
            <a:ext cx="4943475" cy="369888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800">
                <a:ea typeface="微软雅黑" panose="020B0503020204020204" pitchFamily="34" charset="-122"/>
              </a:rPr>
              <a:t>不要表达过度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50181" name="矩形 2"/>
          <p:cNvSpPr>
            <a:spLocks noChangeArrowheads="1"/>
          </p:cNvSpPr>
          <p:nvPr/>
        </p:nvSpPr>
        <p:spPr bwMode="auto">
          <a:xfrm>
            <a:off x="523875" y="2590800"/>
            <a:ext cx="1600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>
                <a:ea typeface="微软雅黑" panose="020B0503020204020204" pitchFamily="34" charset="-122"/>
              </a:rPr>
              <a:t>表现谦恭 </a:t>
            </a:r>
            <a:endParaRPr lang="zh-CN" altLang="en-US" sz="1600"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>
                <a:ea typeface="微软雅黑" panose="020B0503020204020204" pitchFamily="34" charset="-122"/>
              </a:rPr>
              <a:t>表现友好 </a:t>
            </a:r>
            <a:endParaRPr lang="zh-CN" altLang="en-US" sz="1600"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>
                <a:ea typeface="微软雅黑" panose="020B0503020204020204" pitchFamily="34" charset="-122"/>
              </a:rPr>
              <a:t>表现真诚 </a:t>
            </a:r>
            <a:endParaRPr lang="zh-CN" altLang="en-US" sz="1600"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>
                <a:ea typeface="微软雅黑" panose="020B0503020204020204" pitchFamily="34" charset="-122"/>
              </a:rPr>
              <a:t>表现适时 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50182" name="文本框 157697"/>
          <p:cNvSpPr txBox="1">
            <a:spLocks noChangeArrowheads="1"/>
          </p:cNvSpPr>
          <p:nvPr/>
        </p:nvSpPr>
        <p:spPr bwMode="auto">
          <a:xfrm>
            <a:off x="381000" y="4572000"/>
            <a:ext cx="4943475" cy="369888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800">
                <a:ea typeface="微软雅黑" panose="020B0503020204020204" pitchFamily="34" charset="-122"/>
              </a:rPr>
              <a:t>微笑的三结合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50183" name="矩形 3"/>
          <p:cNvSpPr>
            <a:spLocks noChangeArrowheads="1"/>
          </p:cNvSpPr>
          <p:nvPr/>
        </p:nvSpPr>
        <p:spPr bwMode="auto">
          <a:xfrm>
            <a:off x="523875" y="4959350"/>
            <a:ext cx="609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>
                <a:ea typeface="微软雅黑" panose="020B0503020204020204" pitchFamily="34" charset="-122"/>
              </a:rPr>
              <a:t>与眼睛的结合</a:t>
            </a:r>
            <a:endParaRPr lang="zh-CN" altLang="en-US" sz="1600"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>
                <a:ea typeface="微软雅黑" panose="020B0503020204020204" pitchFamily="34" charset="-122"/>
              </a:rPr>
              <a:t>与语言的结合</a:t>
            </a:r>
            <a:endParaRPr lang="zh-CN" altLang="en-US" sz="1600"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600">
                <a:ea typeface="微软雅黑" panose="020B0503020204020204" pitchFamily="34" charset="-122"/>
              </a:rPr>
              <a:t>与身体的结合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pic>
        <p:nvPicPr>
          <p:cNvPr id="50184" name="图片 160769" descr="自然微笑法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785938"/>
            <a:ext cx="50292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8" name="组合 14"/>
          <p:cNvGrpSpPr/>
          <p:nvPr/>
        </p:nvGrpSpPr>
        <p:grpSpPr bwMode="auto">
          <a:xfrm>
            <a:off x="0" y="625475"/>
            <a:ext cx="2620963" cy="585788"/>
            <a:chOff x="-1588" y="602056"/>
            <a:chExt cx="2621411" cy="584775"/>
          </a:xfrm>
        </p:grpSpPr>
        <p:sp>
          <p:nvSpPr>
            <p:cNvPr id="16" name="矩形 15"/>
            <p:cNvSpPr/>
            <p:nvPr/>
          </p:nvSpPr>
          <p:spPr>
            <a:xfrm>
              <a:off x="-1588" y="630582"/>
              <a:ext cx="492209" cy="5419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68620" name="文本框 5"/>
            <p:cNvSpPr txBox="1">
              <a:spLocks noChangeArrowheads="1"/>
            </p:cNvSpPr>
            <p:nvPr/>
          </p:nvSpPr>
          <p:spPr bwMode="auto">
            <a:xfrm>
              <a:off x="1371724" y="742950"/>
              <a:ext cx="1248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68621" name="文本框 17"/>
            <p:cNvSpPr txBox="1">
              <a:spLocks noChangeArrowheads="1"/>
            </p:cNvSpPr>
            <p:nvPr/>
          </p:nvSpPr>
          <p:spPr bwMode="auto">
            <a:xfrm>
              <a:off x="509705" y="602056"/>
              <a:ext cx="1243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礼仪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 animBg="1"/>
      <p:bldP spid="50178" grpId="0"/>
      <p:bldP spid="50179" grpId="0"/>
      <p:bldP spid="50180" grpId="0"/>
      <p:bldP spid="50181" grpId="0"/>
      <p:bldP spid="50182" grpId="0"/>
      <p:bldP spid="501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五边形 11"/>
          <p:cNvSpPr/>
          <p:nvPr/>
        </p:nvSpPr>
        <p:spPr>
          <a:xfrm>
            <a:off x="555625" y="2057400"/>
            <a:ext cx="2895600" cy="53340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1202" name="文本框 161793"/>
          <p:cNvSpPr txBox="1">
            <a:spLocks noChangeArrowheads="1"/>
          </p:cNvSpPr>
          <p:nvPr/>
        </p:nvSpPr>
        <p:spPr bwMode="auto">
          <a:xfrm>
            <a:off x="614363" y="2133600"/>
            <a:ext cx="4643437" cy="400050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适度恰当的手势 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1203" name="文本框 161794"/>
          <p:cNvSpPr txBox="1">
            <a:spLocks noChangeArrowheads="1"/>
          </p:cNvSpPr>
          <p:nvPr/>
        </p:nvSpPr>
        <p:spPr bwMode="auto">
          <a:xfrm>
            <a:off x="550863" y="2882900"/>
            <a:ext cx="4402137" cy="1993900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ea typeface="微软雅黑" panose="020B0503020204020204" pitchFamily="34" charset="-122"/>
              </a:rPr>
              <a:t>交谈很投机时，可适当地配合一些手势讲解，但不要频繁耸肩，手舞足蹈。有些</a:t>
            </a:r>
            <a:r>
              <a:rPr lang="zh-CN" altLang="en-US" sz="1400">
                <a:ea typeface="微软雅黑" panose="020B0503020204020204" pitchFamily="34" charset="-122"/>
                <a:hlinkClick r:id="rId1"/>
              </a:rPr>
              <a:t>求职</a:t>
            </a:r>
            <a:r>
              <a:rPr lang="zh-CN" altLang="en-US" sz="1400">
                <a:ea typeface="微软雅黑" panose="020B0503020204020204" pitchFamily="34" charset="-122"/>
              </a:rPr>
              <a:t>者由于紧张，双手不知道该放哪儿，而有些人过于兴奋，在侃侃而谈时舞动双手，这些都不可取。不要有太多小动作，这是不成熟的表现，更切忌抓耳挠腮、用手捂嘴说话，这样显得紧张，不专心交谈</a:t>
            </a:r>
            <a:endParaRPr lang="zh-CN" altLang="en-US" sz="1400">
              <a:ea typeface="微软雅黑" panose="020B0503020204020204" pitchFamily="34" charset="-122"/>
            </a:endParaRPr>
          </a:p>
        </p:txBody>
      </p:sp>
      <p:grpSp>
        <p:nvGrpSpPr>
          <p:cNvPr id="70661" name="组合 26"/>
          <p:cNvGrpSpPr/>
          <p:nvPr/>
        </p:nvGrpSpPr>
        <p:grpSpPr bwMode="auto">
          <a:xfrm>
            <a:off x="-1588" y="330200"/>
            <a:ext cx="8721726" cy="1143000"/>
            <a:chOff x="-2" y="520"/>
            <a:chExt cx="13735" cy="1800"/>
          </a:xfrm>
        </p:grpSpPr>
        <p:sp>
          <p:nvSpPr>
            <p:cNvPr id="10" name="矩形 9"/>
            <p:cNvSpPr/>
            <p:nvPr/>
          </p:nvSpPr>
          <p:spPr>
            <a:xfrm>
              <a:off x="-2" y="993"/>
              <a:ext cx="775" cy="855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</p:grpSp>
      <p:sp>
        <p:nvSpPr>
          <p:cNvPr id="70662" name="文本框 5"/>
          <p:cNvSpPr txBox="1">
            <a:spLocks noChangeArrowheads="1"/>
          </p:cNvSpPr>
          <p:nvPr/>
        </p:nvSpPr>
        <p:spPr bwMode="auto">
          <a:xfrm>
            <a:off x="1477963" y="701675"/>
            <a:ext cx="115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rPr>
              <a:t>protocol</a:t>
            </a:r>
            <a:endParaRPr lang="zh-CN" altLang="en-US" sz="2000">
              <a:solidFill>
                <a:srgbClr val="0D0D0D"/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宋体" panose="02010600030101010101" pitchFamily="2" charset="-122"/>
            </a:endParaRPr>
          </a:p>
        </p:txBody>
      </p:sp>
      <p:sp>
        <p:nvSpPr>
          <p:cNvPr id="70663" name="标题 66562"/>
          <p:cNvSpPr>
            <a:spLocks noGrp="1" noChangeArrowheads="1"/>
          </p:cNvSpPr>
          <p:nvPr/>
        </p:nvSpPr>
        <p:spPr bwMode="auto">
          <a:xfrm>
            <a:off x="533400" y="209550"/>
            <a:ext cx="23987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ea typeface="微软雅黑" panose="020B0503020204020204" pitchFamily="34" charset="-122"/>
              </a:rPr>
              <a:t>礼仪</a:t>
            </a:r>
            <a:endParaRPr lang="zh-CN" altLang="en-US" b="1">
              <a:solidFill>
                <a:srgbClr val="0D0D0D"/>
              </a:solidFill>
              <a:ea typeface="微软雅黑" panose="020B0503020204020204" pitchFamily="34" charset="-122"/>
            </a:endParaRPr>
          </a:p>
        </p:txBody>
      </p:sp>
      <p:pic>
        <p:nvPicPr>
          <p:cNvPr id="51207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1663700"/>
            <a:ext cx="6646862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五边形 20"/>
          <p:cNvSpPr/>
          <p:nvPr/>
        </p:nvSpPr>
        <p:spPr>
          <a:xfrm>
            <a:off x="573088" y="3832225"/>
            <a:ext cx="2895600" cy="46355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573088" y="1701800"/>
            <a:ext cx="2895600" cy="46355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2227" name="矩形 1"/>
          <p:cNvSpPr>
            <a:spLocks noChangeArrowheads="1"/>
          </p:cNvSpPr>
          <p:nvPr/>
        </p:nvSpPr>
        <p:spPr bwMode="auto">
          <a:xfrm>
            <a:off x="1219200" y="2132013"/>
            <a:ext cx="255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ea typeface="微软雅黑" panose="020B0503020204020204" pitchFamily="34" charset="-122"/>
              </a:rPr>
              <a:t>介绍礼仪</a:t>
            </a:r>
            <a:endParaRPr lang="zh-CN" altLang="en-US" sz="1600"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彬彬有礼</a:t>
            </a:r>
            <a:endParaRPr lang="zh-CN" altLang="en-US" sz="16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主题明确</a:t>
            </a:r>
            <a:endParaRPr lang="zh-CN" altLang="en-US" sz="16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莫过多夸耀</a:t>
            </a:r>
            <a:endParaRPr lang="zh-CN" altLang="en-US" sz="1600"/>
          </a:p>
        </p:txBody>
      </p:sp>
      <p:sp>
        <p:nvSpPr>
          <p:cNvPr id="72709" name="矩形 3"/>
          <p:cNvSpPr>
            <a:spLocks noChangeArrowheads="1"/>
          </p:cNvSpPr>
          <p:nvPr/>
        </p:nvSpPr>
        <p:spPr bwMode="auto">
          <a:xfrm>
            <a:off x="838200" y="1733550"/>
            <a:ext cx="1557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面试礼仪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2710" name="矩形 11"/>
          <p:cNvSpPr>
            <a:spLocks noChangeArrowheads="1"/>
          </p:cNvSpPr>
          <p:nvPr/>
        </p:nvSpPr>
        <p:spPr bwMode="auto">
          <a:xfrm>
            <a:off x="838200" y="3867150"/>
            <a:ext cx="1557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面试四忌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2230" name="矩形 15"/>
          <p:cNvSpPr>
            <a:spLocks noChangeArrowheads="1"/>
          </p:cNvSpPr>
          <p:nvPr/>
        </p:nvSpPr>
        <p:spPr bwMode="auto">
          <a:xfrm>
            <a:off x="1219200" y="4265613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忌不着边际</a:t>
            </a:r>
            <a:endParaRPr lang="en-US" altLang="zh-CN" sz="16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忌得意忘形 </a:t>
            </a:r>
            <a:endParaRPr lang="en-US" altLang="zh-CN" sz="16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忌故意卖弄 </a:t>
            </a:r>
            <a:endParaRPr lang="en-US" altLang="zh-CN" sz="16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忌语言空泛</a:t>
            </a:r>
            <a:endParaRPr lang="zh-CN" altLang="en-US" sz="1600"/>
          </a:p>
        </p:txBody>
      </p:sp>
      <p:pic>
        <p:nvPicPr>
          <p:cNvPr id="52231" name="图片 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1663700"/>
            <a:ext cx="77501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13" name="组合 13"/>
          <p:cNvGrpSpPr/>
          <p:nvPr/>
        </p:nvGrpSpPr>
        <p:grpSpPr bwMode="auto">
          <a:xfrm>
            <a:off x="0" y="625475"/>
            <a:ext cx="2620963" cy="585788"/>
            <a:chOff x="-1588" y="602056"/>
            <a:chExt cx="2621411" cy="584775"/>
          </a:xfrm>
        </p:grpSpPr>
        <p:sp>
          <p:nvSpPr>
            <p:cNvPr id="15" name="矩形 14"/>
            <p:cNvSpPr/>
            <p:nvPr/>
          </p:nvSpPr>
          <p:spPr>
            <a:xfrm>
              <a:off x="-1588" y="630582"/>
              <a:ext cx="492209" cy="5419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72715" name="文本框 5"/>
            <p:cNvSpPr txBox="1">
              <a:spLocks noChangeArrowheads="1"/>
            </p:cNvSpPr>
            <p:nvPr/>
          </p:nvSpPr>
          <p:spPr bwMode="auto">
            <a:xfrm>
              <a:off x="1371724" y="742950"/>
              <a:ext cx="1248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72716" name="文本框 16"/>
            <p:cNvSpPr txBox="1">
              <a:spLocks noChangeArrowheads="1"/>
            </p:cNvSpPr>
            <p:nvPr/>
          </p:nvSpPr>
          <p:spPr bwMode="auto">
            <a:xfrm>
              <a:off x="509705" y="602056"/>
              <a:ext cx="1243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礼仪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52227" grpId="0"/>
      <p:bldP spid="522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0"/>
          <p:cNvSpPr/>
          <p:nvPr/>
        </p:nvSpPr>
        <p:spPr>
          <a:xfrm>
            <a:off x="609600" y="1881188"/>
            <a:ext cx="2895600" cy="46355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838200" y="1930400"/>
            <a:ext cx="207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bg1"/>
                </a:solidFill>
                <a:ea typeface="微软雅黑" panose="020B0503020204020204" pitchFamily="34" charset="-122"/>
              </a:rPr>
              <a:t>接受对方名片</a:t>
            </a:r>
            <a:endParaRPr lang="zh-CN" altLang="en-US" sz="2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3251" name="矩形 2"/>
          <p:cNvSpPr>
            <a:spLocks noChangeArrowheads="1"/>
          </p:cNvSpPr>
          <p:nvPr/>
        </p:nvSpPr>
        <p:spPr bwMode="auto">
          <a:xfrm>
            <a:off x="762000" y="2767013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对方递送名片应以双手接过来，并认真看一看，熟悉对方职衔，然后将名</a:t>
            </a:r>
            <a:r>
              <a:rPr lang="en-US" altLang="zh-CN" sz="1600">
                <a:solidFill>
                  <a:srgbClr val="0000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片拿在手中</a:t>
            </a:r>
            <a:endParaRPr lang="zh-CN" altLang="en-US" sz="1600"/>
          </a:p>
        </p:txBody>
      </p:sp>
      <p:sp>
        <p:nvSpPr>
          <p:cNvPr id="53252" name="矩形 7"/>
          <p:cNvSpPr>
            <a:spLocks noChangeArrowheads="1"/>
          </p:cNvSpPr>
          <p:nvPr/>
        </p:nvSpPr>
        <p:spPr bwMode="auto">
          <a:xfrm>
            <a:off x="762000" y="3505200"/>
            <a:ext cx="46370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在谈话中，再重新取出名片来看，会让人感到不够诚意，进而给对方不良的印象。最后告辞前，一定要记住把名片放入自己上衣兜里以示</a:t>
            </a:r>
            <a:r>
              <a:rPr lang="en-US" altLang="zh-CN" sz="1600">
                <a:solidFill>
                  <a:srgbClr val="000000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珍重，</a:t>
            </a:r>
            <a:r>
              <a:rPr lang="zh-CN" altLang="en-US" sz="1600">
                <a:solidFill>
                  <a:srgbClr val="FF9900"/>
                </a:solidFill>
                <a:ea typeface="微软雅黑" panose="020B0503020204020204" pitchFamily="34" charset="-122"/>
              </a:rPr>
              <a:t>千万不要往裤袋里塞</a:t>
            </a:r>
            <a:endParaRPr lang="zh-CN" altLang="en-US" sz="1600"/>
          </a:p>
        </p:txBody>
      </p:sp>
      <p:pic>
        <p:nvPicPr>
          <p:cNvPr id="53253" name="图片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752600"/>
            <a:ext cx="64897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9" name="组合 12"/>
          <p:cNvGrpSpPr/>
          <p:nvPr/>
        </p:nvGrpSpPr>
        <p:grpSpPr bwMode="auto">
          <a:xfrm>
            <a:off x="0" y="625475"/>
            <a:ext cx="2620963" cy="585788"/>
            <a:chOff x="-1588" y="602056"/>
            <a:chExt cx="2621411" cy="584775"/>
          </a:xfrm>
        </p:grpSpPr>
        <p:sp>
          <p:nvSpPr>
            <p:cNvPr id="14" name="矩形 13"/>
            <p:cNvSpPr/>
            <p:nvPr/>
          </p:nvSpPr>
          <p:spPr>
            <a:xfrm>
              <a:off x="-1588" y="630582"/>
              <a:ext cx="492209" cy="5419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74761" name="文本框 5"/>
            <p:cNvSpPr txBox="1">
              <a:spLocks noChangeArrowheads="1"/>
            </p:cNvSpPr>
            <p:nvPr/>
          </p:nvSpPr>
          <p:spPr bwMode="auto">
            <a:xfrm>
              <a:off x="1371724" y="742950"/>
              <a:ext cx="1248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74762" name="文本框 15"/>
            <p:cNvSpPr txBox="1">
              <a:spLocks noChangeArrowheads="1"/>
            </p:cNvSpPr>
            <p:nvPr/>
          </p:nvSpPr>
          <p:spPr bwMode="auto">
            <a:xfrm>
              <a:off x="509705" y="602056"/>
              <a:ext cx="1243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礼仪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/>
      <p:bldP spid="532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矩形 1"/>
          <p:cNvSpPr>
            <a:spLocks noChangeArrowheads="1"/>
          </p:cNvSpPr>
          <p:nvPr/>
        </p:nvSpPr>
        <p:spPr bwMode="auto">
          <a:xfrm>
            <a:off x="7181850" y="2822575"/>
            <a:ext cx="416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600">
                <a:ea typeface="微软雅黑" panose="020B0503020204020204" pitchFamily="34" charset="-122"/>
              </a:rPr>
              <a:t>不要主动坐下，等主考官请你坐时再入座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54274" name="矩形 3"/>
          <p:cNvSpPr>
            <a:spLocks noChangeArrowheads="1"/>
          </p:cNvSpPr>
          <p:nvPr/>
        </p:nvSpPr>
        <p:spPr bwMode="auto">
          <a:xfrm>
            <a:off x="7162800" y="5021263"/>
            <a:ext cx="2319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坐时身体要略向前倾</a:t>
            </a:r>
            <a:endParaRPr lang="zh-CN" altLang="en-US" sz="1600"/>
          </a:p>
        </p:txBody>
      </p:sp>
      <p:sp>
        <p:nvSpPr>
          <p:cNvPr id="54275" name="矩形 13"/>
          <p:cNvSpPr>
            <a:spLocks noChangeArrowheads="1"/>
          </p:cNvSpPr>
          <p:nvPr/>
        </p:nvSpPr>
        <p:spPr bwMode="auto">
          <a:xfrm>
            <a:off x="7181850" y="3309938"/>
            <a:ext cx="394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面试时，不要靠椅子背坐，也不要坐满，但也不宜坐得太少，一般以坐满椅子的三分之二为宜</a:t>
            </a:r>
            <a:endParaRPr lang="zh-CN" altLang="en-US" sz="1600"/>
          </a:p>
        </p:txBody>
      </p:sp>
      <p:sp>
        <p:nvSpPr>
          <p:cNvPr id="17" name="五边形 16"/>
          <p:cNvSpPr/>
          <p:nvPr/>
        </p:nvSpPr>
        <p:spPr>
          <a:xfrm>
            <a:off x="6934200" y="1873250"/>
            <a:ext cx="2895600" cy="46355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4277" name="矩形 17"/>
          <p:cNvSpPr>
            <a:spLocks noChangeArrowheads="1"/>
          </p:cNvSpPr>
          <p:nvPr/>
        </p:nvSpPr>
        <p:spPr bwMode="auto">
          <a:xfrm>
            <a:off x="7162800" y="1922463"/>
            <a:ext cx="1557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bg1"/>
                </a:solidFill>
                <a:ea typeface="微软雅黑" panose="020B0503020204020204" pitchFamily="34" charset="-122"/>
              </a:rPr>
              <a:t>入座礼仪</a:t>
            </a:r>
            <a:endParaRPr lang="zh-CN" altLang="en-US" sz="2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4278" name="矩形 14"/>
          <p:cNvSpPr>
            <a:spLocks noChangeArrowheads="1"/>
          </p:cNvSpPr>
          <p:nvPr/>
        </p:nvSpPr>
        <p:spPr bwMode="auto">
          <a:xfrm>
            <a:off x="7162800" y="4287838"/>
            <a:ext cx="2911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女士要并拢双腿，不管男女，在说话时都把腿靠拢</a:t>
            </a:r>
            <a:endParaRPr lang="zh-CN" altLang="en-US" sz="1600"/>
          </a:p>
        </p:txBody>
      </p:sp>
      <p:pic>
        <p:nvPicPr>
          <p:cNvPr id="54279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836738"/>
            <a:ext cx="6057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9" name="组合 12"/>
          <p:cNvGrpSpPr/>
          <p:nvPr/>
        </p:nvGrpSpPr>
        <p:grpSpPr bwMode="auto">
          <a:xfrm>
            <a:off x="0" y="625475"/>
            <a:ext cx="2620963" cy="585788"/>
            <a:chOff x="-1588" y="602056"/>
            <a:chExt cx="2621411" cy="584775"/>
          </a:xfrm>
        </p:grpSpPr>
        <p:sp>
          <p:nvSpPr>
            <p:cNvPr id="14" name="矩形 13"/>
            <p:cNvSpPr/>
            <p:nvPr/>
          </p:nvSpPr>
          <p:spPr>
            <a:xfrm>
              <a:off x="-1588" y="630582"/>
              <a:ext cx="492209" cy="5419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76811" name="文本框 5"/>
            <p:cNvSpPr txBox="1">
              <a:spLocks noChangeArrowheads="1"/>
            </p:cNvSpPr>
            <p:nvPr/>
          </p:nvSpPr>
          <p:spPr bwMode="auto">
            <a:xfrm>
              <a:off x="1371724" y="742950"/>
              <a:ext cx="1248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76812" name="文本框 15"/>
            <p:cNvSpPr txBox="1">
              <a:spLocks noChangeArrowheads="1"/>
            </p:cNvSpPr>
            <p:nvPr/>
          </p:nvSpPr>
          <p:spPr bwMode="auto">
            <a:xfrm>
              <a:off x="509705" y="602056"/>
              <a:ext cx="1243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礼仪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4274" grpId="0"/>
      <p:bldP spid="54275" grpId="0"/>
      <p:bldP spid="54277" grpId="0"/>
      <p:bldP spid="542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五边形 21"/>
          <p:cNvSpPr/>
          <p:nvPr/>
        </p:nvSpPr>
        <p:spPr>
          <a:xfrm>
            <a:off x="914400" y="4179888"/>
            <a:ext cx="4724400" cy="46355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3" name="五边形 22"/>
          <p:cNvSpPr/>
          <p:nvPr/>
        </p:nvSpPr>
        <p:spPr>
          <a:xfrm flipH="1">
            <a:off x="5638800" y="4179888"/>
            <a:ext cx="5029200" cy="46355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5299" name="文本框 168967"/>
          <p:cNvSpPr txBox="1">
            <a:spLocks noChangeArrowheads="1"/>
          </p:cNvSpPr>
          <p:nvPr/>
        </p:nvSpPr>
        <p:spPr bwMode="auto">
          <a:xfrm>
            <a:off x="914400" y="4845050"/>
            <a:ext cx="4343400" cy="1385888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ea typeface="微软雅黑" panose="020B0503020204020204" pitchFamily="34" charset="-122"/>
              </a:rPr>
              <a:t>自我介绍是很好的表现机会，个人自我介绍是</a:t>
            </a:r>
            <a:r>
              <a:rPr lang="zh-CN" altLang="en-US" sz="1400">
                <a:ea typeface="微软雅黑" panose="020B0503020204020204" pitchFamily="34" charset="-122"/>
                <a:hlinkClick r:id="rId1"/>
              </a:rPr>
              <a:t>面试</a:t>
            </a:r>
            <a:r>
              <a:rPr lang="zh-CN" altLang="en-US" sz="1400">
                <a:ea typeface="微软雅黑" panose="020B0503020204020204" pitchFamily="34" charset="-122"/>
              </a:rPr>
              <a:t>实战非常关键的一步，因为众所周知的“首因效应</a:t>
            </a:r>
            <a:r>
              <a:rPr lang="en-US" altLang="zh-CN" sz="1400">
                <a:ea typeface="微软雅黑" panose="020B0503020204020204" pitchFamily="34" charset="-122"/>
              </a:rPr>
              <a:t>"</a:t>
            </a:r>
            <a:r>
              <a:rPr lang="zh-CN" altLang="en-US" sz="1400">
                <a:ea typeface="微软雅黑" panose="020B0503020204020204" pitchFamily="34" charset="-122"/>
              </a:rPr>
              <a:t>的影响，这</a:t>
            </a:r>
            <a:r>
              <a:rPr lang="en-US" altLang="zh-CN" sz="1400">
                <a:ea typeface="微软雅黑" panose="020B0503020204020204" pitchFamily="34" charset="-122"/>
              </a:rPr>
              <a:t>2-3</a:t>
            </a:r>
            <a:r>
              <a:rPr lang="zh-CN" altLang="en-US" sz="1400">
                <a:ea typeface="微软雅黑" panose="020B0503020204020204" pitchFamily="34" charset="-122"/>
              </a:rPr>
              <a:t>分钟见面前的自我介绍，将是你所有工作成绩与为人处世的</a:t>
            </a:r>
            <a:r>
              <a:rPr lang="zh-CN" altLang="en-US" sz="1400">
                <a:ea typeface="微软雅黑" panose="020B0503020204020204" pitchFamily="34" charset="-122"/>
                <a:hlinkClick r:id="rId2"/>
              </a:rPr>
              <a:t>总结</a:t>
            </a:r>
            <a:r>
              <a:rPr lang="zh-CN" altLang="en-US" sz="1400">
                <a:ea typeface="微软雅黑" panose="020B0503020204020204" pitchFamily="34" charset="-122"/>
              </a:rPr>
              <a:t>，也是你接下来</a:t>
            </a:r>
            <a:r>
              <a:rPr lang="zh-CN" altLang="en-US" sz="1400">
                <a:ea typeface="微软雅黑" panose="020B0503020204020204" pitchFamily="34" charset="-122"/>
                <a:hlinkClick r:id="rId1"/>
              </a:rPr>
              <a:t>面试</a:t>
            </a:r>
            <a:r>
              <a:rPr lang="zh-CN" altLang="en-US" sz="1400">
                <a:ea typeface="微软雅黑" panose="020B0503020204020204" pitchFamily="34" charset="-122"/>
              </a:rPr>
              <a:t>的基调 </a:t>
            </a:r>
            <a:endParaRPr lang="zh-CN" altLang="en-US" sz="1400">
              <a:ea typeface="微软雅黑" panose="020B0503020204020204" pitchFamily="34" charset="-122"/>
            </a:endParaRPr>
          </a:p>
        </p:txBody>
      </p:sp>
      <p:sp>
        <p:nvSpPr>
          <p:cNvPr id="55300" name="文本框 168968"/>
          <p:cNvSpPr txBox="1">
            <a:spLocks noChangeArrowheads="1"/>
          </p:cNvSpPr>
          <p:nvPr/>
        </p:nvSpPr>
        <p:spPr bwMode="auto">
          <a:xfrm>
            <a:off x="5867400" y="4845050"/>
            <a:ext cx="4953000" cy="1708150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ea typeface="微软雅黑" panose="020B0503020204020204" pitchFamily="34" charset="-122"/>
              </a:rPr>
              <a:t>风度总是伴随着礼仪，一个有风度的人，必定谙知礼仪的重要，既彬彬有礼，又落落大方，顺乎自然，合乎人情，外表、内涵和肢体语言的真挚融合为一。每个人都有自己的形象风格，展现自我风采的另外一个重要因素便是自信，体现出一种独特的自然魅力，自我风采便无人能挡。</a:t>
            </a:r>
            <a:endParaRPr lang="zh-CN" altLang="en-US" sz="1400">
              <a:ea typeface="微软雅黑" panose="020B0503020204020204" pitchFamily="34" charset="-122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500063" y="2082800"/>
            <a:ext cx="3930650" cy="61595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800" noProof="1">
              <a:latin typeface="微软雅黑" panose="020B0503020204020204" pitchFamily="34" charset="-122"/>
            </a:endParaRPr>
          </a:p>
        </p:txBody>
      </p:sp>
      <p:sp>
        <p:nvSpPr>
          <p:cNvPr id="78855" name="矩形 17"/>
          <p:cNvSpPr>
            <a:spLocks noChangeArrowheads="1"/>
          </p:cNvSpPr>
          <p:nvPr/>
        </p:nvSpPr>
        <p:spPr bwMode="auto">
          <a:xfrm>
            <a:off x="728663" y="2114550"/>
            <a:ext cx="2992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chemeClr val="bg1"/>
                </a:solidFill>
                <a:ea typeface="微软雅黑" panose="020B0503020204020204" pitchFamily="34" charset="-122"/>
              </a:rPr>
              <a:t>面试中的礼仪</a:t>
            </a:r>
            <a:endParaRPr lang="zh-CN" altLang="en-US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5303" name="矩形 3"/>
          <p:cNvSpPr>
            <a:spLocks noChangeArrowheads="1"/>
          </p:cNvSpPr>
          <p:nvPr/>
        </p:nvSpPr>
        <p:spPr bwMode="auto">
          <a:xfrm>
            <a:off x="654050" y="2905125"/>
            <a:ext cx="3776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ea typeface="微软雅黑" panose="020B0503020204020204" pitchFamily="34" charset="-122"/>
              </a:rPr>
              <a:t>怎样让面试官重视你？</a:t>
            </a:r>
            <a:endParaRPr lang="zh-CN" altLang="en-US" sz="2800"/>
          </a:p>
        </p:txBody>
      </p:sp>
      <p:sp>
        <p:nvSpPr>
          <p:cNvPr id="55304" name="文本框 6"/>
          <p:cNvSpPr txBox="1">
            <a:spLocks noChangeArrowheads="1"/>
          </p:cNvSpPr>
          <p:nvPr/>
        </p:nvSpPr>
        <p:spPr bwMode="auto">
          <a:xfrm>
            <a:off x="1143000" y="4227513"/>
            <a:ext cx="274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zh-CN" altLang="en-US" sz="1800">
                <a:solidFill>
                  <a:schemeClr val="bg1"/>
                </a:solidFill>
                <a:ea typeface="微软雅黑" panose="020B0503020204020204" pitchFamily="34" charset="-122"/>
              </a:rPr>
              <a:t>语言就是力量</a:t>
            </a:r>
            <a:endParaRPr kumimoji="1" lang="zh-CN" altLang="en-US" sz="18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5305" name="文本框 25"/>
          <p:cNvSpPr txBox="1">
            <a:spLocks noChangeArrowheads="1"/>
          </p:cNvSpPr>
          <p:nvPr/>
        </p:nvSpPr>
        <p:spPr bwMode="auto">
          <a:xfrm>
            <a:off x="6553200" y="4227513"/>
            <a:ext cx="274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zh-CN" altLang="en-US" sz="1800">
                <a:solidFill>
                  <a:schemeClr val="bg1"/>
                </a:solidFill>
                <a:ea typeface="微软雅黑" panose="020B0503020204020204" pitchFamily="34" charset="-122"/>
              </a:rPr>
              <a:t>气质高雅与风度潇洒</a:t>
            </a:r>
            <a:endParaRPr kumimoji="1" lang="zh-CN" altLang="en-US" sz="18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8859" name="组合 15"/>
          <p:cNvGrpSpPr/>
          <p:nvPr/>
        </p:nvGrpSpPr>
        <p:grpSpPr bwMode="auto">
          <a:xfrm>
            <a:off x="0" y="625475"/>
            <a:ext cx="2620963" cy="585788"/>
            <a:chOff x="-1588" y="602056"/>
            <a:chExt cx="2621411" cy="584775"/>
          </a:xfrm>
        </p:grpSpPr>
        <p:sp>
          <p:nvSpPr>
            <p:cNvPr id="18" name="矩形 17"/>
            <p:cNvSpPr/>
            <p:nvPr/>
          </p:nvSpPr>
          <p:spPr>
            <a:xfrm>
              <a:off x="-1588" y="630582"/>
              <a:ext cx="492209" cy="5419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78862" name="文本框 5"/>
            <p:cNvSpPr txBox="1">
              <a:spLocks noChangeArrowheads="1"/>
            </p:cNvSpPr>
            <p:nvPr/>
          </p:nvSpPr>
          <p:spPr bwMode="auto">
            <a:xfrm>
              <a:off x="1371724" y="742950"/>
              <a:ext cx="1248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78863" name="文本框 19"/>
            <p:cNvSpPr txBox="1">
              <a:spLocks noChangeArrowheads="1"/>
            </p:cNvSpPr>
            <p:nvPr/>
          </p:nvSpPr>
          <p:spPr bwMode="auto">
            <a:xfrm>
              <a:off x="509705" y="602056"/>
              <a:ext cx="1243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礼仪</a:t>
              </a:r>
              <a:endParaRPr kumimoji="1" lang="zh-CN" altLang="en-US"/>
            </a:p>
          </p:txBody>
        </p:sp>
      </p:grpSp>
      <p:pic>
        <p:nvPicPr>
          <p:cNvPr id="55307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85875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0" grpId="0"/>
      <p:bldP spid="17" grpId="0" animBg="1"/>
      <p:bldP spid="55303" grpId="0"/>
      <p:bldP spid="55304" grpId="0"/>
      <p:bldP spid="5530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五边形 17"/>
          <p:cNvSpPr/>
          <p:nvPr/>
        </p:nvSpPr>
        <p:spPr>
          <a:xfrm>
            <a:off x="1062038" y="2728913"/>
            <a:ext cx="2595562" cy="411162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4267200" y="2727325"/>
            <a:ext cx="2595563" cy="41275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0" name="五边形 19"/>
          <p:cNvSpPr/>
          <p:nvPr/>
        </p:nvSpPr>
        <p:spPr>
          <a:xfrm>
            <a:off x="7562850" y="2727325"/>
            <a:ext cx="2595563" cy="41275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80901" name="矩形 1"/>
          <p:cNvSpPr>
            <a:spLocks noChangeArrowheads="1"/>
          </p:cNvSpPr>
          <p:nvPr/>
        </p:nvSpPr>
        <p:spPr bwMode="auto">
          <a:xfrm>
            <a:off x="4527550" y="1493838"/>
            <a:ext cx="2647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595959"/>
                </a:solidFill>
                <a:ea typeface="微软雅黑" panose="020B0503020204020204" pitchFamily="34" charset="-122"/>
              </a:rPr>
              <a:t>交谈中的礼仪</a:t>
            </a:r>
            <a:endParaRPr lang="zh-CN" altLang="en-US" sz="4000" b="1">
              <a:solidFill>
                <a:srgbClr val="595959"/>
              </a:solidFill>
              <a:ea typeface="微软雅黑" panose="020B0503020204020204" pitchFamily="34" charset="-122"/>
            </a:endParaRPr>
          </a:p>
        </p:txBody>
      </p:sp>
      <p:sp>
        <p:nvSpPr>
          <p:cNvPr id="80902" name="矩形 2"/>
          <p:cNvSpPr>
            <a:spLocks noChangeArrowheads="1"/>
          </p:cNvSpPr>
          <p:nvPr/>
        </p:nvSpPr>
        <p:spPr bwMode="auto">
          <a:xfrm>
            <a:off x="1066800" y="2765425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 b="1">
                <a:solidFill>
                  <a:schemeClr val="bg1"/>
                </a:solidFill>
                <a:ea typeface="微软雅黑" panose="020B0503020204020204" pitchFamily="34" charset="-122"/>
              </a:rPr>
              <a:t>诚恳热情</a:t>
            </a:r>
            <a:endParaRPr lang="zh-CN" altLang="en-US" sz="1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6326" name="矩形 9"/>
          <p:cNvSpPr>
            <a:spLocks noChangeArrowheads="1"/>
          </p:cNvSpPr>
          <p:nvPr/>
        </p:nvSpPr>
        <p:spPr bwMode="auto">
          <a:xfrm>
            <a:off x="4267200" y="3243263"/>
            <a:ext cx="2971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ea typeface="微软雅黑" panose="020B0503020204020204" pitchFamily="34" charset="-122"/>
              </a:rPr>
              <a:t>回答提问之前，应对自己要讲的话稍加思索，想好了的可以说，还没有想清楚的就不说，或少说，切勿信口开河、夸夸其谈、文不对题、话不及义。</a:t>
            </a:r>
            <a:endParaRPr lang="zh-CN" altLang="en-US" sz="16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6327" name="矩形 10"/>
          <p:cNvSpPr>
            <a:spLocks noChangeArrowheads="1"/>
          </p:cNvSpPr>
          <p:nvPr/>
        </p:nvSpPr>
        <p:spPr bwMode="auto">
          <a:xfrm>
            <a:off x="7543800" y="3243263"/>
            <a:ext cx="3810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ea typeface="微软雅黑" panose="020B0503020204020204" pitchFamily="34" charset="-122"/>
              </a:rPr>
              <a:t>应答时要表现从容镇定，如果答不出就大方承认有的东西还没有经过认真考虑。考官在意的并不一定只是问题的本身，如果你能从容地谈出自己的想法，虽然欠完整，很不成熟，也不致影响大局</a:t>
            </a:r>
            <a:endParaRPr lang="zh-CN" altLang="en-US" sz="1600"/>
          </a:p>
        </p:txBody>
      </p:sp>
      <p:sp>
        <p:nvSpPr>
          <p:cNvPr id="56328" name="矩形 7"/>
          <p:cNvSpPr>
            <a:spLocks noChangeArrowheads="1"/>
          </p:cNvSpPr>
          <p:nvPr/>
        </p:nvSpPr>
        <p:spPr bwMode="auto">
          <a:xfrm>
            <a:off x="995363" y="3243263"/>
            <a:ext cx="2662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ea typeface="微软雅黑" panose="020B0503020204020204" pitchFamily="34" charset="-122"/>
              </a:rPr>
              <a:t>把自己的自信和热情“写”在脸上，同时表现出对去对方单位工作的诚意</a:t>
            </a:r>
            <a:endParaRPr lang="zh-CN" altLang="en-US" sz="1600"/>
          </a:p>
        </p:txBody>
      </p:sp>
      <p:sp>
        <p:nvSpPr>
          <p:cNvPr id="80906" name="矩形 8"/>
          <p:cNvSpPr>
            <a:spLocks noChangeArrowheads="1"/>
          </p:cNvSpPr>
          <p:nvPr/>
        </p:nvSpPr>
        <p:spPr bwMode="auto">
          <a:xfrm>
            <a:off x="4267200" y="2781300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600" b="1">
                <a:solidFill>
                  <a:schemeClr val="bg1"/>
                </a:solidFill>
                <a:ea typeface="微软雅黑" panose="020B0503020204020204" pitchFamily="34" charset="-122"/>
              </a:rPr>
              <a:t>谨慎多思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80907" name="矩形 11"/>
          <p:cNvSpPr>
            <a:spLocks noChangeArrowheads="1"/>
          </p:cNvSpPr>
          <p:nvPr/>
        </p:nvSpPr>
        <p:spPr bwMode="auto">
          <a:xfrm>
            <a:off x="7545388" y="2781300"/>
            <a:ext cx="1293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600" b="1">
                <a:solidFill>
                  <a:schemeClr val="bg1"/>
                </a:solidFill>
                <a:ea typeface="微软雅黑" panose="020B0503020204020204" pitchFamily="34" charset="-122"/>
              </a:rPr>
              <a:t>落落大方</a:t>
            </a:r>
            <a:endParaRPr lang="zh-CN" altLang="en-US" sz="16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27263" y="1495425"/>
            <a:ext cx="7737475" cy="647700"/>
          </a:xfrm>
          <a:prstGeom prst="rect">
            <a:avLst/>
          </a:prstGeom>
          <a:noFill/>
          <a:ln w="9525">
            <a:noFill/>
          </a:ln>
        </p:spPr>
        <p:txBody>
          <a:bodyPr lIns="83464" tIns="41732" rIns="83464" bIns="41732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z="2400" noProof="1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6" name="直接连接符 18"/>
          <p:cNvCxnSpPr/>
          <p:nvPr/>
        </p:nvCxnSpPr>
        <p:spPr>
          <a:xfrm>
            <a:off x="1177925" y="1819275"/>
            <a:ext cx="3089275" cy="0"/>
          </a:xfrm>
          <a:prstGeom prst="line">
            <a:avLst/>
          </a:prstGeom>
          <a:ln w="381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9"/>
          <p:cNvCxnSpPr/>
          <p:nvPr/>
        </p:nvCxnSpPr>
        <p:spPr>
          <a:xfrm>
            <a:off x="7391400" y="1819275"/>
            <a:ext cx="3095625" cy="0"/>
          </a:xfrm>
          <a:prstGeom prst="line">
            <a:avLst/>
          </a:prstGeom>
          <a:ln w="381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911" name="组合 20"/>
          <p:cNvGrpSpPr/>
          <p:nvPr/>
        </p:nvGrpSpPr>
        <p:grpSpPr bwMode="auto">
          <a:xfrm>
            <a:off x="0" y="625475"/>
            <a:ext cx="2620963" cy="585788"/>
            <a:chOff x="-1588" y="602056"/>
            <a:chExt cx="2621411" cy="584775"/>
          </a:xfrm>
        </p:grpSpPr>
        <p:sp>
          <p:nvSpPr>
            <p:cNvPr id="22" name="矩形 21"/>
            <p:cNvSpPr/>
            <p:nvPr/>
          </p:nvSpPr>
          <p:spPr>
            <a:xfrm>
              <a:off x="-1588" y="630582"/>
              <a:ext cx="492209" cy="541986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80913" name="文本框 5"/>
            <p:cNvSpPr txBox="1">
              <a:spLocks noChangeArrowheads="1"/>
            </p:cNvSpPr>
            <p:nvPr/>
          </p:nvSpPr>
          <p:spPr bwMode="auto">
            <a:xfrm>
              <a:off x="1371724" y="742950"/>
              <a:ext cx="1248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80914" name="文本框 23"/>
            <p:cNvSpPr txBox="1">
              <a:spLocks noChangeArrowheads="1"/>
            </p:cNvSpPr>
            <p:nvPr/>
          </p:nvSpPr>
          <p:spPr bwMode="auto">
            <a:xfrm>
              <a:off x="509705" y="602056"/>
              <a:ext cx="1243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礼仪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56326" grpId="0"/>
      <p:bldP spid="56327" grpId="0"/>
      <p:bldP spid="563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9"/>
          <p:cNvGrpSpPr/>
          <p:nvPr/>
        </p:nvGrpSpPr>
        <p:grpSpPr bwMode="auto">
          <a:xfrm>
            <a:off x="8161338" y="2322513"/>
            <a:ext cx="2933700" cy="2478087"/>
            <a:chOff x="9506" y="4184"/>
            <a:chExt cx="4621" cy="3901"/>
          </a:xfrm>
        </p:grpSpPr>
        <p:sp>
          <p:nvSpPr>
            <p:cNvPr id="29" name="圆角矩形 28"/>
            <p:cNvSpPr/>
            <p:nvPr/>
          </p:nvSpPr>
          <p:spPr>
            <a:xfrm>
              <a:off x="9506" y="7125"/>
              <a:ext cx="4561" cy="960"/>
            </a:xfrm>
            <a:prstGeom prst="roundRect">
              <a:avLst/>
            </a:prstGeom>
            <a:solidFill>
              <a:srgbClr val="0E5B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9566" y="5678"/>
              <a:ext cx="4561" cy="960"/>
            </a:xfrm>
            <a:prstGeom prst="roundRect">
              <a:avLst/>
            </a:prstGeom>
            <a:solidFill>
              <a:srgbClr val="0E5B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9566" y="4184"/>
              <a:ext cx="4561" cy="960"/>
            </a:xfrm>
            <a:prstGeom prst="roundRect">
              <a:avLst/>
            </a:prstGeom>
            <a:solidFill>
              <a:srgbClr val="0E5B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426" name="组合 31"/>
          <p:cNvGrpSpPr/>
          <p:nvPr/>
        </p:nvGrpSpPr>
        <p:grpSpPr bwMode="auto">
          <a:xfrm>
            <a:off x="4408488" y="2847975"/>
            <a:ext cx="2362200" cy="1379538"/>
            <a:chOff x="4549" y="5011"/>
            <a:chExt cx="3720" cy="2171"/>
          </a:xfrm>
        </p:grpSpPr>
        <p:sp>
          <p:nvSpPr>
            <p:cNvPr id="31" name="圆角矩形 30"/>
            <p:cNvSpPr/>
            <p:nvPr/>
          </p:nvSpPr>
          <p:spPr>
            <a:xfrm>
              <a:off x="4549" y="5011"/>
              <a:ext cx="3720" cy="2171"/>
            </a:xfrm>
            <a:prstGeom prst="roundRect">
              <a:avLst/>
            </a:prstGeom>
            <a:solidFill>
              <a:srgbClr val="0E5BB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9239" name="文本框 2"/>
            <p:cNvSpPr txBox="1">
              <a:spLocks noChangeArrowheads="1"/>
            </p:cNvSpPr>
            <p:nvPr/>
          </p:nvSpPr>
          <p:spPr bwMode="auto">
            <a:xfrm>
              <a:off x="4984" y="5637"/>
              <a:ext cx="2850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心理准备</a:t>
              </a:r>
              <a:endParaRPr lang="zh-CN" altLang="en-US" b="1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28" name="文本框 3"/>
          <p:cNvSpPr txBox="1">
            <a:spLocks noChangeArrowheads="1"/>
          </p:cNvSpPr>
          <p:nvPr/>
        </p:nvSpPr>
        <p:spPr bwMode="auto">
          <a:xfrm>
            <a:off x="8351838" y="2401888"/>
            <a:ext cx="215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为什么找工作</a:t>
            </a:r>
            <a:r>
              <a:rPr lang="en-US" altLang="zh-CN" sz="24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?</a:t>
            </a:r>
            <a:endParaRPr lang="en-US" altLang="zh-CN" sz="24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429" name="文本框 4"/>
          <p:cNvSpPr txBox="1">
            <a:spLocks noChangeArrowheads="1"/>
          </p:cNvSpPr>
          <p:nvPr/>
        </p:nvSpPr>
        <p:spPr bwMode="auto">
          <a:xfrm>
            <a:off x="8272463" y="3381375"/>
            <a:ext cx="2452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找什么样的工作</a:t>
            </a:r>
            <a:r>
              <a:rPr lang="en-US" altLang="zh-CN" sz="24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?</a:t>
            </a:r>
            <a:endParaRPr lang="en-US" altLang="zh-CN" sz="24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430" name="文本框 6"/>
          <p:cNvSpPr txBox="1">
            <a:spLocks noChangeArrowheads="1"/>
          </p:cNvSpPr>
          <p:nvPr/>
        </p:nvSpPr>
        <p:spPr bwMode="auto">
          <a:xfrm>
            <a:off x="8199438" y="4322763"/>
            <a:ext cx="214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对薪水的态度</a:t>
            </a:r>
            <a:r>
              <a:rPr lang="en-US" altLang="zh-CN" sz="24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?</a:t>
            </a:r>
            <a:endParaRPr lang="en-US" altLang="zh-CN" sz="24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7410" name="组合 52"/>
          <p:cNvGrpSpPr/>
          <p:nvPr/>
        </p:nvGrpSpPr>
        <p:grpSpPr bwMode="auto">
          <a:xfrm>
            <a:off x="7261225" y="2305050"/>
            <a:ext cx="533400" cy="2327275"/>
            <a:chOff x="11436" y="3631"/>
            <a:chExt cx="840" cy="3663"/>
          </a:xfrm>
        </p:grpSpPr>
        <p:sp>
          <p:nvSpPr>
            <p:cNvPr id="42" name="椭圆 41"/>
            <p:cNvSpPr/>
            <p:nvPr/>
          </p:nvSpPr>
          <p:spPr>
            <a:xfrm>
              <a:off x="11436" y="3631"/>
              <a:ext cx="840" cy="840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rgbClr val="0E5BB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grpSp>
          <p:nvGrpSpPr>
            <p:cNvPr id="9230" name="组合 51"/>
            <p:cNvGrpSpPr/>
            <p:nvPr/>
          </p:nvGrpSpPr>
          <p:grpSpPr bwMode="auto">
            <a:xfrm>
              <a:off x="11436" y="3792"/>
              <a:ext cx="840" cy="3502"/>
              <a:chOff x="11436" y="3792"/>
              <a:chExt cx="840" cy="3502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1436" y="4918"/>
                <a:ext cx="840" cy="840"/>
              </a:xfrm>
              <a:prstGeom prst="ellipse">
                <a:avLst/>
              </a:prstGeom>
              <a:solidFill>
                <a:schemeClr val="bg1"/>
              </a:solidFill>
              <a:ln w="66675">
                <a:solidFill>
                  <a:srgbClr val="0E5BB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9232" name="组合 50"/>
              <p:cNvGrpSpPr/>
              <p:nvPr/>
            </p:nvGrpSpPr>
            <p:grpSpPr bwMode="auto">
              <a:xfrm>
                <a:off x="11436" y="3792"/>
                <a:ext cx="840" cy="3503"/>
                <a:chOff x="12150" y="3792"/>
                <a:chExt cx="840" cy="3503"/>
              </a:xfrm>
            </p:grpSpPr>
            <p:sp>
              <p:nvSpPr>
                <p:cNvPr id="9233" name="文本框 44"/>
                <p:cNvSpPr txBox="1">
                  <a:spLocks noChangeArrowheads="1"/>
                </p:cNvSpPr>
                <p:nvPr/>
              </p:nvSpPr>
              <p:spPr bwMode="auto">
                <a:xfrm>
                  <a:off x="12233" y="3792"/>
                  <a:ext cx="757" cy="5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800" b="1">
                      <a:solidFill>
                        <a:schemeClr val="accent2"/>
                      </a:solidFill>
                    </a:rPr>
                    <a:t>01</a:t>
                  </a:r>
                  <a:endParaRPr lang="en-US" altLang="zh-CN" sz="1800" b="1">
                    <a:solidFill>
                      <a:schemeClr val="accent2"/>
                    </a:solidFill>
                  </a:endParaRPr>
                </a:p>
              </p:txBody>
            </p:sp>
            <p:grpSp>
              <p:nvGrpSpPr>
                <p:cNvPr id="9234" name="组合 49"/>
                <p:cNvGrpSpPr/>
                <p:nvPr/>
              </p:nvGrpSpPr>
              <p:grpSpPr bwMode="auto">
                <a:xfrm>
                  <a:off x="12150" y="5024"/>
                  <a:ext cx="840" cy="2271"/>
                  <a:chOff x="12150" y="5024"/>
                  <a:chExt cx="840" cy="2271"/>
                </a:xfrm>
              </p:grpSpPr>
              <p:sp>
                <p:nvSpPr>
                  <p:cNvPr id="44" name="椭圆 43"/>
                  <p:cNvSpPr/>
                  <p:nvPr/>
                </p:nvSpPr>
                <p:spPr>
                  <a:xfrm>
                    <a:off x="12150" y="6452"/>
                    <a:ext cx="840" cy="842"/>
                  </a:xfrm>
                  <a:prstGeom prst="ellipse">
                    <a:avLst/>
                  </a:prstGeom>
                  <a:solidFill>
                    <a:schemeClr val="bg1"/>
                  </a:solidFill>
                  <a:ln w="66675">
                    <a:solidFill>
                      <a:srgbClr val="0E5BB2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buFont typeface="Arial" panose="020B0604020202020204" pitchFamily="34" charset="0"/>
                      <a:buNone/>
                      <a:defRPr/>
                    </a:pPr>
                    <a:endParaRPr lang="zh-CN" altLang="en-US" noProof="1">
                      <a:latin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237" name="文本框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33" y="5024"/>
                    <a:ext cx="757" cy="5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r>
                      <a:rPr lang="en-US" altLang="zh-CN" sz="1800" b="1">
                        <a:solidFill>
                          <a:schemeClr val="accent2"/>
                        </a:solidFill>
                      </a:rPr>
                      <a:t>02</a:t>
                    </a:r>
                    <a:endParaRPr lang="en-US" altLang="zh-CN" sz="1800" b="1">
                      <a:solidFill>
                        <a:schemeClr val="accent2"/>
                      </a:solidFill>
                    </a:endParaRPr>
                  </a:p>
                </p:txBody>
              </p:sp>
            </p:grpSp>
            <p:sp>
              <p:nvSpPr>
                <p:cNvPr id="9235" name="文本框 46"/>
                <p:cNvSpPr txBox="1">
                  <a:spLocks noChangeArrowheads="1"/>
                </p:cNvSpPr>
                <p:nvPr/>
              </p:nvSpPr>
              <p:spPr bwMode="auto">
                <a:xfrm>
                  <a:off x="12233" y="6569"/>
                  <a:ext cx="757" cy="5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800" b="1">
                      <a:solidFill>
                        <a:schemeClr val="accent2"/>
                      </a:solidFill>
                    </a:rPr>
                    <a:t>03</a:t>
                  </a:r>
                  <a:endParaRPr lang="en-US" altLang="zh-CN" sz="1800" b="1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pic>
        <p:nvPicPr>
          <p:cNvPr id="9224" name="图片 48" descr="v2-e713b1ca21e6df4e9691ff6727b1873b_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3196"/>
          <a:stretch>
            <a:fillRect/>
          </a:stretch>
        </p:blipFill>
        <p:spPr bwMode="auto">
          <a:xfrm>
            <a:off x="-1588" y="1733550"/>
            <a:ext cx="4259263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组合 5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9" name="矩形 8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9227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9228" name="文本框 2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17429" grpId="0"/>
      <p:bldP spid="174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组合 5"/>
          <p:cNvGrpSpPr/>
          <p:nvPr/>
        </p:nvGrpSpPr>
        <p:grpSpPr bwMode="auto">
          <a:xfrm>
            <a:off x="0" y="3048000"/>
            <a:ext cx="12217400" cy="2349500"/>
            <a:chOff x="-20" y="4772"/>
            <a:chExt cx="19240" cy="3700"/>
          </a:xfrm>
        </p:grpSpPr>
        <p:sp>
          <p:nvSpPr>
            <p:cNvPr id="82947" name="矩形 4101"/>
            <p:cNvSpPr>
              <a:spLocks noChangeArrowheads="1"/>
            </p:cNvSpPr>
            <p:nvPr/>
          </p:nvSpPr>
          <p:spPr bwMode="auto">
            <a:xfrm>
              <a:off x="-20" y="4772"/>
              <a:ext cx="19240" cy="3700"/>
            </a:xfrm>
            <a:prstGeom prst="rect">
              <a:avLst/>
            </a:prstGeom>
            <a:solidFill>
              <a:srgbClr val="0E5BB2">
                <a:alpha val="7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82948" name="文本框 4"/>
            <p:cNvSpPr txBox="1">
              <a:spLocks noChangeArrowheads="1"/>
            </p:cNvSpPr>
            <p:nvPr/>
          </p:nvSpPr>
          <p:spPr bwMode="auto">
            <a:xfrm>
              <a:off x="8031" y="5757"/>
              <a:ext cx="7350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5400">
                  <a:solidFill>
                    <a:schemeClr val="bg1"/>
                  </a:solidFill>
                  <a:ea typeface="微软雅黑" panose="020B0503020204020204" pitchFamily="34" charset="-122"/>
                </a:rPr>
                <a:t> 告别礼仪</a:t>
              </a:r>
              <a:endParaRPr lang="zh-CN" altLang="en-US" sz="54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2949" name="文本框 1"/>
            <p:cNvSpPr txBox="1">
              <a:spLocks noChangeArrowheads="1"/>
            </p:cNvSpPr>
            <p:nvPr/>
          </p:nvSpPr>
          <p:spPr bwMode="auto">
            <a:xfrm>
              <a:off x="6255" y="5611"/>
              <a:ext cx="2086" cy="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600" b="1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03</a:t>
              </a:r>
              <a:endParaRPr lang="en-US" altLang="zh-CN" sz="6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矩形 175108"/>
          <p:cNvSpPr>
            <a:spLocks noChangeArrowheads="1"/>
          </p:cNvSpPr>
          <p:nvPr/>
        </p:nvSpPr>
        <p:spPr bwMode="auto">
          <a:xfrm>
            <a:off x="490538" y="1738313"/>
            <a:ext cx="5222875" cy="142875"/>
          </a:xfrm>
          <a:prstGeom prst="rect">
            <a:avLst/>
          </a:prstGeom>
          <a:solidFill>
            <a:srgbClr val="0046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8370" name="文本框 175109"/>
          <p:cNvSpPr txBox="1">
            <a:spLocks noChangeArrowheads="1"/>
          </p:cNvSpPr>
          <p:nvPr/>
        </p:nvSpPr>
        <p:spPr bwMode="auto">
          <a:xfrm>
            <a:off x="5867400" y="2032000"/>
            <a:ext cx="6172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首先，要突出个人的优点和特长，并要有相当的可信度 </a:t>
            </a:r>
            <a:endParaRPr lang="ko-KR" altLang="en-US" sz="1800">
              <a:ea typeface="微软雅黑" panose="020B0503020204020204" pitchFamily="34" charset="-122"/>
            </a:endParaRPr>
          </a:p>
          <a:p>
            <a:pPr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其次，要展示个性，使个人形象鲜明，可以适当引用别人的言论，如老师、朋友等的评论来支持自己的描述；</a:t>
            </a:r>
            <a:endParaRPr lang="en-US" altLang="ko-KR" sz="1800">
              <a:ea typeface="微软雅黑" panose="020B0503020204020204" pitchFamily="34" charset="-122"/>
            </a:endParaRPr>
          </a:p>
          <a:p>
            <a:pPr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第三，坚持以事实说话，少用虚词、感叹词之类 </a:t>
            </a:r>
            <a:r>
              <a:rPr lang="ko-KR" altLang="zh-CN" sz="1800">
                <a:ea typeface="微软雅黑" panose="020B0503020204020204" pitchFamily="34" charset="-122"/>
              </a:rPr>
              <a:t> </a:t>
            </a:r>
            <a:endParaRPr lang="ko-KR" altLang="en-US" sz="1800">
              <a:ea typeface="微软雅黑" panose="020B0503020204020204" pitchFamily="34" charset="-122"/>
            </a:endParaRPr>
          </a:p>
          <a:p>
            <a:pPr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第四要符合常规，介绍的内容和层次应合理、有序地展开 。铺排次序内容的次序亦极重要</a:t>
            </a:r>
            <a:r>
              <a:rPr lang="zh-CN" altLang="en-US" sz="2000" b="1">
                <a:ea typeface="微软雅黑" panose="020B0503020204020204" pitchFamily="34" charset="-122"/>
              </a:rPr>
              <a:t>。</a:t>
            </a:r>
            <a:endParaRPr lang="ko-KR" altLang="en-US" sz="2000" b="1">
              <a:ea typeface="微软雅黑" panose="020B0503020204020204" pitchFamily="34" charset="-122"/>
            </a:endParaRPr>
          </a:p>
        </p:txBody>
      </p:sp>
      <p:sp>
        <p:nvSpPr>
          <p:cNvPr id="58371" name="文本框 175111"/>
          <p:cNvSpPr txBox="1">
            <a:spLocks noChangeArrowheads="1"/>
          </p:cNvSpPr>
          <p:nvPr/>
        </p:nvSpPr>
        <p:spPr bwMode="auto">
          <a:xfrm>
            <a:off x="5867400" y="1558925"/>
            <a:ext cx="6172200" cy="401638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ea typeface="微软雅黑" panose="020B0503020204020204" pitchFamily="34" charset="-122"/>
              </a:rPr>
              <a:t>自我介绍应把握以下几个要点  </a:t>
            </a:r>
            <a:endParaRPr lang="zh-CN" altLang="en-US" sz="2000" b="1">
              <a:ea typeface="微软雅黑" panose="020B0503020204020204" pitchFamily="34" charset="-122"/>
            </a:endParaRPr>
          </a:p>
        </p:txBody>
      </p:sp>
      <p:grpSp>
        <p:nvGrpSpPr>
          <p:cNvPr id="84997" name="组合 26"/>
          <p:cNvGrpSpPr/>
          <p:nvPr/>
        </p:nvGrpSpPr>
        <p:grpSpPr bwMode="auto">
          <a:xfrm>
            <a:off x="-1588" y="323850"/>
            <a:ext cx="8721726" cy="1143000"/>
            <a:chOff x="-2" y="520"/>
            <a:chExt cx="13735" cy="1800"/>
          </a:xfrm>
        </p:grpSpPr>
        <p:sp>
          <p:nvSpPr>
            <p:cNvPr id="11" name="矩形 10"/>
            <p:cNvSpPr/>
            <p:nvPr/>
          </p:nvSpPr>
          <p:spPr>
            <a:xfrm>
              <a:off x="-2" y="993"/>
              <a:ext cx="775" cy="855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85001" name="文本框 5"/>
            <p:cNvSpPr txBox="1">
              <a:spLocks noChangeArrowheads="1"/>
            </p:cNvSpPr>
            <p:nvPr/>
          </p:nvSpPr>
          <p:spPr bwMode="auto">
            <a:xfrm>
              <a:off x="3601" y="1061"/>
              <a:ext cx="342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Farewell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</p:grpSp>
      <p:pic>
        <p:nvPicPr>
          <p:cNvPr id="58373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052638"/>
            <a:ext cx="5715001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标题 66562"/>
          <p:cNvSpPr>
            <a:spLocks noGrp="1" noChangeArrowheads="1"/>
          </p:cNvSpPr>
          <p:nvPr/>
        </p:nvSpPr>
        <p:spPr bwMode="auto">
          <a:xfrm>
            <a:off x="504825" y="-533400"/>
            <a:ext cx="2057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ea typeface="微软雅黑" panose="020B0503020204020204" pitchFamily="34" charset="-122"/>
              </a:rPr>
              <a:t>告别礼仪</a:t>
            </a:r>
            <a:endParaRPr lang="zh-CN" altLang="en-US" b="1">
              <a:solidFill>
                <a:srgbClr val="0D0D0D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90538" y="1295400"/>
            <a:ext cx="4184650" cy="533400"/>
          </a:xfrm>
        </p:spPr>
        <p:txBody>
          <a:bodyPr/>
          <a:lstStyle/>
          <a:p>
            <a:pPr algn="l" eaLnBrk="1" hangingPunct="1"/>
            <a:r>
              <a:rPr lang="zh-CN" altLang="en-US" sz="2000" b="1">
                <a:solidFill>
                  <a:schemeClr val="tx1"/>
                </a:solidFill>
                <a:ea typeface="微软雅黑" panose="020B0503020204020204" pitchFamily="34" charset="-122"/>
              </a:rPr>
              <a:t>聆听的礼仪</a:t>
            </a:r>
            <a:endParaRPr lang="zh-CN" altLang="en-US" sz="2000" b="1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7043" name="组合 26"/>
          <p:cNvGrpSpPr/>
          <p:nvPr/>
        </p:nvGrpSpPr>
        <p:grpSpPr bwMode="auto">
          <a:xfrm>
            <a:off x="0" y="304800"/>
            <a:ext cx="8721725" cy="1143000"/>
            <a:chOff x="-2" y="520"/>
            <a:chExt cx="13735" cy="1800"/>
          </a:xfrm>
        </p:grpSpPr>
        <p:sp>
          <p:nvSpPr>
            <p:cNvPr id="6" name="矩形 5"/>
            <p:cNvSpPr/>
            <p:nvPr/>
          </p:nvSpPr>
          <p:spPr>
            <a:xfrm>
              <a:off x="-2" y="993"/>
              <a:ext cx="775" cy="855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87063" name="文本框 5"/>
            <p:cNvSpPr txBox="1">
              <a:spLocks noChangeArrowheads="1"/>
            </p:cNvSpPr>
            <p:nvPr/>
          </p:nvSpPr>
          <p:spPr bwMode="auto">
            <a:xfrm>
              <a:off x="3601" y="1061"/>
              <a:ext cx="342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Farewell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</p:grpSp>
      <p:sp>
        <p:nvSpPr>
          <p:cNvPr id="59395" name="矩形 7"/>
          <p:cNvSpPr>
            <a:spLocks noChangeArrowheads="1"/>
          </p:cNvSpPr>
          <p:nvPr/>
        </p:nvSpPr>
        <p:spPr bwMode="auto">
          <a:xfrm>
            <a:off x="814388" y="2362200"/>
            <a:ext cx="3236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ea typeface="微软雅黑" panose="020B0503020204020204" pitchFamily="34" charset="-122"/>
              </a:rPr>
              <a:t>应注视对方以表示专注倾听，可通过直视的双眼，赞许的点头</a:t>
            </a:r>
            <a:endParaRPr lang="zh-CN" altLang="en-US" sz="1400"/>
          </a:p>
        </p:txBody>
      </p:sp>
      <p:sp>
        <p:nvSpPr>
          <p:cNvPr id="59396" name="矩形 8"/>
          <p:cNvSpPr>
            <a:spLocks noChangeArrowheads="1"/>
          </p:cNvSpPr>
          <p:nvPr/>
        </p:nvSpPr>
        <p:spPr bwMode="auto">
          <a:xfrm>
            <a:off x="814388" y="3352800"/>
            <a:ext cx="34083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ea typeface="微软雅黑" panose="020B0503020204020204" pitchFamily="34" charset="-122"/>
              </a:rPr>
              <a:t>不时地通过表情、手势、点头等必要的附合，向对方表示你在认真地倾听。如果巧妙地插入一两句话，效果则更好</a:t>
            </a:r>
            <a:endParaRPr lang="zh-CN" altLang="en-US" sz="1400"/>
          </a:p>
        </p:txBody>
      </p:sp>
      <p:grpSp>
        <p:nvGrpSpPr>
          <p:cNvPr id="59397" name="组合 19"/>
          <p:cNvGrpSpPr/>
          <p:nvPr/>
        </p:nvGrpSpPr>
        <p:grpSpPr bwMode="auto">
          <a:xfrm>
            <a:off x="854075" y="1871663"/>
            <a:ext cx="2595563" cy="411162"/>
            <a:chOff x="878602" y="2819772"/>
            <a:chExt cx="2596140" cy="412265"/>
          </a:xfrm>
        </p:grpSpPr>
        <p:sp>
          <p:nvSpPr>
            <p:cNvPr id="12" name="五边形 11"/>
            <p:cNvSpPr/>
            <p:nvPr/>
          </p:nvSpPr>
          <p:spPr>
            <a:xfrm>
              <a:off x="878602" y="2819772"/>
              <a:ext cx="2596140" cy="412265"/>
            </a:xfrm>
            <a:prstGeom prst="homePlate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87061" name="矩形 12"/>
            <p:cNvSpPr>
              <a:spLocks noChangeArrowheads="1"/>
            </p:cNvSpPr>
            <p:nvPr/>
          </p:nvSpPr>
          <p:spPr bwMode="auto">
            <a:xfrm>
              <a:off x="990734" y="2844035"/>
              <a:ext cx="23218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zh-CN" altLang="en-US" sz="1800" b="1">
                  <a:solidFill>
                    <a:schemeClr val="bg1"/>
                  </a:solidFill>
                  <a:ea typeface="微软雅黑" panose="020B0503020204020204" pitchFamily="34" charset="-122"/>
                </a:rPr>
                <a:t>专注有礼</a:t>
              </a:r>
              <a:endParaRPr lang="zh-CN" altLang="en-US" sz="18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9398" name="组合 21"/>
          <p:cNvGrpSpPr/>
          <p:nvPr/>
        </p:nvGrpSpPr>
        <p:grpSpPr bwMode="auto">
          <a:xfrm>
            <a:off x="854075" y="2906713"/>
            <a:ext cx="2595563" cy="412750"/>
            <a:chOff x="878602" y="4083507"/>
            <a:chExt cx="2596140" cy="412265"/>
          </a:xfrm>
        </p:grpSpPr>
        <p:sp>
          <p:nvSpPr>
            <p:cNvPr id="16" name="五边形 15"/>
            <p:cNvSpPr/>
            <p:nvPr/>
          </p:nvSpPr>
          <p:spPr>
            <a:xfrm>
              <a:off x="878602" y="4083507"/>
              <a:ext cx="2596140" cy="412265"/>
            </a:xfrm>
            <a:prstGeom prst="homePlate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87059" name="矩形 16"/>
            <p:cNvSpPr>
              <a:spLocks noChangeArrowheads="1"/>
            </p:cNvSpPr>
            <p:nvPr/>
          </p:nvSpPr>
          <p:spPr bwMode="auto">
            <a:xfrm>
              <a:off x="990734" y="4107211"/>
              <a:ext cx="1752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zh-CN" altLang="en-US" sz="18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有所反应</a:t>
              </a:r>
              <a:endParaRPr lang="zh-CN" altLang="en-US" sz="18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59399" name="图片 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62138"/>
            <a:ext cx="723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矩形 24"/>
          <p:cNvSpPr>
            <a:spLocks noChangeArrowheads="1"/>
          </p:cNvSpPr>
          <p:nvPr/>
        </p:nvSpPr>
        <p:spPr bwMode="auto">
          <a:xfrm>
            <a:off x="814388" y="46482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ea typeface="微软雅黑" panose="020B0503020204020204" pitchFamily="34" charset="-122"/>
              </a:rPr>
              <a:t>聆听是捕捉信息、处理信息、反馈信息的过程</a:t>
            </a:r>
            <a:endParaRPr lang="zh-CN" altLang="en-US" sz="1400"/>
          </a:p>
        </p:txBody>
      </p:sp>
      <p:grpSp>
        <p:nvGrpSpPr>
          <p:cNvPr id="59401" name="组合 23"/>
          <p:cNvGrpSpPr/>
          <p:nvPr/>
        </p:nvGrpSpPr>
        <p:grpSpPr bwMode="auto">
          <a:xfrm>
            <a:off x="854075" y="4157663"/>
            <a:ext cx="2595563" cy="411162"/>
            <a:chOff x="853567" y="4739623"/>
            <a:chExt cx="2596140" cy="412265"/>
          </a:xfrm>
        </p:grpSpPr>
        <p:sp>
          <p:nvSpPr>
            <p:cNvPr id="27" name="五边形 26"/>
            <p:cNvSpPr/>
            <p:nvPr/>
          </p:nvSpPr>
          <p:spPr>
            <a:xfrm>
              <a:off x="853567" y="4739623"/>
              <a:ext cx="2596140" cy="412265"/>
            </a:xfrm>
            <a:prstGeom prst="homePlate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87057" name="矩形 22"/>
            <p:cNvSpPr>
              <a:spLocks noChangeArrowheads="1"/>
            </p:cNvSpPr>
            <p:nvPr/>
          </p:nvSpPr>
          <p:spPr bwMode="auto">
            <a:xfrm>
              <a:off x="883210" y="4761089"/>
              <a:ext cx="13965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zh-CN" altLang="en-US" sz="18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有所收获</a:t>
              </a:r>
              <a:endParaRPr lang="zh-CN" altLang="en-US" sz="18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9402" name="矩形 28"/>
          <p:cNvSpPr>
            <a:spLocks noChangeArrowheads="1"/>
          </p:cNvSpPr>
          <p:nvPr/>
        </p:nvSpPr>
        <p:spPr bwMode="auto">
          <a:xfrm>
            <a:off x="814388" y="5510213"/>
            <a:ext cx="37576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ea typeface="微软雅黑" panose="020B0503020204020204" pitchFamily="34" charset="-122"/>
              </a:rPr>
              <a:t>倾听时要仔细、认真地品味对方话语中的言外之意、弦外之音、微妙情感，细细咀嚼品味，以便正确判断他的真正意图</a:t>
            </a:r>
            <a:endParaRPr lang="zh-CN" altLang="en-US" sz="1400"/>
          </a:p>
        </p:txBody>
      </p:sp>
      <p:grpSp>
        <p:nvGrpSpPr>
          <p:cNvPr id="59403" name="组合 25"/>
          <p:cNvGrpSpPr/>
          <p:nvPr/>
        </p:nvGrpSpPr>
        <p:grpSpPr bwMode="auto">
          <a:xfrm>
            <a:off x="854075" y="5040313"/>
            <a:ext cx="2595563" cy="412750"/>
            <a:chOff x="853567" y="5472956"/>
            <a:chExt cx="2596140" cy="412265"/>
          </a:xfrm>
        </p:grpSpPr>
        <p:sp>
          <p:nvSpPr>
            <p:cNvPr id="31" name="五边形 30"/>
            <p:cNvSpPr/>
            <p:nvPr/>
          </p:nvSpPr>
          <p:spPr>
            <a:xfrm>
              <a:off x="853567" y="5472956"/>
              <a:ext cx="2596140" cy="412265"/>
            </a:xfrm>
            <a:prstGeom prst="homePlate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87055" name="矩形 29"/>
            <p:cNvSpPr>
              <a:spLocks noChangeArrowheads="1"/>
            </p:cNvSpPr>
            <p:nvPr/>
          </p:nvSpPr>
          <p:spPr bwMode="auto">
            <a:xfrm>
              <a:off x="914536" y="5494422"/>
              <a:ext cx="13965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zh-CN" altLang="en-US" sz="18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有所判断</a:t>
              </a:r>
              <a:endParaRPr lang="zh-CN" altLang="en-US" sz="18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7053" name="标题 66562"/>
          <p:cNvSpPr>
            <a:spLocks noGrp="1" noChangeArrowheads="1"/>
          </p:cNvSpPr>
          <p:nvPr/>
        </p:nvSpPr>
        <p:spPr bwMode="auto">
          <a:xfrm>
            <a:off x="498475" y="-538163"/>
            <a:ext cx="20574000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ea typeface="微软雅黑" panose="020B0503020204020204" pitchFamily="34" charset="-122"/>
              </a:rPr>
              <a:t>告别礼仪</a:t>
            </a:r>
            <a:endParaRPr lang="zh-CN" altLang="en-US" b="1">
              <a:solidFill>
                <a:srgbClr val="0D0D0D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/>
      <p:bldP spid="59400" grpId="0"/>
      <p:bldP spid="5940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矩形 179201"/>
          <p:cNvSpPr>
            <a:spLocks noChangeArrowheads="1"/>
          </p:cNvSpPr>
          <p:nvPr/>
        </p:nvSpPr>
        <p:spPr bwMode="auto">
          <a:xfrm>
            <a:off x="450850" y="1981200"/>
            <a:ext cx="701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>
                <a:ea typeface="微软雅黑" panose="020B0503020204020204" pitchFamily="34" charset="-122"/>
              </a:rPr>
              <a:t>再次强调你对应聘该工作的热情，并感谢对方抽时间与你进行交谈 </a:t>
            </a:r>
            <a:endParaRPr lang="en-US" altLang="ko-KR" sz="1400">
              <a:ea typeface="微软雅黑" panose="020B0503020204020204" pitchFamily="34" charset="-122"/>
            </a:endParaRPr>
          </a:p>
        </p:txBody>
      </p:sp>
      <p:sp>
        <p:nvSpPr>
          <p:cNvPr id="60418" name="文本框 179203"/>
          <p:cNvSpPr txBox="1">
            <a:spLocks noChangeArrowheads="1"/>
          </p:cNvSpPr>
          <p:nvPr/>
        </p:nvSpPr>
        <p:spPr bwMode="auto">
          <a:xfrm>
            <a:off x="492125" y="2392363"/>
            <a:ext cx="6348413" cy="738187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zh-CN" altLang="en-US" sz="1400">
                <a:ea typeface="微软雅黑" panose="020B0503020204020204" pitchFamily="34" charset="-122"/>
              </a:rPr>
              <a:t>表示与主考官们的交谈使你受益匪浅，并希望今后能有机会再次得到对方进一步的指导。记住，表示感谢很重要，如果你没有忽略这个环节，则显得“鹤立鸡群”，格外突出，说不定会使对方改变初衷。 </a:t>
            </a:r>
            <a:endParaRPr lang="zh-CN" altLang="en-US" sz="1400">
              <a:ea typeface="微软雅黑" panose="020B0503020204020204" pitchFamily="34" charset="-122"/>
            </a:endParaRPr>
          </a:p>
        </p:txBody>
      </p:sp>
      <p:sp>
        <p:nvSpPr>
          <p:cNvPr id="60419" name="矩形 179204"/>
          <p:cNvSpPr>
            <a:spLocks noChangeArrowheads="1"/>
          </p:cNvSpPr>
          <p:nvPr/>
        </p:nvSpPr>
        <p:spPr bwMode="auto">
          <a:xfrm>
            <a:off x="762000" y="3276600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b="1">
                <a:solidFill>
                  <a:srgbClr val="0070C0"/>
                </a:solidFill>
                <a:ea typeface="微软雅黑" panose="020B0503020204020204" pitchFamily="34" charset="-122"/>
              </a:rPr>
              <a:t>不要过早打听面试结果 </a:t>
            </a:r>
            <a:r>
              <a:rPr lang="ko-KR" altLang="en-US" sz="1400" b="1">
                <a:solidFill>
                  <a:srgbClr val="0070C0"/>
                </a:solidFill>
                <a:ea typeface="휴먼옛체" pitchFamily="18" charset="-127"/>
              </a:rPr>
              <a:t> </a:t>
            </a:r>
            <a:endParaRPr lang="ko-KR" altLang="en-US" sz="1400" b="1">
              <a:solidFill>
                <a:srgbClr val="0070C0"/>
              </a:solidFill>
              <a:ea typeface="휴먼옛체" pitchFamily="18" charset="-127"/>
            </a:endParaRPr>
          </a:p>
        </p:txBody>
      </p:sp>
      <p:sp>
        <p:nvSpPr>
          <p:cNvPr id="60420" name="文本框 179206"/>
          <p:cNvSpPr txBox="1">
            <a:spLocks noChangeArrowheads="1"/>
          </p:cNvSpPr>
          <p:nvPr/>
        </p:nvSpPr>
        <p:spPr bwMode="auto">
          <a:xfrm>
            <a:off x="762000" y="3530600"/>
            <a:ext cx="5638800" cy="461963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ea typeface="微软雅黑" panose="020B0503020204020204" pitchFamily="34" charset="-122"/>
              </a:rPr>
              <a:t>最后确定录用人选，可能要等</a:t>
            </a:r>
            <a:r>
              <a:rPr lang="en-US" altLang="zh-CN" sz="1200">
                <a:ea typeface="微软雅黑" panose="020B0503020204020204" pitchFamily="34" charset="-122"/>
              </a:rPr>
              <a:t>3—5</a:t>
            </a:r>
            <a:r>
              <a:rPr lang="zh-CN" altLang="en-US" sz="1200">
                <a:ea typeface="微软雅黑" panose="020B0503020204020204" pitchFamily="34" charset="-122"/>
              </a:rPr>
              <a:t>天。求职者在这段时间内一定要耐心等候消息，不要过早打听面试结果。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60421" name="矩形 179207"/>
          <p:cNvSpPr>
            <a:spLocks noChangeArrowheads="1"/>
          </p:cNvSpPr>
          <p:nvPr/>
        </p:nvSpPr>
        <p:spPr bwMode="auto">
          <a:xfrm>
            <a:off x="762000" y="4267200"/>
            <a:ext cx="46482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b="1">
                <a:solidFill>
                  <a:srgbClr val="0070C0"/>
                </a:solidFill>
                <a:ea typeface="微软雅黑" panose="020B0503020204020204" pitchFamily="34" charset="-122"/>
              </a:rPr>
              <a:t>查询结果 </a:t>
            </a:r>
            <a:endParaRPr lang="ko-KR" altLang="en-US" sz="1400" b="1">
              <a:solidFill>
                <a:srgbClr val="0070C0"/>
              </a:solidFill>
              <a:ea typeface="Gulim" panose="020B0600000101010101" pitchFamily="34" charset="-127"/>
            </a:endParaRPr>
          </a:p>
        </p:txBody>
      </p:sp>
      <p:sp>
        <p:nvSpPr>
          <p:cNvPr id="60422" name="文本框 179209"/>
          <p:cNvSpPr txBox="1">
            <a:spLocks noChangeArrowheads="1"/>
          </p:cNvSpPr>
          <p:nvPr/>
        </p:nvSpPr>
        <p:spPr bwMode="auto">
          <a:xfrm>
            <a:off x="762000" y="4527550"/>
            <a:ext cx="5791200" cy="461963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ea typeface="微软雅黑" panose="020B0503020204020204" pitchFamily="34" charset="-122"/>
              </a:rPr>
              <a:t>一般来说，你如果在面试两周后或在主考官许诺的通知时间到了，还没有收到对方的答复时，可自行打电话到该公司人事部门查询。 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grpSp>
        <p:nvGrpSpPr>
          <p:cNvPr id="89096" name="组合 26"/>
          <p:cNvGrpSpPr/>
          <p:nvPr/>
        </p:nvGrpSpPr>
        <p:grpSpPr bwMode="auto">
          <a:xfrm>
            <a:off x="0" y="304800"/>
            <a:ext cx="8721725" cy="1143000"/>
            <a:chOff x="-2" y="520"/>
            <a:chExt cx="13735" cy="1800"/>
          </a:xfrm>
        </p:grpSpPr>
        <p:sp>
          <p:nvSpPr>
            <p:cNvPr id="15" name="矩形 14"/>
            <p:cNvSpPr/>
            <p:nvPr/>
          </p:nvSpPr>
          <p:spPr>
            <a:xfrm>
              <a:off x="-2" y="993"/>
              <a:ext cx="775" cy="855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89105" name="文本框 5"/>
            <p:cNvSpPr txBox="1">
              <a:spLocks noChangeArrowheads="1"/>
            </p:cNvSpPr>
            <p:nvPr/>
          </p:nvSpPr>
          <p:spPr bwMode="auto">
            <a:xfrm>
              <a:off x="3601" y="1061"/>
              <a:ext cx="342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Farewell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</p:grpSp>
      <p:grpSp>
        <p:nvGrpSpPr>
          <p:cNvPr id="60424" name="组合 16"/>
          <p:cNvGrpSpPr/>
          <p:nvPr/>
        </p:nvGrpSpPr>
        <p:grpSpPr bwMode="auto">
          <a:xfrm>
            <a:off x="492125" y="1492250"/>
            <a:ext cx="2595563" cy="412750"/>
            <a:chOff x="878602" y="2819772"/>
            <a:chExt cx="2596140" cy="412265"/>
          </a:xfrm>
        </p:grpSpPr>
        <p:sp>
          <p:nvSpPr>
            <p:cNvPr id="18" name="五边形 17"/>
            <p:cNvSpPr/>
            <p:nvPr/>
          </p:nvSpPr>
          <p:spPr>
            <a:xfrm>
              <a:off x="878602" y="2819772"/>
              <a:ext cx="2596140" cy="412265"/>
            </a:xfrm>
            <a:prstGeom prst="homePlate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89103" name="矩形 18"/>
            <p:cNvSpPr>
              <a:spLocks noChangeArrowheads="1"/>
            </p:cNvSpPr>
            <p:nvPr/>
          </p:nvSpPr>
          <p:spPr bwMode="auto">
            <a:xfrm>
              <a:off x="990734" y="2844035"/>
              <a:ext cx="23218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zh-CN" altLang="en-US" sz="18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告别礼仪 </a:t>
              </a:r>
              <a:endParaRPr lang="zh-CN" altLang="en-US" sz="18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0425" name="矩形 21"/>
          <p:cNvSpPr>
            <a:spLocks noChangeArrowheads="1"/>
          </p:cNvSpPr>
          <p:nvPr/>
        </p:nvSpPr>
        <p:spPr bwMode="auto">
          <a:xfrm>
            <a:off x="762000" y="5178425"/>
            <a:ext cx="83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b="1">
                <a:solidFill>
                  <a:srgbClr val="0070C0"/>
                </a:solidFill>
                <a:ea typeface="微软雅黑" panose="020B0503020204020204" pitchFamily="34" charset="-122"/>
              </a:rPr>
              <a:t>握手</a:t>
            </a:r>
            <a:endParaRPr lang="zh-CN" altLang="en-US" sz="1400" b="1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  <p:sp>
        <p:nvSpPr>
          <p:cNvPr id="60426" name="矩形 22"/>
          <p:cNvSpPr>
            <a:spLocks noChangeArrowheads="1"/>
          </p:cNvSpPr>
          <p:nvPr/>
        </p:nvSpPr>
        <p:spPr bwMode="auto">
          <a:xfrm>
            <a:off x="793750" y="5416550"/>
            <a:ext cx="609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ea typeface="微软雅黑" panose="020B0503020204020204" pitchFamily="34" charset="-122"/>
              </a:rPr>
              <a:t>要讲究先后的顺序，握手的先后顺序是根据握手人双方所处的社会地位、身份、性别和条件来确定的，其基本原则是：上级在先，长辈在先，女士在先。 握手通常以三五秒钟为宜，要注意把握好力度，双目注视对方，面带笑容，同时应配以适当的敬语，如“再见”、“再会”、“谢谢”等。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pic>
        <p:nvPicPr>
          <p:cNvPr id="60427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r="8237"/>
          <a:stretch>
            <a:fillRect/>
          </a:stretch>
        </p:blipFill>
        <p:spPr bwMode="auto">
          <a:xfrm>
            <a:off x="7164388" y="2043113"/>
            <a:ext cx="4648200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1" name="标题 66562"/>
          <p:cNvSpPr>
            <a:spLocks noGrp="1" noChangeArrowheads="1"/>
          </p:cNvSpPr>
          <p:nvPr/>
        </p:nvSpPr>
        <p:spPr bwMode="auto">
          <a:xfrm>
            <a:off x="476250" y="-566738"/>
            <a:ext cx="20574000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ea typeface="微软雅黑" panose="020B0503020204020204" pitchFamily="34" charset="-122"/>
              </a:rPr>
              <a:t>告别礼仪</a:t>
            </a:r>
            <a:endParaRPr lang="zh-CN" altLang="en-US" b="1">
              <a:solidFill>
                <a:srgbClr val="0D0D0D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  <p:bldP spid="60418" grpId="0"/>
      <p:bldP spid="60419" grpId="0"/>
      <p:bldP spid="60420" grpId="0"/>
      <p:bldP spid="60421" grpId="0"/>
      <p:bldP spid="60422" grpId="0"/>
      <p:bldP spid="60425" grpId="0"/>
      <p:bldP spid="604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五边形 9"/>
          <p:cNvSpPr/>
          <p:nvPr/>
        </p:nvSpPr>
        <p:spPr>
          <a:xfrm>
            <a:off x="517525" y="1873250"/>
            <a:ext cx="2597150" cy="41275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624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17525" y="1703388"/>
            <a:ext cx="5257800" cy="762000"/>
          </a:xfrm>
        </p:spPr>
        <p:txBody>
          <a:bodyPr/>
          <a:lstStyle/>
          <a:p>
            <a:pPr marL="285750" indent="-285750" algn="l" eaLnBrk="1" hangingPunct="1">
              <a:buFont typeface="Wingdings" panose="05000000000000000000" pitchFamily="2" charset="2"/>
              <a:buChar char="n"/>
            </a:pPr>
            <a:r>
              <a:rPr lang="zh-CN" altLang="en-US" sz="1800">
                <a:solidFill>
                  <a:schemeClr val="bg1"/>
                </a:solidFill>
                <a:ea typeface="微软雅黑" panose="020B0503020204020204" pitchFamily="34" charset="-122"/>
              </a:rPr>
              <a:t>面试礼仪禁忌</a:t>
            </a:r>
            <a:endParaRPr lang="zh-CN" altLang="en-US" sz="18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91140" name="组合 26"/>
          <p:cNvGrpSpPr/>
          <p:nvPr/>
        </p:nvGrpSpPr>
        <p:grpSpPr bwMode="auto">
          <a:xfrm>
            <a:off x="0" y="292100"/>
            <a:ext cx="8721725" cy="1143000"/>
            <a:chOff x="-2" y="520"/>
            <a:chExt cx="13735" cy="1800"/>
          </a:xfrm>
        </p:grpSpPr>
        <p:sp>
          <p:nvSpPr>
            <p:cNvPr id="6" name="矩形 5"/>
            <p:cNvSpPr/>
            <p:nvPr/>
          </p:nvSpPr>
          <p:spPr>
            <a:xfrm>
              <a:off x="-2" y="993"/>
              <a:ext cx="775" cy="855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91145" name="文本框 5"/>
            <p:cNvSpPr txBox="1">
              <a:spLocks noChangeArrowheads="1"/>
            </p:cNvSpPr>
            <p:nvPr/>
          </p:nvSpPr>
          <p:spPr bwMode="auto">
            <a:xfrm>
              <a:off x="3601" y="1061"/>
              <a:ext cx="342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Farewell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en-US" altLang="zh-CN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protocol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</p:grpSp>
      <p:sp>
        <p:nvSpPr>
          <p:cNvPr id="62468" name="矩形 1"/>
          <p:cNvSpPr>
            <a:spLocks noChangeArrowheads="1"/>
          </p:cNvSpPr>
          <p:nvPr/>
        </p:nvSpPr>
        <p:spPr bwMode="auto">
          <a:xfrm>
            <a:off x="517525" y="2568575"/>
            <a:ext cx="4968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>
                <a:ea typeface="微软雅黑" panose="020B0503020204020204" pitchFamily="34" charset="-122"/>
              </a:rPr>
              <a:t>不准时入场</a:t>
            </a:r>
            <a:endParaRPr lang="zh-CN" altLang="en-US" sz="1800"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>
                <a:ea typeface="微软雅黑" panose="020B0503020204020204" pitchFamily="34" charset="-122"/>
              </a:rPr>
              <a:t>着装举止不得体</a:t>
            </a:r>
            <a:endParaRPr lang="zh-CN" altLang="en-US" sz="1800"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>
                <a:ea typeface="微软雅黑" panose="020B0503020204020204" pitchFamily="34" charset="-122"/>
              </a:rPr>
              <a:t>当面询问面试结果</a:t>
            </a:r>
            <a:endParaRPr lang="zh-CN" altLang="en-US" sz="1800"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>
                <a:ea typeface="微软雅黑" panose="020B0503020204020204" pitchFamily="34" charset="-122"/>
              </a:rPr>
              <a:t>进门不打招呼，临走不说谢谢</a:t>
            </a:r>
            <a:endParaRPr lang="zh-CN" altLang="en-US" sz="1800"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>
                <a:ea typeface="微软雅黑" panose="020B0503020204020204" pitchFamily="34" charset="-122"/>
              </a:rPr>
              <a:t>急于表现自己</a:t>
            </a:r>
            <a:endParaRPr lang="zh-CN" altLang="en-US" sz="1800"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>
                <a:ea typeface="微软雅黑" panose="020B0503020204020204" pitchFamily="34" charset="-122"/>
              </a:rPr>
              <a:t>面试过程中接手机</a:t>
            </a:r>
            <a:endParaRPr lang="zh-CN" altLang="en-US" sz="1800"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>
                <a:ea typeface="微软雅黑" panose="020B0503020204020204" pitchFamily="34" charset="-122"/>
              </a:rPr>
              <a:t>为一些小事过多解释</a:t>
            </a:r>
            <a:endParaRPr lang="zh-CN" altLang="en-US" sz="1800"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>
                <a:ea typeface="微软雅黑" panose="020B0503020204020204" pitchFamily="34" charset="-122"/>
              </a:rPr>
              <a:t>随意打断面试主考官的话，或随意转移话题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pic>
        <p:nvPicPr>
          <p:cNvPr id="62469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03388"/>
            <a:ext cx="5675313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标题 66562"/>
          <p:cNvSpPr>
            <a:spLocks noGrp="1" noChangeArrowheads="1"/>
          </p:cNvSpPr>
          <p:nvPr/>
        </p:nvSpPr>
        <p:spPr bwMode="auto">
          <a:xfrm>
            <a:off x="517525" y="-565150"/>
            <a:ext cx="2057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D0D0D"/>
                </a:solidFill>
                <a:ea typeface="微软雅黑" panose="020B0503020204020204" pitchFamily="34" charset="-122"/>
              </a:rPr>
              <a:t>告别礼仪</a:t>
            </a:r>
            <a:endParaRPr lang="zh-CN" altLang="en-US" b="1">
              <a:solidFill>
                <a:srgbClr val="0D0D0D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4101"/>
          <p:cNvSpPr>
            <a:spLocks noChangeArrowheads="1"/>
          </p:cNvSpPr>
          <p:nvPr/>
        </p:nvSpPr>
        <p:spPr bwMode="auto">
          <a:xfrm>
            <a:off x="3074988" y="3594100"/>
            <a:ext cx="9139237" cy="2349500"/>
          </a:xfrm>
          <a:prstGeom prst="rect">
            <a:avLst/>
          </a:prstGeom>
          <a:solidFill>
            <a:srgbClr val="0E5BB2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3491" name="矩形 79876"/>
          <p:cNvSpPr>
            <a:spLocks noTextEdit="1"/>
          </p:cNvSpPr>
          <p:nvPr/>
        </p:nvSpPr>
        <p:spPr>
          <a:xfrm>
            <a:off x="3657600" y="4343400"/>
            <a:ext cx="5029200" cy="1600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8000" b="1" noProof="1">
              <a:solidFill>
                <a:schemeClr val="accent4"/>
              </a:solidFill>
              <a:latin typeface="宋体" panose="02010600030101010101" pitchFamily="2" charset="-122"/>
            </a:endParaRPr>
          </a:p>
        </p:txBody>
      </p:sp>
      <p:sp>
        <p:nvSpPr>
          <p:cNvPr id="62468" name="文本框 1"/>
          <p:cNvSpPr txBox="1">
            <a:spLocks noChangeArrowheads="1"/>
          </p:cNvSpPr>
          <p:nvPr/>
        </p:nvSpPr>
        <p:spPr bwMode="auto">
          <a:xfrm>
            <a:off x="4819650" y="4256088"/>
            <a:ext cx="7140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bg1"/>
                </a:solidFill>
                <a:ea typeface="微软雅黑" panose="020B0503020204020204" pitchFamily="34" charset="-122"/>
              </a:rPr>
              <a:t>祝大家面试成功</a:t>
            </a:r>
            <a:endParaRPr lang="zh-CN" altLang="en-US" sz="5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>
            <a:spLocks noChangeArrowheads="1"/>
          </p:cNvSpPr>
          <p:nvPr/>
        </p:nvSpPr>
        <p:spPr bwMode="auto">
          <a:xfrm>
            <a:off x="1457325" y="5113338"/>
            <a:ext cx="28527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2001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用人单位信息</a:t>
            </a:r>
            <a:r>
              <a:rPr lang="en-US" altLang="zh-CN" sz="1800">
                <a:ea typeface="微软雅黑" panose="020B0503020204020204" pitchFamily="34" charset="-122"/>
              </a:rPr>
              <a:t>:</a:t>
            </a:r>
            <a:r>
              <a:rPr lang="zh-CN" altLang="en-US" sz="1800">
                <a:ea typeface="微软雅黑" panose="020B0503020204020204" pitchFamily="34" charset="-122"/>
              </a:rPr>
              <a:t>基本情况、社会评价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18434" name="文本框 2"/>
          <p:cNvSpPr txBox="1">
            <a:spLocks noChangeArrowheads="1"/>
          </p:cNvSpPr>
          <p:nvPr/>
        </p:nvSpPr>
        <p:spPr bwMode="auto">
          <a:xfrm>
            <a:off x="4430713" y="5113338"/>
            <a:ext cx="2878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2001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应聘岗位的相关信息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18435" name="文本框 3"/>
          <p:cNvSpPr txBox="1">
            <a:spLocks noChangeArrowheads="1"/>
          </p:cNvSpPr>
          <p:nvPr/>
        </p:nvSpPr>
        <p:spPr bwMode="auto">
          <a:xfrm>
            <a:off x="7385050" y="5092700"/>
            <a:ext cx="2911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2001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800">
                <a:ea typeface="微软雅黑" panose="020B0503020204020204" pitchFamily="34" charset="-122"/>
              </a:rPr>
              <a:t>对应聘岗位的工作设想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11269" name="文本框 4"/>
          <p:cNvSpPr txBox="1">
            <a:spLocks noChangeArrowheads="1"/>
          </p:cNvSpPr>
          <p:nvPr/>
        </p:nvSpPr>
        <p:spPr bwMode="auto">
          <a:xfrm>
            <a:off x="5557838" y="178593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ea typeface="微软雅黑" panose="020B0503020204020204" pitchFamily="34" charset="-122"/>
                <a:sym typeface="宋体" panose="02010600030101010101" pitchFamily="2" charset="-122"/>
              </a:rPr>
              <a:t>信息收集</a:t>
            </a:r>
            <a:endParaRPr lang="zh-CN" altLang="en-US" sz="2800" b="1"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8437" name="组合 15"/>
          <p:cNvGrpSpPr/>
          <p:nvPr/>
        </p:nvGrpSpPr>
        <p:grpSpPr bwMode="auto">
          <a:xfrm>
            <a:off x="8258175" y="2735263"/>
            <a:ext cx="1849438" cy="1849437"/>
            <a:chOff x="12954" y="5535"/>
            <a:chExt cx="1620" cy="1620"/>
          </a:xfrm>
        </p:grpSpPr>
        <p:sp>
          <p:nvSpPr>
            <p:cNvPr id="13" name="椭圆 12"/>
            <p:cNvSpPr/>
            <p:nvPr/>
          </p:nvSpPr>
          <p:spPr>
            <a:xfrm>
              <a:off x="12954" y="5535"/>
              <a:ext cx="1620" cy="1620"/>
            </a:xfrm>
            <a:prstGeom prst="ellipse">
              <a:avLst/>
            </a:prstGeom>
            <a:solidFill>
              <a:srgbClr val="0E5BB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7" name=" 7"/>
            <p:cNvSpPr/>
            <p:nvPr/>
          </p:nvSpPr>
          <p:spPr bwMode="auto">
            <a:xfrm>
              <a:off x="13424" y="6005"/>
              <a:ext cx="679" cy="679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18438" name="组合 14"/>
          <p:cNvGrpSpPr/>
          <p:nvPr/>
        </p:nvGrpSpPr>
        <p:grpSpPr bwMode="auto">
          <a:xfrm>
            <a:off x="2460625" y="2735263"/>
            <a:ext cx="1849438" cy="1849437"/>
            <a:chOff x="4283" y="5535"/>
            <a:chExt cx="1620" cy="1620"/>
          </a:xfrm>
        </p:grpSpPr>
        <p:sp>
          <p:nvSpPr>
            <p:cNvPr id="11" name="椭圆 10"/>
            <p:cNvSpPr/>
            <p:nvPr/>
          </p:nvSpPr>
          <p:spPr>
            <a:xfrm>
              <a:off x="4283" y="5535"/>
              <a:ext cx="1620" cy="1620"/>
            </a:xfrm>
            <a:prstGeom prst="ellipse">
              <a:avLst/>
            </a:prstGeom>
            <a:solidFill>
              <a:srgbClr val="0E5BB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8" name=" 8"/>
            <p:cNvSpPr/>
            <p:nvPr/>
          </p:nvSpPr>
          <p:spPr bwMode="auto">
            <a:xfrm>
              <a:off x="4695" y="5947"/>
              <a:ext cx="797" cy="797"/>
            </a:xfrm>
            <a:custGeom>
              <a:avLst/>
              <a:gdLst>
                <a:gd name="T0" fmla="*/ 1052180 w 1822450"/>
                <a:gd name="T1" fmla="*/ 1891814 h 1912938"/>
                <a:gd name="T2" fmla="*/ 834486 w 1822450"/>
                <a:gd name="T3" fmla="*/ 1843067 h 1912938"/>
                <a:gd name="T4" fmla="*/ 702457 w 1822450"/>
                <a:gd name="T5" fmla="*/ 1904601 h 1912938"/>
                <a:gd name="T6" fmla="*/ 1654740 w 1822450"/>
                <a:gd name="T7" fmla="*/ 1644404 h 1912938"/>
                <a:gd name="T8" fmla="*/ 1553494 w 1822450"/>
                <a:gd name="T9" fmla="*/ 1640423 h 1912938"/>
                <a:gd name="T10" fmla="*/ 1385313 w 1822450"/>
                <a:gd name="T11" fmla="*/ 1639229 h 1912938"/>
                <a:gd name="T12" fmla="*/ 1338497 w 1822450"/>
                <a:gd name="T13" fmla="*/ 1607788 h 1912938"/>
                <a:gd name="T14" fmla="*/ 436229 w 1822450"/>
                <a:gd name="T15" fmla="*/ 1649976 h 1912938"/>
                <a:gd name="T16" fmla="*/ 265376 w 1822450"/>
                <a:gd name="T17" fmla="*/ 1639229 h 1912938"/>
                <a:gd name="T18" fmla="*/ 148309 w 1822450"/>
                <a:gd name="T19" fmla="*/ 1649577 h 1912938"/>
                <a:gd name="T20" fmla="*/ 624432 w 1822450"/>
                <a:gd name="T21" fmla="*/ 1289910 h 1912938"/>
                <a:gd name="T22" fmla="*/ 583933 w 1822450"/>
                <a:gd name="T23" fmla="*/ 1302672 h 1912938"/>
                <a:gd name="T24" fmla="*/ 1245239 w 1822450"/>
                <a:gd name="T25" fmla="*/ 1301091 h 1912938"/>
                <a:gd name="T26" fmla="*/ 1203152 w 1822450"/>
                <a:gd name="T27" fmla="*/ 1281551 h 1912938"/>
                <a:gd name="T28" fmla="*/ 110393 w 1822450"/>
                <a:gd name="T29" fmla="*/ 1147347 h 1912938"/>
                <a:gd name="T30" fmla="*/ 86508 w 1822450"/>
                <a:gd name="T31" fmla="*/ 1182918 h 1912938"/>
                <a:gd name="T32" fmla="*/ 1760008 w 1822450"/>
                <a:gd name="T33" fmla="*/ 1169884 h 1912938"/>
                <a:gd name="T34" fmla="*/ 1709636 w 1822450"/>
                <a:gd name="T35" fmla="*/ 1166651 h 1912938"/>
                <a:gd name="T36" fmla="*/ 366123 w 1822450"/>
                <a:gd name="T37" fmla="*/ 583339 h 1912938"/>
                <a:gd name="T38" fmla="*/ 468306 w 1822450"/>
                <a:gd name="T39" fmla="*/ 1328065 h 1912938"/>
                <a:gd name="T40" fmla="*/ 96264 w 1822450"/>
                <a:gd name="T41" fmla="*/ 768237 h 1912938"/>
                <a:gd name="T42" fmla="*/ 1183 w 1822450"/>
                <a:gd name="T43" fmla="*/ 654059 h 1912938"/>
                <a:gd name="T44" fmla="*/ 1654601 w 1822450"/>
                <a:gd name="T45" fmla="*/ 539486 h 1912938"/>
                <a:gd name="T46" fmla="*/ 1777799 w 1822450"/>
                <a:gd name="T47" fmla="*/ 1076207 h 1912938"/>
                <a:gd name="T48" fmla="*/ 1669211 w 1822450"/>
                <a:gd name="T49" fmla="*/ 1082926 h 1912938"/>
                <a:gd name="T50" fmla="*/ 1379381 w 1822450"/>
                <a:gd name="T51" fmla="*/ 1258406 h 1912938"/>
                <a:gd name="T52" fmla="*/ 1596951 w 1822450"/>
                <a:gd name="T53" fmla="*/ 534744 h 1912938"/>
                <a:gd name="T54" fmla="*/ 1341509 w 1822450"/>
                <a:gd name="T55" fmla="*/ 631970 h 1912938"/>
                <a:gd name="T56" fmla="*/ 1211058 w 1822450"/>
                <a:gd name="T57" fmla="*/ 878592 h 1912938"/>
                <a:gd name="T58" fmla="*/ 913390 w 1822450"/>
                <a:gd name="T59" fmla="*/ 1388436 h 1912938"/>
                <a:gd name="T60" fmla="*/ 620862 w 1822450"/>
                <a:gd name="T61" fmla="*/ 1012575 h 1912938"/>
                <a:gd name="T62" fmla="*/ 490410 w 1822450"/>
                <a:gd name="T63" fmla="*/ 658450 h 1912938"/>
                <a:gd name="T64" fmla="*/ 791239 w 1822450"/>
                <a:gd name="T65" fmla="*/ 477436 h 1912938"/>
                <a:gd name="T66" fmla="*/ 930565 w 1822450"/>
                <a:gd name="T67" fmla="*/ 340686 h 1912938"/>
                <a:gd name="T68" fmla="*/ 1525019 w 1822450"/>
                <a:gd name="T69" fmla="*/ 348987 h 1912938"/>
                <a:gd name="T70" fmla="*/ 1543211 w 1822450"/>
                <a:gd name="T71" fmla="*/ 320925 h 1912938"/>
                <a:gd name="T72" fmla="*/ 361253 w 1822450"/>
                <a:gd name="T73" fmla="*/ 309859 h 1912938"/>
                <a:gd name="T74" fmla="*/ 388900 w 1822450"/>
                <a:gd name="T75" fmla="*/ 340686 h 1912938"/>
                <a:gd name="T76" fmla="*/ 1589483 w 1822450"/>
                <a:gd name="T77" fmla="*/ 183386 h 1912938"/>
                <a:gd name="T78" fmla="*/ 1537279 w 1822450"/>
                <a:gd name="T79" fmla="*/ 257688 h 1912938"/>
                <a:gd name="T80" fmla="*/ 1630219 w 1822450"/>
                <a:gd name="T81" fmla="*/ 376257 h 1912938"/>
                <a:gd name="T82" fmla="*/ 1556658 w 1822450"/>
                <a:gd name="T83" fmla="*/ 503916 h 1912938"/>
                <a:gd name="T84" fmla="*/ 1370381 w 1822450"/>
                <a:gd name="T85" fmla="*/ 446213 h 1912938"/>
                <a:gd name="T86" fmla="*/ 1339928 w 1822450"/>
                <a:gd name="T87" fmla="*/ 311439 h 1912938"/>
                <a:gd name="T88" fmla="*/ 1371963 w 1822450"/>
                <a:gd name="T89" fmla="*/ 194056 h 1912938"/>
                <a:gd name="T90" fmla="*/ 478954 w 1822450"/>
                <a:gd name="T91" fmla="*/ 223304 h 1912938"/>
                <a:gd name="T92" fmla="*/ 457626 w 1822450"/>
                <a:gd name="T93" fmla="*/ 275474 h 1912938"/>
                <a:gd name="T94" fmla="*/ 476585 w 1822450"/>
                <a:gd name="T95" fmla="*/ 405900 h 1912938"/>
                <a:gd name="T96" fmla="*/ 374682 w 1822450"/>
                <a:gd name="T97" fmla="*/ 531187 h 1912938"/>
                <a:gd name="T98" fmla="*/ 206423 w 1822450"/>
                <a:gd name="T99" fmla="*/ 401156 h 1912938"/>
                <a:gd name="T100" fmla="*/ 203659 w 1822450"/>
                <a:gd name="T101" fmla="*/ 280612 h 1912938"/>
                <a:gd name="T102" fmla="*/ 318991 w 1822450"/>
                <a:gd name="T103" fmla="*/ 160462 h 1912938"/>
                <a:gd name="T104" fmla="*/ 951483 w 1822450"/>
                <a:gd name="T105" fmla="*/ 193267 h 1912938"/>
                <a:gd name="T106" fmla="*/ 978320 w 1822450"/>
                <a:gd name="T107" fmla="*/ 240299 h 1912938"/>
                <a:gd name="T108" fmla="*/ 1028839 w 1822450"/>
                <a:gd name="T109" fmla="*/ 19762 h 1912938"/>
                <a:gd name="T110" fmla="*/ 985031 w 1822450"/>
                <a:gd name="T111" fmla="*/ 122916 h 1912938"/>
                <a:gd name="T112" fmla="*/ 1097906 w 1822450"/>
                <a:gd name="T113" fmla="*/ 194847 h 1912938"/>
                <a:gd name="T114" fmla="*/ 1067122 w 1822450"/>
                <a:gd name="T115" fmla="*/ 354520 h 1912938"/>
                <a:gd name="T116" fmla="*/ 893862 w 1822450"/>
                <a:gd name="T117" fmla="*/ 476646 h 1912938"/>
                <a:gd name="T118" fmla="*/ 745465 w 1822450"/>
                <a:gd name="T119" fmla="*/ 315392 h 1912938"/>
                <a:gd name="T120" fmla="*/ 746649 w 1822450"/>
                <a:gd name="T121" fmla="*/ 154929 h 1912938"/>
                <a:gd name="T122" fmla="*/ 892678 w 1822450"/>
                <a:gd name="T123" fmla="*/ 3162 h 19129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22450" h="1912938">
                  <a:moveTo>
                    <a:pt x="987425" y="1839913"/>
                  </a:moveTo>
                  <a:lnTo>
                    <a:pt x="1085699" y="1839913"/>
                  </a:lnTo>
                  <a:lnTo>
                    <a:pt x="1094850" y="1845932"/>
                  </a:lnTo>
                  <a:lnTo>
                    <a:pt x="1104399" y="1852753"/>
                  </a:lnTo>
                  <a:lnTo>
                    <a:pt x="1115141" y="1860778"/>
                  </a:lnTo>
                  <a:lnTo>
                    <a:pt x="1126282" y="1870407"/>
                  </a:lnTo>
                  <a:lnTo>
                    <a:pt x="1131454" y="1874821"/>
                  </a:lnTo>
                  <a:lnTo>
                    <a:pt x="1135831" y="1879636"/>
                  </a:lnTo>
                  <a:lnTo>
                    <a:pt x="1139809" y="1884450"/>
                  </a:lnTo>
                  <a:lnTo>
                    <a:pt x="1142594" y="1888864"/>
                  </a:lnTo>
                  <a:lnTo>
                    <a:pt x="1144982" y="1893679"/>
                  </a:lnTo>
                  <a:lnTo>
                    <a:pt x="1145777" y="1895685"/>
                  </a:lnTo>
                  <a:lnTo>
                    <a:pt x="1146175" y="1897691"/>
                  </a:lnTo>
                  <a:lnTo>
                    <a:pt x="1145777" y="1900500"/>
                  </a:lnTo>
                  <a:lnTo>
                    <a:pt x="1144982" y="1902907"/>
                  </a:lnTo>
                  <a:lnTo>
                    <a:pt x="1142992" y="1905315"/>
                  </a:lnTo>
                  <a:lnTo>
                    <a:pt x="1140605" y="1907321"/>
                  </a:lnTo>
                  <a:lnTo>
                    <a:pt x="1137422" y="1908926"/>
                  </a:lnTo>
                  <a:lnTo>
                    <a:pt x="1133046" y="1910531"/>
                  </a:lnTo>
                  <a:lnTo>
                    <a:pt x="1127475" y="1911735"/>
                  </a:lnTo>
                  <a:lnTo>
                    <a:pt x="1120712" y="1912537"/>
                  </a:lnTo>
                  <a:lnTo>
                    <a:pt x="1112754" y="1912938"/>
                  </a:lnTo>
                  <a:lnTo>
                    <a:pt x="1105195" y="1912938"/>
                  </a:lnTo>
                  <a:lnTo>
                    <a:pt x="1098033" y="1912537"/>
                  </a:lnTo>
                  <a:lnTo>
                    <a:pt x="1091269" y="1911735"/>
                  </a:lnTo>
                  <a:lnTo>
                    <a:pt x="1084903" y="1910130"/>
                  </a:lnTo>
                  <a:lnTo>
                    <a:pt x="1078537" y="1908525"/>
                  </a:lnTo>
                  <a:lnTo>
                    <a:pt x="1072569" y="1906920"/>
                  </a:lnTo>
                  <a:lnTo>
                    <a:pt x="1066601" y="1904914"/>
                  </a:lnTo>
                  <a:lnTo>
                    <a:pt x="1061031" y="1902105"/>
                  </a:lnTo>
                  <a:lnTo>
                    <a:pt x="1055859" y="1899697"/>
                  </a:lnTo>
                  <a:lnTo>
                    <a:pt x="1045514" y="1893679"/>
                  </a:lnTo>
                  <a:lnTo>
                    <a:pt x="1035965" y="1887259"/>
                  </a:lnTo>
                  <a:lnTo>
                    <a:pt x="1026416" y="1880438"/>
                  </a:lnTo>
                  <a:lnTo>
                    <a:pt x="1022438" y="1878031"/>
                  </a:lnTo>
                  <a:lnTo>
                    <a:pt x="1019255" y="1876827"/>
                  </a:lnTo>
                  <a:lnTo>
                    <a:pt x="1018459" y="1876827"/>
                  </a:lnTo>
                  <a:lnTo>
                    <a:pt x="1017663" y="1876827"/>
                  </a:lnTo>
                  <a:lnTo>
                    <a:pt x="1016470" y="1877629"/>
                  </a:lnTo>
                  <a:lnTo>
                    <a:pt x="1015674" y="1878833"/>
                  </a:lnTo>
                  <a:lnTo>
                    <a:pt x="1015276" y="1880037"/>
                  </a:lnTo>
                  <a:lnTo>
                    <a:pt x="1014083" y="1880839"/>
                  </a:lnTo>
                  <a:lnTo>
                    <a:pt x="1013685" y="1881241"/>
                  </a:lnTo>
                  <a:lnTo>
                    <a:pt x="1012889" y="1881241"/>
                  </a:lnTo>
                  <a:lnTo>
                    <a:pt x="1002146" y="1880839"/>
                  </a:lnTo>
                  <a:lnTo>
                    <a:pt x="995781" y="1880438"/>
                  </a:lnTo>
                  <a:lnTo>
                    <a:pt x="993393" y="1880037"/>
                  </a:lnTo>
                  <a:lnTo>
                    <a:pt x="991802" y="1879234"/>
                  </a:lnTo>
                  <a:lnTo>
                    <a:pt x="989812" y="1870006"/>
                  </a:lnTo>
                  <a:lnTo>
                    <a:pt x="988619" y="1861580"/>
                  </a:lnTo>
                  <a:lnTo>
                    <a:pt x="988221" y="1855160"/>
                  </a:lnTo>
                  <a:lnTo>
                    <a:pt x="988221" y="1850747"/>
                  </a:lnTo>
                  <a:lnTo>
                    <a:pt x="988221" y="1847136"/>
                  </a:lnTo>
                  <a:lnTo>
                    <a:pt x="988619" y="1844728"/>
                  </a:lnTo>
                  <a:lnTo>
                    <a:pt x="989017" y="1843123"/>
                  </a:lnTo>
                  <a:lnTo>
                    <a:pt x="987425" y="1839913"/>
                  </a:lnTo>
                  <a:close/>
                  <a:moveTo>
                    <a:pt x="739926" y="1839913"/>
                  </a:moveTo>
                  <a:lnTo>
                    <a:pt x="838200" y="1839913"/>
                  </a:lnTo>
                  <a:lnTo>
                    <a:pt x="836608" y="1843123"/>
                  </a:lnTo>
                  <a:lnTo>
                    <a:pt x="837006" y="1844728"/>
                  </a:lnTo>
                  <a:lnTo>
                    <a:pt x="837404" y="1847136"/>
                  </a:lnTo>
                  <a:lnTo>
                    <a:pt x="837404" y="1850747"/>
                  </a:lnTo>
                  <a:lnTo>
                    <a:pt x="837404" y="1855160"/>
                  </a:lnTo>
                  <a:lnTo>
                    <a:pt x="837006" y="1861580"/>
                  </a:lnTo>
                  <a:lnTo>
                    <a:pt x="835813" y="1870006"/>
                  </a:lnTo>
                  <a:lnTo>
                    <a:pt x="833823" y="1879234"/>
                  </a:lnTo>
                  <a:lnTo>
                    <a:pt x="831834" y="1880037"/>
                  </a:lnTo>
                  <a:lnTo>
                    <a:pt x="829447" y="1880438"/>
                  </a:lnTo>
                  <a:lnTo>
                    <a:pt x="823479" y="1880839"/>
                  </a:lnTo>
                  <a:lnTo>
                    <a:pt x="812338" y="1881241"/>
                  </a:lnTo>
                  <a:lnTo>
                    <a:pt x="811542" y="1881241"/>
                  </a:lnTo>
                  <a:lnTo>
                    <a:pt x="810747" y="1880839"/>
                  </a:lnTo>
                  <a:lnTo>
                    <a:pt x="810349" y="1880037"/>
                  </a:lnTo>
                  <a:lnTo>
                    <a:pt x="809553" y="1878833"/>
                  </a:lnTo>
                  <a:lnTo>
                    <a:pt x="809155" y="1877629"/>
                  </a:lnTo>
                  <a:lnTo>
                    <a:pt x="807962" y="1876827"/>
                  </a:lnTo>
                  <a:lnTo>
                    <a:pt x="807166" y="1876827"/>
                  </a:lnTo>
                  <a:lnTo>
                    <a:pt x="806370" y="1876827"/>
                  </a:lnTo>
                  <a:lnTo>
                    <a:pt x="803187" y="1878031"/>
                  </a:lnTo>
                  <a:lnTo>
                    <a:pt x="799209" y="1880438"/>
                  </a:lnTo>
                  <a:lnTo>
                    <a:pt x="789660" y="1887259"/>
                  </a:lnTo>
                  <a:lnTo>
                    <a:pt x="780111" y="1893679"/>
                  </a:lnTo>
                  <a:lnTo>
                    <a:pt x="769368" y="1899697"/>
                  </a:lnTo>
                  <a:lnTo>
                    <a:pt x="764594" y="1902105"/>
                  </a:lnTo>
                  <a:lnTo>
                    <a:pt x="758626" y="1904914"/>
                  </a:lnTo>
                  <a:lnTo>
                    <a:pt x="753056" y="1906920"/>
                  </a:lnTo>
                  <a:lnTo>
                    <a:pt x="747088" y="1908525"/>
                  </a:lnTo>
                  <a:lnTo>
                    <a:pt x="740722" y="1910130"/>
                  </a:lnTo>
                  <a:lnTo>
                    <a:pt x="733958" y="1911735"/>
                  </a:lnTo>
                  <a:lnTo>
                    <a:pt x="727194" y="1912537"/>
                  </a:lnTo>
                  <a:lnTo>
                    <a:pt x="720032" y="1912938"/>
                  </a:lnTo>
                  <a:lnTo>
                    <a:pt x="712473" y="1912938"/>
                  </a:lnTo>
                  <a:lnTo>
                    <a:pt x="704913" y="1912537"/>
                  </a:lnTo>
                  <a:lnTo>
                    <a:pt x="700139" y="1912136"/>
                  </a:lnTo>
                  <a:lnTo>
                    <a:pt x="695365" y="1911333"/>
                  </a:lnTo>
                  <a:lnTo>
                    <a:pt x="691386" y="1909728"/>
                  </a:lnTo>
                  <a:lnTo>
                    <a:pt x="687805" y="1908926"/>
                  </a:lnTo>
                  <a:lnTo>
                    <a:pt x="685020" y="1907321"/>
                  </a:lnTo>
                  <a:lnTo>
                    <a:pt x="683031" y="1905716"/>
                  </a:lnTo>
                  <a:lnTo>
                    <a:pt x="681041" y="1903710"/>
                  </a:lnTo>
                  <a:lnTo>
                    <a:pt x="680245" y="1902105"/>
                  </a:lnTo>
                  <a:lnTo>
                    <a:pt x="679450" y="1900099"/>
                  </a:lnTo>
                  <a:lnTo>
                    <a:pt x="679450" y="1898093"/>
                  </a:lnTo>
                  <a:lnTo>
                    <a:pt x="679848" y="1895685"/>
                  </a:lnTo>
                  <a:lnTo>
                    <a:pt x="680245" y="1893679"/>
                  </a:lnTo>
                  <a:lnTo>
                    <a:pt x="681439" y="1891673"/>
                  </a:lnTo>
                  <a:lnTo>
                    <a:pt x="684224" y="1886457"/>
                  </a:lnTo>
                  <a:lnTo>
                    <a:pt x="687805" y="1881642"/>
                  </a:lnTo>
                  <a:lnTo>
                    <a:pt x="692182" y="1876827"/>
                  </a:lnTo>
                  <a:lnTo>
                    <a:pt x="697354" y="1872012"/>
                  </a:lnTo>
                  <a:lnTo>
                    <a:pt x="702526" y="1866796"/>
                  </a:lnTo>
                  <a:lnTo>
                    <a:pt x="708494" y="1861981"/>
                  </a:lnTo>
                  <a:lnTo>
                    <a:pt x="720032" y="1853555"/>
                  </a:lnTo>
                  <a:lnTo>
                    <a:pt x="729581" y="1846333"/>
                  </a:lnTo>
                  <a:lnTo>
                    <a:pt x="739926" y="1839913"/>
                  </a:lnTo>
                  <a:close/>
                  <a:moveTo>
                    <a:pt x="1538288" y="1614488"/>
                  </a:moveTo>
                  <a:lnTo>
                    <a:pt x="1616076" y="1614488"/>
                  </a:lnTo>
                  <a:lnTo>
                    <a:pt x="1619648" y="1616486"/>
                  </a:lnTo>
                  <a:lnTo>
                    <a:pt x="1628379" y="1622880"/>
                  </a:lnTo>
                  <a:lnTo>
                    <a:pt x="1640286" y="1631273"/>
                  </a:lnTo>
                  <a:lnTo>
                    <a:pt x="1646239" y="1636069"/>
                  </a:lnTo>
                  <a:lnTo>
                    <a:pt x="1651795" y="1641264"/>
                  </a:lnTo>
                  <a:lnTo>
                    <a:pt x="1656557" y="1646060"/>
                  </a:lnTo>
                  <a:lnTo>
                    <a:pt x="1660526" y="1651256"/>
                  </a:lnTo>
                  <a:lnTo>
                    <a:pt x="1661717" y="1653653"/>
                  </a:lnTo>
                  <a:lnTo>
                    <a:pt x="1662907" y="1656451"/>
                  </a:lnTo>
                  <a:lnTo>
                    <a:pt x="1663701" y="1658449"/>
                  </a:lnTo>
                  <a:lnTo>
                    <a:pt x="1663701" y="1660448"/>
                  </a:lnTo>
                  <a:lnTo>
                    <a:pt x="1663304" y="1662845"/>
                  </a:lnTo>
                  <a:lnTo>
                    <a:pt x="1662511" y="1664444"/>
                  </a:lnTo>
                  <a:lnTo>
                    <a:pt x="1661320" y="1666043"/>
                  </a:lnTo>
                  <a:lnTo>
                    <a:pt x="1659336" y="1668041"/>
                  </a:lnTo>
                  <a:lnTo>
                    <a:pt x="1656161" y="1669240"/>
                  </a:lnTo>
                  <a:lnTo>
                    <a:pt x="1652986" y="1670039"/>
                  </a:lnTo>
                  <a:lnTo>
                    <a:pt x="1648620" y="1670838"/>
                  </a:lnTo>
                  <a:lnTo>
                    <a:pt x="1643461" y="1671238"/>
                  </a:lnTo>
                  <a:lnTo>
                    <a:pt x="1637904" y="1671638"/>
                  </a:lnTo>
                  <a:lnTo>
                    <a:pt x="1631951" y="1671638"/>
                  </a:lnTo>
                  <a:lnTo>
                    <a:pt x="1625998" y="1671238"/>
                  </a:lnTo>
                  <a:lnTo>
                    <a:pt x="1620442" y="1670838"/>
                  </a:lnTo>
                  <a:lnTo>
                    <a:pt x="1615282" y="1669640"/>
                  </a:lnTo>
                  <a:lnTo>
                    <a:pt x="1610520" y="1668441"/>
                  </a:lnTo>
                  <a:lnTo>
                    <a:pt x="1605757" y="1666842"/>
                  </a:lnTo>
                  <a:lnTo>
                    <a:pt x="1600995" y="1665243"/>
                  </a:lnTo>
                  <a:lnTo>
                    <a:pt x="1592660" y="1661646"/>
                  </a:lnTo>
                  <a:lnTo>
                    <a:pt x="1584723" y="1656851"/>
                  </a:lnTo>
                  <a:lnTo>
                    <a:pt x="1576785" y="1651655"/>
                  </a:lnTo>
                  <a:lnTo>
                    <a:pt x="1569245" y="1646060"/>
                  </a:lnTo>
                  <a:lnTo>
                    <a:pt x="1566070" y="1644062"/>
                  </a:lnTo>
                  <a:lnTo>
                    <a:pt x="1564085" y="1643263"/>
                  </a:lnTo>
                  <a:lnTo>
                    <a:pt x="1562101" y="1643263"/>
                  </a:lnTo>
                  <a:lnTo>
                    <a:pt x="1561307" y="1643662"/>
                  </a:lnTo>
                  <a:lnTo>
                    <a:pt x="1560513" y="1645660"/>
                  </a:lnTo>
                  <a:lnTo>
                    <a:pt x="1559720" y="1646460"/>
                  </a:lnTo>
                  <a:lnTo>
                    <a:pt x="1558926" y="1647259"/>
                  </a:lnTo>
                  <a:lnTo>
                    <a:pt x="1550195" y="1646460"/>
                  </a:lnTo>
                  <a:lnTo>
                    <a:pt x="1545035" y="1646060"/>
                  </a:lnTo>
                  <a:lnTo>
                    <a:pt x="1543448" y="1645660"/>
                  </a:lnTo>
                  <a:lnTo>
                    <a:pt x="1541860" y="1645261"/>
                  </a:lnTo>
                  <a:lnTo>
                    <a:pt x="1540273" y="1637667"/>
                  </a:lnTo>
                  <a:lnTo>
                    <a:pt x="1539479" y="1631273"/>
                  </a:lnTo>
                  <a:lnTo>
                    <a:pt x="1539082" y="1626877"/>
                  </a:lnTo>
                  <a:lnTo>
                    <a:pt x="1539082" y="1622880"/>
                  </a:lnTo>
                  <a:lnTo>
                    <a:pt x="1539082" y="1618085"/>
                  </a:lnTo>
                  <a:lnTo>
                    <a:pt x="1539479" y="1616486"/>
                  </a:lnTo>
                  <a:lnTo>
                    <a:pt x="1538288" y="1614488"/>
                  </a:lnTo>
                  <a:close/>
                  <a:moveTo>
                    <a:pt x="1343177" y="1614488"/>
                  </a:moveTo>
                  <a:lnTo>
                    <a:pt x="1420813" y="1614488"/>
                  </a:lnTo>
                  <a:lnTo>
                    <a:pt x="1419619" y="1616486"/>
                  </a:lnTo>
                  <a:lnTo>
                    <a:pt x="1420017" y="1618085"/>
                  </a:lnTo>
                  <a:lnTo>
                    <a:pt x="1420415" y="1622880"/>
                  </a:lnTo>
                  <a:lnTo>
                    <a:pt x="1420415" y="1626877"/>
                  </a:lnTo>
                  <a:lnTo>
                    <a:pt x="1420017" y="1631273"/>
                  </a:lnTo>
                  <a:lnTo>
                    <a:pt x="1419221" y="1637667"/>
                  </a:lnTo>
                  <a:lnTo>
                    <a:pt x="1417628" y="1645261"/>
                  </a:lnTo>
                  <a:lnTo>
                    <a:pt x="1416434" y="1645660"/>
                  </a:lnTo>
                  <a:lnTo>
                    <a:pt x="1414045" y="1646060"/>
                  </a:lnTo>
                  <a:lnTo>
                    <a:pt x="1409665" y="1646460"/>
                  </a:lnTo>
                  <a:lnTo>
                    <a:pt x="1400508" y="1647259"/>
                  </a:lnTo>
                  <a:lnTo>
                    <a:pt x="1399712" y="1646460"/>
                  </a:lnTo>
                  <a:lnTo>
                    <a:pt x="1398916" y="1645660"/>
                  </a:lnTo>
                  <a:lnTo>
                    <a:pt x="1398119" y="1643662"/>
                  </a:lnTo>
                  <a:lnTo>
                    <a:pt x="1397323" y="1643263"/>
                  </a:lnTo>
                  <a:lnTo>
                    <a:pt x="1395731" y="1643263"/>
                  </a:lnTo>
                  <a:lnTo>
                    <a:pt x="1393342" y="1644062"/>
                  </a:lnTo>
                  <a:lnTo>
                    <a:pt x="1390157" y="1646060"/>
                  </a:lnTo>
                  <a:lnTo>
                    <a:pt x="1382592" y="1651655"/>
                  </a:lnTo>
                  <a:lnTo>
                    <a:pt x="1375028" y="1656851"/>
                  </a:lnTo>
                  <a:lnTo>
                    <a:pt x="1366667" y="1661646"/>
                  </a:lnTo>
                  <a:lnTo>
                    <a:pt x="1357908" y="1665243"/>
                  </a:lnTo>
                  <a:lnTo>
                    <a:pt x="1353528" y="1666842"/>
                  </a:lnTo>
                  <a:lnTo>
                    <a:pt x="1348751" y="1668441"/>
                  </a:lnTo>
                  <a:lnTo>
                    <a:pt x="1343973" y="1669640"/>
                  </a:lnTo>
                  <a:lnTo>
                    <a:pt x="1338399" y="1670838"/>
                  </a:lnTo>
                  <a:lnTo>
                    <a:pt x="1333223" y="1671238"/>
                  </a:lnTo>
                  <a:lnTo>
                    <a:pt x="1327649" y="1671638"/>
                  </a:lnTo>
                  <a:lnTo>
                    <a:pt x="1321677" y="1671638"/>
                  </a:lnTo>
                  <a:lnTo>
                    <a:pt x="1315307" y="1671238"/>
                  </a:lnTo>
                  <a:lnTo>
                    <a:pt x="1310131" y="1670838"/>
                  </a:lnTo>
                  <a:lnTo>
                    <a:pt x="1306548" y="1670039"/>
                  </a:lnTo>
                  <a:lnTo>
                    <a:pt x="1302567" y="1669240"/>
                  </a:lnTo>
                  <a:lnTo>
                    <a:pt x="1300178" y="1668041"/>
                  </a:lnTo>
                  <a:lnTo>
                    <a:pt x="1297789" y="1666043"/>
                  </a:lnTo>
                  <a:lnTo>
                    <a:pt x="1296595" y="1664444"/>
                  </a:lnTo>
                  <a:lnTo>
                    <a:pt x="1295798" y="1662845"/>
                  </a:lnTo>
                  <a:lnTo>
                    <a:pt x="1295400" y="1660448"/>
                  </a:lnTo>
                  <a:lnTo>
                    <a:pt x="1295400" y="1658449"/>
                  </a:lnTo>
                  <a:lnTo>
                    <a:pt x="1296197" y="1656451"/>
                  </a:lnTo>
                  <a:lnTo>
                    <a:pt x="1296993" y="1653653"/>
                  </a:lnTo>
                  <a:lnTo>
                    <a:pt x="1298585" y="1651256"/>
                  </a:lnTo>
                  <a:lnTo>
                    <a:pt x="1302567" y="1646060"/>
                  </a:lnTo>
                  <a:lnTo>
                    <a:pt x="1307742" y="1641264"/>
                  </a:lnTo>
                  <a:lnTo>
                    <a:pt x="1312918" y="1636069"/>
                  </a:lnTo>
                  <a:lnTo>
                    <a:pt x="1318890" y="1631273"/>
                  </a:lnTo>
                  <a:lnTo>
                    <a:pt x="1330436" y="1622880"/>
                  </a:lnTo>
                  <a:lnTo>
                    <a:pt x="1339195" y="1616486"/>
                  </a:lnTo>
                  <a:lnTo>
                    <a:pt x="1343177" y="1614488"/>
                  </a:lnTo>
                  <a:close/>
                  <a:moveTo>
                    <a:pt x="392113" y="1614488"/>
                  </a:moveTo>
                  <a:lnTo>
                    <a:pt x="469901" y="1614488"/>
                  </a:lnTo>
                  <a:lnTo>
                    <a:pt x="473472" y="1616486"/>
                  </a:lnTo>
                  <a:lnTo>
                    <a:pt x="482204" y="1622880"/>
                  </a:lnTo>
                  <a:lnTo>
                    <a:pt x="493713" y="1631273"/>
                  </a:lnTo>
                  <a:lnTo>
                    <a:pt x="499269" y="1636069"/>
                  </a:lnTo>
                  <a:lnTo>
                    <a:pt x="505223" y="1641264"/>
                  </a:lnTo>
                  <a:lnTo>
                    <a:pt x="509985" y="1646060"/>
                  </a:lnTo>
                  <a:lnTo>
                    <a:pt x="514351" y="1651256"/>
                  </a:lnTo>
                  <a:lnTo>
                    <a:pt x="515541" y="1653653"/>
                  </a:lnTo>
                  <a:lnTo>
                    <a:pt x="516732" y="1656451"/>
                  </a:lnTo>
                  <a:lnTo>
                    <a:pt x="517129" y="1658449"/>
                  </a:lnTo>
                  <a:lnTo>
                    <a:pt x="517526" y="1660448"/>
                  </a:lnTo>
                  <a:lnTo>
                    <a:pt x="517129" y="1662845"/>
                  </a:lnTo>
                  <a:lnTo>
                    <a:pt x="516335" y="1664444"/>
                  </a:lnTo>
                  <a:lnTo>
                    <a:pt x="515144" y="1666043"/>
                  </a:lnTo>
                  <a:lnTo>
                    <a:pt x="512763" y="1668041"/>
                  </a:lnTo>
                  <a:lnTo>
                    <a:pt x="509985" y="1669240"/>
                  </a:lnTo>
                  <a:lnTo>
                    <a:pt x="506413" y="1670039"/>
                  </a:lnTo>
                  <a:lnTo>
                    <a:pt x="502444" y="1670838"/>
                  </a:lnTo>
                  <a:lnTo>
                    <a:pt x="497285" y="1671238"/>
                  </a:lnTo>
                  <a:lnTo>
                    <a:pt x="490935" y="1671638"/>
                  </a:lnTo>
                  <a:lnTo>
                    <a:pt x="484982" y="1671638"/>
                  </a:lnTo>
                  <a:lnTo>
                    <a:pt x="479426" y="1671238"/>
                  </a:lnTo>
                  <a:lnTo>
                    <a:pt x="474266" y="1670838"/>
                  </a:lnTo>
                  <a:lnTo>
                    <a:pt x="469107" y="1669640"/>
                  </a:lnTo>
                  <a:lnTo>
                    <a:pt x="463947" y="1668441"/>
                  </a:lnTo>
                  <a:lnTo>
                    <a:pt x="459582" y="1666842"/>
                  </a:lnTo>
                  <a:lnTo>
                    <a:pt x="454819" y="1665243"/>
                  </a:lnTo>
                  <a:lnTo>
                    <a:pt x="446088" y="1661646"/>
                  </a:lnTo>
                  <a:lnTo>
                    <a:pt x="437754" y="1656851"/>
                  </a:lnTo>
                  <a:lnTo>
                    <a:pt x="430213" y="1651655"/>
                  </a:lnTo>
                  <a:lnTo>
                    <a:pt x="422672" y="1646060"/>
                  </a:lnTo>
                  <a:lnTo>
                    <a:pt x="419497" y="1644062"/>
                  </a:lnTo>
                  <a:lnTo>
                    <a:pt x="417116" y="1643263"/>
                  </a:lnTo>
                  <a:lnTo>
                    <a:pt x="415925" y="1643263"/>
                  </a:lnTo>
                  <a:lnTo>
                    <a:pt x="415132" y="1643662"/>
                  </a:lnTo>
                  <a:lnTo>
                    <a:pt x="413941" y="1645660"/>
                  </a:lnTo>
                  <a:lnTo>
                    <a:pt x="413544" y="1646460"/>
                  </a:lnTo>
                  <a:lnTo>
                    <a:pt x="412750" y="1647259"/>
                  </a:lnTo>
                  <a:lnTo>
                    <a:pt x="403622" y="1646460"/>
                  </a:lnTo>
                  <a:lnTo>
                    <a:pt x="398860" y="1646060"/>
                  </a:lnTo>
                  <a:lnTo>
                    <a:pt x="396875" y="1645660"/>
                  </a:lnTo>
                  <a:lnTo>
                    <a:pt x="395685" y="1645261"/>
                  </a:lnTo>
                  <a:lnTo>
                    <a:pt x="394097" y="1637667"/>
                  </a:lnTo>
                  <a:lnTo>
                    <a:pt x="393303" y="1631273"/>
                  </a:lnTo>
                  <a:lnTo>
                    <a:pt x="392510" y="1626877"/>
                  </a:lnTo>
                  <a:lnTo>
                    <a:pt x="392510" y="1622880"/>
                  </a:lnTo>
                  <a:lnTo>
                    <a:pt x="392907" y="1618085"/>
                  </a:lnTo>
                  <a:lnTo>
                    <a:pt x="393303" y="1616486"/>
                  </a:lnTo>
                  <a:lnTo>
                    <a:pt x="392113" y="1614488"/>
                  </a:lnTo>
                  <a:close/>
                  <a:moveTo>
                    <a:pt x="195660" y="1614488"/>
                  </a:moveTo>
                  <a:lnTo>
                    <a:pt x="273051" y="1614488"/>
                  </a:lnTo>
                  <a:lnTo>
                    <a:pt x="271860" y="1616486"/>
                  </a:lnTo>
                  <a:lnTo>
                    <a:pt x="272257" y="1618085"/>
                  </a:lnTo>
                  <a:lnTo>
                    <a:pt x="272654" y="1622880"/>
                  </a:lnTo>
                  <a:lnTo>
                    <a:pt x="272654" y="1626877"/>
                  </a:lnTo>
                  <a:lnTo>
                    <a:pt x="271860" y="1631273"/>
                  </a:lnTo>
                  <a:lnTo>
                    <a:pt x="271066" y="1637667"/>
                  </a:lnTo>
                  <a:lnTo>
                    <a:pt x="269479" y="1645261"/>
                  </a:lnTo>
                  <a:lnTo>
                    <a:pt x="267891" y="1645660"/>
                  </a:lnTo>
                  <a:lnTo>
                    <a:pt x="266304" y="1646060"/>
                  </a:lnTo>
                  <a:lnTo>
                    <a:pt x="261541" y="1646460"/>
                  </a:lnTo>
                  <a:lnTo>
                    <a:pt x="252810" y="1647259"/>
                  </a:lnTo>
                  <a:lnTo>
                    <a:pt x="251619" y="1646460"/>
                  </a:lnTo>
                  <a:lnTo>
                    <a:pt x="251223" y="1645660"/>
                  </a:lnTo>
                  <a:lnTo>
                    <a:pt x="250032" y="1643662"/>
                  </a:lnTo>
                  <a:lnTo>
                    <a:pt x="249238" y="1643263"/>
                  </a:lnTo>
                  <a:lnTo>
                    <a:pt x="247651" y="1643263"/>
                  </a:lnTo>
                  <a:lnTo>
                    <a:pt x="245666" y="1644062"/>
                  </a:lnTo>
                  <a:lnTo>
                    <a:pt x="242491" y="1646060"/>
                  </a:lnTo>
                  <a:lnTo>
                    <a:pt x="234554" y="1651655"/>
                  </a:lnTo>
                  <a:lnTo>
                    <a:pt x="227013" y="1656851"/>
                  </a:lnTo>
                  <a:lnTo>
                    <a:pt x="219076" y="1661646"/>
                  </a:lnTo>
                  <a:lnTo>
                    <a:pt x="210344" y="1665243"/>
                  </a:lnTo>
                  <a:lnTo>
                    <a:pt x="205582" y="1666842"/>
                  </a:lnTo>
                  <a:lnTo>
                    <a:pt x="200819" y="1668441"/>
                  </a:lnTo>
                  <a:lnTo>
                    <a:pt x="196057" y="1669640"/>
                  </a:lnTo>
                  <a:lnTo>
                    <a:pt x="190897" y="1670838"/>
                  </a:lnTo>
                  <a:lnTo>
                    <a:pt x="185341" y="1671238"/>
                  </a:lnTo>
                  <a:lnTo>
                    <a:pt x="179785" y="1671638"/>
                  </a:lnTo>
                  <a:lnTo>
                    <a:pt x="173832" y="1671638"/>
                  </a:lnTo>
                  <a:lnTo>
                    <a:pt x="167482" y="1671238"/>
                  </a:lnTo>
                  <a:lnTo>
                    <a:pt x="162719" y="1670838"/>
                  </a:lnTo>
                  <a:lnTo>
                    <a:pt x="158353" y="1670039"/>
                  </a:lnTo>
                  <a:lnTo>
                    <a:pt x="155178" y="1669240"/>
                  </a:lnTo>
                  <a:lnTo>
                    <a:pt x="152003" y="1668041"/>
                  </a:lnTo>
                  <a:lnTo>
                    <a:pt x="150416" y="1666043"/>
                  </a:lnTo>
                  <a:lnTo>
                    <a:pt x="148828" y="1664444"/>
                  </a:lnTo>
                  <a:lnTo>
                    <a:pt x="148035" y="1662845"/>
                  </a:lnTo>
                  <a:lnTo>
                    <a:pt x="147638" y="1660448"/>
                  </a:lnTo>
                  <a:lnTo>
                    <a:pt x="148035" y="1658449"/>
                  </a:lnTo>
                  <a:lnTo>
                    <a:pt x="148828" y="1656451"/>
                  </a:lnTo>
                  <a:lnTo>
                    <a:pt x="149622" y="1653653"/>
                  </a:lnTo>
                  <a:lnTo>
                    <a:pt x="151210" y="1651256"/>
                  </a:lnTo>
                  <a:lnTo>
                    <a:pt x="155178" y="1646060"/>
                  </a:lnTo>
                  <a:lnTo>
                    <a:pt x="159544" y="1641264"/>
                  </a:lnTo>
                  <a:lnTo>
                    <a:pt x="165497" y="1636069"/>
                  </a:lnTo>
                  <a:lnTo>
                    <a:pt x="171450" y="1631273"/>
                  </a:lnTo>
                  <a:lnTo>
                    <a:pt x="182960" y="1622880"/>
                  </a:lnTo>
                  <a:lnTo>
                    <a:pt x="191691" y="1616486"/>
                  </a:lnTo>
                  <a:lnTo>
                    <a:pt x="195660" y="1614488"/>
                  </a:lnTo>
                  <a:close/>
                  <a:moveTo>
                    <a:pt x="538163" y="1219200"/>
                  </a:moveTo>
                  <a:lnTo>
                    <a:pt x="618247" y="1234417"/>
                  </a:lnTo>
                  <a:lnTo>
                    <a:pt x="620638" y="1235218"/>
                  </a:lnTo>
                  <a:lnTo>
                    <a:pt x="623427" y="1236419"/>
                  </a:lnTo>
                  <a:lnTo>
                    <a:pt x="625419" y="1238421"/>
                  </a:lnTo>
                  <a:lnTo>
                    <a:pt x="627013" y="1241225"/>
                  </a:lnTo>
                  <a:lnTo>
                    <a:pt x="629404" y="1244428"/>
                  </a:lnTo>
                  <a:lnTo>
                    <a:pt x="630599" y="1248032"/>
                  </a:lnTo>
                  <a:lnTo>
                    <a:pt x="632193" y="1252037"/>
                  </a:lnTo>
                  <a:lnTo>
                    <a:pt x="633388" y="1256442"/>
                  </a:lnTo>
                  <a:lnTo>
                    <a:pt x="635380" y="1266052"/>
                  </a:lnTo>
                  <a:lnTo>
                    <a:pt x="637372" y="1276464"/>
                  </a:lnTo>
                  <a:lnTo>
                    <a:pt x="639364" y="1296487"/>
                  </a:lnTo>
                  <a:lnTo>
                    <a:pt x="639763" y="1300491"/>
                  </a:lnTo>
                  <a:lnTo>
                    <a:pt x="639364" y="1303294"/>
                  </a:lnTo>
                  <a:lnTo>
                    <a:pt x="638567" y="1304896"/>
                  </a:lnTo>
                  <a:lnTo>
                    <a:pt x="637771" y="1305697"/>
                  </a:lnTo>
                  <a:lnTo>
                    <a:pt x="636177" y="1305697"/>
                  </a:lnTo>
                  <a:lnTo>
                    <a:pt x="634185" y="1304496"/>
                  </a:lnTo>
                  <a:lnTo>
                    <a:pt x="632591" y="1302894"/>
                  </a:lnTo>
                  <a:lnTo>
                    <a:pt x="630599" y="1300491"/>
                  </a:lnTo>
                  <a:lnTo>
                    <a:pt x="626615" y="1295285"/>
                  </a:lnTo>
                  <a:lnTo>
                    <a:pt x="623029" y="1288878"/>
                  </a:lnTo>
                  <a:lnTo>
                    <a:pt x="620240" y="1282471"/>
                  </a:lnTo>
                  <a:lnTo>
                    <a:pt x="619841" y="1279668"/>
                  </a:lnTo>
                  <a:lnTo>
                    <a:pt x="619443" y="1277265"/>
                  </a:lnTo>
                  <a:lnTo>
                    <a:pt x="619443" y="1275263"/>
                  </a:lnTo>
                  <a:lnTo>
                    <a:pt x="619044" y="1273261"/>
                  </a:lnTo>
                  <a:lnTo>
                    <a:pt x="618646" y="1271659"/>
                  </a:lnTo>
                  <a:lnTo>
                    <a:pt x="617849" y="1270457"/>
                  </a:lnTo>
                  <a:lnTo>
                    <a:pt x="617052" y="1269657"/>
                  </a:lnTo>
                  <a:lnTo>
                    <a:pt x="616255" y="1268856"/>
                  </a:lnTo>
                  <a:lnTo>
                    <a:pt x="615060" y="1268455"/>
                  </a:lnTo>
                  <a:lnTo>
                    <a:pt x="613865" y="1268455"/>
                  </a:lnTo>
                  <a:lnTo>
                    <a:pt x="613068" y="1268856"/>
                  </a:lnTo>
                  <a:lnTo>
                    <a:pt x="612271" y="1269256"/>
                  </a:lnTo>
                  <a:lnTo>
                    <a:pt x="611076" y="1270457"/>
                  </a:lnTo>
                  <a:lnTo>
                    <a:pt x="610677" y="1271659"/>
                  </a:lnTo>
                  <a:lnTo>
                    <a:pt x="609880" y="1273661"/>
                  </a:lnTo>
                  <a:lnTo>
                    <a:pt x="609482" y="1276064"/>
                  </a:lnTo>
                  <a:lnTo>
                    <a:pt x="609084" y="1278466"/>
                  </a:lnTo>
                  <a:lnTo>
                    <a:pt x="609084" y="1281670"/>
                  </a:lnTo>
                  <a:lnTo>
                    <a:pt x="608287" y="1285675"/>
                  </a:lnTo>
                  <a:lnTo>
                    <a:pt x="607888" y="1289279"/>
                  </a:lnTo>
                  <a:lnTo>
                    <a:pt x="607091" y="1292482"/>
                  </a:lnTo>
                  <a:lnTo>
                    <a:pt x="606295" y="1295686"/>
                  </a:lnTo>
                  <a:lnTo>
                    <a:pt x="604701" y="1298489"/>
                  </a:lnTo>
                  <a:lnTo>
                    <a:pt x="603107" y="1300892"/>
                  </a:lnTo>
                  <a:lnTo>
                    <a:pt x="600716" y="1302894"/>
                  </a:lnTo>
                  <a:lnTo>
                    <a:pt x="598724" y="1304896"/>
                  </a:lnTo>
                  <a:lnTo>
                    <a:pt x="594740" y="1306498"/>
                  </a:lnTo>
                  <a:lnTo>
                    <a:pt x="591154" y="1307699"/>
                  </a:lnTo>
                  <a:lnTo>
                    <a:pt x="585975" y="1308100"/>
                  </a:lnTo>
                  <a:lnTo>
                    <a:pt x="580396" y="1308100"/>
                  </a:lnTo>
                  <a:lnTo>
                    <a:pt x="578404" y="1307699"/>
                  </a:lnTo>
                  <a:lnTo>
                    <a:pt x="576014" y="1307299"/>
                  </a:lnTo>
                  <a:lnTo>
                    <a:pt x="571631" y="1305697"/>
                  </a:lnTo>
                  <a:lnTo>
                    <a:pt x="568045" y="1303294"/>
                  </a:lnTo>
                  <a:lnTo>
                    <a:pt x="564459" y="1299690"/>
                  </a:lnTo>
                  <a:lnTo>
                    <a:pt x="560475" y="1295285"/>
                  </a:lnTo>
                  <a:lnTo>
                    <a:pt x="557287" y="1290079"/>
                  </a:lnTo>
                  <a:lnTo>
                    <a:pt x="554498" y="1284073"/>
                  </a:lnTo>
                  <a:lnTo>
                    <a:pt x="551311" y="1277666"/>
                  </a:lnTo>
                  <a:lnTo>
                    <a:pt x="548920" y="1271258"/>
                  </a:lnTo>
                  <a:lnTo>
                    <a:pt x="546530" y="1264451"/>
                  </a:lnTo>
                  <a:lnTo>
                    <a:pt x="543342" y="1251236"/>
                  </a:lnTo>
                  <a:lnTo>
                    <a:pt x="540952" y="1238822"/>
                  </a:lnTo>
                  <a:lnTo>
                    <a:pt x="539358" y="1228811"/>
                  </a:lnTo>
                  <a:lnTo>
                    <a:pt x="538163" y="1219200"/>
                  </a:lnTo>
                  <a:close/>
                  <a:moveTo>
                    <a:pt x="1292225" y="1217613"/>
                  </a:moveTo>
                  <a:lnTo>
                    <a:pt x="1290632" y="1227624"/>
                  </a:lnTo>
                  <a:lnTo>
                    <a:pt x="1289436" y="1237635"/>
                  </a:lnTo>
                  <a:lnTo>
                    <a:pt x="1287046" y="1250049"/>
                  </a:lnTo>
                  <a:lnTo>
                    <a:pt x="1283061" y="1263665"/>
                  </a:lnTo>
                  <a:lnTo>
                    <a:pt x="1281069" y="1270472"/>
                  </a:lnTo>
                  <a:lnTo>
                    <a:pt x="1278679" y="1276879"/>
                  </a:lnTo>
                  <a:lnTo>
                    <a:pt x="1275491" y="1283287"/>
                  </a:lnTo>
                  <a:lnTo>
                    <a:pt x="1272702" y="1289293"/>
                  </a:lnTo>
                  <a:lnTo>
                    <a:pt x="1269116" y="1294099"/>
                  </a:lnTo>
                  <a:lnTo>
                    <a:pt x="1265530" y="1298504"/>
                  </a:lnTo>
                  <a:lnTo>
                    <a:pt x="1261546" y="1302108"/>
                  </a:lnTo>
                  <a:lnTo>
                    <a:pt x="1258359" y="1304110"/>
                  </a:lnTo>
                  <a:lnTo>
                    <a:pt x="1253976" y="1305712"/>
                  </a:lnTo>
                  <a:lnTo>
                    <a:pt x="1249593" y="1306513"/>
                  </a:lnTo>
                  <a:lnTo>
                    <a:pt x="1244015" y="1306513"/>
                  </a:lnTo>
                  <a:lnTo>
                    <a:pt x="1239632" y="1306112"/>
                  </a:lnTo>
                  <a:lnTo>
                    <a:pt x="1235250" y="1304911"/>
                  </a:lnTo>
                  <a:lnTo>
                    <a:pt x="1232062" y="1303309"/>
                  </a:lnTo>
                  <a:lnTo>
                    <a:pt x="1229273" y="1301707"/>
                  </a:lnTo>
                  <a:lnTo>
                    <a:pt x="1227281" y="1299305"/>
                  </a:lnTo>
                  <a:lnTo>
                    <a:pt x="1225687" y="1296902"/>
                  </a:lnTo>
                  <a:lnTo>
                    <a:pt x="1223695" y="1294099"/>
                  </a:lnTo>
                  <a:lnTo>
                    <a:pt x="1222898" y="1291296"/>
                  </a:lnTo>
                  <a:lnTo>
                    <a:pt x="1222101" y="1288092"/>
                  </a:lnTo>
                  <a:lnTo>
                    <a:pt x="1221703" y="1284088"/>
                  </a:lnTo>
                  <a:lnTo>
                    <a:pt x="1221304" y="1280083"/>
                  </a:lnTo>
                  <a:lnTo>
                    <a:pt x="1221304" y="1276879"/>
                  </a:lnTo>
                  <a:lnTo>
                    <a:pt x="1220906" y="1274477"/>
                  </a:lnTo>
                  <a:lnTo>
                    <a:pt x="1220508" y="1272074"/>
                  </a:lnTo>
                  <a:lnTo>
                    <a:pt x="1219711" y="1270072"/>
                  </a:lnTo>
                  <a:lnTo>
                    <a:pt x="1219312" y="1268870"/>
                  </a:lnTo>
                  <a:lnTo>
                    <a:pt x="1218117" y="1267669"/>
                  </a:lnTo>
                  <a:lnTo>
                    <a:pt x="1216922" y="1266868"/>
                  </a:lnTo>
                  <a:lnTo>
                    <a:pt x="1216125" y="1266468"/>
                  </a:lnTo>
                  <a:lnTo>
                    <a:pt x="1214930" y="1266468"/>
                  </a:lnTo>
                  <a:lnTo>
                    <a:pt x="1214133" y="1266868"/>
                  </a:lnTo>
                  <a:lnTo>
                    <a:pt x="1213336" y="1268070"/>
                  </a:lnTo>
                  <a:lnTo>
                    <a:pt x="1212539" y="1268870"/>
                  </a:lnTo>
                  <a:lnTo>
                    <a:pt x="1211742" y="1270072"/>
                  </a:lnTo>
                  <a:lnTo>
                    <a:pt x="1211344" y="1271674"/>
                  </a:lnTo>
                  <a:lnTo>
                    <a:pt x="1210945" y="1273275"/>
                  </a:lnTo>
                  <a:lnTo>
                    <a:pt x="1210945" y="1275678"/>
                  </a:lnTo>
                  <a:lnTo>
                    <a:pt x="1210945" y="1278081"/>
                  </a:lnTo>
                  <a:lnTo>
                    <a:pt x="1209750" y="1280483"/>
                  </a:lnTo>
                  <a:lnTo>
                    <a:pt x="1207359" y="1286891"/>
                  </a:lnTo>
                  <a:lnTo>
                    <a:pt x="1203773" y="1293298"/>
                  </a:lnTo>
                  <a:lnTo>
                    <a:pt x="1199789" y="1298904"/>
                  </a:lnTo>
                  <a:lnTo>
                    <a:pt x="1197797" y="1300906"/>
                  </a:lnTo>
                  <a:lnTo>
                    <a:pt x="1195805" y="1302909"/>
                  </a:lnTo>
                  <a:lnTo>
                    <a:pt x="1194211" y="1304110"/>
                  </a:lnTo>
                  <a:lnTo>
                    <a:pt x="1192617" y="1304110"/>
                  </a:lnTo>
                  <a:lnTo>
                    <a:pt x="1191821" y="1303710"/>
                  </a:lnTo>
                  <a:lnTo>
                    <a:pt x="1191024" y="1302108"/>
                  </a:lnTo>
                  <a:lnTo>
                    <a:pt x="1190625" y="1298904"/>
                  </a:lnTo>
                  <a:lnTo>
                    <a:pt x="1191024" y="1294900"/>
                  </a:lnTo>
                  <a:lnTo>
                    <a:pt x="1193016" y="1274877"/>
                  </a:lnTo>
                  <a:lnTo>
                    <a:pt x="1194610" y="1264465"/>
                  </a:lnTo>
                  <a:lnTo>
                    <a:pt x="1197000" y="1254855"/>
                  </a:lnTo>
                  <a:lnTo>
                    <a:pt x="1198195" y="1250450"/>
                  </a:lnTo>
                  <a:lnTo>
                    <a:pt x="1199789" y="1246045"/>
                  </a:lnTo>
                  <a:lnTo>
                    <a:pt x="1200984" y="1242841"/>
                  </a:lnTo>
                  <a:lnTo>
                    <a:pt x="1202977" y="1239237"/>
                  </a:lnTo>
                  <a:lnTo>
                    <a:pt x="1204969" y="1236834"/>
                  </a:lnTo>
                  <a:lnTo>
                    <a:pt x="1206961" y="1234832"/>
                  </a:lnTo>
                  <a:lnTo>
                    <a:pt x="1209352" y="1233631"/>
                  </a:lnTo>
                  <a:lnTo>
                    <a:pt x="1212141" y="1232429"/>
                  </a:lnTo>
                  <a:lnTo>
                    <a:pt x="1292225" y="1217613"/>
                  </a:lnTo>
                  <a:close/>
                  <a:moveTo>
                    <a:pt x="36513" y="1122363"/>
                  </a:moveTo>
                  <a:lnTo>
                    <a:pt x="98598" y="1134269"/>
                  </a:lnTo>
                  <a:lnTo>
                    <a:pt x="100956" y="1135063"/>
                  </a:lnTo>
                  <a:lnTo>
                    <a:pt x="102921" y="1135857"/>
                  </a:lnTo>
                  <a:lnTo>
                    <a:pt x="104492" y="1137444"/>
                  </a:lnTo>
                  <a:lnTo>
                    <a:pt x="105671" y="1139825"/>
                  </a:lnTo>
                  <a:lnTo>
                    <a:pt x="107636" y="1142207"/>
                  </a:lnTo>
                  <a:lnTo>
                    <a:pt x="108815" y="1145382"/>
                  </a:lnTo>
                  <a:lnTo>
                    <a:pt x="110779" y="1152128"/>
                  </a:lnTo>
                  <a:lnTo>
                    <a:pt x="112351" y="1159272"/>
                  </a:lnTo>
                  <a:lnTo>
                    <a:pt x="113923" y="1167210"/>
                  </a:lnTo>
                  <a:lnTo>
                    <a:pt x="115495" y="1183085"/>
                  </a:lnTo>
                  <a:lnTo>
                    <a:pt x="115888" y="1186260"/>
                  </a:lnTo>
                  <a:lnTo>
                    <a:pt x="115495" y="1188641"/>
                  </a:lnTo>
                  <a:lnTo>
                    <a:pt x="115102" y="1189832"/>
                  </a:lnTo>
                  <a:lnTo>
                    <a:pt x="114316" y="1190228"/>
                  </a:lnTo>
                  <a:lnTo>
                    <a:pt x="112744" y="1190228"/>
                  </a:lnTo>
                  <a:lnTo>
                    <a:pt x="111565" y="1189435"/>
                  </a:lnTo>
                  <a:lnTo>
                    <a:pt x="109994" y="1188244"/>
                  </a:lnTo>
                  <a:lnTo>
                    <a:pt x="108422" y="1186657"/>
                  </a:lnTo>
                  <a:lnTo>
                    <a:pt x="105278" y="1181894"/>
                  </a:lnTo>
                  <a:lnTo>
                    <a:pt x="102528" y="1177132"/>
                  </a:lnTo>
                  <a:lnTo>
                    <a:pt x="100563" y="1172369"/>
                  </a:lnTo>
                  <a:lnTo>
                    <a:pt x="100170" y="1169988"/>
                  </a:lnTo>
                  <a:lnTo>
                    <a:pt x="100170" y="1168003"/>
                  </a:lnTo>
                  <a:lnTo>
                    <a:pt x="99384" y="1164828"/>
                  </a:lnTo>
                  <a:lnTo>
                    <a:pt x="98598" y="1162447"/>
                  </a:lnTo>
                  <a:lnTo>
                    <a:pt x="97026" y="1161257"/>
                  </a:lnTo>
                  <a:lnTo>
                    <a:pt x="96633" y="1161257"/>
                  </a:lnTo>
                  <a:lnTo>
                    <a:pt x="95848" y="1161257"/>
                  </a:lnTo>
                  <a:lnTo>
                    <a:pt x="95062" y="1161257"/>
                  </a:lnTo>
                  <a:lnTo>
                    <a:pt x="94276" y="1161653"/>
                  </a:lnTo>
                  <a:lnTo>
                    <a:pt x="92704" y="1163638"/>
                  </a:lnTo>
                  <a:lnTo>
                    <a:pt x="91525" y="1167210"/>
                  </a:lnTo>
                  <a:lnTo>
                    <a:pt x="91525" y="1171178"/>
                  </a:lnTo>
                  <a:lnTo>
                    <a:pt x="91132" y="1176338"/>
                  </a:lnTo>
                  <a:lnTo>
                    <a:pt x="90346" y="1181100"/>
                  </a:lnTo>
                  <a:lnTo>
                    <a:pt x="89167" y="1184275"/>
                  </a:lnTo>
                  <a:lnTo>
                    <a:pt x="87989" y="1186260"/>
                  </a:lnTo>
                  <a:lnTo>
                    <a:pt x="86810" y="1187847"/>
                  </a:lnTo>
                  <a:lnTo>
                    <a:pt x="85238" y="1189038"/>
                  </a:lnTo>
                  <a:lnTo>
                    <a:pt x="83666" y="1189832"/>
                  </a:lnTo>
                  <a:lnTo>
                    <a:pt x="82094" y="1191022"/>
                  </a:lnTo>
                  <a:lnTo>
                    <a:pt x="80130" y="1191419"/>
                  </a:lnTo>
                  <a:lnTo>
                    <a:pt x="75414" y="1192213"/>
                  </a:lnTo>
                  <a:lnTo>
                    <a:pt x="69520" y="1192213"/>
                  </a:lnTo>
                  <a:lnTo>
                    <a:pt x="67163" y="1191816"/>
                  </a:lnTo>
                  <a:lnTo>
                    <a:pt x="64412" y="1191022"/>
                  </a:lnTo>
                  <a:lnTo>
                    <a:pt x="62447" y="1190228"/>
                  </a:lnTo>
                  <a:lnTo>
                    <a:pt x="60482" y="1188641"/>
                  </a:lnTo>
                  <a:lnTo>
                    <a:pt x="58125" y="1187053"/>
                  </a:lnTo>
                  <a:lnTo>
                    <a:pt x="56160" y="1185069"/>
                  </a:lnTo>
                  <a:lnTo>
                    <a:pt x="53016" y="1180703"/>
                  </a:lnTo>
                  <a:lnTo>
                    <a:pt x="49873" y="1175147"/>
                  </a:lnTo>
                  <a:lnTo>
                    <a:pt x="47122" y="1169194"/>
                  </a:lnTo>
                  <a:lnTo>
                    <a:pt x="44765" y="1162844"/>
                  </a:lnTo>
                  <a:lnTo>
                    <a:pt x="42800" y="1156494"/>
                  </a:lnTo>
                  <a:lnTo>
                    <a:pt x="41228" y="1150144"/>
                  </a:lnTo>
                  <a:lnTo>
                    <a:pt x="40049" y="1143794"/>
                  </a:lnTo>
                  <a:lnTo>
                    <a:pt x="37692" y="1133475"/>
                  </a:lnTo>
                  <a:lnTo>
                    <a:pt x="36513" y="1125538"/>
                  </a:lnTo>
                  <a:lnTo>
                    <a:pt x="36513" y="1122363"/>
                  </a:lnTo>
                  <a:close/>
                  <a:moveTo>
                    <a:pt x="1779588" y="1120775"/>
                  </a:moveTo>
                  <a:lnTo>
                    <a:pt x="1779588" y="1123616"/>
                  </a:lnTo>
                  <a:lnTo>
                    <a:pt x="1778404" y="1131734"/>
                  </a:lnTo>
                  <a:lnTo>
                    <a:pt x="1776824" y="1142693"/>
                  </a:lnTo>
                  <a:lnTo>
                    <a:pt x="1775244" y="1149188"/>
                  </a:lnTo>
                  <a:lnTo>
                    <a:pt x="1773665" y="1155682"/>
                  </a:lnTo>
                  <a:lnTo>
                    <a:pt x="1771690" y="1162176"/>
                  </a:lnTo>
                  <a:lnTo>
                    <a:pt x="1769321" y="1168671"/>
                  </a:lnTo>
                  <a:lnTo>
                    <a:pt x="1766162" y="1174759"/>
                  </a:lnTo>
                  <a:lnTo>
                    <a:pt x="1763397" y="1180442"/>
                  </a:lnTo>
                  <a:lnTo>
                    <a:pt x="1760238" y="1184907"/>
                  </a:lnTo>
                  <a:lnTo>
                    <a:pt x="1757869" y="1186530"/>
                  </a:lnTo>
                  <a:lnTo>
                    <a:pt x="1755894" y="1188560"/>
                  </a:lnTo>
                  <a:lnTo>
                    <a:pt x="1753920" y="1189777"/>
                  </a:lnTo>
                  <a:lnTo>
                    <a:pt x="1751550" y="1190995"/>
                  </a:lnTo>
                  <a:lnTo>
                    <a:pt x="1749181" y="1191807"/>
                  </a:lnTo>
                  <a:lnTo>
                    <a:pt x="1746812" y="1192213"/>
                  </a:lnTo>
                  <a:lnTo>
                    <a:pt x="1740888" y="1192213"/>
                  </a:lnTo>
                  <a:lnTo>
                    <a:pt x="1736149" y="1191401"/>
                  </a:lnTo>
                  <a:lnTo>
                    <a:pt x="1734175" y="1190589"/>
                  </a:lnTo>
                  <a:lnTo>
                    <a:pt x="1732200" y="1189777"/>
                  </a:lnTo>
                  <a:lnTo>
                    <a:pt x="1730621" y="1188966"/>
                  </a:lnTo>
                  <a:lnTo>
                    <a:pt x="1729436" y="1187748"/>
                  </a:lnTo>
                  <a:lnTo>
                    <a:pt x="1728251" y="1185718"/>
                  </a:lnTo>
                  <a:lnTo>
                    <a:pt x="1727461" y="1184095"/>
                  </a:lnTo>
                  <a:lnTo>
                    <a:pt x="1725487" y="1180442"/>
                  </a:lnTo>
                  <a:lnTo>
                    <a:pt x="1724697" y="1175977"/>
                  </a:lnTo>
                  <a:lnTo>
                    <a:pt x="1724697" y="1170700"/>
                  </a:lnTo>
                  <a:lnTo>
                    <a:pt x="1724302" y="1166235"/>
                  </a:lnTo>
                  <a:lnTo>
                    <a:pt x="1723117" y="1162988"/>
                  </a:lnTo>
                  <a:lnTo>
                    <a:pt x="1721933" y="1160959"/>
                  </a:lnTo>
                  <a:lnTo>
                    <a:pt x="1721143" y="1160553"/>
                  </a:lnTo>
                  <a:lnTo>
                    <a:pt x="1720748" y="1160147"/>
                  </a:lnTo>
                  <a:lnTo>
                    <a:pt x="1719958" y="1160553"/>
                  </a:lnTo>
                  <a:lnTo>
                    <a:pt x="1718774" y="1160553"/>
                  </a:lnTo>
                  <a:lnTo>
                    <a:pt x="1717589" y="1161770"/>
                  </a:lnTo>
                  <a:lnTo>
                    <a:pt x="1716404" y="1164206"/>
                  </a:lnTo>
                  <a:lnTo>
                    <a:pt x="1716009" y="1167453"/>
                  </a:lnTo>
                  <a:lnTo>
                    <a:pt x="1716009" y="1169482"/>
                  </a:lnTo>
                  <a:lnTo>
                    <a:pt x="1715614" y="1171512"/>
                  </a:lnTo>
                  <a:lnTo>
                    <a:pt x="1713640" y="1176383"/>
                  </a:lnTo>
                  <a:lnTo>
                    <a:pt x="1710481" y="1181659"/>
                  </a:lnTo>
                  <a:lnTo>
                    <a:pt x="1707716" y="1186124"/>
                  </a:lnTo>
                  <a:lnTo>
                    <a:pt x="1706137" y="1188154"/>
                  </a:lnTo>
                  <a:lnTo>
                    <a:pt x="1704557" y="1189371"/>
                  </a:lnTo>
                  <a:lnTo>
                    <a:pt x="1702978" y="1190183"/>
                  </a:lnTo>
                  <a:lnTo>
                    <a:pt x="1702188" y="1190183"/>
                  </a:lnTo>
                  <a:lnTo>
                    <a:pt x="1701003" y="1189777"/>
                  </a:lnTo>
                  <a:lnTo>
                    <a:pt x="1700608" y="1188560"/>
                  </a:lnTo>
                  <a:lnTo>
                    <a:pt x="1700213" y="1185718"/>
                  </a:lnTo>
                  <a:lnTo>
                    <a:pt x="1700608" y="1182877"/>
                  </a:lnTo>
                  <a:lnTo>
                    <a:pt x="1702188" y="1166641"/>
                  </a:lnTo>
                  <a:lnTo>
                    <a:pt x="1703767" y="1158117"/>
                  </a:lnTo>
                  <a:lnTo>
                    <a:pt x="1704952" y="1150811"/>
                  </a:lnTo>
                  <a:lnTo>
                    <a:pt x="1707716" y="1143911"/>
                  </a:lnTo>
                  <a:lnTo>
                    <a:pt x="1708901" y="1141070"/>
                  </a:lnTo>
                  <a:lnTo>
                    <a:pt x="1710086" y="1138634"/>
                  </a:lnTo>
                  <a:lnTo>
                    <a:pt x="1711665" y="1136199"/>
                  </a:lnTo>
                  <a:lnTo>
                    <a:pt x="1713640" y="1134575"/>
                  </a:lnTo>
                  <a:lnTo>
                    <a:pt x="1715219" y="1133763"/>
                  </a:lnTo>
                  <a:lnTo>
                    <a:pt x="1717194" y="1132952"/>
                  </a:lnTo>
                  <a:lnTo>
                    <a:pt x="1779588" y="1120775"/>
                  </a:lnTo>
                  <a:close/>
                  <a:moveTo>
                    <a:pt x="233586" y="538163"/>
                  </a:moveTo>
                  <a:lnTo>
                    <a:pt x="238336" y="538163"/>
                  </a:lnTo>
                  <a:lnTo>
                    <a:pt x="300494" y="768264"/>
                  </a:lnTo>
                  <a:lnTo>
                    <a:pt x="301682" y="758743"/>
                  </a:lnTo>
                  <a:lnTo>
                    <a:pt x="323061" y="601242"/>
                  </a:lnTo>
                  <a:lnTo>
                    <a:pt x="317122" y="585770"/>
                  </a:lnTo>
                  <a:lnTo>
                    <a:pt x="328999" y="565140"/>
                  </a:lnTo>
                  <a:lnTo>
                    <a:pt x="355921" y="565140"/>
                  </a:lnTo>
                  <a:lnTo>
                    <a:pt x="367403" y="585770"/>
                  </a:lnTo>
                  <a:lnTo>
                    <a:pt x="362256" y="604416"/>
                  </a:lnTo>
                  <a:lnTo>
                    <a:pt x="381259" y="770645"/>
                  </a:lnTo>
                  <a:lnTo>
                    <a:pt x="394720" y="710739"/>
                  </a:lnTo>
                  <a:lnTo>
                    <a:pt x="395908" y="741287"/>
                  </a:lnTo>
                  <a:lnTo>
                    <a:pt x="397096" y="773818"/>
                  </a:lnTo>
                  <a:lnTo>
                    <a:pt x="401055" y="844039"/>
                  </a:lnTo>
                  <a:lnTo>
                    <a:pt x="405806" y="918227"/>
                  </a:lnTo>
                  <a:lnTo>
                    <a:pt x="410952" y="992018"/>
                  </a:lnTo>
                  <a:lnTo>
                    <a:pt x="416891" y="1061048"/>
                  </a:lnTo>
                  <a:lnTo>
                    <a:pt x="423226" y="1122541"/>
                  </a:lnTo>
                  <a:lnTo>
                    <a:pt x="426393" y="1148725"/>
                  </a:lnTo>
                  <a:lnTo>
                    <a:pt x="428768" y="1171338"/>
                  </a:lnTo>
                  <a:lnTo>
                    <a:pt x="431936" y="1190381"/>
                  </a:lnTo>
                  <a:lnTo>
                    <a:pt x="434311" y="1204663"/>
                  </a:lnTo>
                  <a:lnTo>
                    <a:pt x="435499" y="1210218"/>
                  </a:lnTo>
                  <a:lnTo>
                    <a:pt x="436687" y="1215375"/>
                  </a:lnTo>
                  <a:lnTo>
                    <a:pt x="439062" y="1220532"/>
                  </a:lnTo>
                  <a:lnTo>
                    <a:pt x="440646" y="1225293"/>
                  </a:lnTo>
                  <a:lnTo>
                    <a:pt x="440646" y="1228467"/>
                  </a:lnTo>
                  <a:lnTo>
                    <a:pt x="441833" y="1238385"/>
                  </a:lnTo>
                  <a:lnTo>
                    <a:pt x="443021" y="1248700"/>
                  </a:lnTo>
                  <a:lnTo>
                    <a:pt x="444605" y="1258221"/>
                  </a:lnTo>
                  <a:lnTo>
                    <a:pt x="446584" y="1268140"/>
                  </a:lnTo>
                  <a:lnTo>
                    <a:pt x="448564" y="1277264"/>
                  </a:lnTo>
                  <a:lnTo>
                    <a:pt x="450939" y="1285992"/>
                  </a:lnTo>
                  <a:lnTo>
                    <a:pt x="453711" y="1295117"/>
                  </a:lnTo>
                  <a:lnTo>
                    <a:pt x="456086" y="1303448"/>
                  </a:lnTo>
                  <a:lnTo>
                    <a:pt x="459649" y="1311383"/>
                  </a:lnTo>
                  <a:lnTo>
                    <a:pt x="462816" y="1318921"/>
                  </a:lnTo>
                  <a:lnTo>
                    <a:pt x="466380" y="1326458"/>
                  </a:lnTo>
                  <a:lnTo>
                    <a:pt x="469943" y="1333599"/>
                  </a:lnTo>
                  <a:lnTo>
                    <a:pt x="473902" y="1340344"/>
                  </a:lnTo>
                  <a:lnTo>
                    <a:pt x="477861" y="1346691"/>
                  </a:lnTo>
                  <a:lnTo>
                    <a:pt x="482612" y="1353039"/>
                  </a:lnTo>
                  <a:lnTo>
                    <a:pt x="487363" y="1358990"/>
                  </a:lnTo>
                  <a:lnTo>
                    <a:pt x="469151" y="1598613"/>
                  </a:lnTo>
                  <a:lnTo>
                    <a:pt x="383239" y="1598613"/>
                  </a:lnTo>
                  <a:lnTo>
                    <a:pt x="340481" y="1260999"/>
                  </a:lnTo>
                  <a:lnTo>
                    <a:pt x="334938" y="1261395"/>
                  </a:lnTo>
                  <a:lnTo>
                    <a:pt x="329395" y="1261792"/>
                  </a:lnTo>
                  <a:lnTo>
                    <a:pt x="326228" y="1261792"/>
                  </a:lnTo>
                  <a:lnTo>
                    <a:pt x="322269" y="1261395"/>
                  </a:lnTo>
                  <a:lnTo>
                    <a:pt x="282282" y="1597423"/>
                  </a:lnTo>
                  <a:lnTo>
                    <a:pt x="193203" y="1598613"/>
                  </a:lnTo>
                  <a:lnTo>
                    <a:pt x="160738" y="1168165"/>
                  </a:lnTo>
                  <a:lnTo>
                    <a:pt x="154800" y="1158246"/>
                  </a:lnTo>
                  <a:lnTo>
                    <a:pt x="149257" y="1148725"/>
                  </a:lnTo>
                  <a:lnTo>
                    <a:pt x="144110" y="1139203"/>
                  </a:lnTo>
                  <a:lnTo>
                    <a:pt x="140151" y="1128889"/>
                  </a:lnTo>
                  <a:lnTo>
                    <a:pt x="139755" y="1124921"/>
                  </a:lnTo>
                  <a:lnTo>
                    <a:pt x="134609" y="1066999"/>
                  </a:lnTo>
                  <a:lnTo>
                    <a:pt x="128670" y="1003920"/>
                  </a:lnTo>
                  <a:lnTo>
                    <a:pt x="122335" y="924971"/>
                  </a:lnTo>
                  <a:lnTo>
                    <a:pt x="108875" y="730972"/>
                  </a:lnTo>
                  <a:lnTo>
                    <a:pt x="103728" y="726608"/>
                  </a:lnTo>
                  <a:lnTo>
                    <a:pt x="98185" y="721054"/>
                  </a:lnTo>
                  <a:lnTo>
                    <a:pt x="97789" y="721450"/>
                  </a:lnTo>
                  <a:lnTo>
                    <a:pt x="96997" y="723434"/>
                  </a:lnTo>
                  <a:lnTo>
                    <a:pt x="96601" y="727798"/>
                  </a:lnTo>
                  <a:lnTo>
                    <a:pt x="96601" y="733352"/>
                  </a:lnTo>
                  <a:lnTo>
                    <a:pt x="96205" y="749618"/>
                  </a:lnTo>
                  <a:lnTo>
                    <a:pt x="96601" y="771438"/>
                  </a:lnTo>
                  <a:lnTo>
                    <a:pt x="97789" y="826980"/>
                  </a:lnTo>
                  <a:lnTo>
                    <a:pt x="100165" y="893630"/>
                  </a:lnTo>
                  <a:lnTo>
                    <a:pt x="103332" y="962660"/>
                  </a:lnTo>
                  <a:lnTo>
                    <a:pt x="106499" y="1027327"/>
                  </a:lnTo>
                  <a:lnTo>
                    <a:pt x="109666" y="1079694"/>
                  </a:lnTo>
                  <a:lnTo>
                    <a:pt x="112042" y="1112226"/>
                  </a:lnTo>
                  <a:lnTo>
                    <a:pt x="97393" y="1112623"/>
                  </a:lnTo>
                  <a:lnTo>
                    <a:pt x="87891" y="1112623"/>
                  </a:lnTo>
                  <a:lnTo>
                    <a:pt x="76806" y="1111433"/>
                  </a:lnTo>
                  <a:lnTo>
                    <a:pt x="65325" y="1109449"/>
                  </a:lnTo>
                  <a:lnTo>
                    <a:pt x="59386" y="1108259"/>
                  </a:lnTo>
                  <a:lnTo>
                    <a:pt x="53843" y="1107069"/>
                  </a:lnTo>
                  <a:lnTo>
                    <a:pt x="47905" y="1104688"/>
                  </a:lnTo>
                  <a:lnTo>
                    <a:pt x="41966" y="1102308"/>
                  </a:lnTo>
                  <a:lnTo>
                    <a:pt x="36027" y="1099928"/>
                  </a:lnTo>
                  <a:lnTo>
                    <a:pt x="30485" y="1096357"/>
                  </a:lnTo>
                  <a:lnTo>
                    <a:pt x="27713" y="1079298"/>
                  </a:lnTo>
                  <a:lnTo>
                    <a:pt x="24546" y="1056684"/>
                  </a:lnTo>
                  <a:lnTo>
                    <a:pt x="21775" y="1030104"/>
                  </a:lnTo>
                  <a:lnTo>
                    <a:pt x="18607" y="1000349"/>
                  </a:lnTo>
                  <a:lnTo>
                    <a:pt x="15836" y="967024"/>
                  </a:lnTo>
                  <a:lnTo>
                    <a:pt x="13065" y="932509"/>
                  </a:lnTo>
                  <a:lnTo>
                    <a:pt x="7918" y="860305"/>
                  </a:lnTo>
                  <a:lnTo>
                    <a:pt x="3563" y="790084"/>
                  </a:lnTo>
                  <a:lnTo>
                    <a:pt x="2375" y="757949"/>
                  </a:lnTo>
                  <a:lnTo>
                    <a:pt x="1187" y="728591"/>
                  </a:lnTo>
                  <a:lnTo>
                    <a:pt x="396" y="702804"/>
                  </a:lnTo>
                  <a:lnTo>
                    <a:pt x="0" y="681778"/>
                  </a:lnTo>
                  <a:lnTo>
                    <a:pt x="396" y="666305"/>
                  </a:lnTo>
                  <a:lnTo>
                    <a:pt x="792" y="660751"/>
                  </a:lnTo>
                  <a:lnTo>
                    <a:pt x="1187" y="656784"/>
                  </a:lnTo>
                  <a:lnTo>
                    <a:pt x="1979" y="650436"/>
                  </a:lnTo>
                  <a:lnTo>
                    <a:pt x="3167" y="644089"/>
                  </a:lnTo>
                  <a:lnTo>
                    <a:pt x="5147" y="638535"/>
                  </a:lnTo>
                  <a:lnTo>
                    <a:pt x="7918" y="632584"/>
                  </a:lnTo>
                  <a:lnTo>
                    <a:pt x="11085" y="626633"/>
                  </a:lnTo>
                  <a:lnTo>
                    <a:pt x="15044" y="621475"/>
                  </a:lnTo>
                  <a:lnTo>
                    <a:pt x="19003" y="615921"/>
                  </a:lnTo>
                  <a:lnTo>
                    <a:pt x="24150" y="610764"/>
                  </a:lnTo>
                  <a:lnTo>
                    <a:pt x="29693" y="606003"/>
                  </a:lnTo>
                  <a:lnTo>
                    <a:pt x="35631" y="601242"/>
                  </a:lnTo>
                  <a:lnTo>
                    <a:pt x="41966" y="596482"/>
                  </a:lnTo>
                  <a:lnTo>
                    <a:pt x="48696" y="592514"/>
                  </a:lnTo>
                  <a:lnTo>
                    <a:pt x="55427" y="588150"/>
                  </a:lnTo>
                  <a:lnTo>
                    <a:pt x="62949" y="584580"/>
                  </a:lnTo>
                  <a:lnTo>
                    <a:pt x="70867" y="580612"/>
                  </a:lnTo>
                  <a:lnTo>
                    <a:pt x="78785" y="576645"/>
                  </a:lnTo>
                  <a:lnTo>
                    <a:pt x="96205" y="569504"/>
                  </a:lnTo>
                  <a:lnTo>
                    <a:pt x="114417" y="563950"/>
                  </a:lnTo>
                  <a:lnTo>
                    <a:pt x="132629" y="557999"/>
                  </a:lnTo>
                  <a:lnTo>
                    <a:pt x="152029" y="552842"/>
                  </a:lnTo>
                  <a:lnTo>
                    <a:pt x="171428" y="548478"/>
                  </a:lnTo>
                  <a:lnTo>
                    <a:pt x="190828" y="544510"/>
                  </a:lnTo>
                  <a:lnTo>
                    <a:pt x="210227" y="540940"/>
                  </a:lnTo>
                  <a:lnTo>
                    <a:pt x="229627" y="538559"/>
                  </a:lnTo>
                  <a:lnTo>
                    <a:pt x="233586" y="538163"/>
                  </a:lnTo>
                  <a:close/>
                  <a:moveTo>
                    <a:pt x="1612045" y="536575"/>
                  </a:moveTo>
                  <a:lnTo>
                    <a:pt x="1621555" y="536972"/>
                  </a:lnTo>
                  <a:lnTo>
                    <a:pt x="1631461" y="537369"/>
                  </a:lnTo>
                  <a:lnTo>
                    <a:pt x="1640970" y="538559"/>
                  </a:lnTo>
                  <a:lnTo>
                    <a:pt x="1650480" y="540147"/>
                  </a:lnTo>
                  <a:lnTo>
                    <a:pt x="1660386" y="541734"/>
                  </a:lnTo>
                  <a:lnTo>
                    <a:pt x="1669896" y="544512"/>
                  </a:lnTo>
                  <a:lnTo>
                    <a:pt x="1679406" y="546894"/>
                  </a:lnTo>
                  <a:lnTo>
                    <a:pt x="1688916" y="550465"/>
                  </a:lnTo>
                  <a:lnTo>
                    <a:pt x="1698030" y="553640"/>
                  </a:lnTo>
                  <a:lnTo>
                    <a:pt x="1707539" y="557212"/>
                  </a:lnTo>
                  <a:lnTo>
                    <a:pt x="1716257" y="560784"/>
                  </a:lnTo>
                  <a:lnTo>
                    <a:pt x="1724974" y="565150"/>
                  </a:lnTo>
                  <a:lnTo>
                    <a:pt x="1742409" y="573484"/>
                  </a:lnTo>
                  <a:lnTo>
                    <a:pt x="1758259" y="582215"/>
                  </a:lnTo>
                  <a:lnTo>
                    <a:pt x="1772523" y="591344"/>
                  </a:lnTo>
                  <a:lnTo>
                    <a:pt x="1785600" y="600472"/>
                  </a:lnTo>
                  <a:lnTo>
                    <a:pt x="1797091" y="608806"/>
                  </a:lnTo>
                  <a:lnTo>
                    <a:pt x="1806997" y="616744"/>
                  </a:lnTo>
                  <a:lnTo>
                    <a:pt x="1814129" y="623887"/>
                  </a:lnTo>
                  <a:lnTo>
                    <a:pt x="1816903" y="627062"/>
                  </a:lnTo>
                  <a:lnTo>
                    <a:pt x="1818884" y="629840"/>
                  </a:lnTo>
                  <a:lnTo>
                    <a:pt x="1820865" y="632619"/>
                  </a:lnTo>
                  <a:lnTo>
                    <a:pt x="1821658" y="634603"/>
                  </a:lnTo>
                  <a:lnTo>
                    <a:pt x="1822054" y="638572"/>
                  </a:lnTo>
                  <a:lnTo>
                    <a:pt x="1822450" y="644128"/>
                  </a:lnTo>
                  <a:lnTo>
                    <a:pt x="1822450" y="660797"/>
                  </a:lnTo>
                  <a:lnTo>
                    <a:pt x="1821658" y="682625"/>
                  </a:lnTo>
                  <a:lnTo>
                    <a:pt x="1819677" y="710009"/>
                  </a:lnTo>
                  <a:lnTo>
                    <a:pt x="1818092" y="741362"/>
                  </a:lnTo>
                  <a:lnTo>
                    <a:pt x="1815714" y="775494"/>
                  </a:lnTo>
                  <a:lnTo>
                    <a:pt x="1809374" y="850106"/>
                  </a:lnTo>
                  <a:lnTo>
                    <a:pt x="1802242" y="926306"/>
                  </a:lnTo>
                  <a:lnTo>
                    <a:pt x="1794713" y="998141"/>
                  </a:lnTo>
                  <a:lnTo>
                    <a:pt x="1790751" y="1029494"/>
                  </a:lnTo>
                  <a:lnTo>
                    <a:pt x="1787581" y="1057672"/>
                  </a:lnTo>
                  <a:lnTo>
                    <a:pt x="1784015" y="1080691"/>
                  </a:lnTo>
                  <a:lnTo>
                    <a:pt x="1781241" y="1097756"/>
                  </a:lnTo>
                  <a:lnTo>
                    <a:pt x="1770146" y="1102122"/>
                  </a:lnTo>
                  <a:lnTo>
                    <a:pt x="1759844" y="1106091"/>
                  </a:lnTo>
                  <a:lnTo>
                    <a:pt x="1749938" y="1108472"/>
                  </a:lnTo>
                  <a:lnTo>
                    <a:pt x="1740824" y="1110456"/>
                  </a:lnTo>
                  <a:lnTo>
                    <a:pt x="1731710" y="1112044"/>
                  </a:lnTo>
                  <a:lnTo>
                    <a:pt x="1724182" y="1112441"/>
                  </a:lnTo>
                  <a:lnTo>
                    <a:pt x="1720616" y="1112044"/>
                  </a:lnTo>
                  <a:lnTo>
                    <a:pt x="1717446" y="1111250"/>
                  </a:lnTo>
                  <a:lnTo>
                    <a:pt x="1714276" y="1110853"/>
                  </a:lnTo>
                  <a:lnTo>
                    <a:pt x="1711502" y="1110059"/>
                  </a:lnTo>
                  <a:lnTo>
                    <a:pt x="1712691" y="1096566"/>
                  </a:lnTo>
                  <a:lnTo>
                    <a:pt x="1713879" y="1077119"/>
                  </a:lnTo>
                  <a:lnTo>
                    <a:pt x="1715464" y="1025128"/>
                  </a:lnTo>
                  <a:lnTo>
                    <a:pt x="1717049" y="960041"/>
                  </a:lnTo>
                  <a:lnTo>
                    <a:pt x="1718238" y="890587"/>
                  </a:lnTo>
                  <a:lnTo>
                    <a:pt x="1719031" y="823912"/>
                  </a:lnTo>
                  <a:lnTo>
                    <a:pt x="1718238" y="794544"/>
                  </a:lnTo>
                  <a:lnTo>
                    <a:pt x="1717842" y="768747"/>
                  </a:lnTo>
                  <a:lnTo>
                    <a:pt x="1717446" y="747315"/>
                  </a:lnTo>
                  <a:lnTo>
                    <a:pt x="1716257" y="731440"/>
                  </a:lnTo>
                  <a:lnTo>
                    <a:pt x="1715464" y="726281"/>
                  </a:lnTo>
                  <a:lnTo>
                    <a:pt x="1715068" y="722312"/>
                  </a:lnTo>
                  <a:lnTo>
                    <a:pt x="1713879" y="720725"/>
                  </a:lnTo>
                  <a:lnTo>
                    <a:pt x="1713483" y="720328"/>
                  </a:lnTo>
                  <a:lnTo>
                    <a:pt x="1713087" y="720725"/>
                  </a:lnTo>
                  <a:lnTo>
                    <a:pt x="1707539" y="727869"/>
                  </a:lnTo>
                  <a:lnTo>
                    <a:pt x="1702388" y="735409"/>
                  </a:lnTo>
                  <a:lnTo>
                    <a:pt x="1701200" y="737394"/>
                  </a:lnTo>
                  <a:lnTo>
                    <a:pt x="1683765" y="992584"/>
                  </a:lnTo>
                  <a:lnTo>
                    <a:pt x="1675047" y="1087438"/>
                  </a:lnTo>
                  <a:lnTo>
                    <a:pt x="1671877" y="1124744"/>
                  </a:lnTo>
                  <a:lnTo>
                    <a:pt x="1671085" y="1128316"/>
                  </a:lnTo>
                  <a:lnTo>
                    <a:pt x="1669104" y="1134269"/>
                  </a:lnTo>
                  <a:lnTo>
                    <a:pt x="1667123" y="1140222"/>
                  </a:lnTo>
                  <a:lnTo>
                    <a:pt x="1664349" y="1145778"/>
                  </a:lnTo>
                  <a:lnTo>
                    <a:pt x="1661971" y="1151334"/>
                  </a:lnTo>
                  <a:lnTo>
                    <a:pt x="1655631" y="1162447"/>
                  </a:lnTo>
                  <a:lnTo>
                    <a:pt x="1648499" y="1173956"/>
                  </a:lnTo>
                  <a:lnTo>
                    <a:pt x="1616403" y="1598613"/>
                  </a:lnTo>
                  <a:lnTo>
                    <a:pt x="1531211" y="1598613"/>
                  </a:lnTo>
                  <a:lnTo>
                    <a:pt x="1488020" y="1260872"/>
                  </a:lnTo>
                  <a:lnTo>
                    <a:pt x="1482869" y="1261269"/>
                  </a:lnTo>
                  <a:lnTo>
                    <a:pt x="1477322" y="1261666"/>
                  </a:lnTo>
                  <a:lnTo>
                    <a:pt x="1473359" y="1261666"/>
                  </a:lnTo>
                  <a:lnTo>
                    <a:pt x="1470189" y="1261269"/>
                  </a:lnTo>
                  <a:lnTo>
                    <a:pt x="1429772" y="1597422"/>
                  </a:lnTo>
                  <a:lnTo>
                    <a:pt x="1340617" y="1598613"/>
                  </a:lnTo>
                  <a:lnTo>
                    <a:pt x="1323975" y="1376760"/>
                  </a:lnTo>
                  <a:lnTo>
                    <a:pt x="1330315" y="1370806"/>
                  </a:lnTo>
                  <a:lnTo>
                    <a:pt x="1336655" y="1364456"/>
                  </a:lnTo>
                  <a:lnTo>
                    <a:pt x="1342995" y="1357710"/>
                  </a:lnTo>
                  <a:lnTo>
                    <a:pt x="1348542" y="1350566"/>
                  </a:lnTo>
                  <a:lnTo>
                    <a:pt x="1354090" y="1342628"/>
                  </a:lnTo>
                  <a:lnTo>
                    <a:pt x="1358845" y="1334294"/>
                  </a:lnTo>
                  <a:lnTo>
                    <a:pt x="1363600" y="1325563"/>
                  </a:lnTo>
                  <a:lnTo>
                    <a:pt x="1368355" y="1316435"/>
                  </a:lnTo>
                  <a:lnTo>
                    <a:pt x="1371921" y="1306513"/>
                  </a:lnTo>
                  <a:lnTo>
                    <a:pt x="1375883" y="1296591"/>
                  </a:lnTo>
                  <a:lnTo>
                    <a:pt x="1379053" y="1285875"/>
                  </a:lnTo>
                  <a:lnTo>
                    <a:pt x="1381827" y="1275160"/>
                  </a:lnTo>
                  <a:lnTo>
                    <a:pt x="1384204" y="1263650"/>
                  </a:lnTo>
                  <a:lnTo>
                    <a:pt x="1386186" y="1251347"/>
                  </a:lnTo>
                  <a:lnTo>
                    <a:pt x="1388563" y="1239044"/>
                  </a:lnTo>
                  <a:lnTo>
                    <a:pt x="1389752" y="1226344"/>
                  </a:lnTo>
                  <a:lnTo>
                    <a:pt x="1389752" y="1222375"/>
                  </a:lnTo>
                  <a:lnTo>
                    <a:pt x="1389752" y="1218009"/>
                  </a:lnTo>
                  <a:lnTo>
                    <a:pt x="1389356" y="1209675"/>
                  </a:lnTo>
                  <a:lnTo>
                    <a:pt x="1390148" y="1207294"/>
                  </a:lnTo>
                  <a:lnTo>
                    <a:pt x="1392129" y="1194594"/>
                  </a:lnTo>
                  <a:lnTo>
                    <a:pt x="1394903" y="1177925"/>
                  </a:lnTo>
                  <a:lnTo>
                    <a:pt x="1400450" y="1134269"/>
                  </a:lnTo>
                  <a:lnTo>
                    <a:pt x="1407186" y="1078309"/>
                  </a:lnTo>
                  <a:lnTo>
                    <a:pt x="1413923" y="1013619"/>
                  </a:lnTo>
                  <a:lnTo>
                    <a:pt x="1421055" y="943769"/>
                  </a:lnTo>
                  <a:lnTo>
                    <a:pt x="1427791" y="871537"/>
                  </a:lnTo>
                  <a:lnTo>
                    <a:pt x="1433735" y="800894"/>
                  </a:lnTo>
                  <a:lnTo>
                    <a:pt x="1438886" y="734219"/>
                  </a:lnTo>
                  <a:lnTo>
                    <a:pt x="1447603" y="767953"/>
                  </a:lnTo>
                  <a:lnTo>
                    <a:pt x="1449188" y="758428"/>
                  </a:lnTo>
                  <a:lnTo>
                    <a:pt x="1470586" y="600869"/>
                  </a:lnTo>
                  <a:lnTo>
                    <a:pt x="1464642" y="585390"/>
                  </a:lnTo>
                  <a:lnTo>
                    <a:pt x="1476529" y="564753"/>
                  </a:lnTo>
                  <a:lnTo>
                    <a:pt x="1503870" y="564753"/>
                  </a:lnTo>
                  <a:lnTo>
                    <a:pt x="1514569" y="585390"/>
                  </a:lnTo>
                  <a:lnTo>
                    <a:pt x="1509814" y="604044"/>
                  </a:lnTo>
                  <a:lnTo>
                    <a:pt x="1528833" y="770334"/>
                  </a:lnTo>
                  <a:lnTo>
                    <a:pt x="1579949" y="545306"/>
                  </a:lnTo>
                  <a:lnTo>
                    <a:pt x="1585893" y="542131"/>
                  </a:lnTo>
                  <a:lnTo>
                    <a:pt x="1589855" y="540147"/>
                  </a:lnTo>
                  <a:lnTo>
                    <a:pt x="1592629" y="538559"/>
                  </a:lnTo>
                  <a:lnTo>
                    <a:pt x="1593025" y="538162"/>
                  </a:lnTo>
                  <a:lnTo>
                    <a:pt x="1602535" y="536972"/>
                  </a:lnTo>
                  <a:lnTo>
                    <a:pt x="1612045" y="536575"/>
                  </a:lnTo>
                  <a:close/>
                  <a:moveTo>
                    <a:pt x="1080417" y="477838"/>
                  </a:moveTo>
                  <a:lnTo>
                    <a:pt x="1092318" y="478235"/>
                  </a:lnTo>
                  <a:lnTo>
                    <a:pt x="1104616" y="478632"/>
                  </a:lnTo>
                  <a:lnTo>
                    <a:pt x="1116913" y="480219"/>
                  </a:lnTo>
                  <a:lnTo>
                    <a:pt x="1128814" y="482600"/>
                  </a:lnTo>
                  <a:lnTo>
                    <a:pt x="1141111" y="484982"/>
                  </a:lnTo>
                  <a:lnTo>
                    <a:pt x="1153409" y="487760"/>
                  </a:lnTo>
                  <a:lnTo>
                    <a:pt x="1165706" y="491332"/>
                  </a:lnTo>
                  <a:lnTo>
                    <a:pt x="1178003" y="494903"/>
                  </a:lnTo>
                  <a:lnTo>
                    <a:pt x="1189507" y="499269"/>
                  </a:lnTo>
                  <a:lnTo>
                    <a:pt x="1201011" y="504032"/>
                  </a:lnTo>
                  <a:lnTo>
                    <a:pt x="1212515" y="508397"/>
                  </a:lnTo>
                  <a:lnTo>
                    <a:pt x="1223623" y="513557"/>
                  </a:lnTo>
                  <a:lnTo>
                    <a:pt x="1234730" y="519113"/>
                  </a:lnTo>
                  <a:lnTo>
                    <a:pt x="1245441" y="524669"/>
                  </a:lnTo>
                  <a:lnTo>
                    <a:pt x="1255358" y="530225"/>
                  </a:lnTo>
                  <a:lnTo>
                    <a:pt x="1265672" y="536178"/>
                  </a:lnTo>
                  <a:lnTo>
                    <a:pt x="1283920" y="547291"/>
                  </a:lnTo>
                  <a:lnTo>
                    <a:pt x="1300581" y="558403"/>
                  </a:lnTo>
                  <a:lnTo>
                    <a:pt x="1314862" y="569119"/>
                  </a:lnTo>
                  <a:lnTo>
                    <a:pt x="1327159" y="579438"/>
                  </a:lnTo>
                  <a:lnTo>
                    <a:pt x="1331919" y="584200"/>
                  </a:lnTo>
                  <a:lnTo>
                    <a:pt x="1336283" y="588169"/>
                  </a:lnTo>
                  <a:lnTo>
                    <a:pt x="1339456" y="592535"/>
                  </a:lnTo>
                  <a:lnTo>
                    <a:pt x="1342630" y="595710"/>
                  </a:lnTo>
                  <a:lnTo>
                    <a:pt x="1344217" y="599282"/>
                  </a:lnTo>
                  <a:lnTo>
                    <a:pt x="1345407" y="601663"/>
                  </a:lnTo>
                  <a:lnTo>
                    <a:pt x="1346200" y="606822"/>
                  </a:lnTo>
                  <a:lnTo>
                    <a:pt x="1346200" y="613966"/>
                  </a:lnTo>
                  <a:lnTo>
                    <a:pt x="1346200" y="634603"/>
                  </a:lnTo>
                  <a:lnTo>
                    <a:pt x="1345407" y="662782"/>
                  </a:lnTo>
                  <a:lnTo>
                    <a:pt x="1343820" y="696913"/>
                  </a:lnTo>
                  <a:lnTo>
                    <a:pt x="1341043" y="736600"/>
                  </a:lnTo>
                  <a:lnTo>
                    <a:pt x="1337870" y="779860"/>
                  </a:lnTo>
                  <a:lnTo>
                    <a:pt x="1334299" y="825897"/>
                  </a:lnTo>
                  <a:lnTo>
                    <a:pt x="1330333" y="873919"/>
                  </a:lnTo>
                  <a:lnTo>
                    <a:pt x="1325572" y="922735"/>
                  </a:lnTo>
                  <a:lnTo>
                    <a:pt x="1321209" y="970757"/>
                  </a:lnTo>
                  <a:lnTo>
                    <a:pt x="1316448" y="1017588"/>
                  </a:lnTo>
                  <a:lnTo>
                    <a:pt x="1311291" y="1061244"/>
                  </a:lnTo>
                  <a:lnTo>
                    <a:pt x="1306928" y="1101328"/>
                  </a:lnTo>
                  <a:lnTo>
                    <a:pt x="1302564" y="1136253"/>
                  </a:lnTo>
                  <a:lnTo>
                    <a:pt x="1298201" y="1166019"/>
                  </a:lnTo>
                  <a:lnTo>
                    <a:pt x="1294630" y="1187847"/>
                  </a:lnTo>
                  <a:lnTo>
                    <a:pt x="1280746" y="1193403"/>
                  </a:lnTo>
                  <a:lnTo>
                    <a:pt x="1267655" y="1197372"/>
                  </a:lnTo>
                  <a:lnTo>
                    <a:pt x="1254961" y="1201341"/>
                  </a:lnTo>
                  <a:lnTo>
                    <a:pt x="1243061" y="1203722"/>
                  </a:lnTo>
                  <a:lnTo>
                    <a:pt x="1232350" y="1205310"/>
                  </a:lnTo>
                  <a:lnTo>
                    <a:pt x="1227193" y="1205310"/>
                  </a:lnTo>
                  <a:lnTo>
                    <a:pt x="1222433" y="1205707"/>
                  </a:lnTo>
                  <a:lnTo>
                    <a:pt x="1217672" y="1205310"/>
                  </a:lnTo>
                  <a:lnTo>
                    <a:pt x="1213706" y="1204913"/>
                  </a:lnTo>
                  <a:lnTo>
                    <a:pt x="1209739" y="1204119"/>
                  </a:lnTo>
                  <a:lnTo>
                    <a:pt x="1206565" y="1202928"/>
                  </a:lnTo>
                  <a:lnTo>
                    <a:pt x="1207755" y="1186260"/>
                  </a:lnTo>
                  <a:lnTo>
                    <a:pt x="1208945" y="1161653"/>
                  </a:lnTo>
                  <a:lnTo>
                    <a:pt x="1211722" y="1094978"/>
                  </a:lnTo>
                  <a:lnTo>
                    <a:pt x="1213706" y="1013222"/>
                  </a:lnTo>
                  <a:lnTo>
                    <a:pt x="1214896" y="925116"/>
                  </a:lnTo>
                  <a:lnTo>
                    <a:pt x="1215292" y="882253"/>
                  </a:lnTo>
                  <a:lnTo>
                    <a:pt x="1215292" y="841375"/>
                  </a:lnTo>
                  <a:lnTo>
                    <a:pt x="1215292" y="804069"/>
                  </a:lnTo>
                  <a:lnTo>
                    <a:pt x="1214499" y="771128"/>
                  </a:lnTo>
                  <a:lnTo>
                    <a:pt x="1213706" y="744141"/>
                  </a:lnTo>
                  <a:lnTo>
                    <a:pt x="1212515" y="724297"/>
                  </a:lnTo>
                  <a:lnTo>
                    <a:pt x="1211722" y="717153"/>
                  </a:lnTo>
                  <a:lnTo>
                    <a:pt x="1210532" y="712788"/>
                  </a:lnTo>
                  <a:lnTo>
                    <a:pt x="1209739" y="711200"/>
                  </a:lnTo>
                  <a:lnTo>
                    <a:pt x="1209342" y="710407"/>
                  </a:lnTo>
                  <a:lnTo>
                    <a:pt x="1208945" y="710010"/>
                  </a:lnTo>
                  <a:lnTo>
                    <a:pt x="1208152" y="710407"/>
                  </a:lnTo>
                  <a:lnTo>
                    <a:pt x="1201408" y="719932"/>
                  </a:lnTo>
                  <a:lnTo>
                    <a:pt x="1194664" y="729457"/>
                  </a:lnTo>
                  <a:lnTo>
                    <a:pt x="1193078" y="731838"/>
                  </a:lnTo>
                  <a:lnTo>
                    <a:pt x="1171260" y="1054497"/>
                  </a:lnTo>
                  <a:lnTo>
                    <a:pt x="1165309" y="1121966"/>
                  </a:lnTo>
                  <a:lnTo>
                    <a:pt x="1160549" y="1174750"/>
                  </a:lnTo>
                  <a:lnTo>
                    <a:pt x="1155789" y="1221582"/>
                  </a:lnTo>
                  <a:lnTo>
                    <a:pt x="1155392" y="1225947"/>
                  </a:lnTo>
                  <a:lnTo>
                    <a:pt x="1153012" y="1233488"/>
                  </a:lnTo>
                  <a:lnTo>
                    <a:pt x="1149838" y="1241028"/>
                  </a:lnTo>
                  <a:lnTo>
                    <a:pt x="1147062" y="1248172"/>
                  </a:lnTo>
                  <a:lnTo>
                    <a:pt x="1143888" y="1255316"/>
                  </a:lnTo>
                  <a:lnTo>
                    <a:pt x="1139921" y="1262460"/>
                  </a:lnTo>
                  <a:lnTo>
                    <a:pt x="1135557" y="1269603"/>
                  </a:lnTo>
                  <a:lnTo>
                    <a:pt x="1131591" y="1276350"/>
                  </a:lnTo>
                  <a:lnTo>
                    <a:pt x="1126830" y="1283494"/>
                  </a:lnTo>
                  <a:lnTo>
                    <a:pt x="1086368" y="1820863"/>
                  </a:lnTo>
                  <a:lnTo>
                    <a:pt x="977674" y="1820863"/>
                  </a:lnTo>
                  <a:lnTo>
                    <a:pt x="923328" y="1393428"/>
                  </a:lnTo>
                  <a:lnTo>
                    <a:pt x="916584" y="1394222"/>
                  </a:lnTo>
                  <a:lnTo>
                    <a:pt x="909840" y="1394619"/>
                  </a:lnTo>
                  <a:lnTo>
                    <a:pt x="905080" y="1394222"/>
                  </a:lnTo>
                  <a:lnTo>
                    <a:pt x="900716" y="1393825"/>
                  </a:lnTo>
                  <a:lnTo>
                    <a:pt x="849543" y="1819275"/>
                  </a:lnTo>
                  <a:lnTo>
                    <a:pt x="736486" y="1820863"/>
                  </a:lnTo>
                  <a:lnTo>
                    <a:pt x="695627" y="1276350"/>
                  </a:lnTo>
                  <a:lnTo>
                    <a:pt x="687693" y="1264047"/>
                  </a:lnTo>
                  <a:lnTo>
                    <a:pt x="680553" y="1251744"/>
                  </a:lnTo>
                  <a:lnTo>
                    <a:pt x="677776" y="1245394"/>
                  </a:lnTo>
                  <a:lnTo>
                    <a:pt x="674602" y="1239044"/>
                  </a:lnTo>
                  <a:lnTo>
                    <a:pt x="671826" y="1232694"/>
                  </a:lnTo>
                  <a:lnTo>
                    <a:pt x="669842" y="1226741"/>
                  </a:lnTo>
                  <a:lnTo>
                    <a:pt x="669049" y="1221582"/>
                  </a:lnTo>
                  <a:lnTo>
                    <a:pt x="661908" y="1148160"/>
                  </a:lnTo>
                  <a:lnTo>
                    <a:pt x="654768" y="1068388"/>
                  </a:lnTo>
                  <a:lnTo>
                    <a:pt x="646437" y="968375"/>
                  </a:lnTo>
                  <a:lnTo>
                    <a:pt x="630173" y="723503"/>
                  </a:lnTo>
                  <a:lnTo>
                    <a:pt x="626603" y="720725"/>
                  </a:lnTo>
                  <a:lnTo>
                    <a:pt x="623826" y="717550"/>
                  </a:lnTo>
                  <a:lnTo>
                    <a:pt x="616686" y="710407"/>
                  </a:lnTo>
                  <a:lnTo>
                    <a:pt x="616289" y="710407"/>
                  </a:lnTo>
                  <a:lnTo>
                    <a:pt x="615892" y="710803"/>
                  </a:lnTo>
                  <a:lnTo>
                    <a:pt x="614702" y="713978"/>
                  </a:lnTo>
                  <a:lnTo>
                    <a:pt x="614305" y="719138"/>
                  </a:lnTo>
                  <a:lnTo>
                    <a:pt x="613909" y="726678"/>
                  </a:lnTo>
                  <a:lnTo>
                    <a:pt x="613909" y="746919"/>
                  </a:lnTo>
                  <a:lnTo>
                    <a:pt x="613909" y="774303"/>
                  </a:lnTo>
                  <a:lnTo>
                    <a:pt x="614702" y="807641"/>
                  </a:lnTo>
                  <a:lnTo>
                    <a:pt x="615892" y="844947"/>
                  </a:lnTo>
                  <a:lnTo>
                    <a:pt x="619066" y="929085"/>
                  </a:lnTo>
                  <a:lnTo>
                    <a:pt x="623033" y="1016794"/>
                  </a:lnTo>
                  <a:lnTo>
                    <a:pt x="627000" y="1098550"/>
                  </a:lnTo>
                  <a:lnTo>
                    <a:pt x="630966" y="1164035"/>
                  </a:lnTo>
                  <a:lnTo>
                    <a:pt x="632553" y="1188641"/>
                  </a:lnTo>
                  <a:lnTo>
                    <a:pt x="634140" y="1205310"/>
                  </a:lnTo>
                  <a:lnTo>
                    <a:pt x="625810" y="1205310"/>
                  </a:lnTo>
                  <a:lnTo>
                    <a:pt x="615099" y="1205707"/>
                  </a:lnTo>
                  <a:lnTo>
                    <a:pt x="603198" y="1205310"/>
                  </a:lnTo>
                  <a:lnTo>
                    <a:pt x="589711" y="1204516"/>
                  </a:lnTo>
                  <a:lnTo>
                    <a:pt x="582570" y="1203325"/>
                  </a:lnTo>
                  <a:lnTo>
                    <a:pt x="575033" y="1202135"/>
                  </a:lnTo>
                  <a:lnTo>
                    <a:pt x="567496" y="1200944"/>
                  </a:lnTo>
                  <a:lnTo>
                    <a:pt x="559959" y="1198563"/>
                  </a:lnTo>
                  <a:lnTo>
                    <a:pt x="552422" y="1196182"/>
                  </a:lnTo>
                  <a:lnTo>
                    <a:pt x="544885" y="1193403"/>
                  </a:lnTo>
                  <a:lnTo>
                    <a:pt x="537744" y="1189435"/>
                  </a:lnTo>
                  <a:lnTo>
                    <a:pt x="530604" y="1185466"/>
                  </a:lnTo>
                  <a:lnTo>
                    <a:pt x="528620" y="1175544"/>
                  </a:lnTo>
                  <a:lnTo>
                    <a:pt x="526637" y="1163638"/>
                  </a:lnTo>
                  <a:lnTo>
                    <a:pt x="523067" y="1135460"/>
                  </a:lnTo>
                  <a:lnTo>
                    <a:pt x="519100" y="1101725"/>
                  </a:lnTo>
                  <a:lnTo>
                    <a:pt x="515530" y="1064022"/>
                  </a:lnTo>
                  <a:lnTo>
                    <a:pt x="511959" y="1021953"/>
                  </a:lnTo>
                  <a:lnTo>
                    <a:pt x="508389" y="978297"/>
                  </a:lnTo>
                  <a:lnTo>
                    <a:pt x="504819" y="932657"/>
                  </a:lnTo>
                  <a:lnTo>
                    <a:pt x="502042" y="886619"/>
                  </a:lnTo>
                  <a:lnTo>
                    <a:pt x="498868" y="841772"/>
                  </a:lnTo>
                  <a:lnTo>
                    <a:pt x="496885" y="798116"/>
                  </a:lnTo>
                  <a:lnTo>
                    <a:pt x="494902" y="757238"/>
                  </a:lnTo>
                  <a:lnTo>
                    <a:pt x="492918" y="720328"/>
                  </a:lnTo>
                  <a:lnTo>
                    <a:pt x="492125" y="687785"/>
                  </a:lnTo>
                  <a:lnTo>
                    <a:pt x="492125" y="661194"/>
                  </a:lnTo>
                  <a:lnTo>
                    <a:pt x="492125" y="641350"/>
                  </a:lnTo>
                  <a:lnTo>
                    <a:pt x="492521" y="634603"/>
                  </a:lnTo>
                  <a:lnTo>
                    <a:pt x="493315" y="629444"/>
                  </a:lnTo>
                  <a:lnTo>
                    <a:pt x="494505" y="621507"/>
                  </a:lnTo>
                  <a:lnTo>
                    <a:pt x="496092" y="613569"/>
                  </a:lnTo>
                  <a:lnTo>
                    <a:pt x="498472" y="606028"/>
                  </a:lnTo>
                  <a:lnTo>
                    <a:pt x="502042" y="598885"/>
                  </a:lnTo>
                  <a:lnTo>
                    <a:pt x="506009" y="591741"/>
                  </a:lnTo>
                  <a:lnTo>
                    <a:pt x="510769" y="584597"/>
                  </a:lnTo>
                  <a:lnTo>
                    <a:pt x="516323" y="578247"/>
                  </a:lnTo>
                  <a:lnTo>
                    <a:pt x="522670" y="571500"/>
                  </a:lnTo>
                  <a:lnTo>
                    <a:pt x="529414" y="565547"/>
                  </a:lnTo>
                  <a:lnTo>
                    <a:pt x="536951" y="559594"/>
                  </a:lnTo>
                  <a:lnTo>
                    <a:pt x="544885" y="553641"/>
                  </a:lnTo>
                  <a:lnTo>
                    <a:pt x="553215" y="548085"/>
                  </a:lnTo>
                  <a:lnTo>
                    <a:pt x="562339" y="542925"/>
                  </a:lnTo>
                  <a:lnTo>
                    <a:pt x="571860" y="537766"/>
                  </a:lnTo>
                  <a:lnTo>
                    <a:pt x="581777" y="533003"/>
                  </a:lnTo>
                  <a:lnTo>
                    <a:pt x="592091" y="528241"/>
                  </a:lnTo>
                  <a:lnTo>
                    <a:pt x="602801" y="523875"/>
                  </a:lnTo>
                  <a:lnTo>
                    <a:pt x="613512" y="519510"/>
                  </a:lnTo>
                  <a:lnTo>
                    <a:pt x="625016" y="515144"/>
                  </a:lnTo>
                  <a:lnTo>
                    <a:pt x="636520" y="511572"/>
                  </a:lnTo>
                  <a:lnTo>
                    <a:pt x="659925" y="504428"/>
                  </a:lnTo>
                  <a:lnTo>
                    <a:pt x="684520" y="498078"/>
                  </a:lnTo>
                  <a:lnTo>
                    <a:pt x="709115" y="492522"/>
                  </a:lnTo>
                  <a:lnTo>
                    <a:pt x="733709" y="487363"/>
                  </a:lnTo>
                  <a:lnTo>
                    <a:pt x="758701" y="483394"/>
                  </a:lnTo>
                  <a:lnTo>
                    <a:pt x="782502" y="479425"/>
                  </a:lnTo>
                  <a:lnTo>
                    <a:pt x="788056" y="479028"/>
                  </a:lnTo>
                  <a:lnTo>
                    <a:pt x="794006" y="479425"/>
                  </a:lnTo>
                  <a:lnTo>
                    <a:pt x="872948" y="770335"/>
                  </a:lnTo>
                  <a:lnTo>
                    <a:pt x="874138" y="758428"/>
                  </a:lnTo>
                  <a:lnTo>
                    <a:pt x="901510" y="559197"/>
                  </a:lnTo>
                  <a:lnTo>
                    <a:pt x="893576" y="539353"/>
                  </a:lnTo>
                  <a:lnTo>
                    <a:pt x="908650" y="513557"/>
                  </a:lnTo>
                  <a:lnTo>
                    <a:pt x="943162" y="513160"/>
                  </a:lnTo>
                  <a:lnTo>
                    <a:pt x="957443" y="539353"/>
                  </a:lnTo>
                  <a:lnTo>
                    <a:pt x="950699" y="563166"/>
                  </a:lnTo>
                  <a:lnTo>
                    <a:pt x="975294" y="773510"/>
                  </a:lnTo>
                  <a:lnTo>
                    <a:pt x="1039558" y="488950"/>
                  </a:lnTo>
                  <a:lnTo>
                    <a:pt x="1046699" y="485378"/>
                  </a:lnTo>
                  <a:lnTo>
                    <a:pt x="1052252" y="482600"/>
                  </a:lnTo>
                  <a:lnTo>
                    <a:pt x="1055823" y="480219"/>
                  </a:lnTo>
                  <a:lnTo>
                    <a:pt x="1056616" y="479822"/>
                  </a:lnTo>
                  <a:lnTo>
                    <a:pt x="1056616" y="479425"/>
                  </a:lnTo>
                  <a:lnTo>
                    <a:pt x="1068120" y="478235"/>
                  </a:lnTo>
                  <a:lnTo>
                    <a:pt x="1080417" y="477838"/>
                  </a:lnTo>
                  <a:close/>
                  <a:moveTo>
                    <a:pt x="1485107" y="451247"/>
                  </a:moveTo>
                  <a:lnTo>
                    <a:pt x="1485107" y="475853"/>
                  </a:lnTo>
                  <a:lnTo>
                    <a:pt x="1508523" y="475853"/>
                  </a:lnTo>
                  <a:lnTo>
                    <a:pt x="1508523" y="451247"/>
                  </a:lnTo>
                  <a:lnTo>
                    <a:pt x="1485107" y="451247"/>
                  </a:lnTo>
                  <a:close/>
                  <a:moveTo>
                    <a:pt x="328429" y="426244"/>
                  </a:moveTo>
                  <a:lnTo>
                    <a:pt x="328429" y="449263"/>
                  </a:lnTo>
                  <a:lnTo>
                    <a:pt x="350229" y="449263"/>
                  </a:lnTo>
                  <a:lnTo>
                    <a:pt x="350229" y="426244"/>
                  </a:lnTo>
                  <a:lnTo>
                    <a:pt x="328429" y="426244"/>
                  </a:lnTo>
                  <a:close/>
                  <a:moveTo>
                    <a:pt x="904908" y="342106"/>
                  </a:moveTo>
                  <a:lnTo>
                    <a:pt x="904908" y="371872"/>
                  </a:lnTo>
                  <a:lnTo>
                    <a:pt x="933819" y="371872"/>
                  </a:lnTo>
                  <a:lnTo>
                    <a:pt x="933819" y="342106"/>
                  </a:lnTo>
                  <a:lnTo>
                    <a:pt x="904908" y="342106"/>
                  </a:lnTo>
                  <a:close/>
                  <a:moveTo>
                    <a:pt x="1494632" y="300037"/>
                  </a:moveTo>
                  <a:lnTo>
                    <a:pt x="1489473" y="300434"/>
                  </a:lnTo>
                  <a:lnTo>
                    <a:pt x="1483123" y="301228"/>
                  </a:lnTo>
                  <a:lnTo>
                    <a:pt x="1477169" y="302419"/>
                  </a:lnTo>
                  <a:lnTo>
                    <a:pt x="1465660" y="304800"/>
                  </a:lnTo>
                  <a:lnTo>
                    <a:pt x="1460501" y="306784"/>
                  </a:lnTo>
                  <a:lnTo>
                    <a:pt x="1456532" y="307975"/>
                  </a:lnTo>
                  <a:lnTo>
                    <a:pt x="1456532" y="331391"/>
                  </a:lnTo>
                  <a:lnTo>
                    <a:pt x="1457723" y="331391"/>
                  </a:lnTo>
                  <a:lnTo>
                    <a:pt x="1460898" y="329406"/>
                  </a:lnTo>
                  <a:lnTo>
                    <a:pt x="1465263" y="327819"/>
                  </a:lnTo>
                  <a:lnTo>
                    <a:pt x="1475582" y="323453"/>
                  </a:lnTo>
                  <a:lnTo>
                    <a:pt x="1480741" y="321866"/>
                  </a:lnTo>
                  <a:lnTo>
                    <a:pt x="1486694" y="320675"/>
                  </a:lnTo>
                  <a:lnTo>
                    <a:pt x="1492648" y="319484"/>
                  </a:lnTo>
                  <a:lnTo>
                    <a:pt x="1498998" y="319484"/>
                  </a:lnTo>
                  <a:lnTo>
                    <a:pt x="1505744" y="320278"/>
                  </a:lnTo>
                  <a:lnTo>
                    <a:pt x="1511698" y="321469"/>
                  </a:lnTo>
                  <a:lnTo>
                    <a:pt x="1517254" y="323056"/>
                  </a:lnTo>
                  <a:lnTo>
                    <a:pt x="1519635" y="324644"/>
                  </a:lnTo>
                  <a:lnTo>
                    <a:pt x="1521619" y="325834"/>
                  </a:lnTo>
                  <a:lnTo>
                    <a:pt x="1524001" y="327819"/>
                  </a:lnTo>
                  <a:lnTo>
                    <a:pt x="1525588" y="329803"/>
                  </a:lnTo>
                  <a:lnTo>
                    <a:pt x="1527176" y="331787"/>
                  </a:lnTo>
                  <a:lnTo>
                    <a:pt x="1528366" y="334169"/>
                  </a:lnTo>
                  <a:lnTo>
                    <a:pt x="1529160" y="336550"/>
                  </a:lnTo>
                  <a:lnTo>
                    <a:pt x="1530351" y="339328"/>
                  </a:lnTo>
                  <a:lnTo>
                    <a:pt x="1530748" y="342503"/>
                  </a:lnTo>
                  <a:lnTo>
                    <a:pt x="1530748" y="345281"/>
                  </a:lnTo>
                  <a:lnTo>
                    <a:pt x="1530351" y="350441"/>
                  </a:lnTo>
                  <a:lnTo>
                    <a:pt x="1529954" y="354806"/>
                  </a:lnTo>
                  <a:lnTo>
                    <a:pt x="1528366" y="358378"/>
                  </a:lnTo>
                  <a:lnTo>
                    <a:pt x="1526779" y="361950"/>
                  </a:lnTo>
                  <a:lnTo>
                    <a:pt x="1524794" y="365125"/>
                  </a:lnTo>
                  <a:lnTo>
                    <a:pt x="1522413" y="368300"/>
                  </a:lnTo>
                  <a:lnTo>
                    <a:pt x="1519635" y="371475"/>
                  </a:lnTo>
                  <a:lnTo>
                    <a:pt x="1516857" y="374650"/>
                  </a:lnTo>
                  <a:lnTo>
                    <a:pt x="1513285" y="377031"/>
                  </a:lnTo>
                  <a:lnTo>
                    <a:pt x="1510110" y="379413"/>
                  </a:lnTo>
                  <a:lnTo>
                    <a:pt x="1502569" y="384572"/>
                  </a:lnTo>
                  <a:lnTo>
                    <a:pt x="1485901" y="393700"/>
                  </a:lnTo>
                  <a:lnTo>
                    <a:pt x="1485901" y="429419"/>
                  </a:lnTo>
                  <a:lnTo>
                    <a:pt x="1506538" y="429419"/>
                  </a:lnTo>
                  <a:lnTo>
                    <a:pt x="1506538" y="403225"/>
                  </a:lnTo>
                  <a:lnTo>
                    <a:pt x="1515666" y="397669"/>
                  </a:lnTo>
                  <a:lnTo>
                    <a:pt x="1524794" y="392113"/>
                  </a:lnTo>
                  <a:lnTo>
                    <a:pt x="1532732" y="386159"/>
                  </a:lnTo>
                  <a:lnTo>
                    <a:pt x="1539479" y="379413"/>
                  </a:lnTo>
                  <a:lnTo>
                    <a:pt x="1542654" y="376238"/>
                  </a:lnTo>
                  <a:lnTo>
                    <a:pt x="1545432" y="372269"/>
                  </a:lnTo>
                  <a:lnTo>
                    <a:pt x="1547813" y="368300"/>
                  </a:lnTo>
                  <a:lnTo>
                    <a:pt x="1550194" y="363934"/>
                  </a:lnTo>
                  <a:lnTo>
                    <a:pt x="1552179" y="359172"/>
                  </a:lnTo>
                  <a:lnTo>
                    <a:pt x="1553369" y="354806"/>
                  </a:lnTo>
                  <a:lnTo>
                    <a:pt x="1553766" y="349250"/>
                  </a:lnTo>
                  <a:lnTo>
                    <a:pt x="1554163" y="343694"/>
                  </a:lnTo>
                  <a:lnTo>
                    <a:pt x="1553766" y="338931"/>
                  </a:lnTo>
                  <a:lnTo>
                    <a:pt x="1553369" y="334566"/>
                  </a:lnTo>
                  <a:lnTo>
                    <a:pt x="1552179" y="330200"/>
                  </a:lnTo>
                  <a:lnTo>
                    <a:pt x="1550591" y="325834"/>
                  </a:lnTo>
                  <a:lnTo>
                    <a:pt x="1548607" y="322262"/>
                  </a:lnTo>
                  <a:lnTo>
                    <a:pt x="1546226" y="318294"/>
                  </a:lnTo>
                  <a:lnTo>
                    <a:pt x="1543448" y="315119"/>
                  </a:lnTo>
                  <a:lnTo>
                    <a:pt x="1539876" y="311944"/>
                  </a:lnTo>
                  <a:lnTo>
                    <a:pt x="1535907" y="309166"/>
                  </a:lnTo>
                  <a:lnTo>
                    <a:pt x="1531938" y="306784"/>
                  </a:lnTo>
                  <a:lnTo>
                    <a:pt x="1527573" y="304403"/>
                  </a:lnTo>
                  <a:lnTo>
                    <a:pt x="1522413" y="302816"/>
                  </a:lnTo>
                  <a:lnTo>
                    <a:pt x="1517651" y="301625"/>
                  </a:lnTo>
                  <a:lnTo>
                    <a:pt x="1512491" y="300831"/>
                  </a:lnTo>
                  <a:lnTo>
                    <a:pt x="1506538" y="300037"/>
                  </a:lnTo>
                  <a:lnTo>
                    <a:pt x="1500585" y="300037"/>
                  </a:lnTo>
                  <a:lnTo>
                    <a:pt x="1494632" y="300037"/>
                  </a:lnTo>
                  <a:close/>
                  <a:moveTo>
                    <a:pt x="342698" y="286941"/>
                  </a:moveTo>
                  <a:lnTo>
                    <a:pt x="337545" y="287337"/>
                  </a:lnTo>
                  <a:lnTo>
                    <a:pt x="332393" y="287734"/>
                  </a:lnTo>
                  <a:lnTo>
                    <a:pt x="321295" y="289322"/>
                  </a:lnTo>
                  <a:lnTo>
                    <a:pt x="310593" y="291703"/>
                  </a:lnTo>
                  <a:lnTo>
                    <a:pt x="302270" y="294481"/>
                  </a:lnTo>
                  <a:lnTo>
                    <a:pt x="302270" y="316309"/>
                  </a:lnTo>
                  <a:lnTo>
                    <a:pt x="303063" y="316309"/>
                  </a:lnTo>
                  <a:lnTo>
                    <a:pt x="306630" y="314325"/>
                  </a:lnTo>
                  <a:lnTo>
                    <a:pt x="310197" y="312341"/>
                  </a:lnTo>
                  <a:lnTo>
                    <a:pt x="319709" y="308769"/>
                  </a:lnTo>
                  <a:lnTo>
                    <a:pt x="324862" y="307181"/>
                  </a:lnTo>
                  <a:lnTo>
                    <a:pt x="330015" y="305991"/>
                  </a:lnTo>
                  <a:lnTo>
                    <a:pt x="335564" y="305197"/>
                  </a:lnTo>
                  <a:lnTo>
                    <a:pt x="341509" y="305197"/>
                  </a:lnTo>
                  <a:lnTo>
                    <a:pt x="347454" y="305197"/>
                  </a:lnTo>
                  <a:lnTo>
                    <a:pt x="353003" y="306784"/>
                  </a:lnTo>
                  <a:lnTo>
                    <a:pt x="357759" y="308372"/>
                  </a:lnTo>
                  <a:lnTo>
                    <a:pt x="362516" y="311150"/>
                  </a:lnTo>
                  <a:lnTo>
                    <a:pt x="364101" y="312341"/>
                  </a:lnTo>
                  <a:lnTo>
                    <a:pt x="366083" y="314722"/>
                  </a:lnTo>
                  <a:lnTo>
                    <a:pt x="367272" y="316309"/>
                  </a:lnTo>
                  <a:lnTo>
                    <a:pt x="368461" y="318294"/>
                  </a:lnTo>
                  <a:lnTo>
                    <a:pt x="369254" y="321072"/>
                  </a:lnTo>
                  <a:lnTo>
                    <a:pt x="370046" y="323453"/>
                  </a:lnTo>
                  <a:lnTo>
                    <a:pt x="370443" y="325834"/>
                  </a:lnTo>
                  <a:lnTo>
                    <a:pt x="370443" y="329009"/>
                  </a:lnTo>
                  <a:lnTo>
                    <a:pt x="370046" y="333772"/>
                  </a:lnTo>
                  <a:lnTo>
                    <a:pt x="369650" y="337344"/>
                  </a:lnTo>
                  <a:lnTo>
                    <a:pt x="368461" y="341312"/>
                  </a:lnTo>
                  <a:lnTo>
                    <a:pt x="367272" y="344091"/>
                  </a:lnTo>
                  <a:lnTo>
                    <a:pt x="365290" y="347266"/>
                  </a:lnTo>
                  <a:lnTo>
                    <a:pt x="362912" y="350044"/>
                  </a:lnTo>
                  <a:lnTo>
                    <a:pt x="360534" y="352822"/>
                  </a:lnTo>
                  <a:lnTo>
                    <a:pt x="357363" y="355600"/>
                  </a:lnTo>
                  <a:lnTo>
                    <a:pt x="351814" y="360759"/>
                  </a:lnTo>
                  <a:lnTo>
                    <a:pt x="344283" y="365125"/>
                  </a:lnTo>
                  <a:lnTo>
                    <a:pt x="329222" y="373459"/>
                  </a:lnTo>
                  <a:lnTo>
                    <a:pt x="329222" y="406400"/>
                  </a:lnTo>
                  <a:lnTo>
                    <a:pt x="348643" y="406400"/>
                  </a:lnTo>
                  <a:lnTo>
                    <a:pt x="348643" y="382588"/>
                  </a:lnTo>
                  <a:lnTo>
                    <a:pt x="356967" y="377428"/>
                  </a:lnTo>
                  <a:lnTo>
                    <a:pt x="365290" y="371872"/>
                  </a:lnTo>
                  <a:lnTo>
                    <a:pt x="372424" y="366316"/>
                  </a:lnTo>
                  <a:lnTo>
                    <a:pt x="378370" y="360759"/>
                  </a:lnTo>
                  <a:lnTo>
                    <a:pt x="381541" y="357188"/>
                  </a:lnTo>
                  <a:lnTo>
                    <a:pt x="384315" y="354013"/>
                  </a:lnTo>
                  <a:lnTo>
                    <a:pt x="386693" y="350044"/>
                  </a:lnTo>
                  <a:lnTo>
                    <a:pt x="388675" y="346075"/>
                  </a:lnTo>
                  <a:lnTo>
                    <a:pt x="390260" y="342106"/>
                  </a:lnTo>
                  <a:lnTo>
                    <a:pt x="391053" y="337344"/>
                  </a:lnTo>
                  <a:lnTo>
                    <a:pt x="391846" y="332581"/>
                  </a:lnTo>
                  <a:lnTo>
                    <a:pt x="392638" y="327819"/>
                  </a:lnTo>
                  <a:lnTo>
                    <a:pt x="391846" y="323056"/>
                  </a:lnTo>
                  <a:lnTo>
                    <a:pt x="391449" y="318691"/>
                  </a:lnTo>
                  <a:lnTo>
                    <a:pt x="390260" y="314722"/>
                  </a:lnTo>
                  <a:lnTo>
                    <a:pt x="389071" y="310753"/>
                  </a:lnTo>
                  <a:lnTo>
                    <a:pt x="387089" y="307578"/>
                  </a:lnTo>
                  <a:lnTo>
                    <a:pt x="384711" y="304006"/>
                  </a:lnTo>
                  <a:lnTo>
                    <a:pt x="381937" y="301228"/>
                  </a:lnTo>
                  <a:lnTo>
                    <a:pt x="379162" y="298053"/>
                  </a:lnTo>
                  <a:lnTo>
                    <a:pt x="375595" y="295672"/>
                  </a:lnTo>
                  <a:lnTo>
                    <a:pt x="372028" y="293291"/>
                  </a:lnTo>
                  <a:lnTo>
                    <a:pt x="367668" y="291306"/>
                  </a:lnTo>
                  <a:lnTo>
                    <a:pt x="363308" y="289719"/>
                  </a:lnTo>
                  <a:lnTo>
                    <a:pt x="358948" y="288528"/>
                  </a:lnTo>
                  <a:lnTo>
                    <a:pt x="353796" y="287734"/>
                  </a:lnTo>
                  <a:lnTo>
                    <a:pt x="348247" y="287337"/>
                  </a:lnTo>
                  <a:lnTo>
                    <a:pt x="342698" y="286941"/>
                  </a:lnTo>
                  <a:close/>
                  <a:moveTo>
                    <a:pt x="1500585" y="158750"/>
                  </a:moveTo>
                  <a:lnTo>
                    <a:pt x="1511301" y="159147"/>
                  </a:lnTo>
                  <a:lnTo>
                    <a:pt x="1521223" y="159940"/>
                  </a:lnTo>
                  <a:lnTo>
                    <a:pt x="1531541" y="161528"/>
                  </a:lnTo>
                  <a:lnTo>
                    <a:pt x="1540669" y="163115"/>
                  </a:lnTo>
                  <a:lnTo>
                    <a:pt x="1550194" y="165894"/>
                  </a:lnTo>
                  <a:lnTo>
                    <a:pt x="1558529" y="168275"/>
                  </a:lnTo>
                  <a:lnTo>
                    <a:pt x="1566863" y="171450"/>
                  </a:lnTo>
                  <a:lnTo>
                    <a:pt x="1574404" y="174228"/>
                  </a:lnTo>
                  <a:lnTo>
                    <a:pt x="1581548" y="177403"/>
                  </a:lnTo>
                  <a:lnTo>
                    <a:pt x="1588294" y="180975"/>
                  </a:lnTo>
                  <a:lnTo>
                    <a:pt x="1595041" y="184150"/>
                  </a:lnTo>
                  <a:lnTo>
                    <a:pt x="1606154" y="191690"/>
                  </a:lnTo>
                  <a:lnTo>
                    <a:pt x="1615679" y="198437"/>
                  </a:lnTo>
                  <a:lnTo>
                    <a:pt x="1622823" y="203994"/>
                  </a:lnTo>
                  <a:lnTo>
                    <a:pt x="1628379" y="208756"/>
                  </a:lnTo>
                  <a:lnTo>
                    <a:pt x="1632744" y="213122"/>
                  </a:lnTo>
                  <a:lnTo>
                    <a:pt x="1631554" y="216297"/>
                  </a:lnTo>
                  <a:lnTo>
                    <a:pt x="1629173" y="219869"/>
                  </a:lnTo>
                  <a:lnTo>
                    <a:pt x="1626791" y="224234"/>
                  </a:lnTo>
                  <a:lnTo>
                    <a:pt x="1623219" y="229394"/>
                  </a:lnTo>
                  <a:lnTo>
                    <a:pt x="1619251" y="234950"/>
                  </a:lnTo>
                  <a:lnTo>
                    <a:pt x="1614091" y="240903"/>
                  </a:lnTo>
                  <a:lnTo>
                    <a:pt x="1607741" y="246459"/>
                  </a:lnTo>
                  <a:lnTo>
                    <a:pt x="1604566" y="248840"/>
                  </a:lnTo>
                  <a:lnTo>
                    <a:pt x="1600994" y="251222"/>
                  </a:lnTo>
                  <a:lnTo>
                    <a:pt x="1597423" y="253603"/>
                  </a:lnTo>
                  <a:lnTo>
                    <a:pt x="1593057" y="255587"/>
                  </a:lnTo>
                  <a:lnTo>
                    <a:pt x="1588691" y="257175"/>
                  </a:lnTo>
                  <a:lnTo>
                    <a:pt x="1584723" y="258762"/>
                  </a:lnTo>
                  <a:lnTo>
                    <a:pt x="1579563" y="259953"/>
                  </a:lnTo>
                  <a:lnTo>
                    <a:pt x="1574801" y="260747"/>
                  </a:lnTo>
                  <a:lnTo>
                    <a:pt x="1569244" y="261144"/>
                  </a:lnTo>
                  <a:lnTo>
                    <a:pt x="1564085" y="261144"/>
                  </a:lnTo>
                  <a:lnTo>
                    <a:pt x="1558529" y="260747"/>
                  </a:lnTo>
                  <a:lnTo>
                    <a:pt x="1552179" y="259953"/>
                  </a:lnTo>
                  <a:lnTo>
                    <a:pt x="1545829" y="257969"/>
                  </a:lnTo>
                  <a:lnTo>
                    <a:pt x="1539479" y="255984"/>
                  </a:lnTo>
                  <a:lnTo>
                    <a:pt x="1532732" y="253603"/>
                  </a:lnTo>
                  <a:lnTo>
                    <a:pt x="1525588" y="250031"/>
                  </a:lnTo>
                  <a:lnTo>
                    <a:pt x="1517651" y="246062"/>
                  </a:lnTo>
                  <a:lnTo>
                    <a:pt x="1509316" y="242490"/>
                  </a:lnTo>
                  <a:lnTo>
                    <a:pt x="1542654" y="258762"/>
                  </a:lnTo>
                  <a:lnTo>
                    <a:pt x="1558926" y="266303"/>
                  </a:lnTo>
                  <a:lnTo>
                    <a:pt x="1566069" y="269081"/>
                  </a:lnTo>
                  <a:lnTo>
                    <a:pt x="1573610" y="271462"/>
                  </a:lnTo>
                  <a:lnTo>
                    <a:pt x="1580754" y="273844"/>
                  </a:lnTo>
                  <a:lnTo>
                    <a:pt x="1587501" y="275431"/>
                  </a:lnTo>
                  <a:lnTo>
                    <a:pt x="1593851" y="276622"/>
                  </a:lnTo>
                  <a:lnTo>
                    <a:pt x="1599804" y="277019"/>
                  </a:lnTo>
                  <a:lnTo>
                    <a:pt x="1605757" y="276622"/>
                  </a:lnTo>
                  <a:lnTo>
                    <a:pt x="1611313" y="275431"/>
                  </a:lnTo>
                  <a:lnTo>
                    <a:pt x="1615679" y="273844"/>
                  </a:lnTo>
                  <a:lnTo>
                    <a:pt x="1618457" y="271859"/>
                  </a:lnTo>
                  <a:lnTo>
                    <a:pt x="1620441" y="270669"/>
                  </a:lnTo>
                  <a:lnTo>
                    <a:pt x="1621632" y="282178"/>
                  </a:lnTo>
                  <a:lnTo>
                    <a:pt x="1622029" y="292497"/>
                  </a:lnTo>
                  <a:lnTo>
                    <a:pt x="1621632" y="302419"/>
                  </a:lnTo>
                  <a:lnTo>
                    <a:pt x="1621235" y="311944"/>
                  </a:lnTo>
                  <a:lnTo>
                    <a:pt x="1622823" y="310356"/>
                  </a:lnTo>
                  <a:lnTo>
                    <a:pt x="1623616" y="309959"/>
                  </a:lnTo>
                  <a:lnTo>
                    <a:pt x="1625204" y="309562"/>
                  </a:lnTo>
                  <a:lnTo>
                    <a:pt x="1626394" y="309959"/>
                  </a:lnTo>
                  <a:lnTo>
                    <a:pt x="1627188" y="310753"/>
                  </a:lnTo>
                  <a:lnTo>
                    <a:pt x="1628379" y="311944"/>
                  </a:lnTo>
                  <a:lnTo>
                    <a:pt x="1629569" y="313928"/>
                  </a:lnTo>
                  <a:lnTo>
                    <a:pt x="1631951" y="317897"/>
                  </a:lnTo>
                  <a:lnTo>
                    <a:pt x="1633538" y="323850"/>
                  </a:lnTo>
                  <a:lnTo>
                    <a:pt x="1634729" y="331391"/>
                  </a:lnTo>
                  <a:lnTo>
                    <a:pt x="1635919" y="339328"/>
                  </a:lnTo>
                  <a:lnTo>
                    <a:pt x="1636316" y="348853"/>
                  </a:lnTo>
                  <a:lnTo>
                    <a:pt x="1636713" y="358775"/>
                  </a:lnTo>
                  <a:lnTo>
                    <a:pt x="1636316" y="368697"/>
                  </a:lnTo>
                  <a:lnTo>
                    <a:pt x="1635919" y="377825"/>
                  </a:lnTo>
                  <a:lnTo>
                    <a:pt x="1634729" y="385763"/>
                  </a:lnTo>
                  <a:lnTo>
                    <a:pt x="1633538" y="393303"/>
                  </a:lnTo>
                  <a:lnTo>
                    <a:pt x="1631951" y="399256"/>
                  </a:lnTo>
                  <a:lnTo>
                    <a:pt x="1629569" y="404019"/>
                  </a:lnTo>
                  <a:lnTo>
                    <a:pt x="1628379" y="405209"/>
                  </a:lnTo>
                  <a:lnTo>
                    <a:pt x="1627188" y="406400"/>
                  </a:lnTo>
                  <a:lnTo>
                    <a:pt x="1626394" y="407194"/>
                  </a:lnTo>
                  <a:lnTo>
                    <a:pt x="1625204" y="407591"/>
                  </a:lnTo>
                  <a:lnTo>
                    <a:pt x="1623616" y="407194"/>
                  </a:lnTo>
                  <a:lnTo>
                    <a:pt x="1622426" y="406400"/>
                  </a:lnTo>
                  <a:lnTo>
                    <a:pt x="1621235" y="405209"/>
                  </a:lnTo>
                  <a:lnTo>
                    <a:pt x="1620044" y="403622"/>
                  </a:lnTo>
                  <a:lnTo>
                    <a:pt x="1618060" y="398463"/>
                  </a:lnTo>
                  <a:lnTo>
                    <a:pt x="1616076" y="392113"/>
                  </a:lnTo>
                  <a:lnTo>
                    <a:pt x="1614885" y="400447"/>
                  </a:lnTo>
                  <a:lnTo>
                    <a:pt x="1613694" y="409178"/>
                  </a:lnTo>
                  <a:lnTo>
                    <a:pt x="1612107" y="417116"/>
                  </a:lnTo>
                  <a:lnTo>
                    <a:pt x="1609726" y="425053"/>
                  </a:lnTo>
                  <a:lnTo>
                    <a:pt x="1607344" y="432594"/>
                  </a:lnTo>
                  <a:lnTo>
                    <a:pt x="1604963" y="440135"/>
                  </a:lnTo>
                  <a:lnTo>
                    <a:pt x="1601788" y="447278"/>
                  </a:lnTo>
                  <a:lnTo>
                    <a:pt x="1599010" y="454025"/>
                  </a:lnTo>
                  <a:lnTo>
                    <a:pt x="1595438" y="460772"/>
                  </a:lnTo>
                  <a:lnTo>
                    <a:pt x="1592263" y="467519"/>
                  </a:lnTo>
                  <a:lnTo>
                    <a:pt x="1588294" y="473869"/>
                  </a:lnTo>
                  <a:lnTo>
                    <a:pt x="1584326" y="479822"/>
                  </a:lnTo>
                  <a:lnTo>
                    <a:pt x="1579960" y="485775"/>
                  </a:lnTo>
                  <a:lnTo>
                    <a:pt x="1575594" y="491331"/>
                  </a:lnTo>
                  <a:lnTo>
                    <a:pt x="1571626" y="496491"/>
                  </a:lnTo>
                  <a:lnTo>
                    <a:pt x="1566863" y="501253"/>
                  </a:lnTo>
                  <a:lnTo>
                    <a:pt x="1562101" y="506016"/>
                  </a:lnTo>
                  <a:lnTo>
                    <a:pt x="1557735" y="510778"/>
                  </a:lnTo>
                  <a:lnTo>
                    <a:pt x="1552576" y="514747"/>
                  </a:lnTo>
                  <a:lnTo>
                    <a:pt x="1547416" y="518716"/>
                  </a:lnTo>
                  <a:lnTo>
                    <a:pt x="1542257" y="521891"/>
                  </a:lnTo>
                  <a:lnTo>
                    <a:pt x="1537494" y="525463"/>
                  </a:lnTo>
                  <a:lnTo>
                    <a:pt x="1532335" y="528241"/>
                  </a:lnTo>
                  <a:lnTo>
                    <a:pt x="1527176" y="531416"/>
                  </a:lnTo>
                  <a:lnTo>
                    <a:pt x="1522016" y="533400"/>
                  </a:lnTo>
                  <a:lnTo>
                    <a:pt x="1517254" y="535385"/>
                  </a:lnTo>
                  <a:lnTo>
                    <a:pt x="1512094" y="537766"/>
                  </a:lnTo>
                  <a:lnTo>
                    <a:pt x="1506935" y="538957"/>
                  </a:lnTo>
                  <a:lnTo>
                    <a:pt x="1502569" y="540147"/>
                  </a:lnTo>
                  <a:lnTo>
                    <a:pt x="1497410" y="540941"/>
                  </a:lnTo>
                  <a:lnTo>
                    <a:pt x="1492648" y="541338"/>
                  </a:lnTo>
                  <a:lnTo>
                    <a:pt x="1487488" y="541338"/>
                  </a:lnTo>
                  <a:lnTo>
                    <a:pt x="1483916" y="541338"/>
                  </a:lnTo>
                  <a:lnTo>
                    <a:pt x="1479948" y="540941"/>
                  </a:lnTo>
                  <a:lnTo>
                    <a:pt x="1475979" y="540147"/>
                  </a:lnTo>
                  <a:lnTo>
                    <a:pt x="1471613" y="538957"/>
                  </a:lnTo>
                  <a:lnTo>
                    <a:pt x="1466851" y="537369"/>
                  </a:lnTo>
                  <a:lnTo>
                    <a:pt x="1462485" y="535385"/>
                  </a:lnTo>
                  <a:lnTo>
                    <a:pt x="1452960" y="531019"/>
                  </a:lnTo>
                  <a:lnTo>
                    <a:pt x="1443435" y="525066"/>
                  </a:lnTo>
                  <a:lnTo>
                    <a:pt x="1433513" y="517922"/>
                  </a:lnTo>
                  <a:lnTo>
                    <a:pt x="1423988" y="509985"/>
                  </a:lnTo>
                  <a:lnTo>
                    <a:pt x="1414066" y="500460"/>
                  </a:lnTo>
                  <a:lnTo>
                    <a:pt x="1404938" y="490538"/>
                  </a:lnTo>
                  <a:lnTo>
                    <a:pt x="1395810" y="479425"/>
                  </a:lnTo>
                  <a:lnTo>
                    <a:pt x="1386682" y="467519"/>
                  </a:lnTo>
                  <a:lnTo>
                    <a:pt x="1378744" y="454819"/>
                  </a:lnTo>
                  <a:lnTo>
                    <a:pt x="1375173" y="448072"/>
                  </a:lnTo>
                  <a:lnTo>
                    <a:pt x="1371601" y="441325"/>
                  </a:lnTo>
                  <a:lnTo>
                    <a:pt x="1368426" y="434578"/>
                  </a:lnTo>
                  <a:lnTo>
                    <a:pt x="1364854" y="427434"/>
                  </a:lnTo>
                  <a:lnTo>
                    <a:pt x="1362076" y="420291"/>
                  </a:lnTo>
                  <a:lnTo>
                    <a:pt x="1359298" y="412750"/>
                  </a:lnTo>
                  <a:lnTo>
                    <a:pt x="1356916" y="405209"/>
                  </a:lnTo>
                  <a:lnTo>
                    <a:pt x="1354932" y="397669"/>
                  </a:lnTo>
                  <a:lnTo>
                    <a:pt x="1352948" y="402828"/>
                  </a:lnTo>
                  <a:lnTo>
                    <a:pt x="1350963" y="406400"/>
                  </a:lnTo>
                  <a:lnTo>
                    <a:pt x="1350169" y="408384"/>
                  </a:lnTo>
                  <a:lnTo>
                    <a:pt x="1349376" y="409178"/>
                  </a:lnTo>
                  <a:lnTo>
                    <a:pt x="1348185" y="409972"/>
                  </a:lnTo>
                  <a:lnTo>
                    <a:pt x="1346994" y="409972"/>
                  </a:lnTo>
                  <a:lnTo>
                    <a:pt x="1345407" y="409972"/>
                  </a:lnTo>
                  <a:lnTo>
                    <a:pt x="1344613" y="409178"/>
                  </a:lnTo>
                  <a:lnTo>
                    <a:pt x="1343423" y="407591"/>
                  </a:lnTo>
                  <a:lnTo>
                    <a:pt x="1342232" y="406003"/>
                  </a:lnTo>
                  <a:lnTo>
                    <a:pt x="1340248" y="401638"/>
                  </a:lnTo>
                  <a:lnTo>
                    <a:pt x="1338263" y="395684"/>
                  </a:lnTo>
                  <a:lnTo>
                    <a:pt x="1337073" y="388541"/>
                  </a:lnTo>
                  <a:lnTo>
                    <a:pt x="1335882" y="379809"/>
                  </a:lnTo>
                  <a:lnTo>
                    <a:pt x="1335088" y="371078"/>
                  </a:lnTo>
                  <a:lnTo>
                    <a:pt x="1335088" y="361156"/>
                  </a:lnTo>
                  <a:lnTo>
                    <a:pt x="1335088" y="351234"/>
                  </a:lnTo>
                  <a:lnTo>
                    <a:pt x="1335882" y="342106"/>
                  </a:lnTo>
                  <a:lnTo>
                    <a:pt x="1337073" y="333772"/>
                  </a:lnTo>
                  <a:lnTo>
                    <a:pt x="1338263" y="326231"/>
                  </a:lnTo>
                  <a:lnTo>
                    <a:pt x="1340248" y="320675"/>
                  </a:lnTo>
                  <a:lnTo>
                    <a:pt x="1342232" y="315912"/>
                  </a:lnTo>
                  <a:lnTo>
                    <a:pt x="1343423" y="314325"/>
                  </a:lnTo>
                  <a:lnTo>
                    <a:pt x="1344613" y="312737"/>
                  </a:lnTo>
                  <a:lnTo>
                    <a:pt x="1345407" y="312341"/>
                  </a:lnTo>
                  <a:lnTo>
                    <a:pt x="1346994" y="311944"/>
                  </a:lnTo>
                  <a:lnTo>
                    <a:pt x="1347788" y="311944"/>
                  </a:lnTo>
                  <a:lnTo>
                    <a:pt x="1348582" y="312341"/>
                  </a:lnTo>
                  <a:lnTo>
                    <a:pt x="1348979" y="300037"/>
                  </a:lnTo>
                  <a:lnTo>
                    <a:pt x="1349773" y="294084"/>
                  </a:lnTo>
                  <a:lnTo>
                    <a:pt x="1350566" y="288528"/>
                  </a:lnTo>
                  <a:lnTo>
                    <a:pt x="1350169" y="281781"/>
                  </a:lnTo>
                  <a:lnTo>
                    <a:pt x="1349773" y="275431"/>
                  </a:lnTo>
                  <a:lnTo>
                    <a:pt x="1349773" y="269081"/>
                  </a:lnTo>
                  <a:lnTo>
                    <a:pt x="1350169" y="263525"/>
                  </a:lnTo>
                  <a:lnTo>
                    <a:pt x="1350566" y="257969"/>
                  </a:lnTo>
                  <a:lnTo>
                    <a:pt x="1351360" y="253206"/>
                  </a:lnTo>
                  <a:lnTo>
                    <a:pt x="1352154" y="248444"/>
                  </a:lnTo>
                  <a:lnTo>
                    <a:pt x="1353741" y="243681"/>
                  </a:lnTo>
                  <a:lnTo>
                    <a:pt x="1355329" y="240109"/>
                  </a:lnTo>
                  <a:lnTo>
                    <a:pt x="1356916" y="236140"/>
                  </a:lnTo>
                  <a:lnTo>
                    <a:pt x="1358901" y="232569"/>
                  </a:lnTo>
                  <a:lnTo>
                    <a:pt x="1361282" y="229394"/>
                  </a:lnTo>
                  <a:lnTo>
                    <a:pt x="1363663" y="226615"/>
                  </a:lnTo>
                  <a:lnTo>
                    <a:pt x="1366044" y="223837"/>
                  </a:lnTo>
                  <a:lnTo>
                    <a:pt x="1369219" y="221456"/>
                  </a:lnTo>
                  <a:lnTo>
                    <a:pt x="1371998" y="219472"/>
                  </a:lnTo>
                  <a:lnTo>
                    <a:pt x="1358504" y="219869"/>
                  </a:lnTo>
                  <a:lnTo>
                    <a:pt x="1348582" y="219869"/>
                  </a:lnTo>
                  <a:lnTo>
                    <a:pt x="1339454" y="220662"/>
                  </a:lnTo>
                  <a:lnTo>
                    <a:pt x="1345407" y="217090"/>
                  </a:lnTo>
                  <a:lnTo>
                    <a:pt x="1351757" y="213122"/>
                  </a:lnTo>
                  <a:lnTo>
                    <a:pt x="1358107" y="208756"/>
                  </a:lnTo>
                  <a:lnTo>
                    <a:pt x="1364457" y="203597"/>
                  </a:lnTo>
                  <a:lnTo>
                    <a:pt x="1376760" y="194865"/>
                  </a:lnTo>
                  <a:lnTo>
                    <a:pt x="1382316" y="190897"/>
                  </a:lnTo>
                  <a:lnTo>
                    <a:pt x="1387476" y="187722"/>
                  </a:lnTo>
                  <a:lnTo>
                    <a:pt x="1401763" y="180975"/>
                  </a:lnTo>
                  <a:lnTo>
                    <a:pt x="1415257" y="175022"/>
                  </a:lnTo>
                  <a:lnTo>
                    <a:pt x="1428751" y="170259"/>
                  </a:lnTo>
                  <a:lnTo>
                    <a:pt x="1441054" y="166687"/>
                  </a:lnTo>
                  <a:lnTo>
                    <a:pt x="1453754" y="163115"/>
                  </a:lnTo>
                  <a:lnTo>
                    <a:pt x="1466057" y="161131"/>
                  </a:lnTo>
                  <a:lnTo>
                    <a:pt x="1477963" y="159544"/>
                  </a:lnTo>
                  <a:lnTo>
                    <a:pt x="1489473" y="159147"/>
                  </a:lnTo>
                  <a:lnTo>
                    <a:pt x="1500585" y="158750"/>
                  </a:lnTo>
                  <a:close/>
                  <a:moveTo>
                    <a:pt x="354192" y="158750"/>
                  </a:moveTo>
                  <a:lnTo>
                    <a:pt x="365290" y="159147"/>
                  </a:lnTo>
                  <a:lnTo>
                    <a:pt x="375199" y="159940"/>
                  </a:lnTo>
                  <a:lnTo>
                    <a:pt x="385108" y="161528"/>
                  </a:lnTo>
                  <a:lnTo>
                    <a:pt x="394620" y="163115"/>
                  </a:lnTo>
                  <a:lnTo>
                    <a:pt x="403340" y="165894"/>
                  </a:lnTo>
                  <a:lnTo>
                    <a:pt x="412060" y="168275"/>
                  </a:lnTo>
                  <a:lnTo>
                    <a:pt x="420383" y="171450"/>
                  </a:lnTo>
                  <a:lnTo>
                    <a:pt x="428310" y="174228"/>
                  </a:lnTo>
                  <a:lnTo>
                    <a:pt x="435445" y="177403"/>
                  </a:lnTo>
                  <a:lnTo>
                    <a:pt x="442183" y="180975"/>
                  </a:lnTo>
                  <a:lnTo>
                    <a:pt x="448524" y="184150"/>
                  </a:lnTo>
                  <a:lnTo>
                    <a:pt x="460019" y="191690"/>
                  </a:lnTo>
                  <a:lnTo>
                    <a:pt x="469135" y="198437"/>
                  </a:lnTo>
                  <a:lnTo>
                    <a:pt x="476665" y="203994"/>
                  </a:lnTo>
                  <a:lnTo>
                    <a:pt x="482214" y="208756"/>
                  </a:lnTo>
                  <a:lnTo>
                    <a:pt x="486178" y="213122"/>
                  </a:lnTo>
                  <a:lnTo>
                    <a:pt x="484592" y="216297"/>
                  </a:lnTo>
                  <a:lnTo>
                    <a:pt x="483007" y="219869"/>
                  </a:lnTo>
                  <a:lnTo>
                    <a:pt x="480629" y="224234"/>
                  </a:lnTo>
                  <a:lnTo>
                    <a:pt x="477062" y="229394"/>
                  </a:lnTo>
                  <a:lnTo>
                    <a:pt x="472306" y="234950"/>
                  </a:lnTo>
                  <a:lnTo>
                    <a:pt x="467549" y="240903"/>
                  </a:lnTo>
                  <a:lnTo>
                    <a:pt x="461604" y="246459"/>
                  </a:lnTo>
                  <a:lnTo>
                    <a:pt x="458037" y="248840"/>
                  </a:lnTo>
                  <a:lnTo>
                    <a:pt x="454866" y="251222"/>
                  </a:lnTo>
                  <a:lnTo>
                    <a:pt x="450902" y="253603"/>
                  </a:lnTo>
                  <a:lnTo>
                    <a:pt x="446939" y="255587"/>
                  </a:lnTo>
                  <a:lnTo>
                    <a:pt x="442579" y="257175"/>
                  </a:lnTo>
                  <a:lnTo>
                    <a:pt x="437823" y="258762"/>
                  </a:lnTo>
                  <a:lnTo>
                    <a:pt x="433463" y="259953"/>
                  </a:lnTo>
                  <a:lnTo>
                    <a:pt x="428310" y="260747"/>
                  </a:lnTo>
                  <a:lnTo>
                    <a:pt x="423158" y="261144"/>
                  </a:lnTo>
                  <a:lnTo>
                    <a:pt x="417609" y="261144"/>
                  </a:lnTo>
                  <a:lnTo>
                    <a:pt x="411663" y="260747"/>
                  </a:lnTo>
                  <a:lnTo>
                    <a:pt x="406114" y="259953"/>
                  </a:lnTo>
                  <a:lnTo>
                    <a:pt x="399773" y="257969"/>
                  </a:lnTo>
                  <a:lnTo>
                    <a:pt x="393431" y="255984"/>
                  </a:lnTo>
                  <a:lnTo>
                    <a:pt x="386693" y="253603"/>
                  </a:lnTo>
                  <a:lnTo>
                    <a:pt x="379559" y="250031"/>
                  </a:lnTo>
                  <a:lnTo>
                    <a:pt x="371235" y="246062"/>
                  </a:lnTo>
                  <a:lnTo>
                    <a:pt x="362912" y="242490"/>
                  </a:lnTo>
                  <a:lnTo>
                    <a:pt x="396602" y="258762"/>
                  </a:lnTo>
                  <a:lnTo>
                    <a:pt x="412060" y="266303"/>
                  </a:lnTo>
                  <a:lnTo>
                    <a:pt x="419987" y="269081"/>
                  </a:lnTo>
                  <a:lnTo>
                    <a:pt x="427518" y="271462"/>
                  </a:lnTo>
                  <a:lnTo>
                    <a:pt x="434256" y="273844"/>
                  </a:lnTo>
                  <a:lnTo>
                    <a:pt x="440994" y="275431"/>
                  </a:lnTo>
                  <a:lnTo>
                    <a:pt x="447732" y="276622"/>
                  </a:lnTo>
                  <a:lnTo>
                    <a:pt x="453677" y="277019"/>
                  </a:lnTo>
                  <a:lnTo>
                    <a:pt x="459226" y="276622"/>
                  </a:lnTo>
                  <a:lnTo>
                    <a:pt x="464378" y="275431"/>
                  </a:lnTo>
                  <a:lnTo>
                    <a:pt x="469531" y="273844"/>
                  </a:lnTo>
                  <a:lnTo>
                    <a:pt x="471513" y="271859"/>
                  </a:lnTo>
                  <a:lnTo>
                    <a:pt x="473891" y="270669"/>
                  </a:lnTo>
                  <a:lnTo>
                    <a:pt x="475080" y="282178"/>
                  </a:lnTo>
                  <a:lnTo>
                    <a:pt x="475476" y="292497"/>
                  </a:lnTo>
                  <a:lnTo>
                    <a:pt x="475476" y="302419"/>
                  </a:lnTo>
                  <a:lnTo>
                    <a:pt x="475080" y="311944"/>
                  </a:lnTo>
                  <a:lnTo>
                    <a:pt x="476665" y="310356"/>
                  </a:lnTo>
                  <a:lnTo>
                    <a:pt x="477458" y="309959"/>
                  </a:lnTo>
                  <a:lnTo>
                    <a:pt x="478251" y="309562"/>
                  </a:lnTo>
                  <a:lnTo>
                    <a:pt x="479440" y="309959"/>
                  </a:lnTo>
                  <a:lnTo>
                    <a:pt x="481025" y="310753"/>
                  </a:lnTo>
                  <a:lnTo>
                    <a:pt x="482214" y="311944"/>
                  </a:lnTo>
                  <a:lnTo>
                    <a:pt x="483007" y="313928"/>
                  </a:lnTo>
                  <a:lnTo>
                    <a:pt x="484989" y="317897"/>
                  </a:lnTo>
                  <a:lnTo>
                    <a:pt x="486574" y="323850"/>
                  </a:lnTo>
                  <a:lnTo>
                    <a:pt x="488556" y="331391"/>
                  </a:lnTo>
                  <a:lnTo>
                    <a:pt x="489349" y="339328"/>
                  </a:lnTo>
                  <a:lnTo>
                    <a:pt x="490141" y="348853"/>
                  </a:lnTo>
                  <a:lnTo>
                    <a:pt x="490538" y="358775"/>
                  </a:lnTo>
                  <a:lnTo>
                    <a:pt x="490141" y="368697"/>
                  </a:lnTo>
                  <a:lnTo>
                    <a:pt x="489349" y="377825"/>
                  </a:lnTo>
                  <a:lnTo>
                    <a:pt x="488556" y="385763"/>
                  </a:lnTo>
                  <a:lnTo>
                    <a:pt x="486574" y="393303"/>
                  </a:lnTo>
                  <a:lnTo>
                    <a:pt x="484989" y="399256"/>
                  </a:lnTo>
                  <a:lnTo>
                    <a:pt x="483007" y="404019"/>
                  </a:lnTo>
                  <a:lnTo>
                    <a:pt x="482214" y="405209"/>
                  </a:lnTo>
                  <a:lnTo>
                    <a:pt x="481025" y="406400"/>
                  </a:lnTo>
                  <a:lnTo>
                    <a:pt x="479440" y="407194"/>
                  </a:lnTo>
                  <a:lnTo>
                    <a:pt x="478251" y="407591"/>
                  </a:lnTo>
                  <a:lnTo>
                    <a:pt x="477062" y="407194"/>
                  </a:lnTo>
                  <a:lnTo>
                    <a:pt x="475873" y="406400"/>
                  </a:lnTo>
                  <a:lnTo>
                    <a:pt x="475080" y="405209"/>
                  </a:lnTo>
                  <a:lnTo>
                    <a:pt x="473891" y="403622"/>
                  </a:lnTo>
                  <a:lnTo>
                    <a:pt x="471513" y="398463"/>
                  </a:lnTo>
                  <a:lnTo>
                    <a:pt x="469927" y="392113"/>
                  </a:lnTo>
                  <a:lnTo>
                    <a:pt x="468738" y="400447"/>
                  </a:lnTo>
                  <a:lnTo>
                    <a:pt x="467549" y="409178"/>
                  </a:lnTo>
                  <a:lnTo>
                    <a:pt x="465171" y="417116"/>
                  </a:lnTo>
                  <a:lnTo>
                    <a:pt x="463586" y="425053"/>
                  </a:lnTo>
                  <a:lnTo>
                    <a:pt x="461208" y="432594"/>
                  </a:lnTo>
                  <a:lnTo>
                    <a:pt x="458433" y="440135"/>
                  </a:lnTo>
                  <a:lnTo>
                    <a:pt x="455659" y="447278"/>
                  </a:lnTo>
                  <a:lnTo>
                    <a:pt x="452488" y="454025"/>
                  </a:lnTo>
                  <a:lnTo>
                    <a:pt x="449317" y="460772"/>
                  </a:lnTo>
                  <a:lnTo>
                    <a:pt x="445353" y="467519"/>
                  </a:lnTo>
                  <a:lnTo>
                    <a:pt x="441786" y="473869"/>
                  </a:lnTo>
                  <a:lnTo>
                    <a:pt x="437823" y="479822"/>
                  </a:lnTo>
                  <a:lnTo>
                    <a:pt x="433859" y="485775"/>
                  </a:lnTo>
                  <a:lnTo>
                    <a:pt x="429499" y="491331"/>
                  </a:lnTo>
                  <a:lnTo>
                    <a:pt x="424743" y="496491"/>
                  </a:lnTo>
                  <a:lnTo>
                    <a:pt x="420780" y="501253"/>
                  </a:lnTo>
                  <a:lnTo>
                    <a:pt x="416023" y="506016"/>
                  </a:lnTo>
                  <a:lnTo>
                    <a:pt x="410871" y="510778"/>
                  </a:lnTo>
                  <a:lnTo>
                    <a:pt x="406511" y="514747"/>
                  </a:lnTo>
                  <a:lnTo>
                    <a:pt x="401358" y="518716"/>
                  </a:lnTo>
                  <a:lnTo>
                    <a:pt x="396206" y="521891"/>
                  </a:lnTo>
                  <a:lnTo>
                    <a:pt x="391053" y="525463"/>
                  </a:lnTo>
                  <a:lnTo>
                    <a:pt x="386297" y="528241"/>
                  </a:lnTo>
                  <a:lnTo>
                    <a:pt x="381144" y="531416"/>
                  </a:lnTo>
                  <a:lnTo>
                    <a:pt x="375992" y="533400"/>
                  </a:lnTo>
                  <a:lnTo>
                    <a:pt x="370839" y="535385"/>
                  </a:lnTo>
                  <a:lnTo>
                    <a:pt x="366083" y="537766"/>
                  </a:lnTo>
                  <a:lnTo>
                    <a:pt x="360930" y="538957"/>
                  </a:lnTo>
                  <a:lnTo>
                    <a:pt x="355778" y="540147"/>
                  </a:lnTo>
                  <a:lnTo>
                    <a:pt x="351021" y="540941"/>
                  </a:lnTo>
                  <a:lnTo>
                    <a:pt x="346265" y="541338"/>
                  </a:lnTo>
                  <a:lnTo>
                    <a:pt x="341509" y="541338"/>
                  </a:lnTo>
                  <a:lnTo>
                    <a:pt x="337545" y="541338"/>
                  </a:lnTo>
                  <a:lnTo>
                    <a:pt x="333582" y="540941"/>
                  </a:lnTo>
                  <a:lnTo>
                    <a:pt x="329222" y="540147"/>
                  </a:lnTo>
                  <a:lnTo>
                    <a:pt x="325258" y="538957"/>
                  </a:lnTo>
                  <a:lnTo>
                    <a:pt x="320898" y="537369"/>
                  </a:lnTo>
                  <a:lnTo>
                    <a:pt x="316142" y="535385"/>
                  </a:lnTo>
                  <a:lnTo>
                    <a:pt x="307026" y="531019"/>
                  </a:lnTo>
                  <a:lnTo>
                    <a:pt x="297117" y="525066"/>
                  </a:lnTo>
                  <a:lnTo>
                    <a:pt x="287605" y="517922"/>
                  </a:lnTo>
                  <a:lnTo>
                    <a:pt x="278092" y="509985"/>
                  </a:lnTo>
                  <a:lnTo>
                    <a:pt x="268183" y="500460"/>
                  </a:lnTo>
                  <a:lnTo>
                    <a:pt x="258671" y="490538"/>
                  </a:lnTo>
                  <a:lnTo>
                    <a:pt x="249555" y="479425"/>
                  </a:lnTo>
                  <a:lnTo>
                    <a:pt x="240835" y="467519"/>
                  </a:lnTo>
                  <a:lnTo>
                    <a:pt x="232908" y="454819"/>
                  </a:lnTo>
                  <a:lnTo>
                    <a:pt x="228944" y="448072"/>
                  </a:lnTo>
                  <a:lnTo>
                    <a:pt x="225377" y="441325"/>
                  </a:lnTo>
                  <a:lnTo>
                    <a:pt x="221810" y="434578"/>
                  </a:lnTo>
                  <a:lnTo>
                    <a:pt x="219036" y="427434"/>
                  </a:lnTo>
                  <a:lnTo>
                    <a:pt x="215865" y="420291"/>
                  </a:lnTo>
                  <a:lnTo>
                    <a:pt x="213090" y="412750"/>
                  </a:lnTo>
                  <a:lnTo>
                    <a:pt x="211109" y="405209"/>
                  </a:lnTo>
                  <a:lnTo>
                    <a:pt x="208730" y="397669"/>
                  </a:lnTo>
                  <a:lnTo>
                    <a:pt x="207145" y="402828"/>
                  </a:lnTo>
                  <a:lnTo>
                    <a:pt x="205163" y="406400"/>
                  </a:lnTo>
                  <a:lnTo>
                    <a:pt x="204371" y="408384"/>
                  </a:lnTo>
                  <a:lnTo>
                    <a:pt x="203181" y="409178"/>
                  </a:lnTo>
                  <a:lnTo>
                    <a:pt x="201992" y="409972"/>
                  </a:lnTo>
                  <a:lnTo>
                    <a:pt x="200803" y="409972"/>
                  </a:lnTo>
                  <a:lnTo>
                    <a:pt x="199614" y="409972"/>
                  </a:lnTo>
                  <a:lnTo>
                    <a:pt x="198425" y="409178"/>
                  </a:lnTo>
                  <a:lnTo>
                    <a:pt x="197236" y="407591"/>
                  </a:lnTo>
                  <a:lnTo>
                    <a:pt x="196443" y="406003"/>
                  </a:lnTo>
                  <a:lnTo>
                    <a:pt x="194065" y="401638"/>
                  </a:lnTo>
                  <a:lnTo>
                    <a:pt x="192480" y="395684"/>
                  </a:lnTo>
                  <a:lnTo>
                    <a:pt x="190895" y="388541"/>
                  </a:lnTo>
                  <a:lnTo>
                    <a:pt x="190102" y="379809"/>
                  </a:lnTo>
                  <a:lnTo>
                    <a:pt x="188913" y="371078"/>
                  </a:lnTo>
                  <a:lnTo>
                    <a:pt x="188913" y="361156"/>
                  </a:lnTo>
                  <a:lnTo>
                    <a:pt x="188913" y="351234"/>
                  </a:lnTo>
                  <a:lnTo>
                    <a:pt x="190102" y="342106"/>
                  </a:lnTo>
                  <a:lnTo>
                    <a:pt x="190895" y="333772"/>
                  </a:lnTo>
                  <a:lnTo>
                    <a:pt x="192480" y="326231"/>
                  </a:lnTo>
                  <a:lnTo>
                    <a:pt x="194065" y="320675"/>
                  </a:lnTo>
                  <a:lnTo>
                    <a:pt x="196443" y="315912"/>
                  </a:lnTo>
                  <a:lnTo>
                    <a:pt x="197236" y="314325"/>
                  </a:lnTo>
                  <a:lnTo>
                    <a:pt x="198425" y="312737"/>
                  </a:lnTo>
                  <a:lnTo>
                    <a:pt x="199614" y="312341"/>
                  </a:lnTo>
                  <a:lnTo>
                    <a:pt x="200803" y="311944"/>
                  </a:lnTo>
                  <a:lnTo>
                    <a:pt x="201596" y="311944"/>
                  </a:lnTo>
                  <a:lnTo>
                    <a:pt x="201992" y="312341"/>
                  </a:lnTo>
                  <a:lnTo>
                    <a:pt x="203181" y="300037"/>
                  </a:lnTo>
                  <a:lnTo>
                    <a:pt x="203974" y="294084"/>
                  </a:lnTo>
                  <a:lnTo>
                    <a:pt x="204767" y="288528"/>
                  </a:lnTo>
                  <a:lnTo>
                    <a:pt x="204371" y="281781"/>
                  </a:lnTo>
                  <a:lnTo>
                    <a:pt x="203974" y="275431"/>
                  </a:lnTo>
                  <a:lnTo>
                    <a:pt x="203974" y="269081"/>
                  </a:lnTo>
                  <a:lnTo>
                    <a:pt x="203974" y="263525"/>
                  </a:lnTo>
                  <a:lnTo>
                    <a:pt x="204767" y="257969"/>
                  </a:lnTo>
                  <a:lnTo>
                    <a:pt x="205560" y="253206"/>
                  </a:lnTo>
                  <a:lnTo>
                    <a:pt x="206352" y="248444"/>
                  </a:lnTo>
                  <a:lnTo>
                    <a:pt x="207541" y="243681"/>
                  </a:lnTo>
                  <a:lnTo>
                    <a:pt x="209127" y="240109"/>
                  </a:lnTo>
                  <a:lnTo>
                    <a:pt x="211109" y="236140"/>
                  </a:lnTo>
                  <a:lnTo>
                    <a:pt x="213090" y="232569"/>
                  </a:lnTo>
                  <a:lnTo>
                    <a:pt x="215072" y="229394"/>
                  </a:lnTo>
                  <a:lnTo>
                    <a:pt x="217847" y="226615"/>
                  </a:lnTo>
                  <a:lnTo>
                    <a:pt x="220225" y="223837"/>
                  </a:lnTo>
                  <a:lnTo>
                    <a:pt x="222603" y="221456"/>
                  </a:lnTo>
                  <a:lnTo>
                    <a:pt x="225774" y="219472"/>
                  </a:lnTo>
                  <a:lnTo>
                    <a:pt x="212694" y="219869"/>
                  </a:lnTo>
                  <a:lnTo>
                    <a:pt x="201992" y="219869"/>
                  </a:lnTo>
                  <a:lnTo>
                    <a:pt x="193273" y="220662"/>
                  </a:lnTo>
                  <a:lnTo>
                    <a:pt x="199614" y="217090"/>
                  </a:lnTo>
                  <a:lnTo>
                    <a:pt x="205956" y="213122"/>
                  </a:lnTo>
                  <a:lnTo>
                    <a:pt x="212298" y="208756"/>
                  </a:lnTo>
                  <a:lnTo>
                    <a:pt x="218639" y="203597"/>
                  </a:lnTo>
                  <a:lnTo>
                    <a:pt x="230926" y="194865"/>
                  </a:lnTo>
                  <a:lnTo>
                    <a:pt x="236079" y="190897"/>
                  </a:lnTo>
                  <a:lnTo>
                    <a:pt x="241231" y="187722"/>
                  </a:lnTo>
                  <a:lnTo>
                    <a:pt x="255104" y="180975"/>
                  </a:lnTo>
                  <a:lnTo>
                    <a:pt x="268976" y="175022"/>
                  </a:lnTo>
                  <a:lnTo>
                    <a:pt x="282056" y="170259"/>
                  </a:lnTo>
                  <a:lnTo>
                    <a:pt x="295135" y="166687"/>
                  </a:lnTo>
                  <a:lnTo>
                    <a:pt x="307819" y="163115"/>
                  </a:lnTo>
                  <a:lnTo>
                    <a:pt x="320106" y="161131"/>
                  </a:lnTo>
                  <a:lnTo>
                    <a:pt x="331996" y="159544"/>
                  </a:lnTo>
                  <a:lnTo>
                    <a:pt x="343094" y="159147"/>
                  </a:lnTo>
                  <a:lnTo>
                    <a:pt x="354192" y="158750"/>
                  </a:lnTo>
                  <a:close/>
                  <a:moveTo>
                    <a:pt x="923918" y="157956"/>
                  </a:moveTo>
                  <a:lnTo>
                    <a:pt x="917185" y="158353"/>
                  </a:lnTo>
                  <a:lnTo>
                    <a:pt x="910056" y="158750"/>
                  </a:lnTo>
                  <a:lnTo>
                    <a:pt x="902928" y="159544"/>
                  </a:lnTo>
                  <a:lnTo>
                    <a:pt x="895403" y="161131"/>
                  </a:lnTo>
                  <a:lnTo>
                    <a:pt x="881937" y="164306"/>
                  </a:lnTo>
                  <a:lnTo>
                    <a:pt x="875996" y="165894"/>
                  </a:lnTo>
                  <a:lnTo>
                    <a:pt x="870451" y="167878"/>
                  </a:lnTo>
                  <a:lnTo>
                    <a:pt x="870451" y="196453"/>
                  </a:lnTo>
                  <a:lnTo>
                    <a:pt x="871640" y="196453"/>
                  </a:lnTo>
                  <a:lnTo>
                    <a:pt x="876392" y="194072"/>
                  </a:lnTo>
                  <a:lnTo>
                    <a:pt x="881145" y="191691"/>
                  </a:lnTo>
                  <a:lnTo>
                    <a:pt x="887086" y="189309"/>
                  </a:lnTo>
                  <a:lnTo>
                    <a:pt x="893422" y="186928"/>
                  </a:lnTo>
                  <a:lnTo>
                    <a:pt x="900551" y="184944"/>
                  </a:lnTo>
                  <a:lnTo>
                    <a:pt x="907680" y="182959"/>
                  </a:lnTo>
                  <a:lnTo>
                    <a:pt x="914809" y="182166"/>
                  </a:lnTo>
                  <a:lnTo>
                    <a:pt x="922334" y="182166"/>
                  </a:lnTo>
                  <a:lnTo>
                    <a:pt x="926294" y="182166"/>
                  </a:lnTo>
                  <a:lnTo>
                    <a:pt x="930255" y="182562"/>
                  </a:lnTo>
                  <a:lnTo>
                    <a:pt x="934215" y="182959"/>
                  </a:lnTo>
                  <a:lnTo>
                    <a:pt x="937384" y="183753"/>
                  </a:lnTo>
                  <a:lnTo>
                    <a:pt x="940948" y="185341"/>
                  </a:lnTo>
                  <a:lnTo>
                    <a:pt x="944117" y="186531"/>
                  </a:lnTo>
                  <a:lnTo>
                    <a:pt x="947285" y="188119"/>
                  </a:lnTo>
                  <a:lnTo>
                    <a:pt x="950057" y="189706"/>
                  </a:lnTo>
                  <a:lnTo>
                    <a:pt x="952434" y="192087"/>
                  </a:lnTo>
                  <a:lnTo>
                    <a:pt x="954810" y="194072"/>
                  </a:lnTo>
                  <a:lnTo>
                    <a:pt x="956394" y="196850"/>
                  </a:lnTo>
                  <a:lnTo>
                    <a:pt x="957978" y="199628"/>
                  </a:lnTo>
                  <a:lnTo>
                    <a:pt x="959167" y="202803"/>
                  </a:lnTo>
                  <a:lnTo>
                    <a:pt x="959959" y="206375"/>
                  </a:lnTo>
                  <a:lnTo>
                    <a:pt x="960751" y="209550"/>
                  </a:lnTo>
                  <a:lnTo>
                    <a:pt x="960751" y="213519"/>
                  </a:lnTo>
                  <a:lnTo>
                    <a:pt x="959959" y="219472"/>
                  </a:lnTo>
                  <a:lnTo>
                    <a:pt x="959167" y="224234"/>
                  </a:lnTo>
                  <a:lnTo>
                    <a:pt x="957978" y="229394"/>
                  </a:lnTo>
                  <a:lnTo>
                    <a:pt x="955998" y="233759"/>
                  </a:lnTo>
                  <a:lnTo>
                    <a:pt x="954018" y="237331"/>
                  </a:lnTo>
                  <a:lnTo>
                    <a:pt x="950850" y="241300"/>
                  </a:lnTo>
                  <a:lnTo>
                    <a:pt x="947681" y="245269"/>
                  </a:lnTo>
                  <a:lnTo>
                    <a:pt x="943325" y="248444"/>
                  </a:lnTo>
                  <a:lnTo>
                    <a:pt x="939760" y="252016"/>
                  </a:lnTo>
                  <a:lnTo>
                    <a:pt x="935800" y="254794"/>
                  </a:lnTo>
                  <a:lnTo>
                    <a:pt x="931047" y="257969"/>
                  </a:lnTo>
                  <a:lnTo>
                    <a:pt x="925898" y="261144"/>
                  </a:lnTo>
                  <a:lnTo>
                    <a:pt x="906096" y="272653"/>
                  </a:lnTo>
                  <a:lnTo>
                    <a:pt x="906096" y="315516"/>
                  </a:lnTo>
                  <a:lnTo>
                    <a:pt x="931443" y="315516"/>
                  </a:lnTo>
                  <a:lnTo>
                    <a:pt x="931443" y="283766"/>
                  </a:lnTo>
                  <a:lnTo>
                    <a:pt x="942929" y="277019"/>
                  </a:lnTo>
                  <a:lnTo>
                    <a:pt x="953226" y="270272"/>
                  </a:lnTo>
                  <a:lnTo>
                    <a:pt x="958374" y="266700"/>
                  </a:lnTo>
                  <a:lnTo>
                    <a:pt x="963127" y="262731"/>
                  </a:lnTo>
                  <a:lnTo>
                    <a:pt x="967484" y="259159"/>
                  </a:lnTo>
                  <a:lnTo>
                    <a:pt x="971444" y="255191"/>
                  </a:lnTo>
                  <a:lnTo>
                    <a:pt x="975405" y="250825"/>
                  </a:lnTo>
                  <a:lnTo>
                    <a:pt x="978573" y="246459"/>
                  </a:lnTo>
                  <a:lnTo>
                    <a:pt x="981741" y="241300"/>
                  </a:lnTo>
                  <a:lnTo>
                    <a:pt x="984514" y="236141"/>
                  </a:lnTo>
                  <a:lnTo>
                    <a:pt x="986494" y="230187"/>
                  </a:lnTo>
                  <a:lnTo>
                    <a:pt x="988079" y="224234"/>
                  </a:lnTo>
                  <a:lnTo>
                    <a:pt x="989267" y="218281"/>
                  </a:lnTo>
                  <a:lnTo>
                    <a:pt x="989267" y="211534"/>
                  </a:lnTo>
                  <a:lnTo>
                    <a:pt x="989267" y="205581"/>
                  </a:lnTo>
                  <a:lnTo>
                    <a:pt x="988475" y="200025"/>
                  </a:lnTo>
                  <a:lnTo>
                    <a:pt x="986494" y="194866"/>
                  </a:lnTo>
                  <a:lnTo>
                    <a:pt x="984910" y="189706"/>
                  </a:lnTo>
                  <a:lnTo>
                    <a:pt x="982534" y="185341"/>
                  </a:lnTo>
                  <a:lnTo>
                    <a:pt x="979365" y="180578"/>
                  </a:lnTo>
                  <a:lnTo>
                    <a:pt x="975801" y="176212"/>
                  </a:lnTo>
                  <a:lnTo>
                    <a:pt x="971840" y="172641"/>
                  </a:lnTo>
                  <a:lnTo>
                    <a:pt x="967484" y="169069"/>
                  </a:lnTo>
                  <a:lnTo>
                    <a:pt x="962335" y="166291"/>
                  </a:lnTo>
                  <a:lnTo>
                    <a:pt x="956790" y="163512"/>
                  </a:lnTo>
                  <a:lnTo>
                    <a:pt x="951246" y="161528"/>
                  </a:lnTo>
                  <a:lnTo>
                    <a:pt x="944909" y="159941"/>
                  </a:lnTo>
                  <a:lnTo>
                    <a:pt x="938176" y="159147"/>
                  </a:lnTo>
                  <a:lnTo>
                    <a:pt x="931443" y="158353"/>
                  </a:lnTo>
                  <a:lnTo>
                    <a:pt x="923918" y="157956"/>
                  </a:lnTo>
                  <a:close/>
                  <a:moveTo>
                    <a:pt x="925106" y="0"/>
                  </a:moveTo>
                  <a:lnTo>
                    <a:pt x="938968" y="0"/>
                  </a:lnTo>
                  <a:lnTo>
                    <a:pt x="952434" y="397"/>
                  </a:lnTo>
                  <a:lnTo>
                    <a:pt x="965503" y="1984"/>
                  </a:lnTo>
                  <a:lnTo>
                    <a:pt x="978177" y="3572"/>
                  </a:lnTo>
                  <a:lnTo>
                    <a:pt x="990059" y="5953"/>
                  </a:lnTo>
                  <a:lnTo>
                    <a:pt x="1001544" y="9128"/>
                  </a:lnTo>
                  <a:lnTo>
                    <a:pt x="1012238" y="12303"/>
                  </a:lnTo>
                  <a:lnTo>
                    <a:pt x="1022931" y="15875"/>
                  </a:lnTo>
                  <a:lnTo>
                    <a:pt x="1032436" y="19844"/>
                  </a:lnTo>
                  <a:lnTo>
                    <a:pt x="1041942" y="24209"/>
                  </a:lnTo>
                  <a:lnTo>
                    <a:pt x="1050259" y="28178"/>
                  </a:lnTo>
                  <a:lnTo>
                    <a:pt x="1058180" y="32544"/>
                  </a:lnTo>
                  <a:lnTo>
                    <a:pt x="1065704" y="37306"/>
                  </a:lnTo>
                  <a:lnTo>
                    <a:pt x="1072437" y="41275"/>
                  </a:lnTo>
                  <a:lnTo>
                    <a:pt x="1084715" y="50006"/>
                  </a:lnTo>
                  <a:lnTo>
                    <a:pt x="1093824" y="57547"/>
                  </a:lnTo>
                  <a:lnTo>
                    <a:pt x="1100557" y="63500"/>
                  </a:lnTo>
                  <a:lnTo>
                    <a:pt x="1106102" y="68659"/>
                  </a:lnTo>
                  <a:lnTo>
                    <a:pt x="1104121" y="73025"/>
                  </a:lnTo>
                  <a:lnTo>
                    <a:pt x="1101745" y="77390"/>
                  </a:lnTo>
                  <a:lnTo>
                    <a:pt x="1098577" y="83344"/>
                  </a:lnTo>
                  <a:lnTo>
                    <a:pt x="1094220" y="89694"/>
                  </a:lnTo>
                  <a:lnTo>
                    <a:pt x="1089071" y="96837"/>
                  </a:lnTo>
                  <a:lnTo>
                    <a:pt x="1082339" y="103981"/>
                  </a:lnTo>
                  <a:lnTo>
                    <a:pt x="1078774" y="107156"/>
                  </a:lnTo>
                  <a:lnTo>
                    <a:pt x="1074418" y="111125"/>
                  </a:lnTo>
                  <a:lnTo>
                    <a:pt x="1070457" y="113903"/>
                  </a:lnTo>
                  <a:lnTo>
                    <a:pt x="1066101" y="117475"/>
                  </a:lnTo>
                  <a:lnTo>
                    <a:pt x="1060952" y="119856"/>
                  </a:lnTo>
                  <a:lnTo>
                    <a:pt x="1056199" y="122237"/>
                  </a:lnTo>
                  <a:lnTo>
                    <a:pt x="1050655" y="125016"/>
                  </a:lnTo>
                  <a:lnTo>
                    <a:pt x="1045110" y="126603"/>
                  </a:lnTo>
                  <a:lnTo>
                    <a:pt x="1039169" y="128191"/>
                  </a:lnTo>
                  <a:lnTo>
                    <a:pt x="1032832" y="128984"/>
                  </a:lnTo>
                  <a:lnTo>
                    <a:pt x="1026100" y="129381"/>
                  </a:lnTo>
                  <a:lnTo>
                    <a:pt x="1018971" y="129381"/>
                  </a:lnTo>
                  <a:lnTo>
                    <a:pt x="1011842" y="128984"/>
                  </a:lnTo>
                  <a:lnTo>
                    <a:pt x="1004317" y="127794"/>
                  </a:lnTo>
                  <a:lnTo>
                    <a:pt x="996792" y="125809"/>
                  </a:lnTo>
                  <a:lnTo>
                    <a:pt x="988475" y="123428"/>
                  </a:lnTo>
                  <a:lnTo>
                    <a:pt x="979761" y="119856"/>
                  </a:lnTo>
                  <a:lnTo>
                    <a:pt x="971048" y="115490"/>
                  </a:lnTo>
                  <a:lnTo>
                    <a:pt x="960751" y="110728"/>
                  </a:lnTo>
                  <a:lnTo>
                    <a:pt x="950057" y="105965"/>
                  </a:lnTo>
                  <a:lnTo>
                    <a:pt x="992435" y="126603"/>
                  </a:lnTo>
                  <a:lnTo>
                    <a:pt x="1012634" y="135334"/>
                  </a:lnTo>
                  <a:lnTo>
                    <a:pt x="1022139" y="139700"/>
                  </a:lnTo>
                  <a:lnTo>
                    <a:pt x="1031248" y="142875"/>
                  </a:lnTo>
                  <a:lnTo>
                    <a:pt x="1039961" y="145653"/>
                  </a:lnTo>
                  <a:lnTo>
                    <a:pt x="1049070" y="147637"/>
                  </a:lnTo>
                  <a:lnTo>
                    <a:pt x="1056991" y="149225"/>
                  </a:lnTo>
                  <a:lnTo>
                    <a:pt x="1064516" y="149622"/>
                  </a:lnTo>
                  <a:lnTo>
                    <a:pt x="1068081" y="149622"/>
                  </a:lnTo>
                  <a:lnTo>
                    <a:pt x="1071645" y="149225"/>
                  </a:lnTo>
                  <a:lnTo>
                    <a:pt x="1075606" y="148431"/>
                  </a:lnTo>
                  <a:lnTo>
                    <a:pt x="1078378" y="147637"/>
                  </a:lnTo>
                  <a:lnTo>
                    <a:pt x="1081546" y="146844"/>
                  </a:lnTo>
                  <a:lnTo>
                    <a:pt x="1084715" y="145256"/>
                  </a:lnTo>
                  <a:lnTo>
                    <a:pt x="1087487" y="143272"/>
                  </a:lnTo>
                  <a:lnTo>
                    <a:pt x="1090260" y="141287"/>
                  </a:lnTo>
                  <a:lnTo>
                    <a:pt x="1091844" y="155972"/>
                  </a:lnTo>
                  <a:lnTo>
                    <a:pt x="1092240" y="169069"/>
                  </a:lnTo>
                  <a:lnTo>
                    <a:pt x="1092240" y="181769"/>
                  </a:lnTo>
                  <a:lnTo>
                    <a:pt x="1091448" y="194072"/>
                  </a:lnTo>
                  <a:lnTo>
                    <a:pt x="1093824" y="192087"/>
                  </a:lnTo>
                  <a:lnTo>
                    <a:pt x="1094616" y="191294"/>
                  </a:lnTo>
                  <a:lnTo>
                    <a:pt x="1096200" y="191294"/>
                  </a:lnTo>
                  <a:lnTo>
                    <a:pt x="1097785" y="191691"/>
                  </a:lnTo>
                  <a:lnTo>
                    <a:pt x="1098973" y="192484"/>
                  </a:lnTo>
                  <a:lnTo>
                    <a:pt x="1100557" y="194072"/>
                  </a:lnTo>
                  <a:lnTo>
                    <a:pt x="1101745" y="195659"/>
                  </a:lnTo>
                  <a:lnTo>
                    <a:pt x="1103329" y="198834"/>
                  </a:lnTo>
                  <a:lnTo>
                    <a:pt x="1104517" y="201612"/>
                  </a:lnTo>
                  <a:lnTo>
                    <a:pt x="1106894" y="209153"/>
                  </a:lnTo>
                  <a:lnTo>
                    <a:pt x="1108478" y="218678"/>
                  </a:lnTo>
                  <a:lnTo>
                    <a:pt x="1110062" y="228997"/>
                  </a:lnTo>
                  <a:lnTo>
                    <a:pt x="1110854" y="240506"/>
                  </a:lnTo>
                  <a:lnTo>
                    <a:pt x="1111250" y="253206"/>
                  </a:lnTo>
                  <a:lnTo>
                    <a:pt x="1110854" y="265113"/>
                  </a:lnTo>
                  <a:lnTo>
                    <a:pt x="1110062" y="277019"/>
                  </a:lnTo>
                  <a:lnTo>
                    <a:pt x="1108478" y="287734"/>
                  </a:lnTo>
                  <a:lnTo>
                    <a:pt x="1106894" y="296466"/>
                  </a:lnTo>
                  <a:lnTo>
                    <a:pt x="1104517" y="304006"/>
                  </a:lnTo>
                  <a:lnTo>
                    <a:pt x="1103329" y="307578"/>
                  </a:lnTo>
                  <a:lnTo>
                    <a:pt x="1101745" y="309959"/>
                  </a:lnTo>
                  <a:lnTo>
                    <a:pt x="1100557" y="311944"/>
                  </a:lnTo>
                  <a:lnTo>
                    <a:pt x="1098973" y="313531"/>
                  </a:lnTo>
                  <a:lnTo>
                    <a:pt x="1097785" y="314722"/>
                  </a:lnTo>
                  <a:lnTo>
                    <a:pt x="1096200" y="314722"/>
                  </a:lnTo>
                  <a:lnTo>
                    <a:pt x="1094220" y="314722"/>
                  </a:lnTo>
                  <a:lnTo>
                    <a:pt x="1093032" y="313531"/>
                  </a:lnTo>
                  <a:lnTo>
                    <a:pt x="1091448" y="311547"/>
                  </a:lnTo>
                  <a:lnTo>
                    <a:pt x="1090260" y="309563"/>
                  </a:lnTo>
                  <a:lnTo>
                    <a:pt x="1088279" y="306784"/>
                  </a:lnTo>
                  <a:lnTo>
                    <a:pt x="1087091" y="303213"/>
                  </a:lnTo>
                  <a:lnTo>
                    <a:pt x="1085111" y="295275"/>
                  </a:lnTo>
                  <a:lnTo>
                    <a:pt x="1083923" y="305594"/>
                  </a:lnTo>
                  <a:lnTo>
                    <a:pt x="1081546" y="316309"/>
                  </a:lnTo>
                  <a:lnTo>
                    <a:pt x="1079566" y="327025"/>
                  </a:lnTo>
                  <a:lnTo>
                    <a:pt x="1077190" y="336550"/>
                  </a:lnTo>
                  <a:lnTo>
                    <a:pt x="1074022" y="346075"/>
                  </a:lnTo>
                  <a:lnTo>
                    <a:pt x="1070853" y="355997"/>
                  </a:lnTo>
                  <a:lnTo>
                    <a:pt x="1067289" y="364728"/>
                  </a:lnTo>
                  <a:lnTo>
                    <a:pt x="1063328" y="373460"/>
                  </a:lnTo>
                  <a:lnTo>
                    <a:pt x="1058972" y="382588"/>
                  </a:lnTo>
                  <a:lnTo>
                    <a:pt x="1054219" y="390525"/>
                  </a:lnTo>
                  <a:lnTo>
                    <a:pt x="1049863" y="398463"/>
                  </a:lnTo>
                  <a:lnTo>
                    <a:pt x="1044714" y="406003"/>
                  </a:lnTo>
                  <a:lnTo>
                    <a:pt x="1039565" y="413147"/>
                  </a:lnTo>
                  <a:lnTo>
                    <a:pt x="1034021" y="420291"/>
                  </a:lnTo>
                  <a:lnTo>
                    <a:pt x="1028872" y="427038"/>
                  </a:lnTo>
                  <a:lnTo>
                    <a:pt x="1022931" y="433388"/>
                  </a:lnTo>
                  <a:lnTo>
                    <a:pt x="1016990" y="439341"/>
                  </a:lnTo>
                  <a:lnTo>
                    <a:pt x="1011050" y="444897"/>
                  </a:lnTo>
                  <a:lnTo>
                    <a:pt x="1004713" y="450453"/>
                  </a:lnTo>
                  <a:lnTo>
                    <a:pt x="998376" y="455216"/>
                  </a:lnTo>
                  <a:lnTo>
                    <a:pt x="992039" y="459581"/>
                  </a:lnTo>
                  <a:lnTo>
                    <a:pt x="985702" y="463947"/>
                  </a:lnTo>
                  <a:lnTo>
                    <a:pt x="979365" y="467519"/>
                  </a:lnTo>
                  <a:lnTo>
                    <a:pt x="973028" y="471091"/>
                  </a:lnTo>
                  <a:lnTo>
                    <a:pt x="966692" y="473869"/>
                  </a:lnTo>
                  <a:lnTo>
                    <a:pt x="959959" y="477044"/>
                  </a:lnTo>
                  <a:lnTo>
                    <a:pt x="954018" y="479028"/>
                  </a:lnTo>
                  <a:lnTo>
                    <a:pt x="947681" y="480616"/>
                  </a:lnTo>
                  <a:lnTo>
                    <a:pt x="941344" y="482600"/>
                  </a:lnTo>
                  <a:lnTo>
                    <a:pt x="935404" y="483394"/>
                  </a:lnTo>
                  <a:lnTo>
                    <a:pt x="929067" y="484188"/>
                  </a:lnTo>
                  <a:lnTo>
                    <a:pt x="923126" y="484188"/>
                  </a:lnTo>
                  <a:lnTo>
                    <a:pt x="917977" y="484188"/>
                  </a:lnTo>
                  <a:lnTo>
                    <a:pt x="912829" y="483394"/>
                  </a:lnTo>
                  <a:lnTo>
                    <a:pt x="908076" y="482203"/>
                  </a:lnTo>
                  <a:lnTo>
                    <a:pt x="902531" y="480616"/>
                  </a:lnTo>
                  <a:lnTo>
                    <a:pt x="896987" y="478632"/>
                  </a:lnTo>
                  <a:lnTo>
                    <a:pt x="891046" y="476647"/>
                  </a:lnTo>
                  <a:lnTo>
                    <a:pt x="885105" y="473472"/>
                  </a:lnTo>
                  <a:lnTo>
                    <a:pt x="879561" y="470694"/>
                  </a:lnTo>
                  <a:lnTo>
                    <a:pt x="873620" y="466725"/>
                  </a:lnTo>
                  <a:lnTo>
                    <a:pt x="867283" y="463153"/>
                  </a:lnTo>
                  <a:lnTo>
                    <a:pt x="861342" y="458788"/>
                  </a:lnTo>
                  <a:lnTo>
                    <a:pt x="855005" y="454025"/>
                  </a:lnTo>
                  <a:lnTo>
                    <a:pt x="848669" y="449263"/>
                  </a:lnTo>
                  <a:lnTo>
                    <a:pt x="842728" y="444103"/>
                  </a:lnTo>
                  <a:lnTo>
                    <a:pt x="836391" y="438150"/>
                  </a:lnTo>
                  <a:lnTo>
                    <a:pt x="830450" y="432197"/>
                  </a:lnTo>
                  <a:lnTo>
                    <a:pt x="824114" y="425847"/>
                  </a:lnTo>
                  <a:lnTo>
                    <a:pt x="818173" y="419497"/>
                  </a:lnTo>
                  <a:lnTo>
                    <a:pt x="812628" y="412750"/>
                  </a:lnTo>
                  <a:lnTo>
                    <a:pt x="807083" y="405606"/>
                  </a:lnTo>
                  <a:lnTo>
                    <a:pt x="801539" y="398463"/>
                  </a:lnTo>
                  <a:lnTo>
                    <a:pt x="795994" y="390525"/>
                  </a:lnTo>
                  <a:lnTo>
                    <a:pt x="790845" y="382985"/>
                  </a:lnTo>
                  <a:lnTo>
                    <a:pt x="786093" y="374650"/>
                  </a:lnTo>
                  <a:lnTo>
                    <a:pt x="780944" y="366316"/>
                  </a:lnTo>
                  <a:lnTo>
                    <a:pt x="776588" y="357585"/>
                  </a:lnTo>
                  <a:lnTo>
                    <a:pt x="772231" y="349250"/>
                  </a:lnTo>
                  <a:lnTo>
                    <a:pt x="768271" y="340122"/>
                  </a:lnTo>
                  <a:lnTo>
                    <a:pt x="764706" y="330597"/>
                  </a:lnTo>
                  <a:lnTo>
                    <a:pt x="761142" y="321469"/>
                  </a:lnTo>
                  <a:lnTo>
                    <a:pt x="758369" y="311944"/>
                  </a:lnTo>
                  <a:lnTo>
                    <a:pt x="755201" y="302419"/>
                  </a:lnTo>
                  <a:lnTo>
                    <a:pt x="753221" y="308769"/>
                  </a:lnTo>
                  <a:lnTo>
                    <a:pt x="750448" y="313531"/>
                  </a:lnTo>
                  <a:lnTo>
                    <a:pt x="749260" y="315516"/>
                  </a:lnTo>
                  <a:lnTo>
                    <a:pt x="748072" y="316706"/>
                  </a:lnTo>
                  <a:lnTo>
                    <a:pt x="746884" y="317500"/>
                  </a:lnTo>
                  <a:lnTo>
                    <a:pt x="745696" y="317500"/>
                  </a:lnTo>
                  <a:lnTo>
                    <a:pt x="743715" y="317500"/>
                  </a:lnTo>
                  <a:lnTo>
                    <a:pt x="742131" y="316309"/>
                  </a:lnTo>
                  <a:lnTo>
                    <a:pt x="740943" y="315119"/>
                  </a:lnTo>
                  <a:lnTo>
                    <a:pt x="739755" y="313134"/>
                  </a:lnTo>
                  <a:lnTo>
                    <a:pt x="738567" y="310356"/>
                  </a:lnTo>
                  <a:lnTo>
                    <a:pt x="736983" y="307181"/>
                  </a:lnTo>
                  <a:lnTo>
                    <a:pt x="734606" y="299641"/>
                  </a:lnTo>
                  <a:lnTo>
                    <a:pt x="733022" y="290513"/>
                  </a:lnTo>
                  <a:lnTo>
                    <a:pt x="731834" y="280194"/>
                  </a:lnTo>
                  <a:lnTo>
                    <a:pt x="730250" y="268288"/>
                  </a:lnTo>
                  <a:lnTo>
                    <a:pt x="730250" y="255984"/>
                  </a:lnTo>
                  <a:lnTo>
                    <a:pt x="730250" y="243284"/>
                  </a:lnTo>
                  <a:lnTo>
                    <a:pt x="731834" y="231775"/>
                  </a:lnTo>
                  <a:lnTo>
                    <a:pt x="733022" y="221456"/>
                  </a:lnTo>
                  <a:lnTo>
                    <a:pt x="734606" y="212328"/>
                  </a:lnTo>
                  <a:lnTo>
                    <a:pt x="736983" y="204787"/>
                  </a:lnTo>
                  <a:lnTo>
                    <a:pt x="738567" y="201612"/>
                  </a:lnTo>
                  <a:lnTo>
                    <a:pt x="739755" y="198834"/>
                  </a:lnTo>
                  <a:lnTo>
                    <a:pt x="740943" y="196453"/>
                  </a:lnTo>
                  <a:lnTo>
                    <a:pt x="742131" y="195262"/>
                  </a:lnTo>
                  <a:lnTo>
                    <a:pt x="743715" y="194469"/>
                  </a:lnTo>
                  <a:lnTo>
                    <a:pt x="745696" y="194072"/>
                  </a:lnTo>
                  <a:lnTo>
                    <a:pt x="746488" y="194072"/>
                  </a:lnTo>
                  <a:lnTo>
                    <a:pt x="747280" y="194866"/>
                  </a:lnTo>
                  <a:lnTo>
                    <a:pt x="747676" y="186531"/>
                  </a:lnTo>
                  <a:lnTo>
                    <a:pt x="748072" y="178594"/>
                  </a:lnTo>
                  <a:lnTo>
                    <a:pt x="748864" y="171450"/>
                  </a:lnTo>
                  <a:lnTo>
                    <a:pt x="750052" y="164306"/>
                  </a:lnTo>
                  <a:lnTo>
                    <a:pt x="749260" y="155575"/>
                  </a:lnTo>
                  <a:lnTo>
                    <a:pt x="748864" y="147637"/>
                  </a:lnTo>
                  <a:lnTo>
                    <a:pt x="748864" y="139700"/>
                  </a:lnTo>
                  <a:lnTo>
                    <a:pt x="749260" y="132556"/>
                  </a:lnTo>
                  <a:lnTo>
                    <a:pt x="750052" y="125809"/>
                  </a:lnTo>
                  <a:lnTo>
                    <a:pt x="751240" y="119459"/>
                  </a:lnTo>
                  <a:lnTo>
                    <a:pt x="752429" y="113506"/>
                  </a:lnTo>
                  <a:lnTo>
                    <a:pt x="754013" y="107553"/>
                  </a:lnTo>
                  <a:lnTo>
                    <a:pt x="755993" y="102394"/>
                  </a:lnTo>
                  <a:lnTo>
                    <a:pt x="758369" y="98028"/>
                  </a:lnTo>
                  <a:lnTo>
                    <a:pt x="760746" y="93265"/>
                  </a:lnTo>
                  <a:lnTo>
                    <a:pt x="763122" y="89694"/>
                  </a:lnTo>
                  <a:lnTo>
                    <a:pt x="766686" y="85725"/>
                  </a:lnTo>
                  <a:lnTo>
                    <a:pt x="769459" y="82153"/>
                  </a:lnTo>
                  <a:lnTo>
                    <a:pt x="773419" y="79375"/>
                  </a:lnTo>
                  <a:lnTo>
                    <a:pt x="776984" y="76994"/>
                  </a:lnTo>
                  <a:lnTo>
                    <a:pt x="760350" y="76994"/>
                  </a:lnTo>
                  <a:lnTo>
                    <a:pt x="747280" y="77390"/>
                  </a:lnTo>
                  <a:lnTo>
                    <a:pt x="735794" y="78184"/>
                  </a:lnTo>
                  <a:lnTo>
                    <a:pt x="743715" y="73819"/>
                  </a:lnTo>
                  <a:lnTo>
                    <a:pt x="752032" y="68659"/>
                  </a:lnTo>
                  <a:lnTo>
                    <a:pt x="759953" y="63500"/>
                  </a:lnTo>
                  <a:lnTo>
                    <a:pt x="767874" y="57150"/>
                  </a:lnTo>
                  <a:lnTo>
                    <a:pt x="782924" y="45640"/>
                  </a:lnTo>
                  <a:lnTo>
                    <a:pt x="790053" y="40878"/>
                  </a:lnTo>
                  <a:lnTo>
                    <a:pt x="796390" y="36909"/>
                  </a:lnTo>
                  <a:lnTo>
                    <a:pt x="814212" y="28178"/>
                  </a:lnTo>
                  <a:lnTo>
                    <a:pt x="831242" y="21034"/>
                  </a:lnTo>
                  <a:lnTo>
                    <a:pt x="848273" y="15081"/>
                  </a:lnTo>
                  <a:lnTo>
                    <a:pt x="864511" y="9922"/>
                  </a:lnTo>
                  <a:lnTo>
                    <a:pt x="880749" y="5953"/>
                  </a:lnTo>
                  <a:lnTo>
                    <a:pt x="895799" y="3175"/>
                  </a:lnTo>
                  <a:lnTo>
                    <a:pt x="910849" y="1587"/>
                  </a:lnTo>
                  <a:lnTo>
                    <a:pt x="9251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18439" name="组合 13"/>
          <p:cNvGrpSpPr/>
          <p:nvPr/>
        </p:nvGrpSpPr>
        <p:grpSpPr bwMode="auto">
          <a:xfrm>
            <a:off x="5353050" y="2735263"/>
            <a:ext cx="1851025" cy="1849437"/>
            <a:chOff x="8731" y="5535"/>
            <a:chExt cx="1620" cy="1620"/>
          </a:xfrm>
        </p:grpSpPr>
        <p:sp>
          <p:nvSpPr>
            <p:cNvPr id="12" name="椭圆 11"/>
            <p:cNvSpPr/>
            <p:nvPr/>
          </p:nvSpPr>
          <p:spPr>
            <a:xfrm>
              <a:off x="8731" y="5535"/>
              <a:ext cx="1620" cy="1620"/>
            </a:xfrm>
            <a:prstGeom prst="ellipse">
              <a:avLst/>
            </a:prstGeom>
            <a:solidFill>
              <a:srgbClr val="0E5BB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10" name=" 10"/>
            <p:cNvSpPr/>
            <p:nvPr/>
          </p:nvSpPr>
          <p:spPr bwMode="auto">
            <a:xfrm>
              <a:off x="9063" y="6024"/>
              <a:ext cx="923" cy="719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2613025" y="2046288"/>
            <a:ext cx="2535238" cy="0"/>
          </a:xfrm>
          <a:prstGeom prst="line">
            <a:avLst/>
          </a:prstGeom>
          <a:ln w="381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573963" y="2046288"/>
            <a:ext cx="2535237" cy="0"/>
          </a:xfrm>
          <a:prstGeom prst="line">
            <a:avLst/>
          </a:prstGeom>
          <a:ln w="381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5" name="组合 21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23" name="矩形 22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11277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11278" name="文本框 24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  <p:bldP spid="184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 bwMode="auto">
          <a:xfrm>
            <a:off x="7335838" y="1809750"/>
            <a:ext cx="3321050" cy="331787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grpSp>
        <p:nvGrpSpPr>
          <p:cNvPr id="19468" name="组合 13"/>
          <p:cNvGrpSpPr/>
          <p:nvPr/>
        </p:nvGrpSpPr>
        <p:grpSpPr bwMode="auto">
          <a:xfrm>
            <a:off x="8277225" y="3586163"/>
            <a:ext cx="2695575" cy="1849437"/>
            <a:chOff x="12415" y="6668"/>
            <a:chExt cx="4245" cy="2912"/>
          </a:xfrm>
        </p:grpSpPr>
        <p:sp>
          <p:nvSpPr>
            <p:cNvPr id="13" name="椭圆 12"/>
            <p:cNvSpPr/>
            <p:nvPr/>
          </p:nvSpPr>
          <p:spPr>
            <a:xfrm>
              <a:off x="13733" y="6668"/>
              <a:ext cx="2912" cy="2912"/>
            </a:xfrm>
            <a:prstGeom prst="ellipse">
              <a:avLst/>
            </a:prstGeom>
            <a:solidFill>
              <a:srgbClr val="0E5BB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13326" name="文本框 1"/>
            <p:cNvSpPr txBox="1">
              <a:spLocks noChangeArrowheads="1"/>
            </p:cNvSpPr>
            <p:nvPr/>
          </p:nvSpPr>
          <p:spPr bwMode="auto">
            <a:xfrm>
              <a:off x="12415" y="7497"/>
              <a:ext cx="4245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lvl="2" algn="dist" eaLnBrk="1" hangingPunct="1">
                <a:lnSpc>
                  <a:spcPct val="11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突出优势，</a:t>
              </a:r>
              <a:endParaRPr lang="zh-CN" altLang="en-US" sz="2000" b="1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lvl="2" algn="dist" eaLnBrk="1" hangingPunct="1">
                <a:lnSpc>
                  <a:spcPct val="11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不要过于夸大</a:t>
              </a:r>
              <a:endParaRPr lang="zh-CN" altLang="en-US" sz="2000" b="1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469" name="文本框 6"/>
          <p:cNvSpPr txBox="1">
            <a:spLocks noChangeArrowheads="1"/>
          </p:cNvSpPr>
          <p:nvPr/>
        </p:nvSpPr>
        <p:spPr bwMode="auto">
          <a:xfrm>
            <a:off x="8218488" y="2473325"/>
            <a:ext cx="150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bg2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说  辞</a:t>
            </a:r>
            <a:endParaRPr lang="zh-CN" altLang="en-US" sz="4000" b="1">
              <a:solidFill>
                <a:schemeClr val="bg2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9464" name="组合 19"/>
          <p:cNvGrpSpPr/>
          <p:nvPr/>
        </p:nvGrpSpPr>
        <p:grpSpPr bwMode="auto">
          <a:xfrm>
            <a:off x="6688138" y="3175000"/>
            <a:ext cx="1527175" cy="1525588"/>
            <a:chOff x="9295" y="6156"/>
            <a:chExt cx="2404" cy="2403"/>
          </a:xfrm>
        </p:grpSpPr>
        <p:sp>
          <p:nvSpPr>
            <p:cNvPr id="12" name="椭圆 11"/>
            <p:cNvSpPr/>
            <p:nvPr/>
          </p:nvSpPr>
          <p:spPr>
            <a:xfrm>
              <a:off x="9295" y="6156"/>
              <a:ext cx="2404" cy="2403"/>
            </a:xfrm>
            <a:prstGeom prst="ellipse">
              <a:avLst/>
            </a:prstGeom>
            <a:solidFill>
              <a:srgbClr val="0E5BB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13324" name="文本框 4"/>
            <p:cNvSpPr txBox="1">
              <a:spLocks noChangeArrowheads="1"/>
            </p:cNvSpPr>
            <p:nvPr/>
          </p:nvSpPr>
          <p:spPr bwMode="auto">
            <a:xfrm>
              <a:off x="9755" y="6930"/>
              <a:ext cx="1422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简</a:t>
              </a:r>
              <a:r>
                <a:rPr lang="zh-CN" altLang="en-US" sz="2800" b="1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  </a:t>
              </a:r>
              <a:r>
                <a:rPr lang="zh-CN" altLang="en-US" sz="2000" b="1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炼</a:t>
              </a:r>
              <a:endParaRPr lang="zh-CN" altLang="en-US" sz="2000" b="1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3318" name="图片 23" descr="a243ff66c9d026490e129aab601cf6e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286000"/>
            <a:ext cx="5246688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组合 21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23" name="矩形 22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13321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13322" name="文本框 24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云形标注 152579"/>
          <p:cNvSpPr>
            <a:spLocks noChangeArrowheads="1"/>
          </p:cNvSpPr>
          <p:nvPr/>
        </p:nvSpPr>
        <p:spPr bwMode="auto">
          <a:xfrm>
            <a:off x="5754688" y="2262188"/>
            <a:ext cx="4824412" cy="2952750"/>
          </a:xfrm>
          <a:prstGeom prst="cloudCallout">
            <a:avLst>
              <a:gd name="adj1" fmla="val -67407"/>
              <a:gd name="adj2" fmla="val 6699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800">
              <a:ea typeface="微软雅黑" panose="020B0503020204020204" pitchFamily="34" charset="-122"/>
            </a:endParaRPr>
          </a:p>
        </p:txBody>
      </p:sp>
      <p:grpSp>
        <p:nvGrpSpPr>
          <p:cNvPr id="20482" name="组合 6"/>
          <p:cNvGrpSpPr/>
          <p:nvPr/>
        </p:nvGrpSpPr>
        <p:grpSpPr bwMode="auto">
          <a:xfrm>
            <a:off x="2147888" y="5295900"/>
            <a:ext cx="7847012" cy="646113"/>
            <a:chOff x="1485" y="3703"/>
            <a:chExt cx="12358" cy="1016"/>
          </a:xfrm>
        </p:grpSpPr>
        <p:sp>
          <p:nvSpPr>
            <p:cNvPr id="15383" name="文本框 1"/>
            <p:cNvSpPr txBox="1">
              <a:spLocks noChangeArrowheads="1"/>
            </p:cNvSpPr>
            <p:nvPr/>
          </p:nvSpPr>
          <p:spPr bwMode="auto">
            <a:xfrm>
              <a:off x="1812" y="3703"/>
              <a:ext cx="1203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>
                  <a:ea typeface="微软雅黑" panose="020B0503020204020204" pitchFamily="34" charset="-122"/>
                  <a:sym typeface="宋体" panose="02010600030101010101" pitchFamily="2" charset="-122"/>
                </a:rPr>
                <a:t>人的印象形成</a:t>
              </a:r>
              <a:r>
                <a:rPr lang="en-US" altLang="zh-CN" sz="2400">
                  <a:ea typeface="微软雅黑" panose="020B0503020204020204" pitchFamily="34" charset="-122"/>
                  <a:sym typeface="宋体" panose="02010600030101010101" pitchFamily="2" charset="-122"/>
                </a:rPr>
                <a:t>=</a:t>
              </a:r>
              <a:r>
                <a:rPr lang="en-US" altLang="zh-CN" sz="2400">
                  <a:solidFill>
                    <a:srgbClr val="FF0000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55%</a:t>
              </a:r>
              <a:r>
                <a:rPr lang="zh-CN" altLang="en-US" sz="2400">
                  <a:ea typeface="微软雅黑" panose="020B0503020204020204" pitchFamily="34" charset="-122"/>
                  <a:sym typeface="宋体" panose="02010600030101010101" pitchFamily="2" charset="-122"/>
                </a:rPr>
                <a:t>外表</a:t>
              </a:r>
              <a:r>
                <a:rPr lang="en-US" altLang="zh-CN" sz="2400">
                  <a:ea typeface="微软雅黑" panose="020B0503020204020204" pitchFamily="34" charset="-122"/>
                  <a:sym typeface="宋体" panose="02010600030101010101" pitchFamily="2" charset="-122"/>
                </a:rPr>
                <a:t>+</a:t>
              </a:r>
              <a:r>
                <a:rPr lang="en-US" altLang="zh-CN" sz="2400">
                  <a:solidFill>
                    <a:srgbClr val="FF0000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38%</a:t>
              </a:r>
              <a:r>
                <a:rPr lang="zh-CN" altLang="en-US" sz="2400">
                  <a:ea typeface="微软雅黑" panose="020B0503020204020204" pitchFamily="34" charset="-122"/>
                  <a:sym typeface="宋体" panose="02010600030101010101" pitchFamily="2" charset="-122"/>
                </a:rPr>
                <a:t>自我表现</a:t>
              </a:r>
              <a:r>
                <a:rPr lang="en-US" altLang="zh-CN" sz="2400">
                  <a:ea typeface="微软雅黑" panose="020B0503020204020204" pitchFamily="34" charset="-122"/>
                  <a:sym typeface="宋体" panose="02010600030101010101" pitchFamily="2" charset="-122"/>
                </a:rPr>
                <a:t>+</a:t>
              </a:r>
              <a:r>
                <a:rPr lang="en-US" altLang="zh-CN" sz="2400">
                  <a:solidFill>
                    <a:srgbClr val="FF0000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7%</a:t>
              </a:r>
              <a:r>
                <a:rPr lang="zh-CN" altLang="en-US" sz="2400">
                  <a:ea typeface="微软雅黑" panose="020B0503020204020204" pitchFamily="34" charset="-122"/>
                  <a:sym typeface="宋体" panose="02010600030101010101" pitchFamily="2" charset="-122"/>
                </a:rPr>
                <a:t>语言</a:t>
              </a:r>
              <a:endParaRPr lang="zh-CN" altLang="en-US" sz="2400"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85" y="4130"/>
              <a:ext cx="360" cy="399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483" name="组合 23"/>
          <p:cNvGrpSpPr/>
          <p:nvPr/>
        </p:nvGrpSpPr>
        <p:grpSpPr bwMode="auto">
          <a:xfrm>
            <a:off x="1804988" y="1993900"/>
            <a:ext cx="8307387" cy="2733675"/>
            <a:chOff x="2767" y="3141"/>
            <a:chExt cx="13083" cy="4303"/>
          </a:xfrm>
        </p:grpSpPr>
        <p:pic>
          <p:nvPicPr>
            <p:cNvPr id="15372" name="图片 1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3561"/>
              <a:ext cx="4080" cy="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3" name="组合 21"/>
            <p:cNvGrpSpPr/>
            <p:nvPr/>
          </p:nvGrpSpPr>
          <p:grpSpPr bwMode="auto">
            <a:xfrm>
              <a:off x="5298" y="3141"/>
              <a:ext cx="5821" cy="4195"/>
              <a:chOff x="4941" y="3141"/>
              <a:chExt cx="5821" cy="4195"/>
            </a:xfrm>
          </p:grpSpPr>
          <p:pic>
            <p:nvPicPr>
              <p:cNvPr id="15379" name="图片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8" y="3681"/>
                <a:ext cx="4080" cy="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380" name="组合 15"/>
              <p:cNvGrpSpPr/>
              <p:nvPr/>
            </p:nvGrpSpPr>
            <p:grpSpPr bwMode="auto">
              <a:xfrm>
                <a:off x="4941" y="3141"/>
                <a:ext cx="4624" cy="1751"/>
                <a:chOff x="657" y="3141"/>
                <a:chExt cx="4624" cy="1751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2094" y="3141"/>
                  <a:ext cx="1750" cy="1752"/>
                </a:xfrm>
                <a:prstGeom prst="ellipse">
                  <a:avLst/>
                </a:prstGeom>
                <a:solidFill>
                  <a:srgbClr val="0E5BB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noProof="1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5382" name="文本框 17"/>
                <p:cNvSpPr txBox="1">
                  <a:spLocks noChangeArrowheads="1"/>
                </p:cNvSpPr>
                <p:nvPr/>
              </p:nvSpPr>
              <p:spPr bwMode="auto">
                <a:xfrm>
                  <a:off x="657" y="3557"/>
                  <a:ext cx="4624" cy="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800">
                      <a:solidFill>
                        <a:schemeClr val="bg1"/>
                      </a:solidFill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38%</a:t>
                  </a:r>
                  <a:endParaRPr lang="en-US" altLang="zh-CN" sz="2800">
                    <a:solidFill>
                      <a:schemeClr val="bg1"/>
                    </a:solidFill>
                    <a:ea typeface="微软雅黑" panose="020B0503020204020204" pitchFamily="34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5374" name="组合 22"/>
            <p:cNvGrpSpPr/>
            <p:nvPr/>
          </p:nvGrpSpPr>
          <p:grpSpPr bwMode="auto">
            <a:xfrm>
              <a:off x="10378" y="3141"/>
              <a:ext cx="5472" cy="4205"/>
              <a:chOff x="9783" y="3141"/>
              <a:chExt cx="5472" cy="4205"/>
            </a:xfrm>
          </p:grpSpPr>
          <p:pic>
            <p:nvPicPr>
              <p:cNvPr id="15375" name="图片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70" y="3661"/>
                <a:ext cx="4060" cy="4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376" name="组合 18"/>
              <p:cNvGrpSpPr/>
              <p:nvPr/>
            </p:nvGrpSpPr>
            <p:grpSpPr bwMode="auto">
              <a:xfrm>
                <a:off x="9783" y="3141"/>
                <a:ext cx="4624" cy="1751"/>
                <a:chOff x="657" y="3141"/>
                <a:chExt cx="4624" cy="1751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2094" y="3141"/>
                  <a:ext cx="1750" cy="1752"/>
                </a:xfrm>
                <a:prstGeom prst="ellipse">
                  <a:avLst/>
                </a:prstGeom>
                <a:solidFill>
                  <a:srgbClr val="0E5BB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noProof="1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5378" name="文本框 20"/>
                <p:cNvSpPr txBox="1">
                  <a:spLocks noChangeArrowheads="1"/>
                </p:cNvSpPr>
                <p:nvPr/>
              </p:nvSpPr>
              <p:spPr bwMode="auto">
                <a:xfrm>
                  <a:off x="657" y="3557"/>
                  <a:ext cx="4624" cy="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800">
                      <a:solidFill>
                        <a:schemeClr val="bg1"/>
                      </a:solidFill>
                      <a:ea typeface="微软雅黑" panose="020B0503020204020204" pitchFamily="34" charset="-122"/>
                      <a:sym typeface="宋体" panose="02010600030101010101" pitchFamily="2" charset="-122"/>
                    </a:rPr>
                    <a:t>7%</a:t>
                  </a:r>
                  <a:endParaRPr lang="en-US" altLang="zh-CN" sz="2800">
                    <a:solidFill>
                      <a:schemeClr val="bg1"/>
                    </a:solidFill>
                    <a:ea typeface="微软雅黑" panose="020B0503020204020204" pitchFamily="34" charset="-122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20484" name="组合 14"/>
          <p:cNvGrpSpPr/>
          <p:nvPr/>
        </p:nvGrpSpPr>
        <p:grpSpPr bwMode="auto">
          <a:xfrm>
            <a:off x="417513" y="1993900"/>
            <a:ext cx="2935287" cy="1111250"/>
            <a:chOff x="657" y="3141"/>
            <a:chExt cx="4624" cy="1750"/>
          </a:xfrm>
        </p:grpSpPr>
        <p:sp>
          <p:nvSpPr>
            <p:cNvPr id="14" name="椭圆 13"/>
            <p:cNvSpPr/>
            <p:nvPr/>
          </p:nvSpPr>
          <p:spPr>
            <a:xfrm>
              <a:off x="2095" y="3141"/>
              <a:ext cx="1751" cy="1750"/>
            </a:xfrm>
            <a:prstGeom prst="ellipse">
              <a:avLst/>
            </a:prstGeom>
            <a:solidFill>
              <a:srgbClr val="0E5B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15371" name="文本框 12"/>
            <p:cNvSpPr txBox="1">
              <a:spLocks noChangeArrowheads="1"/>
            </p:cNvSpPr>
            <p:nvPr/>
          </p:nvSpPr>
          <p:spPr bwMode="auto">
            <a:xfrm>
              <a:off x="657" y="3557"/>
              <a:ext cx="4624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ea typeface="微软雅黑" panose="020B0503020204020204" pitchFamily="34" charset="-122"/>
                  <a:sym typeface="宋体" panose="02010600030101010101" pitchFamily="2" charset="-122"/>
                </a:rPr>
                <a:t>55%</a:t>
              </a:r>
              <a:endParaRPr lang="en-US" altLang="zh-CN" sz="28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366" name="组合 29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31" name="矩形 30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15368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15369" name="文本框 32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五边形 19"/>
          <p:cNvSpPr/>
          <p:nvPr/>
        </p:nvSpPr>
        <p:spPr>
          <a:xfrm>
            <a:off x="1517650" y="3144838"/>
            <a:ext cx="2895600" cy="5334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1" name="五边形 20"/>
          <p:cNvSpPr/>
          <p:nvPr/>
        </p:nvSpPr>
        <p:spPr>
          <a:xfrm>
            <a:off x="1517650" y="3990975"/>
            <a:ext cx="2895600" cy="5334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2" name="五边形 21"/>
          <p:cNvSpPr/>
          <p:nvPr/>
        </p:nvSpPr>
        <p:spPr>
          <a:xfrm>
            <a:off x="1517650" y="4848225"/>
            <a:ext cx="2895600" cy="5334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1517650" y="1954213"/>
            <a:ext cx="2895600" cy="533400"/>
          </a:xfrm>
          <a:prstGeom prst="homePlate">
            <a:avLst/>
          </a:prstGeom>
          <a:solidFill>
            <a:srgbClr val="0E5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7414" name="文本框 1"/>
          <p:cNvSpPr txBox="1">
            <a:spLocks noChangeArrowheads="1"/>
          </p:cNvSpPr>
          <p:nvPr/>
        </p:nvSpPr>
        <p:spPr bwMode="auto">
          <a:xfrm>
            <a:off x="1889125" y="1954213"/>
            <a:ext cx="1606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仪容仪表</a:t>
            </a:r>
            <a:endParaRPr lang="zh-CN" altLang="en-US" sz="28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415" name="文本框 13"/>
          <p:cNvSpPr txBox="1">
            <a:spLocks noChangeArrowheads="1"/>
          </p:cNvSpPr>
          <p:nvPr/>
        </p:nvSpPr>
        <p:spPr bwMode="auto">
          <a:xfrm>
            <a:off x="1984375" y="3155950"/>
            <a:ext cx="1606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着职业装</a:t>
            </a:r>
            <a:endParaRPr lang="zh-CN" altLang="en-US" sz="28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416" name="文本框 16"/>
          <p:cNvSpPr txBox="1">
            <a:spLocks noChangeArrowheads="1"/>
          </p:cNvSpPr>
          <p:nvPr/>
        </p:nvSpPr>
        <p:spPr bwMode="auto">
          <a:xfrm>
            <a:off x="1984375" y="4002088"/>
            <a:ext cx="1962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女士要淡妆</a:t>
            </a:r>
            <a:endParaRPr lang="zh-CN" altLang="en-US" sz="28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417" name="文本框 17"/>
          <p:cNvSpPr txBox="1">
            <a:spLocks noChangeArrowheads="1"/>
          </p:cNvSpPr>
          <p:nvPr/>
        </p:nvSpPr>
        <p:spPr bwMode="auto">
          <a:xfrm>
            <a:off x="1984375" y="4848225"/>
            <a:ext cx="16065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举止大方</a:t>
            </a:r>
            <a:endParaRPr lang="zh-CN" altLang="en-US" sz="2800">
              <a:solidFill>
                <a:schemeClr val="bg1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7418" name="组合 22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24" name="矩形 23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17421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17422" name="文本框 25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  <p:pic>
        <p:nvPicPr>
          <p:cNvPr id="17419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17463"/>
            <a:ext cx="6858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9"/>
          <p:cNvGrpSpPr/>
          <p:nvPr/>
        </p:nvGrpSpPr>
        <p:grpSpPr bwMode="auto">
          <a:xfrm>
            <a:off x="3841750" y="1463675"/>
            <a:ext cx="6346825" cy="1050925"/>
            <a:chOff x="6049" y="2636"/>
            <a:chExt cx="9996" cy="1657"/>
          </a:xfrm>
        </p:grpSpPr>
        <p:sp>
          <p:nvSpPr>
            <p:cNvPr id="20" name="五边形 19"/>
            <p:cNvSpPr/>
            <p:nvPr/>
          </p:nvSpPr>
          <p:spPr>
            <a:xfrm>
              <a:off x="6049" y="2636"/>
              <a:ext cx="9996" cy="1657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19478" name="文本框 120833"/>
            <p:cNvSpPr txBox="1">
              <a:spLocks noChangeArrowheads="1"/>
            </p:cNvSpPr>
            <p:nvPr/>
          </p:nvSpPr>
          <p:spPr bwMode="auto">
            <a:xfrm>
              <a:off x="6049" y="2844"/>
              <a:ext cx="7856" cy="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n"/>
              </a:pPr>
              <a:r>
                <a:rPr lang="zh-CN" altLang="en-US" sz="2000">
                  <a:solidFill>
                    <a:schemeClr val="bg1"/>
                  </a:solidFill>
                  <a:ea typeface="微软雅黑" panose="020B0503020204020204" pitchFamily="34" charset="-122"/>
                </a:rPr>
                <a:t>头发要经常清洗，保持清洁，</a:t>
              </a:r>
              <a:endParaRPr lang="zh-CN" altLang="en-US" sz="2000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zh-CN" altLang="en-US" sz="2000">
                  <a:solidFill>
                    <a:schemeClr val="bg1"/>
                  </a:solidFill>
                  <a:ea typeface="微软雅黑" panose="020B0503020204020204" pitchFamily="34" charset="-122"/>
                </a:rPr>
                <a:t>     男性头发不宜太长</a:t>
              </a:r>
              <a:endParaRPr lang="zh-CN" altLang="en-US" sz="20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0" name="组合 10"/>
          <p:cNvGrpSpPr/>
          <p:nvPr/>
        </p:nvGrpSpPr>
        <p:grpSpPr bwMode="auto">
          <a:xfrm>
            <a:off x="3841750" y="2755900"/>
            <a:ext cx="6346825" cy="1054100"/>
            <a:chOff x="6049" y="4577"/>
            <a:chExt cx="9997" cy="1661"/>
          </a:xfrm>
        </p:grpSpPr>
        <p:sp>
          <p:nvSpPr>
            <p:cNvPr id="19475" name="五边形 1"/>
            <p:cNvSpPr>
              <a:spLocks noChangeArrowheads="1"/>
            </p:cNvSpPr>
            <p:nvPr/>
          </p:nvSpPr>
          <p:spPr bwMode="auto">
            <a:xfrm>
              <a:off x="6049" y="4682"/>
              <a:ext cx="9997" cy="1556"/>
            </a:xfrm>
            <a:prstGeom prst="homePlate">
              <a:avLst>
                <a:gd name="adj" fmla="val 49971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76" name="文本框 120835"/>
            <p:cNvSpPr txBox="1">
              <a:spLocks noChangeArrowheads="1"/>
            </p:cNvSpPr>
            <p:nvPr/>
          </p:nvSpPr>
          <p:spPr bwMode="auto">
            <a:xfrm>
              <a:off x="6049" y="4577"/>
              <a:ext cx="8616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buChar char="n"/>
              </a:pPr>
              <a:r>
                <a:rPr lang="zh-CN" altLang="en-US" sz="2000">
                  <a:solidFill>
                    <a:schemeClr val="bg1"/>
                  </a:solidFill>
                  <a:ea typeface="微软雅黑" panose="020B0503020204020204" pitchFamily="34" charset="-122"/>
                </a:rPr>
                <a:t>指甲不能留太长，应该常注意修剪。女性涂指甲有要尽量用淡色</a:t>
              </a:r>
              <a:endParaRPr lang="zh-CN" altLang="en-US" sz="20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2081213" y="1371600"/>
            <a:ext cx="1173162" cy="1173163"/>
          </a:xfrm>
          <a:prstGeom prst="ellipse">
            <a:avLst/>
          </a:prstGeom>
          <a:solidFill>
            <a:srgbClr val="0E5BB2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头发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2081213" y="2690813"/>
            <a:ext cx="1173162" cy="1173162"/>
          </a:xfrm>
          <a:prstGeom prst="ellipse">
            <a:avLst/>
          </a:prstGeom>
          <a:solidFill>
            <a:srgbClr val="0E5BB2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指甲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081213" y="4010025"/>
            <a:ext cx="1169987" cy="1168400"/>
          </a:xfrm>
          <a:prstGeom prst="ellipse">
            <a:avLst/>
          </a:prstGeom>
          <a:solidFill>
            <a:srgbClr val="0E5BB2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胡须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2081213" y="5324475"/>
            <a:ext cx="1154112" cy="1155700"/>
          </a:xfrm>
          <a:prstGeom prst="ellipse">
            <a:avLst/>
          </a:prstGeom>
          <a:solidFill>
            <a:srgbClr val="0E5BB2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口腔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464" name="标题 66562"/>
          <p:cNvSpPr>
            <a:spLocks noGrp="1" noChangeArrowheads="1"/>
          </p:cNvSpPr>
          <p:nvPr/>
        </p:nvSpPr>
        <p:spPr bwMode="auto">
          <a:xfrm>
            <a:off x="1227138" y="825500"/>
            <a:ext cx="2057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0D0D0D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9465" name="组合 27"/>
          <p:cNvGrpSpPr/>
          <p:nvPr/>
        </p:nvGrpSpPr>
        <p:grpSpPr bwMode="auto">
          <a:xfrm>
            <a:off x="-1588" y="601663"/>
            <a:ext cx="5756276" cy="585787"/>
            <a:chOff x="-1588" y="602056"/>
            <a:chExt cx="5756276" cy="584775"/>
          </a:xfrm>
        </p:grpSpPr>
        <p:sp>
          <p:nvSpPr>
            <p:cNvPr id="29" name="矩形 28"/>
            <p:cNvSpPr/>
            <p:nvPr/>
          </p:nvSpPr>
          <p:spPr>
            <a:xfrm>
              <a:off x="-1588" y="630582"/>
              <a:ext cx="492126" cy="541987"/>
            </a:xfrm>
            <a:prstGeom prst="rect">
              <a:avLst/>
            </a:prstGeom>
            <a:solidFill>
              <a:srgbClr val="0E5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微软雅黑" panose="020B0503020204020204" pitchFamily="34" charset="-122"/>
              </a:endParaRPr>
            </a:p>
          </p:txBody>
        </p:sp>
        <p:sp>
          <p:nvSpPr>
            <p:cNvPr id="19473" name="文本框 5"/>
            <p:cNvSpPr txBox="1">
              <a:spLocks noChangeArrowheads="1"/>
            </p:cNvSpPr>
            <p:nvPr/>
          </p:nvSpPr>
          <p:spPr bwMode="auto">
            <a:xfrm>
              <a:off x="2613025" y="704850"/>
              <a:ext cx="31416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 </a:t>
              </a:r>
              <a:r>
                <a:rPr lang="zh-CN" altLang="en-US" sz="2000">
                  <a:solidFill>
                    <a:srgbClr val="0D0D0D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sym typeface="宋体" panose="02010600030101010101" pitchFamily="2" charset="-122"/>
                </a:rPr>
                <a:t>Prepare for the interview</a:t>
              </a:r>
              <a:endParaRPr lang="zh-CN" altLang="en-US" sz="2000">
                <a:solidFill>
                  <a:srgbClr val="0D0D0D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宋体" panose="02010600030101010101" pitchFamily="2" charset="-122"/>
              </a:endParaRPr>
            </a:p>
          </p:txBody>
        </p:sp>
        <p:sp>
          <p:nvSpPr>
            <p:cNvPr id="19474" name="文本框 30"/>
            <p:cNvSpPr txBox="1">
              <a:spLocks noChangeArrowheads="1"/>
            </p:cNvSpPr>
            <p:nvPr/>
          </p:nvSpPr>
          <p:spPr bwMode="auto">
            <a:xfrm>
              <a:off x="509704" y="602056"/>
              <a:ext cx="25200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D0D0D"/>
                  </a:solidFill>
                  <a:ea typeface="微软雅黑" panose="020B0503020204020204" pitchFamily="34" charset="-122"/>
                </a:rPr>
                <a:t>面试前准备</a:t>
              </a:r>
              <a:endParaRPr kumimoji="1" lang="zh-CN" altLang="en-US"/>
            </a:p>
          </p:txBody>
        </p:sp>
      </p:grpSp>
      <p:grpSp>
        <p:nvGrpSpPr>
          <p:cNvPr id="22537" name="组合 10"/>
          <p:cNvGrpSpPr/>
          <p:nvPr/>
        </p:nvGrpSpPr>
        <p:grpSpPr bwMode="auto">
          <a:xfrm>
            <a:off x="3841750" y="4117975"/>
            <a:ext cx="6346825" cy="987425"/>
            <a:chOff x="6049" y="4603"/>
            <a:chExt cx="9997" cy="1556"/>
          </a:xfrm>
        </p:grpSpPr>
        <p:sp>
          <p:nvSpPr>
            <p:cNvPr id="19470" name="五边形 1"/>
            <p:cNvSpPr>
              <a:spLocks noChangeArrowheads="1"/>
            </p:cNvSpPr>
            <p:nvPr/>
          </p:nvSpPr>
          <p:spPr bwMode="auto">
            <a:xfrm>
              <a:off x="6049" y="4603"/>
              <a:ext cx="9997" cy="1556"/>
            </a:xfrm>
            <a:prstGeom prst="homePlate">
              <a:avLst>
                <a:gd name="adj" fmla="val 49971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71" name="文本框 120835"/>
            <p:cNvSpPr txBox="1">
              <a:spLocks noChangeArrowheads="1"/>
            </p:cNvSpPr>
            <p:nvPr/>
          </p:nvSpPr>
          <p:spPr bwMode="auto">
            <a:xfrm>
              <a:off x="6049" y="5061"/>
              <a:ext cx="861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n"/>
              </a:pPr>
              <a:r>
                <a:rPr lang="zh-CN" altLang="en-US" sz="2000">
                  <a:solidFill>
                    <a:schemeClr val="bg1"/>
                  </a:solidFill>
                  <a:ea typeface="微软雅黑" panose="020B0503020204020204" pitchFamily="34" charset="-122"/>
                </a:rPr>
                <a:t>胡须不宜太长，应该常修剪</a:t>
              </a:r>
              <a:endParaRPr lang="zh-CN" altLang="en-US" sz="20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8" name="组合 10"/>
          <p:cNvGrpSpPr/>
          <p:nvPr/>
        </p:nvGrpSpPr>
        <p:grpSpPr bwMode="auto">
          <a:xfrm>
            <a:off x="3841750" y="5324475"/>
            <a:ext cx="6346825" cy="987425"/>
            <a:chOff x="6049" y="4603"/>
            <a:chExt cx="9997" cy="1556"/>
          </a:xfrm>
        </p:grpSpPr>
        <p:sp>
          <p:nvSpPr>
            <p:cNvPr id="19468" name="五边形 1"/>
            <p:cNvSpPr>
              <a:spLocks noChangeArrowheads="1"/>
            </p:cNvSpPr>
            <p:nvPr/>
          </p:nvSpPr>
          <p:spPr bwMode="auto">
            <a:xfrm>
              <a:off x="6049" y="4603"/>
              <a:ext cx="9997" cy="1556"/>
            </a:xfrm>
            <a:prstGeom prst="homePlate">
              <a:avLst>
                <a:gd name="adj" fmla="val 49971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69" name="文本框 120835"/>
            <p:cNvSpPr txBox="1">
              <a:spLocks noChangeArrowheads="1"/>
            </p:cNvSpPr>
            <p:nvPr/>
          </p:nvSpPr>
          <p:spPr bwMode="auto">
            <a:xfrm>
              <a:off x="6049" y="5061"/>
              <a:ext cx="861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n"/>
              </a:pPr>
              <a:r>
                <a:rPr lang="zh-CN" altLang="en-US" sz="2000">
                  <a:solidFill>
                    <a:schemeClr val="bg1"/>
                  </a:solidFill>
                  <a:ea typeface="微软雅黑" panose="020B0503020204020204" pitchFamily="34" charset="-122"/>
                </a:rPr>
                <a:t>保持清洁，面试前不能喝酒或吃异味食物</a:t>
              </a:r>
              <a:endParaRPr lang="zh-CN" altLang="en-US" sz="20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ISPRING_PRESENTATION_TITLE" val="PowerPoint Presentation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5061</Words>
  <Application>WPS 演示</Application>
  <PresentationFormat>宽屏</PresentationFormat>
  <Paragraphs>630</Paragraphs>
  <Slides>46</Slides>
  <Notes>45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2" baseType="lpstr">
      <vt:lpstr>Arial</vt:lpstr>
      <vt:lpstr>宋体</vt:lpstr>
      <vt:lpstr>Wingdings</vt:lpstr>
      <vt:lpstr>微软雅黑</vt:lpstr>
      <vt:lpstr>Microsoft JhengHei Light</vt:lpstr>
      <vt:lpstr>信黑 W7 简 Bold</vt:lpstr>
      <vt:lpstr>Malgun Gothic</vt:lpstr>
      <vt:lpstr>Microsoft JhengHei UI</vt:lpstr>
      <vt:lpstr>Calibri</vt:lpstr>
      <vt:lpstr>Arial Unicode MS</vt:lpstr>
      <vt:lpstr>黑体</vt:lpstr>
      <vt:lpstr>휴먼옛체</vt:lpstr>
      <vt:lpstr>Gulim</vt:lpstr>
      <vt:lpstr>Meiryo</vt:lpstr>
      <vt:lpstr>Yu Gothic UI</vt:lpstr>
      <vt:lpstr>默认设计模板</vt:lpstr>
      <vt:lpstr>面试礼仪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男士着装要求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聆听的礼仪</vt:lpstr>
      <vt:lpstr>PowerPoint 演示文稿</vt:lpstr>
      <vt:lpstr>面试礼仪禁忌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面试礼仪</dc:title>
  <dc:creator/>
  <cp:lastModifiedBy>xiaoke</cp:lastModifiedBy>
  <cp:revision>101</cp:revision>
  <dcterms:created xsi:type="dcterms:W3CDTF">2018-04-25T07:34:00Z</dcterms:created>
  <dcterms:modified xsi:type="dcterms:W3CDTF">2020-06-08T07:28:03Z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2052-11.1.0.9740</vt:lpwstr>
  </property>
</Properties>
</file>