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7" r:id="rId5"/>
    <p:sldId id="309" r:id="rId6"/>
    <p:sldId id="291" r:id="rId7"/>
    <p:sldId id="308" r:id="rId8"/>
    <p:sldId id="298" r:id="rId9"/>
    <p:sldId id="318" r:id="rId10"/>
    <p:sldId id="319" r:id="rId11"/>
    <p:sldId id="320" r:id="rId12"/>
    <p:sldId id="314" r:id="rId13"/>
    <p:sldId id="322" r:id="rId14"/>
    <p:sldId id="315" r:id="rId15"/>
    <p:sldId id="336" r:id="rId16"/>
    <p:sldId id="316" r:id="rId17"/>
    <p:sldId id="330" r:id="rId18"/>
    <p:sldId id="313" r:id="rId19"/>
    <p:sldId id="332" r:id="rId20"/>
    <p:sldId id="333" r:id="rId21"/>
    <p:sldId id="335" r:id="rId22"/>
    <p:sldId id="334" r:id="rId23"/>
    <p:sldId id="280" r:id="rId24"/>
    <p:sldId id="345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ry Yu" initials="L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97"/>
    <a:srgbClr val="3865B6"/>
    <a:srgbClr val="6D91D1"/>
    <a:srgbClr val="638ACF"/>
    <a:srgbClr val="406FC4"/>
    <a:srgbClr val="698ED1"/>
    <a:srgbClr val="6087CE"/>
    <a:srgbClr val="3967B9"/>
    <a:srgbClr val="5982CB"/>
    <a:srgbClr val="FF3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71" autoAdjust="0"/>
    <p:restoredTop sz="94420" autoAdjust="0"/>
  </p:normalViewPr>
  <p:slideViewPr>
    <p:cSldViewPr snapToGrid="0">
      <p:cViewPr varScale="1">
        <p:scale>
          <a:sx n="52" d="100"/>
          <a:sy n="52" d="100"/>
        </p:scale>
        <p:origin x="90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8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BFF73-D831-439D-B13E-CA0E57CBAE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FE5F4-4341-4458-B60C-B3F2135A6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9F8C-8427-4572-83CF-68575A31A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DEDE-F948-409C-8DBE-1CE137EEE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9F8C-8427-4572-83CF-68575A31A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DEDE-F948-409C-8DBE-1CE137EEE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9F8C-8427-4572-83CF-68575A31A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DEDE-F948-409C-8DBE-1CE137EEE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9F8C-8427-4572-83CF-68575A31A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DEDE-F948-409C-8DBE-1CE137EEE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9F8C-8427-4572-83CF-68575A31A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DEDE-F948-409C-8DBE-1CE137EEE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9F8C-8427-4572-83CF-68575A31A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DEDE-F948-409C-8DBE-1CE137EEE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9F8C-8427-4572-83CF-68575A31A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DEDE-F948-409C-8DBE-1CE137EEE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9F8C-8427-4572-83CF-68575A31A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DEDE-F948-409C-8DBE-1CE137EEE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9F8C-8427-4572-83CF-68575A31A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DEDE-F948-409C-8DBE-1CE137EEE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9F8C-8427-4572-83CF-68575A31A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DEDE-F948-409C-8DBE-1CE137EEE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9F8C-8427-4572-83CF-68575A31A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ADEDE-F948-409C-8DBE-1CE137EEE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9F8C-8427-4572-83CF-68575A31AB3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DEDE-F948-409C-8DBE-1CE137EEE6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ep East Music - Sunny J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805.6749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57695" y="89300"/>
            <a:ext cx="304800" cy="304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2154167" y="2389159"/>
            <a:ext cx="8906467" cy="1446550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rgbClr val="03CAFD"/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n w="22225"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8FCCF7">
                      <a:alpha val="40000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双十一活动策划方案</a:t>
            </a:r>
            <a:endParaRPr lang="zh-CN" altLang="en-US" sz="7200" dirty="0">
              <a:ln w="22225"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srgbClr val="8FCCF7">
                    <a:alpha val="40000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  <a:p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06" y="-284588"/>
            <a:ext cx="6886318" cy="3873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ïşḻïďê-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0" name="椭圆 19"/>
          <p:cNvSpPr/>
          <p:nvPr/>
        </p:nvSpPr>
        <p:spPr>
          <a:xfrm rot="19413612">
            <a:off x="4431885" y="-4946470"/>
            <a:ext cx="11759958" cy="154226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488204" y="2388746"/>
            <a:ext cx="5078634" cy="1846659"/>
          </a:xfrm>
          <a:prstGeom prst="rect">
            <a:avLst/>
          </a:prstGeom>
          <a:ln w="28575" cmpd="sng">
            <a:noFill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6000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FOLLOW</a:t>
            </a:r>
            <a:endParaRPr lang="en-US" altLang="zh-CN" sz="6000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r"/>
            <a:r>
              <a:rPr lang="zh-CN" altLang="en-US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叁</a:t>
            </a:r>
            <a:r>
              <a:rPr lang="en-US" altLang="zh-CN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活动跟进</a:t>
            </a:r>
            <a:endParaRPr lang="en-US" altLang="zh-CN" sz="54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 rot="19413612">
            <a:off x="-5656480" y="4418983"/>
            <a:ext cx="9114972" cy="3520205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9413612">
            <a:off x="8149436" y="-3101640"/>
            <a:ext cx="9114972" cy="3458688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87694" y="566695"/>
            <a:ext cx="3025187" cy="1508105"/>
          </a:xfrm>
          <a:prstGeom prst="rect">
            <a:avLst/>
          </a:prstGeom>
          <a:ln w="28575" cmpd="sng">
            <a:solidFill>
              <a:srgbClr val="00206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FOLLOW </a:t>
            </a:r>
            <a:endParaRPr lang="en-US" altLang="zh-CN" sz="2800" dirty="0">
              <a:solidFill>
                <a:schemeClr val="accent5">
                  <a:lumMod val="50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zh-CN" altLang="en-US" sz="3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</a:rPr>
              <a:t>双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</a:rPr>
              <a:t>11-</a:t>
            </a:r>
            <a:r>
              <a:rPr lang="zh-CN" altLang="en-US" sz="3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</a:rPr>
              <a:t>活动跟进</a:t>
            </a:r>
            <a:endParaRPr lang="en-US" altLang="zh-CN" sz="320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</a:endParaRPr>
          </a:p>
          <a:p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</a:rPr>
              <a:t>INTRODUCTION</a:t>
            </a:r>
            <a:endParaRPr lang="en-US" altLang="zh-CN" sz="3200" b="1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</a:endParaRPr>
          </a:p>
        </p:txBody>
      </p:sp>
      <p:grpSp>
        <p:nvGrpSpPr>
          <p:cNvPr id="28" name="0bf4d226-c9b0-40ac-ba06-eecacf216051"/>
          <p:cNvGrpSpPr>
            <a:grpSpLocks noChangeAspect="1"/>
          </p:cNvGrpSpPr>
          <p:nvPr/>
        </p:nvGrpSpPr>
        <p:grpSpPr>
          <a:xfrm>
            <a:off x="1958932" y="1968560"/>
            <a:ext cx="10755198" cy="4700715"/>
            <a:chOff x="719667" y="1449227"/>
            <a:chExt cx="10755198" cy="4700715"/>
          </a:xfrm>
        </p:grpSpPr>
        <p:sp>
          <p:nvSpPr>
            <p:cNvPr id="29" name="íṡľíḍè-Freeform: Shape 3"/>
            <p:cNvSpPr/>
            <p:nvPr/>
          </p:nvSpPr>
          <p:spPr bwMode="auto">
            <a:xfrm>
              <a:off x="3232744" y="4062621"/>
              <a:ext cx="2870771" cy="1053993"/>
            </a:xfrm>
            <a:custGeom>
              <a:avLst/>
              <a:gdLst/>
              <a:ahLst/>
              <a:cxnLst>
                <a:cxn ang="0">
                  <a:pos x="1528" y="281"/>
                </a:cxn>
                <a:cxn ang="0">
                  <a:pos x="767" y="561"/>
                </a:cxn>
                <a:cxn ang="0">
                  <a:pos x="0" y="281"/>
                </a:cxn>
                <a:cxn ang="0">
                  <a:pos x="761" y="0"/>
                </a:cxn>
                <a:cxn ang="0">
                  <a:pos x="1528" y="281"/>
                </a:cxn>
              </a:cxnLst>
              <a:rect l="0" t="0" r="r" b="b"/>
              <a:pathLst>
                <a:path w="1528" h="561">
                  <a:moveTo>
                    <a:pt x="1528" y="281"/>
                  </a:moveTo>
                  <a:lnTo>
                    <a:pt x="767" y="561"/>
                  </a:lnTo>
                  <a:lnTo>
                    <a:pt x="0" y="281"/>
                  </a:lnTo>
                  <a:lnTo>
                    <a:pt x="761" y="0"/>
                  </a:lnTo>
                  <a:lnTo>
                    <a:pt x="1528" y="28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i$liḋe-Freeform: Shape 4"/>
            <p:cNvSpPr/>
            <p:nvPr/>
          </p:nvSpPr>
          <p:spPr bwMode="auto">
            <a:xfrm>
              <a:off x="3232744" y="5116614"/>
              <a:ext cx="2865136" cy="1033328"/>
            </a:xfrm>
            <a:custGeom>
              <a:avLst/>
              <a:gdLst/>
              <a:ahLst/>
              <a:cxnLst>
                <a:cxn ang="0">
                  <a:pos x="761" y="550"/>
                </a:cxn>
                <a:cxn ang="0">
                  <a:pos x="0" y="278"/>
                </a:cxn>
                <a:cxn ang="0">
                  <a:pos x="767" y="0"/>
                </a:cxn>
                <a:cxn ang="0">
                  <a:pos x="1525" y="275"/>
                </a:cxn>
                <a:cxn ang="0">
                  <a:pos x="761" y="550"/>
                </a:cxn>
              </a:cxnLst>
              <a:rect l="0" t="0" r="r" b="b"/>
              <a:pathLst>
                <a:path w="1525" h="550">
                  <a:moveTo>
                    <a:pt x="761" y="550"/>
                  </a:moveTo>
                  <a:lnTo>
                    <a:pt x="0" y="278"/>
                  </a:lnTo>
                  <a:lnTo>
                    <a:pt x="767" y="0"/>
                  </a:lnTo>
                  <a:lnTo>
                    <a:pt x="1525" y="275"/>
                  </a:lnTo>
                  <a:lnTo>
                    <a:pt x="761" y="55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i$liḋe-Freeform: Shape 5"/>
            <p:cNvSpPr/>
            <p:nvPr/>
          </p:nvSpPr>
          <p:spPr bwMode="auto">
            <a:xfrm>
              <a:off x="4673767" y="4590557"/>
              <a:ext cx="2855741" cy="1042721"/>
            </a:xfrm>
            <a:custGeom>
              <a:avLst/>
              <a:gdLst/>
              <a:ahLst/>
              <a:cxnLst>
                <a:cxn ang="0">
                  <a:pos x="758" y="555"/>
                </a:cxn>
                <a:cxn ang="0">
                  <a:pos x="0" y="280"/>
                </a:cxn>
                <a:cxn ang="0">
                  <a:pos x="761" y="0"/>
                </a:cxn>
                <a:cxn ang="0">
                  <a:pos x="1520" y="277"/>
                </a:cxn>
                <a:cxn ang="0">
                  <a:pos x="758" y="555"/>
                </a:cxn>
              </a:cxnLst>
              <a:rect l="0" t="0" r="r" b="b"/>
              <a:pathLst>
                <a:path w="1520" h="555">
                  <a:moveTo>
                    <a:pt x="758" y="555"/>
                  </a:moveTo>
                  <a:lnTo>
                    <a:pt x="0" y="280"/>
                  </a:lnTo>
                  <a:lnTo>
                    <a:pt x="761" y="0"/>
                  </a:lnTo>
                  <a:lnTo>
                    <a:pt x="1520" y="277"/>
                  </a:lnTo>
                  <a:lnTo>
                    <a:pt x="758" y="55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i$liḋe-Freeform: Shape 6"/>
            <p:cNvSpPr/>
            <p:nvPr/>
          </p:nvSpPr>
          <p:spPr bwMode="auto">
            <a:xfrm>
              <a:off x="6103515" y="4068257"/>
              <a:ext cx="2855741" cy="1042721"/>
            </a:xfrm>
            <a:custGeom>
              <a:avLst/>
              <a:gdLst/>
              <a:ahLst/>
              <a:cxnLst>
                <a:cxn ang="0">
                  <a:pos x="762" y="555"/>
                </a:cxn>
                <a:cxn ang="0">
                  <a:pos x="759" y="555"/>
                </a:cxn>
                <a:cxn ang="0">
                  <a:pos x="0" y="278"/>
                </a:cxn>
                <a:cxn ang="0">
                  <a:pos x="762" y="0"/>
                </a:cxn>
                <a:cxn ang="0">
                  <a:pos x="1520" y="278"/>
                </a:cxn>
                <a:cxn ang="0">
                  <a:pos x="762" y="555"/>
                </a:cxn>
              </a:cxnLst>
              <a:rect l="0" t="0" r="r" b="b"/>
              <a:pathLst>
                <a:path w="1520" h="555">
                  <a:moveTo>
                    <a:pt x="762" y="555"/>
                  </a:moveTo>
                  <a:lnTo>
                    <a:pt x="759" y="555"/>
                  </a:lnTo>
                  <a:lnTo>
                    <a:pt x="0" y="278"/>
                  </a:lnTo>
                  <a:lnTo>
                    <a:pt x="762" y="0"/>
                  </a:lnTo>
                  <a:lnTo>
                    <a:pt x="1520" y="278"/>
                  </a:lnTo>
                  <a:lnTo>
                    <a:pt x="762" y="55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i$liḋe-Freeform: Shape 7"/>
            <p:cNvSpPr/>
            <p:nvPr/>
          </p:nvSpPr>
          <p:spPr bwMode="auto">
            <a:xfrm>
              <a:off x="6103515" y="5110979"/>
              <a:ext cx="2855741" cy="1033328"/>
            </a:xfrm>
            <a:custGeom>
              <a:avLst/>
              <a:gdLst/>
              <a:ahLst/>
              <a:cxnLst>
                <a:cxn ang="0">
                  <a:pos x="762" y="0"/>
                </a:cxn>
                <a:cxn ang="0">
                  <a:pos x="1520" y="278"/>
                </a:cxn>
                <a:cxn ang="0">
                  <a:pos x="742" y="550"/>
                </a:cxn>
                <a:cxn ang="0">
                  <a:pos x="0" y="278"/>
                </a:cxn>
                <a:cxn ang="0">
                  <a:pos x="0" y="275"/>
                </a:cxn>
                <a:cxn ang="0">
                  <a:pos x="759" y="0"/>
                </a:cxn>
                <a:cxn ang="0">
                  <a:pos x="762" y="0"/>
                </a:cxn>
              </a:cxnLst>
              <a:rect l="0" t="0" r="r" b="b"/>
              <a:pathLst>
                <a:path w="1520" h="550">
                  <a:moveTo>
                    <a:pt x="762" y="0"/>
                  </a:moveTo>
                  <a:lnTo>
                    <a:pt x="1520" y="278"/>
                  </a:lnTo>
                  <a:lnTo>
                    <a:pt x="742" y="550"/>
                  </a:lnTo>
                  <a:lnTo>
                    <a:pt x="0" y="278"/>
                  </a:lnTo>
                  <a:lnTo>
                    <a:pt x="0" y="275"/>
                  </a:lnTo>
                  <a:lnTo>
                    <a:pt x="759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4" name="Group 8"/>
            <p:cNvGrpSpPr/>
            <p:nvPr/>
          </p:nvGrpSpPr>
          <p:grpSpPr>
            <a:xfrm>
              <a:off x="5231763" y="3792077"/>
              <a:ext cx="1711567" cy="1508657"/>
              <a:chOff x="3841750" y="2522538"/>
              <a:chExt cx="1446213" cy="1274762"/>
            </a:xfrm>
          </p:grpSpPr>
          <p:sp>
            <p:nvSpPr>
              <p:cNvPr id="59" name="i$liḋe-Freeform: Shape 9"/>
              <p:cNvSpPr/>
              <p:nvPr/>
            </p:nvSpPr>
            <p:spPr bwMode="auto">
              <a:xfrm>
                <a:off x="3841750" y="2522538"/>
                <a:ext cx="1443038" cy="517525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464" y="0"/>
                  </a:cxn>
                  <a:cxn ang="0">
                    <a:pos x="909" y="159"/>
                  </a:cxn>
                  <a:cxn ang="0">
                    <a:pos x="464" y="326"/>
                  </a:cxn>
                  <a:cxn ang="0">
                    <a:pos x="0" y="159"/>
                  </a:cxn>
                </a:cxnLst>
                <a:rect l="0" t="0" r="r" b="b"/>
                <a:pathLst>
                  <a:path w="909" h="326">
                    <a:moveTo>
                      <a:pt x="0" y="159"/>
                    </a:moveTo>
                    <a:lnTo>
                      <a:pt x="464" y="0"/>
                    </a:lnTo>
                    <a:lnTo>
                      <a:pt x="909" y="159"/>
                    </a:lnTo>
                    <a:lnTo>
                      <a:pt x="464" y="326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i$liḋe-Freeform: Shape 10"/>
              <p:cNvSpPr/>
              <p:nvPr/>
            </p:nvSpPr>
            <p:spPr bwMode="auto">
              <a:xfrm>
                <a:off x="3841750" y="2774950"/>
                <a:ext cx="736599" cy="1022350"/>
              </a:xfrm>
              <a:custGeom>
                <a:avLst/>
                <a:gdLst/>
                <a:ahLst/>
                <a:cxnLst>
                  <a:cxn ang="0">
                    <a:pos x="0" y="479"/>
                  </a:cxn>
                  <a:cxn ang="0">
                    <a:pos x="0" y="0"/>
                  </a:cxn>
                  <a:cxn ang="0">
                    <a:pos x="464" y="167"/>
                  </a:cxn>
                  <a:cxn ang="0">
                    <a:pos x="464" y="644"/>
                  </a:cxn>
                  <a:cxn ang="0">
                    <a:pos x="0" y="479"/>
                  </a:cxn>
                </a:cxnLst>
                <a:rect l="0" t="0" r="r" b="b"/>
                <a:pathLst>
                  <a:path w="464" h="644">
                    <a:moveTo>
                      <a:pt x="0" y="479"/>
                    </a:moveTo>
                    <a:lnTo>
                      <a:pt x="0" y="0"/>
                    </a:lnTo>
                    <a:lnTo>
                      <a:pt x="464" y="167"/>
                    </a:lnTo>
                    <a:lnTo>
                      <a:pt x="464" y="644"/>
                    </a:lnTo>
                    <a:lnTo>
                      <a:pt x="0" y="47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98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i$liḋe-Freeform: Shape 11"/>
              <p:cNvSpPr/>
              <p:nvPr/>
            </p:nvSpPr>
            <p:spPr bwMode="auto">
              <a:xfrm>
                <a:off x="4578350" y="2774950"/>
                <a:ext cx="709613" cy="1022350"/>
              </a:xfrm>
              <a:custGeom>
                <a:avLst/>
                <a:gdLst/>
                <a:ahLst/>
                <a:cxnLst>
                  <a:cxn ang="0">
                    <a:pos x="447" y="482"/>
                  </a:cxn>
                  <a:cxn ang="0">
                    <a:pos x="445" y="482"/>
                  </a:cxn>
                  <a:cxn ang="0">
                    <a:pos x="0" y="644"/>
                  </a:cxn>
                  <a:cxn ang="0">
                    <a:pos x="0" y="167"/>
                  </a:cxn>
                  <a:cxn ang="0">
                    <a:pos x="445" y="0"/>
                  </a:cxn>
                  <a:cxn ang="0">
                    <a:pos x="447" y="482"/>
                  </a:cxn>
                </a:cxnLst>
                <a:rect l="0" t="0" r="r" b="b"/>
                <a:pathLst>
                  <a:path w="447" h="644">
                    <a:moveTo>
                      <a:pt x="447" y="482"/>
                    </a:moveTo>
                    <a:lnTo>
                      <a:pt x="445" y="482"/>
                    </a:lnTo>
                    <a:lnTo>
                      <a:pt x="0" y="644"/>
                    </a:lnTo>
                    <a:lnTo>
                      <a:pt x="0" y="167"/>
                    </a:lnTo>
                    <a:lnTo>
                      <a:pt x="445" y="0"/>
                    </a:lnTo>
                    <a:lnTo>
                      <a:pt x="447" y="482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5" name="Group 12"/>
            <p:cNvGrpSpPr/>
            <p:nvPr/>
          </p:nvGrpSpPr>
          <p:grpSpPr>
            <a:xfrm>
              <a:off x="7535144" y="2561478"/>
              <a:ext cx="1424113" cy="2029079"/>
              <a:chOff x="5651357" y="2069468"/>
              <a:chExt cx="1068085" cy="1521809"/>
            </a:xfrm>
          </p:grpSpPr>
          <p:sp>
            <p:nvSpPr>
              <p:cNvPr id="57" name="i$liḋe-Freeform: Shape 13"/>
              <p:cNvSpPr/>
              <p:nvPr/>
            </p:nvSpPr>
            <p:spPr bwMode="auto">
              <a:xfrm>
                <a:off x="5651357" y="2069468"/>
                <a:ext cx="1068085" cy="1521809"/>
              </a:xfrm>
              <a:custGeom>
                <a:avLst/>
                <a:gdLst/>
                <a:ahLst/>
                <a:cxnLst>
                  <a:cxn ang="0">
                    <a:pos x="758" y="272"/>
                  </a:cxn>
                  <a:cxn ang="0">
                    <a:pos x="758" y="1080"/>
                  </a:cxn>
                  <a:cxn ang="0">
                    <a:pos x="0" y="802"/>
                  </a:cxn>
                  <a:cxn ang="0">
                    <a:pos x="0" y="0"/>
                  </a:cxn>
                  <a:cxn ang="0">
                    <a:pos x="758" y="272"/>
                  </a:cxn>
                </a:cxnLst>
                <a:rect l="0" t="0" r="r" b="b"/>
                <a:pathLst>
                  <a:path w="758" h="1080">
                    <a:moveTo>
                      <a:pt x="758" y="272"/>
                    </a:moveTo>
                    <a:lnTo>
                      <a:pt x="758" y="1080"/>
                    </a:lnTo>
                    <a:lnTo>
                      <a:pt x="0" y="802"/>
                    </a:lnTo>
                    <a:lnTo>
                      <a:pt x="0" y="0"/>
                    </a:lnTo>
                    <a:lnTo>
                      <a:pt x="758" y="272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i$liḋe-Freeform: Shape 14"/>
              <p:cNvSpPr/>
              <p:nvPr/>
            </p:nvSpPr>
            <p:spPr bwMode="auto">
              <a:xfrm rot="1093960">
                <a:off x="5957887" y="2661406"/>
                <a:ext cx="380667" cy="353081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6" name="Group 37"/>
            <p:cNvGrpSpPr/>
            <p:nvPr/>
          </p:nvGrpSpPr>
          <p:grpSpPr>
            <a:xfrm>
              <a:off x="719667" y="3399712"/>
              <a:ext cx="2513077" cy="1412009"/>
              <a:chOff x="719667" y="3139031"/>
              <a:chExt cx="2513077" cy="851709"/>
            </a:xfrm>
          </p:grpSpPr>
          <p:sp>
            <p:nvSpPr>
              <p:cNvPr id="55" name="i$liḋe-TextBox 16"/>
              <p:cNvSpPr txBox="1"/>
              <p:nvPr/>
            </p:nvSpPr>
            <p:spPr>
              <a:xfrm>
                <a:off x="1425443" y="3299723"/>
                <a:ext cx="1807301" cy="691017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algn="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rgbClr val="002060"/>
                    </a:solidFill>
                  </a:rPr>
                  <a:t>做好退款办理时间、订单信息修改、发货快递和时间等声明放置在首页及商品详情页。</a:t>
                </a:r>
                <a:endParaRPr lang="zh-CN" altLang="en-US" sz="1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i$liḋe-Rectangle 17"/>
              <p:cNvSpPr/>
              <p:nvPr/>
            </p:nvSpPr>
            <p:spPr>
              <a:xfrm>
                <a:off x="719667" y="3139031"/>
                <a:ext cx="2513077" cy="160692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r"/>
                <a:r>
                  <a:rPr lang="zh-CN" altLang="en-US" sz="1600" dirty="0">
                    <a:solidFill>
                      <a:srgbClr val="002060"/>
                    </a:solidFill>
                  </a:rPr>
                  <a:t>美工方面</a:t>
                </a:r>
                <a:endParaRPr lang="zh-CN" altLang="en-US" sz="16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8959257" y="3502072"/>
              <a:ext cx="2515608" cy="2131205"/>
              <a:chOff x="8959257" y="3215839"/>
              <a:chExt cx="2515608" cy="1427101"/>
            </a:xfrm>
          </p:grpSpPr>
          <p:sp>
            <p:nvSpPr>
              <p:cNvPr id="53" name="i$liḋe-TextBox 19"/>
              <p:cNvSpPr txBox="1"/>
              <p:nvPr/>
            </p:nvSpPr>
            <p:spPr>
              <a:xfrm>
                <a:off x="8959257" y="3376531"/>
                <a:ext cx="1749886" cy="1266409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rgbClr val="002060"/>
                    </a:solidFill>
                  </a:rPr>
                  <a:t> 确保库存准确，避免缺货。 准备好打印机及相关材料和打包用的材料。</a:t>
                </a:r>
                <a:endParaRPr lang="en-US" altLang="zh-CN" sz="1000" dirty="0">
                  <a:solidFill>
                    <a:srgbClr val="002060"/>
                  </a:solidFill>
                </a:endParaRPr>
              </a:p>
              <a:p>
                <a:pPr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rgbClr val="002060"/>
                    </a:solidFill>
                  </a:rPr>
                  <a:t> 准备适当比例的货品提前包装并分开堆放在活动中，保证客服端、制单员、仓库的沟通畅通，</a:t>
                </a:r>
                <a:endParaRPr lang="en-US" altLang="zh-CN" sz="1000" dirty="0">
                  <a:solidFill>
                    <a:srgbClr val="002060"/>
                  </a:solidFill>
                </a:endParaRPr>
              </a:p>
              <a:p>
                <a:pPr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rgbClr val="002060"/>
                    </a:solidFill>
                  </a:rPr>
                  <a:t>以保证售中过程中修改订单信息等情况的顺利解决。</a:t>
                </a:r>
                <a:endParaRPr lang="zh-CN" altLang="en-US" sz="1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4" name="i$liḋe-Rectangle 20"/>
              <p:cNvSpPr/>
              <p:nvPr/>
            </p:nvSpPr>
            <p:spPr>
              <a:xfrm>
                <a:off x="8959257" y="3215839"/>
                <a:ext cx="2515608" cy="160692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rgbClr val="002060"/>
                    </a:solidFill>
                  </a:rPr>
                  <a:t>仓库方面</a:t>
                </a:r>
                <a:endParaRPr lang="zh-CN" altLang="en-US" sz="16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4650487" y="1449227"/>
              <a:ext cx="3034927" cy="885450"/>
              <a:chOff x="4650487" y="1449227"/>
              <a:chExt cx="3034927" cy="622357"/>
            </a:xfrm>
          </p:grpSpPr>
          <p:sp>
            <p:nvSpPr>
              <p:cNvPr id="51" name="i$liḋe-TextBox 22"/>
              <p:cNvSpPr txBox="1"/>
              <p:nvPr/>
            </p:nvSpPr>
            <p:spPr>
              <a:xfrm>
                <a:off x="4650487" y="1609919"/>
                <a:ext cx="3034927" cy="46166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/>
              </a:bodyPr>
              <a:lstStyle/>
              <a:p>
                <a:pPr algn="ct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rgbClr val="002060"/>
                    </a:solidFill>
                  </a:rPr>
                  <a:t> 售前</a:t>
                </a:r>
                <a:r>
                  <a:rPr lang="en-US" altLang="zh-CN" sz="1000" dirty="0">
                    <a:solidFill>
                      <a:srgbClr val="002060"/>
                    </a:solidFill>
                  </a:rPr>
                  <a:t>X</a:t>
                </a:r>
                <a:r>
                  <a:rPr lang="zh-CN" altLang="en-US" sz="1000" dirty="0">
                    <a:solidFill>
                      <a:srgbClr val="002060"/>
                    </a:solidFill>
                  </a:rPr>
                  <a:t>名</a:t>
                </a:r>
                <a:r>
                  <a:rPr lang="en-US" altLang="zh-CN" sz="1000" dirty="0">
                    <a:solidFill>
                      <a:srgbClr val="002060"/>
                    </a:solidFill>
                  </a:rPr>
                  <a:t>+</a:t>
                </a:r>
                <a:r>
                  <a:rPr lang="zh-CN" altLang="en-US" sz="1000" dirty="0">
                    <a:solidFill>
                      <a:srgbClr val="002060"/>
                    </a:solidFill>
                  </a:rPr>
                  <a:t>售后</a:t>
                </a:r>
                <a:r>
                  <a:rPr lang="en-US" altLang="zh-CN" sz="1000" dirty="0">
                    <a:solidFill>
                      <a:srgbClr val="002060"/>
                    </a:solidFill>
                  </a:rPr>
                  <a:t>X</a:t>
                </a:r>
                <a:r>
                  <a:rPr lang="zh-CN" altLang="en-US" sz="1000" dirty="0">
                    <a:solidFill>
                      <a:srgbClr val="002060"/>
                    </a:solidFill>
                  </a:rPr>
                  <a:t>名</a:t>
                </a:r>
                <a:r>
                  <a:rPr lang="en-US" altLang="zh-CN" sz="1000" dirty="0">
                    <a:solidFill>
                      <a:srgbClr val="002060"/>
                    </a:solidFill>
                  </a:rPr>
                  <a:t>+</a:t>
                </a:r>
                <a:r>
                  <a:rPr lang="zh-CN" altLang="en-US" sz="1000" dirty="0">
                    <a:solidFill>
                      <a:srgbClr val="002060"/>
                    </a:solidFill>
                  </a:rPr>
                  <a:t>客审</a:t>
                </a:r>
                <a:r>
                  <a:rPr lang="en-US" altLang="zh-CN" sz="1000" dirty="0">
                    <a:solidFill>
                      <a:srgbClr val="002060"/>
                    </a:solidFill>
                  </a:rPr>
                  <a:t>X</a:t>
                </a:r>
                <a:r>
                  <a:rPr lang="zh-CN" altLang="en-US" sz="1000" dirty="0">
                    <a:solidFill>
                      <a:srgbClr val="002060"/>
                    </a:solidFill>
                  </a:rPr>
                  <a:t>名（负责订单审核和打印） 确保电脑配置；确保公司网络；检查促销软件设置。快捷短语和自动 回复（提前准备、包含促销、尽量少用）</a:t>
                </a:r>
                <a:endParaRPr lang="zh-CN" altLang="en-US" sz="1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2" name="i$liḋe-Rectangle 23"/>
              <p:cNvSpPr/>
              <p:nvPr/>
            </p:nvSpPr>
            <p:spPr>
              <a:xfrm>
                <a:off x="4650487" y="1449227"/>
                <a:ext cx="3034927" cy="160692"/>
              </a:xfrm>
              <a:prstGeom prst="rect">
                <a:avLst/>
              </a:prstGeom>
            </p:spPr>
            <p:txBody>
              <a:bodyPr wrap="none" lIns="0" tIns="0" rIns="0" bIns="0">
                <a:normAutofit lnSpcReduction="10000"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02060"/>
                    </a:solidFill>
                    <a:latin typeface="+mj-lt"/>
                  </a:rPr>
                  <a:t>客服方面</a:t>
                </a:r>
                <a:endParaRPr lang="zh-CN" altLang="en-US" sz="1600" dirty="0">
                  <a:solidFill>
                    <a:srgbClr val="002060"/>
                  </a:solidFill>
                  <a:latin typeface="+mj-lt"/>
                </a:endParaRPr>
              </a:p>
            </p:txBody>
          </p:sp>
        </p:grpSp>
        <p:grpSp>
          <p:nvGrpSpPr>
            <p:cNvPr id="39" name="Group 24"/>
            <p:cNvGrpSpPr/>
            <p:nvPr/>
          </p:nvGrpSpPr>
          <p:grpSpPr>
            <a:xfrm>
              <a:off x="3299591" y="1464573"/>
              <a:ext cx="1047997" cy="1047989"/>
              <a:chOff x="846989" y="1401020"/>
              <a:chExt cx="877416" cy="877416"/>
            </a:xfrm>
            <a:effectLst/>
          </p:grpSpPr>
          <p:sp>
            <p:nvSpPr>
              <p:cNvPr id="49" name="i$liḋe-Teardrop 25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i$liḋe-Oval 26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465" b="1" dirty="0">
                    <a:solidFill>
                      <a:srgbClr val="002060"/>
                    </a:solidFill>
                  </a:rPr>
                  <a:t>1/3</a:t>
                </a:r>
                <a:endParaRPr lang="en-US" sz="146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0" name="Group 27"/>
            <p:cNvGrpSpPr/>
            <p:nvPr/>
          </p:nvGrpSpPr>
          <p:grpSpPr>
            <a:xfrm>
              <a:off x="7988314" y="1464573"/>
              <a:ext cx="1047997" cy="1047989"/>
              <a:chOff x="846989" y="1401020"/>
              <a:chExt cx="877416" cy="877416"/>
            </a:xfrm>
            <a:effectLst/>
          </p:grpSpPr>
          <p:sp>
            <p:nvSpPr>
              <p:cNvPr id="47" name="i$liḋe-Teardrop 28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i$liḋe-Oval 29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465" b="1" dirty="0">
                    <a:solidFill>
                      <a:srgbClr val="002060"/>
                    </a:solidFill>
                  </a:rPr>
                  <a:t>1/3</a:t>
                </a:r>
                <a:endParaRPr lang="en-US" sz="146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1" name="Group 30"/>
            <p:cNvGrpSpPr/>
            <p:nvPr/>
          </p:nvGrpSpPr>
          <p:grpSpPr>
            <a:xfrm>
              <a:off x="5593215" y="2504190"/>
              <a:ext cx="1047997" cy="1047989"/>
              <a:chOff x="846989" y="1401020"/>
              <a:chExt cx="877416" cy="877416"/>
            </a:xfrm>
            <a:effectLst/>
          </p:grpSpPr>
          <p:sp>
            <p:nvSpPr>
              <p:cNvPr id="45" name="i$liḋe-Teardrop 31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i$liḋe-Oval 32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465" b="1" dirty="0">
                    <a:solidFill>
                      <a:srgbClr val="002060"/>
                    </a:solidFill>
                  </a:rPr>
                  <a:t>1/3</a:t>
                </a:r>
                <a:endParaRPr lang="en-US" sz="1465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2" name="Group 33"/>
            <p:cNvGrpSpPr/>
            <p:nvPr/>
          </p:nvGrpSpPr>
          <p:grpSpPr>
            <a:xfrm>
              <a:off x="3232744" y="2555842"/>
              <a:ext cx="1429749" cy="2034715"/>
              <a:chOff x="2424558" y="2065241"/>
              <a:chExt cx="1072312" cy="1526036"/>
            </a:xfrm>
          </p:grpSpPr>
          <p:sp>
            <p:nvSpPr>
              <p:cNvPr id="43" name="i$liḋe-Freeform: Shape 34"/>
              <p:cNvSpPr/>
              <p:nvPr/>
            </p:nvSpPr>
            <p:spPr bwMode="auto">
              <a:xfrm>
                <a:off x="2424558" y="2065241"/>
                <a:ext cx="1072312" cy="1526036"/>
              </a:xfrm>
              <a:custGeom>
                <a:avLst/>
                <a:gdLst/>
                <a:ahLst/>
                <a:cxnLst>
                  <a:cxn ang="0">
                    <a:pos x="0" y="1083"/>
                  </a:cxn>
                  <a:cxn ang="0">
                    <a:pos x="0" y="1083"/>
                  </a:cxn>
                  <a:cxn ang="0">
                    <a:pos x="0" y="278"/>
                  </a:cxn>
                  <a:cxn ang="0">
                    <a:pos x="761" y="0"/>
                  </a:cxn>
                  <a:cxn ang="0">
                    <a:pos x="761" y="802"/>
                  </a:cxn>
                  <a:cxn ang="0">
                    <a:pos x="0" y="1083"/>
                  </a:cxn>
                </a:cxnLst>
                <a:rect l="0" t="0" r="r" b="b"/>
                <a:pathLst>
                  <a:path w="761" h="1083">
                    <a:moveTo>
                      <a:pt x="0" y="1083"/>
                    </a:moveTo>
                    <a:lnTo>
                      <a:pt x="0" y="1083"/>
                    </a:lnTo>
                    <a:lnTo>
                      <a:pt x="0" y="278"/>
                    </a:lnTo>
                    <a:lnTo>
                      <a:pt x="761" y="0"/>
                    </a:lnTo>
                    <a:lnTo>
                      <a:pt x="761" y="802"/>
                    </a:lnTo>
                    <a:lnTo>
                      <a:pt x="0" y="108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i$liḋe-Freeform: Shape 35"/>
              <p:cNvSpPr/>
              <p:nvPr/>
            </p:nvSpPr>
            <p:spPr bwMode="auto">
              <a:xfrm>
                <a:off x="2762393" y="2623151"/>
                <a:ext cx="447459" cy="413975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ïşḻïďê-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0" name="椭圆 19"/>
          <p:cNvSpPr/>
          <p:nvPr/>
        </p:nvSpPr>
        <p:spPr>
          <a:xfrm rot="19413612">
            <a:off x="4431885" y="-4946470"/>
            <a:ext cx="11759958" cy="154226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184933" y="2388746"/>
            <a:ext cx="4381905" cy="2585323"/>
          </a:xfrm>
          <a:prstGeom prst="rect">
            <a:avLst/>
          </a:prstGeom>
          <a:ln w="28575" cmpd="sng">
            <a:noFill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6000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STOCK</a:t>
            </a:r>
            <a:endParaRPr lang="en-US" altLang="zh-CN" sz="6000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r"/>
            <a:r>
              <a:rPr lang="zh-CN" altLang="en-US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肆</a:t>
            </a:r>
            <a:r>
              <a:rPr lang="en-US" altLang="zh-CN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库存准备</a:t>
            </a:r>
            <a:endParaRPr lang="en-US" altLang="zh-CN" sz="54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r"/>
            <a:endParaRPr lang="en-US" altLang="zh-CN" sz="4800" b="1" dirty="0">
              <a:solidFill>
                <a:srgbClr val="002060"/>
              </a:solidFill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 rot="19413612">
            <a:off x="6560390" y="5501042"/>
            <a:ext cx="9114972" cy="3520205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9413612">
            <a:off x="-3150239" y="-1257683"/>
            <a:ext cx="9114972" cy="3458688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610645" y="157521"/>
            <a:ext cx="3025187" cy="1508105"/>
          </a:xfrm>
          <a:prstGeom prst="rect">
            <a:avLst/>
          </a:prstGeom>
          <a:ln w="28575" cmpd="sng">
            <a:solidFill>
              <a:srgbClr val="00206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STOCK </a:t>
            </a:r>
            <a:endParaRPr lang="en-US" altLang="zh-CN" sz="2800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zh-CN" altLang="en-US" sz="3200" dirty="0">
                <a:solidFill>
                  <a:srgbClr val="002060"/>
                </a:solidFill>
                <a:latin typeface="+mj-lt"/>
                <a:ea typeface="+mj-ea"/>
              </a:rPr>
              <a:t>双</a:t>
            </a:r>
            <a:r>
              <a:rPr lang="en-US" altLang="zh-CN" sz="3200" dirty="0">
                <a:solidFill>
                  <a:srgbClr val="002060"/>
                </a:solidFill>
                <a:latin typeface="+mj-lt"/>
                <a:ea typeface="+mj-ea"/>
              </a:rPr>
              <a:t>11-</a:t>
            </a:r>
            <a:r>
              <a:rPr lang="zh-CN" altLang="en-US" sz="3200" dirty="0">
                <a:solidFill>
                  <a:srgbClr val="002060"/>
                </a:solidFill>
                <a:latin typeface="+mj-lt"/>
                <a:ea typeface="+mj-ea"/>
              </a:rPr>
              <a:t>库存准备</a:t>
            </a:r>
            <a:endParaRPr lang="en-US" altLang="zh-CN" sz="3200" dirty="0">
              <a:solidFill>
                <a:srgbClr val="002060"/>
              </a:solidFill>
              <a:latin typeface="+mj-lt"/>
              <a:ea typeface="+mj-ea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+mj-lt"/>
                <a:ea typeface="+mj-ea"/>
              </a:rPr>
              <a:t>INTRODUCTION</a:t>
            </a:r>
            <a:endParaRPr lang="en-US" altLang="zh-CN" sz="3200" b="1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91380" y="2131340"/>
            <a:ext cx="9863716" cy="4307560"/>
            <a:chOff x="1161042" y="2347240"/>
            <a:chExt cx="9863716" cy="4307560"/>
          </a:xfrm>
        </p:grpSpPr>
        <p:grpSp>
          <p:nvGrpSpPr>
            <p:cNvPr id="20" name="4cdf8ebd-a582-44d5-9cf7-00df7b5bade5"/>
            <p:cNvGrpSpPr>
              <a:grpSpLocks noChangeAspect="1"/>
            </p:cNvGrpSpPr>
            <p:nvPr/>
          </p:nvGrpSpPr>
          <p:grpSpPr>
            <a:xfrm>
              <a:off x="1161042" y="2347240"/>
              <a:ext cx="9863716" cy="4307560"/>
              <a:chOff x="1164143" y="1829403"/>
              <a:chExt cx="9863716" cy="4307560"/>
            </a:xfrm>
          </p:grpSpPr>
          <p:sp>
            <p:nvSpPr>
              <p:cNvPr id="22" name="îṥļîḑé-矩形: 圆角 3"/>
              <p:cNvSpPr/>
              <p:nvPr/>
            </p:nvSpPr>
            <p:spPr>
              <a:xfrm>
                <a:off x="4127353" y="1901689"/>
                <a:ext cx="1813833" cy="1718784"/>
              </a:xfrm>
              <a:prstGeom prst="roundRect">
                <a:avLst>
                  <a:gd name="adj" fmla="val 8669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îṥļîḑé-矩形: 圆角 4"/>
              <p:cNvSpPr/>
              <p:nvPr/>
            </p:nvSpPr>
            <p:spPr>
              <a:xfrm>
                <a:off x="4127353" y="1829403"/>
                <a:ext cx="1813833" cy="1718784"/>
              </a:xfrm>
              <a:prstGeom prst="roundRect">
                <a:avLst>
                  <a:gd name="adj" fmla="val 866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îṥļîḑé-矩形: 圆角 32"/>
              <p:cNvSpPr/>
              <p:nvPr/>
            </p:nvSpPr>
            <p:spPr>
              <a:xfrm>
                <a:off x="6206040" y="1901689"/>
                <a:ext cx="1813833" cy="1718784"/>
              </a:xfrm>
              <a:prstGeom prst="roundRect">
                <a:avLst>
                  <a:gd name="adj" fmla="val 8669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îṥļîḑé-矩形: 圆角 33"/>
              <p:cNvSpPr/>
              <p:nvPr/>
            </p:nvSpPr>
            <p:spPr>
              <a:xfrm>
                <a:off x="6206040" y="1829403"/>
                <a:ext cx="1813833" cy="1718784"/>
              </a:xfrm>
              <a:prstGeom prst="roundRect">
                <a:avLst>
                  <a:gd name="adj" fmla="val 866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îṥļîḑé-矩形: 圆角 30"/>
              <p:cNvSpPr/>
              <p:nvPr/>
            </p:nvSpPr>
            <p:spPr>
              <a:xfrm>
                <a:off x="6206040" y="3802257"/>
                <a:ext cx="1813833" cy="1718784"/>
              </a:xfrm>
              <a:prstGeom prst="roundRect">
                <a:avLst>
                  <a:gd name="adj" fmla="val 8669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îṥļîḑé-矩形: 圆角 31"/>
              <p:cNvSpPr/>
              <p:nvPr/>
            </p:nvSpPr>
            <p:spPr>
              <a:xfrm>
                <a:off x="6206040" y="3729971"/>
                <a:ext cx="1813833" cy="1718784"/>
              </a:xfrm>
              <a:prstGeom prst="roundRect">
                <a:avLst>
                  <a:gd name="adj" fmla="val 86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îṥļîḑé-矩形: 圆角 28"/>
              <p:cNvSpPr/>
              <p:nvPr/>
            </p:nvSpPr>
            <p:spPr>
              <a:xfrm>
                <a:off x="4127353" y="3802257"/>
                <a:ext cx="1813833" cy="1718784"/>
              </a:xfrm>
              <a:prstGeom prst="roundRect">
                <a:avLst>
                  <a:gd name="adj" fmla="val 8669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îṥļîḑé-矩形: 圆角 29"/>
              <p:cNvSpPr/>
              <p:nvPr/>
            </p:nvSpPr>
            <p:spPr>
              <a:xfrm>
                <a:off x="4127353" y="3729971"/>
                <a:ext cx="1813833" cy="1718784"/>
              </a:xfrm>
              <a:prstGeom prst="roundRect">
                <a:avLst>
                  <a:gd name="adj" fmla="val 866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8273756" y="2217117"/>
                <a:ext cx="2754103" cy="1331070"/>
                <a:chOff x="8156515" y="2217117"/>
                <a:chExt cx="2754103" cy="1331070"/>
              </a:xfrm>
            </p:grpSpPr>
            <p:sp>
              <p:nvSpPr>
                <p:cNvPr id="45" name="îṥļîḑé-文本框 26"/>
                <p:cNvSpPr txBox="1"/>
                <p:nvPr/>
              </p:nvSpPr>
              <p:spPr>
                <a:xfrm>
                  <a:off x="8156515" y="2461158"/>
                  <a:ext cx="2754103" cy="10870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defTabSz="12192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检查货品条码管理体系，确保所有发货货品都有条码，</a:t>
                  </a:r>
                  <a:endParaRPr lang="en-US" altLang="zh-CN" sz="1100" dirty="0">
                    <a:solidFill>
                      <a:srgbClr val="002060"/>
                    </a:solidFill>
                  </a:endParaRPr>
                </a:p>
                <a:p>
                  <a:pPr defTabSz="12192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便于出库检查配货准确时使用扫描枪扫条码的方式做校验，提高速度和效率。</a:t>
                  </a:r>
                  <a:endParaRPr lang="zh-CN" altLang="en-US" sz="11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6" name="îṥļîḑé-Rectangle 23"/>
                <p:cNvSpPr/>
                <p:nvPr/>
              </p:nvSpPr>
              <p:spPr>
                <a:xfrm>
                  <a:off x="8156515" y="2217117"/>
                  <a:ext cx="923330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200" b="1" dirty="0">
                      <a:solidFill>
                        <a:srgbClr val="002060"/>
                      </a:solidFill>
                    </a:rPr>
                    <a:t>确保三</a:t>
                  </a:r>
                  <a:endParaRPr lang="zh-CN" altLang="en-US" sz="1200" b="1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1164143" y="2226061"/>
                <a:ext cx="2820657" cy="1394412"/>
                <a:chOff x="1164143" y="2226061"/>
                <a:chExt cx="2820657" cy="1394412"/>
              </a:xfrm>
            </p:grpSpPr>
            <p:sp>
              <p:nvSpPr>
                <p:cNvPr id="43" name="îṥļîḑé-文本框 24"/>
                <p:cNvSpPr txBox="1"/>
                <p:nvPr/>
              </p:nvSpPr>
              <p:spPr>
                <a:xfrm>
                  <a:off x="1164143" y="2470101"/>
                  <a:ext cx="2820657" cy="11503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 defTabSz="12192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确定双十一活动上线产品，</a:t>
                  </a:r>
                  <a:endParaRPr lang="en-US" altLang="zh-CN" sz="1100" dirty="0">
                    <a:solidFill>
                      <a:srgbClr val="002060"/>
                    </a:solidFill>
                  </a:endParaRPr>
                </a:p>
                <a:p>
                  <a:pPr algn="r" defTabSz="12192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所有主推产品要占整体备货的</a:t>
                  </a:r>
                  <a:r>
                    <a:rPr lang="en-US" altLang="zh-CN" sz="1100" dirty="0">
                      <a:solidFill>
                        <a:srgbClr val="002060"/>
                      </a:solidFill>
                    </a:rPr>
                    <a:t>50%- 60%</a:t>
                  </a: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所有产品在</a:t>
                  </a:r>
                  <a:r>
                    <a:rPr lang="en-US" altLang="zh-CN" sz="1100" dirty="0">
                      <a:solidFill>
                        <a:srgbClr val="002060"/>
                      </a:solidFill>
                    </a:rPr>
                    <a:t>11.11</a:t>
                  </a: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之前一周内必须全部入库完成，</a:t>
                  </a:r>
                  <a:endParaRPr lang="en-US" altLang="zh-CN" sz="1100" dirty="0">
                    <a:solidFill>
                      <a:srgbClr val="002060"/>
                    </a:solidFill>
                  </a:endParaRPr>
                </a:p>
                <a:p>
                  <a:pPr algn="r" defTabSz="12192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店铺库存按实际的</a:t>
                  </a:r>
                  <a:r>
                    <a:rPr lang="en-US" altLang="zh-CN" sz="1100" dirty="0">
                      <a:solidFill>
                        <a:srgbClr val="002060"/>
                      </a:solidFill>
                    </a:rPr>
                    <a:t>90%-95%</a:t>
                  </a: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去完成，如果需要赠送环保袋、鼠标垫等礼品也需进行备货。</a:t>
                  </a:r>
                  <a:endParaRPr lang="zh-CN" altLang="en-US" sz="11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4" name="îṥļîḑé-Rectangle 21"/>
                <p:cNvSpPr/>
                <p:nvPr/>
              </p:nvSpPr>
              <p:spPr>
                <a:xfrm>
                  <a:off x="2994916" y="2226061"/>
                  <a:ext cx="923330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200" b="1" dirty="0">
                      <a:solidFill>
                        <a:srgbClr val="002060"/>
                      </a:solidFill>
                    </a:rPr>
                    <a:t>确保一</a:t>
                  </a:r>
                  <a:endParaRPr lang="zh-CN" altLang="en-US" sz="1200" b="1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1164143" y="4352028"/>
                <a:ext cx="2754103" cy="1784935"/>
                <a:chOff x="1199865" y="4352028"/>
                <a:chExt cx="2754103" cy="1784935"/>
              </a:xfrm>
            </p:grpSpPr>
            <p:sp>
              <p:nvSpPr>
                <p:cNvPr id="41" name="îṥļîḑé-文本框 22"/>
                <p:cNvSpPr txBox="1"/>
                <p:nvPr/>
              </p:nvSpPr>
              <p:spPr>
                <a:xfrm>
                  <a:off x="1199865" y="4596068"/>
                  <a:ext cx="2754103" cy="15408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 algn="r" defTabSz="12192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根据预期销售规模，</a:t>
                  </a:r>
                  <a:endParaRPr lang="en-US" altLang="zh-CN" sz="1100" dirty="0">
                    <a:solidFill>
                      <a:srgbClr val="002060"/>
                    </a:solidFill>
                  </a:endParaRPr>
                </a:p>
                <a:p>
                  <a:pPr algn="r" defTabSz="12192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做好双</a:t>
                  </a:r>
                  <a:r>
                    <a:rPr lang="en-US" altLang="zh-CN" sz="1100" dirty="0">
                      <a:solidFill>
                        <a:srgbClr val="002060"/>
                      </a:solidFill>
                    </a:rPr>
                    <a:t>11</a:t>
                  </a: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大促活动主要销售商品库存的提前备 货。务必于活动前和相应的供货渠道确定应急补货机制，确定供货渠道的供货能力，建立紧急沟通联系方式，保障在库存不足的情况下可以快速做到货品补充或及时下架。</a:t>
                  </a:r>
                  <a:endParaRPr lang="zh-CN" altLang="en-US" sz="11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2" name="îṥļîḑé-Rectangle 19"/>
                <p:cNvSpPr/>
                <p:nvPr/>
              </p:nvSpPr>
              <p:spPr>
                <a:xfrm>
                  <a:off x="3030638" y="4352028"/>
                  <a:ext cx="923330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200" b="1" dirty="0">
                      <a:solidFill>
                        <a:srgbClr val="002060"/>
                      </a:solidFill>
                    </a:rPr>
                    <a:t>确保二</a:t>
                  </a:r>
                  <a:endParaRPr lang="zh-CN" altLang="en-US" sz="1200" b="1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8273756" y="4340509"/>
                <a:ext cx="2754103" cy="1466254"/>
                <a:chOff x="8273756" y="4340509"/>
                <a:chExt cx="2754103" cy="1466254"/>
              </a:xfrm>
            </p:grpSpPr>
            <p:sp>
              <p:nvSpPr>
                <p:cNvPr id="39" name="îṥļîḑé-文本框 20"/>
                <p:cNvSpPr txBox="1"/>
                <p:nvPr/>
              </p:nvSpPr>
              <p:spPr>
                <a:xfrm>
                  <a:off x="8273756" y="4584549"/>
                  <a:ext cx="2754103" cy="122221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defTabSz="12192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务必于双</a:t>
                  </a:r>
                  <a:r>
                    <a:rPr lang="en-US" altLang="zh-CN" sz="1100" dirty="0">
                      <a:solidFill>
                        <a:srgbClr val="002060"/>
                      </a:solidFill>
                    </a:rPr>
                    <a:t>11</a:t>
                  </a: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活动前的</a:t>
                  </a:r>
                  <a:r>
                    <a:rPr lang="en-US" altLang="zh-CN" sz="1100" dirty="0">
                      <a:solidFill>
                        <a:srgbClr val="002060"/>
                      </a:solidFill>
                    </a:rPr>
                    <a:t>2~3</a:t>
                  </a: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天做一次全仓盘点或相关大促活动商品的盘点，清晰库存规模，并将真实库存数据</a:t>
                  </a:r>
                  <a:r>
                    <a:rPr lang="en-US" altLang="zh-CN" sz="1100" dirty="0">
                      <a:solidFill>
                        <a:srgbClr val="002060"/>
                      </a:solidFill>
                    </a:rPr>
                    <a:t>100%</a:t>
                  </a: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录入到</a:t>
                  </a:r>
                  <a:r>
                    <a:rPr lang="en-US" altLang="zh-CN" sz="1100" dirty="0">
                      <a:solidFill>
                        <a:srgbClr val="002060"/>
                      </a:solidFill>
                    </a:rPr>
                    <a:t>ops</a:t>
                  </a:r>
                  <a:r>
                    <a:rPr lang="zh-CN" altLang="en-US" sz="1100" dirty="0">
                      <a:solidFill>
                        <a:srgbClr val="002060"/>
                      </a:solidFill>
                    </a:rPr>
                    <a:t>中。</a:t>
                  </a:r>
                  <a:endParaRPr lang="zh-CN" altLang="en-US" sz="11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0" name="îṥļîḑé-Rectangle 17"/>
                <p:cNvSpPr/>
                <p:nvPr/>
              </p:nvSpPr>
              <p:spPr>
                <a:xfrm>
                  <a:off x="8273756" y="4340509"/>
                  <a:ext cx="923330" cy="276999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200" b="1" dirty="0">
                      <a:solidFill>
                        <a:srgbClr val="002060"/>
                      </a:solidFill>
                    </a:rPr>
                    <a:t>确保四</a:t>
                  </a:r>
                  <a:endParaRPr lang="zh-CN" altLang="en-US" sz="12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47" name="íślíḋè-任意多边形: 形状 86"/>
            <p:cNvSpPr>
              <a:spLocks noChangeAspect="1"/>
            </p:cNvSpPr>
            <p:nvPr/>
          </p:nvSpPr>
          <p:spPr bwMode="auto">
            <a:xfrm>
              <a:off x="4734720" y="2967290"/>
              <a:ext cx="592896" cy="501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íṩľíḍè-Freeform: Shape 28"/>
            <p:cNvSpPr/>
            <p:nvPr/>
          </p:nvSpPr>
          <p:spPr bwMode="auto">
            <a:xfrm>
              <a:off x="6768786" y="2944620"/>
              <a:ext cx="635314" cy="523710"/>
            </a:xfrm>
            <a:custGeom>
              <a:avLst/>
              <a:gdLst/>
              <a:ahLst/>
              <a:cxnLst>
                <a:cxn ang="0">
                  <a:pos x="295" y="30"/>
                </a:cxn>
                <a:cxn ang="0">
                  <a:pos x="267" y="37"/>
                </a:cxn>
                <a:cxn ang="0">
                  <a:pos x="280" y="24"/>
                </a:cxn>
                <a:cxn ang="0">
                  <a:pos x="289" y="7"/>
                </a:cxn>
                <a:cxn ang="0">
                  <a:pos x="287" y="6"/>
                </a:cxn>
                <a:cxn ang="0">
                  <a:pos x="250" y="20"/>
                </a:cxn>
                <a:cxn ang="0">
                  <a:pos x="230" y="6"/>
                </a:cxn>
                <a:cxn ang="0">
                  <a:pos x="206" y="0"/>
                </a:cxn>
                <a:cxn ang="0">
                  <a:pos x="171" y="11"/>
                </a:cxn>
                <a:cxn ang="0">
                  <a:pos x="149" y="39"/>
                </a:cxn>
                <a:cxn ang="0">
                  <a:pos x="143" y="63"/>
                </a:cxn>
                <a:cxn ang="0">
                  <a:pos x="126" y="72"/>
                </a:cxn>
                <a:cxn ang="0">
                  <a:pos x="78" y="55"/>
                </a:cxn>
                <a:cxn ang="0">
                  <a:pos x="36" y="26"/>
                </a:cxn>
                <a:cxn ang="0">
                  <a:pos x="23" y="11"/>
                </a:cxn>
                <a:cxn ang="0">
                  <a:pos x="21" y="13"/>
                </a:cxn>
                <a:cxn ang="0">
                  <a:pos x="13" y="43"/>
                </a:cxn>
                <a:cxn ang="0">
                  <a:pos x="26" y="81"/>
                </a:cxn>
                <a:cxn ang="0">
                  <a:pos x="24" y="89"/>
                </a:cxn>
                <a:cxn ang="0">
                  <a:pos x="13" y="85"/>
                </a:cxn>
                <a:cxn ang="0">
                  <a:pos x="12" y="87"/>
                </a:cxn>
                <a:cxn ang="0">
                  <a:pos x="15" y="107"/>
                </a:cxn>
                <a:cxn ang="0">
                  <a:pos x="30" y="131"/>
                </a:cxn>
                <a:cxn ang="0">
                  <a:pos x="56" y="146"/>
                </a:cxn>
                <a:cxn ang="0">
                  <a:pos x="36" y="146"/>
                </a:cxn>
                <a:cxn ang="0">
                  <a:pos x="34" y="146"/>
                </a:cxn>
                <a:cxn ang="0">
                  <a:pos x="37" y="155"/>
                </a:cxn>
                <a:cxn ang="0">
                  <a:pos x="54" y="178"/>
                </a:cxn>
                <a:cxn ang="0">
                  <a:pos x="78" y="189"/>
                </a:cxn>
                <a:cxn ang="0">
                  <a:pos x="71" y="200"/>
                </a:cxn>
                <a:cxn ang="0">
                  <a:pos x="15" y="213"/>
                </a:cxn>
                <a:cxn ang="0">
                  <a:pos x="2" y="213"/>
                </a:cxn>
                <a:cxn ang="0">
                  <a:pos x="0" y="215"/>
                </a:cxn>
                <a:cxn ang="0">
                  <a:pos x="45" y="235"/>
                </a:cxn>
                <a:cxn ang="0">
                  <a:pos x="95" y="242"/>
                </a:cxn>
                <a:cxn ang="0">
                  <a:pos x="150" y="233"/>
                </a:cxn>
                <a:cxn ang="0">
                  <a:pos x="197" y="211"/>
                </a:cxn>
                <a:cxn ang="0">
                  <a:pos x="232" y="176"/>
                </a:cxn>
                <a:cxn ang="0">
                  <a:pos x="256" y="133"/>
                </a:cxn>
                <a:cxn ang="0">
                  <a:pos x="267" y="85"/>
                </a:cxn>
                <a:cxn ang="0">
                  <a:pos x="267" y="63"/>
                </a:cxn>
                <a:cxn ang="0">
                  <a:pos x="297" y="31"/>
                </a:cxn>
                <a:cxn ang="0">
                  <a:pos x="297" y="30"/>
                </a:cxn>
              </a:cxnLst>
              <a:rect l="0" t="0" r="r" b="b"/>
              <a:pathLst>
                <a:path w="297" h="242">
                  <a:moveTo>
                    <a:pt x="297" y="30"/>
                  </a:moveTo>
                  <a:lnTo>
                    <a:pt x="297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82" y="33"/>
                  </a:lnTo>
                  <a:lnTo>
                    <a:pt x="267" y="37"/>
                  </a:lnTo>
                  <a:lnTo>
                    <a:pt x="267" y="37"/>
                  </a:lnTo>
                  <a:lnTo>
                    <a:pt x="274" y="31"/>
                  </a:lnTo>
                  <a:lnTo>
                    <a:pt x="280" y="24"/>
                  </a:lnTo>
                  <a:lnTo>
                    <a:pt x="286" y="17"/>
                  </a:lnTo>
                  <a:lnTo>
                    <a:pt x="289" y="7"/>
                  </a:lnTo>
                  <a:lnTo>
                    <a:pt x="289" y="7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9" y="15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41" y="11"/>
                  </a:lnTo>
                  <a:lnTo>
                    <a:pt x="230" y="6"/>
                  </a:lnTo>
                  <a:lnTo>
                    <a:pt x="217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3" y="2"/>
                  </a:lnTo>
                  <a:lnTo>
                    <a:pt x="182" y="6"/>
                  </a:lnTo>
                  <a:lnTo>
                    <a:pt x="171" y="11"/>
                  </a:lnTo>
                  <a:lnTo>
                    <a:pt x="161" y="18"/>
                  </a:lnTo>
                  <a:lnTo>
                    <a:pt x="154" y="28"/>
                  </a:lnTo>
                  <a:lnTo>
                    <a:pt x="149" y="39"/>
                  </a:lnTo>
                  <a:lnTo>
                    <a:pt x="145" y="50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45" y="74"/>
                  </a:lnTo>
                  <a:lnTo>
                    <a:pt x="145" y="74"/>
                  </a:lnTo>
                  <a:lnTo>
                    <a:pt x="126" y="72"/>
                  </a:lnTo>
                  <a:lnTo>
                    <a:pt x="110" y="68"/>
                  </a:lnTo>
                  <a:lnTo>
                    <a:pt x="93" y="63"/>
                  </a:lnTo>
                  <a:lnTo>
                    <a:pt x="78" y="55"/>
                  </a:lnTo>
                  <a:lnTo>
                    <a:pt x="62" y="48"/>
                  </a:lnTo>
                  <a:lnTo>
                    <a:pt x="49" y="37"/>
                  </a:lnTo>
                  <a:lnTo>
                    <a:pt x="36" y="26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5" y="28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57"/>
                  </a:lnTo>
                  <a:lnTo>
                    <a:pt x="19" y="70"/>
                  </a:lnTo>
                  <a:lnTo>
                    <a:pt x="26" y="81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24" y="89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3" y="85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3" y="96"/>
                  </a:lnTo>
                  <a:lnTo>
                    <a:pt x="15" y="107"/>
                  </a:lnTo>
                  <a:lnTo>
                    <a:pt x="19" y="115"/>
                  </a:lnTo>
                  <a:lnTo>
                    <a:pt x="24" y="124"/>
                  </a:lnTo>
                  <a:lnTo>
                    <a:pt x="30" y="131"/>
                  </a:lnTo>
                  <a:lnTo>
                    <a:pt x="37" y="137"/>
                  </a:lnTo>
                  <a:lnTo>
                    <a:pt x="47" y="143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45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4" y="146"/>
                  </a:lnTo>
                  <a:lnTo>
                    <a:pt x="34" y="146"/>
                  </a:lnTo>
                  <a:lnTo>
                    <a:pt x="34" y="148"/>
                  </a:lnTo>
                  <a:lnTo>
                    <a:pt x="34" y="148"/>
                  </a:lnTo>
                  <a:lnTo>
                    <a:pt x="37" y="155"/>
                  </a:lnTo>
                  <a:lnTo>
                    <a:pt x="41" y="165"/>
                  </a:lnTo>
                  <a:lnTo>
                    <a:pt x="47" y="170"/>
                  </a:lnTo>
                  <a:lnTo>
                    <a:pt x="54" y="178"/>
                  </a:lnTo>
                  <a:lnTo>
                    <a:pt x="62" y="181"/>
                  </a:lnTo>
                  <a:lnTo>
                    <a:pt x="69" y="187"/>
                  </a:lnTo>
                  <a:lnTo>
                    <a:pt x="78" y="189"/>
                  </a:lnTo>
                  <a:lnTo>
                    <a:pt x="87" y="191"/>
                  </a:lnTo>
                  <a:lnTo>
                    <a:pt x="87" y="191"/>
                  </a:lnTo>
                  <a:lnTo>
                    <a:pt x="71" y="200"/>
                  </a:lnTo>
                  <a:lnTo>
                    <a:pt x="54" y="207"/>
                  </a:lnTo>
                  <a:lnTo>
                    <a:pt x="36" y="211"/>
                  </a:lnTo>
                  <a:lnTo>
                    <a:pt x="15" y="213"/>
                  </a:lnTo>
                  <a:lnTo>
                    <a:pt x="15" y="213"/>
                  </a:lnTo>
                  <a:lnTo>
                    <a:pt x="2" y="213"/>
                  </a:lnTo>
                  <a:lnTo>
                    <a:pt x="2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23" y="228"/>
                  </a:lnTo>
                  <a:lnTo>
                    <a:pt x="45" y="235"/>
                  </a:lnTo>
                  <a:lnTo>
                    <a:pt x="69" y="241"/>
                  </a:lnTo>
                  <a:lnTo>
                    <a:pt x="95" y="242"/>
                  </a:lnTo>
                  <a:lnTo>
                    <a:pt x="95" y="242"/>
                  </a:lnTo>
                  <a:lnTo>
                    <a:pt x="113" y="241"/>
                  </a:lnTo>
                  <a:lnTo>
                    <a:pt x="132" y="239"/>
                  </a:lnTo>
                  <a:lnTo>
                    <a:pt x="150" y="233"/>
                  </a:lnTo>
                  <a:lnTo>
                    <a:pt x="167" y="228"/>
                  </a:lnTo>
                  <a:lnTo>
                    <a:pt x="182" y="220"/>
                  </a:lnTo>
                  <a:lnTo>
                    <a:pt x="197" y="211"/>
                  </a:lnTo>
                  <a:lnTo>
                    <a:pt x="210" y="200"/>
                  </a:lnTo>
                  <a:lnTo>
                    <a:pt x="221" y="189"/>
                  </a:lnTo>
                  <a:lnTo>
                    <a:pt x="232" y="176"/>
                  </a:lnTo>
                  <a:lnTo>
                    <a:pt x="241" y="161"/>
                  </a:lnTo>
                  <a:lnTo>
                    <a:pt x="248" y="148"/>
                  </a:lnTo>
                  <a:lnTo>
                    <a:pt x="256" y="133"/>
                  </a:lnTo>
                  <a:lnTo>
                    <a:pt x="261" y="117"/>
                  </a:lnTo>
                  <a:lnTo>
                    <a:pt x="265" y="102"/>
                  </a:lnTo>
                  <a:lnTo>
                    <a:pt x="267" y="85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63"/>
                  </a:lnTo>
                  <a:lnTo>
                    <a:pt x="267" y="63"/>
                  </a:lnTo>
                  <a:lnTo>
                    <a:pt x="284" y="48"/>
                  </a:lnTo>
                  <a:lnTo>
                    <a:pt x="297" y="31"/>
                  </a:lnTo>
                  <a:lnTo>
                    <a:pt x="297" y="31"/>
                  </a:lnTo>
                  <a:lnTo>
                    <a:pt x="297" y="30"/>
                  </a:lnTo>
                  <a:lnTo>
                    <a:pt x="297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i$liḋe-Freeform: Shape 14"/>
            <p:cNvSpPr/>
            <p:nvPr/>
          </p:nvSpPr>
          <p:spPr bwMode="auto">
            <a:xfrm>
              <a:off x="4722020" y="4747638"/>
              <a:ext cx="664377" cy="655127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i$liḋe-Freeform: Shape 35"/>
            <p:cNvSpPr/>
            <p:nvPr/>
          </p:nvSpPr>
          <p:spPr bwMode="auto">
            <a:xfrm>
              <a:off x="6807488" y="4826402"/>
              <a:ext cx="596612" cy="551967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ïşḻïďê-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0" name="椭圆 19"/>
          <p:cNvSpPr/>
          <p:nvPr/>
        </p:nvSpPr>
        <p:spPr>
          <a:xfrm rot="19413612">
            <a:off x="4431885" y="-4946470"/>
            <a:ext cx="11759958" cy="154226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445837" y="2388746"/>
            <a:ext cx="4121001" cy="2585323"/>
          </a:xfrm>
          <a:prstGeom prst="rect">
            <a:avLst/>
          </a:prstGeom>
          <a:ln w="28575" cmpd="sng">
            <a:noFill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6000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STAFF</a:t>
            </a:r>
            <a:endParaRPr lang="en-US" altLang="zh-CN" sz="6000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r"/>
            <a:r>
              <a:rPr lang="zh-CN" altLang="en-US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伍</a:t>
            </a:r>
            <a:r>
              <a:rPr lang="en-US" altLang="zh-CN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人员准备</a:t>
            </a:r>
            <a:endParaRPr lang="en-US" altLang="zh-CN" sz="54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r"/>
            <a:endParaRPr lang="en-US" altLang="zh-CN" sz="4800" b="1" dirty="0">
              <a:solidFill>
                <a:srgbClr val="002060"/>
              </a:solidFill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 b="56240"/>
          <a:stretch>
            <a:fillRect/>
          </a:stretch>
        </p:blipFill>
        <p:spPr>
          <a:xfrm>
            <a:off x="0" y="-29029"/>
            <a:ext cx="12198060" cy="290302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934877" y="2592801"/>
            <a:ext cx="1890765" cy="2998840"/>
            <a:chOff x="2934877" y="2592801"/>
            <a:chExt cx="1890765" cy="2998840"/>
          </a:xfrm>
        </p:grpSpPr>
        <p:grpSp>
          <p:nvGrpSpPr>
            <p:cNvPr id="39" name="组合 38"/>
            <p:cNvGrpSpPr/>
            <p:nvPr/>
          </p:nvGrpSpPr>
          <p:grpSpPr>
            <a:xfrm>
              <a:off x="2934877" y="2592801"/>
              <a:ext cx="1890765" cy="2998840"/>
              <a:chOff x="2934877" y="2592801"/>
              <a:chExt cx="1890765" cy="2998840"/>
            </a:xfrm>
          </p:grpSpPr>
          <p:sp>
            <p:nvSpPr>
              <p:cNvPr id="8" name="îṣļîḑé-Rectangle 7"/>
              <p:cNvSpPr/>
              <p:nvPr/>
            </p:nvSpPr>
            <p:spPr bwMode="auto">
              <a:xfrm rot="5400000">
                <a:off x="2835139" y="3287438"/>
                <a:ext cx="2090241" cy="1890765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numCol="1" rtlCol="0" anchor="ctr" anchorCtr="1" compatLnSpc="1"/>
              <a:lstStyle/>
              <a:p>
                <a:pPr algn="ctr"/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îṣļîḑé-Rectangle 8"/>
              <p:cNvSpPr/>
              <p:nvPr/>
            </p:nvSpPr>
            <p:spPr bwMode="auto">
              <a:xfrm>
                <a:off x="2936520" y="2592801"/>
                <a:ext cx="1887483" cy="54690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  <a:round/>
              </a:ln>
              <a:effectLst/>
            </p:spPr>
            <p:txBody>
              <a:bodyPr vert="horz" wrap="none" lIns="91440" tIns="45720" rIns="91440" bIns="45720" numCol="1" rtlCol="0" anchor="ctr" anchorCtr="1" compatLnSpc="1"/>
              <a:lstStyle/>
              <a:p>
                <a:pPr lvl="0" algn="ctr"/>
                <a:r>
                  <a:rPr lang="zh-CN" altLang="en-US" sz="1600" b="1" dirty="0">
                    <a:solidFill>
                      <a:prstClr val="white"/>
                    </a:solidFill>
                  </a:rPr>
                  <a:t>二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îṣļîḑé-Oval 21"/>
              <p:cNvSpPr/>
              <p:nvPr/>
            </p:nvSpPr>
            <p:spPr bwMode="auto">
              <a:xfrm>
                <a:off x="3538909" y="4908939"/>
                <a:ext cx="682702" cy="682702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round/>
              </a:ln>
              <a:effectLst/>
            </p:spPr>
            <p:txBody>
              <a:bodyPr vert="horz" wrap="none" lIns="91440" tIns="45720" rIns="91440" bIns="45720" numCol="1" rtlCol="0" anchor="ctr" anchorCtr="1" compatLnSpc="1"/>
              <a:lstStyle/>
              <a:p>
                <a:pPr algn="ctr"/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7" name="îṣļîḑé-任意多边形: 形状 23"/>
            <p:cNvSpPr/>
            <p:nvPr/>
          </p:nvSpPr>
          <p:spPr bwMode="auto">
            <a:xfrm>
              <a:off x="3707369" y="5069129"/>
              <a:ext cx="345783" cy="362322"/>
            </a:xfrm>
            <a:custGeom>
              <a:avLst/>
              <a:gdLst>
                <a:gd name="connsiteX0" fmla="*/ 75115 w 321487"/>
                <a:gd name="connsiteY0" fmla="*/ 204009 h 336863"/>
                <a:gd name="connsiteX1" fmla="*/ 94628 w 321487"/>
                <a:gd name="connsiteY1" fmla="*/ 207993 h 336863"/>
                <a:gd name="connsiteX2" fmla="*/ 114472 w 321487"/>
                <a:gd name="connsiteY2" fmla="*/ 225257 h 336863"/>
                <a:gd name="connsiteX3" fmla="*/ 156805 w 321487"/>
                <a:gd name="connsiteY3" fmla="*/ 239866 h 336863"/>
                <a:gd name="connsiteX4" fmla="*/ 170035 w 321487"/>
                <a:gd name="connsiteY4" fmla="*/ 239866 h 336863"/>
                <a:gd name="connsiteX5" fmla="*/ 212368 w 321487"/>
                <a:gd name="connsiteY5" fmla="*/ 225257 h 336863"/>
                <a:gd name="connsiteX6" fmla="*/ 230889 w 321487"/>
                <a:gd name="connsiteY6" fmla="*/ 207993 h 336863"/>
                <a:gd name="connsiteX7" fmla="*/ 269254 w 321487"/>
                <a:gd name="connsiteY7" fmla="*/ 215961 h 336863"/>
                <a:gd name="connsiteX8" fmla="*/ 310264 w 321487"/>
                <a:gd name="connsiteY8" fmla="*/ 286346 h 336863"/>
                <a:gd name="connsiteX9" fmla="*/ 316879 w 321487"/>
                <a:gd name="connsiteY9" fmla="*/ 302282 h 336863"/>
                <a:gd name="connsiteX10" fmla="*/ 319524 w 321487"/>
                <a:gd name="connsiteY10" fmla="*/ 327514 h 336863"/>
                <a:gd name="connsiteX11" fmla="*/ 295712 w 321487"/>
                <a:gd name="connsiteY11" fmla="*/ 336810 h 336863"/>
                <a:gd name="connsiteX12" fmla="*/ 28482 w 321487"/>
                <a:gd name="connsiteY12" fmla="*/ 336810 h 336863"/>
                <a:gd name="connsiteX13" fmla="*/ 2024 w 321487"/>
                <a:gd name="connsiteY13" fmla="*/ 327514 h 336863"/>
                <a:gd name="connsiteX14" fmla="*/ 3347 w 321487"/>
                <a:gd name="connsiteY14" fmla="*/ 302282 h 336863"/>
                <a:gd name="connsiteX15" fmla="*/ 11284 w 321487"/>
                <a:gd name="connsiteY15" fmla="*/ 286346 h 336863"/>
                <a:gd name="connsiteX16" fmla="*/ 53618 w 321487"/>
                <a:gd name="connsiteY16" fmla="*/ 215961 h 336863"/>
                <a:gd name="connsiteX17" fmla="*/ 75115 w 321487"/>
                <a:gd name="connsiteY17" fmla="*/ 204009 h 336863"/>
                <a:gd name="connsiteX18" fmla="*/ 160774 w 321487"/>
                <a:gd name="connsiteY18" fmla="*/ 0 h 336863"/>
                <a:gd name="connsiteX19" fmla="*/ 245706 w 321487"/>
                <a:gd name="connsiteY19" fmla="*/ 100013 h 336863"/>
                <a:gd name="connsiteX20" fmla="*/ 160774 w 321487"/>
                <a:gd name="connsiteY20" fmla="*/ 200026 h 336863"/>
                <a:gd name="connsiteX21" fmla="*/ 75842 w 321487"/>
                <a:gd name="connsiteY21" fmla="*/ 100013 h 336863"/>
                <a:gd name="connsiteX22" fmla="*/ 160774 w 321487"/>
                <a:gd name="connsiteY22" fmla="*/ 0 h 33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487" h="336863">
                  <a:moveTo>
                    <a:pt x="75115" y="204009"/>
                  </a:moveTo>
                  <a:cubicBezTo>
                    <a:pt x="82391" y="203345"/>
                    <a:pt x="89337" y="205337"/>
                    <a:pt x="94628" y="207993"/>
                  </a:cubicBezTo>
                  <a:cubicBezTo>
                    <a:pt x="101243" y="211977"/>
                    <a:pt x="109180" y="221273"/>
                    <a:pt x="114472" y="225257"/>
                  </a:cubicBezTo>
                  <a:cubicBezTo>
                    <a:pt x="121087" y="231897"/>
                    <a:pt x="134316" y="239866"/>
                    <a:pt x="156805" y="239866"/>
                  </a:cubicBezTo>
                  <a:cubicBezTo>
                    <a:pt x="170035" y="239866"/>
                    <a:pt x="170035" y="239866"/>
                    <a:pt x="170035" y="239866"/>
                  </a:cubicBezTo>
                  <a:cubicBezTo>
                    <a:pt x="191201" y="239866"/>
                    <a:pt x="204431" y="231897"/>
                    <a:pt x="212368" y="225257"/>
                  </a:cubicBezTo>
                  <a:cubicBezTo>
                    <a:pt x="217660" y="221273"/>
                    <a:pt x="224274" y="210649"/>
                    <a:pt x="230889" y="207993"/>
                  </a:cubicBezTo>
                  <a:cubicBezTo>
                    <a:pt x="241472" y="202681"/>
                    <a:pt x="256024" y="200025"/>
                    <a:pt x="269254" y="215961"/>
                  </a:cubicBezTo>
                  <a:cubicBezTo>
                    <a:pt x="291743" y="241194"/>
                    <a:pt x="310264" y="286346"/>
                    <a:pt x="310264" y="286346"/>
                  </a:cubicBezTo>
                  <a:cubicBezTo>
                    <a:pt x="316879" y="302282"/>
                    <a:pt x="316879" y="302282"/>
                    <a:pt x="316879" y="302282"/>
                  </a:cubicBezTo>
                  <a:cubicBezTo>
                    <a:pt x="320847" y="308922"/>
                    <a:pt x="323493" y="320874"/>
                    <a:pt x="319524" y="327514"/>
                  </a:cubicBezTo>
                  <a:cubicBezTo>
                    <a:pt x="311587" y="338138"/>
                    <a:pt x="295712" y="336810"/>
                    <a:pt x="295712" y="336810"/>
                  </a:cubicBezTo>
                  <a:lnTo>
                    <a:pt x="28482" y="336810"/>
                  </a:lnTo>
                  <a:cubicBezTo>
                    <a:pt x="28482" y="336810"/>
                    <a:pt x="9962" y="338138"/>
                    <a:pt x="2024" y="327514"/>
                  </a:cubicBezTo>
                  <a:cubicBezTo>
                    <a:pt x="-1945" y="320874"/>
                    <a:pt x="701" y="308922"/>
                    <a:pt x="3347" y="302282"/>
                  </a:cubicBezTo>
                  <a:cubicBezTo>
                    <a:pt x="11284" y="286346"/>
                    <a:pt x="11284" y="286346"/>
                    <a:pt x="11284" y="286346"/>
                  </a:cubicBezTo>
                  <a:cubicBezTo>
                    <a:pt x="11284" y="286346"/>
                    <a:pt x="31128" y="241194"/>
                    <a:pt x="53618" y="215961"/>
                  </a:cubicBezTo>
                  <a:cubicBezTo>
                    <a:pt x="60233" y="207993"/>
                    <a:pt x="67839" y="204673"/>
                    <a:pt x="75115" y="204009"/>
                  </a:cubicBezTo>
                  <a:close/>
                  <a:moveTo>
                    <a:pt x="160774" y="0"/>
                  </a:moveTo>
                  <a:cubicBezTo>
                    <a:pt x="207681" y="0"/>
                    <a:pt x="245706" y="44777"/>
                    <a:pt x="245706" y="100013"/>
                  </a:cubicBezTo>
                  <a:cubicBezTo>
                    <a:pt x="245706" y="155249"/>
                    <a:pt x="207681" y="200026"/>
                    <a:pt x="160774" y="200026"/>
                  </a:cubicBezTo>
                  <a:cubicBezTo>
                    <a:pt x="113867" y="200026"/>
                    <a:pt x="75842" y="155249"/>
                    <a:pt x="75842" y="100013"/>
                  </a:cubicBezTo>
                  <a:cubicBezTo>
                    <a:pt x="75842" y="44777"/>
                    <a:pt x="113867" y="0"/>
                    <a:pt x="16077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numCol="1" rtlCol="0" anchor="ctr" anchorCtr="1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9136" y="2592800"/>
            <a:ext cx="1890765" cy="2998841"/>
            <a:chOff x="719136" y="2592800"/>
            <a:chExt cx="1890765" cy="2998841"/>
          </a:xfrm>
        </p:grpSpPr>
        <p:sp>
          <p:nvSpPr>
            <p:cNvPr id="5" name="îṣļîḑé-Rectangle 4"/>
            <p:cNvSpPr/>
            <p:nvPr/>
          </p:nvSpPr>
          <p:spPr bwMode="auto">
            <a:xfrm rot="5400000">
              <a:off x="619398" y="3287436"/>
              <a:ext cx="2090241" cy="1890765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îṣļîḑé-Rectangle 5"/>
            <p:cNvSpPr/>
            <p:nvPr/>
          </p:nvSpPr>
          <p:spPr bwMode="auto">
            <a:xfrm>
              <a:off x="720779" y="2592800"/>
              <a:ext cx="1887483" cy="54690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</a:rPr>
                <a:t>一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îṣļîḑé-Oval 20"/>
            <p:cNvSpPr/>
            <p:nvPr/>
          </p:nvSpPr>
          <p:spPr bwMode="auto">
            <a:xfrm>
              <a:off x="1323168" y="4908939"/>
              <a:ext cx="682702" cy="682702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bg1"/>
              </a:solidFill>
              <a:round/>
            </a:ln>
            <a:effectLst/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îṣļîḑé-任意多边形: 形状 22"/>
            <p:cNvSpPr/>
            <p:nvPr/>
          </p:nvSpPr>
          <p:spPr bwMode="auto">
            <a:xfrm>
              <a:off x="1491627" y="5069129"/>
              <a:ext cx="345783" cy="362322"/>
            </a:xfrm>
            <a:custGeom>
              <a:avLst/>
              <a:gdLst>
                <a:gd name="connsiteX0" fmla="*/ 75115 w 321487"/>
                <a:gd name="connsiteY0" fmla="*/ 204009 h 336863"/>
                <a:gd name="connsiteX1" fmla="*/ 94628 w 321487"/>
                <a:gd name="connsiteY1" fmla="*/ 207993 h 336863"/>
                <a:gd name="connsiteX2" fmla="*/ 114472 w 321487"/>
                <a:gd name="connsiteY2" fmla="*/ 225257 h 336863"/>
                <a:gd name="connsiteX3" fmla="*/ 156805 w 321487"/>
                <a:gd name="connsiteY3" fmla="*/ 239866 h 336863"/>
                <a:gd name="connsiteX4" fmla="*/ 170035 w 321487"/>
                <a:gd name="connsiteY4" fmla="*/ 239866 h 336863"/>
                <a:gd name="connsiteX5" fmla="*/ 212368 w 321487"/>
                <a:gd name="connsiteY5" fmla="*/ 225257 h 336863"/>
                <a:gd name="connsiteX6" fmla="*/ 230889 w 321487"/>
                <a:gd name="connsiteY6" fmla="*/ 207993 h 336863"/>
                <a:gd name="connsiteX7" fmla="*/ 269254 w 321487"/>
                <a:gd name="connsiteY7" fmla="*/ 215961 h 336863"/>
                <a:gd name="connsiteX8" fmla="*/ 310264 w 321487"/>
                <a:gd name="connsiteY8" fmla="*/ 286346 h 336863"/>
                <a:gd name="connsiteX9" fmla="*/ 316879 w 321487"/>
                <a:gd name="connsiteY9" fmla="*/ 302282 h 336863"/>
                <a:gd name="connsiteX10" fmla="*/ 319524 w 321487"/>
                <a:gd name="connsiteY10" fmla="*/ 327514 h 336863"/>
                <a:gd name="connsiteX11" fmla="*/ 295712 w 321487"/>
                <a:gd name="connsiteY11" fmla="*/ 336810 h 336863"/>
                <a:gd name="connsiteX12" fmla="*/ 28482 w 321487"/>
                <a:gd name="connsiteY12" fmla="*/ 336810 h 336863"/>
                <a:gd name="connsiteX13" fmla="*/ 2024 w 321487"/>
                <a:gd name="connsiteY13" fmla="*/ 327514 h 336863"/>
                <a:gd name="connsiteX14" fmla="*/ 3347 w 321487"/>
                <a:gd name="connsiteY14" fmla="*/ 302282 h 336863"/>
                <a:gd name="connsiteX15" fmla="*/ 11284 w 321487"/>
                <a:gd name="connsiteY15" fmla="*/ 286346 h 336863"/>
                <a:gd name="connsiteX16" fmla="*/ 53618 w 321487"/>
                <a:gd name="connsiteY16" fmla="*/ 215961 h 336863"/>
                <a:gd name="connsiteX17" fmla="*/ 75115 w 321487"/>
                <a:gd name="connsiteY17" fmla="*/ 204009 h 336863"/>
                <a:gd name="connsiteX18" fmla="*/ 160774 w 321487"/>
                <a:gd name="connsiteY18" fmla="*/ 0 h 336863"/>
                <a:gd name="connsiteX19" fmla="*/ 245706 w 321487"/>
                <a:gd name="connsiteY19" fmla="*/ 100013 h 336863"/>
                <a:gd name="connsiteX20" fmla="*/ 160774 w 321487"/>
                <a:gd name="connsiteY20" fmla="*/ 200026 h 336863"/>
                <a:gd name="connsiteX21" fmla="*/ 75842 w 321487"/>
                <a:gd name="connsiteY21" fmla="*/ 100013 h 336863"/>
                <a:gd name="connsiteX22" fmla="*/ 160774 w 321487"/>
                <a:gd name="connsiteY22" fmla="*/ 0 h 33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487" h="336863">
                  <a:moveTo>
                    <a:pt x="75115" y="204009"/>
                  </a:moveTo>
                  <a:cubicBezTo>
                    <a:pt x="82391" y="203345"/>
                    <a:pt x="89337" y="205337"/>
                    <a:pt x="94628" y="207993"/>
                  </a:cubicBezTo>
                  <a:cubicBezTo>
                    <a:pt x="101243" y="211977"/>
                    <a:pt x="109180" y="221273"/>
                    <a:pt x="114472" y="225257"/>
                  </a:cubicBezTo>
                  <a:cubicBezTo>
                    <a:pt x="121087" y="231897"/>
                    <a:pt x="134316" y="239866"/>
                    <a:pt x="156805" y="239866"/>
                  </a:cubicBezTo>
                  <a:cubicBezTo>
                    <a:pt x="170035" y="239866"/>
                    <a:pt x="170035" y="239866"/>
                    <a:pt x="170035" y="239866"/>
                  </a:cubicBezTo>
                  <a:cubicBezTo>
                    <a:pt x="191201" y="239866"/>
                    <a:pt x="204431" y="231897"/>
                    <a:pt x="212368" y="225257"/>
                  </a:cubicBezTo>
                  <a:cubicBezTo>
                    <a:pt x="217660" y="221273"/>
                    <a:pt x="224274" y="210649"/>
                    <a:pt x="230889" y="207993"/>
                  </a:cubicBezTo>
                  <a:cubicBezTo>
                    <a:pt x="241472" y="202681"/>
                    <a:pt x="256024" y="200025"/>
                    <a:pt x="269254" y="215961"/>
                  </a:cubicBezTo>
                  <a:cubicBezTo>
                    <a:pt x="291743" y="241194"/>
                    <a:pt x="310264" y="286346"/>
                    <a:pt x="310264" y="286346"/>
                  </a:cubicBezTo>
                  <a:cubicBezTo>
                    <a:pt x="316879" y="302282"/>
                    <a:pt x="316879" y="302282"/>
                    <a:pt x="316879" y="302282"/>
                  </a:cubicBezTo>
                  <a:cubicBezTo>
                    <a:pt x="320847" y="308922"/>
                    <a:pt x="323493" y="320874"/>
                    <a:pt x="319524" y="327514"/>
                  </a:cubicBezTo>
                  <a:cubicBezTo>
                    <a:pt x="311587" y="338138"/>
                    <a:pt x="295712" y="336810"/>
                    <a:pt x="295712" y="336810"/>
                  </a:cubicBezTo>
                  <a:lnTo>
                    <a:pt x="28482" y="336810"/>
                  </a:lnTo>
                  <a:cubicBezTo>
                    <a:pt x="28482" y="336810"/>
                    <a:pt x="9962" y="338138"/>
                    <a:pt x="2024" y="327514"/>
                  </a:cubicBezTo>
                  <a:cubicBezTo>
                    <a:pt x="-1945" y="320874"/>
                    <a:pt x="701" y="308922"/>
                    <a:pt x="3347" y="302282"/>
                  </a:cubicBezTo>
                  <a:cubicBezTo>
                    <a:pt x="11284" y="286346"/>
                    <a:pt x="11284" y="286346"/>
                    <a:pt x="11284" y="286346"/>
                  </a:cubicBezTo>
                  <a:cubicBezTo>
                    <a:pt x="11284" y="286346"/>
                    <a:pt x="31128" y="241194"/>
                    <a:pt x="53618" y="215961"/>
                  </a:cubicBezTo>
                  <a:cubicBezTo>
                    <a:pt x="60233" y="207993"/>
                    <a:pt x="67839" y="204673"/>
                    <a:pt x="75115" y="204009"/>
                  </a:cubicBezTo>
                  <a:close/>
                  <a:moveTo>
                    <a:pt x="160774" y="0"/>
                  </a:moveTo>
                  <a:cubicBezTo>
                    <a:pt x="207681" y="0"/>
                    <a:pt x="245706" y="44777"/>
                    <a:pt x="245706" y="100013"/>
                  </a:cubicBezTo>
                  <a:cubicBezTo>
                    <a:pt x="245706" y="155249"/>
                    <a:pt x="207681" y="200026"/>
                    <a:pt x="160774" y="200026"/>
                  </a:cubicBezTo>
                  <a:cubicBezTo>
                    <a:pt x="113867" y="200026"/>
                    <a:pt x="75842" y="155249"/>
                    <a:pt x="75842" y="100013"/>
                  </a:cubicBezTo>
                  <a:cubicBezTo>
                    <a:pt x="75842" y="44777"/>
                    <a:pt x="113867" y="0"/>
                    <a:pt x="16077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numCol="1" rtlCol="0" anchor="ctr" anchorCtr="1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îṣļîḑé-文本框 4"/>
          <p:cNvSpPr txBox="1"/>
          <p:nvPr/>
        </p:nvSpPr>
        <p:spPr>
          <a:xfrm>
            <a:off x="791917" y="3231547"/>
            <a:ext cx="1752845" cy="161582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solidFill>
                  <a:schemeClr val="accent5">
                    <a:lumMod val="50000"/>
                  </a:schemeClr>
                </a:solidFill>
              </a:rPr>
              <a:t>对可能出现的双</a:t>
            </a:r>
            <a:r>
              <a:rPr lang="en-US" altLang="zh-CN" sz="1000" dirty="0">
                <a:solidFill>
                  <a:schemeClr val="accent5">
                    <a:lumMod val="50000"/>
                  </a:schemeClr>
                </a:solidFill>
              </a:rPr>
              <a:t>11</a:t>
            </a:r>
            <a:r>
              <a:rPr lang="zh-CN" altLang="en-US" sz="1000" dirty="0">
                <a:solidFill>
                  <a:schemeClr val="accent5">
                    <a:lumMod val="50000"/>
                  </a:schemeClr>
                </a:solidFill>
              </a:rPr>
              <a:t>订单暴涨而需要招聘临时兼职员工的，提前做好兼职员工工作安排计划，并做好相应的培训工作，做好打包环节，提前培训好相关的打包贴面单工作细节，提前做好员工培训工作 </a:t>
            </a:r>
            <a:endParaRPr lang="zh-CN" altLang="en-US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îṣļîḑé-文本框 12"/>
          <p:cNvSpPr txBox="1"/>
          <p:nvPr/>
        </p:nvSpPr>
        <p:spPr>
          <a:xfrm>
            <a:off x="3071157" y="3318641"/>
            <a:ext cx="1618205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</a:rPr>
              <a:t>对所有员工，尤其是订单处理相关部门的员工，做完善的网店管家系统操作的培训及其他培训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50617" y="2592803"/>
            <a:ext cx="1890765" cy="2998838"/>
            <a:chOff x="5150617" y="2592803"/>
            <a:chExt cx="1890765" cy="2998838"/>
          </a:xfrm>
        </p:grpSpPr>
        <p:grpSp>
          <p:nvGrpSpPr>
            <p:cNvPr id="40" name="组合 39"/>
            <p:cNvGrpSpPr/>
            <p:nvPr/>
          </p:nvGrpSpPr>
          <p:grpSpPr>
            <a:xfrm>
              <a:off x="5150617" y="2592803"/>
              <a:ext cx="1890765" cy="2998838"/>
              <a:chOff x="5150617" y="2592803"/>
              <a:chExt cx="1890765" cy="2998838"/>
            </a:xfrm>
          </p:grpSpPr>
          <p:sp>
            <p:nvSpPr>
              <p:cNvPr id="11" name="îṣļîḑé-Rectangle 10"/>
              <p:cNvSpPr/>
              <p:nvPr/>
            </p:nvSpPr>
            <p:spPr bwMode="auto">
              <a:xfrm rot="5400000">
                <a:off x="5050879" y="3287439"/>
                <a:ext cx="2090241" cy="1890765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numCol="1" rtlCol="0" anchor="ctr" anchorCtr="1" compatLnSpc="1"/>
              <a:lstStyle/>
              <a:p>
                <a:pPr algn="ctr"/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îṣļîḑé-Rectangle 11"/>
              <p:cNvSpPr/>
              <p:nvPr/>
            </p:nvSpPr>
            <p:spPr bwMode="auto">
              <a:xfrm>
                <a:off x="5152260" y="2592803"/>
                <a:ext cx="1887483" cy="54690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  <a:round/>
              </a:ln>
              <a:effectLst/>
            </p:spPr>
            <p:txBody>
              <a:bodyPr vert="horz" wrap="none" lIns="91440" tIns="45720" rIns="91440" bIns="45720" numCol="1" rtlCol="0" anchor="ctr" anchorCtr="1" compatLnSpc="1"/>
              <a:lstStyle/>
              <a:p>
                <a:pPr lvl="0" algn="ctr"/>
                <a:r>
                  <a:rPr lang="zh-CN" altLang="en-US" sz="1600" b="1" dirty="0">
                    <a:solidFill>
                      <a:prstClr val="white"/>
                    </a:solidFill>
                  </a:rPr>
                  <a:t>三</a:t>
                </a:r>
                <a:endParaRPr lang="zh-CN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îṣļîḑé-Oval 24"/>
              <p:cNvSpPr/>
              <p:nvPr/>
            </p:nvSpPr>
            <p:spPr bwMode="auto">
              <a:xfrm>
                <a:off x="5754649" y="4908939"/>
                <a:ext cx="682702" cy="68270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round/>
              </a:ln>
              <a:effectLst/>
            </p:spPr>
            <p:txBody>
              <a:bodyPr vert="horz" wrap="none" lIns="91440" tIns="45720" rIns="91440" bIns="45720" numCol="1" rtlCol="0" anchor="ctr" anchorCtr="1" compatLnSpc="1"/>
              <a:lstStyle/>
              <a:p>
                <a:pPr algn="ctr"/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0" name="îṣļîḑé-任意多边形: 形状 26"/>
            <p:cNvSpPr/>
            <p:nvPr/>
          </p:nvSpPr>
          <p:spPr bwMode="auto">
            <a:xfrm>
              <a:off x="5923109" y="5069129"/>
              <a:ext cx="345783" cy="362322"/>
            </a:xfrm>
            <a:custGeom>
              <a:avLst/>
              <a:gdLst>
                <a:gd name="connsiteX0" fmla="*/ 75115 w 321487"/>
                <a:gd name="connsiteY0" fmla="*/ 204009 h 336863"/>
                <a:gd name="connsiteX1" fmla="*/ 94628 w 321487"/>
                <a:gd name="connsiteY1" fmla="*/ 207993 h 336863"/>
                <a:gd name="connsiteX2" fmla="*/ 114472 w 321487"/>
                <a:gd name="connsiteY2" fmla="*/ 225257 h 336863"/>
                <a:gd name="connsiteX3" fmla="*/ 156805 w 321487"/>
                <a:gd name="connsiteY3" fmla="*/ 239866 h 336863"/>
                <a:gd name="connsiteX4" fmla="*/ 170035 w 321487"/>
                <a:gd name="connsiteY4" fmla="*/ 239866 h 336863"/>
                <a:gd name="connsiteX5" fmla="*/ 212368 w 321487"/>
                <a:gd name="connsiteY5" fmla="*/ 225257 h 336863"/>
                <a:gd name="connsiteX6" fmla="*/ 230889 w 321487"/>
                <a:gd name="connsiteY6" fmla="*/ 207993 h 336863"/>
                <a:gd name="connsiteX7" fmla="*/ 269254 w 321487"/>
                <a:gd name="connsiteY7" fmla="*/ 215961 h 336863"/>
                <a:gd name="connsiteX8" fmla="*/ 310264 w 321487"/>
                <a:gd name="connsiteY8" fmla="*/ 286346 h 336863"/>
                <a:gd name="connsiteX9" fmla="*/ 316879 w 321487"/>
                <a:gd name="connsiteY9" fmla="*/ 302282 h 336863"/>
                <a:gd name="connsiteX10" fmla="*/ 319524 w 321487"/>
                <a:gd name="connsiteY10" fmla="*/ 327514 h 336863"/>
                <a:gd name="connsiteX11" fmla="*/ 295712 w 321487"/>
                <a:gd name="connsiteY11" fmla="*/ 336810 h 336863"/>
                <a:gd name="connsiteX12" fmla="*/ 28482 w 321487"/>
                <a:gd name="connsiteY12" fmla="*/ 336810 h 336863"/>
                <a:gd name="connsiteX13" fmla="*/ 2024 w 321487"/>
                <a:gd name="connsiteY13" fmla="*/ 327514 h 336863"/>
                <a:gd name="connsiteX14" fmla="*/ 3347 w 321487"/>
                <a:gd name="connsiteY14" fmla="*/ 302282 h 336863"/>
                <a:gd name="connsiteX15" fmla="*/ 11284 w 321487"/>
                <a:gd name="connsiteY15" fmla="*/ 286346 h 336863"/>
                <a:gd name="connsiteX16" fmla="*/ 53618 w 321487"/>
                <a:gd name="connsiteY16" fmla="*/ 215961 h 336863"/>
                <a:gd name="connsiteX17" fmla="*/ 75115 w 321487"/>
                <a:gd name="connsiteY17" fmla="*/ 204009 h 336863"/>
                <a:gd name="connsiteX18" fmla="*/ 160774 w 321487"/>
                <a:gd name="connsiteY18" fmla="*/ 0 h 336863"/>
                <a:gd name="connsiteX19" fmla="*/ 245706 w 321487"/>
                <a:gd name="connsiteY19" fmla="*/ 100013 h 336863"/>
                <a:gd name="connsiteX20" fmla="*/ 160774 w 321487"/>
                <a:gd name="connsiteY20" fmla="*/ 200026 h 336863"/>
                <a:gd name="connsiteX21" fmla="*/ 75842 w 321487"/>
                <a:gd name="connsiteY21" fmla="*/ 100013 h 336863"/>
                <a:gd name="connsiteX22" fmla="*/ 160774 w 321487"/>
                <a:gd name="connsiteY22" fmla="*/ 0 h 33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487" h="336863">
                  <a:moveTo>
                    <a:pt x="75115" y="204009"/>
                  </a:moveTo>
                  <a:cubicBezTo>
                    <a:pt x="82391" y="203345"/>
                    <a:pt x="89337" y="205337"/>
                    <a:pt x="94628" y="207993"/>
                  </a:cubicBezTo>
                  <a:cubicBezTo>
                    <a:pt x="101243" y="211977"/>
                    <a:pt x="109180" y="221273"/>
                    <a:pt x="114472" y="225257"/>
                  </a:cubicBezTo>
                  <a:cubicBezTo>
                    <a:pt x="121087" y="231897"/>
                    <a:pt x="134316" y="239866"/>
                    <a:pt x="156805" y="239866"/>
                  </a:cubicBezTo>
                  <a:cubicBezTo>
                    <a:pt x="170035" y="239866"/>
                    <a:pt x="170035" y="239866"/>
                    <a:pt x="170035" y="239866"/>
                  </a:cubicBezTo>
                  <a:cubicBezTo>
                    <a:pt x="191201" y="239866"/>
                    <a:pt x="204431" y="231897"/>
                    <a:pt x="212368" y="225257"/>
                  </a:cubicBezTo>
                  <a:cubicBezTo>
                    <a:pt x="217660" y="221273"/>
                    <a:pt x="224274" y="210649"/>
                    <a:pt x="230889" y="207993"/>
                  </a:cubicBezTo>
                  <a:cubicBezTo>
                    <a:pt x="241472" y="202681"/>
                    <a:pt x="256024" y="200025"/>
                    <a:pt x="269254" y="215961"/>
                  </a:cubicBezTo>
                  <a:cubicBezTo>
                    <a:pt x="291743" y="241194"/>
                    <a:pt x="310264" y="286346"/>
                    <a:pt x="310264" y="286346"/>
                  </a:cubicBezTo>
                  <a:cubicBezTo>
                    <a:pt x="316879" y="302282"/>
                    <a:pt x="316879" y="302282"/>
                    <a:pt x="316879" y="302282"/>
                  </a:cubicBezTo>
                  <a:cubicBezTo>
                    <a:pt x="320847" y="308922"/>
                    <a:pt x="323493" y="320874"/>
                    <a:pt x="319524" y="327514"/>
                  </a:cubicBezTo>
                  <a:cubicBezTo>
                    <a:pt x="311587" y="338138"/>
                    <a:pt x="295712" y="336810"/>
                    <a:pt x="295712" y="336810"/>
                  </a:cubicBezTo>
                  <a:lnTo>
                    <a:pt x="28482" y="336810"/>
                  </a:lnTo>
                  <a:cubicBezTo>
                    <a:pt x="28482" y="336810"/>
                    <a:pt x="9962" y="338138"/>
                    <a:pt x="2024" y="327514"/>
                  </a:cubicBezTo>
                  <a:cubicBezTo>
                    <a:pt x="-1945" y="320874"/>
                    <a:pt x="701" y="308922"/>
                    <a:pt x="3347" y="302282"/>
                  </a:cubicBezTo>
                  <a:cubicBezTo>
                    <a:pt x="11284" y="286346"/>
                    <a:pt x="11284" y="286346"/>
                    <a:pt x="11284" y="286346"/>
                  </a:cubicBezTo>
                  <a:cubicBezTo>
                    <a:pt x="11284" y="286346"/>
                    <a:pt x="31128" y="241194"/>
                    <a:pt x="53618" y="215961"/>
                  </a:cubicBezTo>
                  <a:cubicBezTo>
                    <a:pt x="60233" y="207993"/>
                    <a:pt x="67839" y="204673"/>
                    <a:pt x="75115" y="204009"/>
                  </a:cubicBezTo>
                  <a:close/>
                  <a:moveTo>
                    <a:pt x="160774" y="0"/>
                  </a:moveTo>
                  <a:cubicBezTo>
                    <a:pt x="207681" y="0"/>
                    <a:pt x="245706" y="44777"/>
                    <a:pt x="245706" y="100013"/>
                  </a:cubicBezTo>
                  <a:cubicBezTo>
                    <a:pt x="245706" y="155249"/>
                    <a:pt x="207681" y="200026"/>
                    <a:pt x="160774" y="200026"/>
                  </a:cubicBezTo>
                  <a:cubicBezTo>
                    <a:pt x="113867" y="200026"/>
                    <a:pt x="75842" y="155249"/>
                    <a:pt x="75842" y="100013"/>
                  </a:cubicBezTo>
                  <a:cubicBezTo>
                    <a:pt x="75842" y="44777"/>
                    <a:pt x="113867" y="0"/>
                    <a:pt x="16077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numCol="1" rtlCol="0" anchor="ctr" anchorCtr="1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366357" y="2592804"/>
            <a:ext cx="1890765" cy="2998837"/>
            <a:chOff x="7366357" y="2592804"/>
            <a:chExt cx="1890765" cy="2998837"/>
          </a:xfrm>
        </p:grpSpPr>
        <p:sp>
          <p:nvSpPr>
            <p:cNvPr id="14" name="îṣļîḑé-Rectangle 13"/>
            <p:cNvSpPr/>
            <p:nvPr/>
          </p:nvSpPr>
          <p:spPr bwMode="auto">
            <a:xfrm rot="5400000">
              <a:off x="7266619" y="3287440"/>
              <a:ext cx="2090241" cy="1890765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îṣļîḑé-Rectangle 14"/>
            <p:cNvSpPr/>
            <p:nvPr/>
          </p:nvSpPr>
          <p:spPr bwMode="auto">
            <a:xfrm>
              <a:off x="7368000" y="2592804"/>
              <a:ext cx="1887483" cy="546905"/>
            </a:xfrm>
            <a:prstGeom prst="rect">
              <a:avLst/>
            </a:prstGeom>
            <a:solidFill>
              <a:srgbClr val="6D91D1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numCol="1" rtlCol="0" anchor="ctr" anchorCtr="1" compatLnSpc="1"/>
            <a:lstStyle/>
            <a:p>
              <a:pPr lvl="0" algn="ctr"/>
              <a:r>
                <a:rPr lang="zh-CN" altLang="en-US" sz="1600" b="1" dirty="0">
                  <a:solidFill>
                    <a:prstClr val="white"/>
                  </a:solidFill>
                </a:rPr>
                <a:t>四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îṣļîḑé-Oval 22"/>
            <p:cNvSpPr/>
            <p:nvPr/>
          </p:nvSpPr>
          <p:spPr bwMode="auto">
            <a:xfrm>
              <a:off x="7970389" y="4908939"/>
              <a:ext cx="682702" cy="68270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1"/>
              </a:solidFill>
              <a:round/>
            </a:ln>
            <a:effectLst/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îṣļîḑé-任意多边形: 形状 24"/>
            <p:cNvSpPr/>
            <p:nvPr/>
          </p:nvSpPr>
          <p:spPr bwMode="auto">
            <a:xfrm>
              <a:off x="8138848" y="5069129"/>
              <a:ext cx="345783" cy="362322"/>
            </a:xfrm>
            <a:custGeom>
              <a:avLst/>
              <a:gdLst>
                <a:gd name="connsiteX0" fmla="*/ 75115 w 321487"/>
                <a:gd name="connsiteY0" fmla="*/ 204009 h 336863"/>
                <a:gd name="connsiteX1" fmla="*/ 94628 w 321487"/>
                <a:gd name="connsiteY1" fmla="*/ 207993 h 336863"/>
                <a:gd name="connsiteX2" fmla="*/ 114472 w 321487"/>
                <a:gd name="connsiteY2" fmla="*/ 225257 h 336863"/>
                <a:gd name="connsiteX3" fmla="*/ 156805 w 321487"/>
                <a:gd name="connsiteY3" fmla="*/ 239866 h 336863"/>
                <a:gd name="connsiteX4" fmla="*/ 170035 w 321487"/>
                <a:gd name="connsiteY4" fmla="*/ 239866 h 336863"/>
                <a:gd name="connsiteX5" fmla="*/ 212368 w 321487"/>
                <a:gd name="connsiteY5" fmla="*/ 225257 h 336863"/>
                <a:gd name="connsiteX6" fmla="*/ 230889 w 321487"/>
                <a:gd name="connsiteY6" fmla="*/ 207993 h 336863"/>
                <a:gd name="connsiteX7" fmla="*/ 269254 w 321487"/>
                <a:gd name="connsiteY7" fmla="*/ 215961 h 336863"/>
                <a:gd name="connsiteX8" fmla="*/ 310264 w 321487"/>
                <a:gd name="connsiteY8" fmla="*/ 286346 h 336863"/>
                <a:gd name="connsiteX9" fmla="*/ 316879 w 321487"/>
                <a:gd name="connsiteY9" fmla="*/ 302282 h 336863"/>
                <a:gd name="connsiteX10" fmla="*/ 319524 w 321487"/>
                <a:gd name="connsiteY10" fmla="*/ 327514 h 336863"/>
                <a:gd name="connsiteX11" fmla="*/ 295712 w 321487"/>
                <a:gd name="connsiteY11" fmla="*/ 336810 h 336863"/>
                <a:gd name="connsiteX12" fmla="*/ 28482 w 321487"/>
                <a:gd name="connsiteY12" fmla="*/ 336810 h 336863"/>
                <a:gd name="connsiteX13" fmla="*/ 2024 w 321487"/>
                <a:gd name="connsiteY13" fmla="*/ 327514 h 336863"/>
                <a:gd name="connsiteX14" fmla="*/ 3347 w 321487"/>
                <a:gd name="connsiteY14" fmla="*/ 302282 h 336863"/>
                <a:gd name="connsiteX15" fmla="*/ 11284 w 321487"/>
                <a:gd name="connsiteY15" fmla="*/ 286346 h 336863"/>
                <a:gd name="connsiteX16" fmla="*/ 53618 w 321487"/>
                <a:gd name="connsiteY16" fmla="*/ 215961 h 336863"/>
                <a:gd name="connsiteX17" fmla="*/ 75115 w 321487"/>
                <a:gd name="connsiteY17" fmla="*/ 204009 h 336863"/>
                <a:gd name="connsiteX18" fmla="*/ 160774 w 321487"/>
                <a:gd name="connsiteY18" fmla="*/ 0 h 336863"/>
                <a:gd name="connsiteX19" fmla="*/ 245706 w 321487"/>
                <a:gd name="connsiteY19" fmla="*/ 100013 h 336863"/>
                <a:gd name="connsiteX20" fmla="*/ 160774 w 321487"/>
                <a:gd name="connsiteY20" fmla="*/ 200026 h 336863"/>
                <a:gd name="connsiteX21" fmla="*/ 75842 w 321487"/>
                <a:gd name="connsiteY21" fmla="*/ 100013 h 336863"/>
                <a:gd name="connsiteX22" fmla="*/ 160774 w 321487"/>
                <a:gd name="connsiteY22" fmla="*/ 0 h 33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487" h="336863">
                  <a:moveTo>
                    <a:pt x="75115" y="204009"/>
                  </a:moveTo>
                  <a:cubicBezTo>
                    <a:pt x="82391" y="203345"/>
                    <a:pt x="89337" y="205337"/>
                    <a:pt x="94628" y="207993"/>
                  </a:cubicBezTo>
                  <a:cubicBezTo>
                    <a:pt x="101243" y="211977"/>
                    <a:pt x="109180" y="221273"/>
                    <a:pt x="114472" y="225257"/>
                  </a:cubicBezTo>
                  <a:cubicBezTo>
                    <a:pt x="121087" y="231897"/>
                    <a:pt x="134316" y="239866"/>
                    <a:pt x="156805" y="239866"/>
                  </a:cubicBezTo>
                  <a:cubicBezTo>
                    <a:pt x="170035" y="239866"/>
                    <a:pt x="170035" y="239866"/>
                    <a:pt x="170035" y="239866"/>
                  </a:cubicBezTo>
                  <a:cubicBezTo>
                    <a:pt x="191201" y="239866"/>
                    <a:pt x="204431" y="231897"/>
                    <a:pt x="212368" y="225257"/>
                  </a:cubicBezTo>
                  <a:cubicBezTo>
                    <a:pt x="217660" y="221273"/>
                    <a:pt x="224274" y="210649"/>
                    <a:pt x="230889" y="207993"/>
                  </a:cubicBezTo>
                  <a:cubicBezTo>
                    <a:pt x="241472" y="202681"/>
                    <a:pt x="256024" y="200025"/>
                    <a:pt x="269254" y="215961"/>
                  </a:cubicBezTo>
                  <a:cubicBezTo>
                    <a:pt x="291743" y="241194"/>
                    <a:pt x="310264" y="286346"/>
                    <a:pt x="310264" y="286346"/>
                  </a:cubicBezTo>
                  <a:cubicBezTo>
                    <a:pt x="316879" y="302282"/>
                    <a:pt x="316879" y="302282"/>
                    <a:pt x="316879" y="302282"/>
                  </a:cubicBezTo>
                  <a:cubicBezTo>
                    <a:pt x="320847" y="308922"/>
                    <a:pt x="323493" y="320874"/>
                    <a:pt x="319524" y="327514"/>
                  </a:cubicBezTo>
                  <a:cubicBezTo>
                    <a:pt x="311587" y="338138"/>
                    <a:pt x="295712" y="336810"/>
                    <a:pt x="295712" y="336810"/>
                  </a:cubicBezTo>
                  <a:lnTo>
                    <a:pt x="28482" y="336810"/>
                  </a:lnTo>
                  <a:cubicBezTo>
                    <a:pt x="28482" y="336810"/>
                    <a:pt x="9962" y="338138"/>
                    <a:pt x="2024" y="327514"/>
                  </a:cubicBezTo>
                  <a:cubicBezTo>
                    <a:pt x="-1945" y="320874"/>
                    <a:pt x="701" y="308922"/>
                    <a:pt x="3347" y="302282"/>
                  </a:cubicBezTo>
                  <a:cubicBezTo>
                    <a:pt x="11284" y="286346"/>
                    <a:pt x="11284" y="286346"/>
                    <a:pt x="11284" y="286346"/>
                  </a:cubicBezTo>
                  <a:cubicBezTo>
                    <a:pt x="11284" y="286346"/>
                    <a:pt x="31128" y="241194"/>
                    <a:pt x="53618" y="215961"/>
                  </a:cubicBezTo>
                  <a:cubicBezTo>
                    <a:pt x="60233" y="207993"/>
                    <a:pt x="67839" y="204673"/>
                    <a:pt x="75115" y="204009"/>
                  </a:cubicBezTo>
                  <a:close/>
                  <a:moveTo>
                    <a:pt x="160774" y="0"/>
                  </a:moveTo>
                  <a:cubicBezTo>
                    <a:pt x="207681" y="0"/>
                    <a:pt x="245706" y="44777"/>
                    <a:pt x="245706" y="100013"/>
                  </a:cubicBezTo>
                  <a:cubicBezTo>
                    <a:pt x="245706" y="155249"/>
                    <a:pt x="207681" y="200026"/>
                    <a:pt x="160774" y="200026"/>
                  </a:cubicBezTo>
                  <a:cubicBezTo>
                    <a:pt x="113867" y="200026"/>
                    <a:pt x="75842" y="155249"/>
                    <a:pt x="75842" y="100013"/>
                  </a:cubicBezTo>
                  <a:cubicBezTo>
                    <a:pt x="75842" y="44777"/>
                    <a:pt x="113867" y="0"/>
                    <a:pt x="16077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numCol="1" rtlCol="0" anchor="ctr" anchorCtr="1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582096" y="2592806"/>
            <a:ext cx="1890765" cy="2998835"/>
            <a:chOff x="9582096" y="2592806"/>
            <a:chExt cx="1890765" cy="2998835"/>
          </a:xfrm>
        </p:grpSpPr>
        <p:sp>
          <p:nvSpPr>
            <p:cNvPr id="17" name="îṣļîḑé-Rectangle 16"/>
            <p:cNvSpPr/>
            <p:nvPr/>
          </p:nvSpPr>
          <p:spPr bwMode="auto">
            <a:xfrm rot="5400000">
              <a:off x="9482358" y="3287442"/>
              <a:ext cx="2090241" cy="1890765"/>
            </a:xfrm>
            <a:prstGeom prst="rect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îṣļîḑé-Rectangle 17"/>
            <p:cNvSpPr/>
            <p:nvPr/>
          </p:nvSpPr>
          <p:spPr bwMode="auto">
            <a:xfrm>
              <a:off x="9583739" y="2592806"/>
              <a:ext cx="1887483" cy="546905"/>
            </a:xfrm>
            <a:prstGeom prst="rect">
              <a:avLst/>
            </a:prstGeom>
            <a:solidFill>
              <a:srgbClr val="3865B6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numCol="1" rtlCol="0" anchor="ctr" anchorCtr="1" compatLnSpc="1"/>
            <a:lstStyle/>
            <a:p>
              <a:pPr lvl="0" algn="ctr"/>
              <a:r>
                <a:rPr lang="zh-CN" altLang="en-US" sz="1600" b="1" dirty="0">
                  <a:solidFill>
                    <a:prstClr val="white"/>
                  </a:solidFill>
                </a:rPr>
                <a:t>五</a:t>
              </a:r>
              <a:endParaRPr lang="zh-CN" altLang="en-US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24" name="îṣļîḑé-Oval 23"/>
            <p:cNvSpPr/>
            <p:nvPr/>
          </p:nvSpPr>
          <p:spPr bwMode="auto">
            <a:xfrm>
              <a:off x="10186128" y="4908939"/>
              <a:ext cx="682702" cy="68270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bg1"/>
              </a:solidFill>
              <a:round/>
            </a:ln>
            <a:effectLst/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îṣļîḑé-任意多边形: 形状 25"/>
            <p:cNvSpPr/>
            <p:nvPr/>
          </p:nvSpPr>
          <p:spPr bwMode="auto">
            <a:xfrm>
              <a:off x="10354587" y="5069129"/>
              <a:ext cx="345783" cy="362322"/>
            </a:xfrm>
            <a:custGeom>
              <a:avLst/>
              <a:gdLst>
                <a:gd name="connsiteX0" fmla="*/ 75115 w 321487"/>
                <a:gd name="connsiteY0" fmla="*/ 204009 h 336863"/>
                <a:gd name="connsiteX1" fmla="*/ 94628 w 321487"/>
                <a:gd name="connsiteY1" fmla="*/ 207993 h 336863"/>
                <a:gd name="connsiteX2" fmla="*/ 114472 w 321487"/>
                <a:gd name="connsiteY2" fmla="*/ 225257 h 336863"/>
                <a:gd name="connsiteX3" fmla="*/ 156805 w 321487"/>
                <a:gd name="connsiteY3" fmla="*/ 239866 h 336863"/>
                <a:gd name="connsiteX4" fmla="*/ 170035 w 321487"/>
                <a:gd name="connsiteY4" fmla="*/ 239866 h 336863"/>
                <a:gd name="connsiteX5" fmla="*/ 212368 w 321487"/>
                <a:gd name="connsiteY5" fmla="*/ 225257 h 336863"/>
                <a:gd name="connsiteX6" fmla="*/ 230889 w 321487"/>
                <a:gd name="connsiteY6" fmla="*/ 207993 h 336863"/>
                <a:gd name="connsiteX7" fmla="*/ 269254 w 321487"/>
                <a:gd name="connsiteY7" fmla="*/ 215961 h 336863"/>
                <a:gd name="connsiteX8" fmla="*/ 310264 w 321487"/>
                <a:gd name="connsiteY8" fmla="*/ 286346 h 336863"/>
                <a:gd name="connsiteX9" fmla="*/ 316879 w 321487"/>
                <a:gd name="connsiteY9" fmla="*/ 302282 h 336863"/>
                <a:gd name="connsiteX10" fmla="*/ 319524 w 321487"/>
                <a:gd name="connsiteY10" fmla="*/ 327514 h 336863"/>
                <a:gd name="connsiteX11" fmla="*/ 295712 w 321487"/>
                <a:gd name="connsiteY11" fmla="*/ 336810 h 336863"/>
                <a:gd name="connsiteX12" fmla="*/ 28482 w 321487"/>
                <a:gd name="connsiteY12" fmla="*/ 336810 h 336863"/>
                <a:gd name="connsiteX13" fmla="*/ 2024 w 321487"/>
                <a:gd name="connsiteY13" fmla="*/ 327514 h 336863"/>
                <a:gd name="connsiteX14" fmla="*/ 3347 w 321487"/>
                <a:gd name="connsiteY14" fmla="*/ 302282 h 336863"/>
                <a:gd name="connsiteX15" fmla="*/ 11284 w 321487"/>
                <a:gd name="connsiteY15" fmla="*/ 286346 h 336863"/>
                <a:gd name="connsiteX16" fmla="*/ 53618 w 321487"/>
                <a:gd name="connsiteY16" fmla="*/ 215961 h 336863"/>
                <a:gd name="connsiteX17" fmla="*/ 75115 w 321487"/>
                <a:gd name="connsiteY17" fmla="*/ 204009 h 336863"/>
                <a:gd name="connsiteX18" fmla="*/ 160774 w 321487"/>
                <a:gd name="connsiteY18" fmla="*/ 0 h 336863"/>
                <a:gd name="connsiteX19" fmla="*/ 245706 w 321487"/>
                <a:gd name="connsiteY19" fmla="*/ 100013 h 336863"/>
                <a:gd name="connsiteX20" fmla="*/ 160774 w 321487"/>
                <a:gd name="connsiteY20" fmla="*/ 200026 h 336863"/>
                <a:gd name="connsiteX21" fmla="*/ 75842 w 321487"/>
                <a:gd name="connsiteY21" fmla="*/ 100013 h 336863"/>
                <a:gd name="connsiteX22" fmla="*/ 160774 w 321487"/>
                <a:gd name="connsiteY22" fmla="*/ 0 h 33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487" h="336863">
                  <a:moveTo>
                    <a:pt x="75115" y="204009"/>
                  </a:moveTo>
                  <a:cubicBezTo>
                    <a:pt x="82391" y="203345"/>
                    <a:pt x="89337" y="205337"/>
                    <a:pt x="94628" y="207993"/>
                  </a:cubicBezTo>
                  <a:cubicBezTo>
                    <a:pt x="101243" y="211977"/>
                    <a:pt x="109180" y="221273"/>
                    <a:pt x="114472" y="225257"/>
                  </a:cubicBezTo>
                  <a:cubicBezTo>
                    <a:pt x="121087" y="231897"/>
                    <a:pt x="134316" y="239866"/>
                    <a:pt x="156805" y="239866"/>
                  </a:cubicBezTo>
                  <a:cubicBezTo>
                    <a:pt x="170035" y="239866"/>
                    <a:pt x="170035" y="239866"/>
                    <a:pt x="170035" y="239866"/>
                  </a:cubicBezTo>
                  <a:cubicBezTo>
                    <a:pt x="191201" y="239866"/>
                    <a:pt x="204431" y="231897"/>
                    <a:pt x="212368" y="225257"/>
                  </a:cubicBezTo>
                  <a:cubicBezTo>
                    <a:pt x="217660" y="221273"/>
                    <a:pt x="224274" y="210649"/>
                    <a:pt x="230889" y="207993"/>
                  </a:cubicBezTo>
                  <a:cubicBezTo>
                    <a:pt x="241472" y="202681"/>
                    <a:pt x="256024" y="200025"/>
                    <a:pt x="269254" y="215961"/>
                  </a:cubicBezTo>
                  <a:cubicBezTo>
                    <a:pt x="291743" y="241194"/>
                    <a:pt x="310264" y="286346"/>
                    <a:pt x="310264" y="286346"/>
                  </a:cubicBezTo>
                  <a:cubicBezTo>
                    <a:pt x="316879" y="302282"/>
                    <a:pt x="316879" y="302282"/>
                    <a:pt x="316879" y="302282"/>
                  </a:cubicBezTo>
                  <a:cubicBezTo>
                    <a:pt x="320847" y="308922"/>
                    <a:pt x="323493" y="320874"/>
                    <a:pt x="319524" y="327514"/>
                  </a:cubicBezTo>
                  <a:cubicBezTo>
                    <a:pt x="311587" y="338138"/>
                    <a:pt x="295712" y="336810"/>
                    <a:pt x="295712" y="336810"/>
                  </a:cubicBezTo>
                  <a:lnTo>
                    <a:pt x="28482" y="336810"/>
                  </a:lnTo>
                  <a:cubicBezTo>
                    <a:pt x="28482" y="336810"/>
                    <a:pt x="9962" y="338138"/>
                    <a:pt x="2024" y="327514"/>
                  </a:cubicBezTo>
                  <a:cubicBezTo>
                    <a:pt x="-1945" y="320874"/>
                    <a:pt x="701" y="308922"/>
                    <a:pt x="3347" y="302282"/>
                  </a:cubicBezTo>
                  <a:cubicBezTo>
                    <a:pt x="11284" y="286346"/>
                    <a:pt x="11284" y="286346"/>
                    <a:pt x="11284" y="286346"/>
                  </a:cubicBezTo>
                  <a:cubicBezTo>
                    <a:pt x="11284" y="286346"/>
                    <a:pt x="31128" y="241194"/>
                    <a:pt x="53618" y="215961"/>
                  </a:cubicBezTo>
                  <a:cubicBezTo>
                    <a:pt x="60233" y="207993"/>
                    <a:pt x="67839" y="204673"/>
                    <a:pt x="75115" y="204009"/>
                  </a:cubicBezTo>
                  <a:close/>
                  <a:moveTo>
                    <a:pt x="160774" y="0"/>
                  </a:moveTo>
                  <a:cubicBezTo>
                    <a:pt x="207681" y="0"/>
                    <a:pt x="245706" y="44777"/>
                    <a:pt x="245706" y="100013"/>
                  </a:cubicBezTo>
                  <a:cubicBezTo>
                    <a:pt x="245706" y="155249"/>
                    <a:pt x="207681" y="200026"/>
                    <a:pt x="160774" y="200026"/>
                  </a:cubicBezTo>
                  <a:cubicBezTo>
                    <a:pt x="113867" y="200026"/>
                    <a:pt x="75842" y="155249"/>
                    <a:pt x="75842" y="100013"/>
                  </a:cubicBezTo>
                  <a:cubicBezTo>
                    <a:pt x="75842" y="44777"/>
                    <a:pt x="113867" y="0"/>
                    <a:pt x="16077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  <a:effectLst/>
          </p:spPr>
          <p:txBody>
            <a:bodyPr vert="horz" wrap="none" lIns="91440" tIns="45720" rIns="91440" bIns="45720" numCol="1" rtlCol="0" anchor="ctr" anchorCtr="1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îṣļîḑé-文本框 12"/>
          <p:cNvSpPr txBox="1"/>
          <p:nvPr/>
        </p:nvSpPr>
        <p:spPr>
          <a:xfrm>
            <a:off x="5283649" y="3318640"/>
            <a:ext cx="1618205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</a:rPr>
              <a:t>制定好部门间员工临时调度、培训和工作的应急方案，以及大促活动持续期间的员工值班、休假等相关安排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îṣļîḑé-文本框 12"/>
          <p:cNvSpPr txBox="1"/>
          <p:nvPr/>
        </p:nvSpPr>
        <p:spPr>
          <a:xfrm>
            <a:off x="7502636" y="3318640"/>
            <a:ext cx="1618205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</a:rPr>
              <a:t>按照流量的高低去计算各个岗位的人员数量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îṣļîḑé-文本框 12"/>
          <p:cNvSpPr txBox="1"/>
          <p:nvPr/>
        </p:nvSpPr>
        <p:spPr>
          <a:xfrm>
            <a:off x="9718375" y="3351986"/>
            <a:ext cx="1618205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</a:rPr>
              <a:t>）物料要针对可能出现的最大流量和包裹数去计算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406042" y="384536"/>
            <a:ext cx="3025187" cy="150810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sng">
            <a:solidFill>
              <a:schemeClr val="bg1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STAFF </a:t>
            </a:r>
            <a:endParaRPr lang="en-US" altLang="zh-CN" sz="2800" dirty="0">
              <a:solidFill>
                <a:schemeClr val="accent5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</a:rPr>
              <a:t>双</a:t>
            </a:r>
            <a:r>
              <a:rPr lang="en-US" altLang="zh-CN" sz="3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</a:rPr>
              <a:t>11-</a:t>
            </a:r>
            <a:r>
              <a:rPr lang="zh-CN" altLang="en-US" sz="3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</a:rPr>
              <a:t>人员准备</a:t>
            </a:r>
            <a:endParaRPr lang="en-US" altLang="zh-CN" sz="32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</a:endParaRPr>
          </a:p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</a:rPr>
              <a:t>INTRODUCTION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3" grpId="0"/>
      <p:bldP spid="34" grpId="0"/>
      <p:bldP spid="35" grpId="0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ïşḻïďê-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0" name="椭圆 19"/>
          <p:cNvSpPr/>
          <p:nvPr/>
        </p:nvSpPr>
        <p:spPr>
          <a:xfrm rot="19413612">
            <a:off x="4431885" y="-4946470"/>
            <a:ext cx="11759958" cy="154226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890539" y="2388746"/>
            <a:ext cx="5676299" cy="2585323"/>
          </a:xfrm>
          <a:prstGeom prst="rect">
            <a:avLst/>
          </a:prstGeom>
          <a:ln w="28575" cmpd="sng">
            <a:noFill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6000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MATERIEL</a:t>
            </a:r>
            <a:endParaRPr lang="en-US" altLang="zh-CN" sz="6000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r"/>
            <a:r>
              <a:rPr lang="zh-CN" altLang="en-US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陆</a:t>
            </a:r>
            <a:r>
              <a:rPr lang="en-US" altLang="zh-CN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物料准备</a:t>
            </a:r>
            <a:endParaRPr lang="en-US" altLang="zh-CN" sz="54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r"/>
            <a:endParaRPr lang="en-US" altLang="zh-CN" sz="4800" b="1" dirty="0">
              <a:solidFill>
                <a:srgbClr val="002060"/>
              </a:solidFill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 rot="19413612">
            <a:off x="-4676929" y="4112843"/>
            <a:ext cx="9114972" cy="3520205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9413612">
            <a:off x="7356224" y="-2621687"/>
            <a:ext cx="9114972" cy="3458688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22441" y="853452"/>
            <a:ext cx="3025187" cy="1508105"/>
          </a:xfrm>
          <a:prstGeom prst="rect">
            <a:avLst/>
          </a:prstGeom>
          <a:ln w="28575" cmpd="sng">
            <a:solidFill>
              <a:srgbClr val="00206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MATERIEL </a:t>
            </a:r>
            <a:endParaRPr lang="en-US" altLang="zh-CN" sz="2800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zh-CN" altLang="en-US" sz="3200" dirty="0">
                <a:solidFill>
                  <a:srgbClr val="002060"/>
                </a:solidFill>
                <a:latin typeface="+mj-lt"/>
                <a:ea typeface="+mj-ea"/>
              </a:rPr>
              <a:t>双</a:t>
            </a:r>
            <a:r>
              <a:rPr lang="en-US" altLang="zh-CN" sz="3200" dirty="0">
                <a:solidFill>
                  <a:srgbClr val="002060"/>
                </a:solidFill>
                <a:latin typeface="+mj-lt"/>
                <a:ea typeface="+mj-ea"/>
              </a:rPr>
              <a:t>11-</a:t>
            </a:r>
            <a:r>
              <a:rPr lang="zh-CN" altLang="en-US" sz="3200" dirty="0">
                <a:solidFill>
                  <a:srgbClr val="002060"/>
                </a:solidFill>
                <a:latin typeface="+mj-lt"/>
                <a:ea typeface="+mj-ea"/>
              </a:rPr>
              <a:t>物料准备</a:t>
            </a:r>
            <a:endParaRPr lang="en-US" altLang="zh-CN" sz="3200" dirty="0">
              <a:solidFill>
                <a:srgbClr val="002060"/>
              </a:solidFill>
              <a:latin typeface="+mj-lt"/>
              <a:ea typeface="+mj-ea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+mj-lt"/>
                <a:ea typeface="+mj-ea"/>
              </a:rPr>
              <a:t>INTRODUCTION</a:t>
            </a:r>
            <a:endParaRPr lang="en-US" altLang="zh-CN" sz="3200" b="1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grpSp>
        <p:nvGrpSpPr>
          <p:cNvPr id="29" name="Group 94"/>
          <p:cNvGrpSpPr/>
          <p:nvPr/>
        </p:nvGrpSpPr>
        <p:grpSpPr>
          <a:xfrm>
            <a:off x="6658498" y="5005903"/>
            <a:ext cx="3833915" cy="737088"/>
            <a:chOff x="7150697" y="4830172"/>
            <a:chExt cx="3833915" cy="737088"/>
          </a:xfrm>
        </p:grpSpPr>
        <p:sp>
          <p:nvSpPr>
            <p:cNvPr id="51" name="îṣļîḑé-Rectangle 4"/>
            <p:cNvSpPr/>
            <p:nvPr/>
          </p:nvSpPr>
          <p:spPr>
            <a:xfrm>
              <a:off x="7150697" y="4830172"/>
              <a:ext cx="1529613" cy="372391"/>
            </a:xfrm>
            <a:prstGeom prst="rect">
              <a:avLst/>
            </a:prstGeom>
          </p:spPr>
          <p:txBody>
            <a:bodyPr wrap="none" lIns="109710" tIns="54855" rIns="109710" bIns="54855">
              <a:normAutofit/>
            </a:bodyPr>
            <a:lstStyle/>
            <a:p>
              <a:r>
                <a:rPr lang="zh-CN" altLang="en-US" sz="1700" dirty="0">
                  <a:solidFill>
                    <a:schemeClr val="accent5">
                      <a:lumMod val="75000"/>
                    </a:schemeClr>
                  </a:solidFill>
                </a:rPr>
                <a:t>配送准备</a:t>
              </a:r>
              <a:endParaRPr lang="zh-CN" altLang="en-US" sz="17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2" name="îṣļîḑé-TextBox 5"/>
            <p:cNvSpPr txBox="1"/>
            <p:nvPr/>
          </p:nvSpPr>
          <p:spPr>
            <a:xfrm>
              <a:off x="7150697" y="5202563"/>
              <a:ext cx="3833915" cy="364697"/>
            </a:xfrm>
            <a:prstGeom prst="rect">
              <a:avLst/>
            </a:prstGeom>
            <a:noFill/>
          </p:spPr>
          <p:txBody>
            <a:bodyPr wrap="square" lIns="109710" tIns="54855" rIns="109710" bIns="54855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5">
                      <a:lumMod val="75000"/>
                    </a:schemeClr>
                  </a:solidFill>
                </a:rPr>
                <a:t>此部分内容作为文字排版占位显示（建议使用主题字体）</a:t>
              </a:r>
              <a:endParaRPr lang="zh-CN" altLang="en-US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0" name="Group 1"/>
          <p:cNvGrpSpPr/>
          <p:nvPr/>
        </p:nvGrpSpPr>
        <p:grpSpPr>
          <a:xfrm>
            <a:off x="5143399" y="3136846"/>
            <a:ext cx="3833915" cy="737088"/>
            <a:chOff x="7150697" y="2166020"/>
            <a:chExt cx="3833915" cy="737088"/>
          </a:xfrm>
        </p:grpSpPr>
        <p:sp>
          <p:nvSpPr>
            <p:cNvPr id="49" name="îṣļîḑé-Rectangle 9"/>
            <p:cNvSpPr/>
            <p:nvPr/>
          </p:nvSpPr>
          <p:spPr>
            <a:xfrm>
              <a:off x="7150697" y="2166020"/>
              <a:ext cx="1529613" cy="372391"/>
            </a:xfrm>
            <a:prstGeom prst="rect">
              <a:avLst/>
            </a:prstGeom>
          </p:spPr>
          <p:txBody>
            <a:bodyPr wrap="none" lIns="109710" tIns="54855" rIns="109710" bIns="54855">
              <a:normAutofit/>
            </a:bodyPr>
            <a:lstStyle/>
            <a:p>
              <a:r>
                <a:rPr lang="zh-CN" altLang="en-US" sz="1700" dirty="0">
                  <a:solidFill>
                    <a:schemeClr val="accent5">
                      <a:lumMod val="75000"/>
                    </a:schemeClr>
                  </a:solidFill>
                </a:rPr>
                <a:t>包装材料准备</a:t>
              </a:r>
              <a:endParaRPr lang="zh-CN" altLang="en-US" sz="17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0" name="îṣļîḑé-TextBox 10"/>
            <p:cNvSpPr txBox="1"/>
            <p:nvPr/>
          </p:nvSpPr>
          <p:spPr>
            <a:xfrm>
              <a:off x="7150697" y="2538411"/>
              <a:ext cx="3833915" cy="364697"/>
            </a:xfrm>
            <a:prstGeom prst="rect">
              <a:avLst/>
            </a:prstGeom>
            <a:noFill/>
          </p:spPr>
          <p:txBody>
            <a:bodyPr wrap="square" lIns="109710" tIns="54855" rIns="109710" bIns="54855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accent5">
                      <a:lumMod val="75000"/>
                    </a:schemeClr>
                  </a:solidFill>
                </a:rPr>
                <a:t>此部分内容作为文字排版占位显示（建议使用主题字体）</a:t>
              </a:r>
              <a:endParaRPr lang="zh-CN" altLang="en-US" sz="11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98"/>
          <p:cNvGrpSpPr/>
          <p:nvPr/>
        </p:nvGrpSpPr>
        <p:grpSpPr>
          <a:xfrm>
            <a:off x="5893638" y="4950782"/>
            <a:ext cx="764860" cy="765060"/>
            <a:chOff x="6356794" y="4841144"/>
            <a:chExt cx="764860" cy="765060"/>
          </a:xfrm>
        </p:grpSpPr>
        <p:sp>
          <p:nvSpPr>
            <p:cNvPr id="43" name="îṣļîḑé-Oval 6"/>
            <p:cNvSpPr/>
            <p:nvPr/>
          </p:nvSpPr>
          <p:spPr bwMode="auto">
            <a:xfrm>
              <a:off x="6356794" y="4841144"/>
              <a:ext cx="764860" cy="76506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4" name="îṣļîḑé-Freeform: Shape 15"/>
            <p:cNvSpPr/>
            <p:nvPr/>
          </p:nvSpPr>
          <p:spPr bwMode="auto">
            <a:xfrm>
              <a:off x="6602877" y="5046238"/>
              <a:ext cx="272695" cy="354873"/>
            </a:xfrm>
            <a:custGeom>
              <a:avLst/>
              <a:gdLst>
                <a:gd name="T0" fmla="*/ 115 w 320"/>
                <a:gd name="T1" fmla="*/ 62 h 417"/>
                <a:gd name="T2" fmla="*/ 115 w 320"/>
                <a:gd name="T3" fmla="*/ 62 h 417"/>
                <a:gd name="T4" fmla="*/ 62 w 320"/>
                <a:gd name="T5" fmla="*/ 0 h 417"/>
                <a:gd name="T6" fmla="*/ 0 w 320"/>
                <a:gd name="T7" fmla="*/ 62 h 417"/>
                <a:gd name="T8" fmla="*/ 36 w 320"/>
                <a:gd name="T9" fmla="*/ 115 h 417"/>
                <a:gd name="T10" fmla="*/ 36 w 320"/>
                <a:gd name="T11" fmla="*/ 301 h 417"/>
                <a:gd name="T12" fmla="*/ 0 w 320"/>
                <a:gd name="T13" fmla="*/ 354 h 417"/>
                <a:gd name="T14" fmla="*/ 62 w 320"/>
                <a:gd name="T15" fmla="*/ 416 h 417"/>
                <a:gd name="T16" fmla="*/ 115 w 320"/>
                <a:gd name="T17" fmla="*/ 354 h 417"/>
                <a:gd name="T18" fmla="*/ 80 w 320"/>
                <a:gd name="T19" fmla="*/ 301 h 417"/>
                <a:gd name="T20" fmla="*/ 80 w 320"/>
                <a:gd name="T21" fmla="*/ 115 h 417"/>
                <a:gd name="T22" fmla="*/ 115 w 320"/>
                <a:gd name="T23" fmla="*/ 62 h 417"/>
                <a:gd name="T24" fmla="*/ 98 w 320"/>
                <a:gd name="T25" fmla="*/ 354 h 417"/>
                <a:gd name="T26" fmla="*/ 98 w 320"/>
                <a:gd name="T27" fmla="*/ 354 h 417"/>
                <a:gd name="T28" fmla="*/ 62 w 320"/>
                <a:gd name="T29" fmla="*/ 390 h 417"/>
                <a:gd name="T30" fmla="*/ 27 w 320"/>
                <a:gd name="T31" fmla="*/ 354 h 417"/>
                <a:gd name="T32" fmla="*/ 62 w 320"/>
                <a:gd name="T33" fmla="*/ 319 h 417"/>
                <a:gd name="T34" fmla="*/ 98 w 320"/>
                <a:gd name="T35" fmla="*/ 354 h 417"/>
                <a:gd name="T36" fmla="*/ 62 w 320"/>
                <a:gd name="T37" fmla="*/ 88 h 417"/>
                <a:gd name="T38" fmla="*/ 62 w 320"/>
                <a:gd name="T39" fmla="*/ 88 h 417"/>
                <a:gd name="T40" fmla="*/ 27 w 320"/>
                <a:gd name="T41" fmla="*/ 62 h 417"/>
                <a:gd name="T42" fmla="*/ 62 w 320"/>
                <a:gd name="T43" fmla="*/ 27 h 417"/>
                <a:gd name="T44" fmla="*/ 98 w 320"/>
                <a:gd name="T45" fmla="*/ 62 h 417"/>
                <a:gd name="T46" fmla="*/ 62 w 320"/>
                <a:gd name="T47" fmla="*/ 88 h 417"/>
                <a:gd name="T48" fmla="*/ 284 w 320"/>
                <a:gd name="T49" fmla="*/ 301 h 417"/>
                <a:gd name="T50" fmla="*/ 284 w 320"/>
                <a:gd name="T51" fmla="*/ 301 h 417"/>
                <a:gd name="T52" fmla="*/ 284 w 320"/>
                <a:gd name="T53" fmla="*/ 115 h 417"/>
                <a:gd name="T54" fmla="*/ 319 w 320"/>
                <a:gd name="T55" fmla="*/ 62 h 417"/>
                <a:gd name="T56" fmla="*/ 257 w 320"/>
                <a:gd name="T57" fmla="*/ 0 h 417"/>
                <a:gd name="T58" fmla="*/ 195 w 320"/>
                <a:gd name="T59" fmla="*/ 62 h 417"/>
                <a:gd name="T60" fmla="*/ 239 w 320"/>
                <a:gd name="T61" fmla="*/ 115 h 417"/>
                <a:gd name="T62" fmla="*/ 239 w 320"/>
                <a:gd name="T63" fmla="*/ 301 h 417"/>
                <a:gd name="T64" fmla="*/ 195 w 320"/>
                <a:gd name="T65" fmla="*/ 354 h 417"/>
                <a:gd name="T66" fmla="*/ 257 w 320"/>
                <a:gd name="T67" fmla="*/ 416 h 417"/>
                <a:gd name="T68" fmla="*/ 319 w 320"/>
                <a:gd name="T69" fmla="*/ 354 h 417"/>
                <a:gd name="T70" fmla="*/ 284 w 320"/>
                <a:gd name="T71" fmla="*/ 301 h 417"/>
                <a:gd name="T72" fmla="*/ 221 w 320"/>
                <a:gd name="T73" fmla="*/ 62 h 417"/>
                <a:gd name="T74" fmla="*/ 221 w 320"/>
                <a:gd name="T75" fmla="*/ 62 h 417"/>
                <a:gd name="T76" fmla="*/ 257 w 320"/>
                <a:gd name="T77" fmla="*/ 27 h 417"/>
                <a:gd name="T78" fmla="*/ 292 w 320"/>
                <a:gd name="T79" fmla="*/ 62 h 417"/>
                <a:gd name="T80" fmla="*/ 257 w 320"/>
                <a:gd name="T81" fmla="*/ 88 h 417"/>
                <a:gd name="T82" fmla="*/ 221 w 320"/>
                <a:gd name="T83" fmla="*/ 62 h 417"/>
                <a:gd name="T84" fmla="*/ 257 w 320"/>
                <a:gd name="T85" fmla="*/ 390 h 417"/>
                <a:gd name="T86" fmla="*/ 257 w 320"/>
                <a:gd name="T87" fmla="*/ 390 h 417"/>
                <a:gd name="T88" fmla="*/ 221 w 320"/>
                <a:gd name="T89" fmla="*/ 354 h 417"/>
                <a:gd name="T90" fmla="*/ 257 w 320"/>
                <a:gd name="T91" fmla="*/ 319 h 417"/>
                <a:gd name="T92" fmla="*/ 292 w 320"/>
                <a:gd name="T93" fmla="*/ 354 h 417"/>
                <a:gd name="T94" fmla="*/ 257 w 320"/>
                <a:gd name="T95" fmla="*/ 39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0" h="417">
                  <a:moveTo>
                    <a:pt x="115" y="62"/>
                  </a:moveTo>
                  <a:lnTo>
                    <a:pt x="115" y="62"/>
                  </a:lnTo>
                  <a:cubicBezTo>
                    <a:pt x="115" y="27"/>
                    <a:pt x="89" y="0"/>
                    <a:pt x="62" y="0"/>
                  </a:cubicBezTo>
                  <a:cubicBezTo>
                    <a:pt x="27" y="0"/>
                    <a:pt x="0" y="27"/>
                    <a:pt x="0" y="62"/>
                  </a:cubicBezTo>
                  <a:cubicBezTo>
                    <a:pt x="0" y="80"/>
                    <a:pt x="18" y="106"/>
                    <a:pt x="36" y="115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18" y="310"/>
                    <a:pt x="0" y="328"/>
                    <a:pt x="0" y="354"/>
                  </a:cubicBezTo>
                  <a:cubicBezTo>
                    <a:pt x="0" y="390"/>
                    <a:pt x="27" y="416"/>
                    <a:pt x="62" y="416"/>
                  </a:cubicBezTo>
                  <a:cubicBezTo>
                    <a:pt x="89" y="416"/>
                    <a:pt x="115" y="390"/>
                    <a:pt x="115" y="354"/>
                  </a:cubicBezTo>
                  <a:cubicBezTo>
                    <a:pt x="115" y="328"/>
                    <a:pt x="106" y="310"/>
                    <a:pt x="80" y="301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106" y="106"/>
                    <a:pt x="115" y="80"/>
                    <a:pt x="115" y="62"/>
                  </a:cubicBezTo>
                  <a:close/>
                  <a:moveTo>
                    <a:pt x="98" y="354"/>
                  </a:moveTo>
                  <a:lnTo>
                    <a:pt x="98" y="354"/>
                  </a:lnTo>
                  <a:cubicBezTo>
                    <a:pt x="98" y="372"/>
                    <a:pt x="80" y="390"/>
                    <a:pt x="62" y="390"/>
                  </a:cubicBezTo>
                  <a:cubicBezTo>
                    <a:pt x="44" y="390"/>
                    <a:pt x="27" y="372"/>
                    <a:pt x="27" y="354"/>
                  </a:cubicBezTo>
                  <a:cubicBezTo>
                    <a:pt x="27" y="337"/>
                    <a:pt x="44" y="319"/>
                    <a:pt x="62" y="319"/>
                  </a:cubicBezTo>
                  <a:cubicBezTo>
                    <a:pt x="80" y="319"/>
                    <a:pt x="98" y="337"/>
                    <a:pt x="98" y="354"/>
                  </a:cubicBezTo>
                  <a:close/>
                  <a:moveTo>
                    <a:pt x="62" y="88"/>
                  </a:moveTo>
                  <a:lnTo>
                    <a:pt x="62" y="88"/>
                  </a:lnTo>
                  <a:cubicBezTo>
                    <a:pt x="44" y="88"/>
                    <a:pt x="27" y="80"/>
                    <a:pt x="27" y="62"/>
                  </a:cubicBezTo>
                  <a:cubicBezTo>
                    <a:pt x="27" y="35"/>
                    <a:pt x="44" y="27"/>
                    <a:pt x="62" y="27"/>
                  </a:cubicBezTo>
                  <a:cubicBezTo>
                    <a:pt x="80" y="27"/>
                    <a:pt x="98" y="35"/>
                    <a:pt x="98" y="62"/>
                  </a:cubicBezTo>
                  <a:cubicBezTo>
                    <a:pt x="98" y="80"/>
                    <a:pt x="80" y="88"/>
                    <a:pt x="62" y="88"/>
                  </a:cubicBezTo>
                  <a:close/>
                  <a:moveTo>
                    <a:pt x="284" y="301"/>
                  </a:moveTo>
                  <a:lnTo>
                    <a:pt x="284" y="301"/>
                  </a:lnTo>
                  <a:cubicBezTo>
                    <a:pt x="284" y="115"/>
                    <a:pt x="284" y="115"/>
                    <a:pt x="284" y="115"/>
                  </a:cubicBezTo>
                  <a:cubicBezTo>
                    <a:pt x="302" y="106"/>
                    <a:pt x="319" y="80"/>
                    <a:pt x="319" y="62"/>
                  </a:cubicBezTo>
                  <a:cubicBezTo>
                    <a:pt x="319" y="27"/>
                    <a:pt x="292" y="0"/>
                    <a:pt x="257" y="0"/>
                  </a:cubicBezTo>
                  <a:cubicBezTo>
                    <a:pt x="221" y="0"/>
                    <a:pt x="195" y="27"/>
                    <a:pt x="195" y="62"/>
                  </a:cubicBezTo>
                  <a:cubicBezTo>
                    <a:pt x="195" y="80"/>
                    <a:pt x="212" y="106"/>
                    <a:pt x="239" y="115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12" y="310"/>
                    <a:pt x="195" y="328"/>
                    <a:pt x="195" y="354"/>
                  </a:cubicBezTo>
                  <a:cubicBezTo>
                    <a:pt x="195" y="390"/>
                    <a:pt x="221" y="416"/>
                    <a:pt x="257" y="416"/>
                  </a:cubicBezTo>
                  <a:cubicBezTo>
                    <a:pt x="292" y="416"/>
                    <a:pt x="319" y="390"/>
                    <a:pt x="319" y="354"/>
                  </a:cubicBezTo>
                  <a:cubicBezTo>
                    <a:pt x="319" y="328"/>
                    <a:pt x="302" y="310"/>
                    <a:pt x="284" y="301"/>
                  </a:cubicBezTo>
                  <a:close/>
                  <a:moveTo>
                    <a:pt x="221" y="62"/>
                  </a:moveTo>
                  <a:lnTo>
                    <a:pt x="221" y="62"/>
                  </a:lnTo>
                  <a:cubicBezTo>
                    <a:pt x="221" y="35"/>
                    <a:pt x="239" y="27"/>
                    <a:pt x="257" y="27"/>
                  </a:cubicBezTo>
                  <a:cubicBezTo>
                    <a:pt x="275" y="27"/>
                    <a:pt x="292" y="35"/>
                    <a:pt x="292" y="62"/>
                  </a:cubicBezTo>
                  <a:cubicBezTo>
                    <a:pt x="292" y="80"/>
                    <a:pt x="275" y="88"/>
                    <a:pt x="257" y="88"/>
                  </a:cubicBezTo>
                  <a:cubicBezTo>
                    <a:pt x="239" y="88"/>
                    <a:pt x="221" y="80"/>
                    <a:pt x="221" y="62"/>
                  </a:cubicBezTo>
                  <a:close/>
                  <a:moveTo>
                    <a:pt x="257" y="390"/>
                  </a:moveTo>
                  <a:lnTo>
                    <a:pt x="257" y="390"/>
                  </a:lnTo>
                  <a:cubicBezTo>
                    <a:pt x="239" y="390"/>
                    <a:pt x="221" y="372"/>
                    <a:pt x="221" y="354"/>
                  </a:cubicBezTo>
                  <a:cubicBezTo>
                    <a:pt x="221" y="337"/>
                    <a:pt x="239" y="319"/>
                    <a:pt x="257" y="319"/>
                  </a:cubicBezTo>
                  <a:cubicBezTo>
                    <a:pt x="275" y="319"/>
                    <a:pt x="292" y="337"/>
                    <a:pt x="292" y="354"/>
                  </a:cubicBezTo>
                  <a:cubicBezTo>
                    <a:pt x="292" y="372"/>
                    <a:pt x="275" y="390"/>
                    <a:pt x="257" y="3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Group 95"/>
          <p:cNvGrpSpPr/>
          <p:nvPr/>
        </p:nvGrpSpPr>
        <p:grpSpPr>
          <a:xfrm>
            <a:off x="4378539" y="3105902"/>
            <a:ext cx="764860" cy="765060"/>
            <a:chOff x="6373382" y="2169288"/>
            <a:chExt cx="764860" cy="765060"/>
          </a:xfrm>
        </p:grpSpPr>
        <p:sp>
          <p:nvSpPr>
            <p:cNvPr id="39" name="îṣļîḑé-Oval 3"/>
            <p:cNvSpPr/>
            <p:nvPr/>
          </p:nvSpPr>
          <p:spPr bwMode="auto">
            <a:xfrm>
              <a:off x="6373382" y="2169288"/>
              <a:ext cx="764860" cy="76506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0" name="îṣļîḑé-Freeform: Shape 17"/>
            <p:cNvSpPr/>
            <p:nvPr/>
          </p:nvSpPr>
          <p:spPr bwMode="auto">
            <a:xfrm>
              <a:off x="6548708" y="2385035"/>
              <a:ext cx="414209" cy="333566"/>
            </a:xfrm>
            <a:custGeom>
              <a:avLst/>
              <a:gdLst>
                <a:gd name="T0" fmla="*/ 169 w 497"/>
                <a:gd name="T1" fmla="*/ 196 h 400"/>
                <a:gd name="T2" fmla="*/ 169 w 497"/>
                <a:gd name="T3" fmla="*/ 196 h 400"/>
                <a:gd name="T4" fmla="*/ 248 w 497"/>
                <a:gd name="T5" fmla="*/ 275 h 400"/>
                <a:gd name="T6" fmla="*/ 328 w 497"/>
                <a:gd name="T7" fmla="*/ 196 h 400"/>
                <a:gd name="T8" fmla="*/ 248 w 497"/>
                <a:gd name="T9" fmla="*/ 116 h 400"/>
                <a:gd name="T10" fmla="*/ 169 w 497"/>
                <a:gd name="T11" fmla="*/ 196 h 400"/>
                <a:gd name="T12" fmla="*/ 116 w 497"/>
                <a:gd name="T13" fmla="*/ 169 h 400"/>
                <a:gd name="T14" fmla="*/ 116 w 497"/>
                <a:gd name="T15" fmla="*/ 169 h 400"/>
                <a:gd name="T16" fmla="*/ 248 w 497"/>
                <a:gd name="T17" fmla="*/ 63 h 400"/>
                <a:gd name="T18" fmla="*/ 345 w 497"/>
                <a:gd name="T19" fmla="*/ 98 h 400"/>
                <a:gd name="T20" fmla="*/ 390 w 497"/>
                <a:gd name="T21" fmla="*/ 98 h 400"/>
                <a:gd name="T22" fmla="*/ 390 w 497"/>
                <a:gd name="T23" fmla="*/ 54 h 400"/>
                <a:gd name="T24" fmla="*/ 248 w 497"/>
                <a:gd name="T25" fmla="*/ 0 h 400"/>
                <a:gd name="T26" fmla="*/ 62 w 497"/>
                <a:gd name="T27" fmla="*/ 143 h 400"/>
                <a:gd name="T28" fmla="*/ 0 w 497"/>
                <a:gd name="T29" fmla="*/ 143 h 400"/>
                <a:gd name="T30" fmla="*/ 0 w 497"/>
                <a:gd name="T31" fmla="*/ 196 h 400"/>
                <a:gd name="T32" fmla="*/ 80 w 497"/>
                <a:gd name="T33" fmla="*/ 196 h 400"/>
                <a:gd name="T34" fmla="*/ 116 w 497"/>
                <a:gd name="T35" fmla="*/ 169 h 400"/>
                <a:gd name="T36" fmla="*/ 416 w 497"/>
                <a:gd name="T37" fmla="*/ 196 h 400"/>
                <a:gd name="T38" fmla="*/ 416 w 497"/>
                <a:gd name="T39" fmla="*/ 196 h 400"/>
                <a:gd name="T40" fmla="*/ 381 w 497"/>
                <a:gd name="T41" fmla="*/ 231 h 400"/>
                <a:gd name="T42" fmla="*/ 248 w 497"/>
                <a:gd name="T43" fmla="*/ 337 h 400"/>
                <a:gd name="T44" fmla="*/ 151 w 497"/>
                <a:gd name="T45" fmla="*/ 293 h 400"/>
                <a:gd name="T46" fmla="*/ 107 w 497"/>
                <a:gd name="T47" fmla="*/ 293 h 400"/>
                <a:gd name="T48" fmla="*/ 107 w 497"/>
                <a:gd name="T49" fmla="*/ 337 h 400"/>
                <a:gd name="T50" fmla="*/ 248 w 497"/>
                <a:gd name="T51" fmla="*/ 399 h 400"/>
                <a:gd name="T52" fmla="*/ 435 w 497"/>
                <a:gd name="T53" fmla="*/ 257 h 400"/>
                <a:gd name="T54" fmla="*/ 496 w 497"/>
                <a:gd name="T55" fmla="*/ 257 h 400"/>
                <a:gd name="T56" fmla="*/ 496 w 497"/>
                <a:gd name="T57" fmla="*/ 196 h 400"/>
                <a:gd name="T58" fmla="*/ 416 w 497"/>
                <a:gd name="T59" fmla="*/ 1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28885" y="3991311"/>
            <a:ext cx="4598775" cy="776091"/>
            <a:chOff x="4175339" y="4639001"/>
            <a:chExt cx="4598775" cy="776091"/>
          </a:xfrm>
        </p:grpSpPr>
        <p:grpSp>
          <p:nvGrpSpPr>
            <p:cNvPr id="31" name="Group 92"/>
            <p:cNvGrpSpPr/>
            <p:nvPr/>
          </p:nvGrpSpPr>
          <p:grpSpPr>
            <a:xfrm>
              <a:off x="4940199" y="4678004"/>
              <a:ext cx="3833915" cy="737088"/>
              <a:chOff x="7150697" y="3043003"/>
              <a:chExt cx="3833915" cy="737088"/>
            </a:xfrm>
          </p:grpSpPr>
          <p:sp>
            <p:nvSpPr>
              <p:cNvPr id="47" name="îṣļîḑé-Rectangle 11"/>
              <p:cNvSpPr/>
              <p:nvPr/>
            </p:nvSpPr>
            <p:spPr>
              <a:xfrm>
                <a:off x="7150697" y="3043003"/>
                <a:ext cx="1529613" cy="372391"/>
              </a:xfrm>
              <a:prstGeom prst="rect">
                <a:avLst/>
              </a:prstGeom>
            </p:spPr>
            <p:txBody>
              <a:bodyPr wrap="none" lIns="109710" tIns="54855" rIns="109710" bIns="54855">
                <a:normAutofit/>
              </a:bodyPr>
              <a:lstStyle/>
              <a:p>
                <a:r>
                  <a:rPr lang="zh-CN" altLang="en-US" sz="1700" dirty="0">
                    <a:solidFill>
                      <a:schemeClr val="accent5">
                        <a:lumMod val="75000"/>
                      </a:schemeClr>
                    </a:solidFill>
                  </a:rPr>
                  <a:t>广告耗材准备</a:t>
                </a:r>
                <a:endParaRPr lang="zh-CN" altLang="en-US" sz="17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îṣļîḑé-TextBox 12"/>
              <p:cNvSpPr txBox="1"/>
              <p:nvPr/>
            </p:nvSpPr>
            <p:spPr>
              <a:xfrm>
                <a:off x="7150697" y="3415394"/>
                <a:ext cx="3833915" cy="364697"/>
              </a:xfrm>
              <a:prstGeom prst="rect">
                <a:avLst/>
              </a:prstGeom>
              <a:noFill/>
            </p:spPr>
            <p:txBody>
              <a:bodyPr wrap="square" lIns="109710" tIns="54855" rIns="109710" bIns="54855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此部分内容作为文字排版占位显示（建议使用主题字体）</a:t>
                </a:r>
                <a:endParaRPr lang="zh-CN" altLang="en-US" sz="11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6" name="Group 96"/>
            <p:cNvGrpSpPr/>
            <p:nvPr/>
          </p:nvGrpSpPr>
          <p:grpSpPr>
            <a:xfrm>
              <a:off x="4175339" y="4639001"/>
              <a:ext cx="764860" cy="765060"/>
              <a:chOff x="6377202" y="3049115"/>
              <a:chExt cx="764860" cy="765060"/>
            </a:xfrm>
          </p:grpSpPr>
          <p:sp>
            <p:nvSpPr>
              <p:cNvPr id="37" name="îṣļîḑé-Oval 7"/>
              <p:cNvSpPr/>
              <p:nvPr/>
            </p:nvSpPr>
            <p:spPr bwMode="auto">
              <a:xfrm>
                <a:off x="6377202" y="3049115"/>
                <a:ext cx="764860" cy="7650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îṣļîḑé-Freeform: Shape 18"/>
              <p:cNvSpPr/>
              <p:nvPr/>
            </p:nvSpPr>
            <p:spPr bwMode="auto">
              <a:xfrm>
                <a:off x="6593915" y="3298192"/>
                <a:ext cx="331434" cy="266907"/>
              </a:xfrm>
              <a:custGeom>
                <a:avLst/>
                <a:gdLst>
                  <a:gd name="T0" fmla="*/ 443 w 497"/>
                  <a:gd name="T1" fmla="*/ 0 h 400"/>
                  <a:gd name="T2" fmla="*/ 443 w 497"/>
                  <a:gd name="T3" fmla="*/ 0 h 400"/>
                  <a:gd name="T4" fmla="*/ 53 w 497"/>
                  <a:gd name="T5" fmla="*/ 0 h 400"/>
                  <a:gd name="T6" fmla="*/ 0 w 497"/>
                  <a:gd name="T7" fmla="*/ 44 h 400"/>
                  <a:gd name="T8" fmla="*/ 0 w 497"/>
                  <a:gd name="T9" fmla="*/ 346 h 400"/>
                  <a:gd name="T10" fmla="*/ 53 w 497"/>
                  <a:gd name="T11" fmla="*/ 399 h 400"/>
                  <a:gd name="T12" fmla="*/ 443 w 497"/>
                  <a:gd name="T13" fmla="*/ 399 h 400"/>
                  <a:gd name="T14" fmla="*/ 496 w 497"/>
                  <a:gd name="T15" fmla="*/ 346 h 400"/>
                  <a:gd name="T16" fmla="*/ 496 w 497"/>
                  <a:gd name="T17" fmla="*/ 44 h 400"/>
                  <a:gd name="T18" fmla="*/ 443 w 497"/>
                  <a:gd name="T19" fmla="*/ 0 h 400"/>
                  <a:gd name="T20" fmla="*/ 443 w 497"/>
                  <a:gd name="T21" fmla="*/ 346 h 400"/>
                  <a:gd name="T22" fmla="*/ 443 w 497"/>
                  <a:gd name="T23" fmla="*/ 346 h 400"/>
                  <a:gd name="T24" fmla="*/ 53 w 497"/>
                  <a:gd name="T25" fmla="*/ 346 h 400"/>
                  <a:gd name="T26" fmla="*/ 53 w 497"/>
                  <a:gd name="T27" fmla="*/ 44 h 400"/>
                  <a:gd name="T28" fmla="*/ 443 w 497"/>
                  <a:gd name="T29" fmla="*/ 44 h 400"/>
                  <a:gd name="T30" fmla="*/ 443 w 497"/>
                  <a:gd name="T31" fmla="*/ 346 h 400"/>
                  <a:gd name="T32" fmla="*/ 222 w 497"/>
                  <a:gd name="T33" fmla="*/ 249 h 400"/>
                  <a:gd name="T34" fmla="*/ 222 w 497"/>
                  <a:gd name="T35" fmla="*/ 249 h 400"/>
                  <a:gd name="T36" fmla="*/ 97 w 497"/>
                  <a:gd name="T37" fmla="*/ 249 h 400"/>
                  <a:gd name="T38" fmla="*/ 97 w 497"/>
                  <a:gd name="T39" fmla="*/ 293 h 400"/>
                  <a:gd name="T40" fmla="*/ 222 w 497"/>
                  <a:gd name="T41" fmla="*/ 293 h 400"/>
                  <a:gd name="T42" fmla="*/ 222 w 497"/>
                  <a:gd name="T43" fmla="*/ 249 h 400"/>
                  <a:gd name="T44" fmla="*/ 222 w 497"/>
                  <a:gd name="T45" fmla="*/ 178 h 400"/>
                  <a:gd name="T46" fmla="*/ 222 w 497"/>
                  <a:gd name="T47" fmla="*/ 178 h 400"/>
                  <a:gd name="T48" fmla="*/ 97 w 497"/>
                  <a:gd name="T49" fmla="*/ 178 h 400"/>
                  <a:gd name="T50" fmla="*/ 97 w 497"/>
                  <a:gd name="T51" fmla="*/ 222 h 400"/>
                  <a:gd name="T52" fmla="*/ 222 w 497"/>
                  <a:gd name="T53" fmla="*/ 222 h 400"/>
                  <a:gd name="T54" fmla="*/ 222 w 497"/>
                  <a:gd name="T55" fmla="*/ 178 h 400"/>
                  <a:gd name="T56" fmla="*/ 222 w 497"/>
                  <a:gd name="T57" fmla="*/ 98 h 400"/>
                  <a:gd name="T58" fmla="*/ 222 w 497"/>
                  <a:gd name="T59" fmla="*/ 98 h 400"/>
                  <a:gd name="T60" fmla="*/ 97 w 497"/>
                  <a:gd name="T61" fmla="*/ 98 h 400"/>
                  <a:gd name="T62" fmla="*/ 97 w 497"/>
                  <a:gd name="T63" fmla="*/ 143 h 400"/>
                  <a:gd name="T64" fmla="*/ 222 w 497"/>
                  <a:gd name="T65" fmla="*/ 143 h 400"/>
                  <a:gd name="T66" fmla="*/ 222 w 497"/>
                  <a:gd name="T67" fmla="*/ 98 h 400"/>
                  <a:gd name="T68" fmla="*/ 389 w 497"/>
                  <a:gd name="T69" fmla="*/ 257 h 400"/>
                  <a:gd name="T70" fmla="*/ 389 w 497"/>
                  <a:gd name="T71" fmla="*/ 257 h 400"/>
                  <a:gd name="T72" fmla="*/ 354 w 497"/>
                  <a:gd name="T73" fmla="*/ 231 h 400"/>
                  <a:gd name="T74" fmla="*/ 381 w 497"/>
                  <a:gd name="T75" fmla="*/ 151 h 400"/>
                  <a:gd name="T76" fmla="*/ 336 w 497"/>
                  <a:gd name="T77" fmla="*/ 98 h 400"/>
                  <a:gd name="T78" fmla="*/ 292 w 497"/>
                  <a:gd name="T79" fmla="*/ 151 h 400"/>
                  <a:gd name="T80" fmla="*/ 319 w 497"/>
                  <a:gd name="T81" fmla="*/ 231 h 400"/>
                  <a:gd name="T82" fmla="*/ 275 w 497"/>
                  <a:gd name="T83" fmla="*/ 257 h 400"/>
                  <a:gd name="T84" fmla="*/ 275 w 497"/>
                  <a:gd name="T85" fmla="*/ 293 h 400"/>
                  <a:gd name="T86" fmla="*/ 398 w 497"/>
                  <a:gd name="T87" fmla="*/ 293 h 400"/>
                  <a:gd name="T88" fmla="*/ 389 w 497"/>
                  <a:gd name="T89" fmla="*/ 25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400">
                    <a:moveTo>
                      <a:pt x="443" y="0"/>
                    </a:moveTo>
                    <a:lnTo>
                      <a:pt x="443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0" y="18"/>
                      <a:pt x="0" y="44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73"/>
                      <a:pt x="17" y="399"/>
                      <a:pt x="53" y="399"/>
                    </a:cubicBezTo>
                    <a:cubicBezTo>
                      <a:pt x="443" y="399"/>
                      <a:pt x="443" y="399"/>
                      <a:pt x="443" y="399"/>
                    </a:cubicBezTo>
                    <a:cubicBezTo>
                      <a:pt x="470" y="399"/>
                      <a:pt x="496" y="373"/>
                      <a:pt x="496" y="346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18"/>
                      <a:pt x="470" y="0"/>
                      <a:pt x="443" y="0"/>
                    </a:cubicBezTo>
                    <a:close/>
                    <a:moveTo>
                      <a:pt x="443" y="346"/>
                    </a:moveTo>
                    <a:lnTo>
                      <a:pt x="443" y="346"/>
                    </a:lnTo>
                    <a:cubicBezTo>
                      <a:pt x="53" y="346"/>
                      <a:pt x="53" y="346"/>
                      <a:pt x="53" y="346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43" y="44"/>
                      <a:pt x="443" y="44"/>
                      <a:pt x="443" y="44"/>
                    </a:cubicBezTo>
                    <a:lnTo>
                      <a:pt x="443" y="346"/>
                    </a:lnTo>
                    <a:close/>
                    <a:moveTo>
                      <a:pt x="222" y="249"/>
                    </a:moveTo>
                    <a:lnTo>
                      <a:pt x="222" y="249"/>
                    </a:lnTo>
                    <a:cubicBezTo>
                      <a:pt x="97" y="249"/>
                      <a:pt x="97" y="249"/>
                      <a:pt x="97" y="249"/>
                    </a:cubicBezTo>
                    <a:cubicBezTo>
                      <a:pt x="97" y="293"/>
                      <a:pt x="97" y="293"/>
                      <a:pt x="97" y="293"/>
                    </a:cubicBezTo>
                    <a:cubicBezTo>
                      <a:pt x="222" y="293"/>
                      <a:pt x="222" y="293"/>
                      <a:pt x="222" y="293"/>
                    </a:cubicBezTo>
                    <a:lnTo>
                      <a:pt x="222" y="249"/>
                    </a:lnTo>
                    <a:close/>
                    <a:moveTo>
                      <a:pt x="222" y="178"/>
                    </a:moveTo>
                    <a:lnTo>
                      <a:pt x="222" y="178"/>
                    </a:lnTo>
                    <a:cubicBezTo>
                      <a:pt x="97" y="178"/>
                      <a:pt x="97" y="178"/>
                      <a:pt x="97" y="178"/>
                    </a:cubicBezTo>
                    <a:cubicBezTo>
                      <a:pt x="97" y="222"/>
                      <a:pt x="97" y="222"/>
                      <a:pt x="97" y="222"/>
                    </a:cubicBezTo>
                    <a:cubicBezTo>
                      <a:pt x="222" y="222"/>
                      <a:pt x="222" y="222"/>
                      <a:pt x="222" y="222"/>
                    </a:cubicBezTo>
                    <a:lnTo>
                      <a:pt x="222" y="178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cubicBezTo>
                      <a:pt x="97" y="98"/>
                      <a:pt x="97" y="98"/>
                      <a:pt x="97" y="98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222" y="143"/>
                      <a:pt x="222" y="143"/>
                      <a:pt x="222" y="143"/>
                    </a:cubicBezTo>
                    <a:lnTo>
                      <a:pt x="222" y="98"/>
                    </a:lnTo>
                    <a:close/>
                    <a:moveTo>
                      <a:pt x="389" y="257"/>
                    </a:moveTo>
                    <a:lnTo>
                      <a:pt x="389" y="257"/>
                    </a:lnTo>
                    <a:cubicBezTo>
                      <a:pt x="389" y="257"/>
                      <a:pt x="354" y="249"/>
                      <a:pt x="354" y="231"/>
                    </a:cubicBezTo>
                    <a:cubicBezTo>
                      <a:pt x="354" y="204"/>
                      <a:pt x="381" y="196"/>
                      <a:pt x="381" y="151"/>
                    </a:cubicBezTo>
                    <a:cubicBezTo>
                      <a:pt x="381" y="125"/>
                      <a:pt x="372" y="98"/>
                      <a:pt x="336" y="98"/>
                    </a:cubicBezTo>
                    <a:cubicBezTo>
                      <a:pt x="301" y="98"/>
                      <a:pt x="292" y="125"/>
                      <a:pt x="292" y="151"/>
                    </a:cubicBezTo>
                    <a:cubicBezTo>
                      <a:pt x="292" y="196"/>
                      <a:pt x="319" y="204"/>
                      <a:pt x="319" y="231"/>
                    </a:cubicBezTo>
                    <a:cubicBezTo>
                      <a:pt x="319" y="249"/>
                      <a:pt x="275" y="257"/>
                      <a:pt x="275" y="257"/>
                    </a:cubicBezTo>
                    <a:lnTo>
                      <a:pt x="275" y="293"/>
                    </a:lnTo>
                    <a:cubicBezTo>
                      <a:pt x="398" y="293"/>
                      <a:pt x="398" y="293"/>
                      <a:pt x="398" y="293"/>
                    </a:cubicBezTo>
                    <a:cubicBezTo>
                      <a:pt x="398" y="293"/>
                      <a:pt x="398" y="257"/>
                      <a:pt x="389" y="2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 rot="19413612">
            <a:off x="-693907" y="7130317"/>
            <a:ext cx="9114972" cy="3520205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9413612">
            <a:off x="3235320" y="-2341648"/>
            <a:ext cx="9114972" cy="3458688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115787" y="271892"/>
            <a:ext cx="2677019" cy="1256365"/>
            <a:chOff x="5152985" y="2215039"/>
            <a:chExt cx="2677019" cy="1256365"/>
          </a:xfrm>
        </p:grpSpPr>
        <p:sp>
          <p:nvSpPr>
            <p:cNvPr id="26" name="矩形 25"/>
            <p:cNvSpPr/>
            <p:nvPr/>
          </p:nvSpPr>
          <p:spPr>
            <a:xfrm>
              <a:off x="5152985" y="2215039"/>
              <a:ext cx="2054280" cy="830997"/>
            </a:xfrm>
            <a:prstGeom prst="rect">
              <a:avLst/>
            </a:prstGeom>
            <a:ln w="3175" cmpd="sng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Candara" panose="020E0502030303020204" pitchFamily="34" charset="0"/>
                  <a:ea typeface="+mj-ea"/>
                </a:rPr>
                <a:t>DETAIL</a:t>
              </a:r>
              <a:endParaRPr lang="en-US" altLang="zh-CN" sz="4800" dirty="0">
                <a:solidFill>
                  <a:schemeClr val="bg1"/>
                </a:solidFill>
                <a:latin typeface="Candara" panose="020E0502030303020204" pitchFamily="34" charset="0"/>
                <a:ea typeface="+mj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206978" y="2809280"/>
              <a:ext cx="2623026" cy="662124"/>
              <a:chOff x="3936860" y="1718682"/>
              <a:chExt cx="2623026" cy="66212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528561" y="1718682"/>
                <a:ext cx="2031325" cy="584775"/>
              </a:xfrm>
              <a:prstGeom prst="rect">
                <a:avLst/>
              </a:prstGeom>
              <a:ln w="3175" cmpd="sng"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+mj-lt"/>
                    <a:ea typeface="+mj-ea"/>
                  </a:rPr>
                  <a:t>-</a:t>
                </a:r>
                <a:r>
                  <a:rPr lang="zh-CN" altLang="en-US" sz="3200" b="1" dirty="0">
                    <a:solidFill>
                      <a:schemeClr val="bg1"/>
                    </a:solidFill>
                    <a:latin typeface="+mj-lt"/>
                    <a:ea typeface="+mj-ea"/>
                  </a:rPr>
                  <a:t>包装材料</a:t>
                </a:r>
                <a:endParaRPr lang="en-US" altLang="zh-CN" sz="32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36860" y="1734475"/>
                <a:ext cx="756938" cy="646331"/>
              </a:xfrm>
              <a:prstGeom prst="rect">
                <a:avLst/>
              </a:prstGeom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ONE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794225" y="2728891"/>
            <a:ext cx="6697404" cy="2308324"/>
            <a:chOff x="4519672" y="3186907"/>
            <a:chExt cx="6697404" cy="2308324"/>
          </a:xfrm>
        </p:grpSpPr>
        <p:grpSp>
          <p:nvGrpSpPr>
            <p:cNvPr id="41" name="组合 40"/>
            <p:cNvGrpSpPr/>
            <p:nvPr/>
          </p:nvGrpSpPr>
          <p:grpSpPr>
            <a:xfrm>
              <a:off x="4521881" y="3186907"/>
              <a:ext cx="6695195" cy="2308324"/>
              <a:chOff x="454300" y="3312262"/>
              <a:chExt cx="6695195" cy="2308324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705410" y="3312262"/>
                <a:ext cx="6444085" cy="2308324"/>
              </a:xfrm>
              <a:prstGeom prst="rect">
                <a:avLst/>
              </a:prstGeom>
              <a:noFill/>
              <a:ln w="22225" cmpd="sng">
                <a:noFill/>
                <a:prstDash val="sysDash"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包装材料准备，对大促活动销售的商品牵涉到的各类包装袋、包装盒做好库存保障，并可提前对一些特定包装进行初步整理。</a:t>
                </a:r>
                <a:endPara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到时候只要放入商品就可以。</a:t>
                </a:r>
                <a:endPara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也可以提前将商品直接打包好，只等打好快递单后就直接张贴单据并发货；</a:t>
                </a:r>
                <a:endPara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53" name="同心圆 52"/>
              <p:cNvSpPr/>
              <p:nvPr/>
            </p:nvSpPr>
            <p:spPr>
              <a:xfrm>
                <a:off x="454300" y="3408995"/>
                <a:ext cx="251110" cy="251110"/>
              </a:xfrm>
              <a:prstGeom prst="donut">
                <a:avLst/>
              </a:prstGeom>
              <a:noFill/>
              <a:ln w="19050"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同心圆 41"/>
            <p:cNvSpPr/>
            <p:nvPr/>
          </p:nvSpPr>
          <p:spPr>
            <a:xfrm>
              <a:off x="4519672" y="4045640"/>
              <a:ext cx="251110" cy="251110"/>
            </a:xfrm>
            <a:prstGeom prst="donut">
              <a:avLst/>
            </a:prstGeom>
            <a:noFill/>
            <a:ln w="19050"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同心圆 44"/>
            <p:cNvSpPr/>
            <p:nvPr/>
          </p:nvSpPr>
          <p:spPr>
            <a:xfrm>
              <a:off x="4519672" y="4807640"/>
              <a:ext cx="251110" cy="251110"/>
            </a:xfrm>
            <a:prstGeom prst="donut">
              <a:avLst/>
            </a:prstGeom>
            <a:noFill/>
            <a:ln w="19050"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 rot="8758045">
            <a:off x="-5845237" y="6765159"/>
            <a:ext cx="9114972" cy="3458688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9413612">
            <a:off x="7455124" y="241431"/>
            <a:ext cx="9114972" cy="3520205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1868015">
            <a:off x="-2530399" y="-2645955"/>
            <a:ext cx="9114972" cy="3804316"/>
          </a:xfrm>
          <a:prstGeom prst="ellipse">
            <a:avLst/>
          </a:prstGeom>
          <a:gradFill>
            <a:gsLst>
              <a:gs pos="0">
                <a:srgbClr val="A205D2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192460" y="326070"/>
            <a:ext cx="2677019" cy="1256365"/>
            <a:chOff x="5152985" y="2215039"/>
            <a:chExt cx="2677019" cy="1256365"/>
          </a:xfrm>
        </p:grpSpPr>
        <p:sp>
          <p:nvSpPr>
            <p:cNvPr id="3" name="矩形 2"/>
            <p:cNvSpPr/>
            <p:nvPr/>
          </p:nvSpPr>
          <p:spPr>
            <a:xfrm>
              <a:off x="5152985" y="2215039"/>
              <a:ext cx="2054280" cy="830997"/>
            </a:xfrm>
            <a:prstGeom prst="rect">
              <a:avLst/>
            </a:prstGeom>
            <a:ln w="3175" cmpd="sng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latin typeface="Candara" panose="020E0502030303020204" pitchFamily="34" charset="0"/>
                  <a:ea typeface="+mj-ea"/>
                </a:rPr>
                <a:t>DE</a:t>
              </a:r>
              <a:r>
                <a:rPr lang="en-US" altLang="zh-CN" sz="4800" dirty="0">
                  <a:solidFill>
                    <a:srgbClr val="002060"/>
                  </a:solidFill>
                  <a:latin typeface="Candara" panose="020E0502030303020204" pitchFamily="34" charset="0"/>
                  <a:ea typeface="+mj-ea"/>
                </a:rPr>
                <a:t>TAIL</a:t>
              </a:r>
              <a:endParaRPr lang="en-US" altLang="zh-CN" sz="4800" dirty="0">
                <a:solidFill>
                  <a:srgbClr val="002060"/>
                </a:solidFill>
                <a:latin typeface="Candara" panose="020E0502030303020204" pitchFamily="34" charset="0"/>
                <a:ea typeface="+mj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206978" y="2809280"/>
              <a:ext cx="2623026" cy="662124"/>
              <a:chOff x="3936860" y="1718682"/>
              <a:chExt cx="2623026" cy="662124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528561" y="1718682"/>
                <a:ext cx="2031325" cy="584775"/>
              </a:xfrm>
              <a:prstGeom prst="rect">
                <a:avLst/>
              </a:prstGeom>
              <a:ln w="3175" cmpd="sng"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+mj-lt"/>
                    <a:ea typeface="+mj-ea"/>
                  </a:rPr>
                  <a:t>-</a:t>
                </a:r>
                <a:r>
                  <a:rPr lang="zh-CN" altLang="en-US" sz="3200" dirty="0">
                    <a:solidFill>
                      <a:srgbClr val="002060"/>
                    </a:solidFill>
                    <a:latin typeface="+mj-lt"/>
                    <a:ea typeface="+mj-ea"/>
                  </a:rPr>
                  <a:t>广告耗材</a:t>
                </a:r>
                <a:endParaRPr lang="en-US" altLang="zh-CN" sz="3200" dirty="0">
                  <a:solidFill>
                    <a:srgbClr val="00206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936860" y="1734475"/>
                <a:ext cx="801823" cy="646331"/>
              </a:xfrm>
              <a:prstGeom prst="rect">
                <a:avLst/>
              </a:prstGeom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TWO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484372" y="2311510"/>
            <a:ext cx="6697404" cy="3046988"/>
            <a:chOff x="4519672" y="3186907"/>
            <a:chExt cx="6697404" cy="3046988"/>
          </a:xfrm>
        </p:grpSpPr>
        <p:grpSp>
          <p:nvGrpSpPr>
            <p:cNvPr id="33" name="组合 32"/>
            <p:cNvGrpSpPr/>
            <p:nvPr/>
          </p:nvGrpSpPr>
          <p:grpSpPr>
            <a:xfrm>
              <a:off x="4521881" y="3186907"/>
              <a:ext cx="6695195" cy="3046988"/>
              <a:chOff x="454300" y="3312262"/>
              <a:chExt cx="6695195" cy="3046988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705410" y="3312262"/>
                <a:ext cx="6444085" cy="3046988"/>
              </a:xfrm>
              <a:prstGeom prst="rect">
                <a:avLst/>
              </a:prstGeom>
              <a:noFill/>
              <a:ln w="22225" cmpd="sng">
                <a:noFill/>
                <a:prstDash val="sysDash"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快递面单、发货单纸张贮备，打印机调试、打印耗材（色带、墨盒）准备。</a:t>
                </a:r>
                <a:endPara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为提升打单环节的速度，不建议双</a:t>
                </a:r>
                <a:r>
                  <a:rPr lang="en-US" altLang="zh-CN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11</a:t>
                </a:r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大促活动期间使用普通针式打印机打印发货单，而是建议采用激光打印机或热敏标签打印机打印发货单。</a:t>
                </a:r>
                <a:endPara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对需要打印配货汇总单或分单汇总单配货的商家，务必准备高速喷墨或激光打印机及其耗材。</a:t>
                </a:r>
                <a:endPara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35" name="同心圆 34"/>
              <p:cNvSpPr/>
              <p:nvPr/>
            </p:nvSpPr>
            <p:spPr>
              <a:xfrm>
                <a:off x="454300" y="3408995"/>
                <a:ext cx="251110" cy="251110"/>
              </a:xfrm>
              <a:prstGeom prst="donu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同心圆 23"/>
            <p:cNvSpPr/>
            <p:nvPr/>
          </p:nvSpPr>
          <p:spPr>
            <a:xfrm>
              <a:off x="4519672" y="4045640"/>
              <a:ext cx="251110" cy="251110"/>
            </a:xfrm>
            <a:prstGeom prst="donu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同心圆 24"/>
            <p:cNvSpPr/>
            <p:nvPr/>
          </p:nvSpPr>
          <p:spPr>
            <a:xfrm>
              <a:off x="4519672" y="5492541"/>
              <a:ext cx="251110" cy="251110"/>
            </a:xfrm>
            <a:prstGeom prst="donu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标注 9"/>
          <p:cNvSpPr/>
          <p:nvPr/>
        </p:nvSpPr>
        <p:spPr>
          <a:xfrm>
            <a:off x="2325839" y="1983470"/>
            <a:ext cx="781966" cy="1841247"/>
          </a:xfrm>
          <a:prstGeom prst="wedgeRoundRectCallout">
            <a:avLst>
              <a:gd name="adj1" fmla="val 5965"/>
              <a:gd name="adj2" fmla="val 60948"/>
              <a:gd name="adj3" fmla="val 16667"/>
            </a:avLst>
          </a:prstGeom>
          <a:noFill/>
          <a:ln w="603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ln w="0"/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目</a:t>
            </a:r>
            <a:endParaRPr lang="en-US" altLang="zh-CN" sz="4400" b="1" dirty="0">
              <a:ln w="0"/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4400" b="1" dirty="0">
                <a:ln w="0"/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录</a:t>
            </a:r>
            <a:endParaRPr lang="zh-CN" altLang="en-US" sz="4400" b="1" dirty="0">
              <a:ln w="0"/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4762937" y="1617013"/>
            <a:ext cx="2063000" cy="83099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活动背景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4762937" y="2984940"/>
            <a:ext cx="2063000" cy="83099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活动方案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4740885" y="4292679"/>
            <a:ext cx="2063000" cy="83099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活动跟进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7572153" y="1617013"/>
            <a:ext cx="2063000" cy="83099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库存准备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7572153" y="2983622"/>
            <a:ext cx="2063000" cy="83099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人员准备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7572153" y="4292678"/>
            <a:ext cx="2063000" cy="83099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chemeClr val="bg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en-US" altLang="zh-CN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物料准备</a:t>
            </a:r>
            <a:endParaRPr lang="zh-CN" altLang="en-US" sz="2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88520" y="469896"/>
            <a:ext cx="2063692" cy="64595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150D7"/>
              </a:gs>
              <a:gs pos="34000">
                <a:srgbClr val="1988CD"/>
              </a:gs>
              <a:gs pos="83000">
                <a:srgbClr val="1989CC"/>
              </a:gs>
              <a:gs pos="100000">
                <a:srgbClr val="0B9CC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 rot="19413612">
            <a:off x="5235266" y="5097898"/>
            <a:ext cx="9114972" cy="3520205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9413612">
            <a:off x="-3375172" y="-1060210"/>
            <a:ext cx="9114972" cy="3458688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2194787" y="144892"/>
            <a:ext cx="2677019" cy="1256365"/>
            <a:chOff x="5152985" y="2215039"/>
            <a:chExt cx="2677019" cy="1256365"/>
          </a:xfrm>
        </p:grpSpPr>
        <p:sp>
          <p:nvSpPr>
            <p:cNvPr id="26" name="矩形 25"/>
            <p:cNvSpPr/>
            <p:nvPr/>
          </p:nvSpPr>
          <p:spPr>
            <a:xfrm>
              <a:off x="5152985" y="2215039"/>
              <a:ext cx="2054280" cy="830997"/>
            </a:xfrm>
            <a:prstGeom prst="rect">
              <a:avLst/>
            </a:prstGeom>
            <a:ln w="3175" cmpd="sng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Candara" panose="020E0502030303020204" pitchFamily="34" charset="0"/>
                  <a:ea typeface="+mj-ea"/>
                </a:rPr>
                <a:t>DE</a:t>
              </a:r>
              <a:r>
                <a:rPr lang="en-US" altLang="zh-CN" sz="4800" dirty="0">
                  <a:solidFill>
                    <a:srgbClr val="FF3D1B"/>
                  </a:solidFill>
                  <a:latin typeface="Candara" panose="020E0502030303020204" pitchFamily="34" charset="0"/>
                  <a:ea typeface="幼圆" panose="02010509060101010101" pitchFamily="49" charset="-122"/>
                </a:rPr>
                <a:t>TAIL</a:t>
              </a:r>
              <a:endParaRPr lang="en-US" altLang="zh-CN" sz="4800" dirty="0">
                <a:solidFill>
                  <a:srgbClr val="FF3D1B"/>
                </a:solidFill>
                <a:latin typeface="Candara" panose="020E0502030303020204" pitchFamily="34" charset="0"/>
                <a:ea typeface="幼圆" panose="02010509060101010101" pitchFamily="49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206978" y="2809280"/>
              <a:ext cx="2623026" cy="662124"/>
              <a:chOff x="3936860" y="1718682"/>
              <a:chExt cx="2623026" cy="66212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528561" y="1718682"/>
                <a:ext cx="2031325" cy="584775"/>
              </a:xfrm>
              <a:prstGeom prst="rect">
                <a:avLst/>
              </a:prstGeom>
              <a:ln w="3175" cmpd="sng"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+mj-lt"/>
                    <a:ea typeface="+mj-ea"/>
                  </a:rPr>
                  <a:t>-</a:t>
                </a:r>
                <a:r>
                  <a:rPr lang="zh-CN" altLang="en-US" sz="3200" dirty="0">
                    <a:solidFill>
                      <a:srgbClr val="FF3D1B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包装材料</a:t>
                </a:r>
                <a:endParaRPr lang="en-US" altLang="zh-CN" sz="3200" dirty="0">
                  <a:solidFill>
                    <a:srgbClr val="FF3D1B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36860" y="1734475"/>
                <a:ext cx="756938" cy="646331"/>
              </a:xfrm>
              <a:prstGeom prst="rect">
                <a:avLst/>
              </a:prstGeom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ONE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194787" y="2497756"/>
            <a:ext cx="6697404" cy="2308324"/>
            <a:chOff x="4519672" y="3186907"/>
            <a:chExt cx="6697404" cy="2308324"/>
          </a:xfrm>
        </p:grpSpPr>
        <p:grpSp>
          <p:nvGrpSpPr>
            <p:cNvPr id="11" name="组合 10"/>
            <p:cNvGrpSpPr/>
            <p:nvPr/>
          </p:nvGrpSpPr>
          <p:grpSpPr>
            <a:xfrm>
              <a:off x="4521881" y="3186907"/>
              <a:ext cx="6695195" cy="2308324"/>
              <a:chOff x="454300" y="3312262"/>
              <a:chExt cx="6695195" cy="2308324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705410" y="3312262"/>
                <a:ext cx="6444085" cy="2308324"/>
              </a:xfrm>
              <a:prstGeom prst="rect">
                <a:avLst/>
              </a:prstGeom>
              <a:noFill/>
              <a:ln w="22225" cmpd="sng">
                <a:noFill/>
                <a:prstDash val="sysDash"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本次双十一活动提出的要求更多的是对商家的服务方面的要求，特别是 发货环节的要求。</a:t>
                </a:r>
                <a:endPara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要求在</a:t>
                </a:r>
                <a:r>
                  <a:rPr lang="en-US" altLang="zh-CN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2</a:t>
                </a:r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天内将所有北、上、广、深、杭的客户优先发货。</a:t>
                </a:r>
                <a:endPara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所以建议在包装或面单上有明显的文字标示或颜色标示等方式。以便快速分拣。</a:t>
                </a:r>
                <a:endPara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18" name="同心圆 17"/>
              <p:cNvSpPr/>
              <p:nvPr/>
            </p:nvSpPr>
            <p:spPr>
              <a:xfrm>
                <a:off x="454300" y="3408995"/>
                <a:ext cx="251110" cy="251110"/>
              </a:xfrm>
              <a:prstGeom prst="donu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同心圆 11"/>
            <p:cNvSpPr/>
            <p:nvPr/>
          </p:nvSpPr>
          <p:spPr>
            <a:xfrm>
              <a:off x="4519672" y="4045640"/>
              <a:ext cx="251110" cy="251110"/>
            </a:xfrm>
            <a:prstGeom prst="donu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同心圆 12"/>
            <p:cNvSpPr/>
            <p:nvPr/>
          </p:nvSpPr>
          <p:spPr>
            <a:xfrm>
              <a:off x="4519672" y="4755623"/>
              <a:ext cx="251110" cy="251110"/>
            </a:xfrm>
            <a:prstGeom prst="donu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图片 1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9" y="1061316"/>
            <a:ext cx="12192000" cy="36267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ïşḻïďê-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0" name="椭圆 19"/>
          <p:cNvSpPr/>
          <p:nvPr/>
        </p:nvSpPr>
        <p:spPr>
          <a:xfrm rot="19413612">
            <a:off x="4431885" y="-4946470"/>
            <a:ext cx="11759958" cy="154226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585419" y="2388746"/>
            <a:ext cx="7305269" cy="2585323"/>
          </a:xfrm>
          <a:prstGeom prst="rect">
            <a:avLst/>
          </a:prstGeom>
          <a:ln w="28575" cmpd="sng">
            <a:noFill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6000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BACKGROUND</a:t>
            </a:r>
            <a:endParaRPr lang="en-US" altLang="zh-CN" sz="6000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r"/>
            <a:r>
              <a:rPr lang="zh-CN" altLang="en-US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壹</a:t>
            </a:r>
            <a:r>
              <a:rPr lang="en-US" altLang="zh-CN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活动背景</a:t>
            </a:r>
            <a:endParaRPr lang="en-US" altLang="zh-CN" sz="54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r"/>
            <a:endParaRPr lang="en-US" altLang="zh-CN" sz="4800" b="1" dirty="0">
              <a:solidFill>
                <a:srgbClr val="002060"/>
              </a:solidFill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 rot="19413612">
            <a:off x="-5404925" y="6337109"/>
            <a:ext cx="9114972" cy="2888343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9413612">
            <a:off x="7130387" y="-1842392"/>
            <a:ext cx="9114972" cy="2888343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164987" y="1171774"/>
            <a:ext cx="3725700" cy="1508105"/>
          </a:xfrm>
          <a:prstGeom prst="rect">
            <a:avLst/>
          </a:prstGeom>
          <a:noFill/>
          <a:ln w="28575" cmpd="sng">
            <a:solidFill>
              <a:srgbClr val="00206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BACKGROUND </a:t>
            </a:r>
            <a:endParaRPr lang="en-US" altLang="zh-CN" sz="2800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zh-CN" altLang="en-US" sz="3200" dirty="0">
                <a:solidFill>
                  <a:srgbClr val="002060"/>
                </a:solidFill>
                <a:latin typeface="+mj-lt"/>
                <a:ea typeface="+mj-ea"/>
              </a:rPr>
              <a:t>双</a:t>
            </a:r>
            <a:r>
              <a:rPr lang="en-US" altLang="zh-CN" sz="3200" dirty="0">
                <a:solidFill>
                  <a:srgbClr val="002060"/>
                </a:solidFill>
                <a:latin typeface="+mj-lt"/>
                <a:ea typeface="+mj-ea"/>
              </a:rPr>
              <a:t>11-</a:t>
            </a:r>
            <a:r>
              <a:rPr lang="zh-CN" altLang="en-US" sz="3200" dirty="0">
                <a:solidFill>
                  <a:srgbClr val="002060"/>
                </a:solidFill>
                <a:latin typeface="+mj-lt"/>
                <a:ea typeface="+mj-ea"/>
              </a:rPr>
              <a:t>活动背景</a:t>
            </a:r>
            <a:endParaRPr lang="en-US" altLang="zh-CN" sz="3200" dirty="0">
              <a:solidFill>
                <a:srgbClr val="002060"/>
              </a:solidFill>
              <a:latin typeface="+mj-lt"/>
              <a:ea typeface="+mj-ea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+mj-lt"/>
                <a:ea typeface="+mj-ea"/>
              </a:rPr>
              <a:t>INTRODUCTION</a:t>
            </a:r>
            <a:endParaRPr lang="en-US" altLang="zh-CN" sz="3200" b="1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64987" y="3138385"/>
            <a:ext cx="6695195" cy="1200329"/>
            <a:chOff x="454300" y="3312262"/>
            <a:chExt cx="6695195" cy="1200329"/>
          </a:xfrm>
        </p:grpSpPr>
        <p:sp>
          <p:nvSpPr>
            <p:cNvPr id="29" name="文本框 28"/>
            <p:cNvSpPr txBox="1"/>
            <p:nvPr/>
          </p:nvSpPr>
          <p:spPr>
            <a:xfrm>
              <a:off x="705410" y="3312262"/>
              <a:ext cx="6444085" cy="1200329"/>
            </a:xfrm>
            <a:prstGeom prst="rect">
              <a:avLst/>
            </a:prstGeom>
            <a:noFill/>
            <a:ln w="22225" cmpd="sng">
              <a:noFill/>
              <a:prstDash val="sysDash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在双十一活动前夕，商家可以参加聚划算等活动以增加其的品牌曝光率，提高品牌知名度</a:t>
              </a:r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. 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从而在双十一活动中的销售做铺垫。</a:t>
              </a:r>
              <a:endParaRPr lang="zh-CN" altLang="en-US" sz="2400" dirty="0"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5" name="同心圆 4"/>
            <p:cNvSpPr/>
            <p:nvPr/>
          </p:nvSpPr>
          <p:spPr>
            <a:xfrm>
              <a:off x="454300" y="3408995"/>
              <a:ext cx="251110" cy="251110"/>
            </a:xfrm>
            <a:prstGeom prst="donu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ïşḻïďê-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0" name="椭圆 19"/>
          <p:cNvSpPr/>
          <p:nvPr/>
        </p:nvSpPr>
        <p:spPr>
          <a:xfrm rot="19413612">
            <a:off x="4431885" y="-4946470"/>
            <a:ext cx="11759958" cy="154226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401642" y="2388746"/>
            <a:ext cx="5165196" cy="1846659"/>
          </a:xfrm>
          <a:prstGeom prst="rect">
            <a:avLst/>
          </a:prstGeom>
          <a:ln w="28575" cmpd="sng">
            <a:noFill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6000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METHOD</a:t>
            </a:r>
            <a:endParaRPr lang="en-US" altLang="zh-CN" sz="6000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r"/>
            <a:r>
              <a:rPr lang="zh-CN" altLang="en-US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贰</a:t>
            </a:r>
            <a:r>
              <a:rPr lang="en-US" altLang="zh-CN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54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活动方案</a:t>
            </a:r>
            <a:endParaRPr lang="en-US" altLang="zh-CN" sz="54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 rot="19413612">
            <a:off x="-4676929" y="4112843"/>
            <a:ext cx="9114972" cy="3520205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9413612">
            <a:off x="5829843" y="-1009300"/>
            <a:ext cx="9114972" cy="3458688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622441" y="853452"/>
            <a:ext cx="3597460" cy="1508105"/>
          </a:xfrm>
          <a:prstGeom prst="rect">
            <a:avLst/>
          </a:prstGeom>
          <a:ln w="28575" cmpd="sng">
            <a:solidFill>
              <a:srgbClr val="00206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BACKGROUND </a:t>
            </a:r>
            <a:endParaRPr lang="en-US" altLang="zh-CN" sz="2800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zh-CN" altLang="en-US" sz="3200" dirty="0">
                <a:solidFill>
                  <a:srgbClr val="002060"/>
                </a:solidFill>
                <a:latin typeface="+mj-lt"/>
                <a:ea typeface="+mj-ea"/>
              </a:rPr>
              <a:t>双</a:t>
            </a:r>
            <a:r>
              <a:rPr lang="en-US" altLang="zh-CN" sz="3200" dirty="0">
                <a:solidFill>
                  <a:srgbClr val="002060"/>
                </a:solidFill>
                <a:latin typeface="+mj-lt"/>
                <a:ea typeface="+mj-ea"/>
              </a:rPr>
              <a:t>11-</a:t>
            </a:r>
            <a:r>
              <a:rPr lang="zh-CN" altLang="en-US" sz="3200" dirty="0">
                <a:solidFill>
                  <a:srgbClr val="002060"/>
                </a:solidFill>
                <a:latin typeface="+mj-lt"/>
                <a:ea typeface="+mj-ea"/>
              </a:rPr>
              <a:t>活动方案</a:t>
            </a:r>
            <a:endParaRPr lang="en-US" altLang="zh-CN" sz="3200" dirty="0">
              <a:solidFill>
                <a:srgbClr val="002060"/>
              </a:solidFill>
              <a:latin typeface="+mj-lt"/>
              <a:ea typeface="+mj-ea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+mj-lt"/>
                <a:ea typeface="+mj-ea"/>
              </a:rPr>
              <a:t>INTRODUCTION</a:t>
            </a:r>
            <a:endParaRPr lang="en-US" altLang="zh-CN" sz="3200" b="1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87058" y="2679879"/>
            <a:ext cx="8271021" cy="3904901"/>
            <a:chOff x="4427287" y="2965115"/>
            <a:chExt cx="6817208" cy="3218529"/>
          </a:xfrm>
        </p:grpSpPr>
        <p:grpSp>
          <p:nvGrpSpPr>
            <p:cNvPr id="7" name="15460583-7c05-4017-b01f-850aff9cea29"/>
            <p:cNvGrpSpPr>
              <a:grpSpLocks noChangeAspect="1"/>
            </p:cNvGrpSpPr>
            <p:nvPr/>
          </p:nvGrpSpPr>
          <p:grpSpPr>
            <a:xfrm>
              <a:off x="4427287" y="3345251"/>
              <a:ext cx="6817208" cy="2838393"/>
              <a:chOff x="2650389" y="2390806"/>
              <a:chExt cx="6817208" cy="2838393"/>
            </a:xfrm>
          </p:grpSpPr>
          <p:sp>
            <p:nvSpPr>
              <p:cNvPr id="8" name="is1ide-Freeform: Shape 10"/>
              <p:cNvSpPr/>
              <p:nvPr/>
            </p:nvSpPr>
            <p:spPr bwMode="auto">
              <a:xfrm>
                <a:off x="4724401" y="3686206"/>
                <a:ext cx="2743200" cy="1542993"/>
              </a:xfrm>
              <a:custGeom>
                <a:avLst/>
                <a:gdLst>
                  <a:gd name="T0" fmla="*/ 0 w 1874"/>
                  <a:gd name="T1" fmla="*/ 451 h 899"/>
                  <a:gd name="T2" fmla="*/ 945 w 1874"/>
                  <a:gd name="T3" fmla="*/ 0 h 899"/>
                  <a:gd name="T4" fmla="*/ 1874 w 1874"/>
                  <a:gd name="T5" fmla="*/ 451 h 899"/>
                  <a:gd name="T6" fmla="*/ 937 w 1874"/>
                  <a:gd name="T7" fmla="*/ 899 h 899"/>
                  <a:gd name="T8" fmla="*/ 0 w 1874"/>
                  <a:gd name="T9" fmla="*/ 451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4" h="899">
                    <a:moveTo>
                      <a:pt x="0" y="451"/>
                    </a:moveTo>
                    <a:lnTo>
                      <a:pt x="945" y="0"/>
                    </a:lnTo>
                    <a:lnTo>
                      <a:pt x="1874" y="451"/>
                    </a:lnTo>
                    <a:lnTo>
                      <a:pt x="937" y="899"/>
                    </a:lnTo>
                    <a:lnTo>
                      <a:pt x="0" y="451"/>
                    </a:lnTo>
                    <a:close/>
                  </a:path>
                </a:pathLst>
              </a:custGeom>
              <a:solidFill>
                <a:srgbClr val="3A68BC"/>
              </a:solidFill>
              <a:ln w="9525" cap="flat">
                <a:noFill/>
                <a:prstDash val="solid"/>
                <a:miter lim="800000"/>
              </a:ln>
              <a:effectLst>
                <a:outerShdw blurRad="127000" dist="38100" dir="5400000" sx="99000" sy="99000" algn="t" rotWithShape="0">
                  <a:srgbClr val="00206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" name="is1ide-Freeform: Shape 24"/>
              <p:cNvSpPr/>
              <p:nvPr/>
            </p:nvSpPr>
            <p:spPr bwMode="auto">
              <a:xfrm>
                <a:off x="4724401" y="3254406"/>
                <a:ext cx="2743200" cy="1542993"/>
              </a:xfrm>
              <a:custGeom>
                <a:avLst/>
                <a:gdLst>
                  <a:gd name="T0" fmla="*/ 0 w 1874"/>
                  <a:gd name="T1" fmla="*/ 451 h 899"/>
                  <a:gd name="T2" fmla="*/ 945 w 1874"/>
                  <a:gd name="T3" fmla="*/ 0 h 899"/>
                  <a:gd name="T4" fmla="*/ 1874 w 1874"/>
                  <a:gd name="T5" fmla="*/ 451 h 899"/>
                  <a:gd name="T6" fmla="*/ 937 w 1874"/>
                  <a:gd name="T7" fmla="*/ 899 h 899"/>
                  <a:gd name="T8" fmla="*/ 0 w 1874"/>
                  <a:gd name="T9" fmla="*/ 451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4" h="899">
                    <a:moveTo>
                      <a:pt x="0" y="451"/>
                    </a:moveTo>
                    <a:lnTo>
                      <a:pt x="945" y="0"/>
                    </a:lnTo>
                    <a:lnTo>
                      <a:pt x="1874" y="451"/>
                    </a:lnTo>
                    <a:lnTo>
                      <a:pt x="937" y="899"/>
                    </a:lnTo>
                    <a:lnTo>
                      <a:pt x="0" y="451"/>
                    </a:lnTo>
                    <a:close/>
                  </a:path>
                </a:pathLst>
              </a:custGeom>
              <a:solidFill>
                <a:srgbClr val="6D91D1"/>
              </a:solidFill>
              <a:ln w="9525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" name="is1ide-Freeform: Shape 25"/>
              <p:cNvSpPr/>
              <p:nvPr/>
            </p:nvSpPr>
            <p:spPr bwMode="auto">
              <a:xfrm>
                <a:off x="4724401" y="2822606"/>
                <a:ext cx="2743200" cy="1542993"/>
              </a:xfrm>
              <a:custGeom>
                <a:avLst/>
                <a:gdLst>
                  <a:gd name="T0" fmla="*/ 0 w 1874"/>
                  <a:gd name="T1" fmla="*/ 451 h 899"/>
                  <a:gd name="T2" fmla="*/ 945 w 1874"/>
                  <a:gd name="T3" fmla="*/ 0 h 899"/>
                  <a:gd name="T4" fmla="*/ 1874 w 1874"/>
                  <a:gd name="T5" fmla="*/ 451 h 899"/>
                  <a:gd name="T6" fmla="*/ 937 w 1874"/>
                  <a:gd name="T7" fmla="*/ 899 h 899"/>
                  <a:gd name="T8" fmla="*/ 0 w 1874"/>
                  <a:gd name="T9" fmla="*/ 451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4" h="899">
                    <a:moveTo>
                      <a:pt x="0" y="451"/>
                    </a:moveTo>
                    <a:lnTo>
                      <a:pt x="945" y="0"/>
                    </a:lnTo>
                    <a:lnTo>
                      <a:pt x="1874" y="451"/>
                    </a:lnTo>
                    <a:lnTo>
                      <a:pt x="937" y="899"/>
                    </a:lnTo>
                    <a:lnTo>
                      <a:pt x="0" y="451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" name="is1ide-Freeform: Shape 26"/>
              <p:cNvSpPr/>
              <p:nvPr/>
            </p:nvSpPr>
            <p:spPr bwMode="auto">
              <a:xfrm>
                <a:off x="4724401" y="2390806"/>
                <a:ext cx="2743200" cy="1542993"/>
              </a:xfrm>
              <a:custGeom>
                <a:avLst/>
                <a:gdLst>
                  <a:gd name="T0" fmla="*/ 0 w 1874"/>
                  <a:gd name="T1" fmla="*/ 451 h 899"/>
                  <a:gd name="T2" fmla="*/ 945 w 1874"/>
                  <a:gd name="T3" fmla="*/ 0 h 899"/>
                  <a:gd name="T4" fmla="*/ 1874 w 1874"/>
                  <a:gd name="T5" fmla="*/ 451 h 899"/>
                  <a:gd name="T6" fmla="*/ 937 w 1874"/>
                  <a:gd name="T7" fmla="*/ 899 h 899"/>
                  <a:gd name="T8" fmla="*/ 0 w 1874"/>
                  <a:gd name="T9" fmla="*/ 451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4" h="899">
                    <a:moveTo>
                      <a:pt x="0" y="451"/>
                    </a:moveTo>
                    <a:lnTo>
                      <a:pt x="945" y="0"/>
                    </a:lnTo>
                    <a:lnTo>
                      <a:pt x="1874" y="451"/>
                    </a:lnTo>
                    <a:lnTo>
                      <a:pt x="937" y="899"/>
                    </a:lnTo>
                    <a:lnTo>
                      <a:pt x="0" y="451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12" name="is1ide-Straight Connector 29"/>
              <p:cNvCxnSpPr/>
              <p:nvPr/>
            </p:nvCxnSpPr>
            <p:spPr>
              <a:xfrm flipH="1">
                <a:off x="2724408" y="4473116"/>
                <a:ext cx="1999993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is1ide-Straight Connector 39"/>
              <p:cNvCxnSpPr/>
              <p:nvPr/>
            </p:nvCxnSpPr>
            <p:spPr>
              <a:xfrm flipH="1">
                <a:off x="2722917" y="2782166"/>
                <a:ext cx="1999993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is1ide-Straight Connector 43"/>
              <p:cNvCxnSpPr/>
              <p:nvPr/>
            </p:nvCxnSpPr>
            <p:spPr>
              <a:xfrm>
                <a:off x="7467604" y="3174716"/>
                <a:ext cx="1999993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is1ide-TextBox 21"/>
              <p:cNvSpPr txBox="1"/>
              <p:nvPr/>
            </p:nvSpPr>
            <p:spPr bwMode="auto">
              <a:xfrm>
                <a:off x="8192443" y="284715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r" latinLnBrk="0"/>
                <a:r>
                  <a:rPr lang="en-US" altLang="zh-CN" dirty="0">
                    <a:solidFill>
                      <a:srgbClr val="002060"/>
                    </a:solidFill>
                  </a:rPr>
                  <a:t>2</a:t>
                </a:r>
                <a:r>
                  <a:rPr lang="zh-CN" altLang="en-US" dirty="0">
                    <a:solidFill>
                      <a:srgbClr val="002060"/>
                    </a:solidFill>
                  </a:rPr>
                  <a:t>，活动力度</a:t>
                </a:r>
                <a:endParaRPr lang="zh-CN" altLang="en-US" dirty="0">
                  <a:solidFill>
                    <a:srgbClr val="002060"/>
                  </a:solidFill>
                  <a:effectLst/>
                </a:endParaRPr>
              </a:p>
            </p:txBody>
          </p:sp>
          <p:sp>
            <p:nvSpPr>
              <p:cNvPr id="22" name="is1ide-TextBox 22"/>
              <p:cNvSpPr txBox="1"/>
              <p:nvPr/>
            </p:nvSpPr>
            <p:spPr bwMode="auto">
              <a:xfrm>
                <a:off x="7379957" y="3160372"/>
                <a:ext cx="2087640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550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2000" b="0" dirty="0">
                    <a:solidFill>
                      <a:srgbClr val="002060"/>
                    </a:solidFill>
                    <a:effectLst/>
                  </a:rPr>
                  <a:t>收藏礼券，关注好礼，抽奖赢免单</a:t>
                </a:r>
                <a:endParaRPr lang="en-US" altLang="zh-CN" sz="2000" b="0" dirty="0">
                  <a:solidFill>
                    <a:srgbClr val="002060"/>
                  </a:solidFill>
                  <a:effectLst/>
                </a:endParaRPr>
              </a:p>
              <a:p>
                <a:pPr algn="r" latinLnBrk="0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rgbClr val="002060"/>
                    </a:solidFill>
                  </a:rPr>
                  <a:t>邀请好友参与抽奖</a:t>
                </a:r>
                <a:endParaRPr lang="en-US" altLang="zh-CN" sz="2000" b="0" dirty="0">
                  <a:solidFill>
                    <a:srgbClr val="002060"/>
                  </a:solidFill>
                  <a:effectLst/>
                </a:endParaRPr>
              </a:p>
              <a:p>
                <a:pPr algn="r" latinLnBrk="0">
                  <a:lnSpc>
                    <a:spcPct val="120000"/>
                  </a:lnSpc>
                </a:pPr>
                <a:endParaRPr lang="zh-CN" altLang="en-US" sz="1000" b="0" dirty="0">
                  <a:solidFill>
                    <a:srgbClr val="002060"/>
                  </a:solidFill>
                  <a:effectLst/>
                </a:endParaRPr>
              </a:p>
            </p:txBody>
          </p:sp>
          <p:sp>
            <p:nvSpPr>
              <p:cNvPr id="23" name="is1ide-TextBox 30"/>
              <p:cNvSpPr txBox="1"/>
              <p:nvPr/>
            </p:nvSpPr>
            <p:spPr bwMode="auto">
              <a:xfrm>
                <a:off x="2722917" y="4165071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pPr algn="l" latinLnBrk="0"/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</a:rPr>
                  <a:t>3</a:t>
                </a:r>
                <a:r>
                  <a:rPr lang="zh-CN" altLang="en-US" dirty="0">
                    <a:solidFill>
                      <a:schemeClr val="accent5">
                        <a:lumMod val="75000"/>
                      </a:schemeClr>
                    </a:solidFill>
                  </a:rPr>
                  <a:t>，活动推广</a:t>
                </a:r>
                <a:endParaRPr lang="zh-CN" altLang="en-US" dirty="0">
                  <a:solidFill>
                    <a:schemeClr val="accent5">
                      <a:lumMod val="75000"/>
                    </a:schemeClr>
                  </a:solidFill>
                  <a:effectLst/>
                </a:endParaRPr>
              </a:p>
            </p:txBody>
          </p:sp>
          <p:sp>
            <p:nvSpPr>
              <p:cNvPr id="24" name="is1ide-TextBox 31"/>
              <p:cNvSpPr txBox="1"/>
              <p:nvPr/>
            </p:nvSpPr>
            <p:spPr bwMode="auto">
              <a:xfrm>
                <a:off x="2725840" y="4515106"/>
                <a:ext cx="2087640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直</a:t>
                </a:r>
                <a:r>
                  <a:rPr lang="zh-CN" altLang="en-US" sz="1100" b="0" dirty="0">
                    <a:solidFill>
                      <a:schemeClr val="accent5">
                        <a:lumMod val="75000"/>
                      </a:schemeClr>
                    </a:solidFill>
                    <a:effectLst/>
                  </a:rPr>
                  <a:t>通车引流，店铺广告，社区宣传，</a:t>
                </a:r>
                <a:endParaRPr lang="en-US" altLang="zh-CN" sz="1100" b="0" dirty="0">
                  <a:solidFill>
                    <a:schemeClr val="accent5">
                      <a:lumMod val="75000"/>
                    </a:schemeClr>
                  </a:solidFill>
                  <a:effectLst/>
                </a:endParaRPr>
              </a:p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accent5">
                        <a:lumMod val="75000"/>
                      </a:schemeClr>
                    </a:solidFill>
                  </a:rPr>
                  <a:t>钻展，淘客联盟</a:t>
                </a:r>
                <a:endParaRPr lang="zh-CN" altLang="en-US" sz="1100" b="0" dirty="0">
                  <a:solidFill>
                    <a:schemeClr val="accent5">
                      <a:lumMod val="75000"/>
                    </a:schemeClr>
                  </a:solidFill>
                  <a:effectLst/>
                </a:endParaRPr>
              </a:p>
            </p:txBody>
          </p:sp>
          <p:sp>
            <p:nvSpPr>
              <p:cNvPr id="25" name="is1ide-TextBox 32"/>
              <p:cNvSpPr txBox="1"/>
              <p:nvPr/>
            </p:nvSpPr>
            <p:spPr bwMode="auto">
              <a:xfrm>
                <a:off x="2716342" y="246803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Autofit/>
              </a:bodyPr>
              <a:lstStyle/>
              <a:p>
                <a:r>
                  <a:rPr lang="en-US" altLang="zh-CN" dirty="0">
                    <a:solidFill>
                      <a:srgbClr val="002060"/>
                    </a:solidFill>
                    <a:latin typeface="+mj-lt"/>
                  </a:rPr>
                  <a:t>1</a:t>
                </a:r>
                <a:r>
                  <a:rPr lang="zh-CN" altLang="en-US" dirty="0">
                    <a:solidFill>
                      <a:srgbClr val="002060"/>
                    </a:solidFill>
                    <a:latin typeface="+mj-lt"/>
                  </a:rPr>
                  <a:t>，活动形式</a:t>
                </a:r>
                <a:endParaRPr lang="zh-CN" altLang="en-US" dirty="0">
                  <a:solidFill>
                    <a:srgbClr val="002060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6" name="is1ide-TextBox 36"/>
              <p:cNvSpPr txBox="1"/>
              <p:nvPr/>
            </p:nvSpPr>
            <p:spPr bwMode="auto">
              <a:xfrm>
                <a:off x="2650389" y="2761418"/>
                <a:ext cx="2087640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100" b="0" dirty="0">
                    <a:solidFill>
                      <a:srgbClr val="002060"/>
                    </a:solidFill>
                    <a:effectLst/>
                  </a:rPr>
                  <a:t>此活动形式包括：预热，图片，流量，正式活动，宣传物料</a:t>
                </a:r>
                <a:endParaRPr lang="zh-CN" altLang="en-US" sz="1100" b="0" dirty="0">
                  <a:solidFill>
                    <a:srgbClr val="002060"/>
                  </a:solidFill>
                  <a:effectLst/>
                </a:endParaRPr>
              </a:p>
            </p:txBody>
          </p:sp>
        </p:grpSp>
        <p:sp>
          <p:nvSpPr>
            <p:cNvPr id="27" name="is1ide-Freeform: Shape 26"/>
            <p:cNvSpPr/>
            <p:nvPr/>
          </p:nvSpPr>
          <p:spPr bwMode="auto">
            <a:xfrm>
              <a:off x="6528554" y="2965115"/>
              <a:ext cx="2743200" cy="1542993"/>
            </a:xfrm>
            <a:custGeom>
              <a:avLst/>
              <a:gdLst>
                <a:gd name="T0" fmla="*/ 0 w 1874"/>
                <a:gd name="T1" fmla="*/ 451 h 899"/>
                <a:gd name="T2" fmla="*/ 945 w 1874"/>
                <a:gd name="T3" fmla="*/ 0 h 899"/>
                <a:gd name="T4" fmla="*/ 1874 w 1874"/>
                <a:gd name="T5" fmla="*/ 451 h 899"/>
                <a:gd name="T6" fmla="*/ 937 w 1874"/>
                <a:gd name="T7" fmla="*/ 899 h 899"/>
                <a:gd name="T8" fmla="*/ 0 w 1874"/>
                <a:gd name="T9" fmla="*/ 451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899">
                  <a:moveTo>
                    <a:pt x="0" y="451"/>
                  </a:moveTo>
                  <a:lnTo>
                    <a:pt x="945" y="0"/>
                  </a:lnTo>
                  <a:lnTo>
                    <a:pt x="1874" y="451"/>
                  </a:lnTo>
                  <a:lnTo>
                    <a:pt x="937" y="899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 lim="800000"/>
            </a:ln>
            <a:effectLst>
              <a:outerShdw blurRad="139700" dist="38100" dir="14400000" sx="99000" sy="99000" algn="t" rotWithShape="0">
                <a:srgbClr val="00206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 rot="8758045">
            <a:off x="-4553466" y="6477513"/>
            <a:ext cx="9114972" cy="3458688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9413612">
            <a:off x="-4148464" y="3834585"/>
            <a:ext cx="9114972" cy="3520205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470149">
            <a:off x="634974" y="-1948725"/>
            <a:ext cx="9114972" cy="3520205"/>
          </a:xfrm>
          <a:prstGeom prst="ellipse">
            <a:avLst/>
          </a:prstGeom>
          <a:gradFill>
            <a:gsLst>
              <a:gs pos="0">
                <a:srgbClr val="A205D2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192460" y="326070"/>
            <a:ext cx="2677019" cy="1256365"/>
            <a:chOff x="5152985" y="2215039"/>
            <a:chExt cx="2677019" cy="1256365"/>
          </a:xfrm>
        </p:grpSpPr>
        <p:sp>
          <p:nvSpPr>
            <p:cNvPr id="3" name="矩形 2"/>
            <p:cNvSpPr/>
            <p:nvPr/>
          </p:nvSpPr>
          <p:spPr>
            <a:xfrm>
              <a:off x="5152985" y="2215039"/>
              <a:ext cx="2054280" cy="830997"/>
            </a:xfrm>
            <a:prstGeom prst="rect">
              <a:avLst/>
            </a:prstGeom>
            <a:ln w="3175" cmpd="sng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Candara" panose="020E0502030303020204" pitchFamily="34" charset="0"/>
                  <a:ea typeface="+mj-ea"/>
                </a:rPr>
                <a:t>DETAIL</a:t>
              </a:r>
              <a:endParaRPr lang="en-US" altLang="zh-CN" sz="4800" dirty="0">
                <a:solidFill>
                  <a:schemeClr val="bg1"/>
                </a:solidFill>
                <a:latin typeface="Candara" panose="020E0502030303020204" pitchFamily="34" charset="0"/>
                <a:ea typeface="+mj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206978" y="2809280"/>
              <a:ext cx="2623026" cy="662124"/>
              <a:chOff x="3936860" y="1718682"/>
              <a:chExt cx="2623026" cy="662124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528561" y="1718682"/>
                <a:ext cx="2031325" cy="584775"/>
              </a:xfrm>
              <a:prstGeom prst="rect">
                <a:avLst/>
              </a:prstGeom>
              <a:ln w="3175" cmpd="sng"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+mj-lt"/>
                    <a:ea typeface="+mj-ea"/>
                  </a:rPr>
                  <a:t>-</a:t>
                </a:r>
                <a:r>
                  <a:rPr lang="zh-CN" altLang="en-US" sz="3200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活动形式</a:t>
                </a:r>
                <a:endParaRPr lang="en-US" altLang="zh-CN" sz="32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936860" y="1734475"/>
                <a:ext cx="756938" cy="646331"/>
              </a:xfrm>
              <a:prstGeom prst="rect">
                <a:avLst/>
              </a:prstGeom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ONE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497639" y="2284062"/>
            <a:ext cx="6695195" cy="1938992"/>
            <a:chOff x="454300" y="3312262"/>
            <a:chExt cx="6695195" cy="1938992"/>
          </a:xfrm>
        </p:grpSpPr>
        <p:sp>
          <p:nvSpPr>
            <p:cNvPr id="31" name="文本框 30"/>
            <p:cNvSpPr txBox="1"/>
            <p:nvPr/>
          </p:nvSpPr>
          <p:spPr>
            <a:xfrm>
              <a:off x="705410" y="3312262"/>
              <a:ext cx="6444085" cy="1938992"/>
            </a:xfrm>
            <a:prstGeom prst="rect">
              <a:avLst/>
            </a:prstGeom>
            <a:noFill/>
            <a:ln w="22225" cmpd="sng">
              <a:noFill/>
              <a:prstDash val="sysDash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2. 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图片：通过店铺自主设计预热活动页面，包括首页海报，店招，宝贝详情页，全部图片以双十一为主题元素，旨在营造双十一购物狂欢氛围，为活动打下基础、储备流量，钻展，直通车图片。</a:t>
              </a:r>
              <a:endParaRPr lang="zh-CN" altLang="en-US" sz="2400" dirty="0">
                <a:ln w="0"/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2" name="同心圆 31"/>
            <p:cNvSpPr/>
            <p:nvPr/>
          </p:nvSpPr>
          <p:spPr>
            <a:xfrm>
              <a:off x="454300" y="3408995"/>
              <a:ext cx="251110" cy="251110"/>
            </a:xfrm>
            <a:prstGeom prst="donu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97639" y="1798659"/>
            <a:ext cx="6695195" cy="461665"/>
            <a:chOff x="454300" y="3312262"/>
            <a:chExt cx="6695195" cy="461665"/>
          </a:xfrm>
        </p:grpSpPr>
        <p:sp>
          <p:nvSpPr>
            <p:cNvPr id="34" name="文本框 33"/>
            <p:cNvSpPr txBox="1"/>
            <p:nvPr/>
          </p:nvSpPr>
          <p:spPr>
            <a:xfrm>
              <a:off x="705410" y="3312262"/>
              <a:ext cx="6444085" cy="461665"/>
            </a:xfrm>
            <a:prstGeom prst="rect">
              <a:avLst/>
            </a:prstGeom>
            <a:noFill/>
            <a:ln w="22225" cmpd="sng">
              <a:noFill/>
              <a:prstDash val="sysDash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1. 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预热：时间：</a:t>
              </a:r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10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月</a:t>
              </a:r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20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日至</a:t>
              </a:r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11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月</a:t>
              </a:r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10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日</a:t>
              </a:r>
              <a:endParaRPr lang="zh-CN" altLang="en-US" sz="2400" dirty="0">
                <a:ln w="0"/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5" name="同心圆 34"/>
            <p:cNvSpPr/>
            <p:nvPr/>
          </p:nvSpPr>
          <p:spPr>
            <a:xfrm>
              <a:off x="454300" y="3408995"/>
              <a:ext cx="251110" cy="251110"/>
            </a:xfrm>
            <a:prstGeom prst="donu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97639" y="4246792"/>
            <a:ext cx="6695195" cy="830997"/>
            <a:chOff x="454300" y="3312262"/>
            <a:chExt cx="6695195" cy="830997"/>
          </a:xfrm>
        </p:grpSpPr>
        <p:sp>
          <p:nvSpPr>
            <p:cNvPr id="37" name="文本框 36"/>
            <p:cNvSpPr txBox="1"/>
            <p:nvPr/>
          </p:nvSpPr>
          <p:spPr>
            <a:xfrm>
              <a:off x="705410" y="3312262"/>
              <a:ext cx="6444085" cy="830997"/>
            </a:xfrm>
            <a:prstGeom prst="rect">
              <a:avLst/>
            </a:prstGeom>
            <a:noFill/>
            <a:ln w="22225" cmpd="sng">
              <a:noFill/>
              <a:prstDash val="sysDash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3. 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流量：直通车，钻展，微淘，淘宝客，短信发送，老顾客唤醒等等。</a:t>
              </a:r>
              <a:endParaRPr lang="zh-CN" altLang="en-US" sz="2400" dirty="0">
                <a:ln w="0"/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8" name="同心圆 37"/>
            <p:cNvSpPr/>
            <p:nvPr/>
          </p:nvSpPr>
          <p:spPr>
            <a:xfrm>
              <a:off x="454300" y="3408995"/>
              <a:ext cx="251110" cy="251110"/>
            </a:xfrm>
            <a:prstGeom prst="donu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21881" y="5192371"/>
            <a:ext cx="6695195" cy="461665"/>
            <a:chOff x="454300" y="3312262"/>
            <a:chExt cx="6695195" cy="461665"/>
          </a:xfrm>
        </p:grpSpPr>
        <p:sp>
          <p:nvSpPr>
            <p:cNvPr id="40" name="文本框 39"/>
            <p:cNvSpPr txBox="1"/>
            <p:nvPr/>
          </p:nvSpPr>
          <p:spPr>
            <a:xfrm>
              <a:off x="705410" y="3312262"/>
              <a:ext cx="6444085" cy="461665"/>
            </a:xfrm>
            <a:prstGeom prst="rect">
              <a:avLst/>
            </a:prstGeom>
            <a:noFill/>
            <a:ln w="22225" cmpd="sng">
              <a:noFill/>
              <a:prstDash val="sysDash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4. 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正式活动：</a:t>
              </a:r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11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月</a:t>
              </a:r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11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日</a:t>
              </a:r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00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：</a:t>
              </a:r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00~11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月</a:t>
              </a:r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11</a:t>
              </a:r>
              <a:r>
                <a: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日</a:t>
              </a:r>
              <a:r>
                <a:rPr lang="en-US" altLang="zh-CN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23:59</a:t>
              </a:r>
              <a:endParaRPr lang="en-US" altLang="zh-CN" sz="2400" dirty="0">
                <a:ln w="0"/>
                <a:solidFill>
                  <a:srgbClr val="00206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1" name="同心圆 40"/>
            <p:cNvSpPr/>
            <p:nvPr/>
          </p:nvSpPr>
          <p:spPr>
            <a:xfrm>
              <a:off x="454300" y="3408995"/>
              <a:ext cx="251110" cy="251110"/>
            </a:xfrm>
            <a:prstGeom prst="donu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 rot="8758045">
            <a:off x="-5845237" y="6765159"/>
            <a:ext cx="9114972" cy="3458688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9413612">
            <a:off x="7361853" y="-2203358"/>
            <a:ext cx="9114972" cy="3520205"/>
          </a:xfrm>
          <a:prstGeom prst="ellipse">
            <a:avLst/>
          </a:prstGeom>
          <a:gradFill>
            <a:gsLst>
              <a:gs pos="0">
                <a:srgbClr val="A205D2"/>
              </a:gs>
              <a:gs pos="82000">
                <a:srgbClr val="306AD3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1868015">
            <a:off x="-2530399" y="-2645955"/>
            <a:ext cx="9114972" cy="3804316"/>
          </a:xfrm>
          <a:prstGeom prst="ellipse">
            <a:avLst/>
          </a:prstGeom>
          <a:gradFill>
            <a:gsLst>
              <a:gs pos="0">
                <a:srgbClr val="A205D2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192460" y="326070"/>
            <a:ext cx="2677019" cy="1256365"/>
            <a:chOff x="5152985" y="2215039"/>
            <a:chExt cx="2677019" cy="1256365"/>
          </a:xfrm>
        </p:grpSpPr>
        <p:sp>
          <p:nvSpPr>
            <p:cNvPr id="3" name="矩形 2"/>
            <p:cNvSpPr/>
            <p:nvPr/>
          </p:nvSpPr>
          <p:spPr>
            <a:xfrm>
              <a:off x="5152985" y="2215039"/>
              <a:ext cx="2054280" cy="830997"/>
            </a:xfrm>
            <a:prstGeom prst="rect">
              <a:avLst/>
            </a:prstGeom>
            <a:ln w="3175" cmpd="sng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latin typeface="Candara" panose="020E0502030303020204" pitchFamily="34" charset="0"/>
                  <a:ea typeface="+mj-ea"/>
                </a:rPr>
                <a:t>DE</a:t>
              </a:r>
              <a:r>
                <a:rPr lang="en-US" altLang="zh-CN" sz="4800" dirty="0">
                  <a:solidFill>
                    <a:srgbClr val="002060"/>
                  </a:solidFill>
                  <a:latin typeface="Candara" panose="020E0502030303020204" pitchFamily="34" charset="0"/>
                  <a:ea typeface="+mj-ea"/>
                </a:rPr>
                <a:t>TAIL</a:t>
              </a:r>
              <a:endParaRPr lang="en-US" altLang="zh-CN" sz="4800" dirty="0">
                <a:solidFill>
                  <a:srgbClr val="002060"/>
                </a:solidFill>
                <a:latin typeface="Candara" panose="020E0502030303020204" pitchFamily="34" charset="0"/>
                <a:ea typeface="+mj-ea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206978" y="2809280"/>
              <a:ext cx="2623026" cy="662124"/>
              <a:chOff x="3936860" y="1718682"/>
              <a:chExt cx="2623026" cy="662124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528561" y="1718682"/>
                <a:ext cx="2031325" cy="584775"/>
              </a:xfrm>
              <a:prstGeom prst="rect">
                <a:avLst/>
              </a:prstGeom>
              <a:ln w="3175" cmpd="sng">
                <a:noFill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+mj-lt"/>
                    <a:ea typeface="+mj-ea"/>
                  </a:rPr>
                  <a:t>-</a:t>
                </a:r>
                <a:r>
                  <a:rPr lang="zh-CN" altLang="en-US" sz="3200" dirty="0">
                    <a:solidFill>
                      <a:srgbClr val="002060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活动力度</a:t>
                </a:r>
                <a:endParaRPr lang="en-US" altLang="zh-CN" sz="3200" dirty="0">
                  <a:solidFill>
                    <a:srgbClr val="00206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3936860" y="1734475"/>
                <a:ext cx="801823" cy="646331"/>
              </a:xfrm>
              <a:prstGeom prst="rect">
                <a:avLst/>
              </a:prstGeom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TWO</a:t>
                </a:r>
                <a:endParaRPr lang="zh-CN" altLang="en-US" sz="3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655793" y="2141302"/>
            <a:ext cx="9536207" cy="4113666"/>
            <a:chOff x="2655793" y="2359012"/>
            <a:chExt cx="9536207" cy="4113666"/>
          </a:xfrm>
        </p:grpSpPr>
        <p:grpSp>
          <p:nvGrpSpPr>
            <p:cNvPr id="30" name="组合 29"/>
            <p:cNvGrpSpPr/>
            <p:nvPr/>
          </p:nvGrpSpPr>
          <p:grpSpPr>
            <a:xfrm>
              <a:off x="2655793" y="2844415"/>
              <a:ext cx="6695195" cy="461665"/>
              <a:chOff x="454300" y="3312262"/>
              <a:chExt cx="6695195" cy="461665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705410" y="3312262"/>
                <a:ext cx="6444085" cy="461665"/>
              </a:xfrm>
              <a:prstGeom prst="rect">
                <a:avLst/>
              </a:prstGeom>
              <a:noFill/>
              <a:ln w="22225" cmpd="sng">
                <a:noFill/>
                <a:prstDash val="sysDash"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2. </a:t>
                </a:r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关注有好礼</a:t>
                </a:r>
                <a:endPara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32" name="同心圆 31"/>
              <p:cNvSpPr/>
              <p:nvPr/>
            </p:nvSpPr>
            <p:spPr>
              <a:xfrm>
                <a:off x="454300" y="3408995"/>
                <a:ext cx="251110" cy="251110"/>
              </a:xfrm>
              <a:prstGeom prst="donu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655793" y="2359012"/>
              <a:ext cx="6695195" cy="461665"/>
              <a:chOff x="454300" y="3312262"/>
              <a:chExt cx="6695195" cy="461665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705410" y="3312262"/>
                <a:ext cx="6444085" cy="461665"/>
              </a:xfrm>
              <a:prstGeom prst="rect">
                <a:avLst/>
              </a:prstGeom>
              <a:noFill/>
              <a:ln w="22225" cmpd="sng">
                <a:noFill/>
                <a:prstDash val="sysDash"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1. </a:t>
                </a:r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收藏领卷</a:t>
                </a:r>
                <a:endPara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35" name="同心圆 34"/>
              <p:cNvSpPr/>
              <p:nvPr/>
            </p:nvSpPr>
            <p:spPr>
              <a:xfrm>
                <a:off x="454300" y="3408995"/>
                <a:ext cx="251110" cy="251110"/>
              </a:xfrm>
              <a:prstGeom prst="donu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655793" y="3340435"/>
              <a:ext cx="6695195" cy="1200329"/>
              <a:chOff x="454300" y="3312262"/>
              <a:chExt cx="6695195" cy="1200329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705410" y="3312262"/>
                <a:ext cx="6444085" cy="1200329"/>
              </a:xfrm>
              <a:prstGeom prst="rect">
                <a:avLst/>
              </a:prstGeom>
              <a:noFill/>
              <a:ln w="22225" cmpd="sng">
                <a:noFill/>
                <a:prstDash val="sysDash"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3. </a:t>
                </a:r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抽奖赢免单，每次购买满</a:t>
                </a:r>
                <a:r>
                  <a:rPr lang="en-US" altLang="zh-CN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100</a:t>
                </a:r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元获一次抽奖机会，有机会赢取免单大奖，消费金额越大，中奖机会越大。</a:t>
                </a:r>
                <a:endPara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38" name="同心圆 37"/>
              <p:cNvSpPr/>
              <p:nvPr/>
            </p:nvSpPr>
            <p:spPr>
              <a:xfrm>
                <a:off x="454300" y="3408995"/>
                <a:ext cx="251110" cy="251110"/>
              </a:xfrm>
              <a:prstGeom prst="donu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655793" y="4533686"/>
              <a:ext cx="9536207" cy="1938992"/>
              <a:chOff x="454300" y="3208451"/>
              <a:chExt cx="9536207" cy="1938992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705410" y="3208451"/>
                <a:ext cx="9285097" cy="1938992"/>
              </a:xfrm>
              <a:prstGeom prst="rect">
                <a:avLst/>
              </a:prstGeom>
              <a:noFill/>
              <a:ln w="22225" cmpd="sng">
                <a:noFill/>
                <a:prstDash val="sysDash"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4.</a:t>
                </a:r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邀请好友参与抽奖，邀请人有机会获得店铺送出价值</a:t>
                </a:r>
                <a:r>
                  <a:rPr lang="en-US" altLang="zh-CN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1111</a:t>
                </a:r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元神秘礼物一份，共</a:t>
                </a:r>
                <a:r>
                  <a:rPr lang="en-US" altLang="zh-CN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20</a:t>
                </a:r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个名额，被邀请人有机会获得价值</a:t>
                </a:r>
                <a:r>
                  <a:rPr lang="en-US" altLang="zh-CN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111</a:t>
                </a:r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元神秘小礼物一份，共</a:t>
                </a:r>
                <a:r>
                  <a:rPr lang="en-US" altLang="zh-CN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100</a:t>
                </a:r>
                <a:r>
                  <a:rPr lang="zh-CN" altLang="en-US" sz="2400" dirty="0">
                    <a:ln w="0"/>
                    <a:solidFill>
                      <a:srgbClr val="002060"/>
                    </a:solidFill>
                    <a:latin typeface="仿宋" panose="02010609060101010101" pitchFamily="49" charset="-122"/>
                    <a:ea typeface="仿宋" panose="02010609060101010101" pitchFamily="49" charset="-122"/>
                  </a:rPr>
                  <a:t>个名额，活动礼品将在活动结束后三个工作日内发出，届时会联系顾客本人确定收货地址及发货方式，礼品数量有限，将随机抽取中奖客户，中奖名单将在活动结束后次日公布。</a:t>
                </a:r>
                <a:endParaRPr lang="zh-CN" altLang="en-US" sz="2400" dirty="0">
                  <a:ln w="0"/>
                  <a:solidFill>
                    <a:srgbClr val="002060"/>
                  </a:solidFill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41" name="同心圆 40"/>
              <p:cNvSpPr/>
              <p:nvPr/>
            </p:nvSpPr>
            <p:spPr>
              <a:xfrm>
                <a:off x="454300" y="3408995"/>
                <a:ext cx="251110" cy="251110"/>
              </a:xfrm>
              <a:prstGeom prst="donu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椭圆 84"/>
          <p:cNvSpPr/>
          <p:nvPr/>
        </p:nvSpPr>
        <p:spPr>
          <a:xfrm rot="1868015">
            <a:off x="3428294" y="6875092"/>
            <a:ext cx="9114972" cy="3804316"/>
          </a:xfrm>
          <a:prstGeom prst="ellipse">
            <a:avLst/>
          </a:prstGeom>
          <a:gradFill>
            <a:gsLst>
              <a:gs pos="0">
                <a:srgbClr val="A205D2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1868015">
            <a:off x="-145318" y="-2963811"/>
            <a:ext cx="9114972" cy="3804316"/>
          </a:xfrm>
          <a:prstGeom prst="ellipse">
            <a:avLst/>
          </a:prstGeom>
          <a:gradFill>
            <a:gsLst>
              <a:gs pos="0">
                <a:srgbClr val="A205D2"/>
              </a:gs>
              <a:gs pos="42000">
                <a:srgbClr val="6321E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5192460" y="180930"/>
            <a:ext cx="2981819" cy="1256365"/>
            <a:chOff x="5192460" y="326070"/>
            <a:chExt cx="2981819" cy="1256365"/>
          </a:xfrm>
        </p:grpSpPr>
        <p:sp>
          <p:nvSpPr>
            <p:cNvPr id="3" name="矩形 2"/>
            <p:cNvSpPr/>
            <p:nvPr/>
          </p:nvSpPr>
          <p:spPr>
            <a:xfrm>
              <a:off x="5192460" y="326070"/>
              <a:ext cx="2054280" cy="830997"/>
            </a:xfrm>
            <a:prstGeom prst="rect">
              <a:avLst/>
            </a:prstGeom>
            <a:ln w="3175" cmpd="sng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solidFill>
                    <a:srgbClr val="FF3D1B"/>
                  </a:solidFill>
                  <a:latin typeface="Candara" panose="020E0502030303020204" pitchFamily="34" charset="0"/>
                  <a:ea typeface="+mj-ea"/>
                </a:rPr>
                <a:t>DE</a:t>
              </a:r>
              <a:r>
                <a:rPr lang="en-US" altLang="zh-CN" sz="4800" dirty="0">
                  <a:solidFill>
                    <a:schemeClr val="bg1">
                      <a:lumMod val="95000"/>
                    </a:schemeClr>
                  </a:solidFill>
                  <a:latin typeface="Candara" panose="020E0502030303020204" pitchFamily="34" charset="0"/>
                  <a:ea typeface="+mj-ea"/>
                </a:rPr>
                <a:t>TAIL</a:t>
              </a:r>
              <a:endParaRPr lang="en-US" altLang="zh-CN" sz="4800" dirty="0">
                <a:solidFill>
                  <a:schemeClr val="bg1">
                    <a:lumMod val="95000"/>
                  </a:schemeClr>
                </a:solidFill>
                <a:latin typeface="Candara" panose="020E0502030303020204" pitchFamily="34" charset="0"/>
                <a:ea typeface="+mj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142954" y="920311"/>
              <a:ext cx="2031325" cy="584775"/>
            </a:xfrm>
            <a:prstGeom prst="rect">
              <a:avLst/>
            </a:prstGeom>
            <a:ln w="3175" cmpd="sng"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+mj-ea"/>
                </a:rPr>
                <a:t>-</a:t>
              </a:r>
              <a:r>
                <a:rPr lang="zh-CN" altLang="en-US" sz="3200" dirty="0">
                  <a:solidFill>
                    <a:srgbClr val="FF3D1B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活动推广</a:t>
              </a:r>
              <a:endParaRPr lang="en-US" altLang="zh-CN" sz="3200" dirty="0">
                <a:solidFill>
                  <a:srgbClr val="FF3D1B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246453" y="936104"/>
              <a:ext cx="1074333" cy="646331"/>
            </a:xfrm>
            <a:prstGeom prst="rect">
              <a:avLst/>
            </a:prstGeom>
            <a:ln w="317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THREE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977013" y="1954187"/>
            <a:ext cx="8687545" cy="3824338"/>
            <a:chOff x="2774879" y="2327647"/>
            <a:chExt cx="8060111" cy="3327257"/>
          </a:xfrm>
        </p:grpSpPr>
        <p:sp>
          <p:nvSpPr>
            <p:cNvPr id="46" name="îŝḷîḓé-Rectangle: Rounded Corners 3"/>
            <p:cNvSpPr/>
            <p:nvPr/>
          </p:nvSpPr>
          <p:spPr>
            <a:xfrm>
              <a:off x="3011184" y="4896884"/>
              <a:ext cx="7517127" cy="75725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0" anchor="ctr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47" name="îŝḷîḓé-Rectangle: Rounded Corners 4"/>
            <p:cNvSpPr/>
            <p:nvPr/>
          </p:nvSpPr>
          <p:spPr>
            <a:xfrm>
              <a:off x="2774879" y="4023947"/>
              <a:ext cx="7213360" cy="75725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anchor="ctr">
              <a:norm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2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48" name="îŝḷîḓé-Rectangle: Rounded Corners 5"/>
            <p:cNvSpPr/>
            <p:nvPr/>
          </p:nvSpPr>
          <p:spPr>
            <a:xfrm>
              <a:off x="3875032" y="3186464"/>
              <a:ext cx="6959958" cy="75725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0" anchor="ctr">
              <a:normAutofit/>
            </a:bodyPr>
            <a:lstStyle/>
            <a:p>
              <a:pPr lvl="0">
                <a:lnSpc>
                  <a:spcPct val="120000"/>
                </a:lnSpc>
              </a:pPr>
              <a:endParaRPr lang="zh-CN" altLang="en-US" sz="2500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49" name="îŝḷîḓé-Rectangle: Rounded Corners 6"/>
            <p:cNvSpPr/>
            <p:nvPr/>
          </p:nvSpPr>
          <p:spPr>
            <a:xfrm>
              <a:off x="3028280" y="2327647"/>
              <a:ext cx="6959959" cy="75725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anchor="ctr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500" dirty="0">
                  <a:solidFill>
                    <a:schemeClr val="accent5">
                      <a:lumMod val="50000"/>
                    </a:schemeClr>
                  </a:solidFill>
                </a:rPr>
                <a:t>01 </a:t>
              </a:r>
              <a:r>
                <a:rPr lang="zh-CN" altLang="en-US" sz="2500" dirty="0">
                  <a:solidFill>
                    <a:schemeClr val="accent5">
                      <a:lumMod val="50000"/>
                    </a:schemeClr>
                  </a:solidFill>
                </a:rPr>
                <a:t>直通车引流</a:t>
              </a:r>
              <a:endParaRPr lang="zh-CN" altLang="en-US" sz="25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50" name="Group 7"/>
            <p:cNvGrpSpPr/>
            <p:nvPr/>
          </p:nvGrpSpPr>
          <p:grpSpPr>
            <a:xfrm>
              <a:off x="4678435" y="2339522"/>
              <a:ext cx="4510496" cy="3315382"/>
              <a:chOff x="-977759" y="1228726"/>
              <a:chExt cx="8702532" cy="7089397"/>
            </a:xfrm>
          </p:grpSpPr>
          <p:sp>
            <p:nvSpPr>
              <p:cNvPr id="67" name="îŝḷîḓé-Right Triangle 8"/>
              <p:cNvSpPr/>
              <p:nvPr/>
            </p:nvSpPr>
            <p:spPr>
              <a:xfrm rot="5400000">
                <a:off x="6105523" y="1228727"/>
                <a:ext cx="1619251" cy="1619249"/>
              </a:xfrm>
              <a:prstGeom prst="rt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8" name="îŝḷîḓé-Right Triangle 9"/>
              <p:cNvSpPr/>
              <p:nvPr/>
            </p:nvSpPr>
            <p:spPr>
              <a:xfrm rot="5400000">
                <a:off x="4333872" y="3048002"/>
                <a:ext cx="1619251" cy="1619249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îŝḷîḓé-Right Triangle 10"/>
              <p:cNvSpPr/>
              <p:nvPr/>
            </p:nvSpPr>
            <p:spPr>
              <a:xfrm rot="16200000">
                <a:off x="4333873" y="1228727"/>
                <a:ext cx="1619251" cy="161925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îŝḷîḓé-Right Triangle 11"/>
              <p:cNvSpPr/>
              <p:nvPr/>
            </p:nvSpPr>
            <p:spPr>
              <a:xfrm rot="16200000">
                <a:off x="2552699" y="3076577"/>
                <a:ext cx="1619251" cy="1619250"/>
              </a:xfrm>
              <a:prstGeom prst="rtTriangle">
                <a:avLst/>
              </a:prstGeom>
              <a:solidFill>
                <a:srgbClr val="698E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îŝḷîḓé-Right Triangle 12"/>
              <p:cNvSpPr/>
              <p:nvPr/>
            </p:nvSpPr>
            <p:spPr>
              <a:xfrm rot="5400000">
                <a:off x="2552697" y="4833993"/>
                <a:ext cx="1619252" cy="1619252"/>
              </a:xfrm>
              <a:prstGeom prst="rtTriangle">
                <a:avLst/>
              </a:prstGeom>
              <a:solidFill>
                <a:srgbClr val="406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îŝḷîḓé-Right Triangle 13"/>
              <p:cNvSpPr/>
              <p:nvPr/>
            </p:nvSpPr>
            <p:spPr>
              <a:xfrm rot="16200000">
                <a:off x="773236" y="4837613"/>
                <a:ext cx="1619250" cy="1619252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îŝḷîḓé-Right Triangle 14"/>
              <p:cNvSpPr/>
              <p:nvPr/>
            </p:nvSpPr>
            <p:spPr>
              <a:xfrm rot="5400000">
                <a:off x="787468" y="6698873"/>
                <a:ext cx="1619250" cy="1619250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îŝḷîḓé-Right Triangle 15"/>
              <p:cNvSpPr/>
              <p:nvPr/>
            </p:nvSpPr>
            <p:spPr>
              <a:xfrm rot="16200000">
                <a:off x="-977758" y="6698870"/>
                <a:ext cx="1619250" cy="1619252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Group 16"/>
            <p:cNvGrpSpPr/>
            <p:nvPr/>
          </p:nvGrpSpPr>
          <p:grpSpPr>
            <a:xfrm flipH="1">
              <a:off x="9188650" y="2492304"/>
              <a:ext cx="630460" cy="392815"/>
              <a:chOff x="6581417" y="4508968"/>
              <a:chExt cx="1165640" cy="804905"/>
            </a:xfrm>
            <a:solidFill>
              <a:schemeClr val="bg1"/>
            </a:solidFill>
          </p:grpSpPr>
          <p:sp>
            <p:nvSpPr>
              <p:cNvPr id="63" name="îŝḷîḓé-Rectangle: Rounded Corners 17"/>
              <p:cNvSpPr/>
              <p:nvPr/>
            </p:nvSpPr>
            <p:spPr>
              <a:xfrm>
                <a:off x="6737230" y="4508968"/>
                <a:ext cx="854015" cy="658255"/>
              </a:xfrm>
              <a:prstGeom prst="round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îŝḷîḓé-Rectangle 18"/>
              <p:cNvSpPr/>
              <p:nvPr/>
            </p:nvSpPr>
            <p:spPr>
              <a:xfrm>
                <a:off x="6836434" y="4590294"/>
                <a:ext cx="655607" cy="495603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îŝḷîḓé-Freeform: Shape 19"/>
              <p:cNvSpPr/>
              <p:nvPr/>
            </p:nvSpPr>
            <p:spPr>
              <a:xfrm>
                <a:off x="6581417" y="5217733"/>
                <a:ext cx="1165640" cy="96140"/>
              </a:xfrm>
              <a:custGeom>
                <a:avLst/>
                <a:gdLst>
                  <a:gd name="connsiteX0" fmla="*/ 0 w 2193259"/>
                  <a:gd name="connsiteY0" fmla="*/ 0 h 138023"/>
                  <a:gd name="connsiteX1" fmla="*/ 2193259 w 2193259"/>
                  <a:gd name="connsiteY1" fmla="*/ 0 h 138023"/>
                  <a:gd name="connsiteX2" fmla="*/ 2193259 w 2193259"/>
                  <a:gd name="connsiteY2" fmla="*/ 67572 h 138023"/>
                  <a:gd name="connsiteX3" fmla="*/ 2122808 w 2193259"/>
                  <a:gd name="connsiteY3" fmla="*/ 138023 h 138023"/>
                  <a:gd name="connsiteX4" fmla="*/ 70451 w 2193259"/>
                  <a:gd name="connsiteY4" fmla="*/ 138023 h 138023"/>
                  <a:gd name="connsiteX5" fmla="*/ 0 w 2193259"/>
                  <a:gd name="connsiteY5" fmla="*/ 67572 h 138023"/>
                  <a:gd name="connsiteX6" fmla="*/ 0 w 2193259"/>
                  <a:gd name="connsiteY6" fmla="*/ 0 h 13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3259" h="138023">
                    <a:moveTo>
                      <a:pt x="0" y="0"/>
                    </a:moveTo>
                    <a:lnTo>
                      <a:pt x="2193259" y="0"/>
                    </a:lnTo>
                    <a:lnTo>
                      <a:pt x="2193259" y="67572"/>
                    </a:lnTo>
                    <a:cubicBezTo>
                      <a:pt x="2193259" y="106481"/>
                      <a:pt x="2161717" y="138023"/>
                      <a:pt x="2122808" y="138023"/>
                    </a:cubicBezTo>
                    <a:lnTo>
                      <a:pt x="70451" y="138023"/>
                    </a:lnTo>
                    <a:cubicBezTo>
                      <a:pt x="31542" y="138023"/>
                      <a:pt x="0" y="106481"/>
                      <a:pt x="0" y="675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îŝḷîḓé-Rectangle 20"/>
              <p:cNvSpPr/>
              <p:nvPr/>
            </p:nvSpPr>
            <p:spPr>
              <a:xfrm>
                <a:off x="7008962" y="5242943"/>
                <a:ext cx="310549" cy="45719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4214008" y="3308934"/>
              <a:ext cx="253306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2500" dirty="0">
                  <a:solidFill>
                    <a:srgbClr val="4472C4">
                      <a:lumMod val="50000"/>
                    </a:srgbClr>
                  </a:solidFill>
                </a:rPr>
                <a:t>02 </a:t>
              </a:r>
              <a:r>
                <a:rPr lang="zh-CN" altLang="en-US" sz="2500" dirty="0">
                  <a:solidFill>
                    <a:srgbClr val="4472C4">
                      <a:lumMod val="50000"/>
                    </a:srgbClr>
                  </a:solidFill>
                </a:rPr>
                <a:t>店铺活动通告</a:t>
              </a:r>
              <a:endParaRPr lang="zh-CN" altLang="en-US" sz="2500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8081626" y="3270822"/>
              <a:ext cx="253306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2500" dirty="0">
                  <a:solidFill>
                    <a:srgbClr val="4472C4">
                      <a:lumMod val="50000"/>
                    </a:srgbClr>
                  </a:solidFill>
                </a:rPr>
                <a:t>03 </a:t>
              </a:r>
              <a:r>
                <a:rPr lang="zh-CN" altLang="en-US" sz="2500" dirty="0">
                  <a:solidFill>
                    <a:srgbClr val="4472C4">
                      <a:lumMod val="50000"/>
                    </a:srgbClr>
                  </a:solidFill>
                </a:rPr>
                <a:t>宝贝描述通告</a:t>
              </a:r>
              <a:endParaRPr lang="zh-CN" altLang="en-US" sz="2500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3028280" y="4120354"/>
              <a:ext cx="253306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2500" dirty="0">
                  <a:solidFill>
                    <a:srgbClr val="4472C4">
                      <a:lumMod val="50000"/>
                    </a:srgbClr>
                  </a:solidFill>
                </a:rPr>
                <a:t>04 </a:t>
              </a:r>
              <a:r>
                <a:rPr lang="zh-CN" altLang="en-US" sz="2500" dirty="0">
                  <a:solidFill>
                    <a:srgbClr val="4472C4">
                      <a:lumMod val="50000"/>
                    </a:srgbClr>
                  </a:solidFill>
                </a:rPr>
                <a:t>帮派社区宣传</a:t>
              </a:r>
              <a:endParaRPr lang="zh-CN" altLang="en-US" sz="2500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7004157" y="4135120"/>
              <a:ext cx="317426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2500" dirty="0">
                  <a:solidFill>
                    <a:srgbClr val="4472C4">
                      <a:lumMod val="50000"/>
                    </a:srgbClr>
                  </a:solidFill>
                </a:rPr>
                <a:t>05 </a:t>
              </a:r>
              <a:r>
                <a:rPr lang="zh-CN" altLang="en-US" sz="2500" dirty="0">
                  <a:solidFill>
                    <a:srgbClr val="4472C4">
                      <a:lumMod val="50000"/>
                    </a:srgbClr>
                  </a:solidFill>
                </a:rPr>
                <a:t>旺旺签名活动预告</a:t>
              </a:r>
              <a:endParaRPr lang="zh-CN" altLang="en-US" sz="2500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3146301" y="5059451"/>
              <a:ext cx="189186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2500" dirty="0">
                  <a:solidFill>
                    <a:srgbClr val="4472C4">
                      <a:lumMod val="50000"/>
                    </a:srgbClr>
                  </a:solidFill>
                </a:rPr>
                <a:t>06 </a:t>
              </a:r>
              <a:r>
                <a:rPr lang="zh-CN" altLang="en-US" sz="2500" dirty="0">
                  <a:solidFill>
                    <a:srgbClr val="4472C4">
                      <a:lumMod val="50000"/>
                    </a:srgbClr>
                  </a:solidFill>
                </a:rPr>
                <a:t>淘客联盟</a:t>
              </a:r>
              <a:endParaRPr lang="zh-CN" altLang="en-US" sz="2500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6357469" y="5007843"/>
              <a:ext cx="125066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2500" dirty="0">
                  <a:solidFill>
                    <a:srgbClr val="4472C4">
                      <a:lumMod val="50000"/>
                    </a:srgbClr>
                  </a:solidFill>
                </a:rPr>
                <a:t>07 </a:t>
              </a:r>
              <a:r>
                <a:rPr lang="zh-CN" altLang="en-US" sz="2500" dirty="0">
                  <a:solidFill>
                    <a:srgbClr val="4472C4">
                      <a:lumMod val="50000"/>
                    </a:srgbClr>
                  </a:solidFill>
                </a:rPr>
                <a:t>钻展</a:t>
              </a:r>
              <a:endParaRPr lang="zh-CN" altLang="en-US" sz="2500" dirty="0">
                <a:solidFill>
                  <a:srgbClr val="4472C4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DIAGRAM" val="048057b3-3e21-46b2-bbad-34cda5640890"/>
</p:tagLst>
</file>

<file path=ppt/tags/tag2.xml><?xml version="1.0" encoding="utf-8"?>
<p:tagLst xmlns:p="http://schemas.openxmlformats.org/presentationml/2006/main">
  <p:tag name="ISLIDE.DIAGRAM" val="048057b3-3e21-46b2-bbad-34cda5640890"/>
</p:tagLst>
</file>

<file path=ppt/tags/tag3.xml><?xml version="1.0" encoding="utf-8"?>
<p:tagLst xmlns:p="http://schemas.openxmlformats.org/presentationml/2006/main">
  <p:tag name="ISLIDE.DIAGRAM" val="048057b3-3e21-46b2-bbad-34cda5640890"/>
</p:tagLst>
</file>

<file path=ppt/tags/tag4.xml><?xml version="1.0" encoding="utf-8"?>
<p:tagLst xmlns:p="http://schemas.openxmlformats.org/presentationml/2006/main">
  <p:tag name="ISLIDE.DIAGRAM" val="048057b3-3e21-46b2-bbad-34cda5640890"/>
</p:tagLst>
</file>

<file path=ppt/tags/tag5.xml><?xml version="1.0" encoding="utf-8"?>
<p:tagLst xmlns:p="http://schemas.openxmlformats.org/presentationml/2006/main">
  <p:tag name="ISLIDE.DIAGRAM" val="048057b3-3e21-46b2-bbad-34cda5640890"/>
</p:tagLst>
</file>

<file path=ppt/tags/tag6.xml><?xml version="1.0" encoding="utf-8"?>
<p:tagLst xmlns:p="http://schemas.openxmlformats.org/presentationml/2006/main">
  <p:tag name="ISLIDE.DIAGRAM" val="6cdbd9c6-7b71-46e3-9efd-ebec24f75e35"/>
</p:tagLst>
</file>

<file path=ppt/tags/tag7.xml><?xml version="1.0" encoding="utf-8"?>
<p:tagLst xmlns:p="http://schemas.openxmlformats.org/presentationml/2006/main">
  <p:tag name="ISLIDE.DIAGRAM" val="048057b3-3e21-46b2-bbad-34cda5640890"/>
</p:tagLst>
</file>

<file path=ppt/tags/tag8.xml><?xml version="1.0" encoding="utf-8"?>
<p:tagLst xmlns:p="http://schemas.openxmlformats.org/presentationml/2006/main">
  <p:tag name="ISPRING_PRESENTATION_TITLE" val="双一活动策划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2493</Words>
  <Application>WPS 演示</Application>
  <PresentationFormat>宽屏</PresentationFormat>
  <Paragraphs>245</Paragraphs>
  <Slides>22</Slides>
  <Notes>21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汉仪尚巍手书W</vt:lpstr>
      <vt:lpstr>微软雅黑</vt:lpstr>
      <vt:lpstr>Mongolian Baiti</vt:lpstr>
      <vt:lpstr>华文中宋</vt:lpstr>
      <vt:lpstr>仿宋</vt:lpstr>
      <vt:lpstr>Candara</vt:lpstr>
      <vt:lpstr>幼圆</vt:lpstr>
      <vt:lpstr>Agency FB</vt:lpstr>
      <vt:lpstr>Trebuchet MS</vt:lpstr>
      <vt:lpstr>等线</vt:lpstr>
      <vt:lpstr>Arial Unicode MS</vt:lpstr>
      <vt:lpstr>等线 Light</vt:lpstr>
      <vt:lpstr>Meiryo</vt:lpstr>
      <vt:lpstr>Yu Gothic UI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131</cp:revision>
  <dcterms:created xsi:type="dcterms:W3CDTF">2017-10-19T04:00:00Z</dcterms:created>
  <dcterms:modified xsi:type="dcterms:W3CDTF">2020-06-09T00:22:13Z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