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98" r:id="rId3"/>
    <p:sldId id="260" r:id="rId4"/>
    <p:sldId id="266" r:id="rId6"/>
    <p:sldId id="259" r:id="rId7"/>
    <p:sldId id="263" r:id="rId8"/>
    <p:sldId id="262" r:id="rId9"/>
    <p:sldId id="261" r:id="rId10"/>
    <p:sldId id="258" r:id="rId11"/>
    <p:sldId id="264" r:id="rId12"/>
    <p:sldId id="265" r:id="rId13"/>
    <p:sldId id="271" r:id="rId14"/>
    <p:sldId id="270" r:id="rId15"/>
    <p:sldId id="269" r:id="rId16"/>
    <p:sldId id="272" r:id="rId17"/>
    <p:sldId id="268" r:id="rId18"/>
    <p:sldId id="277" r:id="rId19"/>
    <p:sldId id="275" r:id="rId20"/>
    <p:sldId id="278" r:id="rId21"/>
    <p:sldId id="273" r:id="rId22"/>
    <p:sldId id="274" r:id="rId23"/>
    <p:sldId id="279" r:id="rId24"/>
    <p:sldId id="276" r:id="rId25"/>
    <p:sldId id="280" r:id="rId26"/>
    <p:sldId id="287" r:id="rId27"/>
    <p:sldId id="281" r:id="rId28"/>
    <p:sldId id="286" r:id="rId29"/>
    <p:sldId id="285" r:id="rId30"/>
    <p:sldId id="282" r:id="rId31"/>
    <p:sldId id="288" r:id="rId32"/>
    <p:sldId id="291" r:id="rId33"/>
    <p:sldId id="284" r:id="rId34"/>
    <p:sldId id="290" r:id="rId35"/>
    <p:sldId id="283" r:id="rId36"/>
    <p:sldId id="292" r:id="rId37"/>
    <p:sldId id="289" r:id="rId38"/>
    <p:sldId id="293" r:id="rId39"/>
    <p:sldId id="295" r:id="rId40"/>
    <p:sldId id="336" r:id="rId41"/>
  </p:sldIdLst>
  <p:sldSz cx="12195175" cy="6858000"/>
  <p:notesSz cx="6858000" cy="9144000"/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B2A4"/>
    <a:srgbClr val="F77A08"/>
    <a:srgbClr val="0E6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1620" y="-600"/>
      </p:cViewPr>
      <p:guideLst>
        <p:guide orient="horz" pos="2296"/>
        <p:guide pos="506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5" Type="http://schemas.openxmlformats.org/officeDocument/2006/relationships/tags" Target="tags/tag11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9F697-7B3E-4B61-BA36-BBED2B7961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https://www.ppthui.com    【PPT</a:t>
            </a:r>
            <a:r>
              <a:rPr lang="zh-CN" altLang="en-US" dirty="0"/>
              <a:t>汇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6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3" Type="http://schemas.openxmlformats.org/officeDocument/2006/relationships/notesSlide" Target="../notesSlides/notesSlide29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.png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microsoft.com/office/2007/relationships/hdphoto" Target="../media/image20.wdp"/><Relationship Id="rId1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jpeg"/><Relationship Id="rId3" Type="http://schemas.microsoft.com/office/2007/relationships/hdphoto" Target="../media/image22.wdp"/><Relationship Id="rId2" Type="http://schemas.openxmlformats.org/officeDocument/2006/relationships/image" Target="../media/image21.jpeg"/><Relationship Id="rId1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7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6" Type="http://schemas.openxmlformats.org/officeDocument/2006/relationships/hyperlink" Target="https://www.ppthui.com/kejian/" TargetMode="External"/><Relationship Id="rId5" Type="http://schemas.openxmlformats.org/officeDocument/2006/relationships/hyperlink" Target="https://www.ppthui.com/beijing/" TargetMode="External"/><Relationship Id="rId4" Type="http://schemas.openxmlformats.org/officeDocument/2006/relationships/hyperlink" Target="https://www.ppthui.com/jieri/" TargetMode="External"/><Relationship Id="rId3" Type="http://schemas.openxmlformats.org/officeDocument/2006/relationships/hyperlink" Target="https://www.ppthui.com/gongzuo/" TargetMode="External"/><Relationship Id="rId2" Type="http://schemas.openxmlformats.org/officeDocument/2006/relationships/hyperlink" Target="https://www.ppthui.com/hangye/" TargetMode="External"/><Relationship Id="rId1" Type="http://schemas.openxmlformats.org/officeDocument/2006/relationships/hyperlink" Target="https://www.ppthui.com/jingpi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750592" y="2204864"/>
            <a:ext cx="8811491" cy="1907843"/>
            <a:chOff x="4838820" y="2375552"/>
            <a:chExt cx="5544616" cy="1200507"/>
          </a:xfrm>
        </p:grpSpPr>
        <p:sp>
          <p:nvSpPr>
            <p:cNvPr id="4" name="矩形 3"/>
            <p:cNvSpPr/>
            <p:nvPr/>
          </p:nvSpPr>
          <p:spPr>
            <a:xfrm>
              <a:off x="4838820" y="2375552"/>
              <a:ext cx="5544616" cy="1200507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矩形 3"/>
            <p:cNvSpPr/>
            <p:nvPr/>
          </p:nvSpPr>
          <p:spPr>
            <a:xfrm>
              <a:off x="4945460" y="2471749"/>
              <a:ext cx="5328592" cy="1008112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6" name="文本框 52"/>
          <p:cNvSpPr txBox="1"/>
          <p:nvPr/>
        </p:nvSpPr>
        <p:spPr>
          <a:xfrm>
            <a:off x="2284439" y="2741435"/>
            <a:ext cx="7288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总结汇报暨新年计划</a:t>
            </a:r>
            <a:endParaRPr lang="zh-CN" altLang="en-US" sz="5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073251" y="4734388"/>
            <a:ext cx="6099407" cy="338554"/>
            <a:chOff x="2992618" y="3469364"/>
            <a:chExt cx="6284223" cy="338554"/>
          </a:xfrm>
        </p:grpSpPr>
        <p:sp>
          <p:nvSpPr>
            <p:cNvPr id="8" name="矩形 7"/>
            <p:cNvSpPr>
              <a:spLocks noChangeArrowheads="1"/>
            </p:cNvSpPr>
            <p:nvPr/>
          </p:nvSpPr>
          <p:spPr bwMode="auto">
            <a:xfrm>
              <a:off x="3898035" y="3469364"/>
              <a:ext cx="43959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endParaRPr lang="zh-CN" altLang="en-US" sz="1600">
                <a:solidFill>
                  <a:schemeClr val="bg1"/>
                </a:solidFill>
                <a:latin typeface="Impact MT Std" pitchFamily="34" charset="0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 bwMode="auto">
            <a:xfrm>
              <a:off x="2992618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</a:ln>
            <a:effectLst/>
          </p:spPr>
        </p:cxnSp>
        <p:cxnSp>
          <p:nvCxnSpPr>
            <p:cNvPr id="10" name="直接连接符 9"/>
            <p:cNvCxnSpPr/>
            <p:nvPr/>
          </p:nvCxnSpPr>
          <p:spPr bwMode="auto">
            <a:xfrm>
              <a:off x="7507243" y="3609064"/>
              <a:ext cx="1769598" cy="0"/>
            </a:xfrm>
            <a:prstGeom prst="lin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</a:ln>
            <a:effectLst/>
          </p:spPr>
        </p:cxnSp>
      </p:grpSp>
      <p:sp>
        <p:nvSpPr>
          <p:cNvPr id="11" name="矩形 10"/>
          <p:cNvSpPr/>
          <p:nvPr/>
        </p:nvSpPr>
        <p:spPr>
          <a:xfrm>
            <a:off x="5253408" y="4699858"/>
            <a:ext cx="16928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THEBUSINESS PLAN</a:t>
            </a:r>
            <a:endParaRPr lang="en-US" altLang="zh-CN" sz="160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293276" y="5176469"/>
            <a:ext cx="1584176" cy="484779"/>
            <a:chOff x="2713211" y="2267658"/>
            <a:chExt cx="1584176" cy="484779"/>
          </a:xfrm>
        </p:grpSpPr>
        <p:sp>
          <p:nvSpPr>
            <p:cNvPr id="13" name="圆角矩形 12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5" name="文本框 26"/>
          <p:cNvSpPr txBox="1"/>
          <p:nvPr/>
        </p:nvSpPr>
        <p:spPr>
          <a:xfrm>
            <a:off x="5124640" y="5219908"/>
            <a:ext cx="190924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100" smtClean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202X.4.4</a:t>
            </a:r>
            <a:endParaRPr lang="zh-CN" altLang="en-US" b="1" spc="10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团队成员介绍</a:t>
            </a:r>
            <a:endParaRPr lang="zh-CN" altLang="en-US" sz="24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1999499" y="1677270"/>
            <a:ext cx="1657077" cy="1657077"/>
            <a:chOff x="1705099" y="2564904"/>
            <a:chExt cx="1800200" cy="1800200"/>
          </a:xfrm>
        </p:grpSpPr>
        <p:sp>
          <p:nvSpPr>
            <p:cNvPr id="13" name="椭圆 12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E647C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1"/>
              <a:stretch>
                <a:fillRect l="-8516" t="-7216" r="-164560" b="-80036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26"/>
          <p:cNvSpPr txBox="1"/>
          <p:nvPr/>
        </p:nvSpPr>
        <p:spPr>
          <a:xfrm>
            <a:off x="2144519" y="3419405"/>
            <a:ext cx="1367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spc="1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人事部经理</a:t>
            </a:r>
            <a:endParaRPr lang="zh-CN" altLang="en-US" sz="1600" b="1" spc="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035949" y="3748745"/>
            <a:ext cx="1584176" cy="484779"/>
            <a:chOff x="2713211" y="2267658"/>
            <a:chExt cx="1584176" cy="484779"/>
          </a:xfrm>
        </p:grpSpPr>
        <p:sp>
          <p:nvSpPr>
            <p:cNvPr id="17" name="圆角矩形 16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0E647C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26"/>
          <p:cNvSpPr txBox="1"/>
          <p:nvPr/>
        </p:nvSpPr>
        <p:spPr>
          <a:xfrm>
            <a:off x="2144519" y="3806468"/>
            <a:ext cx="136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韩梅梅</a:t>
            </a:r>
            <a:endParaRPr lang="zh-CN" altLang="en-US" b="1" spc="10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903822" y="4283501"/>
            <a:ext cx="188950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</a:t>
            </a:r>
            <a:r>
              <a:rPr lang="zh-CN" altLang="en-US" sz="140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风格。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128852" y="2677073"/>
            <a:ext cx="527724" cy="520849"/>
            <a:chOff x="6217935" y="1158425"/>
            <a:chExt cx="527724" cy="520849"/>
          </a:xfrm>
        </p:grpSpPr>
        <p:grpSp>
          <p:nvGrpSpPr>
            <p:cNvPr id="22" name="组合 21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E647C"/>
                  </a:solidFill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E647C"/>
                  </a:solidFill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6217935" y="1228690"/>
              <a:ext cx="527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rgbClr val="0E647C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000" b="1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177040" y="1691213"/>
            <a:ext cx="1657077" cy="1657077"/>
            <a:chOff x="1705099" y="2564904"/>
            <a:chExt cx="1800200" cy="1800200"/>
          </a:xfrm>
        </p:grpSpPr>
        <p:sp>
          <p:nvSpPr>
            <p:cNvPr id="27" name="椭圆 26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2DB2A4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1"/>
              <a:stretch>
                <a:fillRect l="-154157" t="-31921" r="-211373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6"/>
          <p:cNvSpPr txBox="1"/>
          <p:nvPr/>
        </p:nvSpPr>
        <p:spPr>
          <a:xfrm>
            <a:off x="4322060" y="3433348"/>
            <a:ext cx="1367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spc="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</a:t>
            </a:r>
            <a:r>
              <a:rPr lang="zh-CN" altLang="en-US" sz="1600" b="1" spc="1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部经理</a:t>
            </a:r>
            <a:endParaRPr lang="zh-CN" altLang="en-US" sz="1600" b="1" spc="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213490" y="3762688"/>
            <a:ext cx="1584176" cy="484779"/>
            <a:chOff x="2713211" y="2267658"/>
            <a:chExt cx="1584176" cy="484779"/>
          </a:xfrm>
        </p:grpSpPr>
        <p:sp>
          <p:nvSpPr>
            <p:cNvPr id="31" name="圆角矩形 30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2DB2A4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文本框 26"/>
          <p:cNvSpPr txBox="1"/>
          <p:nvPr/>
        </p:nvSpPr>
        <p:spPr>
          <a:xfrm>
            <a:off x="4322060" y="3820411"/>
            <a:ext cx="136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李雷雷</a:t>
            </a:r>
            <a:endParaRPr lang="zh-CN" altLang="en-US" b="1" spc="10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081363" y="4297444"/>
            <a:ext cx="188950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</a:t>
            </a:r>
            <a:r>
              <a:rPr lang="zh-CN" altLang="en-US" sz="140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风格。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306393" y="2691016"/>
            <a:ext cx="527724" cy="520849"/>
            <a:chOff x="6217935" y="1158425"/>
            <a:chExt cx="527724" cy="520849"/>
          </a:xfrm>
        </p:grpSpPr>
        <p:grpSp>
          <p:nvGrpSpPr>
            <p:cNvPr id="36" name="组合 35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DB2A4"/>
                  </a:solidFill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6217935" y="1228690"/>
              <a:ext cx="527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rgbClr val="2DB2A4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000" b="1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374686" y="1691213"/>
            <a:ext cx="1657077" cy="1657077"/>
            <a:chOff x="1705099" y="2564904"/>
            <a:chExt cx="1800200" cy="1800200"/>
          </a:xfrm>
        </p:grpSpPr>
        <p:sp>
          <p:nvSpPr>
            <p:cNvPr id="41" name="椭圆 40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F77A08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1"/>
              <a:stretch>
                <a:fillRect l="-271190" t="-55327" r="-73534" b="-169764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26"/>
          <p:cNvSpPr txBox="1"/>
          <p:nvPr/>
        </p:nvSpPr>
        <p:spPr>
          <a:xfrm>
            <a:off x="6519706" y="3433348"/>
            <a:ext cx="1367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spc="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</a:t>
            </a:r>
            <a:r>
              <a:rPr lang="zh-CN" altLang="en-US" sz="1600" b="1" spc="1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部经理</a:t>
            </a:r>
            <a:endParaRPr lang="zh-CN" altLang="en-US" sz="1600" b="1" spc="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6411136" y="3762688"/>
            <a:ext cx="1584176" cy="484779"/>
            <a:chOff x="2713211" y="2267658"/>
            <a:chExt cx="1584176" cy="484779"/>
          </a:xfrm>
        </p:grpSpPr>
        <p:sp>
          <p:nvSpPr>
            <p:cNvPr id="45" name="圆角矩形 44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F77A08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文本框 26"/>
          <p:cNvSpPr txBox="1"/>
          <p:nvPr/>
        </p:nvSpPr>
        <p:spPr>
          <a:xfrm>
            <a:off x="6519706" y="3820411"/>
            <a:ext cx="136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郝美丽</a:t>
            </a:r>
            <a:endParaRPr lang="zh-CN" altLang="en-US" b="1" spc="10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279009" y="4297444"/>
            <a:ext cx="188950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</a:t>
            </a:r>
            <a:r>
              <a:rPr lang="zh-CN" altLang="en-US" sz="140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风格。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7504039" y="2691016"/>
            <a:ext cx="527724" cy="520849"/>
            <a:chOff x="6217935" y="1158425"/>
            <a:chExt cx="527724" cy="520849"/>
          </a:xfrm>
        </p:grpSpPr>
        <p:grpSp>
          <p:nvGrpSpPr>
            <p:cNvPr id="50" name="组合 49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77A08"/>
                  </a:solidFill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6217935" y="1228690"/>
              <a:ext cx="527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rgbClr val="F77A0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000" b="1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552227" y="1705156"/>
            <a:ext cx="1657077" cy="1657077"/>
            <a:chOff x="1705099" y="2564904"/>
            <a:chExt cx="1800200" cy="1800200"/>
          </a:xfrm>
        </p:grpSpPr>
        <p:sp>
          <p:nvSpPr>
            <p:cNvPr id="55" name="椭圆 54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1"/>
              <a:stretch>
                <a:fillRect l="-341409" t="-44927" r="-13717" b="-117746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文本框 26"/>
          <p:cNvSpPr txBox="1"/>
          <p:nvPr/>
        </p:nvSpPr>
        <p:spPr>
          <a:xfrm>
            <a:off x="8697247" y="3447291"/>
            <a:ext cx="1367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spc="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广告</a:t>
            </a:r>
            <a:r>
              <a:rPr lang="zh-CN" altLang="en-US" sz="1600" b="1" spc="1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部经理</a:t>
            </a:r>
            <a:endParaRPr lang="zh-CN" altLang="en-US" sz="1600" b="1" spc="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8588677" y="3776631"/>
            <a:ext cx="1584176" cy="484779"/>
            <a:chOff x="2713211" y="2267658"/>
            <a:chExt cx="1584176" cy="484779"/>
          </a:xfrm>
        </p:grpSpPr>
        <p:sp>
          <p:nvSpPr>
            <p:cNvPr id="59" name="圆角矩形 58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圆角矩形 59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文本框 26"/>
          <p:cNvSpPr txBox="1"/>
          <p:nvPr/>
        </p:nvSpPr>
        <p:spPr>
          <a:xfrm>
            <a:off x="8697247" y="3834354"/>
            <a:ext cx="136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韩冬冬</a:t>
            </a:r>
            <a:endParaRPr lang="zh-CN" altLang="en-US" b="1" spc="10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8456550" y="4311387"/>
            <a:ext cx="188950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</a:t>
            </a:r>
            <a:r>
              <a:rPr lang="zh-CN" altLang="en-US" sz="140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风格。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9681580" y="2704959"/>
            <a:ext cx="527724" cy="520849"/>
            <a:chOff x="6217935" y="1158425"/>
            <a:chExt cx="527724" cy="520849"/>
          </a:xfrm>
        </p:grpSpPr>
        <p:grpSp>
          <p:nvGrpSpPr>
            <p:cNvPr id="64" name="组合 63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6217935" y="1228690"/>
              <a:ext cx="527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rgbClr val="92D05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000" b="1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49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349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49"/>
                            </p:stCondLst>
                            <p:childTnLst>
                              <p:par>
                                <p:cTn id="5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49"/>
                            </p:stCondLst>
                            <p:childTnLst>
                              <p:par>
                                <p:cTn id="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199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699"/>
                            </p:stCondLst>
                            <p:childTnLst>
                              <p:par>
                                <p:cTn id="8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699"/>
                            </p:stCondLst>
                            <p:childTnLst>
                              <p:par>
                                <p:cTn id="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349"/>
                            </p:stCondLst>
                            <p:childTnLst>
                              <p:par>
                                <p:cTn id="10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049"/>
                            </p:stCondLst>
                            <p:childTnLst>
                              <p:par>
                                <p:cTn id="1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49"/>
                            </p:stCondLst>
                            <p:childTnLst>
                              <p:par>
                                <p:cTn id="1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549"/>
                            </p:stCondLst>
                            <p:childTnLst>
                              <p:par>
                                <p:cTn id="1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199"/>
                            </p:stCondLst>
                            <p:childTnLst>
                              <p:par>
                                <p:cTn id="1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899"/>
                            </p:stCondLst>
                            <p:childTnLst>
                              <p:par>
                                <p:cTn id="1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1399"/>
                            </p:stCondLst>
                            <p:childTnLst>
                              <p:par>
                                <p:cTn id="1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5" grpId="0"/>
      <p:bldP spid="19" grpId="0"/>
      <p:bldP spid="20" grpId="0"/>
      <p:bldP spid="29" grpId="0"/>
      <p:bldP spid="33" grpId="0"/>
      <p:bldP spid="34" grpId="0"/>
      <p:bldP spid="43" grpId="0"/>
      <p:bldP spid="47" grpId="0"/>
      <p:bldP spid="48" grpId="0"/>
      <p:bldP spid="57" grpId="0"/>
      <p:bldP spid="61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979565" y="2402786"/>
            <a:ext cx="5544616" cy="1200507"/>
            <a:chOff x="4838820" y="2375552"/>
            <a:chExt cx="5544616" cy="1200507"/>
          </a:xfrm>
        </p:grpSpPr>
        <p:sp>
          <p:nvSpPr>
            <p:cNvPr id="10" name="矩形 3"/>
            <p:cNvSpPr/>
            <p:nvPr/>
          </p:nvSpPr>
          <p:spPr>
            <a:xfrm>
              <a:off x="4838820" y="2375552"/>
              <a:ext cx="5544616" cy="1200507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3"/>
            <p:cNvSpPr/>
            <p:nvPr/>
          </p:nvSpPr>
          <p:spPr>
            <a:xfrm>
              <a:off x="4945460" y="2471749"/>
              <a:ext cx="5328592" cy="1008112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81163" y="2241590"/>
            <a:ext cx="1610824" cy="1452335"/>
            <a:chOff x="2713211" y="1988840"/>
            <a:chExt cx="1610824" cy="1452335"/>
          </a:xfrm>
        </p:grpSpPr>
        <p:sp>
          <p:nvSpPr>
            <p:cNvPr id="3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070C0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文本框 52"/>
          <p:cNvSpPr txBox="1"/>
          <p:nvPr/>
        </p:nvSpPr>
        <p:spPr>
          <a:xfrm>
            <a:off x="4513411" y="2649106"/>
            <a:ext cx="4585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mtClean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r>
              <a:rPr lang="en-US" altLang="zh-CN" sz="36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36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en-US" sz="36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808413" y="3789040"/>
            <a:ext cx="1436675" cy="215444"/>
            <a:chOff x="4369395" y="3284984"/>
            <a:chExt cx="1436675" cy="215444"/>
          </a:xfrm>
        </p:grpSpPr>
        <p:sp>
          <p:nvSpPr>
            <p:cNvPr id="1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年度计划完成</a:t>
              </a: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6320581" y="3789040"/>
            <a:ext cx="1436675" cy="215444"/>
            <a:chOff x="4369395" y="3284984"/>
            <a:chExt cx="1436675" cy="215444"/>
          </a:xfrm>
        </p:grpSpPr>
        <p:sp>
          <p:nvSpPr>
            <p:cNvPr id="2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  <a:r>
                <a:rPr lang="zh-CN" altLang="en-US" sz="14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项主要工作</a:t>
              </a: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7829264" y="3789040"/>
            <a:ext cx="1436675" cy="215444"/>
            <a:chOff x="4369395" y="3284984"/>
            <a:chExt cx="1436675" cy="215444"/>
          </a:xfrm>
        </p:grpSpPr>
        <p:sp>
          <p:nvSpPr>
            <p:cNvPr id="5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工作达标情况</a:t>
              </a: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0" name="等腰三角形 5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4801443" y="4149660"/>
            <a:ext cx="1436675" cy="215444"/>
            <a:chOff x="4369395" y="3284984"/>
            <a:chExt cx="1436675" cy="215444"/>
          </a:xfrm>
        </p:grpSpPr>
        <p:sp>
          <p:nvSpPr>
            <p:cNvPr id="6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工作存在不足</a:t>
              </a: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5" name="等腰三角形 6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6313611" y="4149660"/>
            <a:ext cx="1436675" cy="215444"/>
            <a:chOff x="4369395" y="3284984"/>
            <a:chExt cx="1436675" cy="215444"/>
          </a:xfrm>
        </p:grpSpPr>
        <p:sp>
          <p:nvSpPr>
            <p:cNvPr id="6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改善不足对策</a:t>
              </a: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7822294" y="4149660"/>
            <a:ext cx="1436675" cy="215444"/>
            <a:chOff x="4369395" y="3284984"/>
            <a:chExt cx="1436675" cy="215444"/>
          </a:xfrm>
        </p:grpSpPr>
        <p:sp>
          <p:nvSpPr>
            <p:cNvPr id="7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掌握关键要点</a:t>
              </a: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5" name="等腰三角形 7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49" name="Group 18"/>
          <p:cNvGrpSpPr>
            <a:grpSpLocks noChangeAspect="1"/>
          </p:cNvGrpSpPr>
          <p:nvPr/>
        </p:nvGrpSpPr>
        <p:grpSpPr>
          <a:xfrm>
            <a:off x="2718188" y="2610884"/>
            <a:ext cx="765972" cy="713745"/>
            <a:chOff x="3802" y="2858"/>
            <a:chExt cx="616" cy="574"/>
          </a:xfrm>
          <a:solidFill>
            <a:srgbClr val="2DB2A4"/>
          </a:solidFill>
          <a:effectLst/>
        </p:grpSpPr>
        <p:sp>
          <p:nvSpPr>
            <p:cNvPr id="50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51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52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53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54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7140" y="1412776"/>
            <a:ext cx="3806423" cy="5246420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工作达标情况</a:t>
            </a:r>
            <a:endParaRPr lang="zh-CN" altLang="en-US" sz="24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2639836" y="2413114"/>
            <a:ext cx="1585543" cy="1585543"/>
            <a:chOff x="1705099" y="2564904"/>
            <a:chExt cx="1800200" cy="1800200"/>
          </a:xfrm>
        </p:grpSpPr>
        <p:sp>
          <p:nvSpPr>
            <p:cNvPr id="14" name="椭圆 13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E647C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710074" y="2790387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季度</a:t>
            </a:r>
            <a:endParaRPr lang="en-US" altLang="zh-CN" sz="2400" b="1" smtClean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endParaRPr lang="en-US" altLang="zh-CN" sz="2400" b="1" smtClean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344092" y="1696980"/>
            <a:ext cx="3981513" cy="2286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5344092" y="1696980"/>
            <a:ext cx="1553611" cy="228600"/>
          </a:xfrm>
          <a:prstGeom prst="roundRect">
            <a:avLst>
              <a:gd name="adj" fmla="val 50000"/>
            </a:avLst>
          </a:prstGeom>
          <a:solidFill>
            <a:srgbClr val="2DB2A4"/>
          </a:solidFill>
          <a:ln w="12700" cap="flat">
            <a:noFill/>
            <a:prstDash val="solid"/>
            <a:miter lim="800000"/>
          </a:ln>
          <a:effectLst>
            <a:outerShdw blurRad="241300" dist="63500" dir="5400000" algn="t" rotWithShape="0">
              <a:schemeClr val="tx1">
                <a:lumMod val="85000"/>
                <a:lumOff val="15000"/>
                <a:alpha val="43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5344092" y="2331372"/>
            <a:ext cx="3981513" cy="2286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5344092" y="2331372"/>
            <a:ext cx="2514100" cy="228600"/>
          </a:xfrm>
          <a:prstGeom prst="roundRect">
            <a:avLst>
              <a:gd name="adj" fmla="val 50000"/>
            </a:avLst>
          </a:prstGeom>
          <a:solidFill>
            <a:srgbClr val="F77A08"/>
          </a:solidFill>
          <a:ln w="12700" cap="flat">
            <a:noFill/>
            <a:prstDash val="solid"/>
            <a:miter lim="800000"/>
          </a:ln>
          <a:effectLst>
            <a:outerShdw blurRad="241300" dist="63500" dir="5400000" algn="t" rotWithShape="0">
              <a:schemeClr val="tx1">
                <a:lumMod val="85000"/>
                <a:lumOff val="15000"/>
                <a:alpha val="43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5344092" y="2965764"/>
            <a:ext cx="3981513" cy="2286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5344092" y="2965764"/>
            <a:ext cx="1918925" cy="2286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12700" cap="flat">
            <a:noFill/>
            <a:prstDash val="solid"/>
            <a:miter lim="800000"/>
          </a:ln>
          <a:effectLst>
            <a:outerShdw blurRad="241300" dist="63500" dir="5400000" algn="t" rotWithShape="0">
              <a:schemeClr val="tx1">
                <a:lumMod val="85000"/>
                <a:lumOff val="15000"/>
                <a:alpha val="43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5344092" y="3600157"/>
            <a:ext cx="3981513" cy="2286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5344092" y="3600157"/>
            <a:ext cx="3447908" cy="2286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2700" cap="flat">
            <a:noFill/>
            <a:prstDash val="solid"/>
            <a:miter lim="800000"/>
          </a:ln>
          <a:effectLst>
            <a:outerShdw blurRad="241300" dist="63500" dir="5400000" algn="t" rotWithShape="0">
              <a:schemeClr val="tx1">
                <a:lumMod val="85000"/>
                <a:lumOff val="15000"/>
                <a:alpha val="43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" name="TextBox 31"/>
          <p:cNvSpPr txBox="1"/>
          <p:nvPr/>
        </p:nvSpPr>
        <p:spPr>
          <a:xfrm>
            <a:off x="9454087" y="1556792"/>
            <a:ext cx="81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smtClean="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  <a:cs typeface="Lato Light" charset="0"/>
              </a:rPr>
              <a:t>35%</a:t>
            </a:r>
            <a:endParaRPr lang="zh-CN" altLang="en-US" sz="2800" b="1">
              <a:solidFill>
                <a:srgbClr val="2DB2A4"/>
              </a:solidFill>
              <a:latin typeface="Impact MT Std" pitchFamily="34" charset="0"/>
              <a:ea typeface="微软雅黑" panose="020B0503020204020204" pitchFamily="34" charset="-122"/>
              <a:cs typeface="Lato Light" charset="0"/>
            </a:endParaRPr>
          </a:p>
        </p:txBody>
      </p:sp>
      <p:sp>
        <p:nvSpPr>
          <p:cNvPr id="26" name="TextBox 32"/>
          <p:cNvSpPr txBox="1"/>
          <p:nvPr/>
        </p:nvSpPr>
        <p:spPr>
          <a:xfrm>
            <a:off x="9454087" y="2191184"/>
            <a:ext cx="819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smtClean="0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  <a:cs typeface="Lato Light" charset="0"/>
              </a:rPr>
              <a:t>65%</a:t>
            </a:r>
            <a:endParaRPr lang="zh-CN" altLang="en-US" sz="2800" b="1">
              <a:solidFill>
                <a:srgbClr val="F77A08"/>
              </a:solidFill>
              <a:latin typeface="Impact MT Std" pitchFamily="34" charset="0"/>
              <a:ea typeface="微软雅黑" panose="020B0503020204020204" pitchFamily="34" charset="-122"/>
              <a:cs typeface="Lato Light" charset="0"/>
            </a:endParaRPr>
          </a:p>
        </p:txBody>
      </p:sp>
      <p:sp>
        <p:nvSpPr>
          <p:cNvPr id="27" name="TextBox 33"/>
          <p:cNvSpPr txBox="1"/>
          <p:nvPr/>
        </p:nvSpPr>
        <p:spPr>
          <a:xfrm>
            <a:off x="9454087" y="2825576"/>
            <a:ext cx="805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smtClean="0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  <a:cs typeface="Lato Light" charset="0"/>
              </a:rPr>
              <a:t>45%</a:t>
            </a:r>
            <a:endParaRPr lang="zh-CN" altLang="en-US" sz="2800" b="1">
              <a:solidFill>
                <a:srgbClr val="92D050"/>
              </a:solidFill>
              <a:latin typeface="Impact MT Std" pitchFamily="34" charset="0"/>
              <a:ea typeface="微软雅黑" panose="020B0503020204020204" pitchFamily="34" charset="-122"/>
              <a:cs typeface="Lato Light" charset="0"/>
            </a:endParaRPr>
          </a:p>
        </p:txBody>
      </p:sp>
      <p:sp>
        <p:nvSpPr>
          <p:cNvPr id="28" name="TextBox 34"/>
          <p:cNvSpPr txBox="1"/>
          <p:nvPr/>
        </p:nvSpPr>
        <p:spPr>
          <a:xfrm>
            <a:off x="9454087" y="3459969"/>
            <a:ext cx="817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smtClean="0">
                <a:solidFill>
                  <a:schemeClr val="accent1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Lato Light" charset="0"/>
              </a:rPr>
              <a:t>85%</a:t>
            </a:r>
            <a:endParaRPr lang="zh-CN" altLang="en-US" sz="2800" b="1">
              <a:solidFill>
                <a:schemeClr val="accent1">
                  <a:lumMod val="7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Lato Light" charset="0"/>
            </a:endParaRPr>
          </a:p>
        </p:txBody>
      </p:sp>
      <p:sp>
        <p:nvSpPr>
          <p:cNvPr id="29" name="TextBox 7"/>
          <p:cNvSpPr>
            <a:spLocks noChangeArrowheads="1"/>
          </p:cNvSpPr>
          <p:nvPr/>
        </p:nvSpPr>
        <p:spPr bwMode="auto">
          <a:xfrm>
            <a:off x="5521523" y="4439434"/>
            <a:ext cx="439248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在此输入章节详细文字介绍，表达主题的含义合图表的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意义，在此输入章节详细文字介绍，表达主题的含义合图表的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意义。在此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输入章节详细文字介绍，表达主题的含义合图表的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意义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在此输入章节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详细。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TextBox 31"/>
          <p:cNvSpPr txBox="1"/>
          <p:nvPr/>
        </p:nvSpPr>
        <p:spPr>
          <a:xfrm>
            <a:off x="5305499" y="191683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</a:rPr>
              <a:t>第一季度</a:t>
            </a:r>
            <a:endParaRPr lang="zh-CN" altLang="en-US" b="1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</a:endParaRPr>
          </a:p>
        </p:txBody>
      </p:sp>
      <p:sp>
        <p:nvSpPr>
          <p:cNvPr id="31" name="TextBox 32"/>
          <p:cNvSpPr txBox="1"/>
          <p:nvPr/>
        </p:nvSpPr>
        <p:spPr>
          <a:xfrm>
            <a:off x="5305499" y="25512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</a:rPr>
              <a:t>第二季度</a:t>
            </a:r>
            <a:endParaRPr lang="zh-CN" altLang="en-US" b="1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</a:endParaRPr>
          </a:p>
        </p:txBody>
      </p:sp>
      <p:sp>
        <p:nvSpPr>
          <p:cNvPr id="32" name="TextBox 33"/>
          <p:cNvSpPr txBox="1"/>
          <p:nvPr/>
        </p:nvSpPr>
        <p:spPr>
          <a:xfrm>
            <a:off x="5305499" y="318561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</a:rPr>
              <a:t>第三季度</a:t>
            </a:r>
            <a:endParaRPr lang="zh-CN" altLang="en-US" b="1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</a:endParaRPr>
          </a:p>
        </p:txBody>
      </p:sp>
      <p:sp>
        <p:nvSpPr>
          <p:cNvPr id="33" name="TextBox 34"/>
          <p:cNvSpPr txBox="1"/>
          <p:nvPr/>
        </p:nvSpPr>
        <p:spPr>
          <a:xfrm>
            <a:off x="5305499" y="382000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</a:rPr>
              <a:t>第四季度</a:t>
            </a:r>
            <a:endParaRPr lang="zh-CN" altLang="en-US" b="1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49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49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49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49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49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项主要工作</a:t>
            </a:r>
            <a:endParaRPr lang="zh-CN" altLang="en-US" sz="24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4736468" y="1362793"/>
            <a:ext cx="1613372" cy="1827513"/>
            <a:chOff x="4394113" y="1705998"/>
            <a:chExt cx="1613372" cy="1827513"/>
          </a:xfrm>
        </p:grpSpPr>
        <p:sp>
          <p:nvSpPr>
            <p:cNvPr id="13" name="Freeform 5"/>
            <p:cNvSpPr/>
            <p:nvPr/>
          </p:nvSpPr>
          <p:spPr bwMode="auto">
            <a:xfrm>
              <a:off x="4394113" y="1705998"/>
              <a:ext cx="1613372" cy="182751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solidFill>
              <a:srgbClr val="0E647C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5"/>
            <p:cNvSpPr/>
            <p:nvPr/>
          </p:nvSpPr>
          <p:spPr bwMode="auto">
            <a:xfrm rot="21299020">
              <a:off x="4546513" y="1858398"/>
              <a:ext cx="1322994" cy="149859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047663" y="1777284"/>
            <a:ext cx="1005403" cy="873900"/>
            <a:chOff x="4621799" y="1778517"/>
            <a:chExt cx="1005403" cy="873900"/>
          </a:xfrm>
        </p:grpSpPr>
        <p:grpSp>
          <p:nvGrpSpPr>
            <p:cNvPr id="16" name="组合 15"/>
            <p:cNvGrpSpPr/>
            <p:nvPr/>
          </p:nvGrpSpPr>
          <p:grpSpPr>
            <a:xfrm>
              <a:off x="4921406" y="1778517"/>
              <a:ext cx="390724" cy="386695"/>
              <a:chOff x="6967126" y="4092464"/>
              <a:chExt cx="453105" cy="448433"/>
            </a:xfrm>
            <a:solidFill>
              <a:schemeClr val="bg1"/>
            </a:solidFill>
            <a:effectLst/>
          </p:grpSpPr>
          <p:sp>
            <p:nvSpPr>
              <p:cNvPr id="18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4621799" y="2313863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0E647C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BrowalliaUPC" panose="020B0604020202020204" pitchFamily="34" charset="-34"/>
                </a:rPr>
                <a:t>添加标题</a:t>
              </a:r>
              <a:endParaRPr lang="zh-CN" altLang="en-US" sz="1600">
                <a:solidFill>
                  <a:srgbClr val="0E647C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6053066" y="2359312"/>
            <a:ext cx="1584176" cy="1827513"/>
            <a:chOff x="4394113" y="1705998"/>
            <a:chExt cx="1613372" cy="1827513"/>
          </a:xfrm>
        </p:grpSpPr>
        <p:sp>
          <p:nvSpPr>
            <p:cNvPr id="21" name="Freeform 5"/>
            <p:cNvSpPr/>
            <p:nvPr/>
          </p:nvSpPr>
          <p:spPr bwMode="auto">
            <a:xfrm>
              <a:off x="4394113" y="1705998"/>
              <a:ext cx="1613372" cy="182751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solidFill>
              <a:srgbClr val="2DB2A4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5"/>
            <p:cNvSpPr/>
            <p:nvPr/>
          </p:nvSpPr>
          <p:spPr bwMode="auto">
            <a:xfrm rot="21299020">
              <a:off x="4546513" y="1858398"/>
              <a:ext cx="1322994" cy="149859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367967" y="2799613"/>
            <a:ext cx="1005403" cy="781385"/>
            <a:chOff x="6099245" y="2439326"/>
            <a:chExt cx="1005403" cy="781385"/>
          </a:xfrm>
        </p:grpSpPr>
        <p:grpSp>
          <p:nvGrpSpPr>
            <p:cNvPr id="24" name="组合 23"/>
            <p:cNvGrpSpPr/>
            <p:nvPr/>
          </p:nvGrpSpPr>
          <p:grpSpPr>
            <a:xfrm>
              <a:off x="6438208" y="2439326"/>
              <a:ext cx="373402" cy="357114"/>
              <a:chOff x="6042259" y="5362013"/>
              <a:chExt cx="464982" cy="444699"/>
            </a:xfrm>
            <a:solidFill>
              <a:schemeClr val="bg1"/>
            </a:solidFill>
          </p:grpSpPr>
          <p:sp>
            <p:nvSpPr>
              <p:cNvPr id="26" name="Freeform 25"/>
              <p:cNvSpPr/>
              <p:nvPr/>
            </p:nvSpPr>
            <p:spPr bwMode="auto">
              <a:xfrm>
                <a:off x="6212692" y="5681688"/>
                <a:ext cx="125025" cy="125024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2" h="412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2DB2A4"/>
                  </a:solidFill>
                </a:endParaRPr>
              </a:p>
            </p:txBody>
          </p:sp>
          <p:sp>
            <p:nvSpPr>
              <p:cNvPr id="27" name="任意多边形 26"/>
              <p:cNvSpPr>
                <a:spLocks noChangeArrowheads="1"/>
              </p:cNvSpPr>
              <p:nvPr/>
            </p:nvSpPr>
            <p:spPr bwMode="auto">
              <a:xfrm>
                <a:off x="6042259" y="5362013"/>
                <a:ext cx="464982" cy="338443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6099245" y="2882157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DB2A4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BrowalliaUPC" panose="020B0604020202020204" pitchFamily="34" charset="-34"/>
                </a:rPr>
                <a:t>添加标题</a:t>
              </a:r>
              <a:endParaRPr lang="zh-CN" altLang="en-US" sz="1600">
                <a:solidFill>
                  <a:srgbClr val="2DB2A4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639742" y="3135680"/>
            <a:ext cx="1613372" cy="1827513"/>
            <a:chOff x="4394113" y="1705998"/>
            <a:chExt cx="1613372" cy="1827513"/>
          </a:xfrm>
        </p:grpSpPr>
        <p:sp>
          <p:nvSpPr>
            <p:cNvPr id="29" name="Freeform 5"/>
            <p:cNvSpPr/>
            <p:nvPr/>
          </p:nvSpPr>
          <p:spPr bwMode="auto">
            <a:xfrm>
              <a:off x="4394113" y="1705998"/>
              <a:ext cx="1613372" cy="182751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solidFill>
              <a:srgbClr val="F77A08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5"/>
            <p:cNvSpPr/>
            <p:nvPr/>
          </p:nvSpPr>
          <p:spPr bwMode="auto">
            <a:xfrm rot="21299020">
              <a:off x="4546513" y="1858398"/>
              <a:ext cx="1322994" cy="149859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927774" y="3411721"/>
            <a:ext cx="1005403" cy="987347"/>
            <a:chOff x="5084684" y="3625488"/>
            <a:chExt cx="950001" cy="779188"/>
          </a:xfrm>
        </p:grpSpPr>
        <p:grpSp>
          <p:nvGrpSpPr>
            <p:cNvPr id="32" name="Group 18"/>
            <p:cNvGrpSpPr>
              <a:grpSpLocks noChangeAspect="1"/>
            </p:cNvGrpSpPr>
            <p:nvPr/>
          </p:nvGrpSpPr>
          <p:grpSpPr>
            <a:xfrm>
              <a:off x="5355142" y="3625488"/>
              <a:ext cx="385124" cy="333775"/>
              <a:chOff x="3525" y="1887"/>
              <a:chExt cx="630" cy="546"/>
            </a:xfrm>
            <a:solidFill>
              <a:schemeClr val="bg1"/>
            </a:solidFill>
            <a:effectLst/>
          </p:grpSpPr>
          <p:sp>
            <p:nvSpPr>
              <p:cNvPr id="34" name="Freeform 19"/>
              <p:cNvSpPr/>
              <p:nvPr/>
            </p:nvSpPr>
            <p:spPr bwMode="auto">
              <a:xfrm>
                <a:off x="3623" y="2117"/>
                <a:ext cx="129" cy="227"/>
              </a:xfrm>
              <a:custGeom>
                <a:avLst/>
                <a:gdLst>
                  <a:gd name="T0" fmla="*/ 4 w 54"/>
                  <a:gd name="T1" fmla="*/ 95 h 95"/>
                  <a:gd name="T2" fmla="*/ 49 w 54"/>
                  <a:gd name="T3" fmla="*/ 95 h 95"/>
                  <a:gd name="T4" fmla="*/ 54 w 54"/>
                  <a:gd name="T5" fmla="*/ 90 h 95"/>
                  <a:gd name="T6" fmla="*/ 54 w 54"/>
                  <a:gd name="T7" fmla="*/ 4 h 95"/>
                  <a:gd name="T8" fmla="*/ 49 w 54"/>
                  <a:gd name="T9" fmla="*/ 0 h 95"/>
                  <a:gd name="T10" fmla="*/ 4 w 54"/>
                  <a:gd name="T11" fmla="*/ 0 h 95"/>
                  <a:gd name="T12" fmla="*/ 0 w 54"/>
                  <a:gd name="T13" fmla="*/ 4 h 95"/>
                  <a:gd name="T14" fmla="*/ 0 w 54"/>
                  <a:gd name="T15" fmla="*/ 90 h 95"/>
                  <a:gd name="T16" fmla="*/ 4 w 54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95">
                    <a:moveTo>
                      <a:pt x="4" y="95"/>
                    </a:moveTo>
                    <a:cubicBezTo>
                      <a:pt x="49" y="95"/>
                      <a:pt x="49" y="95"/>
                      <a:pt x="49" y="95"/>
                    </a:cubicBezTo>
                    <a:cubicBezTo>
                      <a:pt x="52" y="95"/>
                      <a:pt x="54" y="93"/>
                      <a:pt x="54" y="9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2" y="95"/>
                      <a:pt x="4" y="95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srgbClr val="F77A08"/>
                  </a:solidFill>
                </a:endParaRPr>
              </a:p>
            </p:txBody>
          </p:sp>
          <p:sp>
            <p:nvSpPr>
              <p:cNvPr id="35" name="Freeform 20"/>
              <p:cNvSpPr/>
              <p:nvPr/>
            </p:nvSpPr>
            <p:spPr bwMode="auto">
              <a:xfrm>
                <a:off x="3809" y="2033"/>
                <a:ext cx="129" cy="311"/>
              </a:xfrm>
              <a:custGeom>
                <a:avLst/>
                <a:gdLst>
                  <a:gd name="T0" fmla="*/ 5 w 54"/>
                  <a:gd name="T1" fmla="*/ 130 h 130"/>
                  <a:gd name="T2" fmla="*/ 50 w 54"/>
                  <a:gd name="T3" fmla="*/ 130 h 130"/>
                  <a:gd name="T4" fmla="*/ 54 w 54"/>
                  <a:gd name="T5" fmla="*/ 125 h 130"/>
                  <a:gd name="T6" fmla="*/ 54 w 54"/>
                  <a:gd name="T7" fmla="*/ 5 h 130"/>
                  <a:gd name="T8" fmla="*/ 50 w 54"/>
                  <a:gd name="T9" fmla="*/ 0 h 130"/>
                  <a:gd name="T10" fmla="*/ 5 w 54"/>
                  <a:gd name="T11" fmla="*/ 0 h 130"/>
                  <a:gd name="T12" fmla="*/ 0 w 54"/>
                  <a:gd name="T13" fmla="*/ 5 h 130"/>
                  <a:gd name="T14" fmla="*/ 0 w 54"/>
                  <a:gd name="T15" fmla="*/ 125 h 130"/>
                  <a:gd name="T16" fmla="*/ 5 w 54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30">
                    <a:moveTo>
                      <a:pt x="5" y="130"/>
                    </a:moveTo>
                    <a:cubicBezTo>
                      <a:pt x="50" y="130"/>
                      <a:pt x="50" y="130"/>
                      <a:pt x="50" y="130"/>
                    </a:cubicBezTo>
                    <a:cubicBezTo>
                      <a:pt x="52" y="130"/>
                      <a:pt x="54" y="128"/>
                      <a:pt x="54" y="12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5" y="130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srgbClr val="F77A08"/>
                  </a:solidFill>
                </a:endParaRPr>
              </a:p>
            </p:txBody>
          </p:sp>
          <p:sp>
            <p:nvSpPr>
              <p:cNvPr id="36" name="Freeform 21"/>
              <p:cNvSpPr/>
              <p:nvPr/>
            </p:nvSpPr>
            <p:spPr bwMode="auto">
              <a:xfrm>
                <a:off x="3997" y="1964"/>
                <a:ext cx="129" cy="380"/>
              </a:xfrm>
              <a:custGeom>
                <a:avLst/>
                <a:gdLst>
                  <a:gd name="T0" fmla="*/ 4 w 54"/>
                  <a:gd name="T1" fmla="*/ 159 h 159"/>
                  <a:gd name="T2" fmla="*/ 49 w 54"/>
                  <a:gd name="T3" fmla="*/ 159 h 159"/>
                  <a:gd name="T4" fmla="*/ 54 w 54"/>
                  <a:gd name="T5" fmla="*/ 154 h 159"/>
                  <a:gd name="T6" fmla="*/ 54 w 54"/>
                  <a:gd name="T7" fmla="*/ 5 h 159"/>
                  <a:gd name="T8" fmla="*/ 49 w 54"/>
                  <a:gd name="T9" fmla="*/ 0 h 159"/>
                  <a:gd name="T10" fmla="*/ 4 w 54"/>
                  <a:gd name="T11" fmla="*/ 0 h 159"/>
                  <a:gd name="T12" fmla="*/ 0 w 54"/>
                  <a:gd name="T13" fmla="*/ 5 h 159"/>
                  <a:gd name="T14" fmla="*/ 0 w 54"/>
                  <a:gd name="T15" fmla="*/ 154 h 159"/>
                  <a:gd name="T16" fmla="*/ 4 w 54"/>
                  <a:gd name="T1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59">
                    <a:moveTo>
                      <a:pt x="4" y="159"/>
                    </a:moveTo>
                    <a:cubicBezTo>
                      <a:pt x="49" y="159"/>
                      <a:pt x="49" y="159"/>
                      <a:pt x="49" y="159"/>
                    </a:cubicBezTo>
                    <a:cubicBezTo>
                      <a:pt x="52" y="159"/>
                      <a:pt x="54" y="157"/>
                      <a:pt x="54" y="15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59"/>
                      <a:pt x="4" y="159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srgbClr val="F77A08"/>
                  </a:solidFill>
                </a:endParaRPr>
              </a:p>
            </p:txBody>
          </p:sp>
          <p:sp>
            <p:nvSpPr>
              <p:cNvPr id="37" name="Freeform 22"/>
              <p:cNvSpPr/>
              <p:nvPr/>
            </p:nvSpPr>
            <p:spPr bwMode="auto">
              <a:xfrm>
                <a:off x="3525" y="1887"/>
                <a:ext cx="630" cy="546"/>
              </a:xfrm>
              <a:custGeom>
                <a:avLst/>
                <a:gdLst>
                  <a:gd name="T0" fmla="*/ 253 w 264"/>
                  <a:gd name="T1" fmla="*/ 206 h 228"/>
                  <a:gd name="T2" fmla="*/ 23 w 264"/>
                  <a:gd name="T3" fmla="*/ 206 h 228"/>
                  <a:gd name="T4" fmla="*/ 22 w 264"/>
                  <a:gd name="T5" fmla="*/ 206 h 228"/>
                  <a:gd name="T6" fmla="*/ 22 w 264"/>
                  <a:gd name="T7" fmla="*/ 11 h 228"/>
                  <a:gd name="T8" fmla="*/ 11 w 264"/>
                  <a:gd name="T9" fmla="*/ 0 h 228"/>
                  <a:gd name="T10" fmla="*/ 0 w 264"/>
                  <a:gd name="T11" fmla="*/ 11 h 228"/>
                  <a:gd name="T12" fmla="*/ 0 w 264"/>
                  <a:gd name="T13" fmla="*/ 206 h 228"/>
                  <a:gd name="T14" fmla="*/ 23 w 264"/>
                  <a:gd name="T15" fmla="*/ 228 h 228"/>
                  <a:gd name="T16" fmla="*/ 253 w 264"/>
                  <a:gd name="T17" fmla="*/ 228 h 228"/>
                  <a:gd name="T18" fmla="*/ 264 w 264"/>
                  <a:gd name="T19" fmla="*/ 217 h 228"/>
                  <a:gd name="T20" fmla="*/ 253 w 264"/>
                  <a:gd name="T21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4" h="228">
                    <a:moveTo>
                      <a:pt x="253" y="206"/>
                    </a:moveTo>
                    <a:cubicBezTo>
                      <a:pt x="23" y="206"/>
                      <a:pt x="23" y="206"/>
                      <a:pt x="23" y="206"/>
                    </a:cubicBezTo>
                    <a:cubicBezTo>
                      <a:pt x="22" y="206"/>
                      <a:pt x="22" y="206"/>
                      <a:pt x="22" y="20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8"/>
                      <a:pt x="10" y="228"/>
                      <a:pt x="23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9" y="228"/>
                      <a:pt x="264" y="223"/>
                      <a:pt x="264" y="217"/>
                    </a:cubicBezTo>
                    <a:cubicBezTo>
                      <a:pt x="264" y="211"/>
                      <a:pt x="259" y="206"/>
                      <a:pt x="253" y="206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5084684" y="4137498"/>
              <a:ext cx="950001" cy="2671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F77A08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BrowalliaUPC" panose="020B0604020202020204" pitchFamily="34" charset="-34"/>
                </a:rPr>
                <a:t>添加标题</a:t>
              </a:r>
              <a:endParaRPr lang="zh-CN" altLang="en-US" sz="1600">
                <a:solidFill>
                  <a:srgbClr val="F77A08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 flipH="1">
            <a:off x="5870064" y="4176088"/>
            <a:ext cx="1584176" cy="1827513"/>
            <a:chOff x="4394113" y="1705998"/>
            <a:chExt cx="1613372" cy="1827513"/>
          </a:xfrm>
        </p:grpSpPr>
        <p:sp>
          <p:nvSpPr>
            <p:cNvPr id="39" name="Freeform 5"/>
            <p:cNvSpPr/>
            <p:nvPr/>
          </p:nvSpPr>
          <p:spPr bwMode="auto">
            <a:xfrm>
              <a:off x="4394113" y="1705998"/>
              <a:ext cx="1613372" cy="182751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5"/>
            <p:cNvSpPr/>
            <p:nvPr/>
          </p:nvSpPr>
          <p:spPr bwMode="auto">
            <a:xfrm rot="21299020">
              <a:off x="4546513" y="1858398"/>
              <a:ext cx="1322994" cy="149859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159450" y="4518393"/>
            <a:ext cx="1005403" cy="868051"/>
            <a:chOff x="6423403" y="4399738"/>
            <a:chExt cx="1005403" cy="868051"/>
          </a:xfrm>
        </p:grpSpPr>
        <p:sp>
          <p:nvSpPr>
            <p:cNvPr id="42" name="Freeform 18"/>
            <p:cNvSpPr>
              <a:spLocks noEditPoints="1"/>
            </p:cNvSpPr>
            <p:nvPr/>
          </p:nvSpPr>
          <p:spPr bwMode="auto">
            <a:xfrm>
              <a:off x="6739622" y="4399738"/>
              <a:ext cx="371762" cy="370579"/>
            </a:xfrm>
            <a:custGeom>
              <a:avLst/>
              <a:gdLst>
                <a:gd name="T0" fmla="*/ 52 w 341"/>
                <a:gd name="T1" fmla="*/ 0 h 340"/>
                <a:gd name="T2" fmla="*/ 289 w 341"/>
                <a:gd name="T3" fmla="*/ 0 h 340"/>
                <a:gd name="T4" fmla="*/ 341 w 341"/>
                <a:gd name="T5" fmla="*/ 51 h 340"/>
                <a:gd name="T6" fmla="*/ 341 w 341"/>
                <a:gd name="T7" fmla="*/ 289 h 340"/>
                <a:gd name="T8" fmla="*/ 289 w 341"/>
                <a:gd name="T9" fmla="*/ 340 h 340"/>
                <a:gd name="T10" fmla="*/ 52 w 341"/>
                <a:gd name="T11" fmla="*/ 340 h 340"/>
                <a:gd name="T12" fmla="*/ 0 w 341"/>
                <a:gd name="T13" fmla="*/ 289 h 340"/>
                <a:gd name="T14" fmla="*/ 0 w 341"/>
                <a:gd name="T15" fmla="*/ 51 h 340"/>
                <a:gd name="T16" fmla="*/ 52 w 341"/>
                <a:gd name="T17" fmla="*/ 0 h 340"/>
                <a:gd name="T18" fmla="*/ 71 w 341"/>
                <a:gd name="T19" fmla="*/ 37 h 340"/>
                <a:gd name="T20" fmla="*/ 38 w 341"/>
                <a:gd name="T21" fmla="*/ 70 h 340"/>
                <a:gd name="T22" fmla="*/ 38 w 341"/>
                <a:gd name="T23" fmla="*/ 269 h 340"/>
                <a:gd name="T24" fmla="*/ 71 w 341"/>
                <a:gd name="T25" fmla="*/ 302 h 340"/>
                <a:gd name="T26" fmla="*/ 270 w 341"/>
                <a:gd name="T27" fmla="*/ 302 h 340"/>
                <a:gd name="T28" fmla="*/ 303 w 341"/>
                <a:gd name="T29" fmla="*/ 269 h 340"/>
                <a:gd name="T30" fmla="*/ 303 w 341"/>
                <a:gd name="T31" fmla="*/ 70 h 340"/>
                <a:gd name="T32" fmla="*/ 270 w 341"/>
                <a:gd name="T33" fmla="*/ 37 h 340"/>
                <a:gd name="T34" fmla="*/ 71 w 341"/>
                <a:gd name="T35" fmla="*/ 37 h 340"/>
                <a:gd name="T36" fmla="*/ 170 w 341"/>
                <a:gd name="T37" fmla="*/ 244 h 340"/>
                <a:gd name="T38" fmla="*/ 157 w 341"/>
                <a:gd name="T39" fmla="*/ 258 h 340"/>
                <a:gd name="T40" fmla="*/ 157 w 341"/>
                <a:gd name="T41" fmla="*/ 283 h 340"/>
                <a:gd name="T42" fmla="*/ 170 w 341"/>
                <a:gd name="T43" fmla="*/ 296 h 340"/>
                <a:gd name="T44" fmla="*/ 184 w 341"/>
                <a:gd name="T45" fmla="*/ 283 h 340"/>
                <a:gd name="T46" fmla="*/ 184 w 341"/>
                <a:gd name="T47" fmla="*/ 258 h 340"/>
                <a:gd name="T48" fmla="*/ 170 w 341"/>
                <a:gd name="T49" fmla="*/ 244 h 340"/>
                <a:gd name="T50" fmla="*/ 245 w 341"/>
                <a:gd name="T51" fmla="*/ 170 h 340"/>
                <a:gd name="T52" fmla="*/ 259 w 341"/>
                <a:gd name="T53" fmla="*/ 183 h 340"/>
                <a:gd name="T54" fmla="*/ 284 w 341"/>
                <a:gd name="T55" fmla="*/ 183 h 340"/>
                <a:gd name="T56" fmla="*/ 297 w 341"/>
                <a:gd name="T57" fmla="*/ 170 h 340"/>
                <a:gd name="T58" fmla="*/ 284 w 341"/>
                <a:gd name="T59" fmla="*/ 156 h 340"/>
                <a:gd name="T60" fmla="*/ 259 w 341"/>
                <a:gd name="T61" fmla="*/ 156 h 340"/>
                <a:gd name="T62" fmla="*/ 245 w 341"/>
                <a:gd name="T63" fmla="*/ 170 h 340"/>
                <a:gd name="T64" fmla="*/ 170 w 341"/>
                <a:gd name="T65" fmla="*/ 43 h 340"/>
                <a:gd name="T66" fmla="*/ 157 w 341"/>
                <a:gd name="T67" fmla="*/ 57 h 340"/>
                <a:gd name="T68" fmla="*/ 157 w 341"/>
                <a:gd name="T69" fmla="*/ 82 h 340"/>
                <a:gd name="T70" fmla="*/ 170 w 341"/>
                <a:gd name="T71" fmla="*/ 95 h 340"/>
                <a:gd name="T72" fmla="*/ 184 w 341"/>
                <a:gd name="T73" fmla="*/ 82 h 340"/>
                <a:gd name="T74" fmla="*/ 184 w 341"/>
                <a:gd name="T75" fmla="*/ 57 h 340"/>
                <a:gd name="T76" fmla="*/ 170 w 341"/>
                <a:gd name="T77" fmla="*/ 43 h 340"/>
                <a:gd name="T78" fmla="*/ 189 w 341"/>
                <a:gd name="T79" fmla="*/ 172 h 340"/>
                <a:gd name="T80" fmla="*/ 217 w 341"/>
                <a:gd name="T81" fmla="*/ 143 h 340"/>
                <a:gd name="T82" fmla="*/ 217 w 341"/>
                <a:gd name="T83" fmla="*/ 125 h 340"/>
                <a:gd name="T84" fmla="*/ 199 w 341"/>
                <a:gd name="T85" fmla="*/ 125 h 340"/>
                <a:gd name="T86" fmla="*/ 173 w 341"/>
                <a:gd name="T87" fmla="*/ 152 h 340"/>
                <a:gd name="T88" fmla="*/ 170 w 341"/>
                <a:gd name="T89" fmla="*/ 152 h 340"/>
                <a:gd name="T90" fmla="*/ 166 w 341"/>
                <a:gd name="T91" fmla="*/ 152 h 340"/>
                <a:gd name="T92" fmla="*/ 114 w 341"/>
                <a:gd name="T93" fmla="*/ 98 h 340"/>
                <a:gd name="T94" fmla="*/ 101 w 341"/>
                <a:gd name="T95" fmla="*/ 98 h 340"/>
                <a:gd name="T96" fmla="*/ 100 w 341"/>
                <a:gd name="T97" fmla="*/ 111 h 340"/>
                <a:gd name="T98" fmla="*/ 153 w 341"/>
                <a:gd name="T99" fmla="*/ 165 h 340"/>
                <a:gd name="T100" fmla="*/ 152 w 341"/>
                <a:gd name="T101" fmla="*/ 170 h 340"/>
                <a:gd name="T102" fmla="*/ 170 w 341"/>
                <a:gd name="T103" fmla="*/ 188 h 340"/>
                <a:gd name="T104" fmla="*/ 189 w 341"/>
                <a:gd name="T105" fmla="*/ 172 h 340"/>
                <a:gd name="T106" fmla="*/ 44 w 341"/>
                <a:gd name="T107" fmla="*/ 170 h 340"/>
                <a:gd name="T108" fmla="*/ 57 w 341"/>
                <a:gd name="T109" fmla="*/ 183 h 340"/>
                <a:gd name="T110" fmla="*/ 82 w 341"/>
                <a:gd name="T111" fmla="*/ 183 h 340"/>
                <a:gd name="T112" fmla="*/ 96 w 341"/>
                <a:gd name="T113" fmla="*/ 170 h 340"/>
                <a:gd name="T114" fmla="*/ 82 w 341"/>
                <a:gd name="T115" fmla="*/ 156 h 340"/>
                <a:gd name="T116" fmla="*/ 57 w 341"/>
                <a:gd name="T117" fmla="*/ 156 h 340"/>
                <a:gd name="T118" fmla="*/ 44 w 341"/>
                <a:gd name="T119" fmla="*/ 17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1" h="340">
                  <a:moveTo>
                    <a:pt x="52" y="0"/>
                  </a:moveTo>
                  <a:cubicBezTo>
                    <a:pt x="289" y="0"/>
                    <a:pt x="289" y="0"/>
                    <a:pt x="289" y="0"/>
                  </a:cubicBezTo>
                  <a:cubicBezTo>
                    <a:pt x="318" y="0"/>
                    <a:pt x="341" y="23"/>
                    <a:pt x="341" y="51"/>
                  </a:cubicBezTo>
                  <a:cubicBezTo>
                    <a:pt x="341" y="289"/>
                    <a:pt x="341" y="289"/>
                    <a:pt x="341" y="289"/>
                  </a:cubicBezTo>
                  <a:cubicBezTo>
                    <a:pt x="341" y="317"/>
                    <a:pt x="318" y="340"/>
                    <a:pt x="289" y="340"/>
                  </a:cubicBezTo>
                  <a:cubicBezTo>
                    <a:pt x="52" y="340"/>
                    <a:pt x="52" y="340"/>
                    <a:pt x="52" y="340"/>
                  </a:cubicBezTo>
                  <a:cubicBezTo>
                    <a:pt x="23" y="340"/>
                    <a:pt x="0" y="317"/>
                    <a:pt x="0" y="28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2" y="0"/>
                  </a:cubicBezTo>
                  <a:close/>
                  <a:moveTo>
                    <a:pt x="71" y="37"/>
                  </a:moveTo>
                  <a:cubicBezTo>
                    <a:pt x="53" y="37"/>
                    <a:pt x="38" y="52"/>
                    <a:pt x="38" y="70"/>
                  </a:cubicBezTo>
                  <a:cubicBezTo>
                    <a:pt x="38" y="269"/>
                    <a:pt x="38" y="269"/>
                    <a:pt x="38" y="269"/>
                  </a:cubicBezTo>
                  <a:cubicBezTo>
                    <a:pt x="38" y="288"/>
                    <a:pt x="53" y="302"/>
                    <a:pt x="71" y="302"/>
                  </a:cubicBezTo>
                  <a:cubicBezTo>
                    <a:pt x="270" y="302"/>
                    <a:pt x="270" y="302"/>
                    <a:pt x="270" y="302"/>
                  </a:cubicBezTo>
                  <a:cubicBezTo>
                    <a:pt x="288" y="302"/>
                    <a:pt x="303" y="288"/>
                    <a:pt x="303" y="269"/>
                  </a:cubicBezTo>
                  <a:cubicBezTo>
                    <a:pt x="303" y="70"/>
                    <a:pt x="303" y="70"/>
                    <a:pt x="303" y="70"/>
                  </a:cubicBezTo>
                  <a:cubicBezTo>
                    <a:pt x="303" y="52"/>
                    <a:pt x="288" y="37"/>
                    <a:pt x="270" y="37"/>
                  </a:cubicBezTo>
                  <a:cubicBezTo>
                    <a:pt x="71" y="37"/>
                    <a:pt x="71" y="37"/>
                    <a:pt x="71" y="37"/>
                  </a:cubicBezTo>
                  <a:close/>
                  <a:moveTo>
                    <a:pt x="170" y="244"/>
                  </a:moveTo>
                  <a:cubicBezTo>
                    <a:pt x="163" y="244"/>
                    <a:pt x="157" y="251"/>
                    <a:pt x="157" y="258"/>
                  </a:cubicBezTo>
                  <a:cubicBezTo>
                    <a:pt x="157" y="283"/>
                    <a:pt x="157" y="283"/>
                    <a:pt x="157" y="283"/>
                  </a:cubicBezTo>
                  <a:cubicBezTo>
                    <a:pt x="157" y="290"/>
                    <a:pt x="163" y="296"/>
                    <a:pt x="170" y="296"/>
                  </a:cubicBezTo>
                  <a:cubicBezTo>
                    <a:pt x="178" y="296"/>
                    <a:pt x="184" y="290"/>
                    <a:pt x="184" y="283"/>
                  </a:cubicBezTo>
                  <a:cubicBezTo>
                    <a:pt x="184" y="258"/>
                    <a:pt x="184" y="258"/>
                    <a:pt x="184" y="258"/>
                  </a:cubicBezTo>
                  <a:cubicBezTo>
                    <a:pt x="184" y="251"/>
                    <a:pt x="178" y="244"/>
                    <a:pt x="170" y="244"/>
                  </a:cubicBezTo>
                  <a:close/>
                  <a:moveTo>
                    <a:pt x="245" y="170"/>
                  </a:moveTo>
                  <a:cubicBezTo>
                    <a:pt x="245" y="177"/>
                    <a:pt x="251" y="183"/>
                    <a:pt x="259" y="183"/>
                  </a:cubicBezTo>
                  <a:cubicBezTo>
                    <a:pt x="284" y="183"/>
                    <a:pt x="284" y="183"/>
                    <a:pt x="284" y="183"/>
                  </a:cubicBezTo>
                  <a:cubicBezTo>
                    <a:pt x="291" y="183"/>
                    <a:pt x="297" y="177"/>
                    <a:pt x="297" y="170"/>
                  </a:cubicBezTo>
                  <a:cubicBezTo>
                    <a:pt x="297" y="162"/>
                    <a:pt x="291" y="156"/>
                    <a:pt x="284" y="156"/>
                  </a:cubicBezTo>
                  <a:cubicBezTo>
                    <a:pt x="259" y="156"/>
                    <a:pt x="259" y="156"/>
                    <a:pt x="259" y="156"/>
                  </a:cubicBezTo>
                  <a:cubicBezTo>
                    <a:pt x="251" y="156"/>
                    <a:pt x="245" y="162"/>
                    <a:pt x="245" y="170"/>
                  </a:cubicBezTo>
                  <a:close/>
                  <a:moveTo>
                    <a:pt x="170" y="43"/>
                  </a:moveTo>
                  <a:cubicBezTo>
                    <a:pt x="163" y="43"/>
                    <a:pt x="157" y="49"/>
                    <a:pt x="157" y="57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7" y="89"/>
                    <a:pt x="163" y="95"/>
                    <a:pt x="170" y="95"/>
                  </a:cubicBezTo>
                  <a:cubicBezTo>
                    <a:pt x="178" y="95"/>
                    <a:pt x="184" y="89"/>
                    <a:pt x="184" y="82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4" y="49"/>
                    <a:pt x="178" y="43"/>
                    <a:pt x="170" y="43"/>
                  </a:cubicBezTo>
                  <a:close/>
                  <a:moveTo>
                    <a:pt x="189" y="172"/>
                  </a:moveTo>
                  <a:cubicBezTo>
                    <a:pt x="217" y="143"/>
                    <a:pt x="217" y="143"/>
                    <a:pt x="217" y="143"/>
                  </a:cubicBezTo>
                  <a:cubicBezTo>
                    <a:pt x="222" y="138"/>
                    <a:pt x="222" y="130"/>
                    <a:pt x="217" y="125"/>
                  </a:cubicBezTo>
                  <a:cubicBezTo>
                    <a:pt x="212" y="120"/>
                    <a:pt x="204" y="120"/>
                    <a:pt x="199" y="125"/>
                  </a:cubicBezTo>
                  <a:cubicBezTo>
                    <a:pt x="173" y="152"/>
                    <a:pt x="173" y="152"/>
                    <a:pt x="173" y="152"/>
                  </a:cubicBezTo>
                  <a:cubicBezTo>
                    <a:pt x="172" y="152"/>
                    <a:pt x="171" y="152"/>
                    <a:pt x="170" y="152"/>
                  </a:cubicBezTo>
                  <a:cubicBezTo>
                    <a:pt x="169" y="152"/>
                    <a:pt x="168" y="152"/>
                    <a:pt x="166" y="152"/>
                  </a:cubicBezTo>
                  <a:cubicBezTo>
                    <a:pt x="114" y="98"/>
                    <a:pt x="114" y="98"/>
                    <a:pt x="114" y="98"/>
                  </a:cubicBezTo>
                  <a:cubicBezTo>
                    <a:pt x="110" y="94"/>
                    <a:pt x="104" y="94"/>
                    <a:pt x="101" y="98"/>
                  </a:cubicBezTo>
                  <a:cubicBezTo>
                    <a:pt x="97" y="101"/>
                    <a:pt x="97" y="107"/>
                    <a:pt x="100" y="111"/>
                  </a:cubicBezTo>
                  <a:cubicBezTo>
                    <a:pt x="153" y="165"/>
                    <a:pt x="153" y="165"/>
                    <a:pt x="153" y="165"/>
                  </a:cubicBezTo>
                  <a:cubicBezTo>
                    <a:pt x="152" y="167"/>
                    <a:pt x="152" y="168"/>
                    <a:pt x="152" y="170"/>
                  </a:cubicBezTo>
                  <a:cubicBezTo>
                    <a:pt x="152" y="180"/>
                    <a:pt x="160" y="188"/>
                    <a:pt x="170" y="188"/>
                  </a:cubicBezTo>
                  <a:cubicBezTo>
                    <a:pt x="180" y="188"/>
                    <a:pt x="188" y="181"/>
                    <a:pt x="189" y="172"/>
                  </a:cubicBezTo>
                  <a:close/>
                  <a:moveTo>
                    <a:pt x="44" y="170"/>
                  </a:moveTo>
                  <a:cubicBezTo>
                    <a:pt x="44" y="177"/>
                    <a:pt x="50" y="183"/>
                    <a:pt x="57" y="183"/>
                  </a:cubicBezTo>
                  <a:cubicBezTo>
                    <a:pt x="82" y="183"/>
                    <a:pt x="82" y="183"/>
                    <a:pt x="82" y="183"/>
                  </a:cubicBezTo>
                  <a:cubicBezTo>
                    <a:pt x="90" y="183"/>
                    <a:pt x="96" y="177"/>
                    <a:pt x="96" y="170"/>
                  </a:cubicBezTo>
                  <a:cubicBezTo>
                    <a:pt x="96" y="162"/>
                    <a:pt x="90" y="156"/>
                    <a:pt x="82" y="156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0" y="156"/>
                    <a:pt x="44" y="162"/>
                    <a:pt x="44" y="17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2D050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6423403" y="4929235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92D050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BrowalliaUPC" panose="020B0604020202020204" pitchFamily="34" charset="-34"/>
                </a:rPr>
                <a:t>添加标题</a:t>
              </a:r>
              <a:endParaRPr lang="zh-CN" altLang="en-US" sz="1600">
                <a:solidFill>
                  <a:srgbClr val="92D050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373536" y="2370905"/>
            <a:ext cx="711242" cy="701976"/>
            <a:chOff x="6217935" y="1158425"/>
            <a:chExt cx="527724" cy="520849"/>
          </a:xfrm>
        </p:grpSpPr>
        <p:grpSp>
          <p:nvGrpSpPr>
            <p:cNvPr id="45" name="组合 44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rgbClr val="0E647C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000" b="1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454789" y="2298793"/>
            <a:ext cx="2884910" cy="1080224"/>
            <a:chOff x="8149535" y="1459078"/>
            <a:chExt cx="2884910" cy="1080224"/>
          </a:xfrm>
        </p:grpSpPr>
        <p:sp>
          <p:nvSpPr>
            <p:cNvPr id="50" name="矩形 49"/>
            <p:cNvSpPr/>
            <p:nvPr/>
          </p:nvSpPr>
          <p:spPr>
            <a:xfrm>
              <a:off x="8149535" y="1800638"/>
              <a:ext cx="288491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</a:t>
              </a:r>
              <a:endPara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9013631" y="1459078"/>
              <a:ext cx="20208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b="1" smtClean="0">
                  <a:solidFill>
                    <a:srgbClr val="0E647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输入二级标题</a:t>
              </a:r>
              <a:endParaRPr lang="zh-CN" altLang="en-US" b="1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240868" y="3379017"/>
            <a:ext cx="711242" cy="701976"/>
            <a:chOff x="6217935" y="1158425"/>
            <a:chExt cx="527724" cy="520849"/>
          </a:xfrm>
        </p:grpSpPr>
        <p:grpSp>
          <p:nvGrpSpPr>
            <p:cNvPr id="53" name="组合 52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DB2A4"/>
                  </a:solidFill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rgbClr val="2DB2A4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000" b="1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7952110" y="3329034"/>
            <a:ext cx="2898005" cy="1130103"/>
            <a:chOff x="8548024" y="1459078"/>
            <a:chExt cx="2898005" cy="1130103"/>
          </a:xfrm>
        </p:grpSpPr>
        <p:sp>
          <p:nvSpPr>
            <p:cNvPr id="58" name="矩形 57"/>
            <p:cNvSpPr/>
            <p:nvPr/>
          </p:nvSpPr>
          <p:spPr>
            <a:xfrm>
              <a:off x="8548024" y="1850517"/>
              <a:ext cx="289800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</a:t>
              </a:r>
              <a:endPara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8548024" y="1459078"/>
              <a:ext cx="21779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smtClean="0">
                  <a:solidFill>
                    <a:srgbClr val="2DB2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输入二级标题</a:t>
              </a:r>
              <a:endParaRPr lang="zh-CN" altLang="en-US" b="1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373536" y="4243113"/>
            <a:ext cx="711242" cy="701976"/>
            <a:chOff x="6217935" y="1158425"/>
            <a:chExt cx="527724" cy="520849"/>
          </a:xfrm>
        </p:grpSpPr>
        <p:grpSp>
          <p:nvGrpSpPr>
            <p:cNvPr id="61" name="组合 60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77A08"/>
                  </a:solidFill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rgbClr val="F77A0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000" b="1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471390" y="4099097"/>
            <a:ext cx="2884910" cy="1080224"/>
            <a:chOff x="8149535" y="1459078"/>
            <a:chExt cx="2884910" cy="1080224"/>
          </a:xfrm>
        </p:grpSpPr>
        <p:sp>
          <p:nvSpPr>
            <p:cNvPr id="66" name="矩形 65"/>
            <p:cNvSpPr/>
            <p:nvPr/>
          </p:nvSpPr>
          <p:spPr>
            <a:xfrm>
              <a:off x="8149535" y="1800638"/>
              <a:ext cx="288491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</a:t>
              </a:r>
              <a:endPara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9013631" y="1459078"/>
              <a:ext cx="20208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b="1" smtClean="0">
                  <a:solidFill>
                    <a:srgbClr val="F77A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输入二级标题</a:t>
              </a:r>
              <a:endParaRPr lang="zh-CN" altLang="en-US" b="1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7232030" y="4981297"/>
            <a:ext cx="711242" cy="701976"/>
            <a:chOff x="6217935" y="1158425"/>
            <a:chExt cx="527724" cy="520849"/>
          </a:xfrm>
        </p:grpSpPr>
        <p:grpSp>
          <p:nvGrpSpPr>
            <p:cNvPr id="69" name="组合 68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71" name="椭圆 70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rgbClr val="92D05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000" b="1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7952110" y="4891185"/>
            <a:ext cx="2898005" cy="1130103"/>
            <a:chOff x="8548024" y="1459078"/>
            <a:chExt cx="2898005" cy="1130103"/>
          </a:xfrm>
        </p:grpSpPr>
        <p:sp>
          <p:nvSpPr>
            <p:cNvPr id="74" name="矩形 73"/>
            <p:cNvSpPr/>
            <p:nvPr/>
          </p:nvSpPr>
          <p:spPr>
            <a:xfrm>
              <a:off x="8548024" y="1850517"/>
              <a:ext cx="289800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</a:t>
              </a:r>
              <a:endPara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8548024" y="1459078"/>
              <a:ext cx="21779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smtClean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输入二级标题</a:t>
              </a:r>
              <a:endParaRPr lang="zh-CN" altLang="en-US" b="1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5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50"/>
                            </p:stCondLst>
                            <p:childTnLst>
                              <p:par>
                                <p:cTn id="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5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5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250"/>
                            </p:stCondLst>
                            <p:childTnLst>
                              <p:par>
                                <p:cTn id="8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25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750"/>
                            </p:stCondLst>
                            <p:childTnLst>
                              <p:par>
                                <p:cTn id="9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75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工作存在不足</a:t>
            </a:r>
            <a:endParaRPr lang="zh-CN" altLang="en-US" sz="24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/>
        </p:nvGrpSpPr>
        <p:grpSpPr>
          <a:xfrm>
            <a:off x="5665539" y="1556792"/>
            <a:ext cx="7918949" cy="4779904"/>
            <a:chOff x="336947" y="1950447"/>
            <a:chExt cx="6745544" cy="4071635"/>
          </a:xfrm>
        </p:grpSpPr>
        <p:pic>
          <p:nvPicPr>
            <p:cNvPr id="13" name="Picture 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47" y="1950447"/>
              <a:ext cx="6745544" cy="4071635"/>
            </a:xfrm>
            <a:prstGeom prst="rect">
              <a:avLst/>
            </a:prstGeom>
          </p:spPr>
        </p:pic>
        <p:sp>
          <p:nvSpPr>
            <p:cNvPr id="14" name="Rectangle 9"/>
            <p:cNvSpPr/>
            <p:nvPr/>
          </p:nvSpPr>
          <p:spPr>
            <a:xfrm>
              <a:off x="1129035" y="2160307"/>
              <a:ext cx="5184576" cy="3240361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3200" kern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15" name="任意多边形 14"/>
          <p:cNvSpPr/>
          <p:nvPr/>
        </p:nvSpPr>
        <p:spPr bwMode="blackWhite">
          <a:xfrm>
            <a:off x="1367353" y="2057816"/>
            <a:ext cx="600444" cy="3549370"/>
          </a:xfrm>
          <a:custGeom>
            <a:avLst/>
            <a:gdLst>
              <a:gd name="connsiteX0" fmla="*/ 300222 w 600444"/>
              <a:gd name="connsiteY0" fmla="*/ 0 h 3549370"/>
              <a:gd name="connsiteX1" fmla="*/ 600444 w 600444"/>
              <a:gd name="connsiteY1" fmla="*/ 300222 h 3549370"/>
              <a:gd name="connsiteX2" fmla="*/ 468079 w 600444"/>
              <a:gd name="connsiteY2" fmla="*/ 549171 h 3549370"/>
              <a:gd name="connsiteX3" fmla="*/ 428714 w 600444"/>
              <a:gd name="connsiteY3" fmla="*/ 570538 h 3549370"/>
              <a:gd name="connsiteX4" fmla="*/ 428714 w 600444"/>
              <a:gd name="connsiteY4" fmla="*/ 1533984 h 3549370"/>
              <a:gd name="connsiteX5" fmla="*/ 468079 w 600444"/>
              <a:gd name="connsiteY5" fmla="*/ 1555350 h 3549370"/>
              <a:gd name="connsiteX6" fmla="*/ 600444 w 600444"/>
              <a:gd name="connsiteY6" fmla="*/ 1804299 h 3549370"/>
              <a:gd name="connsiteX7" fmla="*/ 468079 w 600444"/>
              <a:gd name="connsiteY7" fmla="*/ 2053248 h 3549370"/>
              <a:gd name="connsiteX8" fmla="*/ 428714 w 600444"/>
              <a:gd name="connsiteY8" fmla="*/ 2074615 h 3549370"/>
              <a:gd name="connsiteX9" fmla="*/ 428714 w 600444"/>
              <a:gd name="connsiteY9" fmla="*/ 2978833 h 3549370"/>
              <a:gd name="connsiteX10" fmla="*/ 468079 w 600444"/>
              <a:gd name="connsiteY10" fmla="*/ 3000199 h 3549370"/>
              <a:gd name="connsiteX11" fmla="*/ 600444 w 600444"/>
              <a:gd name="connsiteY11" fmla="*/ 3249148 h 3549370"/>
              <a:gd name="connsiteX12" fmla="*/ 300222 w 600444"/>
              <a:gd name="connsiteY12" fmla="*/ 3549370 h 3549370"/>
              <a:gd name="connsiteX13" fmla="*/ 0 w 600444"/>
              <a:gd name="connsiteY13" fmla="*/ 3249148 h 3549370"/>
              <a:gd name="connsiteX14" fmla="*/ 132365 w 600444"/>
              <a:gd name="connsiteY14" fmla="*/ 3000199 h 3549370"/>
              <a:gd name="connsiteX15" fmla="*/ 171730 w 600444"/>
              <a:gd name="connsiteY15" fmla="*/ 2978833 h 3549370"/>
              <a:gd name="connsiteX16" fmla="*/ 171730 w 600444"/>
              <a:gd name="connsiteY16" fmla="*/ 2074615 h 3549370"/>
              <a:gd name="connsiteX17" fmla="*/ 132365 w 600444"/>
              <a:gd name="connsiteY17" fmla="*/ 2053248 h 3549370"/>
              <a:gd name="connsiteX18" fmla="*/ 0 w 600444"/>
              <a:gd name="connsiteY18" fmla="*/ 1804299 h 3549370"/>
              <a:gd name="connsiteX19" fmla="*/ 132365 w 600444"/>
              <a:gd name="connsiteY19" fmla="*/ 1555350 h 3549370"/>
              <a:gd name="connsiteX20" fmla="*/ 171730 w 600444"/>
              <a:gd name="connsiteY20" fmla="*/ 1533984 h 3549370"/>
              <a:gd name="connsiteX21" fmla="*/ 171730 w 600444"/>
              <a:gd name="connsiteY21" fmla="*/ 570538 h 3549370"/>
              <a:gd name="connsiteX22" fmla="*/ 132365 w 600444"/>
              <a:gd name="connsiteY22" fmla="*/ 549171 h 3549370"/>
              <a:gd name="connsiteX23" fmla="*/ 0 w 600444"/>
              <a:gd name="connsiteY23" fmla="*/ 300222 h 3549370"/>
              <a:gd name="connsiteX24" fmla="*/ 300222 w 600444"/>
              <a:gd name="connsiteY24" fmla="*/ 0 h 354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0444" h="3549370">
                <a:moveTo>
                  <a:pt x="300222" y="0"/>
                </a:moveTo>
                <a:cubicBezTo>
                  <a:pt x="466030" y="0"/>
                  <a:pt x="600444" y="134414"/>
                  <a:pt x="600444" y="300222"/>
                </a:cubicBezTo>
                <a:cubicBezTo>
                  <a:pt x="600444" y="403852"/>
                  <a:pt x="547939" y="495219"/>
                  <a:pt x="468079" y="549171"/>
                </a:cubicBezTo>
                <a:lnTo>
                  <a:pt x="428714" y="570538"/>
                </a:lnTo>
                <a:lnTo>
                  <a:pt x="428714" y="1533984"/>
                </a:lnTo>
                <a:lnTo>
                  <a:pt x="468079" y="1555350"/>
                </a:lnTo>
                <a:cubicBezTo>
                  <a:pt x="547939" y="1609302"/>
                  <a:pt x="600444" y="1700669"/>
                  <a:pt x="600444" y="1804299"/>
                </a:cubicBezTo>
                <a:cubicBezTo>
                  <a:pt x="600444" y="1907929"/>
                  <a:pt x="547939" y="1999296"/>
                  <a:pt x="468079" y="2053248"/>
                </a:cubicBezTo>
                <a:lnTo>
                  <a:pt x="428714" y="2074615"/>
                </a:lnTo>
                <a:lnTo>
                  <a:pt x="428714" y="2978833"/>
                </a:lnTo>
                <a:lnTo>
                  <a:pt x="468079" y="3000199"/>
                </a:lnTo>
                <a:cubicBezTo>
                  <a:pt x="547939" y="3054152"/>
                  <a:pt x="600444" y="3145518"/>
                  <a:pt x="600444" y="3249148"/>
                </a:cubicBezTo>
                <a:cubicBezTo>
                  <a:pt x="600444" y="3414956"/>
                  <a:pt x="466030" y="3549370"/>
                  <a:pt x="300222" y="3549370"/>
                </a:cubicBezTo>
                <a:cubicBezTo>
                  <a:pt x="134414" y="3549370"/>
                  <a:pt x="0" y="3414956"/>
                  <a:pt x="0" y="3249148"/>
                </a:cubicBezTo>
                <a:cubicBezTo>
                  <a:pt x="0" y="3145518"/>
                  <a:pt x="52505" y="3054152"/>
                  <a:pt x="132365" y="3000199"/>
                </a:cubicBezTo>
                <a:lnTo>
                  <a:pt x="171730" y="2978833"/>
                </a:lnTo>
                <a:lnTo>
                  <a:pt x="171730" y="2074615"/>
                </a:lnTo>
                <a:lnTo>
                  <a:pt x="132365" y="2053248"/>
                </a:lnTo>
                <a:cubicBezTo>
                  <a:pt x="52505" y="1999296"/>
                  <a:pt x="0" y="1907929"/>
                  <a:pt x="0" y="1804299"/>
                </a:cubicBezTo>
                <a:cubicBezTo>
                  <a:pt x="0" y="1700669"/>
                  <a:pt x="52505" y="1609302"/>
                  <a:pt x="132365" y="1555350"/>
                </a:cubicBezTo>
                <a:lnTo>
                  <a:pt x="171730" y="1533984"/>
                </a:lnTo>
                <a:lnTo>
                  <a:pt x="171730" y="570538"/>
                </a:lnTo>
                <a:lnTo>
                  <a:pt x="132365" y="549171"/>
                </a:lnTo>
                <a:cubicBezTo>
                  <a:pt x="52505" y="495219"/>
                  <a:pt x="0" y="403852"/>
                  <a:pt x="0" y="300222"/>
                </a:cubicBezTo>
                <a:cubicBezTo>
                  <a:pt x="0" y="134414"/>
                  <a:pt x="134414" y="0"/>
                  <a:pt x="30022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innerShdw blurRad="190500" dist="50800" dir="135000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894474" y="2095411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2182506" y="1717992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/>
              <a:buNone/>
            </a:pPr>
            <a:r>
              <a:rPr lang="zh-CN" altLang="en-US" b="1" smtClean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市场分析不到位</a:t>
            </a:r>
            <a:endParaRPr lang="zh-CN" altLang="en-US" b="1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矩形 47"/>
          <p:cNvSpPr>
            <a:spLocks noChangeArrowheads="1"/>
          </p:cNvSpPr>
          <p:nvPr/>
        </p:nvSpPr>
        <p:spPr bwMode="auto">
          <a:xfrm>
            <a:off x="2182506" y="2125998"/>
            <a:ext cx="3663554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。在此录入上述图表的综合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174394" y="1838404"/>
            <a:ext cx="968654" cy="956034"/>
            <a:chOff x="6217935" y="1158425"/>
            <a:chExt cx="527724" cy="520849"/>
          </a:xfrm>
        </p:grpSpPr>
        <p:grpSp>
          <p:nvGrpSpPr>
            <p:cNvPr id="20" name="组合 19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2DB2A4"/>
                  </a:solidFill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smtClean="0">
                  <a:solidFill>
                    <a:srgbClr val="2DB2A4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200" b="1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1903328" y="3535571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191360" y="3158152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/>
              <a:buNone/>
            </a:pPr>
            <a:r>
              <a:rPr lang="zh-CN" altLang="en-US" b="1" smtClean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对手认识不足</a:t>
            </a:r>
            <a:endParaRPr lang="zh-CN" altLang="en-US" b="1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2191360" y="3566158"/>
            <a:ext cx="3663554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。在此录入上述图表的综合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183248" y="3278564"/>
            <a:ext cx="968654" cy="956034"/>
            <a:chOff x="6217935" y="1158425"/>
            <a:chExt cx="527724" cy="520849"/>
          </a:xfrm>
        </p:grpSpPr>
        <p:grpSp>
          <p:nvGrpSpPr>
            <p:cNvPr id="28" name="组合 27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F77A08"/>
                  </a:solidFill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smtClean="0">
                  <a:solidFill>
                    <a:srgbClr val="F77A0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200" b="1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2" name="直接连接符 31"/>
          <p:cNvCxnSpPr/>
          <p:nvPr/>
        </p:nvCxnSpPr>
        <p:spPr>
          <a:xfrm>
            <a:off x="1894474" y="4975731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2182506" y="4598312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/>
              <a:buNone/>
            </a:pPr>
            <a:r>
              <a:rPr lang="zh-CN" altLang="en-US" b="1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团队积极性不高</a:t>
            </a:r>
            <a:endParaRPr lang="zh-CN" altLang="en-US" b="1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2182506" y="5006318"/>
            <a:ext cx="3663554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。在此录入上述图表的综合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174394" y="4718724"/>
            <a:ext cx="968654" cy="956034"/>
            <a:chOff x="6217935" y="1158425"/>
            <a:chExt cx="527724" cy="520849"/>
          </a:xfrm>
        </p:grpSpPr>
        <p:grpSp>
          <p:nvGrpSpPr>
            <p:cNvPr id="36" name="组合 35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92D050"/>
                  </a:solidFill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92D050"/>
                  </a:solidFill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smtClean="0">
                  <a:solidFill>
                    <a:srgbClr val="92D05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200" b="1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25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5" grpId="0" animBg="1"/>
      <p:bldP spid="17" grpId="0"/>
      <p:bldP spid="18" grpId="0"/>
      <p:bldP spid="25" grpId="0"/>
      <p:bldP spid="26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年度计划完成</a:t>
            </a:r>
            <a:endParaRPr lang="zh-CN" altLang="en-US" sz="24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05099" y="4829090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5099" y="4397042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05099" y="3964994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05099" y="3460938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5099" y="3028890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5099" y="2596842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</a:t>
            </a: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05099" y="2164794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700</a:t>
            </a: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993131" y="1804754"/>
            <a:ext cx="4464496" cy="3562509"/>
            <a:chOff x="1126939" y="1350372"/>
            <a:chExt cx="4464496" cy="2952328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1126939" y="4302700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126939" y="3933659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126939" y="3564618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126939" y="3195577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126939" y="2826536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1126939" y="2457495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1126939" y="2088454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1126939" y="1719413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1126939" y="1350372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1705099" y="1732746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05099" y="5298013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31172" y="5462354"/>
            <a:ext cx="5285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（万元）</a:t>
            </a: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353171" y="3528446"/>
            <a:ext cx="827534" cy="1876708"/>
            <a:chOff x="2317725" y="2564904"/>
            <a:chExt cx="827534" cy="2592288"/>
          </a:xfrm>
        </p:grpSpPr>
        <p:sp>
          <p:nvSpPr>
            <p:cNvPr id="33" name="圆角矩形 32"/>
            <p:cNvSpPr/>
            <p:nvPr/>
          </p:nvSpPr>
          <p:spPr>
            <a:xfrm>
              <a:off x="2317725" y="2564904"/>
              <a:ext cx="827534" cy="2592288"/>
            </a:xfrm>
            <a:prstGeom prst="roundRect">
              <a:avLst/>
            </a:prstGeom>
            <a:solidFill>
              <a:srgbClr val="0E647C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2443460" y="2660916"/>
              <a:ext cx="557783" cy="2352928"/>
            </a:xfrm>
            <a:prstGeom prst="roundRect">
              <a:avLst/>
            </a:prstGeom>
            <a:blipFill>
              <a:blip r:embed="rId1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324721" y="2902876"/>
            <a:ext cx="827534" cy="2502278"/>
            <a:chOff x="2317725" y="2564904"/>
            <a:chExt cx="827534" cy="2592288"/>
          </a:xfrm>
        </p:grpSpPr>
        <p:sp>
          <p:nvSpPr>
            <p:cNvPr id="36" name="圆角矩形 35"/>
            <p:cNvSpPr/>
            <p:nvPr/>
          </p:nvSpPr>
          <p:spPr>
            <a:xfrm>
              <a:off x="2317725" y="2564904"/>
              <a:ext cx="827534" cy="2592288"/>
            </a:xfrm>
            <a:prstGeom prst="roundRect">
              <a:avLst/>
            </a:prstGeom>
            <a:solidFill>
              <a:srgbClr val="2DB2A4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2443460" y="2654914"/>
              <a:ext cx="557783" cy="2377264"/>
            </a:xfrm>
            <a:prstGeom prst="roundRect">
              <a:avLst/>
            </a:prstGeom>
            <a:blipFill>
              <a:blip r:embed="rId1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296271" y="2416322"/>
            <a:ext cx="827534" cy="2988832"/>
            <a:chOff x="2317725" y="2564904"/>
            <a:chExt cx="827534" cy="2592288"/>
          </a:xfrm>
        </p:grpSpPr>
        <p:sp>
          <p:nvSpPr>
            <p:cNvPr id="39" name="圆角矩形 38"/>
            <p:cNvSpPr/>
            <p:nvPr/>
          </p:nvSpPr>
          <p:spPr>
            <a:xfrm>
              <a:off x="2317725" y="2564904"/>
              <a:ext cx="827534" cy="2592288"/>
            </a:xfrm>
            <a:prstGeom prst="roundRect">
              <a:avLst/>
            </a:prstGeom>
            <a:solidFill>
              <a:srgbClr val="F77A08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2443460" y="2654914"/>
              <a:ext cx="557783" cy="2412268"/>
            </a:xfrm>
            <a:prstGeom prst="roundRect">
              <a:avLst/>
            </a:prstGeom>
            <a:blipFill>
              <a:blip r:embed="rId1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270050" y="1929768"/>
            <a:ext cx="827534" cy="3475386"/>
            <a:chOff x="2317725" y="2564904"/>
            <a:chExt cx="827534" cy="2592288"/>
          </a:xfrm>
        </p:grpSpPr>
        <p:sp>
          <p:nvSpPr>
            <p:cNvPr id="42" name="圆角矩形 41"/>
            <p:cNvSpPr/>
            <p:nvPr/>
          </p:nvSpPr>
          <p:spPr>
            <a:xfrm>
              <a:off x="2317725" y="2564904"/>
              <a:ext cx="827534" cy="2592288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2443460" y="2654914"/>
              <a:ext cx="557783" cy="2412268"/>
            </a:xfrm>
            <a:prstGeom prst="roundRect">
              <a:avLst/>
            </a:prstGeom>
            <a:blipFill>
              <a:blip r:embed="rId1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文本框 26"/>
          <p:cNvSpPr txBox="1"/>
          <p:nvPr/>
        </p:nvSpPr>
        <p:spPr>
          <a:xfrm>
            <a:off x="2281163" y="3009726"/>
            <a:ext cx="97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100" smtClean="0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rPr>
              <a:t>50%</a:t>
            </a:r>
            <a:endParaRPr lang="en-US" altLang="zh-CN" sz="2800" b="1" spc="100" smtClean="0">
              <a:solidFill>
                <a:srgbClr val="0E647C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5" name="文本框 26"/>
          <p:cNvSpPr txBox="1"/>
          <p:nvPr/>
        </p:nvSpPr>
        <p:spPr>
          <a:xfrm>
            <a:off x="2281163" y="5477162"/>
            <a:ext cx="97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10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000" b="1" spc="100" smtClean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26"/>
          <p:cNvSpPr txBox="1"/>
          <p:nvPr/>
        </p:nvSpPr>
        <p:spPr>
          <a:xfrm>
            <a:off x="3217267" y="5477162"/>
            <a:ext cx="97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10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000" b="1" spc="100" smtClean="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26"/>
          <p:cNvSpPr txBox="1"/>
          <p:nvPr/>
        </p:nvSpPr>
        <p:spPr>
          <a:xfrm>
            <a:off x="4225379" y="5477162"/>
            <a:ext cx="97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10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000" b="1" spc="100" smtClean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26"/>
          <p:cNvSpPr txBox="1"/>
          <p:nvPr/>
        </p:nvSpPr>
        <p:spPr>
          <a:xfrm>
            <a:off x="5161483" y="5477162"/>
            <a:ext cx="97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10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000" b="1" spc="100" smtClean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26"/>
          <p:cNvSpPr txBox="1"/>
          <p:nvPr/>
        </p:nvSpPr>
        <p:spPr>
          <a:xfrm>
            <a:off x="3217267" y="2361654"/>
            <a:ext cx="97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10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rPr>
              <a:t>7</a:t>
            </a:r>
            <a:r>
              <a:rPr lang="en-US" altLang="zh-CN" sz="2800" b="1" spc="100" smtClean="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rPr>
              <a:t>0%</a:t>
            </a:r>
            <a:endParaRPr lang="en-US" altLang="zh-CN" sz="2800" b="1" spc="100" smtClean="0">
              <a:solidFill>
                <a:srgbClr val="2DB2A4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0" name="文本框 26"/>
          <p:cNvSpPr txBox="1"/>
          <p:nvPr/>
        </p:nvSpPr>
        <p:spPr>
          <a:xfrm>
            <a:off x="4225379" y="1857598"/>
            <a:ext cx="97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100" smtClean="0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rPr>
              <a:t>8</a:t>
            </a:r>
            <a:r>
              <a:rPr lang="en-US" altLang="zh-CN" sz="2800" b="1" spc="100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rPr>
              <a:t>5</a:t>
            </a:r>
            <a:r>
              <a:rPr lang="en-US" altLang="zh-CN" sz="2800" b="1" spc="100" smtClean="0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rPr>
              <a:t>%</a:t>
            </a:r>
            <a:endParaRPr lang="en-US" altLang="zh-CN" sz="2800" b="1" spc="100" smtClean="0">
              <a:solidFill>
                <a:srgbClr val="F77A08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1" name="文本框 26"/>
          <p:cNvSpPr txBox="1"/>
          <p:nvPr/>
        </p:nvSpPr>
        <p:spPr>
          <a:xfrm>
            <a:off x="5198045" y="1372706"/>
            <a:ext cx="97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100" smtClean="0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rPr>
              <a:t>9</a:t>
            </a:r>
            <a:r>
              <a:rPr lang="en-US" altLang="zh-CN" sz="2800" b="1" spc="100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rPr>
              <a:t>5</a:t>
            </a:r>
            <a:r>
              <a:rPr lang="en-US" altLang="zh-CN" sz="2800" b="1" spc="100" smtClean="0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rPr>
              <a:t>%</a:t>
            </a:r>
            <a:endParaRPr lang="en-US" altLang="zh-CN" sz="2800" b="1" spc="100" smtClean="0">
              <a:solidFill>
                <a:srgbClr val="92D05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33691" y="2060848"/>
            <a:ext cx="4032448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  <a:endParaRPr lang="zh-CN" altLang="en-US" sz="140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33691" y="1727456"/>
            <a:ext cx="205934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点击输入标题文本</a:t>
            </a:r>
            <a:endParaRPr lang="zh-CN" altLang="en-US" b="1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7033691" y="3415409"/>
            <a:ext cx="1584176" cy="484779"/>
            <a:chOff x="2713211" y="2267658"/>
            <a:chExt cx="1584176" cy="484779"/>
          </a:xfrm>
        </p:grpSpPr>
        <p:sp>
          <p:nvSpPr>
            <p:cNvPr id="55" name="圆角矩形 54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文本框 26"/>
          <p:cNvSpPr txBox="1"/>
          <p:nvPr/>
        </p:nvSpPr>
        <p:spPr>
          <a:xfrm>
            <a:off x="7142261" y="3473132"/>
            <a:ext cx="136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全年总额</a:t>
            </a:r>
            <a:endParaRPr lang="zh-CN" altLang="en-US" b="1" spc="10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15336" y="3976028"/>
            <a:ext cx="302433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smtClean="0">
                <a:solidFill>
                  <a:schemeClr val="accent1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13,648,258</a:t>
            </a:r>
            <a:endParaRPr lang="zh-CN" altLang="en-US" sz="4400">
              <a:solidFill>
                <a:schemeClr val="accent1">
                  <a:lumMod val="7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9" name="椭圆 58"/>
          <p:cNvSpPr>
            <a:spLocks noChangeAspect="1"/>
          </p:cNvSpPr>
          <p:nvPr/>
        </p:nvSpPr>
        <p:spPr>
          <a:xfrm>
            <a:off x="7946199" y="4937584"/>
            <a:ext cx="108000" cy="108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>
            <a:spLocks noChangeAspect="1"/>
          </p:cNvSpPr>
          <p:nvPr/>
        </p:nvSpPr>
        <p:spPr>
          <a:xfrm>
            <a:off x="7946199" y="5283502"/>
            <a:ext cx="108000" cy="108000"/>
          </a:xfrm>
          <a:prstGeom prst="ellipse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TextBox 60"/>
          <p:cNvSpPr txBox="1"/>
          <p:nvPr/>
        </p:nvSpPr>
        <p:spPr>
          <a:xfrm>
            <a:off x="7249715" y="4885482"/>
            <a:ext cx="6349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毛利润</a:t>
            </a:r>
            <a:endParaRPr lang="zh-CN" altLang="en-US" sz="14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49715" y="5229780"/>
            <a:ext cx="6349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纯利润</a:t>
            </a:r>
            <a:endParaRPr lang="zh-CN" altLang="en-US" sz="1400" b="1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椭圆 62"/>
          <p:cNvSpPr>
            <a:spLocks noChangeAspect="1"/>
          </p:cNvSpPr>
          <p:nvPr/>
        </p:nvSpPr>
        <p:spPr>
          <a:xfrm>
            <a:off x="8160485" y="5283502"/>
            <a:ext cx="108000" cy="108000"/>
          </a:xfrm>
          <a:prstGeom prst="ellipse">
            <a:avLst/>
          </a:prstGeom>
          <a:solidFill>
            <a:srgbClr val="2DB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>
            <a:spLocks noChangeAspect="1"/>
          </p:cNvSpPr>
          <p:nvPr/>
        </p:nvSpPr>
        <p:spPr>
          <a:xfrm>
            <a:off x="8366289" y="5283502"/>
            <a:ext cx="108000" cy="108000"/>
          </a:xfrm>
          <a:prstGeom prst="ellipse">
            <a:avLst/>
          </a:prstGeom>
          <a:solidFill>
            <a:srgbClr val="F77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>
            <a:spLocks noChangeAspect="1"/>
          </p:cNvSpPr>
          <p:nvPr/>
        </p:nvSpPr>
        <p:spPr>
          <a:xfrm>
            <a:off x="8570974" y="5283502"/>
            <a:ext cx="108000" cy="10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5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5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250"/>
                            </p:stCondLst>
                            <p:childTnLst>
                              <p:par>
                                <p:cTn id="9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750"/>
                            </p:stCondLst>
                            <p:childTnLst>
                              <p:par>
                                <p:cTn id="9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250"/>
                            </p:stCondLst>
                            <p:childTnLst>
                              <p:par>
                                <p:cTn id="10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750"/>
                            </p:stCondLst>
                            <p:childTnLst>
                              <p:par>
                                <p:cTn id="10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750"/>
                            </p:stCondLst>
                            <p:childTnLst>
                              <p:par>
                                <p:cTn id="1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2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749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49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149"/>
                            </p:stCondLst>
                            <p:childTnLst>
                              <p:par>
                                <p:cTn id="1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649"/>
                            </p:stCondLst>
                            <p:childTnLst>
                              <p:par>
                                <p:cTn id="1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149"/>
                            </p:stCondLst>
                            <p:childTnLst>
                              <p:par>
                                <p:cTn id="15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6549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049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7549"/>
                            </p:stCondLst>
                            <p:childTnLst>
                              <p:par>
                                <p:cTn id="1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8049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549"/>
                            </p:stCondLst>
                            <p:childTnLst>
                              <p:par>
                                <p:cTn id="1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9049"/>
                            </p:stCondLst>
                            <p:childTnLst>
                              <p:par>
                                <p:cTn id="1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9549"/>
                            </p:stCondLst>
                            <p:childTnLst>
                              <p:par>
                                <p:cTn id="1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49"/>
                            </p:stCondLst>
                            <p:childTnLst>
                              <p:par>
                                <p:cTn id="2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9" grpId="0"/>
      <p:bldP spid="30" grpId="0"/>
      <p:bldP spid="31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7" grpId="0"/>
      <p:bldP spid="58" grpId="0"/>
      <p:bldP spid="59" grpId="0" animBg="1"/>
      <p:bldP spid="60" grpId="0" animBg="1"/>
      <p:bldP spid="61" grpId="0"/>
      <p:bldP spid="62" grpId="0"/>
      <p:bldP spid="63" grpId="0" animBg="1"/>
      <p:bldP spid="64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工作达标情况</a:t>
            </a:r>
            <a:endParaRPr lang="zh-CN" altLang="en-US" sz="24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8098000" y="1626445"/>
            <a:ext cx="2485774" cy="1513561"/>
            <a:chOff x="8098000" y="1626445"/>
            <a:chExt cx="2485774" cy="1513561"/>
          </a:xfrm>
        </p:grpSpPr>
        <p:sp>
          <p:nvSpPr>
            <p:cNvPr id="35" name="Freeform 6"/>
            <p:cNvSpPr/>
            <p:nvPr/>
          </p:nvSpPr>
          <p:spPr bwMode="auto">
            <a:xfrm>
              <a:off x="8098000" y="1626445"/>
              <a:ext cx="2485774" cy="1513561"/>
            </a:xfrm>
            <a:custGeom>
              <a:avLst/>
              <a:gdLst>
                <a:gd name="T0" fmla="*/ 675 w 675"/>
                <a:gd name="T1" fmla="*/ 90 h 411"/>
                <a:gd name="T2" fmla="*/ 505 w 675"/>
                <a:gd name="T3" fmla="*/ 45 h 411"/>
                <a:gd name="T4" fmla="*/ 338 w 675"/>
                <a:gd name="T5" fmla="*/ 0 h 411"/>
                <a:gd name="T6" fmla="*/ 170 w 675"/>
                <a:gd name="T7" fmla="*/ 45 h 411"/>
                <a:gd name="T8" fmla="*/ 0 w 675"/>
                <a:gd name="T9" fmla="*/ 90 h 411"/>
                <a:gd name="T10" fmla="*/ 0 w 675"/>
                <a:gd name="T11" fmla="*/ 90 h 411"/>
                <a:gd name="T12" fmla="*/ 0 w 675"/>
                <a:gd name="T13" fmla="*/ 411 h 411"/>
                <a:gd name="T14" fmla="*/ 675 w 675"/>
                <a:gd name="T15" fmla="*/ 411 h 411"/>
                <a:gd name="T16" fmla="*/ 675 w 675"/>
                <a:gd name="T17" fmla="*/ 90 h 411"/>
                <a:gd name="T18" fmla="*/ 675 w 675"/>
                <a:gd name="T19" fmla="*/ 9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5" h="411">
                  <a:moveTo>
                    <a:pt x="675" y="90"/>
                  </a:moveTo>
                  <a:lnTo>
                    <a:pt x="505" y="45"/>
                  </a:lnTo>
                  <a:lnTo>
                    <a:pt x="338" y="0"/>
                  </a:lnTo>
                  <a:lnTo>
                    <a:pt x="170" y="45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411"/>
                  </a:lnTo>
                  <a:lnTo>
                    <a:pt x="675" y="411"/>
                  </a:lnTo>
                  <a:lnTo>
                    <a:pt x="675" y="90"/>
                  </a:lnTo>
                  <a:lnTo>
                    <a:pt x="675" y="90"/>
                  </a:lnTo>
                  <a:close/>
                </a:path>
              </a:pathLst>
            </a:custGeom>
            <a:solidFill>
              <a:srgbClr val="2DB2A4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756000" rIns="91440" bIns="45720" numCol="1" anchor="t" anchorCtr="0" compatLnSpc="1"/>
            <a:lstStyle/>
            <a:p>
              <a:pPr algn="ctr">
                <a:lnSpc>
                  <a:spcPts val="1500"/>
                </a:lnSpc>
              </a:pPr>
              <a:endParaRPr lang="en-US" altLang="zh-CN" sz="240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cs typeface="UKIJ Qolyazma" pitchFamily="18" charset="0"/>
              </a:endParaRPr>
            </a:p>
          </p:txBody>
        </p:sp>
        <p:sp>
          <p:nvSpPr>
            <p:cNvPr id="36" name="Freeform 6"/>
            <p:cNvSpPr/>
            <p:nvPr/>
          </p:nvSpPr>
          <p:spPr bwMode="auto">
            <a:xfrm>
              <a:off x="8210316" y="1732166"/>
              <a:ext cx="2261142" cy="1302119"/>
            </a:xfrm>
            <a:custGeom>
              <a:avLst/>
              <a:gdLst>
                <a:gd name="T0" fmla="*/ 675 w 675"/>
                <a:gd name="T1" fmla="*/ 90 h 411"/>
                <a:gd name="T2" fmla="*/ 505 w 675"/>
                <a:gd name="T3" fmla="*/ 45 h 411"/>
                <a:gd name="T4" fmla="*/ 338 w 675"/>
                <a:gd name="T5" fmla="*/ 0 h 411"/>
                <a:gd name="T6" fmla="*/ 170 w 675"/>
                <a:gd name="T7" fmla="*/ 45 h 411"/>
                <a:gd name="T8" fmla="*/ 0 w 675"/>
                <a:gd name="T9" fmla="*/ 90 h 411"/>
                <a:gd name="T10" fmla="*/ 0 w 675"/>
                <a:gd name="T11" fmla="*/ 90 h 411"/>
                <a:gd name="T12" fmla="*/ 0 w 675"/>
                <a:gd name="T13" fmla="*/ 411 h 411"/>
                <a:gd name="T14" fmla="*/ 675 w 675"/>
                <a:gd name="T15" fmla="*/ 411 h 411"/>
                <a:gd name="T16" fmla="*/ 675 w 675"/>
                <a:gd name="T17" fmla="*/ 90 h 411"/>
                <a:gd name="T18" fmla="*/ 675 w 675"/>
                <a:gd name="T19" fmla="*/ 9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5" h="411">
                  <a:moveTo>
                    <a:pt x="675" y="90"/>
                  </a:moveTo>
                  <a:lnTo>
                    <a:pt x="505" y="45"/>
                  </a:lnTo>
                  <a:lnTo>
                    <a:pt x="338" y="0"/>
                  </a:lnTo>
                  <a:lnTo>
                    <a:pt x="170" y="45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411"/>
                  </a:lnTo>
                  <a:lnTo>
                    <a:pt x="675" y="411"/>
                  </a:lnTo>
                  <a:lnTo>
                    <a:pt x="675" y="90"/>
                  </a:lnTo>
                  <a:lnTo>
                    <a:pt x="675" y="9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756000" rIns="91440" bIns="45720" numCol="1" anchor="t" anchorCtr="0" compatLnSpc="1"/>
            <a:lstStyle/>
            <a:p>
              <a:pPr algn="ctr">
                <a:lnSpc>
                  <a:spcPts val="1500"/>
                </a:lnSpc>
              </a:pPr>
              <a:endParaRPr lang="en-US" altLang="zh-CN" sz="240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cs typeface="UKIJ Qolyazma" pitchFamily="18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 rot="10800000">
            <a:off x="8112007" y="3292407"/>
            <a:ext cx="2485774" cy="1513561"/>
            <a:chOff x="8098000" y="1626445"/>
            <a:chExt cx="2485774" cy="1513561"/>
          </a:xfrm>
        </p:grpSpPr>
        <p:sp>
          <p:nvSpPr>
            <p:cNvPr id="38" name="Freeform 6"/>
            <p:cNvSpPr/>
            <p:nvPr/>
          </p:nvSpPr>
          <p:spPr bwMode="auto">
            <a:xfrm>
              <a:off x="8098000" y="1626445"/>
              <a:ext cx="2485774" cy="1513561"/>
            </a:xfrm>
            <a:custGeom>
              <a:avLst/>
              <a:gdLst>
                <a:gd name="T0" fmla="*/ 675 w 675"/>
                <a:gd name="T1" fmla="*/ 90 h 411"/>
                <a:gd name="T2" fmla="*/ 505 w 675"/>
                <a:gd name="T3" fmla="*/ 45 h 411"/>
                <a:gd name="T4" fmla="*/ 338 w 675"/>
                <a:gd name="T5" fmla="*/ 0 h 411"/>
                <a:gd name="T6" fmla="*/ 170 w 675"/>
                <a:gd name="T7" fmla="*/ 45 h 411"/>
                <a:gd name="T8" fmla="*/ 0 w 675"/>
                <a:gd name="T9" fmla="*/ 90 h 411"/>
                <a:gd name="T10" fmla="*/ 0 w 675"/>
                <a:gd name="T11" fmla="*/ 90 h 411"/>
                <a:gd name="T12" fmla="*/ 0 w 675"/>
                <a:gd name="T13" fmla="*/ 411 h 411"/>
                <a:gd name="T14" fmla="*/ 675 w 675"/>
                <a:gd name="T15" fmla="*/ 411 h 411"/>
                <a:gd name="T16" fmla="*/ 675 w 675"/>
                <a:gd name="T17" fmla="*/ 90 h 411"/>
                <a:gd name="T18" fmla="*/ 675 w 675"/>
                <a:gd name="T19" fmla="*/ 9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5" h="411">
                  <a:moveTo>
                    <a:pt x="675" y="90"/>
                  </a:moveTo>
                  <a:lnTo>
                    <a:pt x="505" y="45"/>
                  </a:lnTo>
                  <a:lnTo>
                    <a:pt x="338" y="0"/>
                  </a:lnTo>
                  <a:lnTo>
                    <a:pt x="170" y="45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411"/>
                  </a:lnTo>
                  <a:lnTo>
                    <a:pt x="675" y="411"/>
                  </a:lnTo>
                  <a:lnTo>
                    <a:pt x="675" y="90"/>
                  </a:lnTo>
                  <a:lnTo>
                    <a:pt x="675" y="90"/>
                  </a:lnTo>
                  <a:close/>
                </a:path>
              </a:pathLst>
            </a:custGeom>
            <a:solidFill>
              <a:srgbClr val="F77A08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756000" rIns="91440" bIns="45720" numCol="1" anchor="t" anchorCtr="0" compatLnSpc="1"/>
            <a:lstStyle/>
            <a:p>
              <a:pPr algn="ctr">
                <a:lnSpc>
                  <a:spcPts val="1500"/>
                </a:lnSpc>
              </a:pPr>
              <a:endParaRPr lang="en-US" altLang="zh-CN" sz="240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cs typeface="UKIJ Qolyazma" pitchFamily="18" charset="0"/>
              </a:endParaRPr>
            </a:p>
          </p:txBody>
        </p:sp>
        <p:sp>
          <p:nvSpPr>
            <p:cNvPr id="39" name="Freeform 6"/>
            <p:cNvSpPr/>
            <p:nvPr/>
          </p:nvSpPr>
          <p:spPr bwMode="auto">
            <a:xfrm>
              <a:off x="8210316" y="1732166"/>
              <a:ext cx="2261142" cy="1302119"/>
            </a:xfrm>
            <a:custGeom>
              <a:avLst/>
              <a:gdLst>
                <a:gd name="T0" fmla="*/ 675 w 675"/>
                <a:gd name="T1" fmla="*/ 90 h 411"/>
                <a:gd name="T2" fmla="*/ 505 w 675"/>
                <a:gd name="T3" fmla="*/ 45 h 411"/>
                <a:gd name="T4" fmla="*/ 338 w 675"/>
                <a:gd name="T5" fmla="*/ 0 h 411"/>
                <a:gd name="T6" fmla="*/ 170 w 675"/>
                <a:gd name="T7" fmla="*/ 45 h 411"/>
                <a:gd name="T8" fmla="*/ 0 w 675"/>
                <a:gd name="T9" fmla="*/ 90 h 411"/>
                <a:gd name="T10" fmla="*/ 0 w 675"/>
                <a:gd name="T11" fmla="*/ 90 h 411"/>
                <a:gd name="T12" fmla="*/ 0 w 675"/>
                <a:gd name="T13" fmla="*/ 411 h 411"/>
                <a:gd name="T14" fmla="*/ 675 w 675"/>
                <a:gd name="T15" fmla="*/ 411 h 411"/>
                <a:gd name="T16" fmla="*/ 675 w 675"/>
                <a:gd name="T17" fmla="*/ 90 h 411"/>
                <a:gd name="T18" fmla="*/ 675 w 675"/>
                <a:gd name="T19" fmla="*/ 9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5" h="411">
                  <a:moveTo>
                    <a:pt x="675" y="90"/>
                  </a:moveTo>
                  <a:lnTo>
                    <a:pt x="505" y="45"/>
                  </a:lnTo>
                  <a:lnTo>
                    <a:pt x="338" y="0"/>
                  </a:lnTo>
                  <a:lnTo>
                    <a:pt x="170" y="45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411"/>
                  </a:lnTo>
                  <a:lnTo>
                    <a:pt x="675" y="411"/>
                  </a:lnTo>
                  <a:lnTo>
                    <a:pt x="675" y="90"/>
                  </a:lnTo>
                  <a:lnTo>
                    <a:pt x="675" y="9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756000" rIns="91440" bIns="45720" numCol="1" anchor="t" anchorCtr="0" compatLnSpc="1"/>
            <a:lstStyle/>
            <a:p>
              <a:pPr algn="ctr">
                <a:lnSpc>
                  <a:spcPts val="1500"/>
                </a:lnSpc>
              </a:pPr>
              <a:endParaRPr lang="en-US" altLang="zh-CN" sz="240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cs typeface="UKIJ Qolyazma" pitchFamily="18" charset="0"/>
              </a:endParaRPr>
            </a:p>
          </p:txBody>
        </p:sp>
      </p:grpSp>
      <p:sp>
        <p:nvSpPr>
          <p:cNvPr id="40" name="文本框 26"/>
          <p:cNvSpPr txBox="1"/>
          <p:nvPr/>
        </p:nvSpPr>
        <p:spPr>
          <a:xfrm>
            <a:off x="8772449" y="2132856"/>
            <a:ext cx="1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pc="100" smtClean="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rPr>
              <a:t>60%</a:t>
            </a:r>
            <a:endParaRPr lang="en-US" altLang="zh-CN" sz="4000" b="1" spc="100" smtClean="0">
              <a:solidFill>
                <a:srgbClr val="2DB2A4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1" name="文本框 26"/>
          <p:cNvSpPr txBox="1"/>
          <p:nvPr/>
        </p:nvSpPr>
        <p:spPr>
          <a:xfrm>
            <a:off x="8772449" y="3657218"/>
            <a:ext cx="1286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pc="100" smtClean="0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rPr>
              <a:t>40%</a:t>
            </a:r>
            <a:endParaRPr lang="en-US" altLang="zh-CN" sz="4000" b="1" spc="100" smtClean="0">
              <a:solidFill>
                <a:srgbClr val="F77A08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 flipH="1">
            <a:off x="1869308" y="3127306"/>
            <a:ext cx="622869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1869308" y="3349916"/>
            <a:ext cx="622869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3"/>
          <p:cNvSpPr txBox="1"/>
          <p:nvPr/>
        </p:nvSpPr>
        <p:spPr>
          <a:xfrm flipH="1">
            <a:off x="1869308" y="1628800"/>
            <a:ext cx="2786907" cy="369326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17" rIns="91434" bIns="45717">
            <a:spAutoFit/>
          </a:bodyPr>
          <a:lstStyle>
            <a:defPPr>
              <a:defRPr lang="zh-CN"/>
            </a:defPPr>
            <a:lvl1pPr algn="ctr" eaLnBrk="0" hangingPunct="0">
              <a:defRPr sz="22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  <a:buFont typeface="Arial" panose="020B0604020202020204"/>
              <a:buNone/>
            </a:pPr>
            <a:r>
              <a:rPr lang="zh-CN" altLang="en-US" sz="1800">
                <a:solidFill>
                  <a:srgbClr val="2DD3C2"/>
                </a:solidFill>
                <a:cs typeface="Arial" panose="020B0604020202020204" pitchFamily="34" charset="0"/>
              </a:rPr>
              <a:t>点击输入标题</a:t>
            </a:r>
            <a:endParaRPr lang="zh-CN" altLang="en-US" sz="1800">
              <a:solidFill>
                <a:srgbClr val="2DD3C2"/>
              </a:solidFill>
              <a:cs typeface="Arial" panose="020B0604020202020204" pitchFamily="34" charset="0"/>
            </a:endParaRPr>
          </a:p>
        </p:txBody>
      </p:sp>
      <p:sp>
        <p:nvSpPr>
          <p:cNvPr id="45" name="TextBox 14"/>
          <p:cNvSpPr txBox="1"/>
          <p:nvPr/>
        </p:nvSpPr>
        <p:spPr>
          <a:xfrm>
            <a:off x="1869308" y="1993450"/>
            <a:ext cx="5250703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。您的内容打在这里，或者通过复制您的文本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后您的内容打在这里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15"/>
          <p:cNvSpPr txBox="1"/>
          <p:nvPr/>
        </p:nvSpPr>
        <p:spPr>
          <a:xfrm flipH="1">
            <a:off x="1869308" y="3609418"/>
            <a:ext cx="2786907" cy="369326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17" rIns="91434" bIns="45717">
            <a:spAutoFit/>
          </a:bodyPr>
          <a:lstStyle>
            <a:defPPr>
              <a:defRPr lang="zh-CN"/>
            </a:defPPr>
            <a:lvl1pPr eaLnBrk="0" hangingPunct="0">
              <a:defRPr sz="22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/>
              <a:buNone/>
            </a:pPr>
            <a:r>
              <a:rPr lang="zh-CN" altLang="en-US" sz="1800">
                <a:solidFill>
                  <a:srgbClr val="F77A08"/>
                </a:solidFill>
                <a:cs typeface="Arial" panose="020B0604020202020204" pitchFamily="34" charset="0"/>
              </a:rPr>
              <a:t>点击输入标题</a:t>
            </a:r>
            <a:endParaRPr lang="zh-CN" altLang="en-US" sz="1800">
              <a:solidFill>
                <a:srgbClr val="F77A08"/>
              </a:solidFill>
              <a:cs typeface="Arial" panose="020B0604020202020204" pitchFamily="34" charset="0"/>
            </a:endParaRPr>
          </a:p>
        </p:txBody>
      </p:sp>
      <p:sp>
        <p:nvSpPr>
          <p:cNvPr id="47" name="TextBox 16"/>
          <p:cNvSpPr txBox="1"/>
          <p:nvPr/>
        </p:nvSpPr>
        <p:spPr>
          <a:xfrm>
            <a:off x="1869308" y="3974068"/>
            <a:ext cx="5250703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。您的内容打在这里，或者通过复制您的文本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后您的内容打在这里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1766816" y="5283146"/>
            <a:ext cx="8939283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69"/>
                            </p:stCondLst>
                            <p:childTnLst>
                              <p:par>
                                <p:cTn id="6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40" grpId="0"/>
      <p:bldP spid="41" grpId="0"/>
      <p:bldP spid="44" grpId="0"/>
      <p:bldP spid="45" grpId="0"/>
      <p:bldP spid="46" grpId="0"/>
      <p:bldP spid="47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掌握关键要点</a:t>
            </a:r>
            <a:endParaRPr lang="zh-CN" altLang="en-US" sz="24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1849115" y="2765062"/>
            <a:ext cx="2664296" cy="2765650"/>
          </a:xfrm>
          <a:prstGeom prst="roundRect">
            <a:avLst/>
          </a:prstGeom>
          <a:noFill/>
          <a:ln w="12700">
            <a:solidFill>
              <a:srgbClr val="0E6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388491" y="1556792"/>
            <a:ext cx="1585543" cy="1585543"/>
            <a:chOff x="1705099" y="2564904"/>
            <a:chExt cx="1800200" cy="1800200"/>
          </a:xfrm>
        </p:grpSpPr>
        <p:sp>
          <p:nvSpPr>
            <p:cNvPr id="14" name="椭圆 13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E647C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427934" y="1934065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zh-CN" altLang="en-US" sz="2400" b="1" smtClean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smtClean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b="1" smtClean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495599" y="2434368"/>
            <a:ext cx="711242" cy="701976"/>
            <a:chOff x="6217935" y="1158425"/>
            <a:chExt cx="527724" cy="520849"/>
          </a:xfrm>
        </p:grpSpPr>
        <p:grpSp>
          <p:nvGrpSpPr>
            <p:cNvPr id="18" name="组合 17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E647C"/>
                  </a:solidFill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E647C"/>
                  </a:solidFill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rgbClr val="0E647C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000" b="1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1974593" y="3378460"/>
            <a:ext cx="2466810" cy="200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层面之服务 相比于网络相册，我图网具备完善的交流空间与平台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图片库，我图网现有一万多兼职设计师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设计稿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图片数近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每天增加的高质量设计稿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图片大概有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可以第一时间看到设计师最新作品。 　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4729435" y="2765062"/>
            <a:ext cx="2664296" cy="2765650"/>
          </a:xfrm>
          <a:prstGeom prst="roundRect">
            <a:avLst/>
          </a:prstGeom>
          <a:noFill/>
          <a:ln w="12700"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5268811" y="1556792"/>
            <a:ext cx="1585543" cy="1585543"/>
            <a:chOff x="1705099" y="2564904"/>
            <a:chExt cx="1800200" cy="1800200"/>
          </a:xfrm>
        </p:grpSpPr>
        <p:sp>
          <p:nvSpPr>
            <p:cNvPr id="25" name="椭圆 24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2DB2A4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308254" y="1934065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smtClean="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smtClean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b="1" smtClean="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375919" y="2434368"/>
            <a:ext cx="711242" cy="701976"/>
            <a:chOff x="6217935" y="1158425"/>
            <a:chExt cx="527724" cy="520849"/>
          </a:xfrm>
        </p:grpSpPr>
        <p:grpSp>
          <p:nvGrpSpPr>
            <p:cNvPr id="29" name="组合 28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DB2A4"/>
                  </a:solidFill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rgbClr val="2DB2A4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000" b="1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4854913" y="3378460"/>
            <a:ext cx="2466810" cy="200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层面之服务 相比于网络相册，我图网具备完善的交流空间与平台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图片库，我图网现有一万多兼职设计师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设计稿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图片数近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每天增加的高质量设计稿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图片大概有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可以第一时间看到设计师最新作品。 　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7609755" y="2765062"/>
            <a:ext cx="2664296" cy="2765650"/>
          </a:xfrm>
          <a:prstGeom prst="roundRect">
            <a:avLst/>
          </a:prstGeom>
          <a:noFill/>
          <a:ln w="12700">
            <a:solidFill>
              <a:srgbClr val="F77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8149131" y="1556792"/>
            <a:ext cx="1585543" cy="1585543"/>
            <a:chOff x="1705099" y="2564904"/>
            <a:chExt cx="1800200" cy="1800200"/>
          </a:xfrm>
        </p:grpSpPr>
        <p:sp>
          <p:nvSpPr>
            <p:cNvPr id="36" name="椭圆 35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F77A08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8188574" y="1934065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smtClean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smtClean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b="1" smtClean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9256239" y="2434368"/>
            <a:ext cx="711242" cy="701976"/>
            <a:chOff x="6217935" y="1158425"/>
            <a:chExt cx="527724" cy="520849"/>
          </a:xfrm>
        </p:grpSpPr>
        <p:grpSp>
          <p:nvGrpSpPr>
            <p:cNvPr id="40" name="组合 39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77A08"/>
                  </a:solidFill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rgbClr val="F77A0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000" b="1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7735233" y="3378460"/>
            <a:ext cx="2466810" cy="200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层面之服务 相比于网络相册，我图网具备完善的交流空间与平台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图片库，我图网现有一万多兼职设计师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设计稿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图片数近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每天增加的高质量设计稿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图片大概有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可以第一时间看到设计师最新作品。 　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99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99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99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849"/>
                            </p:stCondLst>
                            <p:childTnLst>
                              <p:par>
                                <p:cTn id="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849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349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399"/>
                            </p:stCondLst>
                            <p:childTnLst>
                              <p:par>
                                <p:cTn id="9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399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899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2" grpId="0" animBg="1"/>
      <p:bldP spid="16" grpId="0"/>
      <p:bldP spid="22" grpId="0"/>
      <p:bldP spid="23" grpId="0" animBg="1"/>
      <p:bldP spid="27" grpId="0"/>
      <p:bldP spid="33" grpId="0"/>
      <p:bldP spid="34" grpId="0" animBg="1"/>
      <p:bldP spid="38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工作存在不足</a:t>
            </a:r>
            <a:endParaRPr lang="zh-CN" altLang="en-US" sz="24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 71"/>
          <p:cNvSpPr>
            <a:spLocks noChangeArrowheads="1"/>
          </p:cNvSpPr>
          <p:nvPr/>
        </p:nvSpPr>
        <p:spPr bwMode="auto">
          <a:xfrm>
            <a:off x="2065139" y="1628800"/>
            <a:ext cx="8136903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。在此录入上述图表的综合说明，在此录入上述图表的综合描述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。在此录入上述图表的综合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801443" y="1167135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政策上不足</a:t>
            </a:r>
            <a:endParaRPr lang="zh-CN" altLang="en-US" sz="2400" b="1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7703787" y="2874960"/>
            <a:ext cx="2498256" cy="2498256"/>
            <a:chOff x="2785219" y="1704380"/>
            <a:chExt cx="2202638" cy="2202638"/>
          </a:xfrm>
        </p:grpSpPr>
        <p:sp>
          <p:nvSpPr>
            <p:cNvPr id="75" name="椭圆 74"/>
            <p:cNvSpPr/>
            <p:nvPr/>
          </p:nvSpPr>
          <p:spPr>
            <a:xfrm>
              <a:off x="2785219" y="1704380"/>
              <a:ext cx="2202638" cy="2202638"/>
            </a:xfrm>
            <a:prstGeom prst="ellipse">
              <a:avLst/>
            </a:prstGeom>
            <a:solidFill>
              <a:srgbClr val="F77A08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椭圆 75"/>
            <p:cNvSpPr/>
            <p:nvPr/>
          </p:nvSpPr>
          <p:spPr>
            <a:xfrm>
              <a:off x="2907211" y="1834146"/>
              <a:ext cx="1958654" cy="1958654"/>
            </a:xfrm>
            <a:prstGeom prst="ellipse">
              <a:avLst/>
            </a:prstGeom>
            <a:blipFill>
              <a:blip r:embed="rId1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2065139" y="2874960"/>
            <a:ext cx="2498256" cy="2498256"/>
            <a:chOff x="2785219" y="1704380"/>
            <a:chExt cx="2202638" cy="2202638"/>
          </a:xfrm>
        </p:grpSpPr>
        <p:sp>
          <p:nvSpPr>
            <p:cNvPr id="78" name="椭圆 77"/>
            <p:cNvSpPr/>
            <p:nvPr/>
          </p:nvSpPr>
          <p:spPr>
            <a:xfrm>
              <a:off x="2785219" y="1704380"/>
              <a:ext cx="2202638" cy="2202638"/>
            </a:xfrm>
            <a:prstGeom prst="ellipse">
              <a:avLst/>
            </a:prstGeom>
            <a:solidFill>
              <a:srgbClr val="0E647C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>
              <a:off x="2907211" y="1834146"/>
              <a:ext cx="1958654" cy="1958654"/>
            </a:xfrm>
            <a:prstGeom prst="ellipse">
              <a:avLst/>
            </a:prstGeom>
            <a:blipFill>
              <a:blip r:embed="rId1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2922108" y="3162992"/>
            <a:ext cx="727207" cy="617831"/>
            <a:chOff x="3351213" y="1103313"/>
            <a:chExt cx="5467350" cy="4645026"/>
          </a:xfrm>
          <a:solidFill>
            <a:srgbClr val="0E647C"/>
          </a:solidFill>
        </p:grpSpPr>
        <p:sp>
          <p:nvSpPr>
            <p:cNvPr id="81" name="Freeform 22"/>
            <p:cNvSpPr/>
            <p:nvPr/>
          </p:nvSpPr>
          <p:spPr bwMode="auto">
            <a:xfrm>
              <a:off x="8081963" y="4530726"/>
              <a:ext cx="736600" cy="833438"/>
            </a:xfrm>
            <a:custGeom>
              <a:avLst/>
              <a:gdLst>
                <a:gd name="T0" fmla="*/ 0 w 196"/>
                <a:gd name="T1" fmla="*/ 59 h 222"/>
                <a:gd name="T2" fmla="*/ 85 w 196"/>
                <a:gd name="T3" fmla="*/ 0 h 222"/>
                <a:gd name="T4" fmla="*/ 196 w 196"/>
                <a:gd name="T5" fmla="*/ 89 h 222"/>
                <a:gd name="T6" fmla="*/ 196 w 196"/>
                <a:gd name="T7" fmla="*/ 222 h 222"/>
                <a:gd name="T8" fmla="*/ 14 w 196"/>
                <a:gd name="T9" fmla="*/ 222 h 222"/>
                <a:gd name="T10" fmla="*/ 36 w 196"/>
                <a:gd name="T11" fmla="*/ 189 h 222"/>
                <a:gd name="T12" fmla="*/ 0 w 196"/>
                <a:gd name="T13" fmla="*/ 5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221">
                  <a:moveTo>
                    <a:pt x="0" y="59"/>
                  </a:moveTo>
                  <a:cubicBezTo>
                    <a:pt x="38" y="56"/>
                    <a:pt x="70" y="33"/>
                    <a:pt x="85" y="0"/>
                  </a:cubicBezTo>
                  <a:cubicBezTo>
                    <a:pt x="139" y="15"/>
                    <a:pt x="196" y="42"/>
                    <a:pt x="196" y="89"/>
                  </a:cubicBezTo>
                  <a:cubicBezTo>
                    <a:pt x="196" y="179"/>
                    <a:pt x="196" y="222"/>
                    <a:pt x="196" y="222"/>
                  </a:cubicBezTo>
                  <a:cubicBezTo>
                    <a:pt x="14" y="222"/>
                    <a:pt x="14" y="222"/>
                    <a:pt x="14" y="222"/>
                  </a:cubicBezTo>
                  <a:cubicBezTo>
                    <a:pt x="36" y="189"/>
                    <a:pt x="36" y="189"/>
                    <a:pt x="36" y="189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3"/>
            <p:cNvSpPr/>
            <p:nvPr/>
          </p:nvSpPr>
          <p:spPr bwMode="auto">
            <a:xfrm>
              <a:off x="7585076" y="4530726"/>
              <a:ext cx="439738" cy="833438"/>
            </a:xfrm>
            <a:custGeom>
              <a:avLst/>
              <a:gdLst>
                <a:gd name="T0" fmla="*/ 32 w 117"/>
                <a:gd name="T1" fmla="*/ 0 h 222"/>
                <a:gd name="T2" fmla="*/ 117 w 117"/>
                <a:gd name="T3" fmla="*/ 59 h 222"/>
                <a:gd name="T4" fmla="*/ 81 w 117"/>
                <a:gd name="T5" fmla="*/ 189 h 222"/>
                <a:gd name="T6" fmla="*/ 103 w 117"/>
                <a:gd name="T7" fmla="*/ 222 h 222"/>
                <a:gd name="T8" fmla="*/ 14 w 117"/>
                <a:gd name="T9" fmla="*/ 222 h 222"/>
                <a:gd name="T10" fmla="*/ 14 w 117"/>
                <a:gd name="T11" fmla="*/ 65 h 222"/>
                <a:gd name="T12" fmla="*/ 0 w 117"/>
                <a:gd name="T13" fmla="*/ 10 h 222"/>
                <a:gd name="T14" fmla="*/ 32 w 117"/>
                <a:gd name="T1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21">
                  <a:moveTo>
                    <a:pt x="32" y="0"/>
                  </a:moveTo>
                  <a:cubicBezTo>
                    <a:pt x="47" y="33"/>
                    <a:pt x="79" y="56"/>
                    <a:pt x="117" y="59"/>
                  </a:cubicBezTo>
                  <a:cubicBezTo>
                    <a:pt x="81" y="189"/>
                    <a:pt x="81" y="189"/>
                    <a:pt x="81" y="189"/>
                  </a:cubicBezTo>
                  <a:cubicBezTo>
                    <a:pt x="103" y="222"/>
                    <a:pt x="103" y="222"/>
                    <a:pt x="103" y="222"/>
                  </a:cubicBezTo>
                  <a:cubicBezTo>
                    <a:pt x="14" y="222"/>
                    <a:pt x="14" y="222"/>
                    <a:pt x="14" y="222"/>
                  </a:cubicBezTo>
                  <a:cubicBezTo>
                    <a:pt x="14" y="181"/>
                    <a:pt x="14" y="129"/>
                    <a:pt x="14" y="65"/>
                  </a:cubicBezTo>
                  <a:cubicBezTo>
                    <a:pt x="14" y="45"/>
                    <a:pt x="9" y="27"/>
                    <a:pt x="0" y="10"/>
                  </a:cubicBezTo>
                  <a:cubicBezTo>
                    <a:pt x="10" y="6"/>
                    <a:pt x="21" y="3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4"/>
            <p:cNvSpPr>
              <a:spLocks noEditPoints="1"/>
            </p:cNvSpPr>
            <p:nvPr/>
          </p:nvSpPr>
          <p:spPr bwMode="auto">
            <a:xfrm>
              <a:off x="7615238" y="3722688"/>
              <a:ext cx="857250" cy="860425"/>
            </a:xfrm>
            <a:custGeom>
              <a:avLst/>
              <a:gdLst>
                <a:gd name="T0" fmla="*/ 114 w 228"/>
                <a:gd name="T1" fmla="*/ 229 h 229"/>
                <a:gd name="T2" fmla="*/ 0 w 228"/>
                <a:gd name="T3" fmla="*/ 115 h 229"/>
                <a:gd name="T4" fmla="*/ 114 w 228"/>
                <a:gd name="T5" fmla="*/ 0 h 229"/>
                <a:gd name="T6" fmla="*/ 228 w 228"/>
                <a:gd name="T7" fmla="*/ 115 h 229"/>
                <a:gd name="T8" fmla="*/ 114 w 228"/>
                <a:gd name="T9" fmla="*/ 229 h 229"/>
                <a:gd name="T10" fmla="*/ 208 w 228"/>
                <a:gd name="T11" fmla="*/ 111 h 229"/>
                <a:gd name="T12" fmla="*/ 178 w 228"/>
                <a:gd name="T13" fmla="*/ 46 h 229"/>
                <a:gd name="T14" fmla="*/ 186 w 228"/>
                <a:gd name="T15" fmla="*/ 91 h 229"/>
                <a:gd name="T16" fmla="*/ 136 w 228"/>
                <a:gd name="T17" fmla="*/ 193 h 229"/>
                <a:gd name="T18" fmla="*/ 208 w 228"/>
                <a:gd name="T19" fmla="*/ 11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229">
                  <a:moveTo>
                    <a:pt x="114" y="229"/>
                  </a:moveTo>
                  <a:cubicBezTo>
                    <a:pt x="51" y="229"/>
                    <a:pt x="0" y="178"/>
                    <a:pt x="0" y="115"/>
                  </a:cubicBezTo>
                  <a:cubicBezTo>
                    <a:pt x="0" y="52"/>
                    <a:pt x="51" y="0"/>
                    <a:pt x="114" y="0"/>
                  </a:cubicBezTo>
                  <a:cubicBezTo>
                    <a:pt x="177" y="0"/>
                    <a:pt x="228" y="52"/>
                    <a:pt x="228" y="115"/>
                  </a:cubicBezTo>
                  <a:cubicBezTo>
                    <a:pt x="228" y="178"/>
                    <a:pt x="177" y="229"/>
                    <a:pt x="114" y="229"/>
                  </a:cubicBezTo>
                  <a:close/>
                  <a:moveTo>
                    <a:pt x="208" y="111"/>
                  </a:moveTo>
                  <a:cubicBezTo>
                    <a:pt x="208" y="85"/>
                    <a:pt x="196" y="62"/>
                    <a:pt x="178" y="46"/>
                  </a:cubicBezTo>
                  <a:cubicBezTo>
                    <a:pt x="183" y="60"/>
                    <a:pt x="186" y="76"/>
                    <a:pt x="186" y="91"/>
                  </a:cubicBezTo>
                  <a:cubicBezTo>
                    <a:pt x="186" y="133"/>
                    <a:pt x="166" y="170"/>
                    <a:pt x="136" y="193"/>
                  </a:cubicBezTo>
                  <a:cubicBezTo>
                    <a:pt x="177" y="188"/>
                    <a:pt x="208" y="153"/>
                    <a:pt x="208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5"/>
            <p:cNvSpPr/>
            <p:nvPr/>
          </p:nvSpPr>
          <p:spPr bwMode="auto">
            <a:xfrm>
              <a:off x="6157913" y="4222751"/>
              <a:ext cx="1352550" cy="1525588"/>
            </a:xfrm>
            <a:custGeom>
              <a:avLst/>
              <a:gdLst>
                <a:gd name="T0" fmla="*/ 157 w 360"/>
                <a:gd name="T1" fmla="*/ 0 h 406"/>
                <a:gd name="T2" fmla="*/ 360 w 360"/>
                <a:gd name="T3" fmla="*/ 162 h 406"/>
                <a:gd name="T4" fmla="*/ 360 w 360"/>
                <a:gd name="T5" fmla="*/ 406 h 406"/>
                <a:gd name="T6" fmla="*/ 26 w 360"/>
                <a:gd name="T7" fmla="*/ 406 h 406"/>
                <a:gd name="T8" fmla="*/ 65 w 360"/>
                <a:gd name="T9" fmla="*/ 344 h 406"/>
                <a:gd name="T10" fmla="*/ 0 w 360"/>
                <a:gd name="T11" fmla="*/ 107 h 406"/>
                <a:gd name="T12" fmla="*/ 157 w 360"/>
                <a:gd name="T13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0" h="406">
                  <a:moveTo>
                    <a:pt x="157" y="0"/>
                  </a:moveTo>
                  <a:cubicBezTo>
                    <a:pt x="255" y="27"/>
                    <a:pt x="360" y="75"/>
                    <a:pt x="360" y="162"/>
                  </a:cubicBezTo>
                  <a:cubicBezTo>
                    <a:pt x="360" y="326"/>
                    <a:pt x="360" y="406"/>
                    <a:pt x="360" y="406"/>
                  </a:cubicBezTo>
                  <a:cubicBezTo>
                    <a:pt x="26" y="406"/>
                    <a:pt x="26" y="406"/>
                    <a:pt x="26" y="406"/>
                  </a:cubicBezTo>
                  <a:cubicBezTo>
                    <a:pt x="65" y="344"/>
                    <a:pt x="65" y="344"/>
                    <a:pt x="65" y="34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9" y="102"/>
                    <a:pt x="128" y="60"/>
                    <a:pt x="1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6"/>
            <p:cNvSpPr/>
            <p:nvPr/>
          </p:nvSpPr>
          <p:spPr bwMode="auto">
            <a:xfrm flipH="1">
              <a:off x="6529388" y="30607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27"/>
            <p:cNvSpPr/>
            <p:nvPr/>
          </p:nvSpPr>
          <p:spPr bwMode="auto">
            <a:xfrm>
              <a:off x="4703763" y="4222751"/>
              <a:ext cx="1352550" cy="1525588"/>
            </a:xfrm>
            <a:custGeom>
              <a:avLst/>
              <a:gdLst>
                <a:gd name="T0" fmla="*/ 0 w 360"/>
                <a:gd name="T1" fmla="*/ 406 h 406"/>
                <a:gd name="T2" fmla="*/ 0 w 360"/>
                <a:gd name="T3" fmla="*/ 162 h 406"/>
                <a:gd name="T4" fmla="*/ 203 w 360"/>
                <a:gd name="T5" fmla="*/ 0 h 406"/>
                <a:gd name="T6" fmla="*/ 360 w 360"/>
                <a:gd name="T7" fmla="*/ 107 h 406"/>
                <a:gd name="T8" fmla="*/ 295 w 360"/>
                <a:gd name="T9" fmla="*/ 344 h 406"/>
                <a:gd name="T10" fmla="*/ 334 w 360"/>
                <a:gd name="T11" fmla="*/ 406 h 406"/>
                <a:gd name="T12" fmla="*/ 0 w 360"/>
                <a:gd name="T13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0" h="406">
                  <a:moveTo>
                    <a:pt x="0" y="406"/>
                  </a:moveTo>
                  <a:cubicBezTo>
                    <a:pt x="0" y="406"/>
                    <a:pt x="0" y="326"/>
                    <a:pt x="0" y="162"/>
                  </a:cubicBezTo>
                  <a:cubicBezTo>
                    <a:pt x="0" y="75"/>
                    <a:pt x="105" y="27"/>
                    <a:pt x="203" y="0"/>
                  </a:cubicBezTo>
                  <a:cubicBezTo>
                    <a:pt x="232" y="60"/>
                    <a:pt x="291" y="102"/>
                    <a:pt x="360" y="107"/>
                  </a:cubicBezTo>
                  <a:cubicBezTo>
                    <a:pt x="295" y="344"/>
                    <a:pt x="295" y="344"/>
                    <a:pt x="295" y="344"/>
                  </a:cubicBezTo>
                  <a:cubicBezTo>
                    <a:pt x="334" y="406"/>
                    <a:pt x="334" y="406"/>
                    <a:pt x="334" y="406"/>
                  </a:cubicBezTo>
                  <a:lnTo>
                    <a:pt x="0" y="4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28"/>
            <p:cNvSpPr/>
            <p:nvPr/>
          </p:nvSpPr>
          <p:spPr bwMode="auto">
            <a:xfrm>
              <a:off x="5454651" y="1103313"/>
              <a:ext cx="3322638" cy="1690688"/>
            </a:xfrm>
            <a:custGeom>
              <a:avLst/>
              <a:gdLst>
                <a:gd name="T0" fmla="*/ 137 w 884"/>
                <a:gd name="T1" fmla="*/ 396 h 450"/>
                <a:gd name="T2" fmla="*/ 10 w 884"/>
                <a:gd name="T3" fmla="*/ 450 h 450"/>
                <a:gd name="T4" fmla="*/ 0 w 884"/>
                <a:gd name="T5" fmla="*/ 437 h 450"/>
                <a:gd name="T6" fmla="*/ 349 w 884"/>
                <a:gd name="T7" fmla="*/ 157 h 450"/>
                <a:gd name="T8" fmla="*/ 450 w 884"/>
                <a:gd name="T9" fmla="*/ 335 h 450"/>
                <a:gd name="T10" fmla="*/ 620 w 884"/>
                <a:gd name="T11" fmla="*/ 190 h 450"/>
                <a:gd name="T12" fmla="*/ 484 w 884"/>
                <a:gd name="T13" fmla="*/ 112 h 450"/>
                <a:gd name="T14" fmla="*/ 884 w 884"/>
                <a:gd name="T15" fmla="*/ 0 h 450"/>
                <a:gd name="T16" fmla="*/ 744 w 884"/>
                <a:gd name="T17" fmla="*/ 391 h 450"/>
                <a:gd name="T18" fmla="*/ 662 w 884"/>
                <a:gd name="T19" fmla="*/ 225 h 450"/>
                <a:gd name="T20" fmla="*/ 435 w 884"/>
                <a:gd name="T21" fmla="*/ 418 h 450"/>
                <a:gd name="T22" fmla="*/ 334 w 884"/>
                <a:gd name="T23" fmla="*/ 238 h 450"/>
                <a:gd name="T24" fmla="*/ 137 w 884"/>
                <a:gd name="T25" fmla="*/ 396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4" h="450">
                  <a:moveTo>
                    <a:pt x="137" y="396"/>
                  </a:moveTo>
                  <a:cubicBezTo>
                    <a:pt x="89" y="402"/>
                    <a:pt x="46" y="421"/>
                    <a:pt x="10" y="450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349" y="157"/>
                    <a:pt x="349" y="157"/>
                    <a:pt x="349" y="157"/>
                  </a:cubicBezTo>
                  <a:cubicBezTo>
                    <a:pt x="450" y="335"/>
                    <a:pt x="450" y="335"/>
                    <a:pt x="450" y="335"/>
                  </a:cubicBezTo>
                  <a:cubicBezTo>
                    <a:pt x="620" y="190"/>
                    <a:pt x="620" y="190"/>
                    <a:pt x="620" y="190"/>
                  </a:cubicBezTo>
                  <a:cubicBezTo>
                    <a:pt x="484" y="112"/>
                    <a:pt x="484" y="112"/>
                    <a:pt x="484" y="112"/>
                  </a:cubicBezTo>
                  <a:cubicBezTo>
                    <a:pt x="884" y="0"/>
                    <a:pt x="884" y="0"/>
                    <a:pt x="884" y="0"/>
                  </a:cubicBezTo>
                  <a:cubicBezTo>
                    <a:pt x="744" y="391"/>
                    <a:pt x="744" y="391"/>
                    <a:pt x="744" y="391"/>
                  </a:cubicBezTo>
                  <a:cubicBezTo>
                    <a:pt x="662" y="225"/>
                    <a:pt x="662" y="225"/>
                    <a:pt x="662" y="225"/>
                  </a:cubicBezTo>
                  <a:cubicBezTo>
                    <a:pt x="435" y="418"/>
                    <a:pt x="435" y="418"/>
                    <a:pt x="435" y="418"/>
                  </a:cubicBezTo>
                  <a:cubicBezTo>
                    <a:pt x="334" y="238"/>
                    <a:pt x="334" y="238"/>
                    <a:pt x="334" y="238"/>
                  </a:cubicBezTo>
                  <a:lnTo>
                    <a:pt x="137" y="3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29"/>
            <p:cNvSpPr/>
            <p:nvPr/>
          </p:nvSpPr>
          <p:spPr bwMode="auto">
            <a:xfrm>
              <a:off x="3351213" y="2474913"/>
              <a:ext cx="2141538" cy="1333500"/>
            </a:xfrm>
            <a:custGeom>
              <a:avLst/>
              <a:gdLst>
                <a:gd name="T0" fmla="*/ 492 w 570"/>
                <a:gd name="T1" fmla="*/ 196 h 355"/>
                <a:gd name="T2" fmla="*/ 415 w 570"/>
                <a:gd name="T3" fmla="*/ 258 h 355"/>
                <a:gd name="T4" fmla="*/ 323 w 570"/>
                <a:gd name="T5" fmla="*/ 86 h 355"/>
                <a:gd name="T6" fmla="*/ 59 w 570"/>
                <a:gd name="T7" fmla="*/ 334 h 355"/>
                <a:gd name="T8" fmla="*/ 10 w 570"/>
                <a:gd name="T9" fmla="*/ 344 h 355"/>
                <a:gd name="T10" fmla="*/ 22 w 570"/>
                <a:gd name="T11" fmla="*/ 295 h 355"/>
                <a:gd name="T12" fmla="*/ 338 w 570"/>
                <a:gd name="T13" fmla="*/ 0 h 355"/>
                <a:gd name="T14" fmla="*/ 432 w 570"/>
                <a:gd name="T15" fmla="*/ 176 h 355"/>
                <a:gd name="T16" fmla="*/ 560 w 570"/>
                <a:gd name="T17" fmla="*/ 72 h 355"/>
                <a:gd name="T18" fmla="*/ 570 w 570"/>
                <a:gd name="T19" fmla="*/ 85 h 355"/>
                <a:gd name="T20" fmla="*/ 492 w 570"/>
                <a:gd name="T21" fmla="*/ 196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0" h="355">
                  <a:moveTo>
                    <a:pt x="492" y="196"/>
                  </a:moveTo>
                  <a:cubicBezTo>
                    <a:pt x="415" y="258"/>
                    <a:pt x="415" y="258"/>
                    <a:pt x="415" y="258"/>
                  </a:cubicBezTo>
                  <a:cubicBezTo>
                    <a:pt x="323" y="86"/>
                    <a:pt x="323" y="86"/>
                    <a:pt x="323" y="86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42" y="350"/>
                    <a:pt x="20" y="355"/>
                    <a:pt x="10" y="344"/>
                  </a:cubicBezTo>
                  <a:cubicBezTo>
                    <a:pt x="0" y="333"/>
                    <a:pt x="5" y="312"/>
                    <a:pt x="22" y="295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432" y="176"/>
                    <a:pt x="432" y="176"/>
                    <a:pt x="432" y="176"/>
                  </a:cubicBezTo>
                  <a:cubicBezTo>
                    <a:pt x="560" y="72"/>
                    <a:pt x="560" y="72"/>
                    <a:pt x="560" y="72"/>
                  </a:cubicBezTo>
                  <a:cubicBezTo>
                    <a:pt x="570" y="85"/>
                    <a:pt x="570" y="85"/>
                    <a:pt x="570" y="85"/>
                  </a:cubicBezTo>
                  <a:cubicBezTo>
                    <a:pt x="535" y="114"/>
                    <a:pt x="507" y="152"/>
                    <a:pt x="492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0"/>
            <p:cNvSpPr>
              <a:spLocks noEditPoints="1"/>
            </p:cNvSpPr>
            <p:nvPr/>
          </p:nvSpPr>
          <p:spPr bwMode="auto">
            <a:xfrm>
              <a:off x="5305426" y="2744788"/>
              <a:ext cx="1570038" cy="1571625"/>
            </a:xfrm>
            <a:custGeom>
              <a:avLst/>
              <a:gdLst>
                <a:gd name="T0" fmla="*/ 249 w 418"/>
                <a:gd name="T1" fmla="*/ 352 h 418"/>
                <a:gd name="T2" fmla="*/ 381 w 418"/>
                <a:gd name="T3" fmla="*/ 201 h 418"/>
                <a:gd name="T4" fmla="*/ 326 w 418"/>
                <a:gd name="T5" fmla="*/ 84 h 418"/>
                <a:gd name="T6" fmla="*/ 326 w 418"/>
                <a:gd name="T7" fmla="*/ 84 h 418"/>
                <a:gd name="T8" fmla="*/ 326 w 418"/>
                <a:gd name="T9" fmla="*/ 84 h 418"/>
                <a:gd name="T10" fmla="*/ 341 w 418"/>
                <a:gd name="T11" fmla="*/ 166 h 418"/>
                <a:gd name="T12" fmla="*/ 249 w 418"/>
                <a:gd name="T13" fmla="*/ 352 h 418"/>
                <a:gd name="T14" fmla="*/ 209 w 418"/>
                <a:gd name="T15" fmla="*/ 418 h 418"/>
                <a:gd name="T16" fmla="*/ 0 w 418"/>
                <a:gd name="T17" fmla="*/ 209 h 418"/>
                <a:gd name="T18" fmla="*/ 209 w 418"/>
                <a:gd name="T19" fmla="*/ 0 h 418"/>
                <a:gd name="T20" fmla="*/ 418 w 418"/>
                <a:gd name="T21" fmla="*/ 209 h 418"/>
                <a:gd name="T22" fmla="*/ 209 w 418"/>
                <a:gd name="T23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8" h="418">
                  <a:moveTo>
                    <a:pt x="249" y="352"/>
                  </a:moveTo>
                  <a:cubicBezTo>
                    <a:pt x="324" y="342"/>
                    <a:pt x="381" y="279"/>
                    <a:pt x="381" y="201"/>
                  </a:cubicBezTo>
                  <a:cubicBezTo>
                    <a:pt x="381" y="154"/>
                    <a:pt x="360" y="112"/>
                    <a:pt x="326" y="84"/>
                  </a:cubicBezTo>
                  <a:cubicBezTo>
                    <a:pt x="326" y="84"/>
                    <a:pt x="326" y="84"/>
                    <a:pt x="326" y="84"/>
                  </a:cubicBezTo>
                  <a:cubicBezTo>
                    <a:pt x="326" y="84"/>
                    <a:pt x="326" y="84"/>
                    <a:pt x="326" y="84"/>
                  </a:cubicBezTo>
                  <a:cubicBezTo>
                    <a:pt x="335" y="109"/>
                    <a:pt x="341" y="137"/>
                    <a:pt x="341" y="166"/>
                  </a:cubicBezTo>
                  <a:cubicBezTo>
                    <a:pt x="341" y="242"/>
                    <a:pt x="305" y="309"/>
                    <a:pt x="249" y="352"/>
                  </a:cubicBezTo>
                  <a:close/>
                  <a:moveTo>
                    <a:pt x="209" y="418"/>
                  </a:moveTo>
                  <a:cubicBezTo>
                    <a:pt x="93" y="418"/>
                    <a:pt x="0" y="325"/>
                    <a:pt x="0" y="209"/>
                  </a:cubicBezTo>
                  <a:cubicBezTo>
                    <a:pt x="0" y="94"/>
                    <a:pt x="93" y="0"/>
                    <a:pt x="209" y="0"/>
                  </a:cubicBezTo>
                  <a:cubicBezTo>
                    <a:pt x="325" y="0"/>
                    <a:pt x="418" y="94"/>
                    <a:pt x="418" y="209"/>
                  </a:cubicBezTo>
                  <a:cubicBezTo>
                    <a:pt x="418" y="325"/>
                    <a:pt x="325" y="418"/>
                    <a:pt x="209" y="4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31"/>
            <p:cNvSpPr/>
            <p:nvPr/>
          </p:nvSpPr>
          <p:spPr bwMode="auto">
            <a:xfrm>
              <a:off x="4181476" y="4541838"/>
              <a:ext cx="439738" cy="830263"/>
            </a:xfrm>
            <a:custGeom>
              <a:avLst/>
              <a:gdLst>
                <a:gd name="T0" fmla="*/ 0 w 117"/>
                <a:gd name="T1" fmla="*/ 58 h 221"/>
                <a:gd name="T2" fmla="*/ 86 w 117"/>
                <a:gd name="T3" fmla="*/ 0 h 221"/>
                <a:gd name="T4" fmla="*/ 117 w 117"/>
                <a:gd name="T5" fmla="*/ 10 h 221"/>
                <a:gd name="T6" fmla="*/ 104 w 117"/>
                <a:gd name="T7" fmla="*/ 65 h 221"/>
                <a:gd name="T8" fmla="*/ 104 w 117"/>
                <a:gd name="T9" fmla="*/ 221 h 221"/>
                <a:gd name="T10" fmla="*/ 14 w 117"/>
                <a:gd name="T11" fmla="*/ 221 h 221"/>
                <a:gd name="T12" fmla="*/ 36 w 117"/>
                <a:gd name="T13" fmla="*/ 188 h 221"/>
                <a:gd name="T14" fmla="*/ 0 w 117"/>
                <a:gd name="T15" fmla="*/ 5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21">
                  <a:moveTo>
                    <a:pt x="0" y="58"/>
                  </a:moveTo>
                  <a:cubicBezTo>
                    <a:pt x="38" y="56"/>
                    <a:pt x="70" y="32"/>
                    <a:pt x="86" y="0"/>
                  </a:cubicBezTo>
                  <a:cubicBezTo>
                    <a:pt x="96" y="3"/>
                    <a:pt x="107" y="6"/>
                    <a:pt x="117" y="10"/>
                  </a:cubicBezTo>
                  <a:cubicBezTo>
                    <a:pt x="108" y="26"/>
                    <a:pt x="104" y="45"/>
                    <a:pt x="104" y="65"/>
                  </a:cubicBezTo>
                  <a:cubicBezTo>
                    <a:pt x="104" y="128"/>
                    <a:pt x="104" y="180"/>
                    <a:pt x="104" y="221"/>
                  </a:cubicBezTo>
                  <a:cubicBezTo>
                    <a:pt x="14" y="221"/>
                    <a:pt x="14" y="221"/>
                    <a:pt x="14" y="221"/>
                  </a:cubicBezTo>
                  <a:cubicBezTo>
                    <a:pt x="36" y="188"/>
                    <a:pt x="36" y="188"/>
                    <a:pt x="36" y="188"/>
                  </a:cubicBezTo>
                  <a:lnTo>
                    <a:pt x="0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32"/>
            <p:cNvSpPr/>
            <p:nvPr/>
          </p:nvSpPr>
          <p:spPr bwMode="auto">
            <a:xfrm>
              <a:off x="3387726" y="4541838"/>
              <a:ext cx="736600" cy="830263"/>
            </a:xfrm>
            <a:custGeom>
              <a:avLst/>
              <a:gdLst>
                <a:gd name="T0" fmla="*/ 196 w 196"/>
                <a:gd name="T1" fmla="*/ 58 h 221"/>
                <a:gd name="T2" fmla="*/ 160 w 196"/>
                <a:gd name="T3" fmla="*/ 188 h 221"/>
                <a:gd name="T4" fmla="*/ 182 w 196"/>
                <a:gd name="T5" fmla="*/ 221 h 221"/>
                <a:gd name="T6" fmla="*/ 0 w 196"/>
                <a:gd name="T7" fmla="*/ 221 h 221"/>
                <a:gd name="T8" fmla="*/ 0 w 196"/>
                <a:gd name="T9" fmla="*/ 88 h 221"/>
                <a:gd name="T10" fmla="*/ 111 w 196"/>
                <a:gd name="T11" fmla="*/ 0 h 221"/>
                <a:gd name="T12" fmla="*/ 196 w 196"/>
                <a:gd name="T13" fmla="*/ 5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221">
                  <a:moveTo>
                    <a:pt x="196" y="58"/>
                  </a:moveTo>
                  <a:cubicBezTo>
                    <a:pt x="160" y="188"/>
                    <a:pt x="160" y="188"/>
                    <a:pt x="160" y="188"/>
                  </a:cubicBezTo>
                  <a:cubicBezTo>
                    <a:pt x="182" y="221"/>
                    <a:pt x="182" y="221"/>
                    <a:pt x="182" y="221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21"/>
                    <a:pt x="0" y="178"/>
                    <a:pt x="0" y="88"/>
                  </a:cubicBezTo>
                  <a:cubicBezTo>
                    <a:pt x="0" y="41"/>
                    <a:pt x="57" y="14"/>
                    <a:pt x="111" y="0"/>
                  </a:cubicBezTo>
                  <a:cubicBezTo>
                    <a:pt x="126" y="32"/>
                    <a:pt x="158" y="56"/>
                    <a:pt x="196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33"/>
            <p:cNvSpPr/>
            <p:nvPr/>
          </p:nvSpPr>
          <p:spPr bwMode="auto">
            <a:xfrm flipH="1">
              <a:off x="3922713" y="39068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34"/>
            <p:cNvSpPr>
              <a:spLocks noEditPoints="1"/>
            </p:cNvSpPr>
            <p:nvPr/>
          </p:nvSpPr>
          <p:spPr bwMode="auto">
            <a:xfrm>
              <a:off x="3733801" y="3733801"/>
              <a:ext cx="857250" cy="860425"/>
            </a:xfrm>
            <a:custGeom>
              <a:avLst/>
              <a:gdLst>
                <a:gd name="T0" fmla="*/ 50 w 228"/>
                <a:gd name="T1" fmla="*/ 46 h 229"/>
                <a:gd name="T2" fmla="*/ 20 w 228"/>
                <a:gd name="T3" fmla="*/ 110 h 229"/>
                <a:gd name="T4" fmla="*/ 92 w 228"/>
                <a:gd name="T5" fmla="*/ 192 h 229"/>
                <a:gd name="T6" fmla="*/ 42 w 228"/>
                <a:gd name="T7" fmla="*/ 91 h 229"/>
                <a:gd name="T8" fmla="*/ 50 w 228"/>
                <a:gd name="T9" fmla="*/ 46 h 229"/>
                <a:gd name="T10" fmla="*/ 50 w 228"/>
                <a:gd name="T11" fmla="*/ 46 h 229"/>
                <a:gd name="T12" fmla="*/ 114 w 228"/>
                <a:gd name="T13" fmla="*/ 229 h 229"/>
                <a:gd name="T14" fmla="*/ 0 w 228"/>
                <a:gd name="T15" fmla="*/ 114 h 229"/>
                <a:gd name="T16" fmla="*/ 114 w 228"/>
                <a:gd name="T17" fmla="*/ 0 h 229"/>
                <a:gd name="T18" fmla="*/ 228 w 228"/>
                <a:gd name="T19" fmla="*/ 114 h 229"/>
                <a:gd name="T20" fmla="*/ 114 w 228"/>
                <a:gd name="T21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29">
                  <a:moveTo>
                    <a:pt x="50" y="46"/>
                  </a:moveTo>
                  <a:cubicBezTo>
                    <a:pt x="32" y="61"/>
                    <a:pt x="20" y="84"/>
                    <a:pt x="20" y="110"/>
                  </a:cubicBezTo>
                  <a:cubicBezTo>
                    <a:pt x="20" y="152"/>
                    <a:pt x="51" y="187"/>
                    <a:pt x="92" y="192"/>
                  </a:cubicBezTo>
                  <a:cubicBezTo>
                    <a:pt x="62" y="169"/>
                    <a:pt x="42" y="132"/>
                    <a:pt x="42" y="91"/>
                  </a:cubicBezTo>
                  <a:cubicBezTo>
                    <a:pt x="42" y="75"/>
                    <a:pt x="45" y="60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lose/>
                  <a:moveTo>
                    <a:pt x="114" y="229"/>
                  </a:moveTo>
                  <a:cubicBezTo>
                    <a:pt x="51" y="229"/>
                    <a:pt x="0" y="177"/>
                    <a:pt x="0" y="114"/>
                  </a:cubicBezTo>
                  <a:cubicBezTo>
                    <a:pt x="0" y="51"/>
                    <a:pt x="51" y="0"/>
                    <a:pt x="114" y="0"/>
                  </a:cubicBezTo>
                  <a:cubicBezTo>
                    <a:pt x="177" y="0"/>
                    <a:pt x="228" y="51"/>
                    <a:pt x="228" y="114"/>
                  </a:cubicBezTo>
                  <a:cubicBezTo>
                    <a:pt x="228" y="177"/>
                    <a:pt x="177" y="229"/>
                    <a:pt x="114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04" name="文本框 26"/>
          <p:cNvSpPr txBox="1"/>
          <p:nvPr/>
        </p:nvSpPr>
        <p:spPr>
          <a:xfrm>
            <a:off x="2364741" y="3883072"/>
            <a:ext cx="1932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 smtClean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部门管理不到位</a:t>
            </a:r>
            <a:endParaRPr lang="zh-CN" altLang="en-US" b="1" spc="10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381956" y="4182137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精炼。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4873451" y="2874960"/>
            <a:ext cx="2498256" cy="2498256"/>
            <a:chOff x="2785219" y="1704380"/>
            <a:chExt cx="2202638" cy="2202638"/>
          </a:xfrm>
        </p:grpSpPr>
        <p:sp>
          <p:nvSpPr>
            <p:cNvPr id="107" name="椭圆 106"/>
            <p:cNvSpPr/>
            <p:nvPr/>
          </p:nvSpPr>
          <p:spPr>
            <a:xfrm>
              <a:off x="2785219" y="1704380"/>
              <a:ext cx="2202638" cy="2202638"/>
            </a:xfrm>
            <a:prstGeom prst="ellipse">
              <a:avLst/>
            </a:prstGeom>
            <a:solidFill>
              <a:srgbClr val="2DB2A4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椭圆 107"/>
            <p:cNvSpPr/>
            <p:nvPr/>
          </p:nvSpPr>
          <p:spPr>
            <a:xfrm>
              <a:off x="2907211" y="1834146"/>
              <a:ext cx="1958654" cy="1958654"/>
            </a:xfrm>
            <a:prstGeom prst="ellipse">
              <a:avLst/>
            </a:prstGeom>
            <a:blipFill>
              <a:blip r:embed="rId1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9" name="组合 108"/>
          <p:cNvGrpSpPr/>
          <p:nvPr/>
        </p:nvGrpSpPr>
        <p:grpSpPr>
          <a:xfrm rot="10800000">
            <a:off x="4369395" y="3899865"/>
            <a:ext cx="639027" cy="639027"/>
            <a:chOff x="5245553" y="1964897"/>
            <a:chExt cx="852035" cy="852035"/>
          </a:xfrm>
        </p:grpSpPr>
        <p:grpSp>
          <p:nvGrpSpPr>
            <p:cNvPr id="110" name="组合 109"/>
            <p:cNvGrpSpPr/>
            <p:nvPr/>
          </p:nvGrpSpPr>
          <p:grpSpPr>
            <a:xfrm>
              <a:off x="5245553" y="1964897"/>
              <a:ext cx="852035" cy="852035"/>
              <a:chOff x="1705099" y="2564904"/>
              <a:chExt cx="1800200" cy="1800200"/>
            </a:xfrm>
          </p:grpSpPr>
          <p:sp>
            <p:nvSpPr>
              <p:cNvPr id="112" name="椭圆 111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1" name="右箭头 110"/>
            <p:cNvSpPr/>
            <p:nvPr/>
          </p:nvSpPr>
          <p:spPr>
            <a:xfrm rot="10800000">
              <a:off x="5419542" y="2177905"/>
              <a:ext cx="504056" cy="426018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5797137" y="3169823"/>
            <a:ext cx="716236" cy="713249"/>
            <a:chOff x="3632200" y="998538"/>
            <a:chExt cx="4949826" cy="4929188"/>
          </a:xfrm>
          <a:solidFill>
            <a:srgbClr val="2DB2A4"/>
          </a:solidFill>
        </p:grpSpPr>
        <p:sp>
          <p:nvSpPr>
            <p:cNvPr id="115" name="Rectangle 94"/>
            <p:cNvSpPr>
              <a:spLocks noChangeArrowheads="1"/>
            </p:cNvSpPr>
            <p:nvPr/>
          </p:nvSpPr>
          <p:spPr bwMode="auto">
            <a:xfrm>
              <a:off x="3632200" y="4795838"/>
              <a:ext cx="615950" cy="1000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95"/>
            <p:cNvSpPr>
              <a:spLocks noEditPoints="1"/>
            </p:cNvSpPr>
            <p:nvPr/>
          </p:nvSpPr>
          <p:spPr bwMode="auto">
            <a:xfrm>
              <a:off x="4451350" y="2814638"/>
              <a:ext cx="1409700" cy="1409700"/>
            </a:xfrm>
            <a:custGeom>
              <a:avLst/>
              <a:gdLst>
                <a:gd name="T0" fmla="*/ 20 w 375"/>
                <a:gd name="T1" fmla="*/ 187 h 375"/>
                <a:gd name="T2" fmla="*/ 188 w 375"/>
                <a:gd name="T3" fmla="*/ 20 h 375"/>
                <a:gd name="T4" fmla="*/ 356 w 375"/>
                <a:gd name="T5" fmla="*/ 187 h 375"/>
                <a:gd name="T6" fmla="*/ 188 w 375"/>
                <a:gd name="T7" fmla="*/ 355 h 375"/>
                <a:gd name="T8" fmla="*/ 20 w 375"/>
                <a:gd name="T9" fmla="*/ 187 h 375"/>
                <a:gd name="T10" fmla="*/ 188 w 375"/>
                <a:gd name="T11" fmla="*/ 0 h 375"/>
                <a:gd name="T12" fmla="*/ 0 w 375"/>
                <a:gd name="T13" fmla="*/ 187 h 375"/>
                <a:gd name="T14" fmla="*/ 188 w 375"/>
                <a:gd name="T15" fmla="*/ 375 h 375"/>
                <a:gd name="T16" fmla="*/ 375 w 375"/>
                <a:gd name="T17" fmla="*/ 187 h 375"/>
                <a:gd name="T18" fmla="*/ 188 w 375"/>
                <a:gd name="T19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5" h="375">
                  <a:moveTo>
                    <a:pt x="20" y="187"/>
                  </a:moveTo>
                  <a:cubicBezTo>
                    <a:pt x="20" y="95"/>
                    <a:pt x="95" y="20"/>
                    <a:pt x="188" y="20"/>
                  </a:cubicBezTo>
                  <a:cubicBezTo>
                    <a:pt x="280" y="20"/>
                    <a:pt x="356" y="95"/>
                    <a:pt x="356" y="187"/>
                  </a:cubicBezTo>
                  <a:cubicBezTo>
                    <a:pt x="356" y="280"/>
                    <a:pt x="280" y="355"/>
                    <a:pt x="188" y="355"/>
                  </a:cubicBezTo>
                  <a:cubicBezTo>
                    <a:pt x="95" y="355"/>
                    <a:pt x="20" y="280"/>
                    <a:pt x="20" y="187"/>
                  </a:cubicBezTo>
                  <a:close/>
                  <a:moveTo>
                    <a:pt x="188" y="0"/>
                  </a:moveTo>
                  <a:cubicBezTo>
                    <a:pt x="84" y="0"/>
                    <a:pt x="0" y="84"/>
                    <a:pt x="0" y="187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91" y="375"/>
                    <a:pt x="375" y="291"/>
                    <a:pt x="375" y="187"/>
                  </a:cubicBezTo>
                  <a:cubicBezTo>
                    <a:pt x="375" y="84"/>
                    <a:pt x="291" y="0"/>
                    <a:pt x="1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96"/>
            <p:cNvSpPr/>
            <p:nvPr/>
          </p:nvSpPr>
          <p:spPr bwMode="auto">
            <a:xfrm>
              <a:off x="4737100" y="3438526"/>
              <a:ext cx="406400" cy="455613"/>
            </a:xfrm>
            <a:custGeom>
              <a:avLst/>
              <a:gdLst>
                <a:gd name="T0" fmla="*/ 88 w 108"/>
                <a:gd name="T1" fmla="*/ 103 h 121"/>
                <a:gd name="T2" fmla="*/ 108 w 108"/>
                <a:gd name="T3" fmla="*/ 32 h 121"/>
                <a:gd name="T4" fmla="*/ 61 w 108"/>
                <a:gd name="T5" fmla="*/ 0 h 121"/>
                <a:gd name="T6" fmla="*/ 0 w 108"/>
                <a:gd name="T7" fmla="*/ 48 h 121"/>
                <a:gd name="T8" fmla="*/ 0 w 108"/>
                <a:gd name="T9" fmla="*/ 121 h 121"/>
                <a:gd name="T10" fmla="*/ 100 w 108"/>
                <a:gd name="T11" fmla="*/ 121 h 121"/>
                <a:gd name="T12" fmla="*/ 88 w 108"/>
                <a:gd name="T13" fmla="*/ 10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20">
                  <a:moveTo>
                    <a:pt x="88" y="103"/>
                  </a:moveTo>
                  <a:cubicBezTo>
                    <a:pt x="108" y="32"/>
                    <a:pt x="108" y="32"/>
                    <a:pt x="108" y="32"/>
                  </a:cubicBezTo>
                  <a:cubicBezTo>
                    <a:pt x="87" y="31"/>
                    <a:pt x="69" y="18"/>
                    <a:pt x="61" y="0"/>
                  </a:cubicBezTo>
                  <a:cubicBezTo>
                    <a:pt x="31" y="8"/>
                    <a:pt x="0" y="23"/>
                    <a:pt x="0" y="48"/>
                  </a:cubicBezTo>
                  <a:cubicBezTo>
                    <a:pt x="0" y="97"/>
                    <a:pt x="0" y="121"/>
                    <a:pt x="0" y="121"/>
                  </a:cubicBezTo>
                  <a:cubicBezTo>
                    <a:pt x="100" y="121"/>
                    <a:pt x="100" y="121"/>
                    <a:pt x="100" y="121"/>
                  </a:cubicBezTo>
                  <a:lnTo>
                    <a:pt x="88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97"/>
            <p:cNvSpPr/>
            <p:nvPr/>
          </p:nvSpPr>
          <p:spPr bwMode="auto">
            <a:xfrm>
              <a:off x="4335463" y="4067176"/>
              <a:ext cx="4246563" cy="1860550"/>
            </a:xfrm>
            <a:custGeom>
              <a:avLst/>
              <a:gdLst>
                <a:gd name="T0" fmla="*/ 1102 w 1130"/>
                <a:gd name="T1" fmla="*/ 108 h 495"/>
                <a:gd name="T2" fmla="*/ 1120 w 1130"/>
                <a:gd name="T3" fmla="*/ 34 h 495"/>
                <a:gd name="T4" fmla="*/ 1042 w 1130"/>
                <a:gd name="T5" fmla="*/ 36 h 495"/>
                <a:gd name="T6" fmla="*/ 962 w 1130"/>
                <a:gd name="T7" fmla="*/ 171 h 495"/>
                <a:gd name="T8" fmla="*/ 775 w 1130"/>
                <a:gd name="T9" fmla="*/ 275 h 495"/>
                <a:gd name="T10" fmla="*/ 587 w 1130"/>
                <a:gd name="T11" fmla="*/ 275 h 495"/>
                <a:gd name="T12" fmla="*/ 479 w 1130"/>
                <a:gd name="T13" fmla="*/ 223 h 495"/>
                <a:gd name="T14" fmla="*/ 611 w 1130"/>
                <a:gd name="T15" fmla="*/ 223 h 495"/>
                <a:gd name="T16" fmla="*/ 715 w 1130"/>
                <a:gd name="T17" fmla="*/ 152 h 495"/>
                <a:gd name="T18" fmla="*/ 639 w 1130"/>
                <a:gd name="T19" fmla="*/ 108 h 495"/>
                <a:gd name="T20" fmla="*/ 575 w 1130"/>
                <a:gd name="T21" fmla="*/ 108 h 495"/>
                <a:gd name="T22" fmla="*/ 386 w 1130"/>
                <a:gd name="T23" fmla="*/ 108 h 495"/>
                <a:gd name="T24" fmla="*/ 310 w 1130"/>
                <a:gd name="T25" fmla="*/ 128 h 495"/>
                <a:gd name="T26" fmla="*/ 159 w 1130"/>
                <a:gd name="T27" fmla="*/ 195 h 495"/>
                <a:gd name="T28" fmla="*/ 53 w 1130"/>
                <a:gd name="T29" fmla="*/ 215 h 495"/>
                <a:gd name="T30" fmla="*/ 0 w 1130"/>
                <a:gd name="T31" fmla="*/ 215 h 495"/>
                <a:gd name="T32" fmla="*/ 0 w 1130"/>
                <a:gd name="T33" fmla="*/ 435 h 495"/>
                <a:gd name="T34" fmla="*/ 282 w 1130"/>
                <a:gd name="T35" fmla="*/ 463 h 495"/>
                <a:gd name="T36" fmla="*/ 641 w 1130"/>
                <a:gd name="T37" fmla="*/ 463 h 495"/>
                <a:gd name="T38" fmla="*/ 858 w 1130"/>
                <a:gd name="T39" fmla="*/ 379 h 495"/>
                <a:gd name="T40" fmla="*/ 1030 w 1130"/>
                <a:gd name="T41" fmla="*/ 247 h 495"/>
                <a:gd name="T42" fmla="*/ 1102 w 1130"/>
                <a:gd name="T43" fmla="*/ 108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30" h="495">
                  <a:moveTo>
                    <a:pt x="1102" y="108"/>
                  </a:moveTo>
                  <a:cubicBezTo>
                    <a:pt x="1111" y="89"/>
                    <a:pt x="1130" y="54"/>
                    <a:pt x="1120" y="34"/>
                  </a:cubicBezTo>
                  <a:cubicBezTo>
                    <a:pt x="1105" y="0"/>
                    <a:pt x="1063" y="13"/>
                    <a:pt x="1042" y="36"/>
                  </a:cubicBezTo>
                  <a:cubicBezTo>
                    <a:pt x="962" y="171"/>
                    <a:pt x="962" y="171"/>
                    <a:pt x="962" y="171"/>
                  </a:cubicBezTo>
                  <a:cubicBezTo>
                    <a:pt x="775" y="275"/>
                    <a:pt x="775" y="275"/>
                    <a:pt x="775" y="275"/>
                  </a:cubicBezTo>
                  <a:cubicBezTo>
                    <a:pt x="775" y="275"/>
                    <a:pt x="667" y="275"/>
                    <a:pt x="587" y="275"/>
                  </a:cubicBezTo>
                  <a:cubicBezTo>
                    <a:pt x="507" y="275"/>
                    <a:pt x="479" y="223"/>
                    <a:pt x="479" y="223"/>
                  </a:cubicBezTo>
                  <a:cubicBezTo>
                    <a:pt x="479" y="223"/>
                    <a:pt x="531" y="223"/>
                    <a:pt x="611" y="223"/>
                  </a:cubicBezTo>
                  <a:cubicBezTo>
                    <a:pt x="691" y="223"/>
                    <a:pt x="715" y="207"/>
                    <a:pt x="715" y="152"/>
                  </a:cubicBezTo>
                  <a:cubicBezTo>
                    <a:pt x="715" y="96"/>
                    <a:pt x="639" y="108"/>
                    <a:pt x="639" y="108"/>
                  </a:cubicBezTo>
                  <a:cubicBezTo>
                    <a:pt x="575" y="108"/>
                    <a:pt x="575" y="108"/>
                    <a:pt x="575" y="108"/>
                  </a:cubicBezTo>
                  <a:cubicBezTo>
                    <a:pt x="575" y="108"/>
                    <a:pt x="435" y="108"/>
                    <a:pt x="386" y="108"/>
                  </a:cubicBezTo>
                  <a:cubicBezTo>
                    <a:pt x="338" y="108"/>
                    <a:pt x="310" y="128"/>
                    <a:pt x="310" y="128"/>
                  </a:cubicBezTo>
                  <a:cubicBezTo>
                    <a:pt x="159" y="195"/>
                    <a:pt x="159" y="195"/>
                    <a:pt x="159" y="195"/>
                  </a:cubicBezTo>
                  <a:cubicBezTo>
                    <a:pt x="159" y="195"/>
                    <a:pt x="107" y="215"/>
                    <a:pt x="53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0" y="435"/>
                    <a:pt x="213" y="443"/>
                    <a:pt x="282" y="463"/>
                  </a:cubicBezTo>
                  <a:cubicBezTo>
                    <a:pt x="282" y="463"/>
                    <a:pt x="448" y="495"/>
                    <a:pt x="641" y="463"/>
                  </a:cubicBezTo>
                  <a:cubicBezTo>
                    <a:pt x="707" y="452"/>
                    <a:pt x="858" y="379"/>
                    <a:pt x="858" y="379"/>
                  </a:cubicBezTo>
                  <a:cubicBezTo>
                    <a:pt x="1030" y="247"/>
                    <a:pt x="1030" y="247"/>
                    <a:pt x="1030" y="247"/>
                  </a:cubicBezTo>
                  <a:cubicBezTo>
                    <a:pt x="1030" y="247"/>
                    <a:pt x="1066" y="184"/>
                    <a:pt x="1102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98"/>
            <p:cNvSpPr>
              <a:spLocks noEditPoints="1"/>
            </p:cNvSpPr>
            <p:nvPr/>
          </p:nvSpPr>
          <p:spPr bwMode="auto">
            <a:xfrm>
              <a:off x="4924425" y="2998788"/>
              <a:ext cx="469900" cy="469900"/>
            </a:xfrm>
            <a:custGeom>
              <a:avLst/>
              <a:gdLst>
                <a:gd name="T0" fmla="*/ 24 w 125"/>
                <a:gd name="T1" fmla="*/ 50 h 125"/>
                <a:gd name="T2" fmla="*/ 51 w 125"/>
                <a:gd name="T3" fmla="*/ 105 h 125"/>
                <a:gd name="T4" fmla="*/ 12 w 125"/>
                <a:gd name="T5" fmla="*/ 60 h 125"/>
                <a:gd name="T6" fmla="*/ 28 w 125"/>
                <a:gd name="T7" fmla="*/ 25 h 125"/>
                <a:gd name="T8" fmla="*/ 24 w 125"/>
                <a:gd name="T9" fmla="*/ 50 h 125"/>
                <a:gd name="T10" fmla="*/ 125 w 125"/>
                <a:gd name="T11" fmla="*/ 62 h 125"/>
                <a:gd name="T12" fmla="*/ 63 w 125"/>
                <a:gd name="T13" fmla="*/ 0 h 125"/>
                <a:gd name="T14" fmla="*/ 0 w 125"/>
                <a:gd name="T15" fmla="*/ 62 h 125"/>
                <a:gd name="T16" fmla="*/ 63 w 125"/>
                <a:gd name="T17" fmla="*/ 125 h 125"/>
                <a:gd name="T18" fmla="*/ 125 w 125"/>
                <a:gd name="T1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25">
                  <a:moveTo>
                    <a:pt x="24" y="50"/>
                  </a:moveTo>
                  <a:cubicBezTo>
                    <a:pt x="24" y="72"/>
                    <a:pt x="34" y="92"/>
                    <a:pt x="51" y="105"/>
                  </a:cubicBezTo>
                  <a:cubicBezTo>
                    <a:pt x="29" y="102"/>
                    <a:pt x="12" y="83"/>
                    <a:pt x="12" y="60"/>
                  </a:cubicBezTo>
                  <a:cubicBezTo>
                    <a:pt x="12" y="46"/>
                    <a:pt x="18" y="33"/>
                    <a:pt x="28" y="25"/>
                  </a:cubicBezTo>
                  <a:cubicBezTo>
                    <a:pt x="25" y="33"/>
                    <a:pt x="24" y="41"/>
                    <a:pt x="24" y="50"/>
                  </a:cubicBezTo>
                  <a:close/>
                  <a:moveTo>
                    <a:pt x="125" y="62"/>
                  </a:moveTo>
                  <a:cubicBezTo>
                    <a:pt x="125" y="28"/>
                    <a:pt x="97" y="0"/>
                    <a:pt x="63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99"/>
            <p:cNvSpPr/>
            <p:nvPr/>
          </p:nvSpPr>
          <p:spPr bwMode="auto">
            <a:xfrm>
              <a:off x="5173663" y="3438526"/>
              <a:ext cx="401638" cy="455613"/>
            </a:xfrm>
            <a:custGeom>
              <a:avLst/>
              <a:gdLst>
                <a:gd name="T0" fmla="*/ 46 w 107"/>
                <a:gd name="T1" fmla="*/ 0 h 121"/>
                <a:gd name="T2" fmla="*/ 0 w 107"/>
                <a:gd name="T3" fmla="*/ 32 h 121"/>
                <a:gd name="T4" fmla="*/ 19 w 107"/>
                <a:gd name="T5" fmla="*/ 103 h 121"/>
                <a:gd name="T6" fmla="*/ 7 w 107"/>
                <a:gd name="T7" fmla="*/ 121 h 121"/>
                <a:gd name="T8" fmla="*/ 107 w 107"/>
                <a:gd name="T9" fmla="*/ 121 h 121"/>
                <a:gd name="T10" fmla="*/ 107 w 107"/>
                <a:gd name="T11" fmla="*/ 48 h 121"/>
                <a:gd name="T12" fmla="*/ 46 w 107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0">
                  <a:moveTo>
                    <a:pt x="46" y="0"/>
                  </a:moveTo>
                  <a:cubicBezTo>
                    <a:pt x="38" y="18"/>
                    <a:pt x="20" y="31"/>
                    <a:pt x="0" y="32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107" y="121"/>
                    <a:pt x="107" y="121"/>
                    <a:pt x="107" y="121"/>
                  </a:cubicBezTo>
                  <a:cubicBezTo>
                    <a:pt x="107" y="121"/>
                    <a:pt x="107" y="97"/>
                    <a:pt x="107" y="48"/>
                  </a:cubicBezTo>
                  <a:cubicBezTo>
                    <a:pt x="107" y="23"/>
                    <a:pt x="76" y="8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100"/>
            <p:cNvSpPr>
              <a:spLocks noEditPoints="1"/>
            </p:cNvSpPr>
            <p:nvPr/>
          </p:nvSpPr>
          <p:spPr bwMode="auto">
            <a:xfrm>
              <a:off x="5751513" y="998538"/>
              <a:ext cx="2093913" cy="2093913"/>
            </a:xfrm>
            <a:custGeom>
              <a:avLst/>
              <a:gdLst>
                <a:gd name="T0" fmla="*/ 278 w 557"/>
                <a:gd name="T1" fmla="*/ 557 h 557"/>
                <a:gd name="T2" fmla="*/ 557 w 557"/>
                <a:gd name="T3" fmla="*/ 278 h 557"/>
                <a:gd name="T4" fmla="*/ 278 w 557"/>
                <a:gd name="T5" fmla="*/ 0 h 557"/>
                <a:gd name="T6" fmla="*/ 0 w 557"/>
                <a:gd name="T7" fmla="*/ 278 h 557"/>
                <a:gd name="T8" fmla="*/ 278 w 557"/>
                <a:gd name="T9" fmla="*/ 557 h 557"/>
                <a:gd name="T10" fmla="*/ 278 w 557"/>
                <a:gd name="T11" fmla="*/ 29 h 557"/>
                <a:gd name="T12" fmla="*/ 528 w 557"/>
                <a:gd name="T13" fmla="*/ 278 h 557"/>
                <a:gd name="T14" fmla="*/ 278 w 557"/>
                <a:gd name="T15" fmla="*/ 528 h 557"/>
                <a:gd name="T16" fmla="*/ 29 w 557"/>
                <a:gd name="T17" fmla="*/ 278 h 557"/>
                <a:gd name="T18" fmla="*/ 278 w 557"/>
                <a:gd name="T19" fmla="*/ 29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7" h="557">
                  <a:moveTo>
                    <a:pt x="278" y="557"/>
                  </a:moveTo>
                  <a:cubicBezTo>
                    <a:pt x="432" y="557"/>
                    <a:pt x="557" y="432"/>
                    <a:pt x="557" y="278"/>
                  </a:cubicBezTo>
                  <a:cubicBezTo>
                    <a:pt x="557" y="125"/>
                    <a:pt x="432" y="0"/>
                    <a:pt x="278" y="0"/>
                  </a:cubicBezTo>
                  <a:cubicBezTo>
                    <a:pt x="125" y="0"/>
                    <a:pt x="0" y="125"/>
                    <a:pt x="0" y="278"/>
                  </a:cubicBezTo>
                  <a:cubicBezTo>
                    <a:pt x="0" y="432"/>
                    <a:pt x="125" y="557"/>
                    <a:pt x="278" y="557"/>
                  </a:cubicBezTo>
                  <a:close/>
                  <a:moveTo>
                    <a:pt x="278" y="29"/>
                  </a:moveTo>
                  <a:cubicBezTo>
                    <a:pt x="416" y="29"/>
                    <a:pt x="528" y="141"/>
                    <a:pt x="528" y="278"/>
                  </a:cubicBezTo>
                  <a:cubicBezTo>
                    <a:pt x="528" y="416"/>
                    <a:pt x="416" y="528"/>
                    <a:pt x="278" y="528"/>
                  </a:cubicBezTo>
                  <a:cubicBezTo>
                    <a:pt x="141" y="528"/>
                    <a:pt x="29" y="416"/>
                    <a:pt x="29" y="278"/>
                  </a:cubicBezTo>
                  <a:cubicBezTo>
                    <a:pt x="29" y="141"/>
                    <a:pt x="141" y="29"/>
                    <a:pt x="27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101"/>
            <p:cNvSpPr/>
            <p:nvPr/>
          </p:nvSpPr>
          <p:spPr bwMode="auto">
            <a:xfrm>
              <a:off x="6180138" y="1938338"/>
              <a:ext cx="598488" cy="673100"/>
            </a:xfrm>
            <a:custGeom>
              <a:avLst/>
              <a:gdLst>
                <a:gd name="T0" fmla="*/ 0 w 159"/>
                <a:gd name="T1" fmla="*/ 179 h 179"/>
                <a:gd name="T2" fmla="*/ 147 w 159"/>
                <a:gd name="T3" fmla="*/ 179 h 179"/>
                <a:gd name="T4" fmla="*/ 130 w 159"/>
                <a:gd name="T5" fmla="*/ 152 h 179"/>
                <a:gd name="T6" fmla="*/ 159 w 159"/>
                <a:gd name="T7" fmla="*/ 48 h 179"/>
                <a:gd name="T8" fmla="*/ 90 w 159"/>
                <a:gd name="T9" fmla="*/ 0 h 179"/>
                <a:gd name="T10" fmla="*/ 0 w 159"/>
                <a:gd name="T11" fmla="*/ 72 h 179"/>
                <a:gd name="T12" fmla="*/ 0 w 159"/>
                <a:gd name="T13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179">
                  <a:moveTo>
                    <a:pt x="0" y="179"/>
                  </a:moveTo>
                  <a:cubicBezTo>
                    <a:pt x="147" y="179"/>
                    <a:pt x="147" y="179"/>
                    <a:pt x="147" y="179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28" y="45"/>
                    <a:pt x="102" y="27"/>
                    <a:pt x="90" y="0"/>
                  </a:cubicBezTo>
                  <a:cubicBezTo>
                    <a:pt x="46" y="12"/>
                    <a:pt x="0" y="34"/>
                    <a:pt x="0" y="72"/>
                  </a:cubicBezTo>
                  <a:cubicBezTo>
                    <a:pt x="0" y="144"/>
                    <a:pt x="0" y="179"/>
                    <a:pt x="0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02"/>
            <p:cNvSpPr>
              <a:spLocks noEditPoints="1"/>
            </p:cNvSpPr>
            <p:nvPr/>
          </p:nvSpPr>
          <p:spPr bwMode="auto">
            <a:xfrm>
              <a:off x="6457950" y="1292226"/>
              <a:ext cx="692150" cy="692150"/>
            </a:xfrm>
            <a:custGeom>
              <a:avLst/>
              <a:gdLst>
                <a:gd name="T0" fmla="*/ 92 w 184"/>
                <a:gd name="T1" fmla="*/ 184 h 184"/>
                <a:gd name="T2" fmla="*/ 184 w 184"/>
                <a:gd name="T3" fmla="*/ 92 h 184"/>
                <a:gd name="T4" fmla="*/ 92 w 184"/>
                <a:gd name="T5" fmla="*/ 0 h 184"/>
                <a:gd name="T6" fmla="*/ 0 w 184"/>
                <a:gd name="T7" fmla="*/ 92 h 184"/>
                <a:gd name="T8" fmla="*/ 92 w 184"/>
                <a:gd name="T9" fmla="*/ 184 h 184"/>
                <a:gd name="T10" fmla="*/ 34 w 184"/>
                <a:gd name="T11" fmla="*/ 73 h 184"/>
                <a:gd name="T12" fmla="*/ 75 w 184"/>
                <a:gd name="T13" fmla="*/ 154 h 184"/>
                <a:gd name="T14" fmla="*/ 17 w 184"/>
                <a:gd name="T15" fmla="*/ 88 h 184"/>
                <a:gd name="T16" fmla="*/ 41 w 184"/>
                <a:gd name="T17" fmla="*/ 37 h 184"/>
                <a:gd name="T18" fmla="*/ 34 w 184"/>
                <a:gd name="T19" fmla="*/ 7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4">
                  <a:moveTo>
                    <a:pt x="92" y="184"/>
                  </a:moveTo>
                  <a:cubicBezTo>
                    <a:pt x="143" y="184"/>
                    <a:pt x="184" y="142"/>
                    <a:pt x="184" y="92"/>
                  </a:cubicBezTo>
                  <a:cubicBezTo>
                    <a:pt x="184" y="41"/>
                    <a:pt x="143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2"/>
                    <a:pt x="41" y="184"/>
                    <a:pt x="92" y="184"/>
                  </a:cubicBezTo>
                  <a:close/>
                  <a:moveTo>
                    <a:pt x="34" y="73"/>
                  </a:moveTo>
                  <a:cubicBezTo>
                    <a:pt x="34" y="106"/>
                    <a:pt x="50" y="136"/>
                    <a:pt x="75" y="154"/>
                  </a:cubicBezTo>
                  <a:cubicBezTo>
                    <a:pt x="42" y="150"/>
                    <a:pt x="17" y="122"/>
                    <a:pt x="17" y="88"/>
                  </a:cubicBezTo>
                  <a:cubicBezTo>
                    <a:pt x="17" y="68"/>
                    <a:pt x="26" y="49"/>
                    <a:pt x="41" y="37"/>
                  </a:cubicBezTo>
                  <a:cubicBezTo>
                    <a:pt x="37" y="48"/>
                    <a:pt x="34" y="60"/>
                    <a:pt x="34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03"/>
            <p:cNvSpPr/>
            <p:nvPr/>
          </p:nvSpPr>
          <p:spPr bwMode="auto">
            <a:xfrm>
              <a:off x="6819900" y="1938338"/>
              <a:ext cx="593725" cy="673100"/>
            </a:xfrm>
            <a:custGeom>
              <a:avLst/>
              <a:gdLst>
                <a:gd name="T0" fmla="*/ 69 w 158"/>
                <a:gd name="T1" fmla="*/ 0 h 179"/>
                <a:gd name="T2" fmla="*/ 0 w 158"/>
                <a:gd name="T3" fmla="*/ 48 h 179"/>
                <a:gd name="T4" fmla="*/ 29 w 158"/>
                <a:gd name="T5" fmla="*/ 152 h 179"/>
                <a:gd name="T6" fmla="*/ 12 w 158"/>
                <a:gd name="T7" fmla="*/ 179 h 179"/>
                <a:gd name="T8" fmla="*/ 158 w 158"/>
                <a:gd name="T9" fmla="*/ 179 h 179"/>
                <a:gd name="T10" fmla="*/ 158 w 158"/>
                <a:gd name="T11" fmla="*/ 72 h 179"/>
                <a:gd name="T12" fmla="*/ 69 w 158"/>
                <a:gd name="T1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79">
                  <a:moveTo>
                    <a:pt x="69" y="0"/>
                  </a:moveTo>
                  <a:cubicBezTo>
                    <a:pt x="57" y="27"/>
                    <a:pt x="31" y="45"/>
                    <a:pt x="0" y="48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58" y="179"/>
                    <a:pt x="158" y="179"/>
                    <a:pt x="158" y="179"/>
                  </a:cubicBezTo>
                  <a:cubicBezTo>
                    <a:pt x="158" y="179"/>
                    <a:pt x="158" y="144"/>
                    <a:pt x="158" y="72"/>
                  </a:cubicBezTo>
                  <a:cubicBezTo>
                    <a:pt x="158" y="34"/>
                    <a:pt x="112" y="12"/>
                    <a:pt x="6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104"/>
            <p:cNvSpPr/>
            <p:nvPr/>
          </p:nvSpPr>
          <p:spPr bwMode="auto">
            <a:xfrm>
              <a:off x="7037388" y="3814763"/>
              <a:ext cx="271463" cy="300038"/>
            </a:xfrm>
            <a:custGeom>
              <a:avLst/>
              <a:gdLst>
                <a:gd name="T0" fmla="*/ 41 w 72"/>
                <a:gd name="T1" fmla="*/ 0 h 80"/>
                <a:gd name="T2" fmla="*/ 0 w 72"/>
                <a:gd name="T3" fmla="*/ 32 h 80"/>
                <a:gd name="T4" fmla="*/ 0 w 72"/>
                <a:gd name="T5" fmla="*/ 80 h 80"/>
                <a:gd name="T6" fmla="*/ 67 w 72"/>
                <a:gd name="T7" fmla="*/ 80 h 80"/>
                <a:gd name="T8" fmla="*/ 59 w 72"/>
                <a:gd name="T9" fmla="*/ 68 h 80"/>
                <a:gd name="T10" fmla="*/ 72 w 72"/>
                <a:gd name="T11" fmla="*/ 21 h 80"/>
                <a:gd name="T12" fmla="*/ 41 w 72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80">
                  <a:moveTo>
                    <a:pt x="41" y="0"/>
                  </a:moveTo>
                  <a:cubicBezTo>
                    <a:pt x="21" y="5"/>
                    <a:pt x="0" y="15"/>
                    <a:pt x="0" y="32"/>
                  </a:cubicBezTo>
                  <a:cubicBezTo>
                    <a:pt x="0" y="65"/>
                    <a:pt x="0" y="80"/>
                    <a:pt x="0" y="80"/>
                  </a:cubicBezTo>
                  <a:cubicBezTo>
                    <a:pt x="67" y="80"/>
                    <a:pt x="67" y="80"/>
                    <a:pt x="67" y="80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58" y="20"/>
                    <a:pt x="46" y="12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105"/>
            <p:cNvSpPr>
              <a:spLocks noEditPoints="1"/>
            </p:cNvSpPr>
            <p:nvPr/>
          </p:nvSpPr>
          <p:spPr bwMode="auto">
            <a:xfrm>
              <a:off x="7165975" y="3517901"/>
              <a:ext cx="311150" cy="315913"/>
            </a:xfrm>
            <a:custGeom>
              <a:avLst/>
              <a:gdLst>
                <a:gd name="T0" fmla="*/ 33 w 83"/>
                <a:gd name="T1" fmla="*/ 70 h 84"/>
                <a:gd name="T2" fmla="*/ 7 w 83"/>
                <a:gd name="T3" fmla="*/ 40 h 84"/>
                <a:gd name="T4" fmla="*/ 18 w 83"/>
                <a:gd name="T5" fmla="*/ 17 h 84"/>
                <a:gd name="T6" fmla="*/ 15 w 83"/>
                <a:gd name="T7" fmla="*/ 34 h 84"/>
                <a:gd name="T8" fmla="*/ 33 w 83"/>
                <a:gd name="T9" fmla="*/ 70 h 84"/>
                <a:gd name="T10" fmla="*/ 41 w 83"/>
                <a:gd name="T11" fmla="*/ 84 h 84"/>
                <a:gd name="T12" fmla="*/ 83 w 83"/>
                <a:gd name="T13" fmla="*/ 42 h 84"/>
                <a:gd name="T14" fmla="*/ 41 w 83"/>
                <a:gd name="T15" fmla="*/ 0 h 84"/>
                <a:gd name="T16" fmla="*/ 0 w 83"/>
                <a:gd name="T17" fmla="*/ 42 h 84"/>
                <a:gd name="T18" fmla="*/ 41 w 83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4">
                  <a:moveTo>
                    <a:pt x="33" y="70"/>
                  </a:moveTo>
                  <a:cubicBezTo>
                    <a:pt x="19" y="69"/>
                    <a:pt x="7" y="56"/>
                    <a:pt x="7" y="40"/>
                  </a:cubicBezTo>
                  <a:cubicBezTo>
                    <a:pt x="7" y="31"/>
                    <a:pt x="11" y="23"/>
                    <a:pt x="18" y="17"/>
                  </a:cubicBezTo>
                  <a:cubicBezTo>
                    <a:pt x="16" y="22"/>
                    <a:pt x="15" y="28"/>
                    <a:pt x="15" y="34"/>
                  </a:cubicBezTo>
                  <a:cubicBezTo>
                    <a:pt x="15" y="49"/>
                    <a:pt x="22" y="62"/>
                    <a:pt x="33" y="70"/>
                  </a:cubicBezTo>
                  <a:close/>
                  <a:moveTo>
                    <a:pt x="41" y="84"/>
                  </a:moveTo>
                  <a:cubicBezTo>
                    <a:pt x="64" y="84"/>
                    <a:pt x="83" y="65"/>
                    <a:pt x="83" y="42"/>
                  </a:cubicBezTo>
                  <a:cubicBezTo>
                    <a:pt x="83" y="19"/>
                    <a:pt x="64" y="0"/>
                    <a:pt x="41" y="0"/>
                  </a:cubicBezTo>
                  <a:cubicBezTo>
                    <a:pt x="18" y="0"/>
                    <a:pt x="0" y="19"/>
                    <a:pt x="0" y="42"/>
                  </a:cubicBezTo>
                  <a:cubicBezTo>
                    <a:pt x="0" y="65"/>
                    <a:pt x="18" y="84"/>
                    <a:pt x="41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06"/>
            <p:cNvSpPr/>
            <p:nvPr/>
          </p:nvSpPr>
          <p:spPr bwMode="auto">
            <a:xfrm>
              <a:off x="7326313" y="3814763"/>
              <a:ext cx="271463" cy="300038"/>
            </a:xfrm>
            <a:custGeom>
              <a:avLst/>
              <a:gdLst>
                <a:gd name="T0" fmla="*/ 72 w 72"/>
                <a:gd name="T1" fmla="*/ 80 h 80"/>
                <a:gd name="T2" fmla="*/ 72 w 72"/>
                <a:gd name="T3" fmla="*/ 32 h 80"/>
                <a:gd name="T4" fmla="*/ 31 w 72"/>
                <a:gd name="T5" fmla="*/ 0 h 80"/>
                <a:gd name="T6" fmla="*/ 0 w 72"/>
                <a:gd name="T7" fmla="*/ 21 h 80"/>
                <a:gd name="T8" fmla="*/ 13 w 72"/>
                <a:gd name="T9" fmla="*/ 68 h 80"/>
                <a:gd name="T10" fmla="*/ 5 w 72"/>
                <a:gd name="T11" fmla="*/ 80 h 80"/>
                <a:gd name="T12" fmla="*/ 72 w 72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80">
                  <a:moveTo>
                    <a:pt x="72" y="80"/>
                  </a:moveTo>
                  <a:cubicBezTo>
                    <a:pt x="72" y="80"/>
                    <a:pt x="72" y="65"/>
                    <a:pt x="72" y="32"/>
                  </a:cubicBezTo>
                  <a:cubicBezTo>
                    <a:pt x="72" y="15"/>
                    <a:pt x="51" y="5"/>
                    <a:pt x="31" y="0"/>
                  </a:cubicBezTo>
                  <a:cubicBezTo>
                    <a:pt x="26" y="12"/>
                    <a:pt x="14" y="20"/>
                    <a:pt x="0" y="21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5" y="80"/>
                    <a:pt x="5" y="80"/>
                    <a:pt x="5" y="80"/>
                  </a:cubicBezTo>
                  <a:lnTo>
                    <a:pt x="72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07"/>
            <p:cNvSpPr>
              <a:spLocks noEditPoints="1"/>
            </p:cNvSpPr>
            <p:nvPr/>
          </p:nvSpPr>
          <p:spPr bwMode="auto">
            <a:xfrm>
              <a:off x="6834188" y="3394076"/>
              <a:ext cx="1003300" cy="1000125"/>
            </a:xfrm>
            <a:custGeom>
              <a:avLst/>
              <a:gdLst>
                <a:gd name="T0" fmla="*/ 134 w 267"/>
                <a:gd name="T1" fmla="*/ 266 h 266"/>
                <a:gd name="T2" fmla="*/ 267 w 267"/>
                <a:gd name="T3" fmla="*/ 133 h 266"/>
                <a:gd name="T4" fmla="*/ 134 w 267"/>
                <a:gd name="T5" fmla="*/ 0 h 266"/>
                <a:gd name="T6" fmla="*/ 0 w 267"/>
                <a:gd name="T7" fmla="*/ 133 h 266"/>
                <a:gd name="T8" fmla="*/ 134 w 267"/>
                <a:gd name="T9" fmla="*/ 266 h 266"/>
                <a:gd name="T10" fmla="*/ 134 w 267"/>
                <a:gd name="T11" fmla="*/ 14 h 266"/>
                <a:gd name="T12" fmla="*/ 253 w 267"/>
                <a:gd name="T13" fmla="*/ 133 h 266"/>
                <a:gd name="T14" fmla="*/ 134 w 267"/>
                <a:gd name="T15" fmla="*/ 253 h 266"/>
                <a:gd name="T16" fmla="*/ 14 w 267"/>
                <a:gd name="T17" fmla="*/ 133 h 266"/>
                <a:gd name="T18" fmla="*/ 134 w 267"/>
                <a:gd name="T19" fmla="*/ 1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7" h="266">
                  <a:moveTo>
                    <a:pt x="134" y="266"/>
                  </a:moveTo>
                  <a:cubicBezTo>
                    <a:pt x="207" y="266"/>
                    <a:pt x="267" y="207"/>
                    <a:pt x="267" y="133"/>
                  </a:cubicBezTo>
                  <a:cubicBezTo>
                    <a:pt x="267" y="60"/>
                    <a:pt x="207" y="0"/>
                    <a:pt x="134" y="0"/>
                  </a:cubicBezTo>
                  <a:cubicBezTo>
                    <a:pt x="60" y="0"/>
                    <a:pt x="0" y="60"/>
                    <a:pt x="0" y="133"/>
                  </a:cubicBezTo>
                  <a:cubicBezTo>
                    <a:pt x="0" y="207"/>
                    <a:pt x="60" y="266"/>
                    <a:pt x="134" y="266"/>
                  </a:cubicBezTo>
                  <a:close/>
                  <a:moveTo>
                    <a:pt x="134" y="14"/>
                  </a:moveTo>
                  <a:cubicBezTo>
                    <a:pt x="199" y="14"/>
                    <a:pt x="253" y="67"/>
                    <a:pt x="253" y="133"/>
                  </a:cubicBezTo>
                  <a:cubicBezTo>
                    <a:pt x="253" y="199"/>
                    <a:pt x="199" y="253"/>
                    <a:pt x="134" y="253"/>
                  </a:cubicBezTo>
                  <a:cubicBezTo>
                    <a:pt x="68" y="253"/>
                    <a:pt x="14" y="199"/>
                    <a:pt x="14" y="133"/>
                  </a:cubicBezTo>
                  <a:cubicBezTo>
                    <a:pt x="14" y="67"/>
                    <a:pt x="68" y="14"/>
                    <a:pt x="13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29" name="文本框 26"/>
          <p:cNvSpPr txBox="1"/>
          <p:nvPr/>
        </p:nvSpPr>
        <p:spPr>
          <a:xfrm>
            <a:off x="5017467" y="3883072"/>
            <a:ext cx="2083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 smtClean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部门资金分配</a:t>
            </a:r>
            <a:endParaRPr lang="zh-CN" altLang="en-US" b="1" spc="10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241077" y="4182137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精炼。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31" name="组合 130"/>
          <p:cNvGrpSpPr/>
          <p:nvPr/>
        </p:nvGrpSpPr>
        <p:grpSpPr>
          <a:xfrm rot="10800000">
            <a:off x="7186752" y="3883072"/>
            <a:ext cx="639027" cy="639027"/>
            <a:chOff x="5245553" y="1964897"/>
            <a:chExt cx="852035" cy="852035"/>
          </a:xfrm>
        </p:grpSpPr>
        <p:grpSp>
          <p:nvGrpSpPr>
            <p:cNvPr id="132" name="组合 131"/>
            <p:cNvGrpSpPr/>
            <p:nvPr/>
          </p:nvGrpSpPr>
          <p:grpSpPr>
            <a:xfrm>
              <a:off x="5245553" y="1964897"/>
              <a:ext cx="852035" cy="852035"/>
              <a:chOff x="1705099" y="2564904"/>
              <a:chExt cx="1800200" cy="1800200"/>
            </a:xfrm>
          </p:grpSpPr>
          <p:sp>
            <p:nvSpPr>
              <p:cNvPr id="134" name="椭圆 133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5" name="椭圆 134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3" name="右箭头 132"/>
            <p:cNvSpPr/>
            <p:nvPr/>
          </p:nvSpPr>
          <p:spPr>
            <a:xfrm rot="10800000">
              <a:off x="5419542" y="2177905"/>
              <a:ext cx="504056" cy="426018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8654464" y="3098894"/>
            <a:ext cx="596901" cy="720726"/>
            <a:chOff x="5499100" y="2711450"/>
            <a:chExt cx="1193801" cy="1441451"/>
          </a:xfrm>
          <a:solidFill>
            <a:srgbClr val="F77A08"/>
          </a:solidFill>
        </p:grpSpPr>
        <p:sp>
          <p:nvSpPr>
            <p:cNvPr id="137" name="Freeform 17"/>
            <p:cNvSpPr/>
            <p:nvPr/>
          </p:nvSpPr>
          <p:spPr bwMode="auto">
            <a:xfrm>
              <a:off x="5892800" y="2711450"/>
              <a:ext cx="401638" cy="439738"/>
            </a:xfrm>
            <a:custGeom>
              <a:avLst/>
              <a:gdLst>
                <a:gd name="T0" fmla="*/ 12 w 106"/>
                <a:gd name="T1" fmla="*/ 75 h 116"/>
                <a:gd name="T2" fmla="*/ 54 w 106"/>
                <a:gd name="T3" fmla="*/ 116 h 116"/>
                <a:gd name="T4" fmla="*/ 96 w 106"/>
                <a:gd name="T5" fmla="*/ 74 h 116"/>
                <a:gd name="T6" fmla="*/ 106 w 106"/>
                <a:gd name="T7" fmla="*/ 56 h 116"/>
                <a:gd name="T8" fmla="*/ 99 w 106"/>
                <a:gd name="T9" fmla="*/ 48 h 116"/>
                <a:gd name="T10" fmla="*/ 54 w 106"/>
                <a:gd name="T11" fmla="*/ 0 h 116"/>
                <a:gd name="T12" fmla="*/ 9 w 106"/>
                <a:gd name="T13" fmla="*/ 47 h 116"/>
                <a:gd name="T14" fmla="*/ 1 w 106"/>
                <a:gd name="T15" fmla="*/ 56 h 116"/>
                <a:gd name="T16" fmla="*/ 12 w 106"/>
                <a:gd name="T17" fmla="*/ 7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15">
                  <a:moveTo>
                    <a:pt x="12" y="75"/>
                  </a:moveTo>
                  <a:cubicBezTo>
                    <a:pt x="18" y="96"/>
                    <a:pt x="31" y="116"/>
                    <a:pt x="54" y="116"/>
                  </a:cubicBezTo>
                  <a:cubicBezTo>
                    <a:pt x="76" y="116"/>
                    <a:pt x="90" y="96"/>
                    <a:pt x="96" y="74"/>
                  </a:cubicBezTo>
                  <a:cubicBezTo>
                    <a:pt x="102" y="72"/>
                    <a:pt x="106" y="63"/>
                    <a:pt x="106" y="56"/>
                  </a:cubicBezTo>
                  <a:cubicBezTo>
                    <a:pt x="105" y="51"/>
                    <a:pt x="103" y="49"/>
                    <a:pt x="99" y="48"/>
                  </a:cubicBezTo>
                  <a:cubicBezTo>
                    <a:pt x="98" y="21"/>
                    <a:pt x="80" y="0"/>
                    <a:pt x="54" y="0"/>
                  </a:cubicBezTo>
                  <a:cubicBezTo>
                    <a:pt x="28" y="0"/>
                    <a:pt x="10" y="21"/>
                    <a:pt x="9" y="47"/>
                  </a:cubicBezTo>
                  <a:cubicBezTo>
                    <a:pt x="4" y="48"/>
                    <a:pt x="2" y="51"/>
                    <a:pt x="1" y="56"/>
                  </a:cubicBezTo>
                  <a:cubicBezTo>
                    <a:pt x="0" y="63"/>
                    <a:pt x="5" y="73"/>
                    <a:pt x="1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18"/>
            <p:cNvSpPr/>
            <p:nvPr/>
          </p:nvSpPr>
          <p:spPr bwMode="auto">
            <a:xfrm>
              <a:off x="5499100" y="3695700"/>
              <a:ext cx="1190625" cy="298450"/>
            </a:xfrm>
            <a:custGeom>
              <a:avLst/>
              <a:gdLst>
                <a:gd name="T0" fmla="*/ 0 w 750"/>
                <a:gd name="T1" fmla="*/ 0 h 188"/>
                <a:gd name="T2" fmla="*/ 79 w 750"/>
                <a:gd name="T3" fmla="*/ 188 h 188"/>
                <a:gd name="T4" fmla="*/ 122 w 750"/>
                <a:gd name="T5" fmla="*/ 188 h 188"/>
                <a:gd name="T6" fmla="*/ 119 w 750"/>
                <a:gd name="T7" fmla="*/ 72 h 188"/>
                <a:gd name="T8" fmla="*/ 633 w 750"/>
                <a:gd name="T9" fmla="*/ 72 h 188"/>
                <a:gd name="T10" fmla="*/ 630 w 750"/>
                <a:gd name="T11" fmla="*/ 188 h 188"/>
                <a:gd name="T12" fmla="*/ 673 w 750"/>
                <a:gd name="T13" fmla="*/ 188 h 188"/>
                <a:gd name="T14" fmla="*/ 750 w 750"/>
                <a:gd name="T15" fmla="*/ 0 h 188"/>
                <a:gd name="T16" fmla="*/ 0 w 750"/>
                <a:gd name="T1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88">
                  <a:moveTo>
                    <a:pt x="0" y="0"/>
                  </a:moveTo>
                  <a:lnTo>
                    <a:pt x="79" y="188"/>
                  </a:lnTo>
                  <a:lnTo>
                    <a:pt x="122" y="188"/>
                  </a:lnTo>
                  <a:lnTo>
                    <a:pt x="119" y="72"/>
                  </a:lnTo>
                  <a:lnTo>
                    <a:pt x="633" y="72"/>
                  </a:lnTo>
                  <a:lnTo>
                    <a:pt x="630" y="188"/>
                  </a:lnTo>
                  <a:lnTo>
                    <a:pt x="673" y="188"/>
                  </a:lnTo>
                  <a:lnTo>
                    <a:pt x="7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19"/>
            <p:cNvSpPr/>
            <p:nvPr/>
          </p:nvSpPr>
          <p:spPr bwMode="auto">
            <a:xfrm>
              <a:off x="5722938" y="3846513"/>
              <a:ext cx="746125" cy="306388"/>
            </a:xfrm>
            <a:custGeom>
              <a:avLst/>
              <a:gdLst>
                <a:gd name="T0" fmla="*/ 2 w 470"/>
                <a:gd name="T1" fmla="*/ 193 h 193"/>
                <a:gd name="T2" fmla="*/ 465 w 470"/>
                <a:gd name="T3" fmla="*/ 193 h 193"/>
                <a:gd name="T4" fmla="*/ 470 w 470"/>
                <a:gd name="T5" fmla="*/ 0 h 193"/>
                <a:gd name="T6" fmla="*/ 0 w 470"/>
                <a:gd name="T7" fmla="*/ 0 h 193"/>
                <a:gd name="T8" fmla="*/ 2 w 470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0" h="193">
                  <a:moveTo>
                    <a:pt x="2" y="193"/>
                  </a:moveTo>
                  <a:lnTo>
                    <a:pt x="465" y="193"/>
                  </a:lnTo>
                  <a:lnTo>
                    <a:pt x="470" y="0"/>
                  </a:lnTo>
                  <a:lnTo>
                    <a:pt x="0" y="0"/>
                  </a:lnTo>
                  <a:lnTo>
                    <a:pt x="2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20"/>
            <p:cNvSpPr/>
            <p:nvPr/>
          </p:nvSpPr>
          <p:spPr bwMode="auto">
            <a:xfrm flipH="1">
              <a:off x="6488113" y="36004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21"/>
            <p:cNvSpPr/>
            <p:nvPr/>
          </p:nvSpPr>
          <p:spPr bwMode="auto">
            <a:xfrm>
              <a:off x="5684838" y="3173413"/>
              <a:ext cx="1008063" cy="450850"/>
            </a:xfrm>
            <a:custGeom>
              <a:avLst/>
              <a:gdLst>
                <a:gd name="T0" fmla="*/ 49 w 266"/>
                <a:gd name="T1" fmla="*/ 64 h 119"/>
                <a:gd name="T2" fmla="*/ 49 w 266"/>
                <a:gd name="T3" fmla="*/ 64 h 119"/>
                <a:gd name="T4" fmla="*/ 49 w 266"/>
                <a:gd name="T5" fmla="*/ 119 h 119"/>
                <a:gd name="T6" fmla="*/ 105 w 266"/>
                <a:gd name="T7" fmla="*/ 119 h 119"/>
                <a:gd name="T8" fmla="*/ 102 w 266"/>
                <a:gd name="T9" fmla="*/ 83 h 119"/>
                <a:gd name="T10" fmla="*/ 108 w 266"/>
                <a:gd name="T11" fmla="*/ 74 h 119"/>
                <a:gd name="T12" fmla="*/ 115 w 266"/>
                <a:gd name="T13" fmla="*/ 83 h 119"/>
                <a:gd name="T14" fmla="*/ 112 w 266"/>
                <a:gd name="T15" fmla="*/ 119 h 119"/>
                <a:gd name="T16" fmla="*/ 167 w 266"/>
                <a:gd name="T17" fmla="*/ 119 h 119"/>
                <a:gd name="T18" fmla="*/ 167 w 266"/>
                <a:gd name="T19" fmla="*/ 76 h 119"/>
                <a:gd name="T20" fmla="*/ 179 w 266"/>
                <a:gd name="T21" fmla="*/ 95 h 119"/>
                <a:gd name="T22" fmla="*/ 187 w 266"/>
                <a:gd name="T23" fmla="*/ 105 h 119"/>
                <a:gd name="T24" fmla="*/ 192 w 266"/>
                <a:gd name="T25" fmla="*/ 110 h 119"/>
                <a:gd name="T26" fmla="*/ 197 w 266"/>
                <a:gd name="T27" fmla="*/ 112 h 119"/>
                <a:gd name="T28" fmla="*/ 205 w 266"/>
                <a:gd name="T29" fmla="*/ 114 h 119"/>
                <a:gd name="T30" fmla="*/ 212 w 266"/>
                <a:gd name="T31" fmla="*/ 113 h 119"/>
                <a:gd name="T32" fmla="*/ 216 w 266"/>
                <a:gd name="T33" fmla="*/ 111 h 119"/>
                <a:gd name="T34" fmla="*/ 220 w 266"/>
                <a:gd name="T35" fmla="*/ 108 h 119"/>
                <a:gd name="T36" fmla="*/ 226 w 266"/>
                <a:gd name="T37" fmla="*/ 103 h 119"/>
                <a:gd name="T38" fmla="*/ 236 w 266"/>
                <a:gd name="T39" fmla="*/ 92 h 119"/>
                <a:gd name="T40" fmla="*/ 259 w 266"/>
                <a:gd name="T41" fmla="*/ 67 h 119"/>
                <a:gd name="T42" fmla="*/ 257 w 266"/>
                <a:gd name="T43" fmla="*/ 39 h 119"/>
                <a:gd name="T44" fmla="*/ 254 w 266"/>
                <a:gd name="T45" fmla="*/ 37 h 119"/>
                <a:gd name="T46" fmla="*/ 262 w 266"/>
                <a:gd name="T47" fmla="*/ 29 h 119"/>
                <a:gd name="T48" fmla="*/ 262 w 266"/>
                <a:gd name="T49" fmla="*/ 18 h 119"/>
                <a:gd name="T50" fmla="*/ 251 w 266"/>
                <a:gd name="T51" fmla="*/ 18 h 119"/>
                <a:gd name="T52" fmla="*/ 233 w 266"/>
                <a:gd name="T53" fmla="*/ 38 h 119"/>
                <a:gd name="T54" fmla="*/ 229 w 266"/>
                <a:gd name="T55" fmla="*/ 41 h 119"/>
                <a:gd name="T56" fmla="*/ 229 w 266"/>
                <a:gd name="T57" fmla="*/ 41 h 119"/>
                <a:gd name="T58" fmla="*/ 211 w 266"/>
                <a:gd name="T59" fmla="*/ 62 h 119"/>
                <a:gd name="T60" fmla="*/ 207 w 266"/>
                <a:gd name="T61" fmla="*/ 66 h 119"/>
                <a:gd name="T62" fmla="*/ 204 w 266"/>
                <a:gd name="T63" fmla="*/ 60 h 119"/>
                <a:gd name="T64" fmla="*/ 190 w 266"/>
                <a:gd name="T65" fmla="*/ 35 h 119"/>
                <a:gd name="T66" fmla="*/ 186 w 266"/>
                <a:gd name="T67" fmla="*/ 26 h 119"/>
                <a:gd name="T68" fmla="*/ 184 w 266"/>
                <a:gd name="T69" fmla="*/ 23 h 119"/>
                <a:gd name="T70" fmla="*/ 184 w 266"/>
                <a:gd name="T71" fmla="*/ 22 h 119"/>
                <a:gd name="T72" fmla="*/ 184 w 266"/>
                <a:gd name="T73" fmla="*/ 22 h 119"/>
                <a:gd name="T74" fmla="*/ 179 w 266"/>
                <a:gd name="T75" fmla="*/ 16 h 119"/>
                <a:gd name="T76" fmla="*/ 152 w 266"/>
                <a:gd name="T77" fmla="*/ 4 h 119"/>
                <a:gd name="T78" fmla="*/ 138 w 266"/>
                <a:gd name="T79" fmla="*/ 0 h 119"/>
                <a:gd name="T80" fmla="*/ 138 w 266"/>
                <a:gd name="T81" fmla="*/ 0 h 119"/>
                <a:gd name="T82" fmla="*/ 138 w 266"/>
                <a:gd name="T83" fmla="*/ 0 h 119"/>
                <a:gd name="T84" fmla="*/ 120 w 266"/>
                <a:gd name="T85" fmla="*/ 62 h 119"/>
                <a:gd name="T86" fmla="*/ 114 w 266"/>
                <a:gd name="T87" fmla="*/ 24 h 119"/>
                <a:gd name="T88" fmla="*/ 119 w 266"/>
                <a:gd name="T89" fmla="*/ 12 h 119"/>
                <a:gd name="T90" fmla="*/ 111 w 266"/>
                <a:gd name="T91" fmla="*/ 5 h 119"/>
                <a:gd name="T92" fmla="*/ 105 w 266"/>
                <a:gd name="T93" fmla="*/ 5 h 119"/>
                <a:gd name="T94" fmla="*/ 97 w 266"/>
                <a:gd name="T95" fmla="*/ 12 h 119"/>
                <a:gd name="T96" fmla="*/ 102 w 266"/>
                <a:gd name="T97" fmla="*/ 24 h 119"/>
                <a:gd name="T98" fmla="*/ 96 w 266"/>
                <a:gd name="T99" fmla="*/ 62 h 119"/>
                <a:gd name="T100" fmla="*/ 78 w 266"/>
                <a:gd name="T101" fmla="*/ 0 h 119"/>
                <a:gd name="T102" fmla="*/ 78 w 266"/>
                <a:gd name="T103" fmla="*/ 0 h 119"/>
                <a:gd name="T104" fmla="*/ 78 w 266"/>
                <a:gd name="T105" fmla="*/ 0 h 119"/>
                <a:gd name="T106" fmla="*/ 67 w 266"/>
                <a:gd name="T107" fmla="*/ 4 h 119"/>
                <a:gd name="T108" fmla="*/ 28 w 266"/>
                <a:gd name="T109" fmla="*/ 20 h 119"/>
                <a:gd name="T110" fmla="*/ 0 w 266"/>
                <a:gd name="T111" fmla="*/ 119 h 119"/>
                <a:gd name="T112" fmla="*/ 38 w 266"/>
                <a:gd name="T113" fmla="*/ 119 h 119"/>
                <a:gd name="T114" fmla="*/ 49 w 266"/>
                <a:gd name="T115" fmla="*/ 6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6" h="119">
                  <a:moveTo>
                    <a:pt x="49" y="64"/>
                  </a:moveTo>
                  <a:cubicBezTo>
                    <a:pt x="49" y="64"/>
                    <a:pt x="49" y="64"/>
                    <a:pt x="49" y="64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105" y="119"/>
                    <a:pt x="105" y="119"/>
                    <a:pt x="105" y="119"/>
                  </a:cubicBezTo>
                  <a:cubicBezTo>
                    <a:pt x="102" y="83"/>
                    <a:pt x="102" y="83"/>
                    <a:pt x="102" y="83"/>
                  </a:cubicBezTo>
                  <a:cubicBezTo>
                    <a:pt x="102" y="78"/>
                    <a:pt x="105" y="74"/>
                    <a:pt x="108" y="74"/>
                  </a:cubicBezTo>
                  <a:cubicBezTo>
                    <a:pt x="112" y="74"/>
                    <a:pt x="115" y="78"/>
                    <a:pt x="115" y="83"/>
                  </a:cubicBezTo>
                  <a:cubicBezTo>
                    <a:pt x="112" y="119"/>
                    <a:pt x="112" y="119"/>
                    <a:pt x="112" y="119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7" y="76"/>
                    <a:pt x="167" y="76"/>
                    <a:pt x="167" y="76"/>
                  </a:cubicBezTo>
                  <a:cubicBezTo>
                    <a:pt x="171" y="83"/>
                    <a:pt x="175" y="89"/>
                    <a:pt x="179" y="95"/>
                  </a:cubicBezTo>
                  <a:cubicBezTo>
                    <a:pt x="182" y="99"/>
                    <a:pt x="184" y="102"/>
                    <a:pt x="187" y="105"/>
                  </a:cubicBezTo>
                  <a:cubicBezTo>
                    <a:pt x="188" y="106"/>
                    <a:pt x="190" y="108"/>
                    <a:pt x="192" y="110"/>
                  </a:cubicBezTo>
                  <a:cubicBezTo>
                    <a:pt x="193" y="111"/>
                    <a:pt x="195" y="111"/>
                    <a:pt x="197" y="112"/>
                  </a:cubicBezTo>
                  <a:cubicBezTo>
                    <a:pt x="199" y="113"/>
                    <a:pt x="202" y="114"/>
                    <a:pt x="205" y="114"/>
                  </a:cubicBezTo>
                  <a:cubicBezTo>
                    <a:pt x="207" y="114"/>
                    <a:pt x="209" y="114"/>
                    <a:pt x="212" y="113"/>
                  </a:cubicBezTo>
                  <a:cubicBezTo>
                    <a:pt x="214" y="112"/>
                    <a:pt x="215" y="112"/>
                    <a:pt x="216" y="111"/>
                  </a:cubicBezTo>
                  <a:cubicBezTo>
                    <a:pt x="218" y="110"/>
                    <a:pt x="219" y="109"/>
                    <a:pt x="220" y="108"/>
                  </a:cubicBezTo>
                  <a:cubicBezTo>
                    <a:pt x="222" y="107"/>
                    <a:pt x="224" y="105"/>
                    <a:pt x="226" y="103"/>
                  </a:cubicBezTo>
                  <a:cubicBezTo>
                    <a:pt x="229" y="100"/>
                    <a:pt x="233" y="96"/>
                    <a:pt x="236" y="92"/>
                  </a:cubicBezTo>
                  <a:cubicBezTo>
                    <a:pt x="247" y="80"/>
                    <a:pt x="259" y="67"/>
                    <a:pt x="259" y="67"/>
                  </a:cubicBezTo>
                  <a:cubicBezTo>
                    <a:pt x="266" y="58"/>
                    <a:pt x="265" y="46"/>
                    <a:pt x="257" y="39"/>
                  </a:cubicBezTo>
                  <a:cubicBezTo>
                    <a:pt x="256" y="38"/>
                    <a:pt x="255" y="38"/>
                    <a:pt x="254" y="37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65" y="26"/>
                    <a:pt x="265" y="21"/>
                    <a:pt x="262" y="18"/>
                  </a:cubicBezTo>
                  <a:cubicBezTo>
                    <a:pt x="259" y="15"/>
                    <a:pt x="254" y="15"/>
                    <a:pt x="251" y="18"/>
                  </a:cubicBezTo>
                  <a:cubicBezTo>
                    <a:pt x="233" y="38"/>
                    <a:pt x="233" y="38"/>
                    <a:pt x="233" y="38"/>
                  </a:cubicBezTo>
                  <a:cubicBezTo>
                    <a:pt x="231" y="39"/>
                    <a:pt x="230" y="40"/>
                    <a:pt x="229" y="41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27" y="43"/>
                    <a:pt x="219" y="53"/>
                    <a:pt x="211" y="62"/>
                  </a:cubicBezTo>
                  <a:cubicBezTo>
                    <a:pt x="209" y="63"/>
                    <a:pt x="208" y="64"/>
                    <a:pt x="207" y="66"/>
                  </a:cubicBezTo>
                  <a:cubicBezTo>
                    <a:pt x="206" y="64"/>
                    <a:pt x="205" y="62"/>
                    <a:pt x="204" y="60"/>
                  </a:cubicBezTo>
                  <a:cubicBezTo>
                    <a:pt x="199" y="52"/>
                    <a:pt x="194" y="42"/>
                    <a:pt x="190" y="35"/>
                  </a:cubicBezTo>
                  <a:cubicBezTo>
                    <a:pt x="188" y="31"/>
                    <a:pt x="187" y="28"/>
                    <a:pt x="186" y="26"/>
                  </a:cubicBezTo>
                  <a:cubicBezTo>
                    <a:pt x="185" y="24"/>
                    <a:pt x="185" y="24"/>
                    <a:pt x="184" y="23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3" y="20"/>
                    <a:pt x="181" y="18"/>
                    <a:pt x="179" y="16"/>
                  </a:cubicBezTo>
                  <a:cubicBezTo>
                    <a:pt x="177" y="13"/>
                    <a:pt x="171" y="9"/>
                    <a:pt x="152" y="4"/>
                  </a:cubicBezTo>
                  <a:cubicBezTo>
                    <a:pt x="147" y="2"/>
                    <a:pt x="142" y="1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7" y="10"/>
                    <a:pt x="134" y="33"/>
                    <a:pt x="120" y="62"/>
                  </a:cubicBezTo>
                  <a:cubicBezTo>
                    <a:pt x="118" y="43"/>
                    <a:pt x="115" y="26"/>
                    <a:pt x="114" y="24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2" y="26"/>
                    <a:pt x="99" y="43"/>
                    <a:pt x="96" y="62"/>
                  </a:cubicBezTo>
                  <a:cubicBezTo>
                    <a:pt x="83" y="33"/>
                    <a:pt x="79" y="1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4" y="1"/>
                    <a:pt x="70" y="2"/>
                    <a:pt x="67" y="4"/>
                  </a:cubicBezTo>
                  <a:cubicBezTo>
                    <a:pt x="55" y="8"/>
                    <a:pt x="38" y="14"/>
                    <a:pt x="28" y="20"/>
                  </a:cubicBezTo>
                  <a:cubicBezTo>
                    <a:pt x="23" y="25"/>
                    <a:pt x="7" y="47"/>
                    <a:pt x="0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40" y="95"/>
                    <a:pt x="46" y="65"/>
                    <a:pt x="49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2" name="文本框 26"/>
          <p:cNvSpPr txBox="1"/>
          <p:nvPr/>
        </p:nvSpPr>
        <p:spPr>
          <a:xfrm>
            <a:off x="7842153" y="3883072"/>
            <a:ext cx="222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 smtClean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部门沟通不到位</a:t>
            </a:r>
            <a:endParaRPr lang="zh-CN" altLang="en-US" b="1" spc="10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8049389" y="4182137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精炼。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50"/>
                            </p:stCondLst>
                            <p:childTnLst>
                              <p:par>
                                <p:cTn id="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300"/>
                            </p:stCondLst>
                            <p:childTnLst>
                              <p:par>
                                <p:cTn id="6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800"/>
                            </p:stCondLst>
                            <p:childTnLst>
                              <p:par>
                                <p:cTn id="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8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49"/>
                            </p:stCondLst>
                            <p:childTnLst>
                              <p:par>
                                <p:cTn id="8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49"/>
                            </p:stCondLst>
                            <p:childTnLst>
                              <p:par>
                                <p:cTn id="9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49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72" grpId="0"/>
      <p:bldP spid="73" grpId="0"/>
      <p:bldP spid="104" grpId="0"/>
      <p:bldP spid="105" grpId="0"/>
      <p:bldP spid="129" grpId="0"/>
      <p:bldP spid="130" grpId="0"/>
      <p:bldP spid="142" grpId="0"/>
      <p:bldP spid="1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工作存在不足</a:t>
            </a:r>
            <a:endParaRPr lang="zh-CN" altLang="en-US" sz="24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3"/>
          <p:cNvSpPr/>
          <p:nvPr/>
        </p:nvSpPr>
        <p:spPr>
          <a:xfrm>
            <a:off x="3793331" y="1484784"/>
            <a:ext cx="5544616" cy="1146040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4"/>
                  <a:pt x="6019294" y="625799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4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rgbClr val="0E6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326523" y="1904657"/>
            <a:ext cx="1610824" cy="1452335"/>
            <a:chOff x="2713211" y="1988840"/>
            <a:chExt cx="1610824" cy="1452335"/>
          </a:xfrm>
        </p:grpSpPr>
        <p:sp>
          <p:nvSpPr>
            <p:cNvPr id="14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" name="文本框 26"/>
          <p:cNvSpPr txBox="1"/>
          <p:nvPr/>
        </p:nvSpPr>
        <p:spPr>
          <a:xfrm>
            <a:off x="2672808" y="2296635"/>
            <a:ext cx="97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10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spc="100" smtClean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649315" y="2708920"/>
            <a:ext cx="1610824" cy="1452335"/>
            <a:chOff x="2713211" y="1988840"/>
            <a:chExt cx="1610824" cy="1452335"/>
          </a:xfrm>
        </p:grpSpPr>
        <p:sp>
          <p:nvSpPr>
            <p:cNvPr id="18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2DB2A4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文本框 26"/>
          <p:cNvSpPr txBox="1"/>
          <p:nvPr/>
        </p:nvSpPr>
        <p:spPr>
          <a:xfrm>
            <a:off x="3968952" y="3100898"/>
            <a:ext cx="97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10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spc="100" smtClean="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326523" y="3560841"/>
            <a:ext cx="1610824" cy="1452335"/>
            <a:chOff x="2713211" y="1988840"/>
            <a:chExt cx="1610824" cy="1452335"/>
          </a:xfrm>
        </p:grpSpPr>
        <p:sp>
          <p:nvSpPr>
            <p:cNvPr id="22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F77A08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文本框 26"/>
          <p:cNvSpPr txBox="1"/>
          <p:nvPr/>
        </p:nvSpPr>
        <p:spPr>
          <a:xfrm>
            <a:off x="2677765" y="3945250"/>
            <a:ext cx="97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10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spc="100" smtClean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73451" y="1810271"/>
            <a:ext cx="3846130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6"/>
          <p:cNvSpPr txBox="1"/>
          <p:nvPr/>
        </p:nvSpPr>
        <p:spPr>
          <a:xfrm>
            <a:off x="3901901" y="1700808"/>
            <a:ext cx="97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pc="100" smtClean="0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en-US" altLang="zh-CN" sz="4000" b="1" spc="100" smtClean="0">
              <a:solidFill>
                <a:srgbClr val="0E647C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矩形 3"/>
          <p:cNvSpPr/>
          <p:nvPr/>
        </p:nvSpPr>
        <p:spPr>
          <a:xfrm>
            <a:off x="5377507" y="2852936"/>
            <a:ext cx="5544616" cy="1146040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4"/>
                  <a:pt x="6019294" y="625799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4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6457627" y="3178423"/>
            <a:ext cx="3846130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6"/>
          <p:cNvSpPr txBox="1"/>
          <p:nvPr/>
        </p:nvSpPr>
        <p:spPr>
          <a:xfrm>
            <a:off x="5486077" y="3068960"/>
            <a:ext cx="97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pc="100" smtClean="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en-US" altLang="zh-CN" sz="4000" b="1" spc="100" smtClean="0">
              <a:solidFill>
                <a:srgbClr val="2DB2A4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矩形 3"/>
          <p:cNvSpPr/>
          <p:nvPr/>
        </p:nvSpPr>
        <p:spPr>
          <a:xfrm>
            <a:off x="3793331" y="4299184"/>
            <a:ext cx="5544616" cy="1146040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4"/>
                  <a:pt x="6019294" y="625799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4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rgbClr val="F77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4873451" y="4624671"/>
            <a:ext cx="3846130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26"/>
          <p:cNvSpPr txBox="1"/>
          <p:nvPr/>
        </p:nvSpPr>
        <p:spPr>
          <a:xfrm>
            <a:off x="3901901" y="4515208"/>
            <a:ext cx="97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pc="100" smtClean="0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en-US" altLang="zh-CN" sz="4000" b="1" spc="100" smtClean="0">
              <a:solidFill>
                <a:srgbClr val="F77A08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99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99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4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4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4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99"/>
                            </p:stCondLst>
                            <p:childTnLst>
                              <p:par>
                                <p:cTn id="1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2" grpId="0" animBg="1"/>
      <p:bldP spid="16" grpId="0"/>
      <p:bldP spid="20" grpId="0"/>
      <p:bldP spid="24" grpId="0"/>
      <p:bldP spid="25" grpId="0"/>
      <p:bldP spid="26" grpId="0"/>
      <p:bldP spid="27" grpId="0" animBg="1"/>
      <p:bldP spid="28" grpId="0"/>
      <p:bldP spid="29" grpId="0"/>
      <p:bldP spid="30" grpId="0" animBg="1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圆角矩形 160"/>
          <p:cNvSpPr/>
          <p:nvPr/>
        </p:nvSpPr>
        <p:spPr>
          <a:xfrm>
            <a:off x="1633091" y="1590351"/>
            <a:ext cx="8928992" cy="3945388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矩形 161"/>
          <p:cNvSpPr/>
          <p:nvPr/>
        </p:nvSpPr>
        <p:spPr>
          <a:xfrm>
            <a:off x="2281163" y="2427861"/>
            <a:ext cx="7632848" cy="258531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古往今来，中国最不缺的就是人，而目前金融危机余热依然没有散去。毕业季节大学生人群中普遍流行着一句口头禅</a:t>
            </a:r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</a:t>
            </a: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等于失业。找工作无疑就成了大学生面临的重大抉择，一方面一职难求，另一方面城市的生活消费远远超乎刚毕业的大学生的支付能力，不得已，创业，成了在校大学生，甚至刚毕业的大学生的普遍呼声，而创业，电子商务便成了</a:t>
            </a:r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8090</a:t>
            </a: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一族的第一选择！</a:t>
            </a:r>
            <a:endParaRPr lang="zh-CN" altLang="en-US" sz="1200" ker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4" name="组合 153"/>
          <p:cNvGrpSpPr/>
          <p:nvPr/>
        </p:nvGrpSpPr>
        <p:grpSpPr>
          <a:xfrm>
            <a:off x="1012190" y="797639"/>
            <a:ext cx="1610824" cy="1452335"/>
            <a:chOff x="2713211" y="1988840"/>
            <a:chExt cx="1610824" cy="1452335"/>
          </a:xfrm>
        </p:grpSpPr>
        <p:sp>
          <p:nvSpPr>
            <p:cNvPr id="155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070C0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7" name="TextBox 156"/>
          <p:cNvSpPr txBox="1"/>
          <p:nvPr/>
        </p:nvSpPr>
        <p:spPr>
          <a:xfrm>
            <a:off x="1230156" y="1200641"/>
            <a:ext cx="1174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序言</a:t>
            </a:r>
            <a:endParaRPr lang="zh-CN" altLang="en-US" sz="3600" b="1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58" name="椭圆 157"/>
          <p:cNvSpPr/>
          <p:nvPr/>
        </p:nvSpPr>
        <p:spPr>
          <a:xfrm flipH="1">
            <a:off x="572830" y="1874253"/>
            <a:ext cx="564888" cy="564890"/>
          </a:xfrm>
          <a:prstGeom prst="ellipse">
            <a:avLst/>
          </a:prstGeom>
          <a:solidFill>
            <a:srgbClr val="FFC000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9" name="椭圆 158"/>
          <p:cNvSpPr/>
          <p:nvPr/>
        </p:nvSpPr>
        <p:spPr>
          <a:xfrm flipH="1">
            <a:off x="557947" y="1168123"/>
            <a:ext cx="275632" cy="275632"/>
          </a:xfrm>
          <a:prstGeom prst="ellipse">
            <a:avLst/>
          </a:prstGeom>
          <a:solidFill>
            <a:srgbClr val="0070C0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0" name="椭圆 159"/>
          <p:cNvSpPr/>
          <p:nvPr/>
        </p:nvSpPr>
        <p:spPr>
          <a:xfrm flipH="1">
            <a:off x="2406782" y="758503"/>
            <a:ext cx="275632" cy="275632"/>
          </a:xfrm>
          <a:prstGeom prst="ellipse">
            <a:avLst/>
          </a:prstGeom>
          <a:solidFill>
            <a:srgbClr val="0070C0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/>
      <p:bldP spid="157" grpId="0"/>
      <p:bldP spid="158" grpId="0" animBg="1"/>
      <p:bldP spid="159" grpId="0" animBg="1"/>
      <p:bldP spid="16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改善不足对策</a:t>
            </a:r>
            <a:endParaRPr lang="zh-CN" altLang="en-US" sz="24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5004144" y="2393384"/>
            <a:ext cx="2186888" cy="1971720"/>
            <a:chOff x="2713211" y="1988840"/>
            <a:chExt cx="1610824" cy="1452335"/>
          </a:xfrm>
        </p:grpSpPr>
        <p:sp>
          <p:nvSpPr>
            <p:cNvPr id="13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/>
            </a:p>
          </p:txBody>
        </p:sp>
        <p:sp>
          <p:nvSpPr>
            <p:cNvPr id="14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/>
            </a:p>
          </p:txBody>
        </p:sp>
      </p:grpSp>
      <p:sp>
        <p:nvSpPr>
          <p:cNvPr id="15" name="文本框 26"/>
          <p:cNvSpPr txBox="1"/>
          <p:nvPr/>
        </p:nvSpPr>
        <p:spPr>
          <a:xfrm>
            <a:off x="5438090" y="2855838"/>
            <a:ext cx="13189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spc="100" smtClean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六项</a:t>
            </a:r>
            <a:endParaRPr lang="en-US" altLang="zh-CN" sz="3200" b="1" spc="100" smtClean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b="1" spc="100" smtClean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对策</a:t>
            </a:r>
            <a:endParaRPr lang="en-US" altLang="zh-CN" sz="3200" b="1" spc="100" smtClean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177707" y="1628116"/>
            <a:ext cx="2884910" cy="864780"/>
            <a:chOff x="8149535" y="1459078"/>
            <a:chExt cx="2884910" cy="864780"/>
          </a:xfrm>
        </p:grpSpPr>
        <p:sp>
          <p:nvSpPr>
            <p:cNvPr id="24" name="矩形 23"/>
            <p:cNvSpPr/>
            <p:nvPr/>
          </p:nvSpPr>
          <p:spPr>
            <a:xfrm>
              <a:off x="8149535" y="1800638"/>
              <a:ext cx="28849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154125" y="1459078"/>
              <a:ext cx="20208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smtClean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资金明细透明</a:t>
              </a:r>
              <a:endParaRPr lang="zh-CN" altLang="en-US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sp>
        <p:nvSpPr>
          <p:cNvPr id="36" name="Freeform 5"/>
          <p:cNvSpPr/>
          <p:nvPr/>
        </p:nvSpPr>
        <p:spPr bwMode="auto">
          <a:xfrm>
            <a:off x="4657427" y="2121134"/>
            <a:ext cx="2808312" cy="253200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431800" dist="889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/>
          </a:p>
        </p:txBody>
      </p:sp>
      <p:grpSp>
        <p:nvGrpSpPr>
          <p:cNvPr id="38" name="组合 37"/>
          <p:cNvGrpSpPr/>
          <p:nvPr/>
        </p:nvGrpSpPr>
        <p:grpSpPr>
          <a:xfrm>
            <a:off x="5017467" y="1700808"/>
            <a:ext cx="711242" cy="701976"/>
            <a:chOff x="6217935" y="1158425"/>
            <a:chExt cx="527724" cy="520849"/>
          </a:xfrm>
        </p:grpSpPr>
        <p:grpSp>
          <p:nvGrpSpPr>
            <p:cNvPr id="39" name="组合 38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rgbClr val="2DB2A4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000" b="1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060549" y="1628800"/>
            <a:ext cx="2884910" cy="864780"/>
            <a:chOff x="8149535" y="1459078"/>
            <a:chExt cx="2884910" cy="864780"/>
          </a:xfrm>
        </p:grpSpPr>
        <p:sp>
          <p:nvSpPr>
            <p:cNvPr id="48" name="矩形 47"/>
            <p:cNvSpPr/>
            <p:nvPr/>
          </p:nvSpPr>
          <p:spPr>
            <a:xfrm>
              <a:off x="8149535" y="1800638"/>
              <a:ext cx="28849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9013631" y="1459078"/>
              <a:ext cx="20208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b="1" smtClean="0">
                  <a:solidFill>
                    <a:srgbClr val="2DB2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强化部门管理</a:t>
              </a:r>
              <a:endParaRPr lang="zh-CN" altLang="en-US" b="1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229969" y="2996268"/>
            <a:ext cx="711242" cy="701976"/>
            <a:chOff x="6217935" y="1158425"/>
            <a:chExt cx="527724" cy="520849"/>
          </a:xfrm>
        </p:grpSpPr>
        <p:grpSp>
          <p:nvGrpSpPr>
            <p:cNvPr id="56" name="组合 55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rgbClr val="F77A0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000" b="1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273051" y="2924260"/>
            <a:ext cx="2884910" cy="864780"/>
            <a:chOff x="8149535" y="1459078"/>
            <a:chExt cx="2884910" cy="864780"/>
          </a:xfrm>
        </p:grpSpPr>
        <p:sp>
          <p:nvSpPr>
            <p:cNvPr id="61" name="矩形 60"/>
            <p:cNvSpPr/>
            <p:nvPr/>
          </p:nvSpPr>
          <p:spPr>
            <a:xfrm>
              <a:off x="8149535" y="1800638"/>
              <a:ext cx="28849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9013631" y="1459078"/>
              <a:ext cx="20208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b="1" smtClean="0">
                  <a:solidFill>
                    <a:srgbClr val="F77A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提倡创新思路</a:t>
              </a:r>
              <a:endParaRPr lang="zh-CN" altLang="en-US" b="1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954297" y="4292412"/>
            <a:ext cx="711242" cy="701976"/>
            <a:chOff x="6217935" y="1158425"/>
            <a:chExt cx="527724" cy="520849"/>
          </a:xfrm>
        </p:grpSpPr>
        <p:grpSp>
          <p:nvGrpSpPr>
            <p:cNvPr id="64" name="组合 63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rgbClr val="92D05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000" b="1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997379" y="4220404"/>
            <a:ext cx="2884910" cy="864780"/>
            <a:chOff x="8149535" y="1459078"/>
            <a:chExt cx="2884910" cy="864780"/>
          </a:xfrm>
        </p:grpSpPr>
        <p:sp>
          <p:nvSpPr>
            <p:cNvPr id="69" name="矩形 68"/>
            <p:cNvSpPr/>
            <p:nvPr/>
          </p:nvSpPr>
          <p:spPr>
            <a:xfrm>
              <a:off x="8149535" y="1800638"/>
              <a:ext cx="28849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9013631" y="1459078"/>
              <a:ext cx="20208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b="1" smtClean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信息传递到位</a:t>
              </a:r>
              <a:endParaRPr lang="zh-CN" altLang="en-US" b="1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57627" y="1700808"/>
            <a:ext cx="711242" cy="701976"/>
            <a:chOff x="6217935" y="1158425"/>
            <a:chExt cx="527724" cy="520849"/>
          </a:xfrm>
        </p:grpSpPr>
        <p:grpSp>
          <p:nvGrpSpPr>
            <p:cNvPr id="19" name="组合 18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chemeClr val="accent1">
                      <a:lumMod val="7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000" b="1">
                <a:solidFill>
                  <a:schemeClr val="accent1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7965205" y="2924260"/>
            <a:ext cx="2884910" cy="864780"/>
            <a:chOff x="8149535" y="1459078"/>
            <a:chExt cx="2884910" cy="864780"/>
          </a:xfrm>
        </p:grpSpPr>
        <p:sp>
          <p:nvSpPr>
            <p:cNvPr id="72" name="矩形 71"/>
            <p:cNvSpPr/>
            <p:nvPr/>
          </p:nvSpPr>
          <p:spPr>
            <a:xfrm>
              <a:off x="8149535" y="1800638"/>
              <a:ext cx="28849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8154125" y="1459078"/>
              <a:ext cx="20208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smtClean="0">
                  <a:solidFill>
                    <a:srgbClr val="0E647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资源合理利用</a:t>
              </a:r>
              <a:endParaRPr lang="zh-CN" altLang="en-US" b="1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7245125" y="2996952"/>
            <a:ext cx="711242" cy="701976"/>
            <a:chOff x="6217935" y="1158425"/>
            <a:chExt cx="527724" cy="520849"/>
          </a:xfrm>
        </p:grpSpPr>
        <p:grpSp>
          <p:nvGrpSpPr>
            <p:cNvPr id="75" name="组合 74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rgbClr val="0E647C"/>
                  </a:solidFill>
                  <a:latin typeface="Impact MT Std" pitchFamily="34" charset="0"/>
                  <a:ea typeface="微软雅黑" panose="020B0503020204020204" pitchFamily="34" charset="-122"/>
                </a:rPr>
                <a:t>05</a:t>
              </a:r>
              <a:endParaRPr lang="zh-CN" altLang="en-US" sz="2000" b="1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7249715" y="4220404"/>
            <a:ext cx="2884910" cy="864780"/>
            <a:chOff x="8149535" y="1459078"/>
            <a:chExt cx="2884910" cy="864780"/>
          </a:xfrm>
        </p:grpSpPr>
        <p:sp>
          <p:nvSpPr>
            <p:cNvPr id="80" name="矩形 79"/>
            <p:cNvSpPr/>
            <p:nvPr/>
          </p:nvSpPr>
          <p:spPr>
            <a:xfrm>
              <a:off x="8149535" y="1800638"/>
              <a:ext cx="28849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8154125" y="1459078"/>
              <a:ext cx="20208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smtClean="0">
                  <a:solidFill>
                    <a:srgbClr val="2DB2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上下沟通一致</a:t>
              </a:r>
              <a:endParaRPr lang="zh-CN" altLang="en-US" b="1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6529635" y="4293096"/>
            <a:ext cx="711242" cy="701976"/>
            <a:chOff x="6217935" y="1158425"/>
            <a:chExt cx="527724" cy="520849"/>
          </a:xfrm>
        </p:grpSpPr>
        <p:grpSp>
          <p:nvGrpSpPr>
            <p:cNvPr id="83" name="组合 82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rgbClr val="2DB2A4"/>
                  </a:solidFill>
                  <a:latin typeface="Impact MT Std" pitchFamily="34" charset="0"/>
                  <a:ea typeface="微软雅黑" panose="020B0503020204020204" pitchFamily="34" charset="-122"/>
                </a:rPr>
                <a:t>06</a:t>
              </a:r>
              <a:endParaRPr lang="zh-CN" altLang="en-US" sz="2000" b="1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99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99"/>
                            </p:stCondLst>
                            <p:childTnLst>
                              <p:par>
                                <p:cTn id="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99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99"/>
                            </p:stCondLst>
                            <p:childTnLst>
                              <p:par>
                                <p:cTn id="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99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99"/>
                            </p:stCondLst>
                            <p:childTnLst>
                              <p:par>
                                <p:cTn id="6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99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799"/>
                            </p:stCondLst>
                            <p:childTnLst>
                              <p:par>
                                <p:cTn id="7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799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299"/>
                            </p:stCondLst>
                            <p:childTnLst>
                              <p:par>
                                <p:cTn id="8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299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799"/>
                            </p:stCondLst>
                            <p:childTnLst>
                              <p:par>
                                <p:cTn id="9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799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5" grpId="0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979565" y="2402786"/>
            <a:ext cx="5544616" cy="1200507"/>
            <a:chOff x="4838820" y="2375552"/>
            <a:chExt cx="5544616" cy="1200507"/>
          </a:xfrm>
        </p:grpSpPr>
        <p:sp>
          <p:nvSpPr>
            <p:cNvPr id="10" name="矩形 3"/>
            <p:cNvSpPr/>
            <p:nvPr/>
          </p:nvSpPr>
          <p:spPr>
            <a:xfrm>
              <a:off x="4838820" y="2375552"/>
              <a:ext cx="5544616" cy="1200507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3"/>
            <p:cNvSpPr/>
            <p:nvPr/>
          </p:nvSpPr>
          <p:spPr>
            <a:xfrm>
              <a:off x="4945460" y="2471749"/>
              <a:ext cx="5328592" cy="1008112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81163" y="2241590"/>
            <a:ext cx="1610824" cy="1452335"/>
            <a:chOff x="2713211" y="1988840"/>
            <a:chExt cx="1610824" cy="1452335"/>
          </a:xfrm>
        </p:grpSpPr>
        <p:sp>
          <p:nvSpPr>
            <p:cNvPr id="3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070C0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文本框 52"/>
          <p:cNvSpPr txBox="1"/>
          <p:nvPr/>
        </p:nvSpPr>
        <p:spPr>
          <a:xfrm>
            <a:off x="4513411" y="2649106"/>
            <a:ext cx="4585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mtClean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r>
              <a:rPr lang="en-US" altLang="zh-CN" sz="36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36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en-US" sz="36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808413" y="3789040"/>
            <a:ext cx="1436675" cy="215444"/>
            <a:chOff x="4369395" y="3284984"/>
            <a:chExt cx="1436675" cy="215444"/>
          </a:xfrm>
        </p:grpSpPr>
        <p:sp>
          <p:nvSpPr>
            <p:cNvPr id="1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经验成绩积累</a:t>
              </a: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6320581" y="3789040"/>
            <a:ext cx="1436675" cy="215444"/>
            <a:chOff x="4369395" y="3284984"/>
            <a:chExt cx="1436675" cy="215444"/>
          </a:xfrm>
        </p:grpSpPr>
        <p:sp>
          <p:nvSpPr>
            <p:cNvPr id="2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完成项目汇总</a:t>
              </a: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7829264" y="3789040"/>
            <a:ext cx="1436675" cy="215444"/>
            <a:chOff x="4369395" y="3284984"/>
            <a:chExt cx="1436675" cy="215444"/>
          </a:xfrm>
        </p:grpSpPr>
        <p:sp>
          <p:nvSpPr>
            <p:cNvPr id="5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完成项目之一</a:t>
              </a: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0" name="等腰三角形 5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4801443" y="4149660"/>
            <a:ext cx="1436675" cy="215444"/>
            <a:chOff x="4369395" y="3284984"/>
            <a:chExt cx="1436675" cy="215444"/>
          </a:xfrm>
        </p:grpSpPr>
        <p:sp>
          <p:nvSpPr>
            <p:cNvPr id="6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完成项目之二</a:t>
              </a: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5" name="等腰三角形 6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6313611" y="4149660"/>
            <a:ext cx="1436675" cy="215444"/>
            <a:chOff x="4369395" y="3284984"/>
            <a:chExt cx="1436675" cy="215444"/>
          </a:xfrm>
        </p:grpSpPr>
        <p:sp>
          <p:nvSpPr>
            <p:cNvPr id="6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资金预算情况</a:t>
              </a: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7822294" y="4149660"/>
            <a:ext cx="1436675" cy="215444"/>
            <a:chOff x="4369395" y="3284984"/>
            <a:chExt cx="1436675" cy="215444"/>
          </a:xfrm>
        </p:grpSpPr>
        <p:sp>
          <p:nvSpPr>
            <p:cNvPr id="7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其他工作情况</a:t>
              </a: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5" name="等腰三角形 7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49" name="Group 13"/>
          <p:cNvGrpSpPr>
            <a:grpSpLocks noChangeAspect="1"/>
          </p:cNvGrpSpPr>
          <p:nvPr/>
        </p:nvGrpSpPr>
        <p:grpSpPr>
          <a:xfrm>
            <a:off x="2700521" y="2575766"/>
            <a:ext cx="772108" cy="781226"/>
            <a:chOff x="2426" y="2781"/>
            <a:chExt cx="593" cy="600"/>
          </a:xfrm>
          <a:solidFill>
            <a:srgbClr val="0070C0"/>
          </a:solidFill>
          <a:effectLst/>
        </p:grpSpPr>
        <p:sp>
          <p:nvSpPr>
            <p:cNvPr id="50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经验成绩积累</a:t>
            </a:r>
            <a:endParaRPr lang="zh-CN" altLang="en-US" sz="24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2654734" y="1628800"/>
            <a:ext cx="1585543" cy="1585543"/>
            <a:chOff x="1705099" y="2564904"/>
            <a:chExt cx="1800200" cy="1800200"/>
          </a:xfrm>
        </p:grpSpPr>
        <p:sp>
          <p:nvSpPr>
            <p:cNvPr id="43" name="椭圆 42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E647C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694177" y="2006073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</a:t>
            </a:r>
            <a:endParaRPr lang="en-US" altLang="zh-CN" sz="2400" b="1" smtClean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smtClean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</a:t>
            </a:r>
            <a:endParaRPr lang="en-US" altLang="zh-CN" sz="2400" b="1" smtClean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1993131" y="5097817"/>
            <a:ext cx="280831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137147" y="3395622"/>
            <a:ext cx="25202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2400" b="1" smtClean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项目工程中获取的</a:t>
            </a:r>
            <a:endParaRPr lang="en-US" altLang="zh-CN" sz="2400" b="1" smtClean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/>
            <a:r>
              <a:rPr lang="zh-CN" altLang="en-US" sz="2400" b="1" smtClean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经验成绩积累情况</a:t>
            </a:r>
            <a:endParaRPr lang="zh-CN" altLang="en-US" sz="2400" b="1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05199" y="4250558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关键字设问？</a:t>
            </a:r>
            <a:endParaRPr lang="zh-CN" altLang="en-US" sz="14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05199" y="4521753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关键字设问？</a:t>
            </a:r>
            <a:endParaRPr lang="zh-CN" altLang="en-US" sz="14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05199" y="4809785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关键字设问？</a:t>
            </a:r>
            <a:endParaRPr lang="zh-CN" altLang="en-US" sz="14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93131" y="5204519"/>
            <a:ext cx="2808312" cy="367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741161" y="1572234"/>
            <a:ext cx="4176464" cy="662235"/>
            <a:chOff x="5737547" y="1428218"/>
            <a:chExt cx="4176464" cy="662235"/>
          </a:xfrm>
        </p:grpSpPr>
        <p:sp>
          <p:nvSpPr>
            <p:cNvPr id="53" name="圆角矩形 52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name="adj" fmla="val 30951"/>
              </a:avLst>
            </a:prstGeom>
            <a:solidFill>
              <a:srgbClr val="0E647C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圆角矩形 53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name="adj" fmla="val 30951"/>
              </a:avLst>
            </a:prstGeom>
            <a:blipFill>
              <a:blip r:embed="rId1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092023" y="1764852"/>
            <a:ext cx="36815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b="1" smtClean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b="1" smtClean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b="1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5741161" y="2406725"/>
            <a:ext cx="4176464" cy="662235"/>
            <a:chOff x="5737547" y="1428218"/>
            <a:chExt cx="4176464" cy="662235"/>
          </a:xfrm>
        </p:grpSpPr>
        <p:sp>
          <p:nvSpPr>
            <p:cNvPr id="57" name="圆角矩形 56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name="adj" fmla="val 30951"/>
              </a:avLst>
            </a:prstGeom>
            <a:solidFill>
              <a:srgbClr val="2DB2A4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圆角矩形 57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name="adj" fmla="val 30951"/>
              </a:avLst>
            </a:prstGeom>
            <a:blipFill>
              <a:blip r:embed="rId1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092023" y="2599343"/>
            <a:ext cx="36815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b="1" smtClean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b="1" smtClean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b="1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5741161" y="3228418"/>
            <a:ext cx="4176464" cy="662235"/>
            <a:chOff x="5737547" y="1428218"/>
            <a:chExt cx="4176464" cy="662235"/>
          </a:xfrm>
        </p:grpSpPr>
        <p:sp>
          <p:nvSpPr>
            <p:cNvPr id="61" name="圆角矩形 60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name="adj" fmla="val 30951"/>
              </a:avLst>
            </a:prstGeom>
            <a:solidFill>
              <a:srgbClr val="F77A08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name="adj" fmla="val 30951"/>
              </a:avLst>
            </a:prstGeom>
            <a:blipFill>
              <a:blip r:embed="rId1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092023" y="3421036"/>
            <a:ext cx="36815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b="1" smtClean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b="1" smtClean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b="1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5741161" y="4062909"/>
            <a:ext cx="4176464" cy="662235"/>
            <a:chOff x="5737547" y="1428218"/>
            <a:chExt cx="4176464" cy="662235"/>
          </a:xfrm>
        </p:grpSpPr>
        <p:sp>
          <p:nvSpPr>
            <p:cNvPr id="65" name="圆角矩形 64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name="adj" fmla="val 30951"/>
              </a:avLst>
            </a:prstGeom>
            <a:solidFill>
              <a:srgbClr val="92D050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圆角矩形 65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name="adj" fmla="val 30951"/>
              </a:avLst>
            </a:prstGeom>
            <a:blipFill>
              <a:blip r:embed="rId1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6092023" y="4255527"/>
            <a:ext cx="36815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b="1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b="1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b="1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5741161" y="4927005"/>
            <a:ext cx="4176464" cy="662235"/>
            <a:chOff x="5737547" y="1428218"/>
            <a:chExt cx="4176464" cy="662235"/>
          </a:xfrm>
        </p:grpSpPr>
        <p:sp>
          <p:nvSpPr>
            <p:cNvPr id="69" name="圆角矩形 68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name="adj" fmla="val 30951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圆角矩形 69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name="adj" fmla="val 30951"/>
              </a:avLst>
            </a:prstGeom>
            <a:blipFill>
              <a:blip r:embed="rId1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6092023" y="5119623"/>
            <a:ext cx="36815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b="1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 rot="16200000">
            <a:off x="3413896" y="3290901"/>
            <a:ext cx="3354773" cy="579679"/>
            <a:chOff x="7967269" y="3151651"/>
            <a:chExt cx="3354773" cy="579679"/>
          </a:xfrm>
        </p:grpSpPr>
        <p:sp>
          <p:nvSpPr>
            <p:cNvPr id="73" name="Line 128"/>
            <p:cNvSpPr>
              <a:spLocks noChangeShapeType="1"/>
            </p:cNvSpPr>
            <p:nvPr/>
          </p:nvSpPr>
          <p:spPr bwMode="auto">
            <a:xfrm flipH="1">
              <a:off x="9702801" y="3151651"/>
              <a:ext cx="0" cy="579678"/>
            </a:xfrm>
            <a:prstGeom prst="line">
              <a:avLst/>
            </a:prstGeom>
            <a:noFill/>
            <a:ln w="95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Line 129"/>
            <p:cNvSpPr>
              <a:spLocks noChangeShapeType="1"/>
            </p:cNvSpPr>
            <p:nvPr/>
          </p:nvSpPr>
          <p:spPr bwMode="auto">
            <a:xfrm flipH="1">
              <a:off x="7967269" y="3492499"/>
              <a:ext cx="3354771" cy="0"/>
            </a:xfrm>
            <a:prstGeom prst="line">
              <a:avLst/>
            </a:prstGeom>
            <a:noFill/>
            <a:ln w="95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Line 130"/>
            <p:cNvSpPr>
              <a:spLocks noChangeShapeType="1"/>
            </p:cNvSpPr>
            <p:nvPr/>
          </p:nvSpPr>
          <p:spPr bwMode="auto">
            <a:xfrm flipH="1">
              <a:off x="7971393" y="3486151"/>
              <a:ext cx="0" cy="209550"/>
            </a:xfrm>
            <a:prstGeom prst="line">
              <a:avLst/>
            </a:prstGeom>
            <a:noFill/>
            <a:ln w="95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Line 131"/>
            <p:cNvSpPr>
              <a:spLocks noChangeShapeType="1"/>
            </p:cNvSpPr>
            <p:nvPr/>
          </p:nvSpPr>
          <p:spPr bwMode="auto">
            <a:xfrm flipH="1">
              <a:off x="11322042" y="3492500"/>
              <a:ext cx="0" cy="238830"/>
            </a:xfrm>
            <a:prstGeom prst="line">
              <a:avLst/>
            </a:prstGeom>
            <a:noFill/>
            <a:ln w="95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99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99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99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99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299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99"/>
                            </p:stCondLst>
                            <p:childTnLst>
                              <p:par>
                                <p:cTn id="7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299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799"/>
                            </p:stCondLst>
                            <p:childTnLst>
                              <p:par>
                                <p:cTn id="8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299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799"/>
                            </p:stCondLst>
                            <p:childTnLst>
                              <p:par>
                                <p:cTn id="9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299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799"/>
                            </p:stCondLst>
                            <p:childTnLst>
                              <p:par>
                                <p:cTn id="1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299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799"/>
                            </p:stCondLst>
                            <p:childTnLst>
                              <p:par>
                                <p:cTn id="1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299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45" grpId="0"/>
      <p:bldP spid="47" grpId="0"/>
      <p:bldP spid="48" grpId="0"/>
      <p:bldP spid="49" grpId="0"/>
      <p:bldP spid="50" grpId="0"/>
      <p:bldP spid="51" grpId="0"/>
      <p:bldP spid="55" grpId="0"/>
      <p:bldP spid="59" grpId="0"/>
      <p:bldP spid="63" grpId="0"/>
      <p:bldP spid="67" grpId="0"/>
      <p:bldP spid="7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完成项目汇总</a:t>
            </a:r>
            <a:endParaRPr lang="zh-CN" altLang="en-US" sz="24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1091535" y="1628800"/>
            <a:ext cx="2722375" cy="2016691"/>
            <a:chOff x="587479" y="1628800"/>
            <a:chExt cx="2722375" cy="2016691"/>
          </a:xfrm>
        </p:grpSpPr>
        <p:sp>
          <p:nvSpPr>
            <p:cNvPr id="13" name="矩形 12"/>
            <p:cNvSpPr/>
            <p:nvPr/>
          </p:nvSpPr>
          <p:spPr>
            <a:xfrm>
              <a:off x="587479" y="1628800"/>
              <a:ext cx="2722375" cy="2016691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Picture 2" descr="C:\Users\Administrator\Desktop\其他\bxgdx2.jp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7194" y="1760878"/>
              <a:ext cx="2442945" cy="174013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" name="组合 14"/>
          <p:cNvGrpSpPr/>
          <p:nvPr/>
        </p:nvGrpSpPr>
        <p:grpSpPr>
          <a:xfrm>
            <a:off x="3951276" y="1628800"/>
            <a:ext cx="2722375" cy="2016691"/>
            <a:chOff x="8880562" y="1628800"/>
            <a:chExt cx="2722375" cy="2016691"/>
          </a:xfrm>
        </p:grpSpPr>
        <p:sp>
          <p:nvSpPr>
            <p:cNvPr id="16" name="矩形 15"/>
            <p:cNvSpPr/>
            <p:nvPr/>
          </p:nvSpPr>
          <p:spPr>
            <a:xfrm>
              <a:off x="8880562" y="1628800"/>
              <a:ext cx="2722375" cy="2016691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Picture 3" descr="C:\Users\Administrator\Desktop\2014810105822934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32520" y="1747962"/>
              <a:ext cx="2418459" cy="177836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组合 17"/>
          <p:cNvGrpSpPr/>
          <p:nvPr/>
        </p:nvGrpSpPr>
        <p:grpSpPr>
          <a:xfrm>
            <a:off x="1091535" y="3788573"/>
            <a:ext cx="2722375" cy="2016691"/>
            <a:chOff x="3309854" y="3645491"/>
            <a:chExt cx="2722375" cy="2016691"/>
          </a:xfrm>
        </p:grpSpPr>
        <p:sp>
          <p:nvSpPr>
            <p:cNvPr id="19" name="矩形 18"/>
            <p:cNvSpPr/>
            <p:nvPr/>
          </p:nvSpPr>
          <p:spPr>
            <a:xfrm>
              <a:off x="3309854" y="3645491"/>
              <a:ext cx="2722375" cy="2016691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Picture 5" descr="C:\Users\Administrator\Desktop\t01d9ff32d2070703f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52937" y="3760731"/>
              <a:ext cx="2436208" cy="178621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组合 20"/>
          <p:cNvGrpSpPr/>
          <p:nvPr/>
        </p:nvGrpSpPr>
        <p:grpSpPr>
          <a:xfrm>
            <a:off x="3951276" y="3788573"/>
            <a:ext cx="2722375" cy="2016691"/>
            <a:chOff x="6158187" y="3645491"/>
            <a:chExt cx="2722375" cy="2016691"/>
          </a:xfrm>
        </p:grpSpPr>
        <p:sp>
          <p:nvSpPr>
            <p:cNvPr id="22" name="矩形 21"/>
            <p:cNvSpPr/>
            <p:nvPr/>
          </p:nvSpPr>
          <p:spPr>
            <a:xfrm>
              <a:off x="6158187" y="3645491"/>
              <a:ext cx="2722375" cy="2016691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Picture 6" descr="C:\Users\Administrator\Desktop\7570760_235941684382_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09989" y="3774885"/>
              <a:ext cx="2418770" cy="175790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组合 23"/>
          <p:cNvGrpSpPr/>
          <p:nvPr/>
        </p:nvGrpSpPr>
        <p:grpSpPr>
          <a:xfrm>
            <a:off x="6961683" y="1716250"/>
            <a:ext cx="4176464" cy="662235"/>
            <a:chOff x="5737547" y="1428218"/>
            <a:chExt cx="4176464" cy="662235"/>
          </a:xfrm>
        </p:grpSpPr>
        <p:sp>
          <p:nvSpPr>
            <p:cNvPr id="25" name="圆角矩形 24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name="adj" fmla="val 30951"/>
              </a:avLst>
            </a:prstGeom>
            <a:solidFill>
              <a:srgbClr val="0E647C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name="adj" fmla="val 30951"/>
              </a:avLst>
            </a:prstGeom>
            <a:blipFill>
              <a:blip r:embed="rId6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312545" y="1844824"/>
            <a:ext cx="36815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2400" b="1" smtClean="0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r>
              <a:rPr lang="en-US" altLang="zh-CN" b="1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smtClean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b="1" smtClean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b="1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961683" y="2550741"/>
            <a:ext cx="4176464" cy="662235"/>
            <a:chOff x="5737547" y="1428218"/>
            <a:chExt cx="4176464" cy="662235"/>
          </a:xfrm>
        </p:grpSpPr>
        <p:sp>
          <p:nvSpPr>
            <p:cNvPr id="29" name="圆角矩形 28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name="adj" fmla="val 30951"/>
              </a:avLst>
            </a:prstGeom>
            <a:solidFill>
              <a:srgbClr val="2DB2A4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name="adj" fmla="val 30951"/>
              </a:avLst>
            </a:prstGeom>
            <a:blipFill>
              <a:blip r:embed="rId6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312545" y="2708920"/>
            <a:ext cx="36815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2400" b="1" smtClean="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r>
              <a:rPr lang="en-US" altLang="zh-CN" b="1" smtClean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smtClean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b="1" smtClean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b="1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961683" y="3372434"/>
            <a:ext cx="4176464" cy="662235"/>
            <a:chOff x="5737547" y="1428218"/>
            <a:chExt cx="4176464" cy="662235"/>
          </a:xfrm>
        </p:grpSpPr>
        <p:sp>
          <p:nvSpPr>
            <p:cNvPr id="33" name="圆角矩形 32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name="adj" fmla="val 30951"/>
              </a:avLst>
            </a:prstGeom>
            <a:solidFill>
              <a:srgbClr val="F77A08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name="adj" fmla="val 30951"/>
              </a:avLst>
            </a:prstGeom>
            <a:blipFill>
              <a:blip r:embed="rId6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312545" y="3501008"/>
            <a:ext cx="36815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2400" b="1" smtClean="0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r>
              <a:rPr lang="en-US" altLang="zh-CN" b="1" smtClean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smtClean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b="1" smtClean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b="1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6961683" y="4206925"/>
            <a:ext cx="4176464" cy="662235"/>
            <a:chOff x="5737547" y="1428218"/>
            <a:chExt cx="4176464" cy="662235"/>
          </a:xfrm>
        </p:grpSpPr>
        <p:sp>
          <p:nvSpPr>
            <p:cNvPr id="37" name="圆角矩形 36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name="adj" fmla="val 30951"/>
              </a:avLst>
            </a:prstGeom>
            <a:solidFill>
              <a:srgbClr val="92D050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name="adj" fmla="val 30951"/>
              </a:avLst>
            </a:prstGeom>
            <a:blipFill>
              <a:blip r:embed="rId6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312545" y="4365104"/>
            <a:ext cx="36815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2400" b="1" smtClean="0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r>
              <a:rPr lang="en-US" altLang="zh-CN" b="1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b="1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b="1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6961683" y="5013176"/>
            <a:ext cx="4320480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。在此录入上述图表的综合说明，在此录入上述图表的综合描述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50"/>
                            </p:stCondLst>
                            <p:childTnLst>
                              <p:par>
                                <p:cTn id="6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2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2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27" grpId="0"/>
      <p:bldP spid="31" grpId="0"/>
      <p:bldP spid="35" grpId="0"/>
      <p:bldP spid="39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资金预算情况</a:t>
            </a:r>
            <a:endParaRPr lang="zh-CN" altLang="en-US" sz="24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3126702" y="2071135"/>
            <a:ext cx="2417551" cy="2409618"/>
            <a:chOff x="2177041" y="2040889"/>
            <a:chExt cx="2417551" cy="2409618"/>
          </a:xfrm>
        </p:grpSpPr>
        <p:sp>
          <p:nvSpPr>
            <p:cNvPr id="13" name="Freeform 6"/>
            <p:cNvSpPr/>
            <p:nvPr/>
          </p:nvSpPr>
          <p:spPr bwMode="auto">
            <a:xfrm rot="2700000">
              <a:off x="2181008" y="2036922"/>
              <a:ext cx="2409618" cy="2417551"/>
            </a:xfrm>
            <a:custGeom>
              <a:avLst/>
              <a:gdLst>
                <a:gd name="T0" fmla="*/ 1039 w 5610"/>
                <a:gd name="T1" fmla="*/ 4570 h 5609"/>
                <a:gd name="T2" fmla="*/ 4802 w 5610"/>
                <a:gd name="T3" fmla="*/ 4570 h 5609"/>
                <a:gd name="T4" fmla="*/ 5579 w 5610"/>
                <a:gd name="T5" fmla="*/ 2575 h 5609"/>
                <a:gd name="T6" fmla="*/ 5579 w 5610"/>
                <a:gd name="T7" fmla="*/ 30 h 5609"/>
                <a:gd name="T8" fmla="*/ 3035 w 5610"/>
                <a:gd name="T9" fmla="*/ 30 h 5609"/>
                <a:gd name="T10" fmla="*/ 1039 w 5610"/>
                <a:gd name="T11" fmla="*/ 807 h 5609"/>
                <a:gd name="T12" fmla="*/ 1039 w 5610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0" h="5609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solidFill>
              <a:srgbClr val="0E647C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"/>
            <p:cNvSpPr/>
            <p:nvPr/>
          </p:nvSpPr>
          <p:spPr bwMode="auto">
            <a:xfrm rot="2700000">
              <a:off x="2312816" y="2169164"/>
              <a:ext cx="2146002" cy="2153067"/>
            </a:xfrm>
            <a:custGeom>
              <a:avLst/>
              <a:gdLst>
                <a:gd name="T0" fmla="*/ 1039 w 5610"/>
                <a:gd name="T1" fmla="*/ 4570 h 5609"/>
                <a:gd name="T2" fmla="*/ 4802 w 5610"/>
                <a:gd name="T3" fmla="*/ 4570 h 5609"/>
                <a:gd name="T4" fmla="*/ 5579 w 5610"/>
                <a:gd name="T5" fmla="*/ 2575 h 5609"/>
                <a:gd name="T6" fmla="*/ 5579 w 5610"/>
                <a:gd name="T7" fmla="*/ 30 h 5609"/>
                <a:gd name="T8" fmla="*/ 3035 w 5610"/>
                <a:gd name="T9" fmla="*/ 30 h 5609"/>
                <a:gd name="T10" fmla="*/ 1039 w 5610"/>
                <a:gd name="T11" fmla="*/ 807 h 5609"/>
                <a:gd name="T12" fmla="*/ 1039 w 5610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0" h="5609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558254" y="1635935"/>
            <a:ext cx="1317173" cy="1321509"/>
            <a:chOff x="4608593" y="1605689"/>
            <a:chExt cx="1317173" cy="1321509"/>
          </a:xfrm>
        </p:grpSpPr>
        <p:sp>
          <p:nvSpPr>
            <p:cNvPr id="16" name="Freeform 6"/>
            <p:cNvSpPr/>
            <p:nvPr/>
          </p:nvSpPr>
          <p:spPr bwMode="auto">
            <a:xfrm rot="8148960">
              <a:off x="4608593" y="1605689"/>
              <a:ext cx="1317173" cy="1321509"/>
            </a:xfrm>
            <a:custGeom>
              <a:avLst/>
              <a:gdLst>
                <a:gd name="T0" fmla="*/ 1039 w 5610"/>
                <a:gd name="T1" fmla="*/ 4570 h 5609"/>
                <a:gd name="T2" fmla="*/ 4802 w 5610"/>
                <a:gd name="T3" fmla="*/ 4570 h 5609"/>
                <a:gd name="T4" fmla="*/ 5579 w 5610"/>
                <a:gd name="T5" fmla="*/ 2575 h 5609"/>
                <a:gd name="T6" fmla="*/ 5579 w 5610"/>
                <a:gd name="T7" fmla="*/ 30 h 5609"/>
                <a:gd name="T8" fmla="*/ 3035 w 5610"/>
                <a:gd name="T9" fmla="*/ 30 h 5609"/>
                <a:gd name="T10" fmla="*/ 1039 w 5610"/>
                <a:gd name="T11" fmla="*/ 807 h 5609"/>
                <a:gd name="T12" fmla="*/ 1039 w 5610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0" h="5609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/>
            <p:cNvSpPr/>
            <p:nvPr/>
          </p:nvSpPr>
          <p:spPr bwMode="auto">
            <a:xfrm rot="8148960">
              <a:off x="4730847" y="1728345"/>
              <a:ext cx="1072665" cy="1076196"/>
            </a:xfrm>
            <a:custGeom>
              <a:avLst/>
              <a:gdLst>
                <a:gd name="T0" fmla="*/ 1039 w 5610"/>
                <a:gd name="T1" fmla="*/ 4570 h 5609"/>
                <a:gd name="T2" fmla="*/ 4802 w 5610"/>
                <a:gd name="T3" fmla="*/ 4570 h 5609"/>
                <a:gd name="T4" fmla="*/ 5579 w 5610"/>
                <a:gd name="T5" fmla="*/ 2575 h 5609"/>
                <a:gd name="T6" fmla="*/ 5579 w 5610"/>
                <a:gd name="T7" fmla="*/ 30 h 5609"/>
                <a:gd name="T8" fmla="*/ 3035 w 5610"/>
                <a:gd name="T9" fmla="*/ 30 h 5609"/>
                <a:gd name="T10" fmla="*/ 1039 w 5610"/>
                <a:gd name="T11" fmla="*/ 807 h 5609"/>
                <a:gd name="T12" fmla="*/ 1039 w 5610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0" h="5609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265308" y="3692549"/>
            <a:ext cx="1902935" cy="1896691"/>
            <a:chOff x="4315647" y="3662303"/>
            <a:chExt cx="1902935" cy="1896691"/>
          </a:xfrm>
        </p:grpSpPr>
        <p:sp>
          <p:nvSpPr>
            <p:cNvPr id="19" name="Freeform 6"/>
            <p:cNvSpPr/>
            <p:nvPr/>
          </p:nvSpPr>
          <p:spPr bwMode="auto">
            <a:xfrm rot="18894142">
              <a:off x="4318769" y="3659181"/>
              <a:ext cx="1896691" cy="1902935"/>
            </a:xfrm>
            <a:custGeom>
              <a:avLst/>
              <a:gdLst>
                <a:gd name="T0" fmla="*/ 1039 w 5610"/>
                <a:gd name="T1" fmla="*/ 4570 h 5609"/>
                <a:gd name="T2" fmla="*/ 4802 w 5610"/>
                <a:gd name="T3" fmla="*/ 4570 h 5609"/>
                <a:gd name="T4" fmla="*/ 5579 w 5610"/>
                <a:gd name="T5" fmla="*/ 2575 h 5609"/>
                <a:gd name="T6" fmla="*/ 5579 w 5610"/>
                <a:gd name="T7" fmla="*/ 30 h 5609"/>
                <a:gd name="T8" fmla="*/ 3035 w 5610"/>
                <a:gd name="T9" fmla="*/ 30 h 5609"/>
                <a:gd name="T10" fmla="*/ 1039 w 5610"/>
                <a:gd name="T11" fmla="*/ 807 h 5609"/>
                <a:gd name="T12" fmla="*/ 1039 w 5610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0" h="5609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solidFill>
              <a:srgbClr val="2DB2A4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"/>
            <p:cNvSpPr/>
            <p:nvPr/>
          </p:nvSpPr>
          <p:spPr bwMode="auto">
            <a:xfrm rot="18894142">
              <a:off x="4475435" y="3796133"/>
              <a:ext cx="1583359" cy="1588572"/>
            </a:xfrm>
            <a:custGeom>
              <a:avLst/>
              <a:gdLst>
                <a:gd name="T0" fmla="*/ 1039 w 5610"/>
                <a:gd name="T1" fmla="*/ 4570 h 5609"/>
                <a:gd name="T2" fmla="*/ 4802 w 5610"/>
                <a:gd name="T3" fmla="*/ 4570 h 5609"/>
                <a:gd name="T4" fmla="*/ 5579 w 5610"/>
                <a:gd name="T5" fmla="*/ 2575 h 5609"/>
                <a:gd name="T6" fmla="*/ 5579 w 5610"/>
                <a:gd name="T7" fmla="*/ 30 h 5609"/>
                <a:gd name="T8" fmla="*/ 3035 w 5610"/>
                <a:gd name="T9" fmla="*/ 30 h 5609"/>
                <a:gd name="T10" fmla="*/ 1039 w 5610"/>
                <a:gd name="T11" fmla="*/ 807 h 5609"/>
                <a:gd name="T12" fmla="*/ 1039 w 5610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0" h="5609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 rot="21257172">
            <a:off x="6717587" y="2486329"/>
            <a:ext cx="1584429" cy="1579230"/>
            <a:chOff x="5767926" y="2440885"/>
            <a:chExt cx="1584429" cy="1579230"/>
          </a:xfrm>
        </p:grpSpPr>
        <p:sp>
          <p:nvSpPr>
            <p:cNvPr id="22" name="Freeform 6"/>
            <p:cNvSpPr/>
            <p:nvPr/>
          </p:nvSpPr>
          <p:spPr bwMode="auto">
            <a:xfrm rot="13850358">
              <a:off x="5770526" y="2438285"/>
              <a:ext cx="1579230" cy="1584429"/>
            </a:xfrm>
            <a:custGeom>
              <a:avLst/>
              <a:gdLst>
                <a:gd name="T0" fmla="*/ 1039 w 5610"/>
                <a:gd name="T1" fmla="*/ 4570 h 5609"/>
                <a:gd name="T2" fmla="*/ 4802 w 5610"/>
                <a:gd name="T3" fmla="*/ 4570 h 5609"/>
                <a:gd name="T4" fmla="*/ 5579 w 5610"/>
                <a:gd name="T5" fmla="*/ 2575 h 5609"/>
                <a:gd name="T6" fmla="*/ 5579 w 5610"/>
                <a:gd name="T7" fmla="*/ 30 h 5609"/>
                <a:gd name="T8" fmla="*/ 3035 w 5610"/>
                <a:gd name="T9" fmla="*/ 30 h 5609"/>
                <a:gd name="T10" fmla="*/ 1039 w 5610"/>
                <a:gd name="T11" fmla="*/ 807 h 5609"/>
                <a:gd name="T12" fmla="*/ 1039 w 5610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0" h="5609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solidFill>
              <a:srgbClr val="F77A08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"/>
            <p:cNvSpPr/>
            <p:nvPr/>
          </p:nvSpPr>
          <p:spPr bwMode="auto">
            <a:xfrm rot="13850358">
              <a:off x="5889392" y="2557541"/>
              <a:ext cx="1341499" cy="1345916"/>
            </a:xfrm>
            <a:custGeom>
              <a:avLst/>
              <a:gdLst>
                <a:gd name="T0" fmla="*/ 1039 w 5610"/>
                <a:gd name="T1" fmla="*/ 4570 h 5609"/>
                <a:gd name="T2" fmla="*/ 4802 w 5610"/>
                <a:gd name="T3" fmla="*/ 4570 h 5609"/>
                <a:gd name="T4" fmla="*/ 5579 w 5610"/>
                <a:gd name="T5" fmla="*/ 2575 h 5609"/>
                <a:gd name="T6" fmla="*/ 5579 w 5610"/>
                <a:gd name="T7" fmla="*/ 30 h 5609"/>
                <a:gd name="T8" fmla="*/ 3035 w 5610"/>
                <a:gd name="T9" fmla="*/ 30 h 5609"/>
                <a:gd name="T10" fmla="*/ 1039 w 5610"/>
                <a:gd name="T11" fmla="*/ 807 h 5609"/>
                <a:gd name="T12" fmla="*/ 1039 w 5610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0" h="5609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429013" y="2883182"/>
            <a:ext cx="1962051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smtClean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管理成本</a:t>
            </a:r>
            <a:endParaRPr lang="en-US" altLang="zh-CN" sz="2800" b="1" smtClean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600" b="1" smtClean="0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rPr>
              <a:t>40%</a:t>
            </a:r>
            <a:endParaRPr lang="zh-CN" altLang="en-US" sz="3600" b="1">
              <a:solidFill>
                <a:srgbClr val="0E647C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29213" y="4192100"/>
            <a:ext cx="1962051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营销</a:t>
            </a:r>
            <a:r>
              <a:rPr lang="zh-CN" altLang="en-US" sz="2000" b="1" smtClean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成本</a:t>
            </a:r>
            <a:endParaRPr lang="en-US" altLang="zh-CN" sz="2000" b="1" smtClean="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200" b="1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rPr>
              <a:t>3</a:t>
            </a:r>
            <a:r>
              <a:rPr lang="en-US" altLang="zh-CN" sz="3200" b="1" smtClean="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rPr>
              <a:t>0%</a:t>
            </a:r>
            <a:endParaRPr lang="zh-CN" altLang="en-US" sz="3200" b="1">
              <a:solidFill>
                <a:srgbClr val="2DB2A4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53349" y="2957512"/>
            <a:ext cx="196205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b="1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办公</a:t>
            </a:r>
            <a:r>
              <a:rPr lang="zh-CN" altLang="en-US" b="1" smtClean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成本</a:t>
            </a:r>
            <a:endParaRPr lang="en-US" altLang="zh-CN" b="1" smtClean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200" b="1" smtClean="0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rPr>
              <a:t>20%</a:t>
            </a:r>
            <a:endParaRPr lang="zh-CN" altLang="en-US" sz="3200" b="1">
              <a:solidFill>
                <a:srgbClr val="F77A08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47048" y="2019086"/>
            <a:ext cx="196205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600" b="1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r>
              <a:rPr lang="zh-CN" altLang="en-US" sz="1600" b="1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成本</a:t>
            </a:r>
            <a:endParaRPr lang="en-US" altLang="zh-CN" sz="1600" b="1" smtClean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200" b="1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rPr>
              <a:t>1</a:t>
            </a:r>
            <a:r>
              <a:rPr lang="en-US" altLang="zh-CN" sz="3200" b="1" smtClean="0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rPr>
              <a:t>0%</a:t>
            </a:r>
            <a:endParaRPr lang="zh-CN" altLang="en-US" sz="3200" b="1">
              <a:solidFill>
                <a:srgbClr val="92D05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6987" y="4149080"/>
            <a:ext cx="2892016" cy="12545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。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内容文字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内容需概括精炼。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03232" y="4683382"/>
            <a:ext cx="250672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精炼。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55360" y="2955190"/>
            <a:ext cx="250672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精炼。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87208" y="1660787"/>
            <a:ext cx="250672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精炼。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完成项目之一</a:t>
            </a:r>
            <a:endParaRPr lang="zh-CN" altLang="en-US" sz="24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642162" y="2049838"/>
            <a:ext cx="1237382" cy="1115636"/>
            <a:chOff x="2713211" y="1988840"/>
            <a:chExt cx="1610824" cy="1452335"/>
          </a:xfrm>
        </p:grpSpPr>
        <p:sp>
          <p:nvSpPr>
            <p:cNvPr id="16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518076" y="5360416"/>
            <a:ext cx="926821" cy="835631"/>
            <a:chOff x="2713211" y="1988840"/>
            <a:chExt cx="1610824" cy="1452335"/>
          </a:xfrm>
        </p:grpSpPr>
        <p:sp>
          <p:nvSpPr>
            <p:cNvPr id="19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260853" y="2488699"/>
            <a:ext cx="4864650" cy="3384550"/>
            <a:chOff x="872897" y="2205038"/>
            <a:chExt cx="4864650" cy="3384550"/>
          </a:xfrm>
          <a:effectLst>
            <a:outerShdw blurRad="431800" dist="889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矩形 12"/>
            <p:cNvSpPr/>
            <p:nvPr/>
          </p:nvSpPr>
          <p:spPr>
            <a:xfrm>
              <a:off x="872897" y="2205038"/>
              <a:ext cx="4864650" cy="3384550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027423" y="2323995"/>
              <a:ext cx="4566108" cy="3146637"/>
            </a:xfrm>
            <a:prstGeom prst="rect">
              <a:avLst/>
            </a:prstGeom>
            <a:blipFill>
              <a:blip r:embed="rId2"/>
              <a:stretch>
                <a:fillRect t="-4343" b="-4343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745659" y="2456580"/>
            <a:ext cx="4320480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。在此录入上述图表的综合说明，在此录入上述图表的综合描述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7465739" y="3914119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7753771" y="3536700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/>
              <a:buNone/>
            </a:pPr>
            <a:r>
              <a:rPr lang="zh-CN" altLang="en-US" b="1" smtClean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添加文字标题</a:t>
            </a:r>
            <a:endParaRPr lang="zh-CN" altLang="en-US" b="1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7753771" y="3944706"/>
            <a:ext cx="338437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745659" y="3657112"/>
            <a:ext cx="968654" cy="956034"/>
            <a:chOff x="6217935" y="1158425"/>
            <a:chExt cx="527724" cy="520849"/>
          </a:xfrm>
        </p:grpSpPr>
        <p:grpSp>
          <p:nvGrpSpPr>
            <p:cNvPr id="26" name="组合 25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smtClean="0">
                  <a:solidFill>
                    <a:srgbClr val="2DB2A4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200" b="1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7465739" y="5138255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7753771" y="4760836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/>
              <a:buNone/>
            </a:pPr>
            <a:r>
              <a:rPr lang="zh-CN" altLang="en-US" b="1" smtClean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添加文字图标</a:t>
            </a:r>
            <a:endParaRPr lang="zh-CN" altLang="en-US" b="1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7753771" y="5168842"/>
            <a:ext cx="338437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745659" y="4881248"/>
            <a:ext cx="968654" cy="956034"/>
            <a:chOff x="6217935" y="1158425"/>
            <a:chExt cx="527724" cy="520849"/>
          </a:xfrm>
        </p:grpSpPr>
        <p:grpSp>
          <p:nvGrpSpPr>
            <p:cNvPr id="34" name="组合 33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2DB2A4"/>
                  </a:solidFill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smtClean="0">
                  <a:solidFill>
                    <a:srgbClr val="F77A0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200" b="1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081363" y="1254597"/>
            <a:ext cx="4176464" cy="662235"/>
            <a:chOff x="5737547" y="1428218"/>
            <a:chExt cx="4176464" cy="662235"/>
          </a:xfrm>
        </p:grpSpPr>
        <p:sp>
          <p:nvSpPr>
            <p:cNvPr id="39" name="圆角矩形 38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name="adj" fmla="val 30951"/>
              </a:avLst>
            </a:prstGeom>
            <a:solidFill>
              <a:srgbClr val="0E647C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name="adj" fmla="val 30951"/>
              </a:avLst>
            </a:prstGeom>
            <a:blipFill>
              <a:blip r:embed="rId1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297387" y="1383171"/>
            <a:ext cx="36815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rPr>
              <a:t>在此输入工程项目名称</a:t>
            </a:r>
            <a:endParaRPr lang="en-US" altLang="zh-CN" b="1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5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750"/>
                            </p:stCondLst>
                            <p:childTnLst>
                              <p:par>
                                <p:cTn id="7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75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21" grpId="0"/>
      <p:bldP spid="23" grpId="0"/>
      <p:bldP spid="24" grpId="0"/>
      <p:bldP spid="31" grpId="0"/>
      <p:bldP spid="32" grpId="0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完成项目之二</a:t>
            </a:r>
            <a:endParaRPr lang="zh-CN" altLang="en-US" sz="24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4081363" y="1254597"/>
            <a:ext cx="4176464" cy="662235"/>
            <a:chOff x="5737547" y="1428218"/>
            <a:chExt cx="4176464" cy="662235"/>
          </a:xfrm>
        </p:grpSpPr>
        <p:sp>
          <p:nvSpPr>
            <p:cNvPr id="43" name="圆角矩形 42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name="adj" fmla="val 30951"/>
              </a:avLst>
            </a:prstGeom>
            <a:solidFill>
              <a:srgbClr val="0E647C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name="adj" fmla="val 30951"/>
              </a:avLst>
            </a:prstGeom>
            <a:blipFill>
              <a:blip r:embed="rId1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297387" y="1383171"/>
            <a:ext cx="36815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rPr>
              <a:t>在此输入工程项目名称</a:t>
            </a:r>
            <a:endParaRPr lang="en-US" altLang="zh-CN" b="1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10151494" y="2179311"/>
            <a:ext cx="1237382" cy="1115636"/>
            <a:chOff x="2713211" y="1988840"/>
            <a:chExt cx="1610824" cy="1452335"/>
          </a:xfrm>
        </p:grpSpPr>
        <p:sp>
          <p:nvSpPr>
            <p:cNvPr id="73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14468" y="4969633"/>
            <a:ext cx="926821" cy="835631"/>
            <a:chOff x="2713211" y="1988840"/>
            <a:chExt cx="1610824" cy="1452335"/>
          </a:xfrm>
        </p:grpSpPr>
        <p:sp>
          <p:nvSpPr>
            <p:cNvPr id="76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077879" y="2604314"/>
            <a:ext cx="10060268" cy="2884517"/>
            <a:chOff x="-4322721" y="2205038"/>
            <a:chExt cx="10060268" cy="3384550"/>
          </a:xfrm>
          <a:effectLst>
            <a:outerShdw blurRad="431800" dist="889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3" name="矩形 52"/>
            <p:cNvSpPr/>
            <p:nvPr/>
          </p:nvSpPr>
          <p:spPr>
            <a:xfrm>
              <a:off x="-4322721" y="2205038"/>
              <a:ext cx="10060268" cy="3384550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1027423" y="2323995"/>
              <a:ext cx="4566108" cy="3146637"/>
            </a:xfrm>
            <a:prstGeom prst="rect">
              <a:avLst/>
            </a:prstGeom>
            <a:blipFill>
              <a:blip r:embed="rId2"/>
              <a:stretch>
                <a:fillRect t="-4343" b="-4343"/>
              </a:stretch>
            </a:blip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8" name="矩形 77"/>
          <p:cNvSpPr>
            <a:spLocks noChangeArrowheads="1"/>
          </p:cNvSpPr>
          <p:nvPr/>
        </p:nvSpPr>
        <p:spPr bwMode="auto">
          <a:xfrm>
            <a:off x="1386077" y="3368782"/>
            <a:ext cx="4567494" cy="190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          在此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。在此录入上述图表的综合说明，在此录入上述图表的综合描述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。在此录入上述图表的综合说明，在此录入上述图表的综合描述说明。在此录入上述图表的综合说明，在此录入上述图表的综合描述说明。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45" grpId="0"/>
      <p:bldP spid="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经验成绩积累</a:t>
            </a:r>
            <a:endParaRPr lang="zh-CN" altLang="en-US" sz="24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组合 76"/>
          <p:cNvGrpSpPr/>
          <p:nvPr/>
        </p:nvGrpSpPr>
        <p:grpSpPr>
          <a:xfrm>
            <a:off x="1057027" y="1844824"/>
            <a:ext cx="4391620" cy="3325945"/>
            <a:chOff x="2282031" y="457200"/>
            <a:chExt cx="7631113" cy="5943600"/>
          </a:xfrm>
        </p:grpSpPr>
        <p:pic>
          <p:nvPicPr>
            <p:cNvPr id="78" name="Picture 3" descr="C:\Users\Administrator\Desktop\iMac_resource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2031" y="457200"/>
              <a:ext cx="7631113" cy="594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矩形 78"/>
            <p:cNvSpPr/>
            <p:nvPr/>
          </p:nvSpPr>
          <p:spPr>
            <a:xfrm>
              <a:off x="3098185" y="980728"/>
              <a:ext cx="6048672" cy="3456384"/>
            </a:xfrm>
            <a:prstGeom prst="rect">
              <a:avLst/>
            </a:prstGeom>
            <a:blipFill>
              <a:blip r:embed="rId2"/>
              <a:stretch>
                <a:fillRect l="-36872" t="-15145" r="-12052" b="-63539"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3721323" y="3310335"/>
            <a:ext cx="1944216" cy="2405795"/>
            <a:chOff x="865232" y="1286330"/>
            <a:chExt cx="4013321" cy="4966128"/>
          </a:xfrm>
        </p:grpSpPr>
        <p:pic>
          <p:nvPicPr>
            <p:cNvPr id="81" name="Picture 3"/>
            <p:cNvPicPr>
              <a:picLocks noChangeAspect="1"/>
            </p:cNvPicPr>
            <p:nvPr/>
          </p:nvPicPr>
          <p:blipFill>
            <a:blip r:embed="rId3"/>
            <a:srcRect l="5354" t="8440" r="6203" b="10137"/>
            <a:stretch>
              <a:fillRect/>
            </a:stretch>
          </p:blipFill>
          <p:spPr>
            <a:xfrm>
              <a:off x="865232" y="1286330"/>
              <a:ext cx="4013321" cy="4966128"/>
            </a:xfrm>
            <a:prstGeom prst="rect">
              <a:avLst/>
            </a:prstGeom>
          </p:spPr>
        </p:pic>
        <p:sp>
          <p:nvSpPr>
            <p:cNvPr id="82" name="Rectangle 4"/>
            <p:cNvSpPr/>
            <p:nvPr/>
          </p:nvSpPr>
          <p:spPr>
            <a:xfrm>
              <a:off x="1454929" y="1875864"/>
              <a:ext cx="2838784" cy="3697941"/>
            </a:xfrm>
            <a:prstGeom prst="rect">
              <a:avLst/>
            </a:prstGeom>
            <a:blipFill>
              <a:blip r:embed="rId4"/>
              <a:stretch>
                <a:fillRect l="-4200" t="-5259" r="-103674" b="-92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cxnSp>
        <p:nvCxnSpPr>
          <p:cNvPr id="83" name="直接连接符 82"/>
          <p:cNvCxnSpPr/>
          <p:nvPr/>
        </p:nvCxnSpPr>
        <p:spPr>
          <a:xfrm>
            <a:off x="6601643" y="1934211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矩形 83"/>
          <p:cNvSpPr/>
          <p:nvPr/>
        </p:nvSpPr>
        <p:spPr>
          <a:xfrm>
            <a:off x="6889675" y="1556792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/>
              <a:buNone/>
            </a:pPr>
            <a:r>
              <a:rPr lang="zh-CN" altLang="en-US" b="1" smtClean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市场开拓经验</a:t>
            </a:r>
            <a:endParaRPr lang="zh-CN" altLang="en-US" b="1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5" name="矩形 47"/>
          <p:cNvSpPr>
            <a:spLocks noChangeArrowheads="1"/>
          </p:cNvSpPr>
          <p:nvPr/>
        </p:nvSpPr>
        <p:spPr bwMode="auto">
          <a:xfrm>
            <a:off x="6889675" y="1964798"/>
            <a:ext cx="4248472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。在此录入上述图表的综合说明，在此录入上述图表的综合描述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5881563" y="1677204"/>
            <a:ext cx="968654" cy="956034"/>
            <a:chOff x="6217935" y="1158425"/>
            <a:chExt cx="527724" cy="520849"/>
          </a:xfrm>
        </p:grpSpPr>
        <p:grpSp>
          <p:nvGrpSpPr>
            <p:cNvPr id="93" name="组合 92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96" name="椭圆 9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smtClean="0">
                  <a:solidFill>
                    <a:srgbClr val="0E647C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200" b="1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9" name="直接连接符 98"/>
          <p:cNvCxnSpPr/>
          <p:nvPr/>
        </p:nvCxnSpPr>
        <p:spPr>
          <a:xfrm>
            <a:off x="6601643" y="3488524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矩形 99"/>
          <p:cNvSpPr/>
          <p:nvPr/>
        </p:nvSpPr>
        <p:spPr>
          <a:xfrm>
            <a:off x="6889675" y="3111105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/>
              <a:buNone/>
            </a:pPr>
            <a:r>
              <a:rPr lang="zh-CN" altLang="en-US" b="1" smtClean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部门合作经验</a:t>
            </a:r>
            <a:endParaRPr lang="zh-CN" altLang="en-US" b="1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3" name="矩形 47"/>
          <p:cNvSpPr>
            <a:spLocks noChangeArrowheads="1"/>
          </p:cNvSpPr>
          <p:nvPr/>
        </p:nvSpPr>
        <p:spPr bwMode="auto">
          <a:xfrm>
            <a:off x="6889675" y="3519111"/>
            <a:ext cx="4248472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。在此录入上述图表的综合说明，在此录入上述图表的综合描述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5881563" y="3231517"/>
            <a:ext cx="968654" cy="956034"/>
            <a:chOff x="6217935" y="1158425"/>
            <a:chExt cx="527724" cy="520849"/>
          </a:xfrm>
        </p:grpSpPr>
        <p:grpSp>
          <p:nvGrpSpPr>
            <p:cNvPr id="105" name="组合 104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107" name="椭圆 106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2DB2A4"/>
                  </a:solidFill>
                </a:endParaRPr>
              </a:p>
            </p:txBody>
          </p:sp>
          <p:sp>
            <p:nvSpPr>
              <p:cNvPr id="108" name="椭圆 107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smtClean="0">
                  <a:solidFill>
                    <a:srgbClr val="2DB2A4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200" b="1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9" name="直接连接符 108"/>
          <p:cNvCxnSpPr/>
          <p:nvPr/>
        </p:nvCxnSpPr>
        <p:spPr>
          <a:xfrm>
            <a:off x="6601643" y="5102563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矩形 109"/>
          <p:cNvSpPr/>
          <p:nvPr/>
        </p:nvSpPr>
        <p:spPr>
          <a:xfrm>
            <a:off x="6889675" y="4725144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/>
              <a:buNone/>
            </a:pPr>
            <a:r>
              <a:rPr lang="zh-CN" altLang="en-US" b="1" smtClean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项目管理经验</a:t>
            </a:r>
            <a:endParaRPr lang="zh-CN" altLang="en-US" b="1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1" name="矩形 47"/>
          <p:cNvSpPr>
            <a:spLocks noChangeArrowheads="1"/>
          </p:cNvSpPr>
          <p:nvPr/>
        </p:nvSpPr>
        <p:spPr bwMode="auto">
          <a:xfrm>
            <a:off x="6889675" y="5133150"/>
            <a:ext cx="4248472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。在此录入上述图表的综合说明，在此录入上述图表的综合描述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12" name="组合 111"/>
          <p:cNvGrpSpPr/>
          <p:nvPr/>
        </p:nvGrpSpPr>
        <p:grpSpPr>
          <a:xfrm>
            <a:off x="5881563" y="4845556"/>
            <a:ext cx="968654" cy="956034"/>
            <a:chOff x="6217935" y="1158425"/>
            <a:chExt cx="527724" cy="520849"/>
          </a:xfrm>
        </p:grpSpPr>
        <p:grpSp>
          <p:nvGrpSpPr>
            <p:cNvPr id="113" name="组合 112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115" name="椭圆 114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F77A08"/>
                  </a:solidFill>
                </a:endParaRPr>
              </a:p>
            </p:txBody>
          </p:sp>
          <p:sp>
            <p:nvSpPr>
              <p:cNvPr id="116" name="椭圆 115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114" name="TextBox 113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smtClean="0">
                  <a:solidFill>
                    <a:srgbClr val="F77A0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200" b="1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5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750"/>
                            </p:stCondLst>
                            <p:childTnLst>
                              <p:par>
                                <p:cTn id="7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75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84" grpId="0"/>
      <p:bldP spid="85" grpId="0"/>
      <p:bldP spid="100" grpId="0"/>
      <p:bldP spid="103" grpId="0"/>
      <p:bldP spid="110" grpId="0"/>
      <p:bldP spid="1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r>
              <a:rPr lang="zh-CN" alt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工作情况</a:t>
            </a:r>
            <a:endParaRPr lang="zh-CN" altLang="en-US" sz="24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38" y="2168916"/>
            <a:ext cx="4429125" cy="3268695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5451379" y="1939529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4801443" y="1580226"/>
            <a:ext cx="711242" cy="701976"/>
            <a:chOff x="6217935" y="1158425"/>
            <a:chExt cx="527724" cy="520849"/>
          </a:xfrm>
        </p:grpSpPr>
        <p:grpSp>
          <p:nvGrpSpPr>
            <p:cNvPr id="15" name="组合 14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rgbClr val="0E647C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000" b="1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6385619" y="1628800"/>
            <a:ext cx="424847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粘贴，尽量简洁扼要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5451379" y="2780191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4801443" y="2420888"/>
            <a:ext cx="711242" cy="701976"/>
            <a:chOff x="6217935" y="1158425"/>
            <a:chExt cx="527724" cy="520849"/>
          </a:xfrm>
        </p:grpSpPr>
        <p:grpSp>
          <p:nvGrpSpPr>
            <p:cNvPr id="22" name="组合 21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rgbClr val="2DB2A4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000" b="1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6385619" y="2469462"/>
            <a:ext cx="424847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粘贴，尽量简洁扼要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5451379" y="3631921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4801443" y="3272618"/>
            <a:ext cx="711242" cy="701976"/>
            <a:chOff x="6217935" y="1158425"/>
            <a:chExt cx="527724" cy="520849"/>
          </a:xfrm>
        </p:grpSpPr>
        <p:grpSp>
          <p:nvGrpSpPr>
            <p:cNvPr id="29" name="组合 28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rgbClr val="F77A0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000" b="1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6385619" y="3321192"/>
            <a:ext cx="424847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粘贴，尽量简洁扼要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5451379" y="4454479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4801443" y="4095176"/>
            <a:ext cx="711242" cy="701976"/>
            <a:chOff x="6217935" y="1158425"/>
            <a:chExt cx="527724" cy="520849"/>
          </a:xfrm>
        </p:grpSpPr>
        <p:grpSp>
          <p:nvGrpSpPr>
            <p:cNvPr id="36" name="组合 35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rgbClr val="92D05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000" b="1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6385619" y="4143750"/>
            <a:ext cx="424847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粘贴，尽量简洁扼要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5451379" y="5246567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4801443" y="4887264"/>
            <a:ext cx="711242" cy="701976"/>
            <a:chOff x="6217935" y="1158425"/>
            <a:chExt cx="527724" cy="520849"/>
          </a:xfrm>
        </p:grpSpPr>
        <p:grpSp>
          <p:nvGrpSpPr>
            <p:cNvPr id="43" name="组合 42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chemeClr val="accent1">
                      <a:lumMod val="7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05</a:t>
              </a:r>
              <a:endParaRPr lang="zh-CN" altLang="en-US" sz="2000" b="1">
                <a:solidFill>
                  <a:schemeClr val="accent1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6385619" y="4935838"/>
            <a:ext cx="424847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粘贴，尽量简洁扼要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250"/>
                            </p:stCondLst>
                            <p:childTnLst>
                              <p:par>
                                <p:cTn id="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5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750"/>
                            </p:stCondLst>
                            <p:childTnLst>
                              <p:par>
                                <p:cTn id="7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75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250"/>
                            </p:stCondLst>
                            <p:childTnLst>
                              <p:par>
                                <p:cTn id="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25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9" grpId="0"/>
      <p:bldP spid="26" grpId="0"/>
      <p:bldP spid="33" grpId="0"/>
      <p:bldP spid="40" grpId="0"/>
      <p:bldP spid="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979565" y="2402786"/>
            <a:ext cx="5544616" cy="1200507"/>
            <a:chOff x="4838820" y="2375552"/>
            <a:chExt cx="5544616" cy="1200507"/>
          </a:xfrm>
        </p:grpSpPr>
        <p:sp>
          <p:nvSpPr>
            <p:cNvPr id="10" name="矩形 3"/>
            <p:cNvSpPr/>
            <p:nvPr/>
          </p:nvSpPr>
          <p:spPr>
            <a:xfrm>
              <a:off x="4838820" y="2375552"/>
              <a:ext cx="5544616" cy="1200507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3"/>
            <p:cNvSpPr/>
            <p:nvPr/>
          </p:nvSpPr>
          <p:spPr>
            <a:xfrm>
              <a:off x="4945460" y="2471749"/>
              <a:ext cx="5328592" cy="1008112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81163" y="2241590"/>
            <a:ext cx="1610824" cy="1452335"/>
            <a:chOff x="2713211" y="1988840"/>
            <a:chExt cx="1610824" cy="1452335"/>
          </a:xfrm>
        </p:grpSpPr>
        <p:sp>
          <p:nvSpPr>
            <p:cNvPr id="3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070C0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文本框 52"/>
          <p:cNvSpPr txBox="1"/>
          <p:nvPr/>
        </p:nvSpPr>
        <p:spPr>
          <a:xfrm>
            <a:off x="4513411" y="2649106"/>
            <a:ext cx="4585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mtClean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r>
              <a:rPr lang="en-US" altLang="zh-CN" sz="36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36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</a:t>
            </a:r>
            <a:r>
              <a:rPr lang="zh-CN" altLang="en-US" sz="36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36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808413" y="3789040"/>
            <a:ext cx="1436675" cy="215444"/>
            <a:chOff x="4369395" y="3284984"/>
            <a:chExt cx="1436675" cy="215444"/>
          </a:xfrm>
        </p:grpSpPr>
        <p:sp>
          <p:nvSpPr>
            <p:cNvPr id="1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计划总体思路</a:t>
              </a: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6320581" y="3789040"/>
            <a:ext cx="1436675" cy="215444"/>
            <a:chOff x="4369395" y="3284984"/>
            <a:chExt cx="1436675" cy="215444"/>
          </a:xfrm>
        </p:grpSpPr>
        <p:sp>
          <p:nvSpPr>
            <p:cNvPr id="2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具体目标规划</a:t>
              </a: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7829264" y="3789040"/>
            <a:ext cx="1436675" cy="215444"/>
            <a:chOff x="4369395" y="3284984"/>
            <a:chExt cx="1436675" cy="215444"/>
          </a:xfrm>
        </p:grpSpPr>
        <p:sp>
          <p:nvSpPr>
            <p:cNvPr id="5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计划实施情况</a:t>
              </a: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0" name="等腰三角形 5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4801443" y="4149660"/>
            <a:ext cx="1436675" cy="215444"/>
            <a:chOff x="4369395" y="3284984"/>
            <a:chExt cx="1436675" cy="215444"/>
          </a:xfrm>
        </p:grpSpPr>
        <p:sp>
          <p:nvSpPr>
            <p:cNvPr id="6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风险保障措施</a:t>
              </a: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5" name="等腰三角形 6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6313611" y="4149660"/>
            <a:ext cx="1436675" cy="215444"/>
            <a:chOff x="4369395" y="3284984"/>
            <a:chExt cx="1436675" cy="215444"/>
          </a:xfrm>
        </p:grpSpPr>
        <p:sp>
          <p:nvSpPr>
            <p:cNvPr id="6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可行性评估</a:t>
              </a: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7822294" y="4149660"/>
            <a:ext cx="1436675" cy="215444"/>
            <a:chOff x="4369395" y="3284984"/>
            <a:chExt cx="1436675" cy="215444"/>
          </a:xfrm>
        </p:grpSpPr>
        <p:sp>
          <p:nvSpPr>
            <p:cNvPr id="7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能力提升计划</a:t>
              </a: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5" name="等腰三角形 7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2702655" y="2585267"/>
            <a:ext cx="767839" cy="835564"/>
            <a:chOff x="4873620" y="1965325"/>
            <a:chExt cx="269882" cy="293688"/>
          </a:xfrm>
          <a:solidFill>
            <a:srgbClr val="0070C0"/>
          </a:solidFill>
          <a:effectLst/>
        </p:grpSpPr>
        <p:sp>
          <p:nvSpPr>
            <p:cNvPr id="48" name="Freeform 502"/>
            <p:cNvSpPr/>
            <p:nvPr/>
          </p:nvSpPr>
          <p:spPr bwMode="auto">
            <a:xfrm>
              <a:off x="4873620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03"/>
            <p:cNvSpPr/>
            <p:nvPr/>
          </p:nvSpPr>
          <p:spPr bwMode="auto">
            <a:xfrm>
              <a:off x="4884737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504"/>
            <p:cNvSpPr/>
            <p:nvPr/>
          </p:nvSpPr>
          <p:spPr bwMode="auto">
            <a:xfrm>
              <a:off x="4940303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4555084" y="2506688"/>
            <a:ext cx="4735418" cy="1159817"/>
            <a:chOff x="4555084" y="2506688"/>
            <a:chExt cx="4735418" cy="1159817"/>
          </a:xfrm>
        </p:grpSpPr>
        <p:sp>
          <p:nvSpPr>
            <p:cNvPr id="86" name="圆角矩形 85"/>
            <p:cNvSpPr/>
            <p:nvPr/>
          </p:nvSpPr>
          <p:spPr>
            <a:xfrm>
              <a:off x="4555084" y="2506688"/>
              <a:ext cx="4389024" cy="958122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7" name="图片 76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6200000">
              <a:off x="8638244" y="2830336"/>
              <a:ext cx="958122" cy="346394"/>
            </a:xfrm>
            <a:prstGeom prst="rect">
              <a:avLst/>
            </a:prstGeom>
          </p:spPr>
        </p:pic>
        <p:pic>
          <p:nvPicPr>
            <p:cNvPr id="80" name="图片 79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4926460" y="3465198"/>
              <a:ext cx="3646270" cy="201307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4555084" y="1340770"/>
            <a:ext cx="4697323" cy="1015929"/>
            <a:chOff x="4555084" y="1340770"/>
            <a:chExt cx="4697323" cy="1015929"/>
          </a:xfrm>
        </p:grpSpPr>
        <p:pic>
          <p:nvPicPr>
            <p:cNvPr id="83" name="图片 82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6200000">
              <a:off x="8600149" y="1662963"/>
              <a:ext cx="958122" cy="346394"/>
            </a:xfrm>
            <a:prstGeom prst="rect">
              <a:avLst/>
            </a:prstGeom>
          </p:spPr>
        </p:pic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4926460" y="2155392"/>
              <a:ext cx="3646270" cy="201307"/>
            </a:xfrm>
            <a:prstGeom prst="rect">
              <a:avLst/>
            </a:prstGeom>
          </p:spPr>
        </p:pic>
        <p:sp>
          <p:nvSpPr>
            <p:cNvPr id="85" name="圆角矩形 84"/>
            <p:cNvSpPr/>
            <p:nvPr/>
          </p:nvSpPr>
          <p:spPr>
            <a:xfrm>
              <a:off x="4555084" y="1340770"/>
              <a:ext cx="4389024" cy="958122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555084" y="3648619"/>
            <a:ext cx="4697325" cy="1150703"/>
            <a:chOff x="4555084" y="3648619"/>
            <a:chExt cx="4697325" cy="1150703"/>
          </a:xfrm>
        </p:grpSpPr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6200000">
              <a:off x="8600151" y="3970811"/>
              <a:ext cx="958122" cy="346394"/>
            </a:xfrm>
            <a:prstGeom prst="rect">
              <a:avLst/>
            </a:prstGeom>
          </p:spPr>
        </p:pic>
        <p:pic>
          <p:nvPicPr>
            <p:cNvPr id="81" name="图片 80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4926460" y="4598015"/>
              <a:ext cx="3646270" cy="201307"/>
            </a:xfrm>
            <a:prstGeom prst="rect">
              <a:avLst/>
            </a:prstGeom>
          </p:spPr>
        </p:pic>
        <p:sp>
          <p:nvSpPr>
            <p:cNvPr id="87" name="圆角矩形 86"/>
            <p:cNvSpPr/>
            <p:nvPr/>
          </p:nvSpPr>
          <p:spPr>
            <a:xfrm>
              <a:off x="4555084" y="3648619"/>
              <a:ext cx="4389024" cy="958122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555084" y="4797154"/>
            <a:ext cx="4697323" cy="1152126"/>
            <a:chOff x="4555084" y="4797154"/>
            <a:chExt cx="4697323" cy="1152126"/>
          </a:xfrm>
        </p:grpSpPr>
        <p:pic>
          <p:nvPicPr>
            <p:cNvPr id="79" name="图片 78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6200000">
              <a:off x="8600150" y="5119346"/>
              <a:ext cx="958122" cy="346393"/>
            </a:xfrm>
            <a:prstGeom prst="rect">
              <a:avLst/>
            </a:prstGeom>
          </p:spPr>
        </p:pic>
        <p:pic>
          <p:nvPicPr>
            <p:cNvPr id="82" name="图片 81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4926460" y="5747973"/>
              <a:ext cx="3646270" cy="201307"/>
            </a:xfrm>
            <a:prstGeom prst="rect">
              <a:avLst/>
            </a:prstGeom>
          </p:spPr>
        </p:pic>
        <p:sp>
          <p:nvSpPr>
            <p:cNvPr id="91" name="圆角矩形 90"/>
            <p:cNvSpPr/>
            <p:nvPr/>
          </p:nvSpPr>
          <p:spPr>
            <a:xfrm>
              <a:off x="4555084" y="4797154"/>
              <a:ext cx="4389024" cy="958122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3" name="流程图: 手动输入 32"/>
          <p:cNvSpPr/>
          <p:nvPr/>
        </p:nvSpPr>
        <p:spPr>
          <a:xfrm flipH="1" flipV="1">
            <a:off x="4602651" y="1319476"/>
            <a:ext cx="345594" cy="624471"/>
          </a:xfrm>
          <a:custGeom>
            <a:avLst/>
            <a:gdLst>
              <a:gd name="connsiteX0" fmla="*/ 0 w 10092"/>
              <a:gd name="connsiteY0" fmla="*/ 8736 h 10000"/>
              <a:gd name="connsiteX1" fmla="*/ 10092 w 10092"/>
              <a:gd name="connsiteY1" fmla="*/ 0 h 10000"/>
              <a:gd name="connsiteX2" fmla="*/ 10092 w 10092"/>
              <a:gd name="connsiteY2" fmla="*/ 10000 h 10000"/>
              <a:gd name="connsiteX3" fmla="*/ 92 w 10092"/>
              <a:gd name="connsiteY3" fmla="*/ 10000 h 10000"/>
              <a:gd name="connsiteX4" fmla="*/ 0 w 10092"/>
              <a:gd name="connsiteY4" fmla="*/ 873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2" h="10000">
                <a:moveTo>
                  <a:pt x="0" y="8736"/>
                </a:moveTo>
                <a:lnTo>
                  <a:pt x="10092" y="0"/>
                </a:lnTo>
                <a:lnTo>
                  <a:pt x="10092" y="10000"/>
                </a:lnTo>
                <a:lnTo>
                  <a:pt x="92" y="10000"/>
                </a:lnTo>
                <a:cubicBezTo>
                  <a:pt x="30" y="8875"/>
                  <a:pt x="62" y="9861"/>
                  <a:pt x="0" y="8736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1000"/>
                </a:schemeClr>
              </a:gs>
              <a:gs pos="100000">
                <a:srgbClr val="F2F2F2">
                  <a:alpha val="0"/>
                </a:srgbClr>
              </a:gs>
            </a:gsLst>
            <a:lin ang="108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梯形 93"/>
          <p:cNvSpPr/>
          <p:nvPr/>
        </p:nvSpPr>
        <p:spPr>
          <a:xfrm rot="5400000">
            <a:off x="4085362" y="2324824"/>
            <a:ext cx="1396262" cy="345868"/>
          </a:xfrm>
          <a:prstGeom prst="trapezoid">
            <a:avLst>
              <a:gd name="adj" fmla="val 173951"/>
            </a:avLst>
          </a:prstGeom>
          <a:gradFill>
            <a:gsLst>
              <a:gs pos="100000">
                <a:schemeClr val="tx1">
                  <a:alpha val="21000"/>
                </a:schemeClr>
              </a:gs>
              <a:gs pos="0">
                <a:srgbClr val="F2F2F2">
                  <a:alpha val="0"/>
                </a:srgbClr>
              </a:gs>
            </a:gsLst>
            <a:lin ang="54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梯形 94"/>
          <p:cNvSpPr/>
          <p:nvPr/>
        </p:nvSpPr>
        <p:spPr>
          <a:xfrm rot="5400000">
            <a:off x="4085362" y="3573821"/>
            <a:ext cx="1396262" cy="345868"/>
          </a:xfrm>
          <a:prstGeom prst="trapezoid">
            <a:avLst>
              <a:gd name="adj" fmla="val 173951"/>
            </a:avLst>
          </a:prstGeom>
          <a:gradFill>
            <a:gsLst>
              <a:gs pos="100000">
                <a:schemeClr val="tx1">
                  <a:alpha val="21000"/>
                </a:schemeClr>
              </a:gs>
              <a:gs pos="0">
                <a:srgbClr val="F2F2F2">
                  <a:alpha val="0"/>
                </a:srgbClr>
              </a:gs>
            </a:gsLst>
            <a:lin ang="54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梯形 95"/>
          <p:cNvSpPr/>
          <p:nvPr/>
        </p:nvSpPr>
        <p:spPr>
          <a:xfrm rot="5400000">
            <a:off x="4085362" y="4800795"/>
            <a:ext cx="1396262" cy="345868"/>
          </a:xfrm>
          <a:prstGeom prst="trapezoid">
            <a:avLst>
              <a:gd name="adj" fmla="val 173951"/>
            </a:avLst>
          </a:prstGeom>
          <a:gradFill>
            <a:gsLst>
              <a:gs pos="100000">
                <a:schemeClr val="tx1">
                  <a:alpha val="21000"/>
                </a:schemeClr>
              </a:gs>
              <a:gs pos="0">
                <a:srgbClr val="F2F2F2">
                  <a:alpha val="0"/>
                </a:srgbClr>
              </a:gs>
            </a:gsLst>
            <a:lin ang="54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流程图: 手动输入 32"/>
          <p:cNvSpPr/>
          <p:nvPr/>
        </p:nvSpPr>
        <p:spPr>
          <a:xfrm flipH="1">
            <a:off x="4614203" y="5485864"/>
            <a:ext cx="345594" cy="362762"/>
          </a:xfrm>
          <a:custGeom>
            <a:avLst/>
            <a:gdLst>
              <a:gd name="connsiteX0" fmla="*/ 0 w 10092"/>
              <a:gd name="connsiteY0" fmla="*/ 8736 h 10000"/>
              <a:gd name="connsiteX1" fmla="*/ 10092 w 10092"/>
              <a:gd name="connsiteY1" fmla="*/ 0 h 10000"/>
              <a:gd name="connsiteX2" fmla="*/ 10092 w 10092"/>
              <a:gd name="connsiteY2" fmla="*/ 10000 h 10000"/>
              <a:gd name="connsiteX3" fmla="*/ 92 w 10092"/>
              <a:gd name="connsiteY3" fmla="*/ 10000 h 10000"/>
              <a:gd name="connsiteX4" fmla="*/ 0 w 10092"/>
              <a:gd name="connsiteY4" fmla="*/ 873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2" h="10000">
                <a:moveTo>
                  <a:pt x="0" y="8736"/>
                </a:moveTo>
                <a:lnTo>
                  <a:pt x="10092" y="0"/>
                </a:lnTo>
                <a:lnTo>
                  <a:pt x="10092" y="10000"/>
                </a:lnTo>
                <a:lnTo>
                  <a:pt x="92" y="10000"/>
                </a:lnTo>
                <a:cubicBezTo>
                  <a:pt x="30" y="8875"/>
                  <a:pt x="62" y="9861"/>
                  <a:pt x="0" y="8736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1000"/>
                </a:schemeClr>
              </a:gs>
              <a:gs pos="100000">
                <a:srgbClr val="F2F2F2">
                  <a:alpha val="0"/>
                </a:srgbClr>
              </a:gs>
            </a:gsLst>
            <a:lin ang="108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3208476" y="1340768"/>
            <a:ext cx="1117236" cy="962801"/>
            <a:chOff x="3208476" y="1556792"/>
            <a:chExt cx="1117236" cy="962801"/>
          </a:xfrm>
        </p:grpSpPr>
        <p:grpSp>
          <p:nvGrpSpPr>
            <p:cNvPr id="88" name="组合 87"/>
            <p:cNvGrpSpPr/>
            <p:nvPr/>
          </p:nvGrpSpPr>
          <p:grpSpPr>
            <a:xfrm>
              <a:off x="3227162" y="1556793"/>
              <a:ext cx="1098550" cy="958123"/>
              <a:chOff x="2857499" y="1149477"/>
              <a:chExt cx="1098550" cy="958123"/>
            </a:xfrm>
          </p:grpSpPr>
          <p:sp>
            <p:nvSpPr>
              <p:cNvPr id="89" name="圆角矩形 88"/>
              <p:cNvSpPr/>
              <p:nvPr/>
            </p:nvSpPr>
            <p:spPr>
              <a:xfrm>
                <a:off x="2857499" y="1149477"/>
                <a:ext cx="1076325" cy="958123"/>
              </a:xfrm>
              <a:prstGeom prst="roundRect">
                <a:avLst>
                  <a:gd name="adj" fmla="val 13889"/>
                </a:avLst>
              </a:prstGeom>
              <a:solidFill>
                <a:srgbClr val="0E64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圆角矩形 89"/>
              <p:cNvSpPr/>
              <p:nvPr/>
            </p:nvSpPr>
            <p:spPr>
              <a:xfrm>
                <a:off x="2892834" y="1178024"/>
                <a:ext cx="1063215" cy="901028"/>
              </a:xfrm>
              <a:prstGeom prst="roundRect">
                <a:avLst>
                  <a:gd name="adj" fmla="val 13889"/>
                </a:avLst>
              </a:prstGeom>
              <a:solidFill>
                <a:srgbClr val="0E64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8" name="组合 97"/>
            <p:cNvGrpSpPr/>
            <p:nvPr/>
          </p:nvGrpSpPr>
          <p:grpSpPr>
            <a:xfrm>
              <a:off x="3208476" y="1556792"/>
              <a:ext cx="1039305" cy="962801"/>
              <a:chOff x="2633251" y="1689376"/>
              <a:chExt cx="1039305" cy="962801"/>
            </a:xfrm>
          </p:grpSpPr>
          <p:sp>
            <p:nvSpPr>
              <p:cNvPr id="99" name="文本框 40"/>
              <p:cNvSpPr txBox="1"/>
              <p:nvPr/>
            </p:nvSpPr>
            <p:spPr>
              <a:xfrm>
                <a:off x="2642042" y="1689376"/>
                <a:ext cx="10305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smtClean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40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00" name="文本框 41"/>
              <p:cNvSpPr txBox="1"/>
              <p:nvPr/>
            </p:nvSpPr>
            <p:spPr>
              <a:xfrm>
                <a:off x="2633251" y="2344400"/>
                <a:ext cx="10305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OPTION</a:t>
                </a:r>
                <a:endPara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3208476" y="2492896"/>
            <a:ext cx="1117236" cy="971914"/>
            <a:chOff x="3208476" y="2708920"/>
            <a:chExt cx="1117236" cy="971914"/>
          </a:xfrm>
        </p:grpSpPr>
        <p:grpSp>
          <p:nvGrpSpPr>
            <p:cNvPr id="68" name="组合 67"/>
            <p:cNvGrpSpPr/>
            <p:nvPr/>
          </p:nvGrpSpPr>
          <p:grpSpPr>
            <a:xfrm>
              <a:off x="3227162" y="2722711"/>
              <a:ext cx="1098550" cy="958123"/>
              <a:chOff x="2857499" y="1149477"/>
              <a:chExt cx="1098550" cy="958123"/>
            </a:xfrm>
            <a:solidFill>
              <a:srgbClr val="2DB2A4"/>
            </a:solidFill>
          </p:grpSpPr>
          <p:sp>
            <p:nvSpPr>
              <p:cNvPr id="69" name="圆角矩形 68"/>
              <p:cNvSpPr/>
              <p:nvPr/>
            </p:nvSpPr>
            <p:spPr>
              <a:xfrm>
                <a:off x="2857499" y="1149477"/>
                <a:ext cx="1076325" cy="958123"/>
              </a:xfrm>
              <a:prstGeom prst="roundRect">
                <a:avLst>
                  <a:gd name="adj" fmla="val 1388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圆角矩形 69"/>
              <p:cNvSpPr/>
              <p:nvPr/>
            </p:nvSpPr>
            <p:spPr>
              <a:xfrm>
                <a:off x="2892834" y="1178024"/>
                <a:ext cx="1063215" cy="901028"/>
              </a:xfrm>
              <a:prstGeom prst="roundRect">
                <a:avLst>
                  <a:gd name="adj" fmla="val 1388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1" name="组合 100"/>
            <p:cNvGrpSpPr/>
            <p:nvPr/>
          </p:nvGrpSpPr>
          <p:grpSpPr>
            <a:xfrm>
              <a:off x="3208476" y="2708920"/>
              <a:ext cx="1039305" cy="912152"/>
              <a:chOff x="2633251" y="1679328"/>
              <a:chExt cx="1039305" cy="912152"/>
            </a:xfrm>
          </p:grpSpPr>
          <p:sp>
            <p:nvSpPr>
              <p:cNvPr id="102" name="文本框 43"/>
              <p:cNvSpPr txBox="1"/>
              <p:nvPr/>
            </p:nvSpPr>
            <p:spPr>
              <a:xfrm>
                <a:off x="2642042" y="1679328"/>
                <a:ext cx="10305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smtClean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02</a:t>
                </a:r>
                <a:endParaRPr lang="zh-CN" altLang="en-US" sz="40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03" name="文本框 44"/>
              <p:cNvSpPr txBox="1"/>
              <p:nvPr/>
            </p:nvSpPr>
            <p:spPr>
              <a:xfrm>
                <a:off x="2633251" y="2283703"/>
                <a:ext cx="10305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OPTION</a:t>
                </a:r>
                <a:endPara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3208476" y="3645024"/>
            <a:ext cx="1117236" cy="958123"/>
            <a:chOff x="3208476" y="3861048"/>
            <a:chExt cx="1117236" cy="958123"/>
          </a:xfrm>
        </p:grpSpPr>
        <p:grpSp>
          <p:nvGrpSpPr>
            <p:cNvPr id="71" name="组合 70"/>
            <p:cNvGrpSpPr/>
            <p:nvPr/>
          </p:nvGrpSpPr>
          <p:grpSpPr>
            <a:xfrm>
              <a:off x="3227162" y="3861048"/>
              <a:ext cx="1098550" cy="958123"/>
              <a:chOff x="2857499" y="1149477"/>
              <a:chExt cx="1098550" cy="958123"/>
            </a:xfrm>
          </p:grpSpPr>
          <p:sp>
            <p:nvSpPr>
              <p:cNvPr id="72" name="圆角矩形 71"/>
              <p:cNvSpPr/>
              <p:nvPr/>
            </p:nvSpPr>
            <p:spPr>
              <a:xfrm>
                <a:off x="2857499" y="1149477"/>
                <a:ext cx="1076325" cy="958123"/>
              </a:xfrm>
              <a:prstGeom prst="roundRect">
                <a:avLst>
                  <a:gd name="adj" fmla="val 13889"/>
                </a:avLst>
              </a:prstGeom>
              <a:solidFill>
                <a:srgbClr val="F77A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圆角矩形 72"/>
              <p:cNvSpPr/>
              <p:nvPr/>
            </p:nvSpPr>
            <p:spPr>
              <a:xfrm>
                <a:off x="2892834" y="1178024"/>
                <a:ext cx="1063215" cy="901028"/>
              </a:xfrm>
              <a:prstGeom prst="roundRect">
                <a:avLst>
                  <a:gd name="adj" fmla="val 13889"/>
                </a:avLst>
              </a:prstGeom>
              <a:solidFill>
                <a:srgbClr val="F77A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4" name="组合 103"/>
            <p:cNvGrpSpPr/>
            <p:nvPr/>
          </p:nvGrpSpPr>
          <p:grpSpPr>
            <a:xfrm>
              <a:off x="3208476" y="3873242"/>
              <a:ext cx="1039305" cy="864306"/>
              <a:chOff x="2633251" y="1704765"/>
              <a:chExt cx="1039305" cy="864306"/>
            </a:xfrm>
          </p:grpSpPr>
          <p:sp>
            <p:nvSpPr>
              <p:cNvPr id="105" name="文本框 46"/>
              <p:cNvSpPr txBox="1"/>
              <p:nvPr/>
            </p:nvSpPr>
            <p:spPr>
              <a:xfrm>
                <a:off x="2642042" y="1704765"/>
                <a:ext cx="10305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smtClean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03</a:t>
                </a:r>
                <a:endParaRPr lang="zh-CN" altLang="en-US" sz="40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06" name="文本框 47"/>
              <p:cNvSpPr txBox="1"/>
              <p:nvPr/>
            </p:nvSpPr>
            <p:spPr>
              <a:xfrm>
                <a:off x="2633251" y="2261294"/>
                <a:ext cx="10305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OPTION</a:t>
                </a:r>
                <a:endPara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3194865" y="4797152"/>
            <a:ext cx="1130847" cy="958123"/>
            <a:chOff x="3194865" y="5013176"/>
            <a:chExt cx="1130847" cy="958123"/>
          </a:xfrm>
        </p:grpSpPr>
        <p:grpSp>
          <p:nvGrpSpPr>
            <p:cNvPr id="74" name="组合 73"/>
            <p:cNvGrpSpPr/>
            <p:nvPr/>
          </p:nvGrpSpPr>
          <p:grpSpPr>
            <a:xfrm>
              <a:off x="3227162" y="5013176"/>
              <a:ext cx="1098550" cy="958123"/>
              <a:chOff x="2857499" y="1149477"/>
              <a:chExt cx="1098550" cy="958123"/>
            </a:xfrm>
          </p:grpSpPr>
          <p:sp>
            <p:nvSpPr>
              <p:cNvPr id="75" name="圆角矩形 74"/>
              <p:cNvSpPr/>
              <p:nvPr/>
            </p:nvSpPr>
            <p:spPr>
              <a:xfrm>
                <a:off x="2857499" y="1149477"/>
                <a:ext cx="1076325" cy="958123"/>
              </a:xfrm>
              <a:prstGeom prst="roundRect">
                <a:avLst>
                  <a:gd name="adj" fmla="val 13889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圆角矩形 75"/>
              <p:cNvSpPr/>
              <p:nvPr/>
            </p:nvSpPr>
            <p:spPr>
              <a:xfrm>
                <a:off x="2892834" y="1178024"/>
                <a:ext cx="1063215" cy="901028"/>
              </a:xfrm>
              <a:prstGeom prst="roundRect">
                <a:avLst>
                  <a:gd name="adj" fmla="val 13889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>
              <a:off x="3194865" y="5013176"/>
              <a:ext cx="1044125" cy="879845"/>
              <a:chOff x="2619640" y="1689226"/>
              <a:chExt cx="1044125" cy="879845"/>
            </a:xfrm>
          </p:grpSpPr>
          <p:sp>
            <p:nvSpPr>
              <p:cNvPr id="108" name="文本框 49"/>
              <p:cNvSpPr txBox="1"/>
              <p:nvPr/>
            </p:nvSpPr>
            <p:spPr>
              <a:xfrm>
                <a:off x="2619640" y="1689226"/>
                <a:ext cx="10305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smtClean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04</a:t>
                </a:r>
                <a:endParaRPr lang="zh-CN" altLang="en-US" sz="40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09" name="文本框 50"/>
              <p:cNvSpPr txBox="1"/>
              <p:nvPr/>
            </p:nvSpPr>
            <p:spPr>
              <a:xfrm>
                <a:off x="2633251" y="2261294"/>
                <a:ext cx="10305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OPTION</a:t>
                </a:r>
                <a:endPara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10" name="文本框 52"/>
          <p:cNvSpPr txBox="1"/>
          <p:nvPr/>
        </p:nvSpPr>
        <p:spPr>
          <a:xfrm>
            <a:off x="6120102" y="1400881"/>
            <a:ext cx="264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en-US" sz="2400" b="1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文本框 53"/>
          <p:cNvSpPr txBox="1"/>
          <p:nvPr/>
        </p:nvSpPr>
        <p:spPr>
          <a:xfrm>
            <a:off x="5681897" y="1856097"/>
            <a:ext cx="2359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请在此处输入详细的文字介绍，表达主题的含义和内容，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2" name="Group 4"/>
          <p:cNvGrpSpPr>
            <a:grpSpLocks noChangeAspect="1"/>
          </p:cNvGrpSpPr>
          <p:nvPr/>
        </p:nvGrpSpPr>
        <p:grpSpPr>
          <a:xfrm>
            <a:off x="5788132" y="1413011"/>
            <a:ext cx="299144" cy="350562"/>
            <a:chOff x="1776" y="1776"/>
            <a:chExt cx="64" cy="75"/>
          </a:xfrm>
          <a:solidFill>
            <a:srgbClr val="0E647C"/>
          </a:solidFill>
          <a:effectLst/>
        </p:grpSpPr>
        <p:sp>
          <p:nvSpPr>
            <p:cNvPr id="113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7" name="Group 18"/>
          <p:cNvGrpSpPr>
            <a:grpSpLocks noChangeAspect="1"/>
          </p:cNvGrpSpPr>
          <p:nvPr/>
        </p:nvGrpSpPr>
        <p:grpSpPr>
          <a:xfrm>
            <a:off x="5770611" y="2583317"/>
            <a:ext cx="334186" cy="311400"/>
            <a:chOff x="3802" y="2858"/>
            <a:chExt cx="616" cy="574"/>
          </a:xfrm>
          <a:solidFill>
            <a:srgbClr val="2DB2A4"/>
          </a:solidFill>
          <a:effectLst/>
        </p:grpSpPr>
        <p:sp>
          <p:nvSpPr>
            <p:cNvPr id="118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3" name="Group 13"/>
          <p:cNvGrpSpPr>
            <a:grpSpLocks noChangeAspect="1"/>
          </p:cNvGrpSpPr>
          <p:nvPr/>
        </p:nvGrpSpPr>
        <p:grpSpPr>
          <a:xfrm>
            <a:off x="5755306" y="3681204"/>
            <a:ext cx="364796" cy="369104"/>
            <a:chOff x="2426" y="2781"/>
            <a:chExt cx="593" cy="600"/>
          </a:xfrm>
          <a:solidFill>
            <a:srgbClr val="F77A08"/>
          </a:solidFill>
          <a:effectLst/>
        </p:grpSpPr>
        <p:sp>
          <p:nvSpPr>
            <p:cNvPr id="124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5765282" y="4850223"/>
            <a:ext cx="344844" cy="375260"/>
            <a:chOff x="4873620" y="1965325"/>
            <a:chExt cx="269882" cy="293688"/>
          </a:xfrm>
          <a:solidFill>
            <a:srgbClr val="92D050"/>
          </a:solidFill>
          <a:effectLst/>
        </p:grpSpPr>
        <p:sp>
          <p:nvSpPr>
            <p:cNvPr id="127" name="Freeform 502"/>
            <p:cNvSpPr/>
            <p:nvPr/>
          </p:nvSpPr>
          <p:spPr bwMode="auto">
            <a:xfrm>
              <a:off x="4873620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503"/>
            <p:cNvSpPr/>
            <p:nvPr/>
          </p:nvSpPr>
          <p:spPr bwMode="auto">
            <a:xfrm>
              <a:off x="4884737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504"/>
            <p:cNvSpPr/>
            <p:nvPr/>
          </p:nvSpPr>
          <p:spPr bwMode="auto">
            <a:xfrm>
              <a:off x="4940303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31" name="文本框 73"/>
          <p:cNvSpPr txBox="1"/>
          <p:nvPr/>
        </p:nvSpPr>
        <p:spPr>
          <a:xfrm>
            <a:off x="6120102" y="2548317"/>
            <a:ext cx="264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en-US" sz="2400" b="1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文本框 74"/>
          <p:cNvSpPr txBox="1"/>
          <p:nvPr/>
        </p:nvSpPr>
        <p:spPr>
          <a:xfrm>
            <a:off x="5681897" y="3003533"/>
            <a:ext cx="2359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请在此处输入详细的文字介绍，表达主题的含义和内容，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文本框 75"/>
          <p:cNvSpPr txBox="1"/>
          <p:nvPr/>
        </p:nvSpPr>
        <p:spPr>
          <a:xfrm>
            <a:off x="6120102" y="3697001"/>
            <a:ext cx="264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项目成果展示</a:t>
            </a:r>
            <a:endParaRPr lang="zh-CN" altLang="en-US" sz="2400" b="1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文本框 76"/>
          <p:cNvSpPr txBox="1"/>
          <p:nvPr/>
        </p:nvSpPr>
        <p:spPr>
          <a:xfrm>
            <a:off x="5681897" y="4152217"/>
            <a:ext cx="2359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请在此处输入详细的文字介绍，表达主题的含义和内容，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5" name="文本框 77"/>
          <p:cNvSpPr txBox="1"/>
          <p:nvPr/>
        </p:nvSpPr>
        <p:spPr>
          <a:xfrm>
            <a:off x="6120102" y="4839535"/>
            <a:ext cx="264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en-US" sz="2400" b="1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文本框 78"/>
          <p:cNvSpPr txBox="1"/>
          <p:nvPr/>
        </p:nvSpPr>
        <p:spPr>
          <a:xfrm>
            <a:off x="5681897" y="5294751"/>
            <a:ext cx="2359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请在此处输入详细的文字介绍，表达主题的含义和内容，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4178614" y="1340769"/>
            <a:ext cx="452661" cy="4430836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TextBox 148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  页</a:t>
            </a:r>
            <a:endParaRPr lang="zh-CN" altLang="en-US" sz="24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0" name="直接连接符 149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  <p:bldP spid="97" grpId="0" animBg="1"/>
      <p:bldP spid="110" grpId="0"/>
      <p:bldP spid="111" grpId="0"/>
      <p:bldP spid="131" grpId="0"/>
      <p:bldP spid="132" grpId="0"/>
      <p:bldP spid="133" grpId="0"/>
      <p:bldP spid="134" grpId="0"/>
      <p:bldP spid="135" grpId="0"/>
      <p:bldP spid="136" grpId="0"/>
      <p:bldP spid="92" grpId="0" animBg="1"/>
      <p:bldP spid="14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可行性评估</a:t>
            </a:r>
            <a:endParaRPr lang="zh-CN" altLang="en-US" sz="24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 11"/>
          <p:cNvSpPr/>
          <p:nvPr/>
        </p:nvSpPr>
        <p:spPr bwMode="blackWhite">
          <a:xfrm>
            <a:off x="6866610" y="1988840"/>
            <a:ext cx="600444" cy="3549370"/>
          </a:xfrm>
          <a:custGeom>
            <a:avLst/>
            <a:gdLst>
              <a:gd name="connsiteX0" fmla="*/ 300222 w 600444"/>
              <a:gd name="connsiteY0" fmla="*/ 0 h 3549370"/>
              <a:gd name="connsiteX1" fmla="*/ 600444 w 600444"/>
              <a:gd name="connsiteY1" fmla="*/ 300222 h 3549370"/>
              <a:gd name="connsiteX2" fmla="*/ 468079 w 600444"/>
              <a:gd name="connsiteY2" fmla="*/ 549171 h 3549370"/>
              <a:gd name="connsiteX3" fmla="*/ 428714 w 600444"/>
              <a:gd name="connsiteY3" fmla="*/ 570538 h 3549370"/>
              <a:gd name="connsiteX4" fmla="*/ 428714 w 600444"/>
              <a:gd name="connsiteY4" fmla="*/ 1533984 h 3549370"/>
              <a:gd name="connsiteX5" fmla="*/ 468079 w 600444"/>
              <a:gd name="connsiteY5" fmla="*/ 1555350 h 3549370"/>
              <a:gd name="connsiteX6" fmla="*/ 600444 w 600444"/>
              <a:gd name="connsiteY6" fmla="*/ 1804299 h 3549370"/>
              <a:gd name="connsiteX7" fmla="*/ 468079 w 600444"/>
              <a:gd name="connsiteY7" fmla="*/ 2053248 h 3549370"/>
              <a:gd name="connsiteX8" fmla="*/ 428714 w 600444"/>
              <a:gd name="connsiteY8" fmla="*/ 2074615 h 3549370"/>
              <a:gd name="connsiteX9" fmla="*/ 428714 w 600444"/>
              <a:gd name="connsiteY9" fmla="*/ 2978833 h 3549370"/>
              <a:gd name="connsiteX10" fmla="*/ 468079 w 600444"/>
              <a:gd name="connsiteY10" fmla="*/ 3000199 h 3549370"/>
              <a:gd name="connsiteX11" fmla="*/ 600444 w 600444"/>
              <a:gd name="connsiteY11" fmla="*/ 3249148 h 3549370"/>
              <a:gd name="connsiteX12" fmla="*/ 300222 w 600444"/>
              <a:gd name="connsiteY12" fmla="*/ 3549370 h 3549370"/>
              <a:gd name="connsiteX13" fmla="*/ 0 w 600444"/>
              <a:gd name="connsiteY13" fmla="*/ 3249148 h 3549370"/>
              <a:gd name="connsiteX14" fmla="*/ 132365 w 600444"/>
              <a:gd name="connsiteY14" fmla="*/ 3000199 h 3549370"/>
              <a:gd name="connsiteX15" fmla="*/ 171730 w 600444"/>
              <a:gd name="connsiteY15" fmla="*/ 2978833 h 3549370"/>
              <a:gd name="connsiteX16" fmla="*/ 171730 w 600444"/>
              <a:gd name="connsiteY16" fmla="*/ 2074615 h 3549370"/>
              <a:gd name="connsiteX17" fmla="*/ 132365 w 600444"/>
              <a:gd name="connsiteY17" fmla="*/ 2053248 h 3549370"/>
              <a:gd name="connsiteX18" fmla="*/ 0 w 600444"/>
              <a:gd name="connsiteY18" fmla="*/ 1804299 h 3549370"/>
              <a:gd name="connsiteX19" fmla="*/ 132365 w 600444"/>
              <a:gd name="connsiteY19" fmla="*/ 1555350 h 3549370"/>
              <a:gd name="connsiteX20" fmla="*/ 171730 w 600444"/>
              <a:gd name="connsiteY20" fmla="*/ 1533984 h 3549370"/>
              <a:gd name="connsiteX21" fmla="*/ 171730 w 600444"/>
              <a:gd name="connsiteY21" fmla="*/ 570538 h 3549370"/>
              <a:gd name="connsiteX22" fmla="*/ 132365 w 600444"/>
              <a:gd name="connsiteY22" fmla="*/ 549171 h 3549370"/>
              <a:gd name="connsiteX23" fmla="*/ 0 w 600444"/>
              <a:gd name="connsiteY23" fmla="*/ 300222 h 3549370"/>
              <a:gd name="connsiteX24" fmla="*/ 300222 w 600444"/>
              <a:gd name="connsiteY24" fmla="*/ 0 h 354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0444" h="3549370">
                <a:moveTo>
                  <a:pt x="300222" y="0"/>
                </a:moveTo>
                <a:cubicBezTo>
                  <a:pt x="466030" y="0"/>
                  <a:pt x="600444" y="134414"/>
                  <a:pt x="600444" y="300222"/>
                </a:cubicBezTo>
                <a:cubicBezTo>
                  <a:pt x="600444" y="403852"/>
                  <a:pt x="547939" y="495219"/>
                  <a:pt x="468079" y="549171"/>
                </a:cubicBezTo>
                <a:lnTo>
                  <a:pt x="428714" y="570538"/>
                </a:lnTo>
                <a:lnTo>
                  <a:pt x="428714" y="1533984"/>
                </a:lnTo>
                <a:lnTo>
                  <a:pt x="468079" y="1555350"/>
                </a:lnTo>
                <a:cubicBezTo>
                  <a:pt x="547939" y="1609302"/>
                  <a:pt x="600444" y="1700669"/>
                  <a:pt x="600444" y="1804299"/>
                </a:cubicBezTo>
                <a:cubicBezTo>
                  <a:pt x="600444" y="1907929"/>
                  <a:pt x="547939" y="1999296"/>
                  <a:pt x="468079" y="2053248"/>
                </a:cubicBezTo>
                <a:lnTo>
                  <a:pt x="428714" y="2074615"/>
                </a:lnTo>
                <a:lnTo>
                  <a:pt x="428714" y="2978833"/>
                </a:lnTo>
                <a:lnTo>
                  <a:pt x="468079" y="3000199"/>
                </a:lnTo>
                <a:cubicBezTo>
                  <a:pt x="547939" y="3054152"/>
                  <a:pt x="600444" y="3145518"/>
                  <a:pt x="600444" y="3249148"/>
                </a:cubicBezTo>
                <a:cubicBezTo>
                  <a:pt x="600444" y="3414956"/>
                  <a:pt x="466030" y="3549370"/>
                  <a:pt x="300222" y="3549370"/>
                </a:cubicBezTo>
                <a:cubicBezTo>
                  <a:pt x="134414" y="3549370"/>
                  <a:pt x="0" y="3414956"/>
                  <a:pt x="0" y="3249148"/>
                </a:cubicBezTo>
                <a:cubicBezTo>
                  <a:pt x="0" y="3145518"/>
                  <a:pt x="52505" y="3054152"/>
                  <a:pt x="132365" y="3000199"/>
                </a:cubicBezTo>
                <a:lnTo>
                  <a:pt x="171730" y="2978833"/>
                </a:lnTo>
                <a:lnTo>
                  <a:pt x="171730" y="2074615"/>
                </a:lnTo>
                <a:lnTo>
                  <a:pt x="132365" y="2053248"/>
                </a:lnTo>
                <a:cubicBezTo>
                  <a:pt x="52505" y="1999296"/>
                  <a:pt x="0" y="1907929"/>
                  <a:pt x="0" y="1804299"/>
                </a:cubicBezTo>
                <a:cubicBezTo>
                  <a:pt x="0" y="1700669"/>
                  <a:pt x="52505" y="1609302"/>
                  <a:pt x="132365" y="1555350"/>
                </a:cubicBezTo>
                <a:lnTo>
                  <a:pt x="171730" y="1533984"/>
                </a:lnTo>
                <a:lnTo>
                  <a:pt x="171730" y="570538"/>
                </a:lnTo>
                <a:lnTo>
                  <a:pt x="132365" y="549171"/>
                </a:lnTo>
                <a:cubicBezTo>
                  <a:pt x="52505" y="495219"/>
                  <a:pt x="0" y="403852"/>
                  <a:pt x="0" y="300222"/>
                </a:cubicBezTo>
                <a:cubicBezTo>
                  <a:pt x="0" y="134414"/>
                  <a:pt x="134414" y="0"/>
                  <a:pt x="30022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innerShdw blurRad="190500" dist="50800" dir="135000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" name="MH_Other_1"/>
          <p:cNvSpPr/>
          <p:nvPr>
            <p:custDataLst>
              <p:tags r:id="rId1"/>
            </p:custDataLst>
          </p:nvPr>
        </p:nvSpPr>
        <p:spPr bwMode="blackWhite">
          <a:xfrm flipH="1">
            <a:off x="2915321" y="2230954"/>
            <a:ext cx="1612501" cy="3302457"/>
          </a:xfrm>
          <a:custGeom>
            <a:avLst/>
            <a:gdLst>
              <a:gd name="T0" fmla="*/ 432 w 865"/>
              <a:gd name="T1" fmla="*/ 0 h 1828"/>
              <a:gd name="T2" fmla="*/ 561 w 865"/>
              <a:gd name="T3" fmla="*/ 828 h 1828"/>
              <a:gd name="T4" fmla="*/ 561 w 865"/>
              <a:gd name="T5" fmla="*/ 1539 h 1828"/>
              <a:gd name="T6" fmla="*/ 648 w 865"/>
              <a:gd name="T7" fmla="*/ 1539 h 1828"/>
              <a:gd name="T8" fmla="*/ 864 w 865"/>
              <a:gd name="T9" fmla="*/ 1658 h 1828"/>
              <a:gd name="T10" fmla="*/ 864 w 865"/>
              <a:gd name="T11" fmla="*/ 1827 h 1828"/>
              <a:gd name="T12" fmla="*/ 0 w 865"/>
              <a:gd name="T13" fmla="*/ 1827 h 1828"/>
              <a:gd name="T14" fmla="*/ 0 w 865"/>
              <a:gd name="T15" fmla="*/ 1674 h 1828"/>
              <a:gd name="T16" fmla="*/ 172 w 865"/>
              <a:gd name="T17" fmla="*/ 1556 h 1828"/>
              <a:gd name="T18" fmla="*/ 273 w 865"/>
              <a:gd name="T19" fmla="*/ 1556 h 1828"/>
              <a:gd name="T20" fmla="*/ 273 w 865"/>
              <a:gd name="T21" fmla="*/ 828 h 1828"/>
              <a:gd name="T22" fmla="*/ 432 w 865"/>
              <a:gd name="T23" fmla="*/ 0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65" h="1828">
                <a:moveTo>
                  <a:pt x="432" y="0"/>
                </a:moveTo>
                <a:lnTo>
                  <a:pt x="561" y="828"/>
                </a:lnTo>
                <a:lnTo>
                  <a:pt x="561" y="1539"/>
                </a:lnTo>
                <a:lnTo>
                  <a:pt x="648" y="1539"/>
                </a:lnTo>
                <a:lnTo>
                  <a:pt x="864" y="1658"/>
                </a:lnTo>
                <a:lnTo>
                  <a:pt x="864" y="1827"/>
                </a:lnTo>
                <a:lnTo>
                  <a:pt x="0" y="1827"/>
                </a:lnTo>
                <a:lnTo>
                  <a:pt x="0" y="1674"/>
                </a:lnTo>
                <a:lnTo>
                  <a:pt x="172" y="1556"/>
                </a:lnTo>
                <a:lnTo>
                  <a:pt x="273" y="1556"/>
                </a:lnTo>
                <a:lnTo>
                  <a:pt x="273" y="828"/>
                </a:lnTo>
                <a:lnTo>
                  <a:pt x="432" y="0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innerShdw blurRad="190500" dist="50800" dir="135000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159644" y="1714579"/>
            <a:ext cx="5039356" cy="3455019"/>
            <a:chOff x="1015628" y="1816853"/>
            <a:chExt cx="5039356" cy="3455019"/>
          </a:xfrm>
        </p:grpSpPr>
        <p:grpSp>
          <p:nvGrpSpPr>
            <p:cNvPr id="15" name="组合 14"/>
            <p:cNvGrpSpPr/>
            <p:nvPr/>
          </p:nvGrpSpPr>
          <p:grpSpPr>
            <a:xfrm>
              <a:off x="1611809" y="1816853"/>
              <a:ext cx="3802401" cy="1424728"/>
              <a:chOff x="1611809" y="1816853"/>
              <a:chExt cx="3802401" cy="1424728"/>
            </a:xfrm>
          </p:grpSpPr>
          <p:sp>
            <p:nvSpPr>
              <p:cNvPr id="28" name="MH_Other_2"/>
              <p:cNvSpPr/>
              <p:nvPr>
                <p:custDataLst>
                  <p:tags r:id="rId2"/>
                </p:custDataLst>
              </p:nvPr>
            </p:nvSpPr>
            <p:spPr bwMode="blackWhite">
              <a:xfrm flipH="1">
                <a:off x="1611809" y="1816853"/>
                <a:ext cx="3802401" cy="1424728"/>
              </a:xfrm>
              <a:custGeom>
                <a:avLst/>
                <a:gdLst>
                  <a:gd name="T0" fmla="*/ 0 w 2042"/>
                  <a:gd name="T1" fmla="*/ 788 h 789"/>
                  <a:gd name="T2" fmla="*/ 2041 w 2042"/>
                  <a:gd name="T3" fmla="*/ 78 h 789"/>
                  <a:gd name="T4" fmla="*/ 1996 w 2042"/>
                  <a:gd name="T5" fmla="*/ 0 h 789"/>
                  <a:gd name="T6" fmla="*/ 985 w 2042"/>
                  <a:gd name="T7" fmla="*/ 178 h 789"/>
                  <a:gd name="T8" fmla="*/ 834 w 2042"/>
                  <a:gd name="T9" fmla="*/ 230 h 789"/>
                  <a:gd name="T10" fmla="*/ 8 w 2042"/>
                  <a:gd name="T11" fmla="*/ 682 h 789"/>
                  <a:gd name="T12" fmla="*/ 0 w 2042"/>
                  <a:gd name="T13" fmla="*/ 788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2" h="789">
                    <a:moveTo>
                      <a:pt x="0" y="788"/>
                    </a:moveTo>
                    <a:lnTo>
                      <a:pt x="2041" y="78"/>
                    </a:lnTo>
                    <a:lnTo>
                      <a:pt x="1996" y="0"/>
                    </a:lnTo>
                    <a:lnTo>
                      <a:pt x="985" y="178"/>
                    </a:lnTo>
                    <a:lnTo>
                      <a:pt x="834" y="230"/>
                    </a:lnTo>
                    <a:lnTo>
                      <a:pt x="8" y="682"/>
                    </a:lnTo>
                    <a:lnTo>
                      <a:pt x="0" y="788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0" cap="flat">
                <a:gradFill flip="none" rotWithShape="1"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3600000" scaled="0"/>
                </a:gradFill>
                <a:prstDash val="solid"/>
                <a:miter lim="800000"/>
              </a:ln>
              <a:effectLst>
                <a:outerShdw blurRad="152400" dist="76200" dir="60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 flipH="1">
                <a:off x="3463272" y="2255651"/>
                <a:ext cx="272406" cy="272406"/>
                <a:chOff x="3558865" y="2324655"/>
                <a:chExt cx="344726" cy="344726"/>
              </a:xfrm>
            </p:grpSpPr>
            <p:sp>
              <p:nvSpPr>
                <p:cNvPr id="30" name="椭圆 29"/>
                <p:cNvSpPr/>
                <p:nvPr/>
              </p:nvSpPr>
              <p:spPr>
                <a:xfrm>
                  <a:off x="3558865" y="2324655"/>
                  <a:ext cx="344726" cy="344726"/>
                </a:xfrm>
                <a:prstGeom prst="ellipse">
                  <a:avLst/>
                </a:prstGeom>
                <a:solidFill>
                  <a:srgbClr val="2DB2A4"/>
                </a:solidFill>
                <a:ln w="28575" cap="flat">
                  <a:solidFill>
                    <a:srgbClr val="2DB2A4"/>
                  </a:solidFill>
                  <a:prstDash val="solid"/>
                  <a:miter lim="800000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KSO_Shape"/>
                <p:cNvSpPr/>
                <p:nvPr/>
              </p:nvSpPr>
              <p:spPr bwMode="auto">
                <a:xfrm>
                  <a:off x="3638484" y="2417523"/>
                  <a:ext cx="185488" cy="158990"/>
                </a:xfrm>
                <a:custGeom>
                  <a:avLst/>
                  <a:gdLst>
                    <a:gd name="T0" fmla="*/ 354482 w 1812925"/>
                    <a:gd name="T1" fmla="*/ 872801 h 1511300"/>
                    <a:gd name="T2" fmla="*/ 380318 w 1812925"/>
                    <a:gd name="T3" fmla="*/ 984699 h 1511300"/>
                    <a:gd name="T4" fmla="*/ 425879 w 1812925"/>
                    <a:gd name="T5" fmla="*/ 1087433 h 1511300"/>
                    <a:gd name="T6" fmla="*/ 488386 w 1812925"/>
                    <a:gd name="T7" fmla="*/ 1179061 h 1511300"/>
                    <a:gd name="T8" fmla="*/ 591174 w 1812925"/>
                    <a:gd name="T9" fmla="*/ 1276520 h 1511300"/>
                    <a:gd name="T10" fmla="*/ 711743 w 1812925"/>
                    <a:gd name="T11" fmla="*/ 1346213 h 1511300"/>
                    <a:gd name="T12" fmla="*/ 796474 w 1812925"/>
                    <a:gd name="T13" fmla="*/ 1375922 h 1511300"/>
                    <a:gd name="T14" fmla="*/ 907876 w 1812925"/>
                    <a:gd name="T15" fmla="*/ 1394804 h 1511300"/>
                    <a:gd name="T16" fmla="*/ 1015110 w 1812925"/>
                    <a:gd name="T17" fmla="*/ 1393415 h 1511300"/>
                    <a:gd name="T18" fmla="*/ 1118176 w 1812925"/>
                    <a:gd name="T19" fmla="*/ 1373702 h 1511300"/>
                    <a:gd name="T20" fmla="*/ 1216519 w 1812925"/>
                    <a:gd name="T21" fmla="*/ 1335939 h 1511300"/>
                    <a:gd name="T22" fmla="*/ 1302085 w 1812925"/>
                    <a:gd name="T23" fmla="*/ 1285127 h 1511300"/>
                    <a:gd name="T24" fmla="*/ 1341811 w 1812925"/>
                    <a:gd name="T25" fmla="*/ 1271245 h 1511300"/>
                    <a:gd name="T26" fmla="*/ 1382649 w 1812925"/>
                    <a:gd name="T27" fmla="*/ 1275131 h 1511300"/>
                    <a:gd name="T28" fmla="*/ 1417930 w 1812925"/>
                    <a:gd name="T29" fmla="*/ 1296789 h 1511300"/>
                    <a:gd name="T30" fmla="*/ 1441822 w 1812925"/>
                    <a:gd name="T31" fmla="*/ 1332607 h 1511300"/>
                    <a:gd name="T32" fmla="*/ 1447378 w 1812925"/>
                    <a:gd name="T33" fmla="*/ 1373146 h 1511300"/>
                    <a:gd name="T34" fmla="*/ 1435710 w 1812925"/>
                    <a:gd name="T35" fmla="*/ 1412574 h 1511300"/>
                    <a:gd name="T36" fmla="*/ 1407374 w 1812925"/>
                    <a:gd name="T37" fmla="*/ 1443950 h 1511300"/>
                    <a:gd name="T38" fmla="*/ 1288472 w 1812925"/>
                    <a:gd name="T39" fmla="*/ 1512532 h 1511300"/>
                    <a:gd name="T40" fmla="*/ 1161792 w 1812925"/>
                    <a:gd name="T41" fmla="*/ 1559734 h 1511300"/>
                    <a:gd name="T42" fmla="*/ 1028722 w 1812925"/>
                    <a:gd name="T43" fmla="*/ 1583891 h 1511300"/>
                    <a:gd name="T44" fmla="*/ 874538 w 1812925"/>
                    <a:gd name="T45" fmla="*/ 1583335 h 1511300"/>
                    <a:gd name="T46" fmla="*/ 770639 w 1812925"/>
                    <a:gd name="T47" fmla="*/ 1565565 h 1511300"/>
                    <a:gd name="T48" fmla="*/ 648125 w 1812925"/>
                    <a:gd name="T49" fmla="*/ 1526415 h 1511300"/>
                    <a:gd name="T50" fmla="*/ 534502 w 1812925"/>
                    <a:gd name="T51" fmla="*/ 1468106 h 1511300"/>
                    <a:gd name="T52" fmla="*/ 433380 w 1812925"/>
                    <a:gd name="T53" fmla="*/ 1393693 h 1511300"/>
                    <a:gd name="T54" fmla="*/ 342258 w 1812925"/>
                    <a:gd name="T55" fmla="*/ 1300954 h 1511300"/>
                    <a:gd name="T56" fmla="*/ 283085 w 1812925"/>
                    <a:gd name="T57" fmla="*/ 1219322 h 1511300"/>
                    <a:gd name="T58" fmla="*/ 221690 w 1812925"/>
                    <a:gd name="T59" fmla="*/ 1102705 h 1511300"/>
                    <a:gd name="T60" fmla="*/ 180019 w 1812925"/>
                    <a:gd name="T61" fmla="*/ 976091 h 1511300"/>
                    <a:gd name="T62" fmla="*/ 160017 w 1812925"/>
                    <a:gd name="T63" fmla="*/ 840871 h 1511300"/>
                    <a:gd name="T64" fmla="*/ 979901 w 1812925"/>
                    <a:gd name="T65" fmla="*/ 833 h 1511300"/>
                    <a:gd name="T66" fmla="*/ 1097691 w 1812925"/>
                    <a:gd name="T67" fmla="*/ 13331 h 1511300"/>
                    <a:gd name="T68" fmla="*/ 1216593 w 1812925"/>
                    <a:gd name="T69" fmla="*/ 45825 h 1511300"/>
                    <a:gd name="T70" fmla="*/ 1371054 w 1812925"/>
                    <a:gd name="T71" fmla="*/ 119422 h 1511300"/>
                    <a:gd name="T72" fmla="*/ 1533016 w 1812925"/>
                    <a:gd name="T73" fmla="*/ 252454 h 1511300"/>
                    <a:gd name="T74" fmla="*/ 1614691 w 1812925"/>
                    <a:gd name="T75" fmla="*/ 356878 h 1511300"/>
                    <a:gd name="T76" fmla="*/ 1678032 w 1812925"/>
                    <a:gd name="T77" fmla="*/ 471857 h 1511300"/>
                    <a:gd name="T78" fmla="*/ 1721370 w 1812925"/>
                    <a:gd name="T79" fmla="*/ 597112 h 1511300"/>
                    <a:gd name="T80" fmla="*/ 1743872 w 1812925"/>
                    <a:gd name="T81" fmla="*/ 731254 h 1511300"/>
                    <a:gd name="T82" fmla="*/ 1555796 w 1812925"/>
                    <a:gd name="T83" fmla="*/ 779578 h 1511300"/>
                    <a:gd name="T84" fmla="*/ 1541350 w 1812925"/>
                    <a:gd name="T85" fmla="*/ 661544 h 1511300"/>
                    <a:gd name="T86" fmla="*/ 1505235 w 1812925"/>
                    <a:gd name="T87" fmla="*/ 551287 h 1511300"/>
                    <a:gd name="T88" fmla="*/ 1449396 w 1812925"/>
                    <a:gd name="T89" fmla="*/ 451583 h 1511300"/>
                    <a:gd name="T90" fmla="*/ 1369110 w 1812925"/>
                    <a:gd name="T91" fmla="*/ 357434 h 1511300"/>
                    <a:gd name="T92" fmla="*/ 1239096 w 1812925"/>
                    <a:gd name="T93" fmla="*/ 263007 h 1511300"/>
                    <a:gd name="T94" fmla="*/ 1127973 w 1812925"/>
                    <a:gd name="T95" fmla="*/ 216627 h 1511300"/>
                    <a:gd name="T96" fmla="*/ 1010181 w 1812925"/>
                    <a:gd name="T97" fmla="*/ 193297 h 1511300"/>
                    <a:gd name="T98" fmla="*/ 899058 w 1812925"/>
                    <a:gd name="T99" fmla="*/ 193020 h 1511300"/>
                    <a:gd name="T100" fmla="*/ 796825 w 1812925"/>
                    <a:gd name="T101" fmla="*/ 210794 h 1511300"/>
                    <a:gd name="T102" fmla="*/ 698759 w 1812925"/>
                    <a:gd name="T103" fmla="*/ 246343 h 1511300"/>
                    <a:gd name="T104" fmla="*/ 606805 w 1812925"/>
                    <a:gd name="T105" fmla="*/ 299667 h 1511300"/>
                    <a:gd name="T106" fmla="*/ 567912 w 1812925"/>
                    <a:gd name="T107" fmla="*/ 315497 h 1511300"/>
                    <a:gd name="T108" fmla="*/ 526797 w 1812925"/>
                    <a:gd name="T109" fmla="*/ 313275 h 1511300"/>
                    <a:gd name="T110" fmla="*/ 490404 w 1812925"/>
                    <a:gd name="T111" fmla="*/ 293835 h 1511300"/>
                    <a:gd name="T112" fmla="*/ 465123 w 1812925"/>
                    <a:gd name="T113" fmla="*/ 259119 h 1511300"/>
                    <a:gd name="T114" fmla="*/ 457067 w 1812925"/>
                    <a:gd name="T115" fmla="*/ 218570 h 1511300"/>
                    <a:gd name="T116" fmla="*/ 467345 w 1812925"/>
                    <a:gd name="T117" fmla="*/ 178856 h 1511300"/>
                    <a:gd name="T118" fmla="*/ 494015 w 1812925"/>
                    <a:gd name="T119" fmla="*/ 146640 h 1511300"/>
                    <a:gd name="T120" fmla="*/ 602639 w 1812925"/>
                    <a:gd name="T121" fmla="*/ 81374 h 1511300"/>
                    <a:gd name="T122" fmla="*/ 728763 w 1812925"/>
                    <a:gd name="T123" fmla="*/ 32216 h 1511300"/>
                    <a:gd name="T124" fmla="*/ 860722 w 1812925"/>
                    <a:gd name="T125" fmla="*/ 5555 h 151130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812925" h="1511300">
                      <a:moveTo>
                        <a:pt x="241643" y="393700"/>
                      </a:moveTo>
                      <a:lnTo>
                        <a:pt x="483287" y="755836"/>
                      </a:lnTo>
                      <a:lnTo>
                        <a:pt x="332326" y="755836"/>
                      </a:lnTo>
                      <a:lnTo>
                        <a:pt x="332326" y="768789"/>
                      </a:lnTo>
                      <a:lnTo>
                        <a:pt x="332590" y="781212"/>
                      </a:lnTo>
                      <a:lnTo>
                        <a:pt x="333648" y="793636"/>
                      </a:lnTo>
                      <a:lnTo>
                        <a:pt x="334441" y="806324"/>
                      </a:lnTo>
                      <a:lnTo>
                        <a:pt x="335763" y="818748"/>
                      </a:lnTo>
                      <a:lnTo>
                        <a:pt x="337349" y="830907"/>
                      </a:lnTo>
                      <a:lnTo>
                        <a:pt x="338671" y="843066"/>
                      </a:lnTo>
                      <a:lnTo>
                        <a:pt x="340786" y="855225"/>
                      </a:lnTo>
                      <a:lnTo>
                        <a:pt x="343165" y="867120"/>
                      </a:lnTo>
                      <a:lnTo>
                        <a:pt x="345809" y="879015"/>
                      </a:lnTo>
                      <a:lnTo>
                        <a:pt x="348453" y="890910"/>
                      </a:lnTo>
                      <a:lnTo>
                        <a:pt x="351361" y="902805"/>
                      </a:lnTo>
                      <a:lnTo>
                        <a:pt x="354534" y="914436"/>
                      </a:lnTo>
                      <a:lnTo>
                        <a:pt x="357971" y="925802"/>
                      </a:lnTo>
                      <a:lnTo>
                        <a:pt x="361936" y="937433"/>
                      </a:lnTo>
                      <a:lnTo>
                        <a:pt x="365902" y="948799"/>
                      </a:lnTo>
                      <a:lnTo>
                        <a:pt x="369868" y="959901"/>
                      </a:lnTo>
                      <a:lnTo>
                        <a:pt x="374362" y="971003"/>
                      </a:lnTo>
                      <a:lnTo>
                        <a:pt x="379121" y="981841"/>
                      </a:lnTo>
                      <a:lnTo>
                        <a:pt x="383880" y="992943"/>
                      </a:lnTo>
                      <a:lnTo>
                        <a:pt x="388639" y="1003781"/>
                      </a:lnTo>
                      <a:lnTo>
                        <a:pt x="394191" y="1014354"/>
                      </a:lnTo>
                      <a:lnTo>
                        <a:pt x="399743" y="1024927"/>
                      </a:lnTo>
                      <a:lnTo>
                        <a:pt x="405295" y="1035236"/>
                      </a:lnTo>
                      <a:lnTo>
                        <a:pt x="411375" y="1045545"/>
                      </a:lnTo>
                      <a:lnTo>
                        <a:pt x="417456" y="1055590"/>
                      </a:lnTo>
                      <a:lnTo>
                        <a:pt x="423537" y="1065635"/>
                      </a:lnTo>
                      <a:lnTo>
                        <a:pt x="430146" y="1075415"/>
                      </a:lnTo>
                      <a:lnTo>
                        <a:pt x="436756" y="1085195"/>
                      </a:lnTo>
                      <a:lnTo>
                        <a:pt x="443630" y="1094976"/>
                      </a:lnTo>
                      <a:lnTo>
                        <a:pt x="450769" y="1104492"/>
                      </a:lnTo>
                      <a:lnTo>
                        <a:pt x="458171" y="1113479"/>
                      </a:lnTo>
                      <a:lnTo>
                        <a:pt x="464781" y="1122466"/>
                      </a:lnTo>
                      <a:lnTo>
                        <a:pt x="473241" y="1132247"/>
                      </a:lnTo>
                      <a:lnTo>
                        <a:pt x="481701" y="1141498"/>
                      </a:lnTo>
                      <a:lnTo>
                        <a:pt x="490161" y="1150750"/>
                      </a:lnTo>
                      <a:lnTo>
                        <a:pt x="498886" y="1159737"/>
                      </a:lnTo>
                      <a:lnTo>
                        <a:pt x="500736" y="1161852"/>
                      </a:lnTo>
                      <a:lnTo>
                        <a:pt x="515806" y="1175861"/>
                      </a:lnTo>
                      <a:lnTo>
                        <a:pt x="530876" y="1189607"/>
                      </a:lnTo>
                      <a:lnTo>
                        <a:pt x="546474" y="1202823"/>
                      </a:lnTo>
                      <a:lnTo>
                        <a:pt x="562601" y="1215247"/>
                      </a:lnTo>
                      <a:lnTo>
                        <a:pt x="579257" y="1227406"/>
                      </a:lnTo>
                      <a:lnTo>
                        <a:pt x="596178" y="1238773"/>
                      </a:lnTo>
                      <a:lnTo>
                        <a:pt x="613627" y="1249346"/>
                      </a:lnTo>
                      <a:lnTo>
                        <a:pt x="631605" y="1259655"/>
                      </a:lnTo>
                      <a:lnTo>
                        <a:pt x="633455" y="1260712"/>
                      </a:lnTo>
                      <a:lnTo>
                        <a:pt x="644031" y="1266528"/>
                      </a:lnTo>
                      <a:lnTo>
                        <a:pt x="654870" y="1271550"/>
                      </a:lnTo>
                      <a:lnTo>
                        <a:pt x="665974" y="1276837"/>
                      </a:lnTo>
                      <a:lnTo>
                        <a:pt x="677342" y="1281595"/>
                      </a:lnTo>
                      <a:lnTo>
                        <a:pt x="681573" y="1283709"/>
                      </a:lnTo>
                      <a:lnTo>
                        <a:pt x="685803" y="1285560"/>
                      </a:lnTo>
                      <a:lnTo>
                        <a:pt x="695320" y="1289525"/>
                      </a:lnTo>
                      <a:lnTo>
                        <a:pt x="704838" y="1292961"/>
                      </a:lnTo>
                      <a:lnTo>
                        <a:pt x="724402" y="1299834"/>
                      </a:lnTo>
                      <a:lnTo>
                        <a:pt x="732598" y="1302741"/>
                      </a:lnTo>
                      <a:lnTo>
                        <a:pt x="740794" y="1305385"/>
                      </a:lnTo>
                      <a:lnTo>
                        <a:pt x="749518" y="1307764"/>
                      </a:lnTo>
                      <a:lnTo>
                        <a:pt x="757978" y="1309878"/>
                      </a:lnTo>
                      <a:lnTo>
                        <a:pt x="775428" y="1314372"/>
                      </a:lnTo>
                      <a:lnTo>
                        <a:pt x="786267" y="1316751"/>
                      </a:lnTo>
                      <a:lnTo>
                        <a:pt x="796842" y="1319130"/>
                      </a:lnTo>
                      <a:lnTo>
                        <a:pt x="806096" y="1320716"/>
                      </a:lnTo>
                      <a:lnTo>
                        <a:pt x="815085" y="1322302"/>
                      </a:lnTo>
                      <a:lnTo>
                        <a:pt x="833591" y="1324681"/>
                      </a:lnTo>
                      <a:lnTo>
                        <a:pt x="842845" y="1325738"/>
                      </a:lnTo>
                      <a:lnTo>
                        <a:pt x="852362" y="1327060"/>
                      </a:lnTo>
                      <a:lnTo>
                        <a:pt x="863995" y="1327853"/>
                      </a:lnTo>
                      <a:lnTo>
                        <a:pt x="875892" y="1328646"/>
                      </a:lnTo>
                      <a:lnTo>
                        <a:pt x="887525" y="1329175"/>
                      </a:lnTo>
                      <a:lnTo>
                        <a:pt x="899158" y="1329439"/>
                      </a:lnTo>
                      <a:lnTo>
                        <a:pt x="910526" y="1329439"/>
                      </a:lnTo>
                      <a:lnTo>
                        <a:pt x="921894" y="1329175"/>
                      </a:lnTo>
                      <a:lnTo>
                        <a:pt x="932734" y="1328910"/>
                      </a:lnTo>
                      <a:lnTo>
                        <a:pt x="944102" y="1328382"/>
                      </a:lnTo>
                      <a:lnTo>
                        <a:pt x="954942" y="1327589"/>
                      </a:lnTo>
                      <a:lnTo>
                        <a:pt x="966046" y="1326531"/>
                      </a:lnTo>
                      <a:lnTo>
                        <a:pt x="977150" y="1325210"/>
                      </a:lnTo>
                      <a:lnTo>
                        <a:pt x="988254" y="1323624"/>
                      </a:lnTo>
                      <a:lnTo>
                        <a:pt x="999093" y="1322302"/>
                      </a:lnTo>
                      <a:lnTo>
                        <a:pt x="1010197" y="1320452"/>
                      </a:lnTo>
                      <a:lnTo>
                        <a:pt x="1020772" y="1318337"/>
                      </a:lnTo>
                      <a:lnTo>
                        <a:pt x="1031876" y="1315694"/>
                      </a:lnTo>
                      <a:lnTo>
                        <a:pt x="1042452" y="1313315"/>
                      </a:lnTo>
                      <a:lnTo>
                        <a:pt x="1053556" y="1310671"/>
                      </a:lnTo>
                      <a:lnTo>
                        <a:pt x="1064131" y="1307764"/>
                      </a:lnTo>
                      <a:lnTo>
                        <a:pt x="1074706" y="1304592"/>
                      </a:lnTo>
                      <a:lnTo>
                        <a:pt x="1085281" y="1301155"/>
                      </a:lnTo>
                      <a:lnTo>
                        <a:pt x="1095856" y="1297719"/>
                      </a:lnTo>
                      <a:lnTo>
                        <a:pt x="1106167" y="1293754"/>
                      </a:lnTo>
                      <a:lnTo>
                        <a:pt x="1116742" y="1289789"/>
                      </a:lnTo>
                      <a:lnTo>
                        <a:pt x="1126789" y="1285560"/>
                      </a:lnTo>
                      <a:lnTo>
                        <a:pt x="1137100" y="1281330"/>
                      </a:lnTo>
                      <a:lnTo>
                        <a:pt x="1147675" y="1276837"/>
                      </a:lnTo>
                      <a:lnTo>
                        <a:pt x="1157721" y="1271814"/>
                      </a:lnTo>
                      <a:lnTo>
                        <a:pt x="1167768" y="1267056"/>
                      </a:lnTo>
                      <a:lnTo>
                        <a:pt x="1177286" y="1261770"/>
                      </a:lnTo>
                      <a:lnTo>
                        <a:pt x="1187332" y="1256483"/>
                      </a:lnTo>
                      <a:lnTo>
                        <a:pt x="1197114" y="1250668"/>
                      </a:lnTo>
                      <a:lnTo>
                        <a:pt x="1206896" y="1244852"/>
                      </a:lnTo>
                      <a:lnTo>
                        <a:pt x="1216414" y="1238773"/>
                      </a:lnTo>
                      <a:lnTo>
                        <a:pt x="1225932" y="1232693"/>
                      </a:lnTo>
                      <a:lnTo>
                        <a:pt x="1235185" y="1225820"/>
                      </a:lnTo>
                      <a:lnTo>
                        <a:pt x="1239151" y="1223441"/>
                      </a:lnTo>
                      <a:lnTo>
                        <a:pt x="1243116" y="1221062"/>
                      </a:lnTo>
                      <a:lnTo>
                        <a:pt x="1247082" y="1218948"/>
                      </a:lnTo>
                      <a:lnTo>
                        <a:pt x="1251312" y="1217097"/>
                      </a:lnTo>
                      <a:lnTo>
                        <a:pt x="1255278" y="1215247"/>
                      </a:lnTo>
                      <a:lnTo>
                        <a:pt x="1259772" y="1213925"/>
                      </a:lnTo>
                      <a:lnTo>
                        <a:pt x="1264002" y="1212604"/>
                      </a:lnTo>
                      <a:lnTo>
                        <a:pt x="1268232" y="1211546"/>
                      </a:lnTo>
                      <a:lnTo>
                        <a:pt x="1272727" y="1210753"/>
                      </a:lnTo>
                      <a:lnTo>
                        <a:pt x="1276957" y="1210225"/>
                      </a:lnTo>
                      <a:lnTo>
                        <a:pt x="1281187" y="1209696"/>
                      </a:lnTo>
                      <a:lnTo>
                        <a:pt x="1285417" y="1209696"/>
                      </a:lnTo>
                      <a:lnTo>
                        <a:pt x="1290176" y="1209696"/>
                      </a:lnTo>
                      <a:lnTo>
                        <a:pt x="1294406" y="1209696"/>
                      </a:lnTo>
                      <a:lnTo>
                        <a:pt x="1298636" y="1210489"/>
                      </a:lnTo>
                      <a:lnTo>
                        <a:pt x="1302866" y="1211018"/>
                      </a:lnTo>
                      <a:lnTo>
                        <a:pt x="1307096" y="1211811"/>
                      </a:lnTo>
                      <a:lnTo>
                        <a:pt x="1311326" y="1212868"/>
                      </a:lnTo>
                      <a:lnTo>
                        <a:pt x="1315821" y="1213925"/>
                      </a:lnTo>
                      <a:lnTo>
                        <a:pt x="1319787" y="1215511"/>
                      </a:lnTo>
                      <a:lnTo>
                        <a:pt x="1324017" y="1217362"/>
                      </a:lnTo>
                      <a:lnTo>
                        <a:pt x="1327982" y="1219212"/>
                      </a:lnTo>
                      <a:lnTo>
                        <a:pt x="1331419" y="1221062"/>
                      </a:lnTo>
                      <a:lnTo>
                        <a:pt x="1335385" y="1223441"/>
                      </a:lnTo>
                      <a:lnTo>
                        <a:pt x="1339086" y="1225820"/>
                      </a:lnTo>
                      <a:lnTo>
                        <a:pt x="1342788" y="1228728"/>
                      </a:lnTo>
                      <a:lnTo>
                        <a:pt x="1346225" y="1231371"/>
                      </a:lnTo>
                      <a:lnTo>
                        <a:pt x="1349397" y="1234543"/>
                      </a:lnTo>
                      <a:lnTo>
                        <a:pt x="1352834" y="1237451"/>
                      </a:lnTo>
                      <a:lnTo>
                        <a:pt x="1356007" y="1240887"/>
                      </a:lnTo>
                      <a:lnTo>
                        <a:pt x="1358650" y="1244588"/>
                      </a:lnTo>
                      <a:lnTo>
                        <a:pt x="1361294" y="1248289"/>
                      </a:lnTo>
                      <a:lnTo>
                        <a:pt x="1364202" y="1252254"/>
                      </a:lnTo>
                      <a:lnTo>
                        <a:pt x="1366582" y="1256219"/>
                      </a:lnTo>
                      <a:lnTo>
                        <a:pt x="1368697" y="1260448"/>
                      </a:lnTo>
                      <a:lnTo>
                        <a:pt x="1370548" y="1264413"/>
                      </a:lnTo>
                      <a:lnTo>
                        <a:pt x="1372134" y="1268642"/>
                      </a:lnTo>
                      <a:lnTo>
                        <a:pt x="1373456" y="1272872"/>
                      </a:lnTo>
                      <a:lnTo>
                        <a:pt x="1374778" y="1277101"/>
                      </a:lnTo>
                      <a:lnTo>
                        <a:pt x="1376100" y="1281330"/>
                      </a:lnTo>
                      <a:lnTo>
                        <a:pt x="1376628" y="1285560"/>
                      </a:lnTo>
                      <a:lnTo>
                        <a:pt x="1377157" y="1289789"/>
                      </a:lnTo>
                      <a:lnTo>
                        <a:pt x="1377950" y="1294283"/>
                      </a:lnTo>
                      <a:lnTo>
                        <a:pt x="1377950" y="1298776"/>
                      </a:lnTo>
                      <a:lnTo>
                        <a:pt x="1377950" y="1303006"/>
                      </a:lnTo>
                      <a:lnTo>
                        <a:pt x="1377421" y="1307235"/>
                      </a:lnTo>
                      <a:lnTo>
                        <a:pt x="1377157" y="1311729"/>
                      </a:lnTo>
                      <a:lnTo>
                        <a:pt x="1376628" y="1316222"/>
                      </a:lnTo>
                      <a:lnTo>
                        <a:pt x="1375835" y="1320452"/>
                      </a:lnTo>
                      <a:lnTo>
                        <a:pt x="1374513" y="1324417"/>
                      </a:lnTo>
                      <a:lnTo>
                        <a:pt x="1373191" y="1328646"/>
                      </a:lnTo>
                      <a:lnTo>
                        <a:pt x="1372134" y="1332875"/>
                      </a:lnTo>
                      <a:lnTo>
                        <a:pt x="1370283" y="1336840"/>
                      </a:lnTo>
                      <a:lnTo>
                        <a:pt x="1368432" y="1340805"/>
                      </a:lnTo>
                      <a:lnTo>
                        <a:pt x="1366317" y="1344770"/>
                      </a:lnTo>
                      <a:lnTo>
                        <a:pt x="1364202" y="1348471"/>
                      </a:lnTo>
                      <a:lnTo>
                        <a:pt x="1361823" y="1351907"/>
                      </a:lnTo>
                      <a:lnTo>
                        <a:pt x="1358915" y="1355608"/>
                      </a:lnTo>
                      <a:lnTo>
                        <a:pt x="1356271" y="1359044"/>
                      </a:lnTo>
                      <a:lnTo>
                        <a:pt x="1353098" y="1362481"/>
                      </a:lnTo>
                      <a:lnTo>
                        <a:pt x="1350190" y="1365653"/>
                      </a:lnTo>
                      <a:lnTo>
                        <a:pt x="1346753" y="1368825"/>
                      </a:lnTo>
                      <a:lnTo>
                        <a:pt x="1343052" y="1371732"/>
                      </a:lnTo>
                      <a:lnTo>
                        <a:pt x="1339351" y="1374640"/>
                      </a:lnTo>
                      <a:lnTo>
                        <a:pt x="1327189" y="1382834"/>
                      </a:lnTo>
                      <a:lnTo>
                        <a:pt x="1315028" y="1390764"/>
                      </a:lnTo>
                      <a:lnTo>
                        <a:pt x="1302602" y="1398694"/>
                      </a:lnTo>
                      <a:lnTo>
                        <a:pt x="1290176" y="1406360"/>
                      </a:lnTo>
                      <a:lnTo>
                        <a:pt x="1277750" y="1413497"/>
                      </a:lnTo>
                      <a:lnTo>
                        <a:pt x="1264795" y="1420634"/>
                      </a:lnTo>
                      <a:lnTo>
                        <a:pt x="1252105" y="1427242"/>
                      </a:lnTo>
                      <a:lnTo>
                        <a:pt x="1239151" y="1433851"/>
                      </a:lnTo>
                      <a:lnTo>
                        <a:pt x="1226196" y="1439930"/>
                      </a:lnTo>
                      <a:lnTo>
                        <a:pt x="1212977" y="1446274"/>
                      </a:lnTo>
                      <a:lnTo>
                        <a:pt x="1200022" y="1451825"/>
                      </a:lnTo>
                      <a:lnTo>
                        <a:pt x="1186803" y="1457376"/>
                      </a:lnTo>
                      <a:lnTo>
                        <a:pt x="1173320" y="1462663"/>
                      </a:lnTo>
                      <a:lnTo>
                        <a:pt x="1160101" y="1467421"/>
                      </a:lnTo>
                      <a:lnTo>
                        <a:pt x="1146353" y="1472443"/>
                      </a:lnTo>
                      <a:lnTo>
                        <a:pt x="1132870" y="1476672"/>
                      </a:lnTo>
                      <a:lnTo>
                        <a:pt x="1119122" y="1480902"/>
                      </a:lnTo>
                      <a:lnTo>
                        <a:pt x="1105639" y="1484867"/>
                      </a:lnTo>
                      <a:lnTo>
                        <a:pt x="1091626" y="1488567"/>
                      </a:lnTo>
                      <a:lnTo>
                        <a:pt x="1077879" y="1491739"/>
                      </a:lnTo>
                      <a:lnTo>
                        <a:pt x="1063866" y="1494911"/>
                      </a:lnTo>
                      <a:lnTo>
                        <a:pt x="1049854" y="1497555"/>
                      </a:lnTo>
                      <a:lnTo>
                        <a:pt x="1035842" y="1500462"/>
                      </a:lnTo>
                      <a:lnTo>
                        <a:pt x="1021830" y="1502841"/>
                      </a:lnTo>
                      <a:lnTo>
                        <a:pt x="1007818" y="1504692"/>
                      </a:lnTo>
                      <a:lnTo>
                        <a:pt x="993541" y="1506542"/>
                      </a:lnTo>
                      <a:lnTo>
                        <a:pt x="979000" y="1507864"/>
                      </a:lnTo>
                      <a:lnTo>
                        <a:pt x="964988" y="1509185"/>
                      </a:lnTo>
                      <a:lnTo>
                        <a:pt x="950712" y="1510243"/>
                      </a:lnTo>
                      <a:lnTo>
                        <a:pt x="936435" y="1510771"/>
                      </a:lnTo>
                      <a:lnTo>
                        <a:pt x="922159" y="1511300"/>
                      </a:lnTo>
                      <a:lnTo>
                        <a:pt x="907618" y="1511300"/>
                      </a:lnTo>
                      <a:lnTo>
                        <a:pt x="888847" y="1511036"/>
                      </a:lnTo>
                      <a:lnTo>
                        <a:pt x="870076" y="1510507"/>
                      </a:lnTo>
                      <a:lnTo>
                        <a:pt x="851040" y="1508921"/>
                      </a:lnTo>
                      <a:lnTo>
                        <a:pt x="832269" y="1507335"/>
                      </a:lnTo>
                      <a:lnTo>
                        <a:pt x="816935" y="1505220"/>
                      </a:lnTo>
                      <a:lnTo>
                        <a:pt x="796049" y="1502841"/>
                      </a:lnTo>
                      <a:lnTo>
                        <a:pt x="785738" y="1501255"/>
                      </a:lnTo>
                      <a:lnTo>
                        <a:pt x="774899" y="1499669"/>
                      </a:lnTo>
                      <a:lnTo>
                        <a:pt x="768818" y="1498612"/>
                      </a:lnTo>
                      <a:lnTo>
                        <a:pt x="762737" y="1497026"/>
                      </a:lnTo>
                      <a:lnTo>
                        <a:pt x="755335" y="1495440"/>
                      </a:lnTo>
                      <a:lnTo>
                        <a:pt x="747932" y="1493590"/>
                      </a:lnTo>
                      <a:lnTo>
                        <a:pt x="733391" y="1490418"/>
                      </a:lnTo>
                      <a:lnTo>
                        <a:pt x="710919" y="1484867"/>
                      </a:lnTo>
                      <a:lnTo>
                        <a:pt x="700079" y="1482223"/>
                      </a:lnTo>
                      <a:lnTo>
                        <a:pt x="688975" y="1478787"/>
                      </a:lnTo>
                      <a:lnTo>
                        <a:pt x="677342" y="1475086"/>
                      </a:lnTo>
                      <a:lnTo>
                        <a:pt x="665710" y="1471121"/>
                      </a:lnTo>
                      <a:lnTo>
                        <a:pt x="653548" y="1466892"/>
                      </a:lnTo>
                      <a:lnTo>
                        <a:pt x="640858" y="1462663"/>
                      </a:lnTo>
                      <a:lnTo>
                        <a:pt x="628697" y="1457905"/>
                      </a:lnTo>
                      <a:lnTo>
                        <a:pt x="616799" y="1453147"/>
                      </a:lnTo>
                      <a:lnTo>
                        <a:pt x="602787" y="1447067"/>
                      </a:lnTo>
                      <a:lnTo>
                        <a:pt x="589304" y="1440723"/>
                      </a:lnTo>
                      <a:lnTo>
                        <a:pt x="575292" y="1434379"/>
                      </a:lnTo>
                      <a:lnTo>
                        <a:pt x="561544" y="1427507"/>
                      </a:lnTo>
                      <a:lnTo>
                        <a:pt x="548061" y="1420634"/>
                      </a:lnTo>
                      <a:lnTo>
                        <a:pt x="543302" y="1417462"/>
                      </a:lnTo>
                      <a:lnTo>
                        <a:pt x="531669" y="1411118"/>
                      </a:lnTo>
                      <a:lnTo>
                        <a:pt x="520036" y="1404510"/>
                      </a:lnTo>
                      <a:lnTo>
                        <a:pt x="508668" y="1397637"/>
                      </a:lnTo>
                      <a:lnTo>
                        <a:pt x="497564" y="1390500"/>
                      </a:lnTo>
                      <a:lnTo>
                        <a:pt x="486196" y="1383099"/>
                      </a:lnTo>
                      <a:lnTo>
                        <a:pt x="475356" y="1375697"/>
                      </a:lnTo>
                      <a:lnTo>
                        <a:pt x="464516" y="1368296"/>
                      </a:lnTo>
                      <a:lnTo>
                        <a:pt x="453941" y="1360366"/>
                      </a:lnTo>
                      <a:lnTo>
                        <a:pt x="443366" y="1351907"/>
                      </a:lnTo>
                      <a:lnTo>
                        <a:pt x="432790" y="1343713"/>
                      </a:lnTo>
                      <a:lnTo>
                        <a:pt x="422479" y="1335519"/>
                      </a:lnTo>
                      <a:lnTo>
                        <a:pt x="412433" y="1326796"/>
                      </a:lnTo>
                      <a:lnTo>
                        <a:pt x="402387" y="1317808"/>
                      </a:lnTo>
                      <a:lnTo>
                        <a:pt x="392604" y="1309085"/>
                      </a:lnTo>
                      <a:lnTo>
                        <a:pt x="383087" y="1299834"/>
                      </a:lnTo>
                      <a:lnTo>
                        <a:pt x="373569" y="1290582"/>
                      </a:lnTo>
                      <a:lnTo>
                        <a:pt x="369339" y="1285824"/>
                      </a:lnTo>
                      <a:lnTo>
                        <a:pt x="357971" y="1274458"/>
                      </a:lnTo>
                      <a:lnTo>
                        <a:pt x="347131" y="1262827"/>
                      </a:lnTo>
                      <a:lnTo>
                        <a:pt x="336291" y="1250668"/>
                      </a:lnTo>
                      <a:lnTo>
                        <a:pt x="325716" y="1238508"/>
                      </a:lnTo>
                      <a:lnTo>
                        <a:pt x="320429" y="1231636"/>
                      </a:lnTo>
                      <a:lnTo>
                        <a:pt x="315405" y="1224763"/>
                      </a:lnTo>
                      <a:lnTo>
                        <a:pt x="301393" y="1207317"/>
                      </a:lnTo>
                      <a:lnTo>
                        <a:pt x="294255" y="1198330"/>
                      </a:lnTo>
                      <a:lnTo>
                        <a:pt x="287646" y="1189078"/>
                      </a:lnTo>
                      <a:lnTo>
                        <a:pt x="286059" y="1186699"/>
                      </a:lnTo>
                      <a:lnTo>
                        <a:pt x="284737" y="1183791"/>
                      </a:lnTo>
                      <a:lnTo>
                        <a:pt x="277070" y="1172425"/>
                      </a:lnTo>
                      <a:lnTo>
                        <a:pt x="269403" y="1160795"/>
                      </a:lnTo>
                      <a:lnTo>
                        <a:pt x="262001" y="1149164"/>
                      </a:lnTo>
                      <a:lnTo>
                        <a:pt x="255127" y="1137005"/>
                      </a:lnTo>
                      <a:lnTo>
                        <a:pt x="247988" y="1125110"/>
                      </a:lnTo>
                      <a:lnTo>
                        <a:pt x="241379" y="1112950"/>
                      </a:lnTo>
                      <a:lnTo>
                        <a:pt x="234505" y="1100527"/>
                      </a:lnTo>
                      <a:lnTo>
                        <a:pt x="228424" y="1087839"/>
                      </a:lnTo>
                      <a:lnTo>
                        <a:pt x="222344" y="1075415"/>
                      </a:lnTo>
                      <a:lnTo>
                        <a:pt x="216263" y="1062727"/>
                      </a:lnTo>
                      <a:lnTo>
                        <a:pt x="210975" y="1049775"/>
                      </a:lnTo>
                      <a:lnTo>
                        <a:pt x="205423" y="1037087"/>
                      </a:lnTo>
                      <a:lnTo>
                        <a:pt x="200400" y="1023870"/>
                      </a:lnTo>
                      <a:lnTo>
                        <a:pt x="195377" y="1010653"/>
                      </a:lnTo>
                      <a:lnTo>
                        <a:pt x="190618" y="997437"/>
                      </a:lnTo>
                      <a:lnTo>
                        <a:pt x="186388" y="983956"/>
                      </a:lnTo>
                      <a:lnTo>
                        <a:pt x="182158" y="970475"/>
                      </a:lnTo>
                      <a:lnTo>
                        <a:pt x="178192" y="956729"/>
                      </a:lnTo>
                      <a:lnTo>
                        <a:pt x="174491" y="942984"/>
                      </a:lnTo>
                      <a:lnTo>
                        <a:pt x="171318" y="929239"/>
                      </a:lnTo>
                      <a:lnTo>
                        <a:pt x="167881" y="915229"/>
                      </a:lnTo>
                      <a:lnTo>
                        <a:pt x="165237" y="901219"/>
                      </a:lnTo>
                      <a:lnTo>
                        <a:pt x="162329" y="887210"/>
                      </a:lnTo>
                      <a:lnTo>
                        <a:pt x="160214" y="872936"/>
                      </a:lnTo>
                      <a:lnTo>
                        <a:pt x="158099" y="858662"/>
                      </a:lnTo>
                      <a:lnTo>
                        <a:pt x="156249" y="844388"/>
                      </a:lnTo>
                      <a:lnTo>
                        <a:pt x="154662" y="829585"/>
                      </a:lnTo>
                      <a:lnTo>
                        <a:pt x="153340" y="815047"/>
                      </a:lnTo>
                      <a:lnTo>
                        <a:pt x="152283" y="800509"/>
                      </a:lnTo>
                      <a:lnTo>
                        <a:pt x="151754" y="785706"/>
                      </a:lnTo>
                      <a:lnTo>
                        <a:pt x="151225" y="770903"/>
                      </a:lnTo>
                      <a:lnTo>
                        <a:pt x="151225" y="755836"/>
                      </a:lnTo>
                      <a:lnTo>
                        <a:pt x="0" y="755836"/>
                      </a:lnTo>
                      <a:lnTo>
                        <a:pt x="241643" y="393700"/>
                      </a:lnTo>
                      <a:close/>
                      <a:moveTo>
                        <a:pt x="906894" y="0"/>
                      </a:moveTo>
                      <a:lnTo>
                        <a:pt x="912182" y="264"/>
                      </a:lnTo>
                      <a:lnTo>
                        <a:pt x="917469" y="529"/>
                      </a:lnTo>
                      <a:lnTo>
                        <a:pt x="932539" y="793"/>
                      </a:lnTo>
                      <a:lnTo>
                        <a:pt x="947344" y="1586"/>
                      </a:lnTo>
                      <a:lnTo>
                        <a:pt x="962414" y="2380"/>
                      </a:lnTo>
                      <a:lnTo>
                        <a:pt x="977484" y="3702"/>
                      </a:lnTo>
                      <a:lnTo>
                        <a:pt x="989645" y="5288"/>
                      </a:lnTo>
                      <a:lnTo>
                        <a:pt x="1002335" y="6610"/>
                      </a:lnTo>
                      <a:lnTo>
                        <a:pt x="1020313" y="8725"/>
                      </a:lnTo>
                      <a:lnTo>
                        <a:pt x="1029038" y="10047"/>
                      </a:lnTo>
                      <a:lnTo>
                        <a:pt x="1038291" y="11369"/>
                      </a:lnTo>
                      <a:lnTo>
                        <a:pt x="1044636" y="12691"/>
                      </a:lnTo>
                      <a:lnTo>
                        <a:pt x="1050981" y="14277"/>
                      </a:lnTo>
                      <a:lnTo>
                        <a:pt x="1064465" y="17186"/>
                      </a:lnTo>
                      <a:lnTo>
                        <a:pt x="1077419" y="20358"/>
                      </a:lnTo>
                      <a:lnTo>
                        <a:pt x="1101478" y="26175"/>
                      </a:lnTo>
                      <a:lnTo>
                        <a:pt x="1113375" y="29348"/>
                      </a:lnTo>
                      <a:lnTo>
                        <a:pt x="1125008" y="32521"/>
                      </a:lnTo>
                      <a:lnTo>
                        <a:pt x="1134790" y="35693"/>
                      </a:lnTo>
                      <a:lnTo>
                        <a:pt x="1144572" y="38866"/>
                      </a:lnTo>
                      <a:lnTo>
                        <a:pt x="1157791" y="43625"/>
                      </a:lnTo>
                      <a:lnTo>
                        <a:pt x="1171274" y="48384"/>
                      </a:lnTo>
                      <a:lnTo>
                        <a:pt x="1184493" y="53408"/>
                      </a:lnTo>
                      <a:lnTo>
                        <a:pt x="1197448" y="58431"/>
                      </a:lnTo>
                      <a:lnTo>
                        <a:pt x="1206701" y="62397"/>
                      </a:lnTo>
                      <a:lnTo>
                        <a:pt x="1226794" y="71651"/>
                      </a:lnTo>
                      <a:lnTo>
                        <a:pt x="1246887" y="81434"/>
                      </a:lnTo>
                      <a:lnTo>
                        <a:pt x="1266716" y="91745"/>
                      </a:lnTo>
                      <a:lnTo>
                        <a:pt x="1285751" y="102321"/>
                      </a:lnTo>
                      <a:lnTo>
                        <a:pt x="1304786" y="113690"/>
                      </a:lnTo>
                      <a:lnTo>
                        <a:pt x="1323557" y="125588"/>
                      </a:lnTo>
                      <a:lnTo>
                        <a:pt x="1341800" y="138015"/>
                      </a:lnTo>
                      <a:lnTo>
                        <a:pt x="1359513" y="151234"/>
                      </a:lnTo>
                      <a:lnTo>
                        <a:pt x="1377227" y="164718"/>
                      </a:lnTo>
                      <a:lnTo>
                        <a:pt x="1394411" y="178731"/>
                      </a:lnTo>
                      <a:lnTo>
                        <a:pt x="1411067" y="193538"/>
                      </a:lnTo>
                      <a:lnTo>
                        <a:pt x="1427459" y="208608"/>
                      </a:lnTo>
                      <a:lnTo>
                        <a:pt x="1443322" y="224207"/>
                      </a:lnTo>
                      <a:lnTo>
                        <a:pt x="1458920" y="240336"/>
                      </a:lnTo>
                      <a:lnTo>
                        <a:pt x="1473725" y="257257"/>
                      </a:lnTo>
                      <a:lnTo>
                        <a:pt x="1488531" y="274178"/>
                      </a:lnTo>
                      <a:lnTo>
                        <a:pt x="1492496" y="279466"/>
                      </a:lnTo>
                      <a:lnTo>
                        <a:pt x="1509152" y="300353"/>
                      </a:lnTo>
                      <a:lnTo>
                        <a:pt x="1517348" y="311194"/>
                      </a:lnTo>
                      <a:lnTo>
                        <a:pt x="1525544" y="322034"/>
                      </a:lnTo>
                      <a:lnTo>
                        <a:pt x="1527130" y="325207"/>
                      </a:lnTo>
                      <a:lnTo>
                        <a:pt x="1528981" y="328115"/>
                      </a:lnTo>
                      <a:lnTo>
                        <a:pt x="1536648" y="339748"/>
                      </a:lnTo>
                      <a:lnTo>
                        <a:pt x="1544050" y="351382"/>
                      </a:lnTo>
                      <a:lnTo>
                        <a:pt x="1551453" y="362751"/>
                      </a:lnTo>
                      <a:lnTo>
                        <a:pt x="1558591" y="374913"/>
                      </a:lnTo>
                      <a:lnTo>
                        <a:pt x="1565465" y="386811"/>
                      </a:lnTo>
                      <a:lnTo>
                        <a:pt x="1572075" y="399237"/>
                      </a:lnTo>
                      <a:lnTo>
                        <a:pt x="1578684" y="411400"/>
                      </a:lnTo>
                      <a:lnTo>
                        <a:pt x="1585029" y="423826"/>
                      </a:lnTo>
                      <a:lnTo>
                        <a:pt x="1591110" y="436253"/>
                      </a:lnTo>
                      <a:lnTo>
                        <a:pt x="1596927" y="449208"/>
                      </a:lnTo>
                      <a:lnTo>
                        <a:pt x="1602214" y="461899"/>
                      </a:lnTo>
                      <a:lnTo>
                        <a:pt x="1607766" y="474854"/>
                      </a:lnTo>
                      <a:lnTo>
                        <a:pt x="1612789" y="488074"/>
                      </a:lnTo>
                      <a:lnTo>
                        <a:pt x="1617548" y="501294"/>
                      </a:lnTo>
                      <a:lnTo>
                        <a:pt x="1622571" y="514249"/>
                      </a:lnTo>
                      <a:lnTo>
                        <a:pt x="1626801" y="527734"/>
                      </a:lnTo>
                      <a:lnTo>
                        <a:pt x="1631032" y="541482"/>
                      </a:lnTo>
                      <a:lnTo>
                        <a:pt x="1634997" y="554702"/>
                      </a:lnTo>
                      <a:lnTo>
                        <a:pt x="1638170" y="568451"/>
                      </a:lnTo>
                      <a:lnTo>
                        <a:pt x="1641871" y="582463"/>
                      </a:lnTo>
                      <a:lnTo>
                        <a:pt x="1645044" y="596212"/>
                      </a:lnTo>
                      <a:lnTo>
                        <a:pt x="1647688" y="610225"/>
                      </a:lnTo>
                      <a:lnTo>
                        <a:pt x="1650596" y="624502"/>
                      </a:lnTo>
                      <a:lnTo>
                        <a:pt x="1652975" y="638515"/>
                      </a:lnTo>
                      <a:lnTo>
                        <a:pt x="1655090" y="652793"/>
                      </a:lnTo>
                      <a:lnTo>
                        <a:pt x="1656941" y="667334"/>
                      </a:lnTo>
                      <a:lnTo>
                        <a:pt x="1658263" y="681876"/>
                      </a:lnTo>
                      <a:lnTo>
                        <a:pt x="1659585" y="696154"/>
                      </a:lnTo>
                      <a:lnTo>
                        <a:pt x="1660642" y="710695"/>
                      </a:lnTo>
                      <a:lnTo>
                        <a:pt x="1661435" y="725501"/>
                      </a:lnTo>
                      <a:lnTo>
                        <a:pt x="1661700" y="740308"/>
                      </a:lnTo>
                      <a:lnTo>
                        <a:pt x="1661700" y="754849"/>
                      </a:lnTo>
                      <a:lnTo>
                        <a:pt x="1812925" y="754849"/>
                      </a:lnTo>
                      <a:lnTo>
                        <a:pt x="1571282" y="1117600"/>
                      </a:lnTo>
                      <a:lnTo>
                        <a:pt x="1329638" y="754849"/>
                      </a:lnTo>
                      <a:lnTo>
                        <a:pt x="1480864" y="754849"/>
                      </a:lnTo>
                      <a:lnTo>
                        <a:pt x="1480599" y="742158"/>
                      </a:lnTo>
                      <a:lnTo>
                        <a:pt x="1480070" y="729467"/>
                      </a:lnTo>
                      <a:lnTo>
                        <a:pt x="1479277" y="716512"/>
                      </a:lnTo>
                      <a:lnTo>
                        <a:pt x="1478484" y="704085"/>
                      </a:lnTo>
                      <a:lnTo>
                        <a:pt x="1477162" y="691394"/>
                      </a:lnTo>
                      <a:lnTo>
                        <a:pt x="1475576" y="678703"/>
                      </a:lnTo>
                      <a:lnTo>
                        <a:pt x="1473725" y="666277"/>
                      </a:lnTo>
                      <a:lnTo>
                        <a:pt x="1471610" y="654115"/>
                      </a:lnTo>
                      <a:lnTo>
                        <a:pt x="1469231" y="641952"/>
                      </a:lnTo>
                      <a:lnTo>
                        <a:pt x="1466851" y="629790"/>
                      </a:lnTo>
                      <a:lnTo>
                        <a:pt x="1463943" y="617628"/>
                      </a:lnTo>
                      <a:lnTo>
                        <a:pt x="1460771" y="605730"/>
                      </a:lnTo>
                      <a:lnTo>
                        <a:pt x="1457334" y="593832"/>
                      </a:lnTo>
                      <a:lnTo>
                        <a:pt x="1453897" y="581935"/>
                      </a:lnTo>
                      <a:lnTo>
                        <a:pt x="1449931" y="570301"/>
                      </a:lnTo>
                      <a:lnTo>
                        <a:pt x="1445965" y="558668"/>
                      </a:lnTo>
                      <a:lnTo>
                        <a:pt x="1441471" y="547299"/>
                      </a:lnTo>
                      <a:lnTo>
                        <a:pt x="1436976" y="535930"/>
                      </a:lnTo>
                      <a:lnTo>
                        <a:pt x="1432482" y="524825"/>
                      </a:lnTo>
                      <a:lnTo>
                        <a:pt x="1427194" y="513721"/>
                      </a:lnTo>
                      <a:lnTo>
                        <a:pt x="1421907" y="502616"/>
                      </a:lnTo>
                      <a:lnTo>
                        <a:pt x="1416619" y="492040"/>
                      </a:lnTo>
                      <a:lnTo>
                        <a:pt x="1410803" y="481464"/>
                      </a:lnTo>
                      <a:lnTo>
                        <a:pt x="1404986" y="470624"/>
                      </a:lnTo>
                      <a:lnTo>
                        <a:pt x="1398906" y="460313"/>
                      </a:lnTo>
                      <a:lnTo>
                        <a:pt x="1392561" y="450001"/>
                      </a:lnTo>
                      <a:lnTo>
                        <a:pt x="1385951" y="439954"/>
                      </a:lnTo>
                      <a:lnTo>
                        <a:pt x="1379342" y="429907"/>
                      </a:lnTo>
                      <a:lnTo>
                        <a:pt x="1372468" y="420125"/>
                      </a:lnTo>
                      <a:lnTo>
                        <a:pt x="1365065" y="410342"/>
                      </a:lnTo>
                      <a:lnTo>
                        <a:pt x="1357662" y="400824"/>
                      </a:lnTo>
                      <a:lnTo>
                        <a:pt x="1350524" y="391570"/>
                      </a:lnTo>
                      <a:lnTo>
                        <a:pt x="1349202" y="390248"/>
                      </a:lnTo>
                      <a:lnTo>
                        <a:pt x="1338363" y="377293"/>
                      </a:lnTo>
                      <a:lnTo>
                        <a:pt x="1326730" y="364602"/>
                      </a:lnTo>
                      <a:lnTo>
                        <a:pt x="1315097" y="352175"/>
                      </a:lnTo>
                      <a:lnTo>
                        <a:pt x="1302936" y="340277"/>
                      </a:lnTo>
                      <a:lnTo>
                        <a:pt x="1290510" y="328644"/>
                      </a:lnTo>
                      <a:lnTo>
                        <a:pt x="1277555" y="317804"/>
                      </a:lnTo>
                      <a:lnTo>
                        <a:pt x="1264601" y="306699"/>
                      </a:lnTo>
                      <a:lnTo>
                        <a:pt x="1251117" y="296387"/>
                      </a:lnTo>
                      <a:lnTo>
                        <a:pt x="1237369" y="286340"/>
                      </a:lnTo>
                      <a:lnTo>
                        <a:pt x="1223093" y="276822"/>
                      </a:lnTo>
                      <a:lnTo>
                        <a:pt x="1208816" y="267568"/>
                      </a:lnTo>
                      <a:lnTo>
                        <a:pt x="1194275" y="258579"/>
                      </a:lnTo>
                      <a:lnTo>
                        <a:pt x="1179206" y="250383"/>
                      </a:lnTo>
                      <a:lnTo>
                        <a:pt x="1163872" y="242451"/>
                      </a:lnTo>
                      <a:lnTo>
                        <a:pt x="1148802" y="234783"/>
                      </a:lnTo>
                      <a:lnTo>
                        <a:pt x="1132939" y="227909"/>
                      </a:lnTo>
                      <a:lnTo>
                        <a:pt x="1128709" y="226058"/>
                      </a:lnTo>
                      <a:lnTo>
                        <a:pt x="1117869" y="221828"/>
                      </a:lnTo>
                      <a:lnTo>
                        <a:pt x="1107294" y="217862"/>
                      </a:lnTo>
                      <a:lnTo>
                        <a:pt x="1096455" y="213896"/>
                      </a:lnTo>
                      <a:lnTo>
                        <a:pt x="1085615" y="210194"/>
                      </a:lnTo>
                      <a:lnTo>
                        <a:pt x="1073454" y="206229"/>
                      </a:lnTo>
                      <a:lnTo>
                        <a:pt x="1063672" y="203585"/>
                      </a:lnTo>
                      <a:lnTo>
                        <a:pt x="1054418" y="200676"/>
                      </a:lnTo>
                      <a:lnTo>
                        <a:pt x="1034590" y="196182"/>
                      </a:lnTo>
                      <a:lnTo>
                        <a:pt x="1026130" y="194066"/>
                      </a:lnTo>
                      <a:lnTo>
                        <a:pt x="1017141" y="192216"/>
                      </a:lnTo>
                      <a:lnTo>
                        <a:pt x="1007094" y="190365"/>
                      </a:lnTo>
                      <a:lnTo>
                        <a:pt x="997048" y="188778"/>
                      </a:lnTo>
                      <a:lnTo>
                        <a:pt x="976690" y="186134"/>
                      </a:lnTo>
                      <a:lnTo>
                        <a:pt x="961356" y="184019"/>
                      </a:lnTo>
                      <a:lnTo>
                        <a:pt x="948930" y="183226"/>
                      </a:lnTo>
                      <a:lnTo>
                        <a:pt x="936505" y="182169"/>
                      </a:lnTo>
                      <a:lnTo>
                        <a:pt x="923550" y="181904"/>
                      </a:lnTo>
                      <a:lnTo>
                        <a:pt x="911124" y="181640"/>
                      </a:lnTo>
                      <a:lnTo>
                        <a:pt x="899756" y="181640"/>
                      </a:lnTo>
                      <a:lnTo>
                        <a:pt x="888916" y="181904"/>
                      </a:lnTo>
                      <a:lnTo>
                        <a:pt x="877548" y="182169"/>
                      </a:lnTo>
                      <a:lnTo>
                        <a:pt x="866708" y="182697"/>
                      </a:lnTo>
                      <a:lnTo>
                        <a:pt x="855604" y="183755"/>
                      </a:lnTo>
                      <a:lnTo>
                        <a:pt x="844765" y="184548"/>
                      </a:lnTo>
                      <a:lnTo>
                        <a:pt x="833661" y="186134"/>
                      </a:lnTo>
                      <a:lnTo>
                        <a:pt x="822821" y="187721"/>
                      </a:lnTo>
                      <a:lnTo>
                        <a:pt x="811982" y="189307"/>
                      </a:lnTo>
                      <a:lnTo>
                        <a:pt x="801142" y="190894"/>
                      </a:lnTo>
                      <a:lnTo>
                        <a:pt x="790302" y="193273"/>
                      </a:lnTo>
                      <a:lnTo>
                        <a:pt x="779463" y="195653"/>
                      </a:lnTo>
                      <a:lnTo>
                        <a:pt x="768888" y="198032"/>
                      </a:lnTo>
                      <a:lnTo>
                        <a:pt x="758312" y="200676"/>
                      </a:lnTo>
                      <a:lnTo>
                        <a:pt x="747473" y="203849"/>
                      </a:lnTo>
                      <a:lnTo>
                        <a:pt x="737162" y="206757"/>
                      </a:lnTo>
                      <a:lnTo>
                        <a:pt x="726587" y="210194"/>
                      </a:lnTo>
                      <a:lnTo>
                        <a:pt x="716276" y="213896"/>
                      </a:lnTo>
                      <a:lnTo>
                        <a:pt x="705965" y="217598"/>
                      </a:lnTo>
                      <a:lnTo>
                        <a:pt x="695390" y="221563"/>
                      </a:lnTo>
                      <a:lnTo>
                        <a:pt x="685079" y="225794"/>
                      </a:lnTo>
                      <a:lnTo>
                        <a:pt x="675033" y="230024"/>
                      </a:lnTo>
                      <a:lnTo>
                        <a:pt x="664986" y="234519"/>
                      </a:lnTo>
                      <a:lnTo>
                        <a:pt x="654940" y="239542"/>
                      </a:lnTo>
                      <a:lnTo>
                        <a:pt x="644893" y="244302"/>
                      </a:lnTo>
                      <a:lnTo>
                        <a:pt x="635111" y="249589"/>
                      </a:lnTo>
                      <a:lnTo>
                        <a:pt x="625329" y="254877"/>
                      </a:lnTo>
                      <a:lnTo>
                        <a:pt x="615547" y="260430"/>
                      </a:lnTo>
                      <a:lnTo>
                        <a:pt x="606029" y="266511"/>
                      </a:lnTo>
                      <a:lnTo>
                        <a:pt x="596512" y="272327"/>
                      </a:lnTo>
                      <a:lnTo>
                        <a:pt x="586994" y="278673"/>
                      </a:lnTo>
                      <a:lnTo>
                        <a:pt x="577476" y="285283"/>
                      </a:lnTo>
                      <a:lnTo>
                        <a:pt x="574039" y="287662"/>
                      </a:lnTo>
                      <a:lnTo>
                        <a:pt x="570074" y="290042"/>
                      </a:lnTo>
                      <a:lnTo>
                        <a:pt x="565843" y="292157"/>
                      </a:lnTo>
                      <a:lnTo>
                        <a:pt x="561878" y="294008"/>
                      </a:lnTo>
                      <a:lnTo>
                        <a:pt x="557383" y="295859"/>
                      </a:lnTo>
                      <a:lnTo>
                        <a:pt x="553153" y="296916"/>
                      </a:lnTo>
                      <a:lnTo>
                        <a:pt x="548923" y="298503"/>
                      </a:lnTo>
                      <a:lnTo>
                        <a:pt x="544693" y="299560"/>
                      </a:lnTo>
                      <a:lnTo>
                        <a:pt x="540463" y="300353"/>
                      </a:lnTo>
                      <a:lnTo>
                        <a:pt x="536233" y="300882"/>
                      </a:lnTo>
                      <a:lnTo>
                        <a:pt x="531474" y="301411"/>
                      </a:lnTo>
                      <a:lnTo>
                        <a:pt x="527244" y="301675"/>
                      </a:lnTo>
                      <a:lnTo>
                        <a:pt x="523014" y="301411"/>
                      </a:lnTo>
                      <a:lnTo>
                        <a:pt x="518519" y="301411"/>
                      </a:lnTo>
                      <a:lnTo>
                        <a:pt x="514289" y="300618"/>
                      </a:lnTo>
                      <a:lnTo>
                        <a:pt x="510059" y="300089"/>
                      </a:lnTo>
                      <a:lnTo>
                        <a:pt x="505829" y="299296"/>
                      </a:lnTo>
                      <a:lnTo>
                        <a:pt x="501335" y="298238"/>
                      </a:lnTo>
                      <a:lnTo>
                        <a:pt x="497369" y="296916"/>
                      </a:lnTo>
                      <a:lnTo>
                        <a:pt x="493139" y="295594"/>
                      </a:lnTo>
                      <a:lnTo>
                        <a:pt x="489173" y="293744"/>
                      </a:lnTo>
                      <a:lnTo>
                        <a:pt x="485208" y="291893"/>
                      </a:lnTo>
                      <a:lnTo>
                        <a:pt x="481242" y="290042"/>
                      </a:lnTo>
                      <a:lnTo>
                        <a:pt x="477805" y="287662"/>
                      </a:lnTo>
                      <a:lnTo>
                        <a:pt x="474104" y="285283"/>
                      </a:lnTo>
                      <a:lnTo>
                        <a:pt x="470402" y="282639"/>
                      </a:lnTo>
                      <a:lnTo>
                        <a:pt x="466701" y="279731"/>
                      </a:lnTo>
                      <a:lnTo>
                        <a:pt x="463264" y="276558"/>
                      </a:lnTo>
                      <a:lnTo>
                        <a:pt x="460356" y="273649"/>
                      </a:lnTo>
                      <a:lnTo>
                        <a:pt x="457183" y="270212"/>
                      </a:lnTo>
                      <a:lnTo>
                        <a:pt x="454275" y="266511"/>
                      </a:lnTo>
                      <a:lnTo>
                        <a:pt x="451367" y="262809"/>
                      </a:lnTo>
                      <a:lnTo>
                        <a:pt x="448987" y="258843"/>
                      </a:lnTo>
                      <a:lnTo>
                        <a:pt x="446608" y="254877"/>
                      </a:lnTo>
                      <a:lnTo>
                        <a:pt x="444493" y="251176"/>
                      </a:lnTo>
                      <a:lnTo>
                        <a:pt x="442642" y="246681"/>
                      </a:lnTo>
                      <a:lnTo>
                        <a:pt x="440792" y="242451"/>
                      </a:lnTo>
                      <a:lnTo>
                        <a:pt x="439205" y="238220"/>
                      </a:lnTo>
                      <a:lnTo>
                        <a:pt x="438148" y="233990"/>
                      </a:lnTo>
                      <a:lnTo>
                        <a:pt x="437090" y="229760"/>
                      </a:lnTo>
                      <a:lnTo>
                        <a:pt x="436297" y="225529"/>
                      </a:lnTo>
                      <a:lnTo>
                        <a:pt x="435768" y="221299"/>
                      </a:lnTo>
                      <a:lnTo>
                        <a:pt x="435240" y="216804"/>
                      </a:lnTo>
                      <a:lnTo>
                        <a:pt x="434975" y="212310"/>
                      </a:lnTo>
                      <a:lnTo>
                        <a:pt x="434975" y="208079"/>
                      </a:lnTo>
                      <a:lnTo>
                        <a:pt x="435240" y="203849"/>
                      </a:lnTo>
                      <a:lnTo>
                        <a:pt x="436033" y="199354"/>
                      </a:lnTo>
                      <a:lnTo>
                        <a:pt x="436562" y="194860"/>
                      </a:lnTo>
                      <a:lnTo>
                        <a:pt x="437355" y="190629"/>
                      </a:lnTo>
                      <a:lnTo>
                        <a:pt x="438412" y="186663"/>
                      </a:lnTo>
                      <a:lnTo>
                        <a:pt x="439734" y="182433"/>
                      </a:lnTo>
                      <a:lnTo>
                        <a:pt x="441056" y="178203"/>
                      </a:lnTo>
                      <a:lnTo>
                        <a:pt x="442907" y="174237"/>
                      </a:lnTo>
                      <a:lnTo>
                        <a:pt x="444757" y="170271"/>
                      </a:lnTo>
                      <a:lnTo>
                        <a:pt x="446608" y="166305"/>
                      </a:lnTo>
                      <a:lnTo>
                        <a:pt x="448987" y="162603"/>
                      </a:lnTo>
                      <a:lnTo>
                        <a:pt x="451367" y="159166"/>
                      </a:lnTo>
                      <a:lnTo>
                        <a:pt x="454011" y="155465"/>
                      </a:lnTo>
                      <a:lnTo>
                        <a:pt x="456919" y="152027"/>
                      </a:lnTo>
                      <a:lnTo>
                        <a:pt x="460091" y="148590"/>
                      </a:lnTo>
                      <a:lnTo>
                        <a:pt x="463000" y="145418"/>
                      </a:lnTo>
                      <a:lnTo>
                        <a:pt x="466437" y="142245"/>
                      </a:lnTo>
                      <a:lnTo>
                        <a:pt x="470138" y="139601"/>
                      </a:lnTo>
                      <a:lnTo>
                        <a:pt x="473839" y="136693"/>
                      </a:lnTo>
                      <a:lnTo>
                        <a:pt x="486001" y="128232"/>
                      </a:lnTo>
                      <a:lnTo>
                        <a:pt x="498162" y="120300"/>
                      </a:lnTo>
                      <a:lnTo>
                        <a:pt x="510588" y="112368"/>
                      </a:lnTo>
                      <a:lnTo>
                        <a:pt x="522749" y="105229"/>
                      </a:lnTo>
                      <a:lnTo>
                        <a:pt x="535440" y="97826"/>
                      </a:lnTo>
                      <a:lnTo>
                        <a:pt x="548130" y="90688"/>
                      </a:lnTo>
                      <a:lnTo>
                        <a:pt x="560820" y="83813"/>
                      </a:lnTo>
                      <a:lnTo>
                        <a:pt x="573511" y="77468"/>
                      </a:lnTo>
                      <a:lnTo>
                        <a:pt x="586730" y="71387"/>
                      </a:lnTo>
                      <a:lnTo>
                        <a:pt x="599949" y="65306"/>
                      </a:lnTo>
                      <a:lnTo>
                        <a:pt x="612903" y="59489"/>
                      </a:lnTo>
                      <a:lnTo>
                        <a:pt x="626122" y="53937"/>
                      </a:lnTo>
                      <a:lnTo>
                        <a:pt x="639341" y="48649"/>
                      </a:lnTo>
                      <a:lnTo>
                        <a:pt x="652825" y="43890"/>
                      </a:lnTo>
                      <a:lnTo>
                        <a:pt x="666572" y="39395"/>
                      </a:lnTo>
                      <a:lnTo>
                        <a:pt x="680056" y="34636"/>
                      </a:lnTo>
                      <a:lnTo>
                        <a:pt x="693539" y="30670"/>
                      </a:lnTo>
                      <a:lnTo>
                        <a:pt x="707287" y="26704"/>
                      </a:lnTo>
                      <a:lnTo>
                        <a:pt x="721035" y="23267"/>
                      </a:lnTo>
                      <a:lnTo>
                        <a:pt x="735047" y="19830"/>
                      </a:lnTo>
                      <a:lnTo>
                        <a:pt x="748795" y="16657"/>
                      </a:lnTo>
                      <a:lnTo>
                        <a:pt x="762807" y="14013"/>
                      </a:lnTo>
                      <a:lnTo>
                        <a:pt x="776819" y="11369"/>
                      </a:lnTo>
                      <a:lnTo>
                        <a:pt x="790831" y="9254"/>
                      </a:lnTo>
                      <a:lnTo>
                        <a:pt x="805108" y="7139"/>
                      </a:lnTo>
                      <a:lnTo>
                        <a:pt x="819120" y="5288"/>
                      </a:lnTo>
                      <a:lnTo>
                        <a:pt x="833396" y="3702"/>
                      </a:lnTo>
                      <a:lnTo>
                        <a:pt x="847408" y="2380"/>
                      </a:lnTo>
                      <a:lnTo>
                        <a:pt x="861685" y="1586"/>
                      </a:lnTo>
                      <a:lnTo>
                        <a:pt x="876226" y="793"/>
                      </a:lnTo>
                      <a:lnTo>
                        <a:pt x="890502" y="264"/>
                      </a:lnTo>
                      <a:lnTo>
                        <a:pt x="904779" y="264"/>
                      </a:lnTo>
                      <a:lnTo>
                        <a:pt x="90689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/>
                <a:p>
                  <a:pPr algn="ctr"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6" name="组合 15"/>
            <p:cNvGrpSpPr/>
            <p:nvPr/>
          </p:nvGrpSpPr>
          <p:grpSpPr>
            <a:xfrm>
              <a:off x="1015628" y="1995237"/>
              <a:ext cx="1544432" cy="2100709"/>
              <a:chOff x="1015628" y="1995237"/>
              <a:chExt cx="1544432" cy="2100709"/>
            </a:xfrm>
          </p:grpSpPr>
          <p:sp>
            <p:nvSpPr>
              <p:cNvPr id="23" name="MH_Other_4"/>
              <p:cNvSpPr>
                <a:spLocks noChangeShapeType="1"/>
              </p:cNvSpPr>
              <p:nvPr>
                <p:custDataLst>
                  <p:tags r:id="rId3"/>
                </p:custDataLst>
              </p:nvPr>
            </p:nvSpPr>
            <p:spPr bwMode="blackWhite">
              <a:xfrm flipH="1">
                <a:off x="1055532" y="1995237"/>
                <a:ext cx="685371" cy="1640666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9972" tIns="34986" rIns="69972" bIns="34986" anchor="ctr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24" name="MH_Other_5"/>
              <p:cNvSpPr>
                <a:spLocks noChangeShapeType="1"/>
              </p:cNvSpPr>
              <p:nvPr>
                <p:custDataLst>
                  <p:tags r:id="rId4"/>
                </p:custDataLst>
              </p:nvPr>
            </p:nvSpPr>
            <p:spPr bwMode="blackWhite">
              <a:xfrm flipH="1">
                <a:off x="1754986" y="1995237"/>
                <a:ext cx="0" cy="1631278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9972" tIns="34986" rIns="69972" bIns="34986" anchor="ctr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25" name="MH_Other_6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blackWhite">
              <a:xfrm>
                <a:off x="1762027" y="1999929"/>
                <a:ext cx="713537" cy="1589029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9972" tIns="34986" rIns="69972" bIns="34986" anchor="ctr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26" name="MH_SubTitle_2"/>
              <p:cNvSpPr/>
              <p:nvPr>
                <p:custDataLst>
                  <p:tags r:id="rId6"/>
                </p:custDataLst>
              </p:nvPr>
            </p:nvSpPr>
            <p:spPr bwMode="blackWhite">
              <a:xfrm flipH="1">
                <a:off x="1015628" y="3598348"/>
                <a:ext cx="1544432" cy="497598"/>
              </a:xfrm>
              <a:custGeom>
                <a:avLst/>
                <a:gdLst>
                  <a:gd name="T0" fmla="*/ 4 w 830"/>
                  <a:gd name="T1" fmla="*/ 0 h 276"/>
                  <a:gd name="T2" fmla="*/ 0 w 830"/>
                  <a:gd name="T3" fmla="*/ 28 h 276"/>
                  <a:gd name="T4" fmla="*/ 4 w 830"/>
                  <a:gd name="T5" fmla="*/ 65 h 276"/>
                  <a:gd name="T6" fmla="*/ 16 w 830"/>
                  <a:gd name="T7" fmla="*/ 102 h 276"/>
                  <a:gd name="T8" fmla="*/ 38 w 830"/>
                  <a:gd name="T9" fmla="*/ 139 h 276"/>
                  <a:gd name="T10" fmla="*/ 74 w 830"/>
                  <a:gd name="T11" fmla="*/ 172 h 276"/>
                  <a:gd name="T12" fmla="*/ 117 w 830"/>
                  <a:gd name="T13" fmla="*/ 202 h 276"/>
                  <a:gd name="T14" fmla="*/ 161 w 830"/>
                  <a:gd name="T15" fmla="*/ 223 h 276"/>
                  <a:gd name="T16" fmla="*/ 197 w 830"/>
                  <a:gd name="T17" fmla="*/ 237 h 276"/>
                  <a:gd name="T18" fmla="*/ 239 w 830"/>
                  <a:gd name="T19" fmla="*/ 251 h 276"/>
                  <a:gd name="T20" fmla="*/ 278 w 830"/>
                  <a:gd name="T21" fmla="*/ 260 h 276"/>
                  <a:gd name="T22" fmla="*/ 317 w 830"/>
                  <a:gd name="T23" fmla="*/ 266 h 276"/>
                  <a:gd name="T24" fmla="*/ 354 w 830"/>
                  <a:gd name="T25" fmla="*/ 270 h 276"/>
                  <a:gd name="T26" fmla="*/ 402 w 830"/>
                  <a:gd name="T27" fmla="*/ 275 h 276"/>
                  <a:gd name="T28" fmla="*/ 447 w 830"/>
                  <a:gd name="T29" fmla="*/ 273 h 276"/>
                  <a:gd name="T30" fmla="*/ 490 w 830"/>
                  <a:gd name="T31" fmla="*/ 270 h 276"/>
                  <a:gd name="T32" fmla="*/ 541 w 830"/>
                  <a:gd name="T33" fmla="*/ 265 h 276"/>
                  <a:gd name="T34" fmla="*/ 579 w 830"/>
                  <a:gd name="T35" fmla="*/ 255 h 276"/>
                  <a:gd name="T36" fmla="*/ 620 w 830"/>
                  <a:gd name="T37" fmla="*/ 244 h 276"/>
                  <a:gd name="T38" fmla="*/ 659 w 830"/>
                  <a:gd name="T39" fmla="*/ 230 h 276"/>
                  <a:gd name="T40" fmla="*/ 686 w 830"/>
                  <a:gd name="T41" fmla="*/ 219 h 276"/>
                  <a:gd name="T42" fmla="*/ 715 w 830"/>
                  <a:gd name="T43" fmla="*/ 201 h 276"/>
                  <a:gd name="T44" fmla="*/ 737 w 830"/>
                  <a:gd name="T45" fmla="*/ 186 h 276"/>
                  <a:gd name="T46" fmla="*/ 762 w 830"/>
                  <a:gd name="T47" fmla="*/ 166 h 276"/>
                  <a:gd name="T48" fmla="*/ 785 w 830"/>
                  <a:gd name="T49" fmla="*/ 147 h 276"/>
                  <a:gd name="T50" fmla="*/ 800 w 830"/>
                  <a:gd name="T51" fmla="*/ 125 h 276"/>
                  <a:gd name="T52" fmla="*/ 814 w 830"/>
                  <a:gd name="T53" fmla="*/ 100 h 276"/>
                  <a:gd name="T54" fmla="*/ 824 w 830"/>
                  <a:gd name="T55" fmla="*/ 73 h 276"/>
                  <a:gd name="T56" fmla="*/ 829 w 830"/>
                  <a:gd name="T57" fmla="*/ 40 h 276"/>
                  <a:gd name="T58" fmla="*/ 827 w 830"/>
                  <a:gd name="T59" fmla="*/ 1 h 276"/>
                  <a:gd name="T60" fmla="*/ 4 w 830"/>
                  <a:gd name="T61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30" h="276">
                    <a:moveTo>
                      <a:pt x="4" y="0"/>
                    </a:moveTo>
                    <a:lnTo>
                      <a:pt x="0" y="28"/>
                    </a:lnTo>
                    <a:lnTo>
                      <a:pt x="4" y="65"/>
                    </a:lnTo>
                    <a:lnTo>
                      <a:pt x="16" y="102"/>
                    </a:lnTo>
                    <a:lnTo>
                      <a:pt x="38" y="139"/>
                    </a:lnTo>
                    <a:lnTo>
                      <a:pt x="74" y="172"/>
                    </a:lnTo>
                    <a:lnTo>
                      <a:pt x="117" y="202"/>
                    </a:lnTo>
                    <a:lnTo>
                      <a:pt x="161" y="223"/>
                    </a:lnTo>
                    <a:lnTo>
                      <a:pt x="197" y="237"/>
                    </a:lnTo>
                    <a:lnTo>
                      <a:pt x="239" y="251"/>
                    </a:lnTo>
                    <a:lnTo>
                      <a:pt x="278" y="260"/>
                    </a:lnTo>
                    <a:lnTo>
                      <a:pt x="317" y="266"/>
                    </a:lnTo>
                    <a:lnTo>
                      <a:pt x="354" y="270"/>
                    </a:lnTo>
                    <a:lnTo>
                      <a:pt x="402" y="275"/>
                    </a:lnTo>
                    <a:lnTo>
                      <a:pt x="447" y="273"/>
                    </a:lnTo>
                    <a:lnTo>
                      <a:pt x="490" y="270"/>
                    </a:lnTo>
                    <a:lnTo>
                      <a:pt x="541" y="265"/>
                    </a:lnTo>
                    <a:lnTo>
                      <a:pt x="579" y="255"/>
                    </a:lnTo>
                    <a:lnTo>
                      <a:pt x="620" y="244"/>
                    </a:lnTo>
                    <a:lnTo>
                      <a:pt x="659" y="230"/>
                    </a:lnTo>
                    <a:lnTo>
                      <a:pt x="686" y="219"/>
                    </a:lnTo>
                    <a:lnTo>
                      <a:pt x="715" y="201"/>
                    </a:lnTo>
                    <a:lnTo>
                      <a:pt x="737" y="186"/>
                    </a:lnTo>
                    <a:lnTo>
                      <a:pt x="762" y="166"/>
                    </a:lnTo>
                    <a:lnTo>
                      <a:pt x="785" y="147"/>
                    </a:lnTo>
                    <a:lnTo>
                      <a:pt x="800" y="125"/>
                    </a:lnTo>
                    <a:lnTo>
                      <a:pt x="814" y="100"/>
                    </a:lnTo>
                    <a:lnTo>
                      <a:pt x="824" y="73"/>
                    </a:lnTo>
                    <a:lnTo>
                      <a:pt x="829" y="40"/>
                    </a:lnTo>
                    <a:lnTo>
                      <a:pt x="827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E647C"/>
              </a:solidFill>
              <a:ln w="28575" cap="flat">
                <a:solidFill>
                  <a:srgbClr val="0E647C"/>
                </a:solidFill>
                <a:prstDash val="solid"/>
                <a:miter lim="800000"/>
              </a:ln>
              <a:effectLst>
                <a:outerShdw blurRad="228600" dist="228600" dir="6600000" algn="t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r>
                  <a:rPr lang="en-US" altLang="zh-CN" smtClean="0">
                    <a:solidFill>
                      <a:prstClr val="black"/>
                    </a:solidFill>
                  </a:rPr>
                  <a:t> </a:t>
                </a: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文本框 2"/>
              <p:cNvSpPr txBox="1"/>
              <p:nvPr/>
            </p:nvSpPr>
            <p:spPr>
              <a:xfrm>
                <a:off x="1366152" y="3654953"/>
                <a:ext cx="777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b="1">
                    <a:solidFill>
                      <a:schemeClr val="bg1"/>
                    </a:solidFill>
                    <a:latin typeface="Impact MT Std" pitchFamily="34" charset="0"/>
                    <a:ea typeface="微软雅黑" panose="020B0503020204020204" pitchFamily="34" charset="-122"/>
                  </a:rPr>
                  <a:t>2</a:t>
                </a:r>
                <a:r>
                  <a:rPr lang="en-US" altLang="zh-CN" b="1" smtClean="0">
                    <a:solidFill>
                      <a:schemeClr val="bg1"/>
                    </a:solidFill>
                    <a:latin typeface="Impact MT Std" pitchFamily="34" charset="0"/>
                    <a:ea typeface="微软雅黑" panose="020B0503020204020204" pitchFamily="34" charset="-122"/>
                  </a:rPr>
                  <a:t>00</a:t>
                </a:r>
                <a:r>
                  <a:rPr lang="zh-CN" altLang="en-US" b="1" smtClean="0">
                    <a:solidFill>
                      <a:schemeClr val="bg1"/>
                    </a:solidFill>
                    <a:latin typeface="Impact MT Std" pitchFamily="34" charset="0"/>
                    <a:ea typeface="微软雅黑" panose="020B0503020204020204" pitchFamily="34" charset="-122"/>
                  </a:rPr>
                  <a:t>万</a:t>
                </a:r>
                <a:endParaRPr lang="zh-CN" altLang="en-US" b="1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508204" y="3173512"/>
              <a:ext cx="1546780" cy="2098360"/>
              <a:chOff x="4508204" y="3173512"/>
              <a:chExt cx="1546780" cy="2098360"/>
            </a:xfrm>
          </p:grpSpPr>
          <p:sp>
            <p:nvSpPr>
              <p:cNvPr id="18" name="MH_Other_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blackWhite">
              <a:xfrm flipH="1">
                <a:off x="4552801" y="3173512"/>
                <a:ext cx="683024" cy="1638318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9972" tIns="34986" rIns="69972" bIns="34986" anchor="ctr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19" name="MH_Other_8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blackWhite">
              <a:xfrm flipH="1">
                <a:off x="5247562" y="3173512"/>
                <a:ext cx="0" cy="1628930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9972" tIns="34986" rIns="69972" bIns="34986" anchor="ctr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20" name="MH_Other_9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blackWhite">
              <a:xfrm>
                <a:off x="5256950" y="3175861"/>
                <a:ext cx="722926" cy="1598416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9972" tIns="34986" rIns="69972" bIns="34986" anchor="ctr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21" name="MH_SubTitle_1"/>
              <p:cNvSpPr/>
              <p:nvPr>
                <p:custDataLst>
                  <p:tags r:id="rId10"/>
                </p:custDataLst>
              </p:nvPr>
            </p:nvSpPr>
            <p:spPr bwMode="blackWhite">
              <a:xfrm flipH="1">
                <a:off x="4508204" y="4774274"/>
                <a:ext cx="1546780" cy="497598"/>
              </a:xfrm>
              <a:custGeom>
                <a:avLst/>
                <a:gdLst>
                  <a:gd name="T0" fmla="*/ 4 w 830"/>
                  <a:gd name="T1" fmla="*/ 0 h 276"/>
                  <a:gd name="T2" fmla="*/ 0 w 830"/>
                  <a:gd name="T3" fmla="*/ 28 h 276"/>
                  <a:gd name="T4" fmla="*/ 4 w 830"/>
                  <a:gd name="T5" fmla="*/ 65 h 276"/>
                  <a:gd name="T6" fmla="*/ 16 w 830"/>
                  <a:gd name="T7" fmla="*/ 102 h 276"/>
                  <a:gd name="T8" fmla="*/ 38 w 830"/>
                  <a:gd name="T9" fmla="*/ 139 h 276"/>
                  <a:gd name="T10" fmla="*/ 74 w 830"/>
                  <a:gd name="T11" fmla="*/ 172 h 276"/>
                  <a:gd name="T12" fmla="*/ 117 w 830"/>
                  <a:gd name="T13" fmla="*/ 202 h 276"/>
                  <a:gd name="T14" fmla="*/ 161 w 830"/>
                  <a:gd name="T15" fmla="*/ 223 h 276"/>
                  <a:gd name="T16" fmla="*/ 197 w 830"/>
                  <a:gd name="T17" fmla="*/ 237 h 276"/>
                  <a:gd name="T18" fmla="*/ 239 w 830"/>
                  <a:gd name="T19" fmla="*/ 251 h 276"/>
                  <a:gd name="T20" fmla="*/ 278 w 830"/>
                  <a:gd name="T21" fmla="*/ 260 h 276"/>
                  <a:gd name="T22" fmla="*/ 317 w 830"/>
                  <a:gd name="T23" fmla="*/ 266 h 276"/>
                  <a:gd name="T24" fmla="*/ 354 w 830"/>
                  <a:gd name="T25" fmla="*/ 270 h 276"/>
                  <a:gd name="T26" fmla="*/ 402 w 830"/>
                  <a:gd name="T27" fmla="*/ 275 h 276"/>
                  <a:gd name="T28" fmla="*/ 447 w 830"/>
                  <a:gd name="T29" fmla="*/ 273 h 276"/>
                  <a:gd name="T30" fmla="*/ 490 w 830"/>
                  <a:gd name="T31" fmla="*/ 270 h 276"/>
                  <a:gd name="T32" fmla="*/ 541 w 830"/>
                  <a:gd name="T33" fmla="*/ 265 h 276"/>
                  <a:gd name="T34" fmla="*/ 579 w 830"/>
                  <a:gd name="T35" fmla="*/ 255 h 276"/>
                  <a:gd name="T36" fmla="*/ 620 w 830"/>
                  <a:gd name="T37" fmla="*/ 244 h 276"/>
                  <a:gd name="T38" fmla="*/ 659 w 830"/>
                  <a:gd name="T39" fmla="*/ 230 h 276"/>
                  <a:gd name="T40" fmla="*/ 686 w 830"/>
                  <a:gd name="T41" fmla="*/ 219 h 276"/>
                  <a:gd name="T42" fmla="*/ 715 w 830"/>
                  <a:gd name="T43" fmla="*/ 201 h 276"/>
                  <a:gd name="T44" fmla="*/ 737 w 830"/>
                  <a:gd name="T45" fmla="*/ 186 h 276"/>
                  <a:gd name="T46" fmla="*/ 762 w 830"/>
                  <a:gd name="T47" fmla="*/ 166 h 276"/>
                  <a:gd name="T48" fmla="*/ 785 w 830"/>
                  <a:gd name="T49" fmla="*/ 147 h 276"/>
                  <a:gd name="T50" fmla="*/ 800 w 830"/>
                  <a:gd name="T51" fmla="*/ 125 h 276"/>
                  <a:gd name="T52" fmla="*/ 814 w 830"/>
                  <a:gd name="T53" fmla="*/ 100 h 276"/>
                  <a:gd name="T54" fmla="*/ 824 w 830"/>
                  <a:gd name="T55" fmla="*/ 73 h 276"/>
                  <a:gd name="T56" fmla="*/ 829 w 830"/>
                  <a:gd name="T57" fmla="*/ 40 h 276"/>
                  <a:gd name="T58" fmla="*/ 827 w 830"/>
                  <a:gd name="T59" fmla="*/ 1 h 276"/>
                  <a:gd name="T60" fmla="*/ 4 w 830"/>
                  <a:gd name="T61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30" h="276">
                    <a:moveTo>
                      <a:pt x="4" y="0"/>
                    </a:moveTo>
                    <a:lnTo>
                      <a:pt x="0" y="28"/>
                    </a:lnTo>
                    <a:lnTo>
                      <a:pt x="4" y="65"/>
                    </a:lnTo>
                    <a:lnTo>
                      <a:pt x="16" y="102"/>
                    </a:lnTo>
                    <a:lnTo>
                      <a:pt x="38" y="139"/>
                    </a:lnTo>
                    <a:lnTo>
                      <a:pt x="74" y="172"/>
                    </a:lnTo>
                    <a:lnTo>
                      <a:pt x="117" y="202"/>
                    </a:lnTo>
                    <a:lnTo>
                      <a:pt x="161" y="223"/>
                    </a:lnTo>
                    <a:lnTo>
                      <a:pt x="197" y="237"/>
                    </a:lnTo>
                    <a:lnTo>
                      <a:pt x="239" y="251"/>
                    </a:lnTo>
                    <a:lnTo>
                      <a:pt x="278" y="260"/>
                    </a:lnTo>
                    <a:lnTo>
                      <a:pt x="317" y="266"/>
                    </a:lnTo>
                    <a:lnTo>
                      <a:pt x="354" y="270"/>
                    </a:lnTo>
                    <a:lnTo>
                      <a:pt x="402" y="275"/>
                    </a:lnTo>
                    <a:lnTo>
                      <a:pt x="447" y="273"/>
                    </a:lnTo>
                    <a:lnTo>
                      <a:pt x="490" y="270"/>
                    </a:lnTo>
                    <a:lnTo>
                      <a:pt x="541" y="265"/>
                    </a:lnTo>
                    <a:lnTo>
                      <a:pt x="579" y="255"/>
                    </a:lnTo>
                    <a:lnTo>
                      <a:pt x="620" y="244"/>
                    </a:lnTo>
                    <a:lnTo>
                      <a:pt x="659" y="230"/>
                    </a:lnTo>
                    <a:lnTo>
                      <a:pt x="686" y="219"/>
                    </a:lnTo>
                    <a:lnTo>
                      <a:pt x="715" y="201"/>
                    </a:lnTo>
                    <a:lnTo>
                      <a:pt x="737" y="186"/>
                    </a:lnTo>
                    <a:lnTo>
                      <a:pt x="762" y="166"/>
                    </a:lnTo>
                    <a:lnTo>
                      <a:pt x="785" y="147"/>
                    </a:lnTo>
                    <a:lnTo>
                      <a:pt x="800" y="125"/>
                    </a:lnTo>
                    <a:lnTo>
                      <a:pt x="814" y="100"/>
                    </a:lnTo>
                    <a:lnTo>
                      <a:pt x="824" y="73"/>
                    </a:lnTo>
                    <a:lnTo>
                      <a:pt x="829" y="40"/>
                    </a:lnTo>
                    <a:lnTo>
                      <a:pt x="827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E647C"/>
              </a:solidFill>
              <a:ln w="28575" cap="flat">
                <a:solidFill>
                  <a:srgbClr val="0E647C"/>
                </a:solidFill>
                <a:prstDash val="solid"/>
                <a:miter lim="800000"/>
              </a:ln>
              <a:effectLst>
                <a:outerShdw blurRad="228600" dist="228600" dir="6600000" algn="t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文本框 16"/>
              <p:cNvSpPr txBox="1"/>
              <p:nvPr/>
            </p:nvSpPr>
            <p:spPr>
              <a:xfrm>
                <a:off x="4862660" y="4816932"/>
                <a:ext cx="7857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b="1">
                    <a:solidFill>
                      <a:schemeClr val="bg1"/>
                    </a:solidFill>
                    <a:latin typeface="Impact MT Std" pitchFamily="34" charset="0"/>
                    <a:ea typeface="微软雅黑" panose="020B0503020204020204" pitchFamily="34" charset="-122"/>
                  </a:rPr>
                  <a:t>5</a:t>
                </a:r>
                <a:r>
                  <a:rPr lang="en-US" altLang="zh-CN" b="1" smtClean="0">
                    <a:solidFill>
                      <a:schemeClr val="bg1"/>
                    </a:solidFill>
                    <a:latin typeface="Impact MT Std" pitchFamily="34" charset="0"/>
                    <a:ea typeface="微软雅黑" panose="020B0503020204020204" pitchFamily="34" charset="-122"/>
                  </a:rPr>
                  <a:t>00</a:t>
                </a:r>
                <a:r>
                  <a:rPr lang="zh-CN" altLang="en-US" b="1" smtClean="0">
                    <a:solidFill>
                      <a:schemeClr val="bg1"/>
                    </a:solidFill>
                    <a:latin typeface="Impact MT Std" pitchFamily="34" charset="0"/>
                    <a:ea typeface="微软雅黑" panose="020B0503020204020204" pitchFamily="34" charset="-122"/>
                  </a:rPr>
                  <a:t>万</a:t>
                </a:r>
                <a:endParaRPr lang="zh-CN" altLang="en-US" b="1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2" name="文本框 26"/>
          <p:cNvSpPr txBox="1"/>
          <p:nvPr/>
        </p:nvSpPr>
        <p:spPr>
          <a:xfrm>
            <a:off x="1274167" y="4221088"/>
            <a:ext cx="1943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10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spc="100" smtClean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26"/>
          <p:cNvSpPr txBox="1"/>
          <p:nvPr/>
        </p:nvSpPr>
        <p:spPr>
          <a:xfrm>
            <a:off x="4775898" y="5251778"/>
            <a:ext cx="1943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10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spc="100" smtClean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7393731" y="2026435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7681763" y="1649016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/>
              <a:buNone/>
            </a:pPr>
            <a:r>
              <a:rPr lang="zh-CN" altLang="en-US" b="1" smtClean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在此输入标题</a:t>
            </a:r>
            <a:endParaRPr lang="zh-CN" altLang="en-US" b="1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7681763" y="2057022"/>
            <a:ext cx="3663554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。在此录入上述图表的综合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673651" y="1769428"/>
            <a:ext cx="968654" cy="956034"/>
            <a:chOff x="6217935" y="1158425"/>
            <a:chExt cx="527724" cy="520849"/>
          </a:xfrm>
        </p:grpSpPr>
        <p:grpSp>
          <p:nvGrpSpPr>
            <p:cNvPr id="38" name="组合 37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2DB2A4"/>
                  </a:solidFill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smtClean="0">
                  <a:solidFill>
                    <a:srgbClr val="2DB2A4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200" b="1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2" name="直接连接符 41"/>
          <p:cNvCxnSpPr/>
          <p:nvPr/>
        </p:nvCxnSpPr>
        <p:spPr>
          <a:xfrm>
            <a:off x="7402585" y="3466595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7690617" y="3089176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/>
              <a:buNone/>
            </a:pPr>
            <a:r>
              <a:rPr lang="zh-CN" altLang="en-US" b="1" smtClean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在此输入标题</a:t>
            </a:r>
            <a:endParaRPr lang="zh-CN" altLang="en-US" b="1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7690617" y="3497182"/>
            <a:ext cx="3663554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。在此录入上述图表的综合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6682505" y="3209588"/>
            <a:ext cx="968654" cy="956034"/>
            <a:chOff x="6217935" y="1158425"/>
            <a:chExt cx="527724" cy="520849"/>
          </a:xfrm>
        </p:grpSpPr>
        <p:grpSp>
          <p:nvGrpSpPr>
            <p:cNvPr id="46" name="组合 45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F77A08"/>
                  </a:solidFill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smtClean="0">
                  <a:solidFill>
                    <a:srgbClr val="F77A0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200" b="1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7393731" y="4906755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7681763" y="4529336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/>
              <a:buNone/>
            </a:pPr>
            <a:r>
              <a:rPr lang="zh-CN" altLang="en-US" b="1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在此输入标题</a:t>
            </a:r>
            <a:endParaRPr lang="zh-CN" altLang="en-US" b="1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7681763" y="4937342"/>
            <a:ext cx="3663554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。在此录入上述图表的综合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6673651" y="4649748"/>
            <a:ext cx="968654" cy="956034"/>
            <a:chOff x="6217935" y="1158425"/>
            <a:chExt cx="527724" cy="520849"/>
          </a:xfrm>
        </p:grpSpPr>
        <p:grpSp>
          <p:nvGrpSpPr>
            <p:cNvPr id="54" name="组合 53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92D050"/>
                  </a:solidFill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92D050"/>
                  </a:solidFill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smtClean="0">
                  <a:solidFill>
                    <a:srgbClr val="92D05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200" b="1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49"/>
                            </p:stCondLst>
                            <p:childTnLst>
                              <p:par>
                                <p:cTn id="4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49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49"/>
                            </p:stCondLst>
                            <p:childTnLst>
                              <p:par>
                                <p:cTn id="6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49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49"/>
                            </p:stCondLst>
                            <p:childTnLst>
                              <p:par>
                                <p:cTn id="8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49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49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2" grpId="0" animBg="1"/>
      <p:bldP spid="13" grpId="0" animBg="1"/>
      <p:bldP spid="32" grpId="0"/>
      <p:bldP spid="33" grpId="0"/>
      <p:bldP spid="35" grpId="0"/>
      <p:bldP spid="36" grpId="0"/>
      <p:bldP spid="43" grpId="0"/>
      <p:bldP spid="44" grpId="0"/>
      <p:bldP spid="51" grpId="0"/>
      <p:bldP spid="5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具体目标规划</a:t>
            </a:r>
            <a:endParaRPr lang="zh-CN" altLang="en-US" sz="24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2281163" y="1464593"/>
            <a:ext cx="2202638" cy="2342999"/>
            <a:chOff x="2785219" y="1704380"/>
            <a:chExt cx="2202638" cy="2342999"/>
          </a:xfrm>
        </p:grpSpPr>
        <p:grpSp>
          <p:nvGrpSpPr>
            <p:cNvPr id="13" name="组合 12"/>
            <p:cNvGrpSpPr/>
            <p:nvPr/>
          </p:nvGrpSpPr>
          <p:grpSpPr>
            <a:xfrm>
              <a:off x="2785219" y="1704380"/>
              <a:ext cx="2202638" cy="2342999"/>
              <a:chOff x="2785219" y="1704380"/>
              <a:chExt cx="2202638" cy="2342999"/>
            </a:xfrm>
            <a:solidFill>
              <a:srgbClr val="0070C0"/>
            </a:solidFill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椭圆 16"/>
              <p:cNvSpPr/>
              <p:nvPr/>
            </p:nvSpPr>
            <p:spPr>
              <a:xfrm>
                <a:off x="2785219" y="1704380"/>
                <a:ext cx="2202638" cy="2202638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7"/>
              <p:cNvSpPr/>
              <p:nvPr/>
            </p:nvSpPr>
            <p:spPr>
              <a:xfrm flipV="1">
                <a:off x="3747194" y="3869875"/>
                <a:ext cx="278687" cy="177504"/>
              </a:xfrm>
              <a:prstGeom prst="triangle">
                <a:avLst/>
              </a:prstGeom>
              <a:solidFill>
                <a:srgbClr val="0E64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907211" y="1834146"/>
              <a:ext cx="1958654" cy="2083467"/>
              <a:chOff x="2785219" y="1704380"/>
              <a:chExt cx="2202638" cy="2342999"/>
            </a:xfrm>
            <a:blipFill>
              <a:blip r:embed="rId1"/>
              <a:stretch>
                <a:fillRect l="-167158" t="-31921" r="-198372" b="-151558"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椭圆 14"/>
              <p:cNvSpPr/>
              <p:nvPr/>
            </p:nvSpPr>
            <p:spPr>
              <a:xfrm>
                <a:off x="2785219" y="1704380"/>
                <a:ext cx="2202638" cy="22026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 flipV="1">
                <a:off x="3747194" y="3869875"/>
                <a:ext cx="278687" cy="17750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2598270" y="2181101"/>
            <a:ext cx="155510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smtClean="0">
                <a:solidFill>
                  <a:srgbClr val="0E647C"/>
                </a:solidFill>
              </a:rPr>
              <a:t>销售额突破</a:t>
            </a:r>
            <a:endParaRPr lang="en-US" altLang="zh-CN" sz="2000" smtClean="0">
              <a:solidFill>
                <a:srgbClr val="0E647C"/>
              </a:solidFill>
            </a:endParaRPr>
          </a:p>
          <a:p>
            <a:r>
              <a:rPr lang="en-US" altLang="zh-CN" sz="4000" smtClean="0">
                <a:solidFill>
                  <a:srgbClr val="0E647C"/>
                </a:solidFill>
                <a:latin typeface="Impact MT Std" pitchFamily="34" charset="0"/>
              </a:rPr>
              <a:t>5</a:t>
            </a:r>
            <a:r>
              <a:rPr lang="zh-CN" altLang="en-US" sz="4000" smtClean="0">
                <a:solidFill>
                  <a:srgbClr val="0E647C"/>
                </a:solidFill>
              </a:rPr>
              <a:t>个亿</a:t>
            </a:r>
            <a:endParaRPr lang="zh-CN" altLang="en-US" sz="4000">
              <a:solidFill>
                <a:srgbClr val="0E647C"/>
              </a:solidFill>
            </a:endParaRPr>
          </a:p>
        </p:txBody>
      </p:sp>
      <p:sp>
        <p:nvSpPr>
          <p:cNvPr id="20" name="等腰三角形 45"/>
          <p:cNvSpPr/>
          <p:nvPr/>
        </p:nvSpPr>
        <p:spPr>
          <a:xfrm>
            <a:off x="2341955" y="3952391"/>
            <a:ext cx="2081054" cy="1060785"/>
          </a:xfrm>
          <a:custGeom>
            <a:avLst/>
            <a:gdLst/>
            <a:ahLst/>
            <a:cxnLst/>
            <a:rect l="l" t="t" r="r" b="b"/>
            <a:pathLst>
              <a:path w="1773057" h="959866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rgbClr val="0E6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425179" y="4197325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精炼。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873451" y="1461021"/>
            <a:ext cx="2202638" cy="2342999"/>
            <a:chOff x="2785219" y="1704380"/>
            <a:chExt cx="2202638" cy="2342999"/>
          </a:xfrm>
        </p:grpSpPr>
        <p:grpSp>
          <p:nvGrpSpPr>
            <p:cNvPr id="23" name="组合 22"/>
            <p:cNvGrpSpPr/>
            <p:nvPr/>
          </p:nvGrpSpPr>
          <p:grpSpPr>
            <a:xfrm>
              <a:off x="2785219" y="1704380"/>
              <a:ext cx="2202638" cy="2342999"/>
              <a:chOff x="2785219" y="1704380"/>
              <a:chExt cx="2202638" cy="2342999"/>
            </a:xfrm>
            <a:solidFill>
              <a:srgbClr val="0070C0"/>
            </a:solidFill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椭圆 26"/>
              <p:cNvSpPr/>
              <p:nvPr/>
            </p:nvSpPr>
            <p:spPr>
              <a:xfrm>
                <a:off x="2785219" y="1704380"/>
                <a:ext cx="2202638" cy="2202638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等腰三角形 27"/>
              <p:cNvSpPr/>
              <p:nvPr/>
            </p:nvSpPr>
            <p:spPr>
              <a:xfrm flipV="1">
                <a:off x="3747194" y="3869875"/>
                <a:ext cx="278687" cy="177504"/>
              </a:xfrm>
              <a:prstGeom prst="triangle">
                <a:avLst/>
              </a:prstGeom>
              <a:solidFill>
                <a:srgbClr val="2DB2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2907211" y="1834146"/>
              <a:ext cx="1958654" cy="2083467"/>
              <a:chOff x="2785219" y="1704380"/>
              <a:chExt cx="2202638" cy="2342999"/>
            </a:xfrm>
            <a:blipFill>
              <a:blip r:embed="rId1"/>
              <a:stretch>
                <a:fillRect l="-167158" t="-31921" r="-198372" b="-151558"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椭圆 24"/>
              <p:cNvSpPr/>
              <p:nvPr/>
            </p:nvSpPr>
            <p:spPr>
              <a:xfrm>
                <a:off x="2785219" y="1704380"/>
                <a:ext cx="2202638" cy="22026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等腰三角形 25"/>
              <p:cNvSpPr/>
              <p:nvPr/>
            </p:nvSpPr>
            <p:spPr>
              <a:xfrm flipV="1">
                <a:off x="3747194" y="3869875"/>
                <a:ext cx="278687" cy="17750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5190558" y="2177529"/>
            <a:ext cx="155510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>
                <a:solidFill>
                  <a:srgbClr val="2DB2A4"/>
                </a:solidFill>
              </a:rPr>
              <a:t>加盟</a:t>
            </a:r>
            <a:r>
              <a:rPr lang="zh-CN" altLang="en-US" sz="2000" smtClean="0">
                <a:solidFill>
                  <a:srgbClr val="2DB2A4"/>
                </a:solidFill>
              </a:rPr>
              <a:t>店超过</a:t>
            </a:r>
            <a:endParaRPr lang="en-US" altLang="zh-CN" sz="2000" smtClean="0">
              <a:solidFill>
                <a:srgbClr val="2DB2A4"/>
              </a:solidFill>
            </a:endParaRPr>
          </a:p>
          <a:p>
            <a:r>
              <a:rPr lang="en-US" altLang="zh-CN" sz="4000" smtClean="0">
                <a:solidFill>
                  <a:srgbClr val="2DB2A4"/>
                </a:solidFill>
                <a:latin typeface="Impact MT Std" pitchFamily="34" charset="0"/>
              </a:rPr>
              <a:t>5</a:t>
            </a:r>
            <a:r>
              <a:rPr lang="zh-CN" altLang="en-US" sz="4000" smtClean="0">
                <a:solidFill>
                  <a:srgbClr val="2DB2A4"/>
                </a:solidFill>
              </a:rPr>
              <a:t>百</a:t>
            </a:r>
            <a:r>
              <a:rPr lang="zh-CN" altLang="en-US" sz="4000">
                <a:solidFill>
                  <a:srgbClr val="2DB2A4"/>
                </a:solidFill>
              </a:rPr>
              <a:t>家</a:t>
            </a:r>
            <a:endParaRPr lang="zh-CN" altLang="en-US" sz="4000">
              <a:solidFill>
                <a:srgbClr val="2DB2A4"/>
              </a:solidFill>
            </a:endParaRPr>
          </a:p>
        </p:txBody>
      </p:sp>
      <p:sp>
        <p:nvSpPr>
          <p:cNvPr id="30" name="等腰三角形 45"/>
          <p:cNvSpPr/>
          <p:nvPr/>
        </p:nvSpPr>
        <p:spPr>
          <a:xfrm>
            <a:off x="4934243" y="3948819"/>
            <a:ext cx="2081054" cy="1060785"/>
          </a:xfrm>
          <a:custGeom>
            <a:avLst/>
            <a:gdLst/>
            <a:ahLst/>
            <a:cxnLst/>
            <a:rect l="l" t="t" r="r" b="b"/>
            <a:pathLst>
              <a:path w="1773057" h="959866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5017467" y="4193753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精炼。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495349" y="1461021"/>
            <a:ext cx="2202638" cy="2342999"/>
            <a:chOff x="2785219" y="1704380"/>
            <a:chExt cx="2202638" cy="2342999"/>
          </a:xfrm>
        </p:grpSpPr>
        <p:grpSp>
          <p:nvGrpSpPr>
            <p:cNvPr id="33" name="组合 32"/>
            <p:cNvGrpSpPr/>
            <p:nvPr/>
          </p:nvGrpSpPr>
          <p:grpSpPr>
            <a:xfrm>
              <a:off x="2785219" y="1704380"/>
              <a:ext cx="2202638" cy="2342999"/>
              <a:chOff x="2785219" y="1704380"/>
              <a:chExt cx="2202638" cy="2342999"/>
            </a:xfrm>
            <a:solidFill>
              <a:srgbClr val="0070C0"/>
            </a:solidFill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椭圆 36"/>
              <p:cNvSpPr/>
              <p:nvPr/>
            </p:nvSpPr>
            <p:spPr>
              <a:xfrm>
                <a:off x="2785219" y="1704380"/>
                <a:ext cx="2202638" cy="2202638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等腰三角形 37"/>
              <p:cNvSpPr/>
              <p:nvPr/>
            </p:nvSpPr>
            <p:spPr>
              <a:xfrm flipV="1">
                <a:off x="3747194" y="3869875"/>
                <a:ext cx="278687" cy="177504"/>
              </a:xfrm>
              <a:prstGeom prst="triangle">
                <a:avLst/>
              </a:prstGeom>
              <a:solidFill>
                <a:srgbClr val="F77A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07211" y="1834146"/>
              <a:ext cx="1958654" cy="2083467"/>
              <a:chOff x="2785219" y="1704380"/>
              <a:chExt cx="2202638" cy="2342999"/>
            </a:xfrm>
            <a:blipFill>
              <a:blip r:embed="rId1"/>
              <a:stretch>
                <a:fillRect l="-167158" t="-31921" r="-198372" b="-151558"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椭圆 34"/>
              <p:cNvSpPr/>
              <p:nvPr/>
            </p:nvSpPr>
            <p:spPr>
              <a:xfrm>
                <a:off x="2785219" y="1704380"/>
                <a:ext cx="2202638" cy="22026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 flipV="1">
                <a:off x="3747194" y="3869875"/>
                <a:ext cx="278687" cy="17750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7812456" y="2177529"/>
            <a:ext cx="155510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smtClean="0">
                <a:solidFill>
                  <a:srgbClr val="F77A08"/>
                </a:solidFill>
              </a:rPr>
              <a:t>产品覆盖</a:t>
            </a:r>
            <a:endParaRPr lang="en-US" altLang="zh-CN" sz="2000" smtClean="0">
              <a:solidFill>
                <a:srgbClr val="F77A08"/>
              </a:solidFill>
            </a:endParaRPr>
          </a:p>
          <a:p>
            <a:r>
              <a:rPr lang="en-US" altLang="zh-CN" sz="4000" smtClean="0">
                <a:solidFill>
                  <a:srgbClr val="F77A08"/>
                </a:solidFill>
                <a:latin typeface="Impact MT Std" pitchFamily="34" charset="0"/>
              </a:rPr>
              <a:t>5</a:t>
            </a:r>
            <a:r>
              <a:rPr lang="zh-CN" altLang="en-US" sz="4000" smtClean="0">
                <a:solidFill>
                  <a:srgbClr val="F77A08"/>
                </a:solidFill>
              </a:rPr>
              <a:t>大洲</a:t>
            </a:r>
            <a:endParaRPr lang="zh-CN" altLang="en-US" sz="4000">
              <a:solidFill>
                <a:srgbClr val="F77A08"/>
              </a:solidFill>
            </a:endParaRPr>
          </a:p>
        </p:txBody>
      </p:sp>
      <p:sp>
        <p:nvSpPr>
          <p:cNvPr id="40" name="等腰三角形 45"/>
          <p:cNvSpPr/>
          <p:nvPr/>
        </p:nvSpPr>
        <p:spPr>
          <a:xfrm>
            <a:off x="7556141" y="3948819"/>
            <a:ext cx="2081054" cy="1060785"/>
          </a:xfrm>
          <a:custGeom>
            <a:avLst/>
            <a:gdLst/>
            <a:ahLst/>
            <a:cxnLst/>
            <a:rect l="l" t="t" r="r" b="b"/>
            <a:pathLst>
              <a:path w="1773057" h="959866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rgbClr val="F77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7639365" y="4193753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精炼。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2497186" y="5411898"/>
            <a:ext cx="7200801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。在此录入上述图表的综合说明，在此录入上述图表的综合描述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50"/>
                            </p:stCondLst>
                            <p:childTnLst>
                              <p:par>
                                <p:cTn id="7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9" grpId="0"/>
      <p:bldP spid="20" grpId="0" animBg="1"/>
      <p:bldP spid="21" grpId="0"/>
      <p:bldP spid="29" grpId="0"/>
      <p:bldP spid="30" grpId="0" animBg="1"/>
      <p:bldP spid="31" grpId="0"/>
      <p:bldP spid="39" grpId="0"/>
      <p:bldP spid="40" grpId="0" animBg="1"/>
      <p:bldP spid="41" grpId="0"/>
      <p:bldP spid="4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风险保障措施</a:t>
            </a:r>
            <a:endParaRPr lang="zh-CN" altLang="en-US" sz="24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025579" y="5258120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097587" y="3590395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097587" y="1914177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2713211" y="2779561"/>
            <a:ext cx="1585543" cy="1585543"/>
            <a:chOff x="1705099" y="2564904"/>
            <a:chExt cx="1800200" cy="1800200"/>
          </a:xfrm>
        </p:grpSpPr>
        <p:sp>
          <p:nvSpPr>
            <p:cNvPr id="16" name="椭圆 15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E647C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752654" y="3156834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smtClean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smtClean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b="1" smtClean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 rot="16200000">
            <a:off x="2911207" y="3362909"/>
            <a:ext cx="3354773" cy="579679"/>
            <a:chOff x="7967269" y="3151651"/>
            <a:chExt cx="3354773" cy="579679"/>
          </a:xfrm>
        </p:grpSpPr>
        <p:sp>
          <p:nvSpPr>
            <p:cNvPr id="20" name="Line 128"/>
            <p:cNvSpPr>
              <a:spLocks noChangeShapeType="1"/>
            </p:cNvSpPr>
            <p:nvPr/>
          </p:nvSpPr>
          <p:spPr bwMode="auto">
            <a:xfrm flipH="1">
              <a:off x="9702801" y="3151651"/>
              <a:ext cx="0" cy="579678"/>
            </a:xfrm>
            <a:prstGeom prst="line">
              <a:avLst/>
            </a:prstGeom>
            <a:noFill/>
            <a:ln w="95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Line 129"/>
            <p:cNvSpPr>
              <a:spLocks noChangeShapeType="1"/>
            </p:cNvSpPr>
            <p:nvPr/>
          </p:nvSpPr>
          <p:spPr bwMode="auto">
            <a:xfrm flipH="1">
              <a:off x="7967269" y="3492499"/>
              <a:ext cx="3354771" cy="0"/>
            </a:xfrm>
            <a:prstGeom prst="line">
              <a:avLst/>
            </a:prstGeom>
            <a:noFill/>
            <a:ln w="95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Line 130"/>
            <p:cNvSpPr>
              <a:spLocks noChangeShapeType="1"/>
            </p:cNvSpPr>
            <p:nvPr/>
          </p:nvSpPr>
          <p:spPr bwMode="auto">
            <a:xfrm flipH="1">
              <a:off x="7971393" y="3486151"/>
              <a:ext cx="0" cy="209550"/>
            </a:xfrm>
            <a:prstGeom prst="line">
              <a:avLst/>
            </a:prstGeom>
            <a:noFill/>
            <a:ln w="95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Line 131"/>
            <p:cNvSpPr>
              <a:spLocks noChangeShapeType="1"/>
            </p:cNvSpPr>
            <p:nvPr/>
          </p:nvSpPr>
          <p:spPr bwMode="auto">
            <a:xfrm flipH="1">
              <a:off x="11322042" y="3492500"/>
              <a:ext cx="0" cy="238830"/>
            </a:xfrm>
            <a:prstGeom prst="line">
              <a:avLst/>
            </a:prstGeom>
            <a:noFill/>
            <a:ln w="95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873451" y="1268760"/>
            <a:ext cx="1296144" cy="1296144"/>
            <a:chOff x="4081363" y="1216786"/>
            <a:chExt cx="1296144" cy="1296144"/>
          </a:xfrm>
        </p:grpSpPr>
        <p:sp>
          <p:nvSpPr>
            <p:cNvPr id="25" name="圆角矩形 24"/>
            <p:cNvSpPr/>
            <p:nvPr/>
          </p:nvSpPr>
          <p:spPr>
            <a:xfrm>
              <a:off x="4081363" y="1216786"/>
              <a:ext cx="1296144" cy="1296144"/>
            </a:xfrm>
            <a:prstGeom prst="roundRect">
              <a:avLst/>
            </a:prstGeom>
            <a:solidFill>
              <a:srgbClr val="2DB2A4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4196058" y="1331481"/>
              <a:ext cx="1066754" cy="1066754"/>
            </a:xfrm>
            <a:prstGeom prst="roundRect">
              <a:avLst/>
            </a:prstGeom>
            <a:blipFill>
              <a:blip r:embed="rId1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KSO_Shape"/>
          <p:cNvSpPr/>
          <p:nvPr/>
        </p:nvSpPr>
        <p:spPr bwMode="auto">
          <a:xfrm>
            <a:off x="5263094" y="1558719"/>
            <a:ext cx="516858" cy="601000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8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385619" y="1536758"/>
            <a:ext cx="197250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  <a:endParaRPr lang="zh-CN" altLang="en-US" b="1" smtClean="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6385619" y="1944764"/>
            <a:ext cx="3312368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873451" y="2924944"/>
            <a:ext cx="1296144" cy="1296144"/>
            <a:chOff x="4081363" y="1216786"/>
            <a:chExt cx="1296144" cy="1296144"/>
          </a:xfrm>
        </p:grpSpPr>
        <p:sp>
          <p:nvSpPr>
            <p:cNvPr id="31" name="圆角矩形 30"/>
            <p:cNvSpPr/>
            <p:nvPr/>
          </p:nvSpPr>
          <p:spPr>
            <a:xfrm>
              <a:off x="4081363" y="1216786"/>
              <a:ext cx="1296144" cy="1296144"/>
            </a:xfrm>
            <a:prstGeom prst="roundRect">
              <a:avLst/>
            </a:prstGeom>
            <a:solidFill>
              <a:srgbClr val="F77A08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4196058" y="1331481"/>
              <a:ext cx="1066754" cy="1066754"/>
            </a:xfrm>
            <a:prstGeom prst="roundRect">
              <a:avLst/>
            </a:prstGeom>
            <a:blipFill>
              <a:blip r:embed="rId1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KSO_Shape"/>
          <p:cNvSpPr/>
          <p:nvPr/>
        </p:nvSpPr>
        <p:spPr bwMode="auto">
          <a:xfrm>
            <a:off x="5184974" y="3284984"/>
            <a:ext cx="669319" cy="500873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rgbClr val="F77A08"/>
          </a:solidFill>
          <a:ln>
            <a:noFill/>
          </a:ln>
        </p:spPr>
        <p:txBody>
          <a:bodyPr bIns="36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385620" y="3212976"/>
            <a:ext cx="1620276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  <a:endParaRPr lang="zh-CN" altLang="en-US" b="1" smtClean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6385619" y="3620982"/>
            <a:ext cx="3312368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873451" y="4653136"/>
            <a:ext cx="1296144" cy="1296144"/>
            <a:chOff x="4081363" y="1216786"/>
            <a:chExt cx="1296144" cy="1296144"/>
          </a:xfrm>
        </p:grpSpPr>
        <p:sp>
          <p:nvSpPr>
            <p:cNvPr id="37" name="圆角矩形 36"/>
            <p:cNvSpPr/>
            <p:nvPr/>
          </p:nvSpPr>
          <p:spPr>
            <a:xfrm>
              <a:off x="4081363" y="1216786"/>
              <a:ext cx="1296144" cy="129614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4196058" y="1331481"/>
              <a:ext cx="1066754" cy="1066754"/>
            </a:xfrm>
            <a:prstGeom prst="roundRect">
              <a:avLst/>
            </a:prstGeom>
            <a:blipFill>
              <a:blip r:embed="rId1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KSO_Shape"/>
          <p:cNvSpPr/>
          <p:nvPr/>
        </p:nvSpPr>
        <p:spPr bwMode="auto">
          <a:xfrm>
            <a:off x="5186549" y="5047642"/>
            <a:ext cx="669948" cy="564988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385620" y="4888796"/>
            <a:ext cx="1620276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b="1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zh-CN" altLang="en-US" b="1" smtClean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6385619" y="5296802"/>
            <a:ext cx="3312368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99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99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99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799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299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799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299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8" grpId="0"/>
      <p:bldP spid="27" grpId="0" animBg="1"/>
      <p:bldP spid="28" grpId="0"/>
      <p:bldP spid="29" grpId="0"/>
      <p:bldP spid="33" grpId="0" animBg="1"/>
      <p:bldP spid="34" grpId="0"/>
      <p:bldP spid="35" grpId="0"/>
      <p:bldP spid="39" grpId="0" animBg="1"/>
      <p:bldP spid="40" grpId="0"/>
      <p:bldP spid="4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总体计划思路</a:t>
            </a:r>
            <a:endParaRPr lang="zh-CN" altLang="en-US" sz="24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2390911" y="3835083"/>
            <a:ext cx="1585543" cy="1585543"/>
            <a:chOff x="1705099" y="2564904"/>
            <a:chExt cx="1800200" cy="1800200"/>
          </a:xfrm>
        </p:grpSpPr>
        <p:sp>
          <p:nvSpPr>
            <p:cNvPr id="13" name="椭圆 12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2DB2A4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430354" y="4212356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smtClean="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smtClean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b="1" smtClean="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297387" y="3847382"/>
            <a:ext cx="1585543" cy="1585543"/>
            <a:chOff x="1705099" y="2564904"/>
            <a:chExt cx="1800200" cy="1800200"/>
          </a:xfrm>
        </p:grpSpPr>
        <p:sp>
          <p:nvSpPr>
            <p:cNvPr id="17" name="椭圆 16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F77A08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336830" y="4224655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smtClean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smtClean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b="1" smtClean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205968" y="3847382"/>
            <a:ext cx="1585543" cy="1585543"/>
            <a:chOff x="1705099" y="2564904"/>
            <a:chExt cx="1800200" cy="1800200"/>
          </a:xfrm>
        </p:grpSpPr>
        <p:sp>
          <p:nvSpPr>
            <p:cNvPr id="21" name="椭圆 20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245411" y="4224655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smtClean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b="1" smtClean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112444" y="3859681"/>
            <a:ext cx="1585543" cy="1585543"/>
            <a:chOff x="1705099" y="2564904"/>
            <a:chExt cx="1800200" cy="1800200"/>
          </a:xfrm>
        </p:grpSpPr>
        <p:sp>
          <p:nvSpPr>
            <p:cNvPr id="25" name="椭圆 24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151887" y="4236954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b="1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Freeform 12"/>
          <p:cNvSpPr/>
          <p:nvPr/>
        </p:nvSpPr>
        <p:spPr bwMode="auto">
          <a:xfrm>
            <a:off x="2137147" y="1588965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0E647C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Freeform 12"/>
          <p:cNvSpPr/>
          <p:nvPr/>
        </p:nvSpPr>
        <p:spPr bwMode="auto">
          <a:xfrm flipH="1" flipV="1">
            <a:off x="9409955" y="2741093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0E647C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233415" y="1687142"/>
            <a:ext cx="7608588" cy="1512168"/>
          </a:xfrm>
          <a:prstGeom prst="rect">
            <a:avLst/>
          </a:prstGeom>
          <a:noFill/>
          <a:ln w="9525">
            <a:solidFill>
              <a:srgbClr val="0E6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2641202" y="1958340"/>
            <a:ext cx="6912769" cy="110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。在此录入上述图表的综合说明，在此录入上述图表的综合描述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。在此录入上述图表的综合说明，在此录入上述图表的综合描述说明。在此录入上述图表的综合说明，在此录入上述图表的综合描述说明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299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799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5" grpId="0"/>
      <p:bldP spid="19" grpId="0"/>
      <p:bldP spid="23" grpId="0"/>
      <p:bldP spid="27" grpId="0"/>
      <p:bldP spid="28" grpId="0" animBg="1"/>
      <p:bldP spid="29" grpId="0" animBg="1"/>
      <p:bldP spid="30" grpId="0" animBg="1"/>
      <p:bldP spid="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能力提升计划</a:t>
            </a:r>
            <a:endParaRPr lang="zh-CN" altLang="en-US" sz="24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3" y="2736304"/>
            <a:ext cx="6643472" cy="3789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33091" y="1412776"/>
            <a:ext cx="274462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000" b="1" smtClean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高瞻远瞩</a:t>
            </a:r>
            <a:endParaRPr lang="zh-CN" altLang="en-US" sz="4000" b="1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3355" y="2132856"/>
            <a:ext cx="259214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000" b="1" smtClean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制胜未来</a:t>
            </a:r>
            <a:endParaRPr lang="zh-CN" altLang="en-US" sz="4000" b="1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662539" y="1268760"/>
            <a:ext cx="1184425" cy="1184425"/>
            <a:chOff x="1705099" y="2564904"/>
            <a:chExt cx="1800200" cy="1800200"/>
          </a:xfrm>
        </p:grpSpPr>
        <p:sp>
          <p:nvSpPr>
            <p:cNvPr id="16" name="椭圆 15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2DB2A4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67305" y="1445474"/>
            <a:ext cx="117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endParaRPr lang="en-US" altLang="zh-CN" sz="2400" b="1" smtClean="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smtClean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使命</a:t>
            </a:r>
            <a:endParaRPr lang="zh-CN" altLang="en-US" sz="2400" b="1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62431" y="1646168"/>
            <a:ext cx="29317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600"/>
              </a:lnSpc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800"/>
              </a:lnSpc>
            </a:pPr>
            <a:r>
              <a:rPr lang="zh-CN" altLang="en-US" sz="1800" b="1" smtClean="0">
                <a:solidFill>
                  <a:srgbClr val="2DB2A4"/>
                </a:solidFill>
              </a:rPr>
              <a:t>无论一小步还是一大步</a:t>
            </a:r>
            <a:endParaRPr lang="en-US" altLang="zh-CN" sz="1800" b="1" smtClean="0">
              <a:solidFill>
                <a:srgbClr val="2DB2A4"/>
              </a:solidFill>
            </a:endParaRPr>
          </a:p>
          <a:p>
            <a:pPr>
              <a:lnSpc>
                <a:spcPts val="1800"/>
              </a:lnSpc>
            </a:pPr>
            <a:r>
              <a:rPr lang="zh-CN" altLang="en-US" sz="1800" b="1">
                <a:solidFill>
                  <a:srgbClr val="2DB2A4"/>
                </a:solidFill>
              </a:rPr>
              <a:t>都</a:t>
            </a:r>
            <a:r>
              <a:rPr lang="zh-CN" altLang="en-US" sz="1800" b="1" smtClean="0">
                <a:solidFill>
                  <a:srgbClr val="2DB2A4"/>
                </a:solidFill>
              </a:rPr>
              <a:t>要带动人类的进步</a:t>
            </a:r>
            <a:endParaRPr lang="en-US" altLang="zh-CN" sz="1800" b="1">
              <a:solidFill>
                <a:srgbClr val="2DB2A4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673651" y="2547295"/>
            <a:ext cx="1184425" cy="1184425"/>
            <a:chOff x="1705099" y="2564904"/>
            <a:chExt cx="1800200" cy="1800200"/>
          </a:xfrm>
        </p:grpSpPr>
        <p:sp>
          <p:nvSpPr>
            <p:cNvPr id="21" name="椭圆 20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F77A08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678417" y="2724009"/>
            <a:ext cx="117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endParaRPr lang="en-US" altLang="zh-CN" sz="2400" b="1" smtClean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宗旨</a:t>
            </a:r>
            <a:endParaRPr lang="zh-CN" altLang="en-US" sz="2400" b="1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41803" y="2939632"/>
            <a:ext cx="242764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b="1">
                <a:solidFill>
                  <a:srgbClr val="F77A08"/>
                </a:solidFill>
              </a:rPr>
              <a:t>发展</a:t>
            </a:r>
            <a:r>
              <a:rPr lang="zh-CN" altLang="en-US" sz="1800" b="1" smtClean="0">
                <a:solidFill>
                  <a:srgbClr val="F77A08"/>
                </a:solidFill>
              </a:rPr>
              <a:t>员工  成就</a:t>
            </a:r>
            <a:r>
              <a:rPr lang="zh-CN" altLang="en-US" sz="1800" b="1">
                <a:solidFill>
                  <a:srgbClr val="F77A08"/>
                </a:solidFill>
              </a:rPr>
              <a:t>客户</a:t>
            </a:r>
            <a:endParaRPr lang="en-US" altLang="zh-CN" sz="1800" b="1">
              <a:solidFill>
                <a:srgbClr val="F77A08"/>
              </a:solidFill>
            </a:endParaRPr>
          </a:p>
          <a:p>
            <a:r>
              <a:rPr lang="zh-CN" altLang="en-US" sz="1800" b="1">
                <a:solidFill>
                  <a:srgbClr val="F77A08"/>
                </a:solidFill>
              </a:rPr>
              <a:t>回报</a:t>
            </a:r>
            <a:r>
              <a:rPr lang="zh-CN" altLang="en-US" sz="1800" b="1" smtClean="0">
                <a:solidFill>
                  <a:srgbClr val="F77A08"/>
                </a:solidFill>
              </a:rPr>
              <a:t>股东  强大</a:t>
            </a:r>
            <a:r>
              <a:rPr lang="zh-CN" altLang="en-US" sz="1800" b="1">
                <a:solidFill>
                  <a:srgbClr val="F77A08"/>
                </a:solidFill>
              </a:rPr>
              <a:t>国家</a:t>
            </a:r>
            <a:endParaRPr lang="en-US" altLang="zh-CN" sz="1800" b="1">
              <a:solidFill>
                <a:srgbClr val="F77A08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673651" y="3843439"/>
            <a:ext cx="1184425" cy="1184425"/>
            <a:chOff x="1705099" y="2564904"/>
            <a:chExt cx="1800200" cy="1800200"/>
          </a:xfrm>
        </p:grpSpPr>
        <p:sp>
          <p:nvSpPr>
            <p:cNvPr id="26" name="椭圆 25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78417" y="4020153"/>
            <a:ext cx="117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endParaRPr lang="en-US" altLang="zh-CN" sz="2400" b="1" smtClean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价值</a:t>
            </a:r>
            <a:endParaRPr lang="en-US" altLang="zh-CN" sz="2400" b="1" smtClean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62431" y="4293096"/>
            <a:ext cx="242764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b="1">
                <a:solidFill>
                  <a:srgbClr val="92D050"/>
                </a:solidFill>
              </a:rPr>
              <a:t>合作共</a:t>
            </a:r>
            <a:r>
              <a:rPr lang="zh-CN" altLang="en-US" sz="1800" b="1" smtClean="0">
                <a:solidFill>
                  <a:srgbClr val="92D050"/>
                </a:solidFill>
              </a:rPr>
              <a:t>赢  务实</a:t>
            </a:r>
            <a:r>
              <a:rPr lang="zh-CN" altLang="en-US" sz="1800" b="1">
                <a:solidFill>
                  <a:srgbClr val="92D050"/>
                </a:solidFill>
              </a:rPr>
              <a:t>创新</a:t>
            </a:r>
            <a:endParaRPr lang="en-US" altLang="zh-CN" sz="1800" b="1">
              <a:solidFill>
                <a:srgbClr val="92D050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673651" y="5157192"/>
            <a:ext cx="1184425" cy="1184425"/>
            <a:chOff x="1705099" y="2564904"/>
            <a:chExt cx="1800200" cy="1800200"/>
          </a:xfrm>
        </p:grpSpPr>
        <p:sp>
          <p:nvSpPr>
            <p:cNvPr id="31" name="椭圆 30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678417" y="5333906"/>
            <a:ext cx="117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经营</a:t>
            </a:r>
            <a:endParaRPr lang="en-US" altLang="zh-CN" sz="2400" b="1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理念</a:t>
            </a:r>
            <a:endParaRPr lang="en-US" altLang="zh-CN" sz="2400" b="1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62431" y="5646440"/>
            <a:ext cx="242764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b="1" smtClean="0">
                <a:solidFill>
                  <a:schemeClr val="accent1">
                    <a:lumMod val="75000"/>
                  </a:schemeClr>
                </a:solidFill>
              </a:rPr>
              <a:t>诚信  务实  敬业  创新</a:t>
            </a:r>
            <a:endParaRPr lang="en-US" altLang="zh-CN" sz="1800" b="1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849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15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449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750"/>
                            </p:stCondLst>
                            <p:childTnLst>
                              <p:par>
                                <p:cTn id="10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3" grpId="0"/>
      <p:bldP spid="14" grpId="0"/>
      <p:bldP spid="18" grpId="0"/>
      <p:bldP spid="19" grpId="0"/>
      <p:bldP spid="23" grpId="0"/>
      <p:bldP spid="24" grpId="0"/>
      <p:bldP spid="28" grpId="0"/>
      <p:bldP spid="29" grpId="0"/>
      <p:bldP spid="33" grpId="0"/>
      <p:bldP spid="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7693898" y="2877855"/>
            <a:ext cx="1144185" cy="36788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endCxn id="25" idx="3"/>
          </p:cNvCxnSpPr>
          <p:nvPr/>
        </p:nvCxnSpPr>
        <p:spPr>
          <a:xfrm flipV="1">
            <a:off x="5115779" y="3792054"/>
            <a:ext cx="1435958" cy="73576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466897" y="4643524"/>
            <a:ext cx="1487974" cy="15362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1385795" y="4048834"/>
            <a:ext cx="1178093" cy="1178093"/>
            <a:chOff x="1705099" y="2564904"/>
            <a:chExt cx="1800200" cy="1800200"/>
          </a:xfrm>
        </p:grpSpPr>
        <p:sp>
          <p:nvSpPr>
            <p:cNvPr id="16" name="椭圆 15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E647C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262627" y="4228026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smtClean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smtClean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b="1" smtClean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844491" y="3859410"/>
            <a:ext cx="1340725" cy="1340725"/>
            <a:chOff x="1705099" y="2564904"/>
            <a:chExt cx="1800200" cy="1800200"/>
          </a:xfrm>
        </p:grpSpPr>
        <p:sp>
          <p:nvSpPr>
            <p:cNvPr id="20" name="椭圆 19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2DB2A4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790194" y="4149080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smtClean="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smtClean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b="1" smtClean="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223892" y="2518012"/>
            <a:ext cx="1601887" cy="1601887"/>
            <a:chOff x="1705099" y="2564904"/>
            <a:chExt cx="1800200" cy="1800200"/>
          </a:xfrm>
        </p:grpSpPr>
        <p:sp>
          <p:nvSpPr>
            <p:cNvPr id="24" name="椭圆 23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F77A08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169595" y="2906974"/>
            <a:ext cx="1724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smtClean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smtClean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b="1" smtClean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8689875" y="1610078"/>
            <a:ext cx="1800200" cy="1800200"/>
            <a:chOff x="1705099" y="2564904"/>
            <a:chExt cx="1800200" cy="1800200"/>
          </a:xfrm>
        </p:grpSpPr>
        <p:sp>
          <p:nvSpPr>
            <p:cNvPr id="28" name="椭圆 27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635578" y="2094476"/>
            <a:ext cx="1937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smtClean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b="1" smtClean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0" y="4980077"/>
            <a:ext cx="1482786" cy="187792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64613" y="3286725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精炼。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12885" y="3068960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精炼。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69595" y="4221088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精炼。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89875" y="3502749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精炼。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计划实施步骤</a:t>
            </a:r>
            <a:endParaRPr lang="zh-CN" altLang="en-US" sz="24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99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799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299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799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6" grpId="0"/>
      <p:bldP spid="30" grpId="0"/>
      <p:bldP spid="32" grpId="0"/>
      <p:bldP spid="33" grpId="0"/>
      <p:bldP spid="34" grpId="0"/>
      <p:bldP spid="35" grpId="0"/>
      <p:bldP spid="9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98971" y="371792"/>
            <a:ext cx="1610824" cy="1452335"/>
            <a:chOff x="2713211" y="1988840"/>
            <a:chExt cx="1610824" cy="1452335"/>
          </a:xfrm>
        </p:grpSpPr>
        <p:sp>
          <p:nvSpPr>
            <p:cNvPr id="13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2DB2A4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16937" y="842913"/>
            <a:ext cx="1174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rPr>
              <a:t>结束语</a:t>
            </a:r>
            <a:endParaRPr lang="zh-CN" altLang="en-US" sz="2400" b="1">
              <a:solidFill>
                <a:srgbClr val="2DB2A4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 flipH="1">
            <a:off x="459611" y="1448406"/>
            <a:ext cx="564888" cy="564890"/>
          </a:xfrm>
          <a:prstGeom prst="ellipse">
            <a:avLst/>
          </a:prstGeom>
          <a:solidFill>
            <a:srgbClr val="0E647C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 flipH="1">
            <a:off x="444728" y="742276"/>
            <a:ext cx="275632" cy="275632"/>
          </a:xfrm>
          <a:prstGeom prst="ellipse">
            <a:avLst/>
          </a:prstGeom>
          <a:solidFill>
            <a:srgbClr val="F77A08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 flipH="1">
            <a:off x="2293563" y="332656"/>
            <a:ext cx="275632" cy="275632"/>
          </a:xfrm>
          <a:prstGeom prst="ellipse">
            <a:avLst/>
          </a:prstGeom>
          <a:solidFill>
            <a:srgbClr val="92D050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文本框 25"/>
          <p:cNvSpPr txBox="1"/>
          <p:nvPr/>
        </p:nvSpPr>
        <p:spPr>
          <a:xfrm>
            <a:off x="1561083" y="1628800"/>
            <a:ext cx="9034539" cy="3715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zh-CN" altLang="en-US" sz="20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摘要：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zh-CN" altLang="en-US" sz="140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en-US" altLang="zh-CN" sz="140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  <a:endParaRPr lang="zh-CN" altLang="en-US" sz="140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endParaRPr lang="zh-CN" altLang="en-US" sz="140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文本框 26"/>
          <p:cNvSpPr txBox="1"/>
          <p:nvPr/>
        </p:nvSpPr>
        <p:spPr>
          <a:xfrm>
            <a:off x="1561083" y="5157192"/>
            <a:ext cx="9183779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smtClean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关键字：   输入关键字      输入关键字      输入关键字</a:t>
            </a:r>
            <a:endParaRPr lang="zh-CN" altLang="en-US" sz="1200" smtClean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428124" y="4418851"/>
            <a:ext cx="1379845" cy="1244082"/>
            <a:chOff x="2713211" y="1988840"/>
            <a:chExt cx="1610824" cy="1452335"/>
          </a:xfrm>
        </p:grpSpPr>
        <p:sp>
          <p:nvSpPr>
            <p:cNvPr id="22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F77A08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tretch>
                <a:fillRect l="-51993" t="-35459" r="-2541" b="-8649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409955" y="5017814"/>
            <a:ext cx="1198706" cy="1080766"/>
            <a:chOff x="2713211" y="1988840"/>
            <a:chExt cx="1610824" cy="1452335"/>
          </a:xfrm>
        </p:grpSpPr>
        <p:sp>
          <p:nvSpPr>
            <p:cNvPr id="25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4"/>
              <a:stretch>
                <a:fillRect l="-5921" t="-28757" r="-48613" b="-15351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椭圆 26"/>
          <p:cNvSpPr/>
          <p:nvPr/>
        </p:nvSpPr>
        <p:spPr>
          <a:xfrm flipH="1">
            <a:off x="8917490" y="5602911"/>
            <a:ext cx="275632" cy="275632"/>
          </a:xfrm>
          <a:prstGeom prst="ellipse">
            <a:avLst/>
          </a:prstGeom>
          <a:solidFill>
            <a:srgbClr val="F77A08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 flipH="1">
            <a:off x="10798526" y="5726400"/>
            <a:ext cx="290272" cy="290273"/>
          </a:xfrm>
          <a:prstGeom prst="ellipse">
            <a:avLst/>
          </a:prstGeom>
          <a:solidFill>
            <a:srgbClr val="2DB2A4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 flipH="1">
            <a:off x="11424808" y="3912747"/>
            <a:ext cx="275632" cy="275632"/>
          </a:xfrm>
          <a:prstGeom prst="ellipse">
            <a:avLst/>
          </a:prstGeom>
          <a:solidFill>
            <a:srgbClr val="0E647C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/>
      <p:bldP spid="20" grpId="0"/>
      <p:bldP spid="27" grpId="0" animBg="1"/>
      <p:bldP spid="28" grpId="0" animBg="1"/>
      <p:bldP spid="2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组合 77"/>
          <p:cNvGrpSpPr/>
          <p:nvPr/>
        </p:nvGrpSpPr>
        <p:grpSpPr>
          <a:xfrm>
            <a:off x="1750592" y="2204864"/>
            <a:ext cx="8811491" cy="1907843"/>
            <a:chOff x="4838820" y="2375552"/>
            <a:chExt cx="5544616" cy="1200507"/>
          </a:xfrm>
        </p:grpSpPr>
        <p:sp>
          <p:nvSpPr>
            <p:cNvPr id="79" name="矩形 3"/>
            <p:cNvSpPr/>
            <p:nvPr/>
          </p:nvSpPr>
          <p:spPr>
            <a:xfrm>
              <a:off x="4838820" y="2375552"/>
              <a:ext cx="5544616" cy="1200507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0" name="矩形 3"/>
            <p:cNvSpPr/>
            <p:nvPr/>
          </p:nvSpPr>
          <p:spPr>
            <a:xfrm>
              <a:off x="4945460" y="2471749"/>
              <a:ext cx="5328592" cy="1008112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81" name="文本框 52"/>
          <p:cNvSpPr txBox="1"/>
          <p:nvPr/>
        </p:nvSpPr>
        <p:spPr>
          <a:xfrm>
            <a:off x="2284439" y="2741435"/>
            <a:ext cx="7288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总结汇报暨新年计划</a:t>
            </a:r>
            <a:endParaRPr lang="zh-CN" altLang="en-US" sz="5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3073251" y="4734388"/>
            <a:ext cx="6099407" cy="338554"/>
            <a:chOff x="2992618" y="3469364"/>
            <a:chExt cx="6284223" cy="338554"/>
          </a:xfrm>
        </p:grpSpPr>
        <p:sp>
          <p:nvSpPr>
            <p:cNvPr id="83" name="矩形 82"/>
            <p:cNvSpPr>
              <a:spLocks noChangeArrowheads="1"/>
            </p:cNvSpPr>
            <p:nvPr/>
          </p:nvSpPr>
          <p:spPr bwMode="auto">
            <a:xfrm>
              <a:off x="3898035" y="3469364"/>
              <a:ext cx="43959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endParaRPr lang="zh-CN" altLang="en-US" sz="1600">
                <a:solidFill>
                  <a:schemeClr val="bg1"/>
                </a:solidFill>
                <a:latin typeface="Impact MT Std" pitchFamily="34" charset="0"/>
              </a:endParaRPr>
            </a:p>
          </p:txBody>
        </p:sp>
        <p:cxnSp>
          <p:nvCxnSpPr>
            <p:cNvPr id="84" name="直接连接符 83"/>
            <p:cNvCxnSpPr/>
            <p:nvPr/>
          </p:nvCxnSpPr>
          <p:spPr bwMode="auto">
            <a:xfrm>
              <a:off x="2992618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</a:ln>
            <a:effectLst/>
          </p:spPr>
        </p:cxnSp>
        <p:cxnSp>
          <p:nvCxnSpPr>
            <p:cNvPr id="85" name="直接连接符 84"/>
            <p:cNvCxnSpPr/>
            <p:nvPr/>
          </p:nvCxnSpPr>
          <p:spPr bwMode="auto">
            <a:xfrm>
              <a:off x="7507243" y="3609064"/>
              <a:ext cx="1769598" cy="0"/>
            </a:xfrm>
            <a:prstGeom prst="lin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</a:ln>
            <a:effectLst/>
          </p:spPr>
        </p:cxnSp>
      </p:grpSp>
      <p:sp>
        <p:nvSpPr>
          <p:cNvPr id="86" name="矩形 85"/>
          <p:cNvSpPr/>
          <p:nvPr/>
        </p:nvSpPr>
        <p:spPr>
          <a:xfrm>
            <a:off x="5253408" y="4699858"/>
            <a:ext cx="16928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THEBUSINESS PLAN</a:t>
            </a:r>
            <a:endParaRPr lang="en-US" altLang="zh-CN" sz="160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5293276" y="5176469"/>
            <a:ext cx="1584176" cy="484779"/>
            <a:chOff x="2713211" y="2267658"/>
            <a:chExt cx="1584176" cy="484779"/>
          </a:xfrm>
        </p:grpSpPr>
        <p:sp>
          <p:nvSpPr>
            <p:cNvPr id="88" name="圆角矩形 87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9" name="圆角矩形 88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90" name="文本框 26"/>
          <p:cNvSpPr txBox="1"/>
          <p:nvPr/>
        </p:nvSpPr>
        <p:spPr>
          <a:xfrm>
            <a:off x="5124640" y="5219908"/>
            <a:ext cx="190924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100" smtClean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202X.4.4</a:t>
            </a:r>
            <a:endParaRPr lang="zh-CN" altLang="en-US" b="1" spc="10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6" grpId="0"/>
      <p:bldP spid="9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3209241" y="3067213"/>
            <a:ext cx="447474" cy="492699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5" rIns="91393" bIns="45695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50763" y="3069594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3" tIns="0" rIns="134933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7644" y="249478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8710" y="2491210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5" rIns="91393" bIns="45695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7669" y="3797929"/>
            <a:ext cx="6268204" cy="1268638"/>
          </a:xfrm>
          <a:prstGeom prst="rect">
            <a:avLst/>
          </a:prstGeom>
          <a:noFill/>
          <a:ln w="25400">
            <a:noFill/>
          </a:ln>
        </p:spPr>
        <p:txBody>
          <a:bodyPr lIns="91393" tIns="45695" rIns="91393" bIns="45695" anchor="ctr"/>
          <a:p>
            <a:pPr eaLnBrk="0" hangingPunct="0">
              <a:lnSpc>
                <a:spcPts val="2400"/>
              </a:lnSpc>
            </a:pP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www.ppthui.com/muban/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www.ppthui.com/hangye/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www.ppthui.com/gongzuo/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www.ppthui.com/jieri/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www.ppthui.com/beijing/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www.ppthui.com/kejian/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4258" y="975034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979565" y="2402786"/>
            <a:ext cx="5544616" cy="1200507"/>
            <a:chOff x="4838820" y="2375552"/>
            <a:chExt cx="5544616" cy="1200507"/>
          </a:xfrm>
        </p:grpSpPr>
        <p:sp>
          <p:nvSpPr>
            <p:cNvPr id="10" name="矩形 3"/>
            <p:cNvSpPr/>
            <p:nvPr/>
          </p:nvSpPr>
          <p:spPr>
            <a:xfrm>
              <a:off x="4838820" y="2375552"/>
              <a:ext cx="5544616" cy="1200507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3"/>
            <p:cNvSpPr/>
            <p:nvPr/>
          </p:nvSpPr>
          <p:spPr>
            <a:xfrm>
              <a:off x="4945460" y="2471749"/>
              <a:ext cx="5328592" cy="1008112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81163" y="2241590"/>
            <a:ext cx="1610824" cy="1452335"/>
            <a:chOff x="2713211" y="1988840"/>
            <a:chExt cx="1610824" cy="1452335"/>
          </a:xfrm>
        </p:grpSpPr>
        <p:sp>
          <p:nvSpPr>
            <p:cNvPr id="3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070C0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2764002" y="2564904"/>
            <a:ext cx="645145" cy="756035"/>
            <a:chOff x="1776" y="1776"/>
            <a:chExt cx="64" cy="75"/>
          </a:xfrm>
          <a:solidFill>
            <a:srgbClr val="0070C0"/>
          </a:solidFill>
          <a:effectLst/>
        </p:grpSpPr>
        <p:sp>
          <p:nvSpPr>
            <p:cNvPr id="6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5" name="文本框 52"/>
          <p:cNvSpPr txBox="1"/>
          <p:nvPr/>
        </p:nvSpPr>
        <p:spPr>
          <a:xfrm>
            <a:off x="4513411" y="2649106"/>
            <a:ext cx="4585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mtClean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r>
              <a:rPr lang="en-US" altLang="zh-CN" sz="36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36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en-US" sz="36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808413" y="3789040"/>
            <a:ext cx="1436675" cy="215444"/>
            <a:chOff x="4369395" y="3284984"/>
            <a:chExt cx="1436675" cy="215444"/>
          </a:xfrm>
        </p:grpSpPr>
        <p:sp>
          <p:nvSpPr>
            <p:cNvPr id="1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总体工作概述</a:t>
              </a: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6320581" y="3789040"/>
            <a:ext cx="1436675" cy="215444"/>
            <a:chOff x="4369395" y="3284984"/>
            <a:chExt cx="1436675" cy="215444"/>
          </a:xfrm>
        </p:grpSpPr>
        <p:sp>
          <p:nvSpPr>
            <p:cNvPr id="2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具体工作明细</a:t>
              </a: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7829264" y="3789040"/>
            <a:ext cx="1436675" cy="215444"/>
            <a:chOff x="4369395" y="3284984"/>
            <a:chExt cx="1436675" cy="215444"/>
          </a:xfrm>
        </p:grpSpPr>
        <p:sp>
          <p:nvSpPr>
            <p:cNvPr id="5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重点工作回顾</a:t>
              </a: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0" name="等腰三角形 5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4801443" y="4149660"/>
            <a:ext cx="1436675" cy="215444"/>
            <a:chOff x="4369395" y="3284984"/>
            <a:chExt cx="1436675" cy="215444"/>
          </a:xfrm>
        </p:grpSpPr>
        <p:sp>
          <p:nvSpPr>
            <p:cNvPr id="6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市场推广情况</a:t>
              </a: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5" name="等腰三角形 6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6313611" y="4149660"/>
            <a:ext cx="1436675" cy="215444"/>
            <a:chOff x="4369395" y="3284984"/>
            <a:chExt cx="1436675" cy="215444"/>
          </a:xfrm>
        </p:grpSpPr>
        <p:sp>
          <p:nvSpPr>
            <p:cNvPr id="6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核心成员介绍</a:t>
              </a: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7822294" y="4149660"/>
            <a:ext cx="1436675" cy="215444"/>
            <a:chOff x="4369395" y="3284984"/>
            <a:chExt cx="1436675" cy="215444"/>
          </a:xfrm>
        </p:grpSpPr>
        <p:sp>
          <p:nvSpPr>
            <p:cNvPr id="7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公司团队介绍</a:t>
              </a: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5" name="等腰三角形 7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市场推广情况</a:t>
            </a:r>
            <a:endParaRPr lang="zh-CN" altLang="en-US" sz="24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587479" y="1484784"/>
            <a:ext cx="2722375" cy="2016691"/>
            <a:chOff x="587479" y="1628800"/>
            <a:chExt cx="2722375" cy="2016691"/>
          </a:xfrm>
        </p:grpSpPr>
        <p:sp>
          <p:nvSpPr>
            <p:cNvPr id="13" name="矩形 12"/>
            <p:cNvSpPr/>
            <p:nvPr/>
          </p:nvSpPr>
          <p:spPr>
            <a:xfrm>
              <a:off x="587479" y="1628800"/>
              <a:ext cx="2722375" cy="2016691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Picture 2" descr="C:\Users\Administrator\Desktop\其他\bxgdx2.jp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7194" y="1760878"/>
              <a:ext cx="2442945" cy="174013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" name="组合 14"/>
          <p:cNvGrpSpPr/>
          <p:nvPr/>
        </p:nvGrpSpPr>
        <p:grpSpPr>
          <a:xfrm>
            <a:off x="8880562" y="1484784"/>
            <a:ext cx="2722375" cy="2016691"/>
            <a:chOff x="8880562" y="1628800"/>
            <a:chExt cx="2722375" cy="2016691"/>
          </a:xfrm>
        </p:grpSpPr>
        <p:sp>
          <p:nvSpPr>
            <p:cNvPr id="16" name="矩形 15"/>
            <p:cNvSpPr/>
            <p:nvPr/>
          </p:nvSpPr>
          <p:spPr>
            <a:xfrm>
              <a:off x="8880562" y="1628800"/>
              <a:ext cx="2722375" cy="2016691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Picture 3" descr="C:\Users\Administrator\Desktop\2014810105822934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32520" y="1747962"/>
              <a:ext cx="2418459" cy="177836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组合 17"/>
          <p:cNvGrpSpPr/>
          <p:nvPr/>
        </p:nvGrpSpPr>
        <p:grpSpPr>
          <a:xfrm>
            <a:off x="3309854" y="3501475"/>
            <a:ext cx="2722375" cy="2016691"/>
            <a:chOff x="3309854" y="3645491"/>
            <a:chExt cx="2722375" cy="2016691"/>
          </a:xfrm>
        </p:grpSpPr>
        <p:sp>
          <p:nvSpPr>
            <p:cNvPr id="19" name="矩形 18"/>
            <p:cNvSpPr/>
            <p:nvPr/>
          </p:nvSpPr>
          <p:spPr>
            <a:xfrm>
              <a:off x="3309854" y="3645491"/>
              <a:ext cx="2722375" cy="2016691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Picture 5" descr="C:\Users\Administrator\Desktop\t01d9ff32d2070703f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52937" y="3760731"/>
              <a:ext cx="2436208" cy="178621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组合 20"/>
          <p:cNvGrpSpPr/>
          <p:nvPr/>
        </p:nvGrpSpPr>
        <p:grpSpPr>
          <a:xfrm>
            <a:off x="6158187" y="3501475"/>
            <a:ext cx="2722375" cy="2016691"/>
            <a:chOff x="6158187" y="3645491"/>
            <a:chExt cx="2722375" cy="2016691"/>
          </a:xfrm>
        </p:grpSpPr>
        <p:sp>
          <p:nvSpPr>
            <p:cNvPr id="22" name="矩形 21"/>
            <p:cNvSpPr/>
            <p:nvPr/>
          </p:nvSpPr>
          <p:spPr>
            <a:xfrm>
              <a:off x="6158187" y="3645491"/>
              <a:ext cx="2722375" cy="2016691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Picture 6" descr="C:\Users\Administrator\Desktop\7570760_235941684382_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09989" y="3774885"/>
              <a:ext cx="2418770" cy="175790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组合 23"/>
          <p:cNvGrpSpPr/>
          <p:nvPr/>
        </p:nvGrpSpPr>
        <p:grpSpPr>
          <a:xfrm>
            <a:off x="3433291" y="1542066"/>
            <a:ext cx="2455854" cy="484779"/>
            <a:chOff x="2713211" y="2267658"/>
            <a:chExt cx="1584176" cy="484779"/>
          </a:xfrm>
        </p:grpSpPr>
        <p:sp>
          <p:nvSpPr>
            <p:cNvPr id="25" name="圆角矩形 24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0E647C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6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3541861" y="1599789"/>
            <a:ext cx="224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100" smtClean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   </a:t>
            </a:r>
            <a:r>
              <a:rPr lang="zh-CN" altLang="en-US" b="1" spc="100" smtClean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户外灯箱广告</a:t>
            </a:r>
            <a:endParaRPr lang="zh-CN" altLang="en-US" b="1" spc="10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5"/>
          <p:cNvSpPr txBox="1"/>
          <p:nvPr/>
        </p:nvSpPr>
        <p:spPr>
          <a:xfrm>
            <a:off x="3577307" y="2171092"/>
            <a:ext cx="2207607" cy="1257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点击输入简要文字内容，文字内容任意编辑，图片可替换文字内容任意编辑，图片可替换成为自己的内容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···· 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234021" y="1542066"/>
            <a:ext cx="2455854" cy="484779"/>
            <a:chOff x="2713211" y="2267658"/>
            <a:chExt cx="1584176" cy="484779"/>
          </a:xfrm>
        </p:grpSpPr>
        <p:sp>
          <p:nvSpPr>
            <p:cNvPr id="30" name="圆角矩形 29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2DB2A4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6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文本框 26"/>
          <p:cNvSpPr txBox="1"/>
          <p:nvPr/>
        </p:nvSpPr>
        <p:spPr>
          <a:xfrm>
            <a:off x="6342591" y="1599789"/>
            <a:ext cx="224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100" smtClean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spc="100" smtClean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地铁灯箱广告    </a:t>
            </a:r>
            <a:r>
              <a:rPr lang="en-US" altLang="zh-CN" b="1" spc="100" smtClean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endParaRPr lang="zh-CN" altLang="en-US" b="1" spc="10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5"/>
          <p:cNvSpPr txBox="1"/>
          <p:nvPr/>
        </p:nvSpPr>
        <p:spPr>
          <a:xfrm>
            <a:off x="6378037" y="2171092"/>
            <a:ext cx="2207607" cy="1257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点击输入简要文字内容，文字内容任意编辑，图片可替换文字内容任意编辑，图片可替换成为自己的内容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···· 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617397" y="3645024"/>
            <a:ext cx="2455854" cy="484779"/>
            <a:chOff x="2713211" y="2267658"/>
            <a:chExt cx="1584176" cy="484779"/>
          </a:xfrm>
        </p:grpSpPr>
        <p:sp>
          <p:nvSpPr>
            <p:cNvPr id="35" name="圆角矩形 34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F77A08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6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文本框 26"/>
          <p:cNvSpPr txBox="1"/>
          <p:nvPr/>
        </p:nvSpPr>
        <p:spPr>
          <a:xfrm>
            <a:off x="725967" y="3702747"/>
            <a:ext cx="224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100" smtClean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spc="10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户外</a:t>
            </a:r>
            <a:r>
              <a:rPr lang="zh-CN" altLang="en-US" b="1" spc="100" smtClean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灯箱广告    </a:t>
            </a:r>
            <a:r>
              <a:rPr lang="en-US" altLang="zh-CN" b="1" spc="100" smtClean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endParaRPr lang="zh-CN" altLang="en-US" b="1" spc="10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5"/>
          <p:cNvSpPr txBox="1"/>
          <p:nvPr/>
        </p:nvSpPr>
        <p:spPr>
          <a:xfrm>
            <a:off x="761413" y="4274050"/>
            <a:ext cx="2207607" cy="1257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点击输入简要文字内容，文字内容任意编辑，图片可替换文字内容任意编辑，图片可替换成为自己的内容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···· 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8970325" y="3645024"/>
            <a:ext cx="2455854" cy="484779"/>
            <a:chOff x="2713211" y="2267658"/>
            <a:chExt cx="1584176" cy="484779"/>
          </a:xfrm>
        </p:grpSpPr>
        <p:sp>
          <p:nvSpPr>
            <p:cNvPr id="40" name="圆角矩形 39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6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26"/>
          <p:cNvSpPr txBox="1"/>
          <p:nvPr/>
        </p:nvSpPr>
        <p:spPr>
          <a:xfrm>
            <a:off x="9078895" y="3702747"/>
            <a:ext cx="224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100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   </a:t>
            </a:r>
            <a:r>
              <a:rPr lang="zh-CN" altLang="en-US" b="1" spc="100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企业画册杂志</a:t>
            </a:r>
            <a:endParaRPr lang="zh-CN" altLang="en-US" b="1" spc="10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5"/>
          <p:cNvSpPr txBox="1"/>
          <p:nvPr/>
        </p:nvSpPr>
        <p:spPr>
          <a:xfrm>
            <a:off x="9114341" y="4274050"/>
            <a:ext cx="2207607" cy="1257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点击输入简要文字内容，文字内容任意编辑，图片可替换文字内容任意编辑，图片可替换成为自己的内容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···· 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1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980"/>
                            </p:stCondLst>
                            <p:childTnLst>
                              <p:par>
                                <p:cTn id="6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79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410"/>
                            </p:stCondLst>
                            <p:childTnLst>
                              <p:par>
                                <p:cTn id="7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1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840"/>
                            </p:stCondLst>
                            <p:childTnLst>
                              <p:par>
                                <p:cTn id="9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239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27" grpId="0"/>
      <p:bldP spid="28" grpId="0"/>
      <p:bldP spid="32" grpId="0"/>
      <p:bldP spid="33" grpId="0"/>
      <p:bldP spid="37" grpId="0"/>
      <p:bldP spid="38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4386355" y="2203829"/>
            <a:ext cx="1237382" cy="1115636"/>
            <a:chOff x="2713211" y="1988840"/>
            <a:chExt cx="1610824" cy="1452335"/>
          </a:xfrm>
        </p:grpSpPr>
        <p:sp>
          <p:nvSpPr>
            <p:cNvPr id="19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</a:t>
            </a:r>
            <a:r>
              <a:rPr lang="zh-CN" alt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工作回顾</a:t>
            </a:r>
            <a:endParaRPr lang="zh-CN" altLang="en-US" sz="24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4729435" y="2595589"/>
            <a:ext cx="2664296" cy="3296830"/>
            <a:chOff x="865232" y="1286330"/>
            <a:chExt cx="4013321" cy="4966128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"/>
            <a:srcRect l="5354" t="8440" r="6203" b="10137"/>
            <a:stretch>
              <a:fillRect/>
            </a:stretch>
          </p:blipFill>
          <p:spPr>
            <a:xfrm>
              <a:off x="865232" y="1286330"/>
              <a:ext cx="4013321" cy="4966128"/>
            </a:xfrm>
            <a:prstGeom prst="rect">
              <a:avLst/>
            </a:prstGeom>
          </p:spPr>
        </p:pic>
        <p:sp>
          <p:nvSpPr>
            <p:cNvPr id="14" name="Rectangle 4"/>
            <p:cNvSpPr/>
            <p:nvPr/>
          </p:nvSpPr>
          <p:spPr>
            <a:xfrm>
              <a:off x="1454929" y="1875864"/>
              <a:ext cx="2838784" cy="3697941"/>
            </a:xfrm>
            <a:prstGeom prst="rect">
              <a:avLst/>
            </a:prstGeom>
            <a:blipFill>
              <a:blip r:embed="rId3"/>
              <a:stretch>
                <a:fillRect l="-4200" t="-5259" r="-103674" b="-92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559762" y="5185657"/>
            <a:ext cx="926821" cy="835631"/>
            <a:chOff x="2713211" y="1988840"/>
            <a:chExt cx="1610824" cy="1452335"/>
          </a:xfrm>
        </p:grpSpPr>
        <p:sp>
          <p:nvSpPr>
            <p:cNvPr id="16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1569937" y="3193710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1857969" y="2816291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/>
              <a:buNone/>
            </a:pPr>
            <a:r>
              <a:rPr lang="zh-CN" altLang="en-US" b="1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第一</a:t>
            </a:r>
            <a:r>
              <a:rPr lang="zh-CN" altLang="en-US" b="1" smtClean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项重点工作</a:t>
            </a:r>
            <a:endParaRPr lang="zh-CN" altLang="en-US" b="1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1857969" y="3224297"/>
            <a:ext cx="2624812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49857" y="2936703"/>
            <a:ext cx="968654" cy="956034"/>
            <a:chOff x="6217935" y="1158425"/>
            <a:chExt cx="527724" cy="520849"/>
          </a:xfrm>
        </p:grpSpPr>
        <p:grpSp>
          <p:nvGrpSpPr>
            <p:cNvPr id="33" name="组合 32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F77A08"/>
                  </a:solidFill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smtClean="0">
                  <a:solidFill>
                    <a:srgbClr val="0E647C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200" b="1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7" name="直接连接符 36"/>
          <p:cNvCxnSpPr/>
          <p:nvPr/>
        </p:nvCxnSpPr>
        <p:spPr>
          <a:xfrm>
            <a:off x="1561083" y="4777886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1849115" y="4400467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/>
              <a:buNone/>
            </a:pPr>
            <a:r>
              <a:rPr lang="zh-CN" altLang="en-US" b="1" smtClean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第二项重点工作</a:t>
            </a:r>
            <a:endParaRPr lang="zh-CN" altLang="en-US" b="1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1849115" y="4808473"/>
            <a:ext cx="2624812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841003" y="4520879"/>
            <a:ext cx="968654" cy="956034"/>
            <a:chOff x="6217935" y="1158425"/>
            <a:chExt cx="527724" cy="520849"/>
          </a:xfrm>
        </p:grpSpPr>
        <p:grpSp>
          <p:nvGrpSpPr>
            <p:cNvPr id="41" name="组合 40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2DB2A4"/>
                  </a:solidFill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smtClean="0">
                  <a:solidFill>
                    <a:srgbClr val="2DB2A4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200" b="1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5" name="直接连接符 44"/>
          <p:cNvCxnSpPr/>
          <p:nvPr/>
        </p:nvCxnSpPr>
        <p:spPr>
          <a:xfrm>
            <a:off x="8585343" y="3173494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8873375" y="2796075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/>
              <a:buNone/>
            </a:pPr>
            <a:r>
              <a:rPr lang="zh-CN" altLang="en-US" b="1" smtClean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第三项重点工作</a:t>
            </a:r>
            <a:endParaRPr lang="zh-CN" altLang="en-US" b="1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8873375" y="3204081"/>
            <a:ext cx="2624812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7865263" y="2916487"/>
            <a:ext cx="968654" cy="956034"/>
            <a:chOff x="6217935" y="1158425"/>
            <a:chExt cx="527724" cy="520849"/>
          </a:xfrm>
        </p:grpSpPr>
        <p:grpSp>
          <p:nvGrpSpPr>
            <p:cNvPr id="49" name="组合 48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F77A08"/>
                  </a:solidFill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smtClean="0">
                  <a:solidFill>
                    <a:srgbClr val="F77A0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200" b="1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53" name="直接连接符 52"/>
          <p:cNvCxnSpPr/>
          <p:nvPr/>
        </p:nvCxnSpPr>
        <p:spPr>
          <a:xfrm>
            <a:off x="8576489" y="4757670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8864521" y="4380251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/>
              <a:buNone/>
            </a:pPr>
            <a:r>
              <a:rPr lang="zh-CN" altLang="en-US" b="1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第四项重点工作</a:t>
            </a:r>
            <a:endParaRPr lang="zh-CN" altLang="en-US" b="1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8864521" y="4788257"/>
            <a:ext cx="2624812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7856409" y="4500663"/>
            <a:ext cx="968654" cy="956034"/>
            <a:chOff x="6217935" y="1158425"/>
            <a:chExt cx="527724" cy="520849"/>
          </a:xfrm>
        </p:grpSpPr>
        <p:grpSp>
          <p:nvGrpSpPr>
            <p:cNvPr id="57" name="组合 56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92D050"/>
                  </a:solidFill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92D050"/>
                  </a:solidFill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smtClean="0">
                  <a:solidFill>
                    <a:srgbClr val="92D05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3200" b="1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矩形 60"/>
          <p:cNvSpPr>
            <a:spLocks noChangeArrowheads="1"/>
          </p:cNvSpPr>
          <p:nvPr/>
        </p:nvSpPr>
        <p:spPr bwMode="auto">
          <a:xfrm>
            <a:off x="1633091" y="934394"/>
            <a:ext cx="8929724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。在此录入上述图表的综合说明，在此录入上述图表的综合描述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。在此录入上述图表的综合说明，在此录入上述图表的综合描述说明。在此录入上述图表的综合说明，在此录入上述图表的综合描述说明。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"/>
                            </p:stCondLst>
                            <p:childTnLst>
                              <p:par>
                                <p:cTn id="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75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250"/>
                            </p:stCondLst>
                            <p:childTnLst>
                              <p:par>
                                <p:cTn id="9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25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30" grpId="0"/>
      <p:bldP spid="31" grpId="0"/>
      <p:bldP spid="38" grpId="0"/>
      <p:bldP spid="39" grpId="0"/>
      <p:bldP spid="46" grpId="0"/>
      <p:bldP spid="47" grpId="0"/>
      <p:bldP spid="54" grpId="0"/>
      <p:bldP spid="55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</a:t>
            </a:r>
            <a:r>
              <a:rPr lang="zh-CN" alt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工作明细</a:t>
            </a:r>
            <a:endParaRPr lang="zh-CN" altLang="en-US" sz="24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2426295" y="1484785"/>
            <a:ext cx="2016224" cy="2016224"/>
            <a:chOff x="1705099" y="2564904"/>
            <a:chExt cx="1800200" cy="1800200"/>
          </a:xfrm>
        </p:grpSpPr>
        <p:sp>
          <p:nvSpPr>
            <p:cNvPr id="13" name="椭圆 12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E647C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KSO_Shape"/>
          <p:cNvSpPr/>
          <p:nvPr/>
        </p:nvSpPr>
        <p:spPr bwMode="auto">
          <a:xfrm>
            <a:off x="2860230" y="2126218"/>
            <a:ext cx="1153220" cy="805332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rgbClr val="0E647C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425179" y="3645024"/>
            <a:ext cx="2016224" cy="2016224"/>
            <a:chOff x="1705099" y="2564904"/>
            <a:chExt cx="1800200" cy="1800200"/>
          </a:xfrm>
        </p:grpSpPr>
        <p:sp>
          <p:nvSpPr>
            <p:cNvPr id="17" name="椭圆 16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E647C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710074" y="4254187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具体工程明细</a:t>
            </a:r>
            <a:endParaRPr lang="en-US" altLang="zh-CN" sz="2400" b="1" smtClean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5451379" y="1939529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4801443" y="1580226"/>
            <a:ext cx="711242" cy="701976"/>
            <a:chOff x="6217935" y="1158425"/>
            <a:chExt cx="527724" cy="520849"/>
          </a:xfrm>
        </p:grpSpPr>
        <p:grpSp>
          <p:nvGrpSpPr>
            <p:cNvPr id="22" name="组合 21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E647C"/>
                  </a:solidFill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E647C"/>
                  </a:solidFill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rgbClr val="0E647C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000" b="1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6385619" y="1628800"/>
            <a:ext cx="424847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粘贴，尽量简洁扼要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5451379" y="2780191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4801443" y="2420888"/>
            <a:ext cx="711242" cy="701976"/>
            <a:chOff x="6217935" y="1158425"/>
            <a:chExt cx="527724" cy="520849"/>
          </a:xfrm>
        </p:grpSpPr>
        <p:grpSp>
          <p:nvGrpSpPr>
            <p:cNvPr id="29" name="组合 28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rgbClr val="2DB2A4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000" b="1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6385619" y="2469462"/>
            <a:ext cx="424847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粘贴，尽量简洁扼要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5451379" y="3631921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4801443" y="3272618"/>
            <a:ext cx="711242" cy="701976"/>
            <a:chOff x="6217935" y="1158425"/>
            <a:chExt cx="527724" cy="520849"/>
          </a:xfrm>
        </p:grpSpPr>
        <p:grpSp>
          <p:nvGrpSpPr>
            <p:cNvPr id="36" name="组合 35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rgbClr val="F77A0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000" b="1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6385619" y="3321192"/>
            <a:ext cx="424847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粘贴，尽量简洁扼要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5451379" y="4454479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4801443" y="4095176"/>
            <a:ext cx="711242" cy="701976"/>
            <a:chOff x="6217935" y="1158425"/>
            <a:chExt cx="527724" cy="520849"/>
          </a:xfrm>
        </p:grpSpPr>
        <p:grpSp>
          <p:nvGrpSpPr>
            <p:cNvPr id="43" name="组合 42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rgbClr val="92D05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000" b="1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6385619" y="4143750"/>
            <a:ext cx="424847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粘贴，尽量简洁扼要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5451379" y="5246567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组合 48"/>
          <p:cNvGrpSpPr/>
          <p:nvPr/>
        </p:nvGrpSpPr>
        <p:grpSpPr>
          <a:xfrm>
            <a:off x="4801443" y="4887264"/>
            <a:ext cx="711242" cy="701976"/>
            <a:chOff x="6217935" y="1158425"/>
            <a:chExt cx="527724" cy="520849"/>
          </a:xfrm>
        </p:grpSpPr>
        <p:grpSp>
          <p:nvGrpSpPr>
            <p:cNvPr id="50" name="组合 49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smtClean="0">
                  <a:solidFill>
                    <a:schemeClr val="accent1">
                      <a:lumMod val="7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05</a:t>
              </a:r>
              <a:endParaRPr lang="zh-CN" altLang="en-US" sz="2000" b="1">
                <a:solidFill>
                  <a:schemeClr val="accent1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6385619" y="4935838"/>
            <a:ext cx="424847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粘贴，尽量简洁扼要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5" grpId="0" animBg="1"/>
      <p:bldP spid="19" grpId="0"/>
      <p:bldP spid="26" grpId="0"/>
      <p:bldP spid="33" grpId="0"/>
      <p:bldP spid="40" grpId="0"/>
      <p:bldP spid="47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总体工作概述</a:t>
            </a:r>
            <a:endParaRPr lang="zh-CN" altLang="en-US" sz="24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矩形 47"/>
          <p:cNvSpPr>
            <a:spLocks noChangeArrowheads="1"/>
          </p:cNvSpPr>
          <p:nvPr/>
        </p:nvSpPr>
        <p:spPr bwMode="auto">
          <a:xfrm>
            <a:off x="1561083" y="1143419"/>
            <a:ext cx="9121303" cy="62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我图网在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2008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奥运会开幕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兴建，是设计作品交易平台，主要经营正版设计稿，正版摄影图，正版插画，正版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模型，正版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flash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源文件等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1592977" y="2205038"/>
            <a:ext cx="4864650" cy="3384550"/>
            <a:chOff x="872897" y="2205038"/>
            <a:chExt cx="4864650" cy="3384550"/>
          </a:xfrm>
          <a:effectLst>
            <a:outerShdw blurRad="431800" dist="889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5" name="矩形 104"/>
            <p:cNvSpPr/>
            <p:nvPr/>
          </p:nvSpPr>
          <p:spPr>
            <a:xfrm>
              <a:off x="872897" y="2205038"/>
              <a:ext cx="4864650" cy="3384550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矩形 105"/>
            <p:cNvSpPr/>
            <p:nvPr/>
          </p:nvSpPr>
          <p:spPr>
            <a:xfrm>
              <a:off x="1027423" y="2323995"/>
              <a:ext cx="4566108" cy="3146637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7177707" y="2205869"/>
            <a:ext cx="834492" cy="834492"/>
            <a:chOff x="8761883" y="2061853"/>
            <a:chExt cx="834492" cy="834492"/>
          </a:xfrm>
        </p:grpSpPr>
        <p:grpSp>
          <p:nvGrpSpPr>
            <p:cNvPr id="108" name="组合 107"/>
            <p:cNvGrpSpPr/>
            <p:nvPr/>
          </p:nvGrpSpPr>
          <p:grpSpPr>
            <a:xfrm>
              <a:off x="8761883" y="2061853"/>
              <a:ext cx="834492" cy="834492"/>
              <a:chOff x="1705099" y="2564904"/>
              <a:chExt cx="1800200" cy="1800200"/>
            </a:xfrm>
          </p:grpSpPr>
          <p:sp>
            <p:nvSpPr>
              <p:cNvPr id="124" name="椭圆 123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9" name="组合 108"/>
            <p:cNvGrpSpPr/>
            <p:nvPr/>
          </p:nvGrpSpPr>
          <p:grpSpPr>
            <a:xfrm>
              <a:off x="8969180" y="2282033"/>
              <a:ext cx="419897" cy="435380"/>
              <a:chOff x="3602038" y="841375"/>
              <a:chExt cx="4994275" cy="5178426"/>
            </a:xfrm>
            <a:solidFill>
              <a:srgbClr val="0070C0"/>
            </a:solidFill>
          </p:grpSpPr>
          <p:sp>
            <p:nvSpPr>
              <p:cNvPr id="110" name="Freeform 51"/>
              <p:cNvSpPr/>
              <p:nvPr/>
            </p:nvSpPr>
            <p:spPr bwMode="auto">
              <a:xfrm>
                <a:off x="8078788" y="5426075"/>
                <a:ext cx="517525" cy="587375"/>
              </a:xfrm>
              <a:custGeom>
                <a:avLst/>
                <a:gdLst>
                  <a:gd name="T0" fmla="*/ 138 w 138"/>
                  <a:gd name="T1" fmla="*/ 63 h 156"/>
                  <a:gd name="T2" fmla="*/ 138 w 138"/>
                  <a:gd name="T3" fmla="*/ 156 h 156"/>
                  <a:gd name="T4" fmla="*/ 10 w 138"/>
                  <a:gd name="T5" fmla="*/ 156 h 156"/>
                  <a:gd name="T6" fmla="*/ 25 w 138"/>
                  <a:gd name="T7" fmla="*/ 133 h 156"/>
                  <a:gd name="T8" fmla="*/ 0 w 138"/>
                  <a:gd name="T9" fmla="*/ 42 h 156"/>
                  <a:gd name="T10" fmla="*/ 60 w 138"/>
                  <a:gd name="T11" fmla="*/ 0 h 156"/>
                  <a:gd name="T12" fmla="*/ 138 w 138"/>
                  <a:gd name="T13" fmla="*/ 6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156">
                    <a:moveTo>
                      <a:pt x="138" y="63"/>
                    </a:moveTo>
                    <a:cubicBezTo>
                      <a:pt x="138" y="126"/>
                      <a:pt x="138" y="156"/>
                      <a:pt x="138" y="156"/>
                    </a:cubicBezTo>
                    <a:cubicBezTo>
                      <a:pt x="10" y="156"/>
                      <a:pt x="10" y="156"/>
                      <a:pt x="10" y="156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27" y="40"/>
                      <a:pt x="49" y="23"/>
                      <a:pt x="60" y="0"/>
                    </a:cubicBezTo>
                    <a:cubicBezTo>
                      <a:pt x="98" y="11"/>
                      <a:pt x="138" y="29"/>
                      <a:pt x="138" y="63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52"/>
              <p:cNvSpPr/>
              <p:nvPr/>
            </p:nvSpPr>
            <p:spPr bwMode="auto">
              <a:xfrm>
                <a:off x="3892551" y="3751263"/>
                <a:ext cx="4486275" cy="1055688"/>
              </a:xfrm>
              <a:custGeom>
                <a:avLst/>
                <a:gdLst>
                  <a:gd name="T0" fmla="*/ 2826 w 2826"/>
                  <a:gd name="T1" fmla="*/ 516 h 665"/>
                  <a:gd name="T2" fmla="*/ 2826 w 2826"/>
                  <a:gd name="T3" fmla="*/ 665 h 665"/>
                  <a:gd name="T4" fmla="*/ 2748 w 2826"/>
                  <a:gd name="T5" fmla="*/ 665 h 665"/>
                  <a:gd name="T6" fmla="*/ 2748 w 2826"/>
                  <a:gd name="T7" fmla="*/ 568 h 665"/>
                  <a:gd name="T8" fmla="*/ 1524 w 2826"/>
                  <a:gd name="T9" fmla="*/ 78 h 665"/>
                  <a:gd name="T10" fmla="*/ 1451 w 2826"/>
                  <a:gd name="T11" fmla="*/ 78 h 665"/>
                  <a:gd name="T12" fmla="*/ 1451 w 2826"/>
                  <a:gd name="T13" fmla="*/ 665 h 665"/>
                  <a:gd name="T14" fmla="*/ 1373 w 2826"/>
                  <a:gd name="T15" fmla="*/ 665 h 665"/>
                  <a:gd name="T16" fmla="*/ 1373 w 2826"/>
                  <a:gd name="T17" fmla="*/ 78 h 665"/>
                  <a:gd name="T18" fmla="*/ 1302 w 2826"/>
                  <a:gd name="T19" fmla="*/ 78 h 665"/>
                  <a:gd name="T20" fmla="*/ 78 w 2826"/>
                  <a:gd name="T21" fmla="*/ 568 h 665"/>
                  <a:gd name="T22" fmla="*/ 78 w 2826"/>
                  <a:gd name="T23" fmla="*/ 665 h 665"/>
                  <a:gd name="T24" fmla="*/ 0 w 2826"/>
                  <a:gd name="T25" fmla="*/ 665 h 665"/>
                  <a:gd name="T26" fmla="*/ 0 w 2826"/>
                  <a:gd name="T27" fmla="*/ 516 h 665"/>
                  <a:gd name="T28" fmla="*/ 1287 w 2826"/>
                  <a:gd name="T29" fmla="*/ 0 h 665"/>
                  <a:gd name="T30" fmla="*/ 1538 w 2826"/>
                  <a:gd name="T31" fmla="*/ 0 h 665"/>
                  <a:gd name="T32" fmla="*/ 2826 w 2826"/>
                  <a:gd name="T33" fmla="*/ 516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26" h="665">
                    <a:moveTo>
                      <a:pt x="2826" y="516"/>
                    </a:moveTo>
                    <a:lnTo>
                      <a:pt x="2826" y="665"/>
                    </a:lnTo>
                    <a:lnTo>
                      <a:pt x="2748" y="665"/>
                    </a:lnTo>
                    <a:lnTo>
                      <a:pt x="2748" y="568"/>
                    </a:lnTo>
                    <a:lnTo>
                      <a:pt x="1524" y="78"/>
                    </a:lnTo>
                    <a:lnTo>
                      <a:pt x="1451" y="78"/>
                    </a:lnTo>
                    <a:lnTo>
                      <a:pt x="1451" y="665"/>
                    </a:lnTo>
                    <a:lnTo>
                      <a:pt x="1373" y="665"/>
                    </a:lnTo>
                    <a:lnTo>
                      <a:pt x="1373" y="78"/>
                    </a:lnTo>
                    <a:lnTo>
                      <a:pt x="1302" y="78"/>
                    </a:lnTo>
                    <a:lnTo>
                      <a:pt x="78" y="568"/>
                    </a:lnTo>
                    <a:lnTo>
                      <a:pt x="78" y="665"/>
                    </a:lnTo>
                    <a:lnTo>
                      <a:pt x="0" y="665"/>
                    </a:lnTo>
                    <a:lnTo>
                      <a:pt x="0" y="516"/>
                    </a:lnTo>
                    <a:lnTo>
                      <a:pt x="1287" y="0"/>
                    </a:lnTo>
                    <a:lnTo>
                      <a:pt x="1538" y="0"/>
                    </a:lnTo>
                    <a:lnTo>
                      <a:pt x="2826" y="516"/>
                    </a:ln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53"/>
              <p:cNvSpPr>
                <a:spLocks noEditPoints="1"/>
              </p:cNvSpPr>
              <p:nvPr/>
            </p:nvSpPr>
            <p:spPr bwMode="auto">
              <a:xfrm>
                <a:off x="7751763" y="4862513"/>
                <a:ext cx="600075" cy="601663"/>
              </a:xfrm>
              <a:custGeom>
                <a:avLst/>
                <a:gdLst>
                  <a:gd name="T0" fmla="*/ 131 w 160"/>
                  <a:gd name="T1" fmla="*/ 63 h 160"/>
                  <a:gd name="T2" fmla="*/ 95 w 160"/>
                  <a:gd name="T3" fmla="*/ 135 h 160"/>
                  <a:gd name="T4" fmla="*/ 146 w 160"/>
                  <a:gd name="T5" fmla="*/ 77 h 160"/>
                  <a:gd name="T6" fmla="*/ 125 w 160"/>
                  <a:gd name="T7" fmla="*/ 32 h 160"/>
                  <a:gd name="T8" fmla="*/ 125 w 160"/>
                  <a:gd name="T9" fmla="*/ 32 h 160"/>
                  <a:gd name="T10" fmla="*/ 125 w 160"/>
                  <a:gd name="T11" fmla="*/ 32 h 160"/>
                  <a:gd name="T12" fmla="*/ 131 w 160"/>
                  <a:gd name="T13" fmla="*/ 63 h 160"/>
                  <a:gd name="T14" fmla="*/ 80 w 160"/>
                  <a:gd name="T15" fmla="*/ 0 h 160"/>
                  <a:gd name="T16" fmla="*/ 160 w 160"/>
                  <a:gd name="T17" fmla="*/ 80 h 160"/>
                  <a:gd name="T18" fmla="*/ 80 w 160"/>
                  <a:gd name="T19" fmla="*/ 160 h 160"/>
                  <a:gd name="T20" fmla="*/ 0 w 160"/>
                  <a:gd name="T21" fmla="*/ 80 h 160"/>
                  <a:gd name="T22" fmla="*/ 80 w 160"/>
                  <a:gd name="T23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0" h="160">
                    <a:moveTo>
                      <a:pt x="131" y="63"/>
                    </a:moveTo>
                    <a:cubicBezTo>
                      <a:pt x="131" y="92"/>
                      <a:pt x="117" y="118"/>
                      <a:pt x="95" y="135"/>
                    </a:cubicBezTo>
                    <a:cubicBezTo>
                      <a:pt x="124" y="131"/>
                      <a:pt x="146" y="107"/>
                      <a:pt x="146" y="77"/>
                    </a:cubicBezTo>
                    <a:cubicBezTo>
                      <a:pt x="146" y="59"/>
                      <a:pt x="138" y="43"/>
                      <a:pt x="125" y="32"/>
                    </a:cubicBezTo>
                    <a:cubicBezTo>
                      <a:pt x="125" y="32"/>
                      <a:pt x="125" y="32"/>
                      <a:pt x="125" y="32"/>
                    </a:cubicBezTo>
                    <a:cubicBezTo>
                      <a:pt x="125" y="32"/>
                      <a:pt x="125" y="32"/>
                      <a:pt x="125" y="32"/>
                    </a:cubicBezTo>
                    <a:cubicBezTo>
                      <a:pt x="129" y="42"/>
                      <a:pt x="131" y="52"/>
                      <a:pt x="131" y="63"/>
                    </a:cubicBezTo>
                    <a:close/>
                    <a:moveTo>
                      <a:pt x="80" y="0"/>
                    </a:moveTo>
                    <a:cubicBezTo>
                      <a:pt x="124" y="0"/>
                      <a:pt x="160" y="36"/>
                      <a:pt x="160" y="80"/>
                    </a:cubicBezTo>
                    <a:cubicBezTo>
                      <a:pt x="160" y="124"/>
                      <a:pt x="124" y="160"/>
                      <a:pt x="80" y="160"/>
                    </a:cubicBezTo>
                    <a:cubicBezTo>
                      <a:pt x="36" y="160"/>
                      <a:pt x="0" y="124"/>
                      <a:pt x="0" y="80"/>
                    </a:cubicBezTo>
                    <a:cubicBezTo>
                      <a:pt x="0" y="36"/>
                      <a:pt x="36" y="0"/>
                      <a:pt x="80" y="0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54"/>
              <p:cNvSpPr/>
              <p:nvPr/>
            </p:nvSpPr>
            <p:spPr bwMode="auto">
              <a:xfrm flipH="1">
                <a:off x="8221663" y="49831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55"/>
              <p:cNvSpPr/>
              <p:nvPr/>
            </p:nvSpPr>
            <p:spPr bwMode="auto">
              <a:xfrm>
                <a:off x="7521576" y="5426075"/>
                <a:ext cx="519113" cy="587375"/>
              </a:xfrm>
              <a:custGeom>
                <a:avLst/>
                <a:gdLst>
                  <a:gd name="T0" fmla="*/ 138 w 138"/>
                  <a:gd name="T1" fmla="*/ 42 h 156"/>
                  <a:gd name="T2" fmla="*/ 112 w 138"/>
                  <a:gd name="T3" fmla="*/ 133 h 156"/>
                  <a:gd name="T4" fmla="*/ 128 w 138"/>
                  <a:gd name="T5" fmla="*/ 156 h 156"/>
                  <a:gd name="T6" fmla="*/ 0 w 138"/>
                  <a:gd name="T7" fmla="*/ 156 h 156"/>
                  <a:gd name="T8" fmla="*/ 0 w 138"/>
                  <a:gd name="T9" fmla="*/ 63 h 156"/>
                  <a:gd name="T10" fmla="*/ 77 w 138"/>
                  <a:gd name="T11" fmla="*/ 0 h 156"/>
                  <a:gd name="T12" fmla="*/ 138 w 138"/>
                  <a:gd name="T13" fmla="*/ 4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156">
                    <a:moveTo>
                      <a:pt x="138" y="42"/>
                    </a:moveTo>
                    <a:cubicBezTo>
                      <a:pt x="112" y="133"/>
                      <a:pt x="112" y="133"/>
                      <a:pt x="112" y="133"/>
                    </a:cubicBezTo>
                    <a:cubicBezTo>
                      <a:pt x="128" y="156"/>
                      <a:pt x="128" y="156"/>
                      <a:pt x="128" y="156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56"/>
                      <a:pt x="0" y="126"/>
                      <a:pt x="0" y="63"/>
                    </a:cubicBezTo>
                    <a:cubicBezTo>
                      <a:pt x="0" y="29"/>
                      <a:pt x="40" y="11"/>
                      <a:pt x="77" y="0"/>
                    </a:cubicBezTo>
                    <a:cubicBezTo>
                      <a:pt x="88" y="23"/>
                      <a:pt x="111" y="40"/>
                      <a:pt x="138" y="42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56"/>
              <p:cNvSpPr/>
              <p:nvPr/>
            </p:nvSpPr>
            <p:spPr bwMode="auto">
              <a:xfrm>
                <a:off x="6199188" y="2232025"/>
                <a:ext cx="1270000" cy="1431925"/>
              </a:xfrm>
              <a:custGeom>
                <a:avLst/>
                <a:gdLst>
                  <a:gd name="T0" fmla="*/ 61 w 338"/>
                  <a:gd name="T1" fmla="*/ 324 h 381"/>
                  <a:gd name="T2" fmla="*/ 0 w 338"/>
                  <a:gd name="T3" fmla="*/ 101 h 381"/>
                  <a:gd name="T4" fmla="*/ 147 w 338"/>
                  <a:gd name="T5" fmla="*/ 0 h 381"/>
                  <a:gd name="T6" fmla="*/ 338 w 338"/>
                  <a:gd name="T7" fmla="*/ 153 h 381"/>
                  <a:gd name="T8" fmla="*/ 338 w 338"/>
                  <a:gd name="T9" fmla="*/ 381 h 381"/>
                  <a:gd name="T10" fmla="*/ 24 w 338"/>
                  <a:gd name="T11" fmla="*/ 381 h 381"/>
                  <a:gd name="T12" fmla="*/ 61 w 338"/>
                  <a:gd name="T13" fmla="*/ 324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8" h="381">
                    <a:moveTo>
                      <a:pt x="61" y="324"/>
                    </a:moveTo>
                    <a:cubicBezTo>
                      <a:pt x="0" y="101"/>
                      <a:pt x="0" y="101"/>
                      <a:pt x="0" y="101"/>
                    </a:cubicBezTo>
                    <a:cubicBezTo>
                      <a:pt x="65" y="96"/>
                      <a:pt x="120" y="56"/>
                      <a:pt x="147" y="0"/>
                    </a:cubicBezTo>
                    <a:cubicBezTo>
                      <a:pt x="240" y="25"/>
                      <a:pt x="338" y="71"/>
                      <a:pt x="338" y="153"/>
                    </a:cubicBezTo>
                    <a:cubicBezTo>
                      <a:pt x="338" y="307"/>
                      <a:pt x="338" y="381"/>
                      <a:pt x="338" y="381"/>
                    </a:cubicBezTo>
                    <a:cubicBezTo>
                      <a:pt x="24" y="381"/>
                      <a:pt x="24" y="381"/>
                      <a:pt x="24" y="381"/>
                    </a:cubicBezTo>
                    <a:lnTo>
                      <a:pt x="61" y="324"/>
                    </a:ln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57"/>
              <p:cNvSpPr/>
              <p:nvPr/>
            </p:nvSpPr>
            <p:spPr bwMode="auto">
              <a:xfrm>
                <a:off x="6154738" y="5426075"/>
                <a:ext cx="517525" cy="582613"/>
              </a:xfrm>
              <a:custGeom>
                <a:avLst/>
                <a:gdLst>
                  <a:gd name="T0" fmla="*/ 138 w 138"/>
                  <a:gd name="T1" fmla="*/ 62 h 155"/>
                  <a:gd name="T2" fmla="*/ 138 w 138"/>
                  <a:gd name="T3" fmla="*/ 155 h 155"/>
                  <a:gd name="T4" fmla="*/ 10 w 138"/>
                  <a:gd name="T5" fmla="*/ 155 h 155"/>
                  <a:gd name="T6" fmla="*/ 25 w 138"/>
                  <a:gd name="T7" fmla="*/ 132 h 155"/>
                  <a:gd name="T8" fmla="*/ 0 w 138"/>
                  <a:gd name="T9" fmla="*/ 41 h 155"/>
                  <a:gd name="T10" fmla="*/ 60 w 138"/>
                  <a:gd name="T11" fmla="*/ 0 h 155"/>
                  <a:gd name="T12" fmla="*/ 138 w 138"/>
                  <a:gd name="T13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155">
                    <a:moveTo>
                      <a:pt x="138" y="62"/>
                    </a:moveTo>
                    <a:cubicBezTo>
                      <a:pt x="138" y="125"/>
                      <a:pt x="138" y="155"/>
                      <a:pt x="138" y="155"/>
                    </a:cubicBezTo>
                    <a:cubicBezTo>
                      <a:pt x="10" y="155"/>
                      <a:pt x="10" y="155"/>
                      <a:pt x="10" y="155"/>
                    </a:cubicBezTo>
                    <a:cubicBezTo>
                      <a:pt x="25" y="132"/>
                      <a:pt x="25" y="132"/>
                      <a:pt x="25" y="132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26" y="39"/>
                      <a:pt x="49" y="23"/>
                      <a:pt x="60" y="0"/>
                    </a:cubicBezTo>
                    <a:cubicBezTo>
                      <a:pt x="98" y="10"/>
                      <a:pt x="138" y="29"/>
                      <a:pt x="138" y="62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58"/>
              <p:cNvSpPr>
                <a:spLocks noEditPoints="1"/>
              </p:cNvSpPr>
              <p:nvPr/>
            </p:nvSpPr>
            <p:spPr bwMode="auto">
              <a:xfrm>
                <a:off x="5395913" y="841375"/>
                <a:ext cx="1479550" cy="1481138"/>
              </a:xfrm>
              <a:custGeom>
                <a:avLst/>
                <a:gdLst>
                  <a:gd name="T0" fmla="*/ 197 w 394"/>
                  <a:gd name="T1" fmla="*/ 0 h 394"/>
                  <a:gd name="T2" fmla="*/ 394 w 394"/>
                  <a:gd name="T3" fmla="*/ 197 h 394"/>
                  <a:gd name="T4" fmla="*/ 197 w 394"/>
                  <a:gd name="T5" fmla="*/ 394 h 394"/>
                  <a:gd name="T6" fmla="*/ 0 w 394"/>
                  <a:gd name="T7" fmla="*/ 197 h 394"/>
                  <a:gd name="T8" fmla="*/ 197 w 394"/>
                  <a:gd name="T9" fmla="*/ 0 h 394"/>
                  <a:gd name="T10" fmla="*/ 359 w 394"/>
                  <a:gd name="T11" fmla="*/ 190 h 394"/>
                  <a:gd name="T12" fmla="*/ 307 w 394"/>
                  <a:gd name="T13" fmla="*/ 79 h 394"/>
                  <a:gd name="T14" fmla="*/ 321 w 394"/>
                  <a:gd name="T15" fmla="*/ 157 h 394"/>
                  <a:gd name="T16" fmla="*/ 235 w 394"/>
                  <a:gd name="T17" fmla="*/ 331 h 394"/>
                  <a:gd name="T18" fmla="*/ 359 w 394"/>
                  <a:gd name="T19" fmla="*/ 19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4" h="394">
                    <a:moveTo>
                      <a:pt x="197" y="0"/>
                    </a:moveTo>
                    <a:cubicBezTo>
                      <a:pt x="306" y="0"/>
                      <a:pt x="394" y="88"/>
                      <a:pt x="394" y="197"/>
                    </a:cubicBezTo>
                    <a:cubicBezTo>
                      <a:pt x="394" y="306"/>
                      <a:pt x="306" y="394"/>
                      <a:pt x="197" y="394"/>
                    </a:cubicBezTo>
                    <a:cubicBezTo>
                      <a:pt x="88" y="394"/>
                      <a:pt x="0" y="306"/>
                      <a:pt x="0" y="197"/>
                    </a:cubicBezTo>
                    <a:cubicBezTo>
                      <a:pt x="0" y="88"/>
                      <a:pt x="88" y="0"/>
                      <a:pt x="197" y="0"/>
                    </a:cubicBezTo>
                    <a:close/>
                    <a:moveTo>
                      <a:pt x="359" y="190"/>
                    </a:moveTo>
                    <a:cubicBezTo>
                      <a:pt x="359" y="145"/>
                      <a:pt x="339" y="105"/>
                      <a:pt x="307" y="79"/>
                    </a:cubicBezTo>
                    <a:cubicBezTo>
                      <a:pt x="316" y="103"/>
                      <a:pt x="321" y="130"/>
                      <a:pt x="321" y="157"/>
                    </a:cubicBezTo>
                    <a:cubicBezTo>
                      <a:pt x="321" y="228"/>
                      <a:pt x="287" y="291"/>
                      <a:pt x="235" y="331"/>
                    </a:cubicBezTo>
                    <a:cubicBezTo>
                      <a:pt x="305" y="322"/>
                      <a:pt x="359" y="262"/>
                      <a:pt x="359" y="190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59"/>
              <p:cNvSpPr/>
              <p:nvPr/>
            </p:nvSpPr>
            <p:spPr bwMode="auto">
              <a:xfrm>
                <a:off x="5594351" y="5426075"/>
                <a:ext cx="522288" cy="582613"/>
              </a:xfrm>
              <a:custGeom>
                <a:avLst/>
                <a:gdLst>
                  <a:gd name="T0" fmla="*/ 139 w 139"/>
                  <a:gd name="T1" fmla="*/ 41 h 155"/>
                  <a:gd name="T2" fmla="*/ 113 w 139"/>
                  <a:gd name="T3" fmla="*/ 132 h 155"/>
                  <a:gd name="T4" fmla="*/ 129 w 139"/>
                  <a:gd name="T5" fmla="*/ 155 h 155"/>
                  <a:gd name="T6" fmla="*/ 0 w 139"/>
                  <a:gd name="T7" fmla="*/ 155 h 155"/>
                  <a:gd name="T8" fmla="*/ 0 w 139"/>
                  <a:gd name="T9" fmla="*/ 62 h 155"/>
                  <a:gd name="T10" fmla="*/ 78 w 139"/>
                  <a:gd name="T11" fmla="*/ 0 h 155"/>
                  <a:gd name="T12" fmla="*/ 139 w 139"/>
                  <a:gd name="T13" fmla="*/ 41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155">
                    <a:moveTo>
                      <a:pt x="139" y="41"/>
                    </a:moveTo>
                    <a:cubicBezTo>
                      <a:pt x="113" y="132"/>
                      <a:pt x="113" y="132"/>
                      <a:pt x="113" y="132"/>
                    </a:cubicBezTo>
                    <a:cubicBezTo>
                      <a:pt x="129" y="155"/>
                      <a:pt x="129" y="155"/>
                      <a:pt x="129" y="155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55"/>
                      <a:pt x="0" y="125"/>
                      <a:pt x="0" y="62"/>
                    </a:cubicBezTo>
                    <a:cubicBezTo>
                      <a:pt x="0" y="29"/>
                      <a:pt x="41" y="10"/>
                      <a:pt x="78" y="0"/>
                    </a:cubicBezTo>
                    <a:cubicBezTo>
                      <a:pt x="89" y="23"/>
                      <a:pt x="112" y="39"/>
                      <a:pt x="139" y="41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60"/>
              <p:cNvSpPr>
                <a:spLocks noEditPoints="1"/>
              </p:cNvSpPr>
              <p:nvPr/>
            </p:nvSpPr>
            <p:spPr bwMode="auto">
              <a:xfrm>
                <a:off x="5827713" y="4859338"/>
                <a:ext cx="601663" cy="601663"/>
              </a:xfrm>
              <a:custGeom>
                <a:avLst/>
                <a:gdLst>
                  <a:gd name="T0" fmla="*/ 95 w 160"/>
                  <a:gd name="T1" fmla="*/ 135 h 160"/>
                  <a:gd name="T2" fmla="*/ 146 w 160"/>
                  <a:gd name="T3" fmla="*/ 77 h 160"/>
                  <a:gd name="T4" fmla="*/ 125 w 160"/>
                  <a:gd name="T5" fmla="*/ 32 h 160"/>
                  <a:gd name="T6" fmla="*/ 130 w 160"/>
                  <a:gd name="T7" fmla="*/ 64 h 160"/>
                  <a:gd name="T8" fmla="*/ 95 w 160"/>
                  <a:gd name="T9" fmla="*/ 135 h 160"/>
                  <a:gd name="T10" fmla="*/ 160 w 160"/>
                  <a:gd name="T11" fmla="*/ 80 h 160"/>
                  <a:gd name="T12" fmla="*/ 80 w 160"/>
                  <a:gd name="T13" fmla="*/ 160 h 160"/>
                  <a:gd name="T14" fmla="*/ 0 w 160"/>
                  <a:gd name="T15" fmla="*/ 80 h 160"/>
                  <a:gd name="T16" fmla="*/ 80 w 160"/>
                  <a:gd name="T17" fmla="*/ 0 h 160"/>
                  <a:gd name="T18" fmla="*/ 160 w 160"/>
                  <a:gd name="T19" fmla="*/ 8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0" h="160">
                    <a:moveTo>
                      <a:pt x="95" y="135"/>
                    </a:moveTo>
                    <a:cubicBezTo>
                      <a:pt x="124" y="131"/>
                      <a:pt x="146" y="107"/>
                      <a:pt x="146" y="77"/>
                    </a:cubicBezTo>
                    <a:cubicBezTo>
                      <a:pt x="146" y="59"/>
                      <a:pt x="138" y="43"/>
                      <a:pt x="125" y="32"/>
                    </a:cubicBezTo>
                    <a:cubicBezTo>
                      <a:pt x="128" y="42"/>
                      <a:pt x="130" y="53"/>
                      <a:pt x="130" y="64"/>
                    </a:cubicBezTo>
                    <a:cubicBezTo>
                      <a:pt x="130" y="93"/>
                      <a:pt x="117" y="119"/>
                      <a:pt x="95" y="135"/>
                    </a:cubicBezTo>
                    <a:close/>
                    <a:moveTo>
                      <a:pt x="160" y="80"/>
                    </a:moveTo>
                    <a:cubicBezTo>
                      <a:pt x="160" y="124"/>
                      <a:pt x="124" y="160"/>
                      <a:pt x="80" y="160"/>
                    </a:cubicBezTo>
                    <a:cubicBezTo>
                      <a:pt x="36" y="160"/>
                      <a:pt x="0" y="124"/>
                      <a:pt x="0" y="80"/>
                    </a:cubicBezTo>
                    <a:cubicBezTo>
                      <a:pt x="0" y="36"/>
                      <a:pt x="36" y="0"/>
                      <a:pt x="80" y="0"/>
                    </a:cubicBezTo>
                    <a:cubicBezTo>
                      <a:pt x="124" y="0"/>
                      <a:pt x="160" y="36"/>
                      <a:pt x="160" y="80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61"/>
              <p:cNvSpPr/>
              <p:nvPr/>
            </p:nvSpPr>
            <p:spPr bwMode="auto">
              <a:xfrm>
                <a:off x="4830763" y="2232025"/>
                <a:ext cx="1274763" cy="1431925"/>
              </a:xfrm>
              <a:custGeom>
                <a:avLst/>
                <a:gdLst>
                  <a:gd name="T0" fmla="*/ 0 w 339"/>
                  <a:gd name="T1" fmla="*/ 381 h 381"/>
                  <a:gd name="T2" fmla="*/ 0 w 339"/>
                  <a:gd name="T3" fmla="*/ 153 h 381"/>
                  <a:gd name="T4" fmla="*/ 191 w 339"/>
                  <a:gd name="T5" fmla="*/ 0 h 381"/>
                  <a:gd name="T6" fmla="*/ 339 w 339"/>
                  <a:gd name="T7" fmla="*/ 101 h 381"/>
                  <a:gd name="T8" fmla="*/ 277 w 339"/>
                  <a:gd name="T9" fmla="*/ 324 h 381"/>
                  <a:gd name="T10" fmla="*/ 314 w 339"/>
                  <a:gd name="T11" fmla="*/ 381 h 381"/>
                  <a:gd name="T12" fmla="*/ 0 w 339"/>
                  <a:gd name="T13" fmla="*/ 381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9" h="381">
                    <a:moveTo>
                      <a:pt x="0" y="381"/>
                    </a:moveTo>
                    <a:cubicBezTo>
                      <a:pt x="0" y="381"/>
                      <a:pt x="0" y="307"/>
                      <a:pt x="0" y="153"/>
                    </a:cubicBezTo>
                    <a:cubicBezTo>
                      <a:pt x="0" y="71"/>
                      <a:pt x="98" y="25"/>
                      <a:pt x="191" y="0"/>
                    </a:cubicBezTo>
                    <a:cubicBezTo>
                      <a:pt x="218" y="56"/>
                      <a:pt x="273" y="96"/>
                      <a:pt x="339" y="101"/>
                    </a:cubicBezTo>
                    <a:cubicBezTo>
                      <a:pt x="277" y="324"/>
                      <a:pt x="277" y="324"/>
                      <a:pt x="277" y="324"/>
                    </a:cubicBezTo>
                    <a:cubicBezTo>
                      <a:pt x="314" y="381"/>
                      <a:pt x="314" y="381"/>
                      <a:pt x="314" y="381"/>
                    </a:cubicBezTo>
                    <a:lnTo>
                      <a:pt x="0" y="381"/>
                    </a:ln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62"/>
              <p:cNvSpPr/>
              <p:nvPr/>
            </p:nvSpPr>
            <p:spPr bwMode="auto">
              <a:xfrm>
                <a:off x="4162426" y="5434013"/>
                <a:ext cx="519113" cy="585788"/>
              </a:xfrm>
              <a:custGeom>
                <a:avLst/>
                <a:gdLst>
                  <a:gd name="T0" fmla="*/ 138 w 138"/>
                  <a:gd name="T1" fmla="*/ 62 h 156"/>
                  <a:gd name="T2" fmla="*/ 138 w 138"/>
                  <a:gd name="T3" fmla="*/ 156 h 156"/>
                  <a:gd name="T4" fmla="*/ 10 w 138"/>
                  <a:gd name="T5" fmla="*/ 156 h 156"/>
                  <a:gd name="T6" fmla="*/ 25 w 138"/>
                  <a:gd name="T7" fmla="*/ 132 h 156"/>
                  <a:gd name="T8" fmla="*/ 0 w 138"/>
                  <a:gd name="T9" fmla="*/ 41 h 156"/>
                  <a:gd name="T10" fmla="*/ 60 w 138"/>
                  <a:gd name="T11" fmla="*/ 0 h 156"/>
                  <a:gd name="T12" fmla="*/ 138 w 138"/>
                  <a:gd name="T13" fmla="*/ 6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156">
                    <a:moveTo>
                      <a:pt x="138" y="62"/>
                    </a:moveTo>
                    <a:cubicBezTo>
                      <a:pt x="138" y="125"/>
                      <a:pt x="138" y="156"/>
                      <a:pt x="138" y="156"/>
                    </a:cubicBezTo>
                    <a:cubicBezTo>
                      <a:pt x="10" y="156"/>
                      <a:pt x="10" y="156"/>
                      <a:pt x="10" y="156"/>
                    </a:cubicBezTo>
                    <a:cubicBezTo>
                      <a:pt x="25" y="132"/>
                      <a:pt x="25" y="132"/>
                      <a:pt x="25" y="132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26" y="39"/>
                      <a:pt x="49" y="23"/>
                      <a:pt x="60" y="0"/>
                    </a:cubicBezTo>
                    <a:cubicBezTo>
                      <a:pt x="98" y="10"/>
                      <a:pt x="138" y="29"/>
                      <a:pt x="138" y="62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63"/>
              <p:cNvSpPr>
                <a:spLocks noEditPoints="1"/>
              </p:cNvSpPr>
              <p:nvPr/>
            </p:nvSpPr>
            <p:spPr bwMode="auto">
              <a:xfrm>
                <a:off x="3832226" y="4867275"/>
                <a:ext cx="604838" cy="604838"/>
              </a:xfrm>
              <a:custGeom>
                <a:avLst/>
                <a:gdLst>
                  <a:gd name="T0" fmla="*/ 147 w 161"/>
                  <a:gd name="T1" fmla="*/ 78 h 161"/>
                  <a:gd name="T2" fmla="*/ 126 w 161"/>
                  <a:gd name="T3" fmla="*/ 32 h 161"/>
                  <a:gd name="T4" fmla="*/ 131 w 161"/>
                  <a:gd name="T5" fmla="*/ 64 h 161"/>
                  <a:gd name="T6" fmla="*/ 96 w 161"/>
                  <a:gd name="T7" fmla="*/ 135 h 161"/>
                  <a:gd name="T8" fmla="*/ 147 w 161"/>
                  <a:gd name="T9" fmla="*/ 78 h 161"/>
                  <a:gd name="T10" fmla="*/ 81 w 161"/>
                  <a:gd name="T11" fmla="*/ 0 h 161"/>
                  <a:gd name="T12" fmla="*/ 161 w 161"/>
                  <a:gd name="T13" fmla="*/ 80 h 161"/>
                  <a:gd name="T14" fmla="*/ 81 w 161"/>
                  <a:gd name="T15" fmla="*/ 161 h 161"/>
                  <a:gd name="T16" fmla="*/ 0 w 161"/>
                  <a:gd name="T17" fmla="*/ 80 h 161"/>
                  <a:gd name="T18" fmla="*/ 81 w 161"/>
                  <a:gd name="T1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1" h="161">
                    <a:moveTo>
                      <a:pt x="147" y="78"/>
                    </a:moveTo>
                    <a:cubicBezTo>
                      <a:pt x="147" y="59"/>
                      <a:pt x="139" y="43"/>
                      <a:pt x="126" y="32"/>
                    </a:cubicBezTo>
                    <a:cubicBezTo>
                      <a:pt x="129" y="42"/>
                      <a:pt x="131" y="53"/>
                      <a:pt x="131" y="64"/>
                    </a:cubicBezTo>
                    <a:cubicBezTo>
                      <a:pt x="131" y="93"/>
                      <a:pt x="118" y="119"/>
                      <a:pt x="96" y="135"/>
                    </a:cubicBezTo>
                    <a:cubicBezTo>
                      <a:pt x="125" y="132"/>
                      <a:pt x="147" y="107"/>
                      <a:pt x="147" y="78"/>
                    </a:cubicBezTo>
                    <a:close/>
                    <a:moveTo>
                      <a:pt x="81" y="0"/>
                    </a:moveTo>
                    <a:cubicBezTo>
                      <a:pt x="125" y="0"/>
                      <a:pt x="161" y="36"/>
                      <a:pt x="161" y="80"/>
                    </a:cubicBezTo>
                    <a:cubicBezTo>
                      <a:pt x="161" y="125"/>
                      <a:pt x="125" y="161"/>
                      <a:pt x="81" y="161"/>
                    </a:cubicBezTo>
                    <a:cubicBezTo>
                      <a:pt x="36" y="161"/>
                      <a:pt x="0" y="125"/>
                      <a:pt x="0" y="80"/>
                    </a:cubicBezTo>
                    <a:cubicBezTo>
                      <a:pt x="0" y="36"/>
                      <a:pt x="36" y="0"/>
                      <a:pt x="81" y="0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64"/>
              <p:cNvSpPr/>
              <p:nvPr/>
            </p:nvSpPr>
            <p:spPr bwMode="auto">
              <a:xfrm>
                <a:off x="3602038" y="5434013"/>
                <a:ext cx="519113" cy="585788"/>
              </a:xfrm>
              <a:custGeom>
                <a:avLst/>
                <a:gdLst>
                  <a:gd name="T0" fmla="*/ 138 w 138"/>
                  <a:gd name="T1" fmla="*/ 41 h 156"/>
                  <a:gd name="T2" fmla="*/ 113 w 138"/>
                  <a:gd name="T3" fmla="*/ 132 h 156"/>
                  <a:gd name="T4" fmla="*/ 128 w 138"/>
                  <a:gd name="T5" fmla="*/ 156 h 156"/>
                  <a:gd name="T6" fmla="*/ 0 w 138"/>
                  <a:gd name="T7" fmla="*/ 156 h 156"/>
                  <a:gd name="T8" fmla="*/ 0 w 138"/>
                  <a:gd name="T9" fmla="*/ 62 h 156"/>
                  <a:gd name="T10" fmla="*/ 78 w 138"/>
                  <a:gd name="T11" fmla="*/ 0 h 156"/>
                  <a:gd name="T12" fmla="*/ 138 w 138"/>
                  <a:gd name="T13" fmla="*/ 4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156">
                    <a:moveTo>
                      <a:pt x="138" y="41"/>
                    </a:moveTo>
                    <a:cubicBezTo>
                      <a:pt x="113" y="132"/>
                      <a:pt x="113" y="132"/>
                      <a:pt x="113" y="132"/>
                    </a:cubicBezTo>
                    <a:cubicBezTo>
                      <a:pt x="128" y="156"/>
                      <a:pt x="128" y="156"/>
                      <a:pt x="128" y="156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56"/>
                      <a:pt x="0" y="125"/>
                      <a:pt x="0" y="62"/>
                    </a:cubicBezTo>
                    <a:cubicBezTo>
                      <a:pt x="0" y="29"/>
                      <a:pt x="40" y="10"/>
                      <a:pt x="78" y="0"/>
                    </a:cubicBezTo>
                    <a:cubicBezTo>
                      <a:pt x="89" y="23"/>
                      <a:pt x="112" y="39"/>
                      <a:pt x="138" y="41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26" name="组合 125"/>
          <p:cNvGrpSpPr/>
          <p:nvPr/>
        </p:nvGrpSpPr>
        <p:grpSpPr>
          <a:xfrm>
            <a:off x="8041805" y="2276872"/>
            <a:ext cx="3096343" cy="957040"/>
            <a:chOff x="2288094" y="1321493"/>
            <a:chExt cx="1054615" cy="957040"/>
          </a:xfrm>
        </p:grpSpPr>
        <p:sp>
          <p:nvSpPr>
            <p:cNvPr id="127" name="矩形 126"/>
            <p:cNvSpPr/>
            <p:nvPr/>
          </p:nvSpPr>
          <p:spPr>
            <a:xfrm>
              <a:off x="2288094" y="1321493"/>
              <a:ext cx="6918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smtClean="0">
                  <a:solidFill>
                    <a:srgbClr val="0E647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主要目标顺利完成</a:t>
              </a:r>
              <a:endParaRPr lang="zh-CN" altLang="en-US" b="1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矩形 127"/>
            <p:cNvSpPr/>
            <p:nvPr/>
          </p:nvSpPr>
          <p:spPr>
            <a:xfrm>
              <a:off x="2288094" y="1755313"/>
              <a:ext cx="1054615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4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4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</a:t>
              </a:r>
              <a:r>
                <a:rPr lang="zh-CN" altLang="en-US" sz="14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简介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7177707" y="3573016"/>
            <a:ext cx="834492" cy="834492"/>
            <a:chOff x="8522033" y="3429000"/>
            <a:chExt cx="834492" cy="834492"/>
          </a:xfrm>
        </p:grpSpPr>
        <p:grpSp>
          <p:nvGrpSpPr>
            <p:cNvPr id="130" name="组合 129"/>
            <p:cNvGrpSpPr/>
            <p:nvPr/>
          </p:nvGrpSpPr>
          <p:grpSpPr>
            <a:xfrm>
              <a:off x="8522033" y="3429000"/>
              <a:ext cx="834492" cy="834492"/>
              <a:chOff x="1705099" y="2564904"/>
              <a:chExt cx="1800200" cy="1800200"/>
            </a:xfrm>
          </p:grpSpPr>
          <p:sp>
            <p:nvSpPr>
              <p:cNvPr id="146" name="椭圆 14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1" name="组合 130"/>
            <p:cNvGrpSpPr/>
            <p:nvPr/>
          </p:nvGrpSpPr>
          <p:grpSpPr>
            <a:xfrm>
              <a:off x="8751897" y="3624839"/>
              <a:ext cx="444667" cy="442813"/>
              <a:chOff x="3632200" y="998538"/>
              <a:chExt cx="4949826" cy="4929188"/>
            </a:xfrm>
            <a:solidFill>
              <a:srgbClr val="0070C0"/>
            </a:solidFill>
          </p:grpSpPr>
          <p:sp>
            <p:nvSpPr>
              <p:cNvPr id="132" name="Rectangle 94"/>
              <p:cNvSpPr>
                <a:spLocks noChangeArrowheads="1"/>
              </p:cNvSpPr>
              <p:nvPr/>
            </p:nvSpPr>
            <p:spPr bwMode="auto">
              <a:xfrm>
                <a:off x="3632200" y="4795838"/>
                <a:ext cx="615950" cy="1000125"/>
              </a:xfrm>
              <a:prstGeom prst="rect">
                <a:avLst/>
              </a:pr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95"/>
              <p:cNvSpPr>
                <a:spLocks noEditPoints="1"/>
              </p:cNvSpPr>
              <p:nvPr/>
            </p:nvSpPr>
            <p:spPr bwMode="auto">
              <a:xfrm>
                <a:off x="4451350" y="2814638"/>
                <a:ext cx="1409700" cy="1409700"/>
              </a:xfrm>
              <a:custGeom>
                <a:avLst/>
                <a:gdLst>
                  <a:gd name="T0" fmla="*/ 20 w 375"/>
                  <a:gd name="T1" fmla="*/ 187 h 375"/>
                  <a:gd name="T2" fmla="*/ 188 w 375"/>
                  <a:gd name="T3" fmla="*/ 20 h 375"/>
                  <a:gd name="T4" fmla="*/ 356 w 375"/>
                  <a:gd name="T5" fmla="*/ 187 h 375"/>
                  <a:gd name="T6" fmla="*/ 188 w 375"/>
                  <a:gd name="T7" fmla="*/ 355 h 375"/>
                  <a:gd name="T8" fmla="*/ 20 w 375"/>
                  <a:gd name="T9" fmla="*/ 187 h 375"/>
                  <a:gd name="T10" fmla="*/ 188 w 375"/>
                  <a:gd name="T11" fmla="*/ 0 h 375"/>
                  <a:gd name="T12" fmla="*/ 0 w 375"/>
                  <a:gd name="T13" fmla="*/ 187 h 375"/>
                  <a:gd name="T14" fmla="*/ 188 w 375"/>
                  <a:gd name="T15" fmla="*/ 375 h 375"/>
                  <a:gd name="T16" fmla="*/ 375 w 375"/>
                  <a:gd name="T17" fmla="*/ 187 h 375"/>
                  <a:gd name="T18" fmla="*/ 188 w 375"/>
                  <a:gd name="T19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5" h="375">
                    <a:moveTo>
                      <a:pt x="20" y="187"/>
                    </a:moveTo>
                    <a:cubicBezTo>
                      <a:pt x="20" y="95"/>
                      <a:pt x="95" y="20"/>
                      <a:pt x="188" y="20"/>
                    </a:cubicBezTo>
                    <a:cubicBezTo>
                      <a:pt x="280" y="20"/>
                      <a:pt x="356" y="95"/>
                      <a:pt x="356" y="187"/>
                    </a:cubicBezTo>
                    <a:cubicBezTo>
                      <a:pt x="356" y="280"/>
                      <a:pt x="280" y="355"/>
                      <a:pt x="188" y="355"/>
                    </a:cubicBezTo>
                    <a:cubicBezTo>
                      <a:pt x="95" y="355"/>
                      <a:pt x="20" y="280"/>
                      <a:pt x="20" y="187"/>
                    </a:cubicBezTo>
                    <a:close/>
                    <a:moveTo>
                      <a:pt x="188" y="0"/>
                    </a:moveTo>
                    <a:cubicBezTo>
                      <a:pt x="84" y="0"/>
                      <a:pt x="0" y="84"/>
                      <a:pt x="0" y="187"/>
                    </a:cubicBezTo>
                    <a:cubicBezTo>
                      <a:pt x="0" y="291"/>
                      <a:pt x="84" y="375"/>
                      <a:pt x="188" y="375"/>
                    </a:cubicBezTo>
                    <a:cubicBezTo>
                      <a:pt x="291" y="375"/>
                      <a:pt x="375" y="291"/>
                      <a:pt x="375" y="187"/>
                    </a:cubicBezTo>
                    <a:cubicBezTo>
                      <a:pt x="375" y="84"/>
                      <a:pt x="291" y="0"/>
                      <a:pt x="188" y="0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96"/>
              <p:cNvSpPr/>
              <p:nvPr/>
            </p:nvSpPr>
            <p:spPr bwMode="auto">
              <a:xfrm>
                <a:off x="4737100" y="3438526"/>
                <a:ext cx="406400" cy="455613"/>
              </a:xfrm>
              <a:custGeom>
                <a:avLst/>
                <a:gdLst>
                  <a:gd name="T0" fmla="*/ 88 w 108"/>
                  <a:gd name="T1" fmla="*/ 103 h 121"/>
                  <a:gd name="T2" fmla="*/ 108 w 108"/>
                  <a:gd name="T3" fmla="*/ 32 h 121"/>
                  <a:gd name="T4" fmla="*/ 61 w 108"/>
                  <a:gd name="T5" fmla="*/ 0 h 121"/>
                  <a:gd name="T6" fmla="*/ 0 w 108"/>
                  <a:gd name="T7" fmla="*/ 48 h 121"/>
                  <a:gd name="T8" fmla="*/ 0 w 108"/>
                  <a:gd name="T9" fmla="*/ 121 h 121"/>
                  <a:gd name="T10" fmla="*/ 100 w 108"/>
                  <a:gd name="T11" fmla="*/ 121 h 121"/>
                  <a:gd name="T12" fmla="*/ 88 w 108"/>
                  <a:gd name="T13" fmla="*/ 10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20">
                    <a:moveTo>
                      <a:pt x="88" y="103"/>
                    </a:moveTo>
                    <a:cubicBezTo>
                      <a:pt x="108" y="32"/>
                      <a:pt x="108" y="32"/>
                      <a:pt x="108" y="32"/>
                    </a:cubicBezTo>
                    <a:cubicBezTo>
                      <a:pt x="87" y="31"/>
                      <a:pt x="69" y="18"/>
                      <a:pt x="61" y="0"/>
                    </a:cubicBezTo>
                    <a:cubicBezTo>
                      <a:pt x="31" y="8"/>
                      <a:pt x="0" y="23"/>
                      <a:pt x="0" y="48"/>
                    </a:cubicBezTo>
                    <a:cubicBezTo>
                      <a:pt x="0" y="97"/>
                      <a:pt x="0" y="121"/>
                      <a:pt x="0" y="121"/>
                    </a:cubicBezTo>
                    <a:cubicBezTo>
                      <a:pt x="100" y="121"/>
                      <a:pt x="100" y="121"/>
                      <a:pt x="100" y="121"/>
                    </a:cubicBezTo>
                    <a:lnTo>
                      <a:pt x="88" y="103"/>
                    </a:ln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97"/>
              <p:cNvSpPr/>
              <p:nvPr/>
            </p:nvSpPr>
            <p:spPr bwMode="auto">
              <a:xfrm>
                <a:off x="4335463" y="4067176"/>
                <a:ext cx="4246563" cy="1860550"/>
              </a:xfrm>
              <a:custGeom>
                <a:avLst/>
                <a:gdLst>
                  <a:gd name="T0" fmla="*/ 1102 w 1130"/>
                  <a:gd name="T1" fmla="*/ 108 h 495"/>
                  <a:gd name="T2" fmla="*/ 1120 w 1130"/>
                  <a:gd name="T3" fmla="*/ 34 h 495"/>
                  <a:gd name="T4" fmla="*/ 1042 w 1130"/>
                  <a:gd name="T5" fmla="*/ 36 h 495"/>
                  <a:gd name="T6" fmla="*/ 962 w 1130"/>
                  <a:gd name="T7" fmla="*/ 171 h 495"/>
                  <a:gd name="T8" fmla="*/ 775 w 1130"/>
                  <a:gd name="T9" fmla="*/ 275 h 495"/>
                  <a:gd name="T10" fmla="*/ 587 w 1130"/>
                  <a:gd name="T11" fmla="*/ 275 h 495"/>
                  <a:gd name="T12" fmla="*/ 479 w 1130"/>
                  <a:gd name="T13" fmla="*/ 223 h 495"/>
                  <a:gd name="T14" fmla="*/ 611 w 1130"/>
                  <a:gd name="T15" fmla="*/ 223 h 495"/>
                  <a:gd name="T16" fmla="*/ 715 w 1130"/>
                  <a:gd name="T17" fmla="*/ 152 h 495"/>
                  <a:gd name="T18" fmla="*/ 639 w 1130"/>
                  <a:gd name="T19" fmla="*/ 108 h 495"/>
                  <a:gd name="T20" fmla="*/ 575 w 1130"/>
                  <a:gd name="T21" fmla="*/ 108 h 495"/>
                  <a:gd name="T22" fmla="*/ 386 w 1130"/>
                  <a:gd name="T23" fmla="*/ 108 h 495"/>
                  <a:gd name="T24" fmla="*/ 310 w 1130"/>
                  <a:gd name="T25" fmla="*/ 128 h 495"/>
                  <a:gd name="T26" fmla="*/ 159 w 1130"/>
                  <a:gd name="T27" fmla="*/ 195 h 495"/>
                  <a:gd name="T28" fmla="*/ 53 w 1130"/>
                  <a:gd name="T29" fmla="*/ 215 h 495"/>
                  <a:gd name="T30" fmla="*/ 0 w 1130"/>
                  <a:gd name="T31" fmla="*/ 215 h 495"/>
                  <a:gd name="T32" fmla="*/ 0 w 1130"/>
                  <a:gd name="T33" fmla="*/ 435 h 495"/>
                  <a:gd name="T34" fmla="*/ 282 w 1130"/>
                  <a:gd name="T35" fmla="*/ 463 h 495"/>
                  <a:gd name="T36" fmla="*/ 641 w 1130"/>
                  <a:gd name="T37" fmla="*/ 463 h 495"/>
                  <a:gd name="T38" fmla="*/ 858 w 1130"/>
                  <a:gd name="T39" fmla="*/ 379 h 495"/>
                  <a:gd name="T40" fmla="*/ 1030 w 1130"/>
                  <a:gd name="T41" fmla="*/ 247 h 495"/>
                  <a:gd name="T42" fmla="*/ 1102 w 1130"/>
                  <a:gd name="T43" fmla="*/ 108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30" h="495">
                    <a:moveTo>
                      <a:pt x="1102" y="108"/>
                    </a:moveTo>
                    <a:cubicBezTo>
                      <a:pt x="1111" y="89"/>
                      <a:pt x="1130" y="54"/>
                      <a:pt x="1120" y="34"/>
                    </a:cubicBezTo>
                    <a:cubicBezTo>
                      <a:pt x="1105" y="0"/>
                      <a:pt x="1063" y="13"/>
                      <a:pt x="1042" y="36"/>
                    </a:cubicBezTo>
                    <a:cubicBezTo>
                      <a:pt x="962" y="171"/>
                      <a:pt x="962" y="171"/>
                      <a:pt x="962" y="171"/>
                    </a:cubicBezTo>
                    <a:cubicBezTo>
                      <a:pt x="775" y="275"/>
                      <a:pt x="775" y="275"/>
                      <a:pt x="775" y="275"/>
                    </a:cubicBezTo>
                    <a:cubicBezTo>
                      <a:pt x="775" y="275"/>
                      <a:pt x="667" y="275"/>
                      <a:pt x="587" y="275"/>
                    </a:cubicBezTo>
                    <a:cubicBezTo>
                      <a:pt x="507" y="275"/>
                      <a:pt x="479" y="223"/>
                      <a:pt x="479" y="223"/>
                    </a:cubicBezTo>
                    <a:cubicBezTo>
                      <a:pt x="479" y="223"/>
                      <a:pt x="531" y="223"/>
                      <a:pt x="611" y="223"/>
                    </a:cubicBezTo>
                    <a:cubicBezTo>
                      <a:pt x="691" y="223"/>
                      <a:pt x="715" y="207"/>
                      <a:pt x="715" y="152"/>
                    </a:cubicBezTo>
                    <a:cubicBezTo>
                      <a:pt x="715" y="96"/>
                      <a:pt x="639" y="108"/>
                      <a:pt x="639" y="108"/>
                    </a:cubicBezTo>
                    <a:cubicBezTo>
                      <a:pt x="575" y="108"/>
                      <a:pt x="575" y="108"/>
                      <a:pt x="575" y="108"/>
                    </a:cubicBezTo>
                    <a:cubicBezTo>
                      <a:pt x="575" y="108"/>
                      <a:pt x="435" y="108"/>
                      <a:pt x="386" y="108"/>
                    </a:cubicBezTo>
                    <a:cubicBezTo>
                      <a:pt x="338" y="108"/>
                      <a:pt x="310" y="128"/>
                      <a:pt x="310" y="128"/>
                    </a:cubicBezTo>
                    <a:cubicBezTo>
                      <a:pt x="159" y="195"/>
                      <a:pt x="159" y="195"/>
                      <a:pt x="159" y="195"/>
                    </a:cubicBezTo>
                    <a:cubicBezTo>
                      <a:pt x="159" y="195"/>
                      <a:pt x="107" y="215"/>
                      <a:pt x="53" y="215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435"/>
                      <a:pt x="0" y="435"/>
                      <a:pt x="0" y="435"/>
                    </a:cubicBezTo>
                    <a:cubicBezTo>
                      <a:pt x="0" y="435"/>
                      <a:pt x="213" y="443"/>
                      <a:pt x="282" y="463"/>
                    </a:cubicBezTo>
                    <a:cubicBezTo>
                      <a:pt x="282" y="463"/>
                      <a:pt x="448" y="495"/>
                      <a:pt x="641" y="463"/>
                    </a:cubicBezTo>
                    <a:cubicBezTo>
                      <a:pt x="707" y="452"/>
                      <a:pt x="858" y="379"/>
                      <a:pt x="858" y="379"/>
                    </a:cubicBezTo>
                    <a:cubicBezTo>
                      <a:pt x="1030" y="247"/>
                      <a:pt x="1030" y="247"/>
                      <a:pt x="1030" y="247"/>
                    </a:cubicBezTo>
                    <a:cubicBezTo>
                      <a:pt x="1030" y="247"/>
                      <a:pt x="1066" y="184"/>
                      <a:pt x="1102" y="108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98"/>
              <p:cNvSpPr>
                <a:spLocks noEditPoints="1"/>
              </p:cNvSpPr>
              <p:nvPr/>
            </p:nvSpPr>
            <p:spPr bwMode="auto">
              <a:xfrm>
                <a:off x="4924425" y="2998788"/>
                <a:ext cx="469900" cy="469900"/>
              </a:xfrm>
              <a:custGeom>
                <a:avLst/>
                <a:gdLst>
                  <a:gd name="T0" fmla="*/ 24 w 125"/>
                  <a:gd name="T1" fmla="*/ 50 h 125"/>
                  <a:gd name="T2" fmla="*/ 51 w 125"/>
                  <a:gd name="T3" fmla="*/ 105 h 125"/>
                  <a:gd name="T4" fmla="*/ 12 w 125"/>
                  <a:gd name="T5" fmla="*/ 60 h 125"/>
                  <a:gd name="T6" fmla="*/ 28 w 125"/>
                  <a:gd name="T7" fmla="*/ 25 h 125"/>
                  <a:gd name="T8" fmla="*/ 24 w 125"/>
                  <a:gd name="T9" fmla="*/ 50 h 125"/>
                  <a:gd name="T10" fmla="*/ 125 w 125"/>
                  <a:gd name="T11" fmla="*/ 62 h 125"/>
                  <a:gd name="T12" fmla="*/ 63 w 125"/>
                  <a:gd name="T13" fmla="*/ 0 h 125"/>
                  <a:gd name="T14" fmla="*/ 0 w 125"/>
                  <a:gd name="T15" fmla="*/ 62 h 125"/>
                  <a:gd name="T16" fmla="*/ 63 w 125"/>
                  <a:gd name="T17" fmla="*/ 125 h 125"/>
                  <a:gd name="T18" fmla="*/ 125 w 125"/>
                  <a:gd name="T19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" h="125">
                    <a:moveTo>
                      <a:pt x="24" y="50"/>
                    </a:moveTo>
                    <a:cubicBezTo>
                      <a:pt x="24" y="72"/>
                      <a:pt x="34" y="92"/>
                      <a:pt x="51" y="105"/>
                    </a:cubicBezTo>
                    <a:cubicBezTo>
                      <a:pt x="29" y="102"/>
                      <a:pt x="12" y="83"/>
                      <a:pt x="12" y="60"/>
                    </a:cubicBezTo>
                    <a:cubicBezTo>
                      <a:pt x="12" y="46"/>
                      <a:pt x="18" y="33"/>
                      <a:pt x="28" y="25"/>
                    </a:cubicBezTo>
                    <a:cubicBezTo>
                      <a:pt x="25" y="33"/>
                      <a:pt x="24" y="41"/>
                      <a:pt x="24" y="50"/>
                    </a:cubicBezTo>
                    <a:close/>
                    <a:moveTo>
                      <a:pt x="125" y="62"/>
                    </a:moveTo>
                    <a:cubicBezTo>
                      <a:pt x="125" y="28"/>
                      <a:pt x="97" y="0"/>
                      <a:pt x="63" y="0"/>
                    </a:cubicBezTo>
                    <a:cubicBezTo>
                      <a:pt x="28" y="0"/>
                      <a:pt x="0" y="28"/>
                      <a:pt x="0" y="62"/>
                    </a:cubicBezTo>
                    <a:cubicBezTo>
                      <a:pt x="0" y="97"/>
                      <a:pt x="28" y="125"/>
                      <a:pt x="63" y="125"/>
                    </a:cubicBezTo>
                    <a:cubicBezTo>
                      <a:pt x="97" y="125"/>
                      <a:pt x="125" y="97"/>
                      <a:pt x="125" y="62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99"/>
              <p:cNvSpPr/>
              <p:nvPr/>
            </p:nvSpPr>
            <p:spPr bwMode="auto">
              <a:xfrm>
                <a:off x="5173663" y="3438526"/>
                <a:ext cx="401638" cy="455613"/>
              </a:xfrm>
              <a:custGeom>
                <a:avLst/>
                <a:gdLst>
                  <a:gd name="T0" fmla="*/ 46 w 107"/>
                  <a:gd name="T1" fmla="*/ 0 h 121"/>
                  <a:gd name="T2" fmla="*/ 0 w 107"/>
                  <a:gd name="T3" fmla="*/ 32 h 121"/>
                  <a:gd name="T4" fmla="*/ 19 w 107"/>
                  <a:gd name="T5" fmla="*/ 103 h 121"/>
                  <a:gd name="T6" fmla="*/ 7 w 107"/>
                  <a:gd name="T7" fmla="*/ 121 h 121"/>
                  <a:gd name="T8" fmla="*/ 107 w 107"/>
                  <a:gd name="T9" fmla="*/ 121 h 121"/>
                  <a:gd name="T10" fmla="*/ 107 w 107"/>
                  <a:gd name="T11" fmla="*/ 48 h 121"/>
                  <a:gd name="T12" fmla="*/ 46 w 107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120">
                    <a:moveTo>
                      <a:pt x="46" y="0"/>
                    </a:moveTo>
                    <a:cubicBezTo>
                      <a:pt x="38" y="18"/>
                      <a:pt x="20" y="31"/>
                      <a:pt x="0" y="32"/>
                    </a:cubicBezTo>
                    <a:cubicBezTo>
                      <a:pt x="19" y="103"/>
                      <a:pt x="19" y="103"/>
                      <a:pt x="19" y="103"/>
                    </a:cubicBezTo>
                    <a:cubicBezTo>
                      <a:pt x="7" y="121"/>
                      <a:pt x="7" y="121"/>
                      <a:pt x="7" y="121"/>
                    </a:cubicBezTo>
                    <a:cubicBezTo>
                      <a:pt x="107" y="121"/>
                      <a:pt x="107" y="121"/>
                      <a:pt x="107" y="121"/>
                    </a:cubicBezTo>
                    <a:cubicBezTo>
                      <a:pt x="107" y="121"/>
                      <a:pt x="107" y="97"/>
                      <a:pt x="107" y="48"/>
                    </a:cubicBezTo>
                    <a:cubicBezTo>
                      <a:pt x="107" y="23"/>
                      <a:pt x="76" y="8"/>
                      <a:pt x="46" y="0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100"/>
              <p:cNvSpPr>
                <a:spLocks noEditPoints="1"/>
              </p:cNvSpPr>
              <p:nvPr/>
            </p:nvSpPr>
            <p:spPr bwMode="auto">
              <a:xfrm>
                <a:off x="5751513" y="998538"/>
                <a:ext cx="2093913" cy="2093913"/>
              </a:xfrm>
              <a:custGeom>
                <a:avLst/>
                <a:gdLst>
                  <a:gd name="T0" fmla="*/ 278 w 557"/>
                  <a:gd name="T1" fmla="*/ 557 h 557"/>
                  <a:gd name="T2" fmla="*/ 557 w 557"/>
                  <a:gd name="T3" fmla="*/ 278 h 557"/>
                  <a:gd name="T4" fmla="*/ 278 w 557"/>
                  <a:gd name="T5" fmla="*/ 0 h 557"/>
                  <a:gd name="T6" fmla="*/ 0 w 557"/>
                  <a:gd name="T7" fmla="*/ 278 h 557"/>
                  <a:gd name="T8" fmla="*/ 278 w 557"/>
                  <a:gd name="T9" fmla="*/ 557 h 557"/>
                  <a:gd name="T10" fmla="*/ 278 w 557"/>
                  <a:gd name="T11" fmla="*/ 29 h 557"/>
                  <a:gd name="T12" fmla="*/ 528 w 557"/>
                  <a:gd name="T13" fmla="*/ 278 h 557"/>
                  <a:gd name="T14" fmla="*/ 278 w 557"/>
                  <a:gd name="T15" fmla="*/ 528 h 557"/>
                  <a:gd name="T16" fmla="*/ 29 w 557"/>
                  <a:gd name="T17" fmla="*/ 278 h 557"/>
                  <a:gd name="T18" fmla="*/ 278 w 557"/>
                  <a:gd name="T19" fmla="*/ 29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7" h="557">
                    <a:moveTo>
                      <a:pt x="278" y="557"/>
                    </a:moveTo>
                    <a:cubicBezTo>
                      <a:pt x="432" y="557"/>
                      <a:pt x="557" y="432"/>
                      <a:pt x="557" y="278"/>
                    </a:cubicBezTo>
                    <a:cubicBezTo>
                      <a:pt x="557" y="125"/>
                      <a:pt x="432" y="0"/>
                      <a:pt x="278" y="0"/>
                    </a:cubicBezTo>
                    <a:cubicBezTo>
                      <a:pt x="125" y="0"/>
                      <a:pt x="0" y="125"/>
                      <a:pt x="0" y="278"/>
                    </a:cubicBezTo>
                    <a:cubicBezTo>
                      <a:pt x="0" y="432"/>
                      <a:pt x="125" y="557"/>
                      <a:pt x="278" y="557"/>
                    </a:cubicBezTo>
                    <a:close/>
                    <a:moveTo>
                      <a:pt x="278" y="29"/>
                    </a:moveTo>
                    <a:cubicBezTo>
                      <a:pt x="416" y="29"/>
                      <a:pt x="528" y="141"/>
                      <a:pt x="528" y="278"/>
                    </a:cubicBezTo>
                    <a:cubicBezTo>
                      <a:pt x="528" y="416"/>
                      <a:pt x="416" y="528"/>
                      <a:pt x="278" y="528"/>
                    </a:cubicBezTo>
                    <a:cubicBezTo>
                      <a:pt x="141" y="528"/>
                      <a:pt x="29" y="416"/>
                      <a:pt x="29" y="278"/>
                    </a:cubicBezTo>
                    <a:cubicBezTo>
                      <a:pt x="29" y="141"/>
                      <a:pt x="141" y="29"/>
                      <a:pt x="278" y="29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101"/>
              <p:cNvSpPr/>
              <p:nvPr/>
            </p:nvSpPr>
            <p:spPr bwMode="auto">
              <a:xfrm>
                <a:off x="6180138" y="1938338"/>
                <a:ext cx="598488" cy="673100"/>
              </a:xfrm>
              <a:custGeom>
                <a:avLst/>
                <a:gdLst>
                  <a:gd name="T0" fmla="*/ 0 w 159"/>
                  <a:gd name="T1" fmla="*/ 179 h 179"/>
                  <a:gd name="T2" fmla="*/ 147 w 159"/>
                  <a:gd name="T3" fmla="*/ 179 h 179"/>
                  <a:gd name="T4" fmla="*/ 130 w 159"/>
                  <a:gd name="T5" fmla="*/ 152 h 179"/>
                  <a:gd name="T6" fmla="*/ 159 w 159"/>
                  <a:gd name="T7" fmla="*/ 48 h 179"/>
                  <a:gd name="T8" fmla="*/ 90 w 159"/>
                  <a:gd name="T9" fmla="*/ 0 h 179"/>
                  <a:gd name="T10" fmla="*/ 0 w 159"/>
                  <a:gd name="T11" fmla="*/ 72 h 179"/>
                  <a:gd name="T12" fmla="*/ 0 w 159"/>
                  <a:gd name="T13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79">
                    <a:moveTo>
                      <a:pt x="0" y="179"/>
                    </a:moveTo>
                    <a:cubicBezTo>
                      <a:pt x="147" y="179"/>
                      <a:pt x="147" y="179"/>
                      <a:pt x="147" y="179"/>
                    </a:cubicBezTo>
                    <a:cubicBezTo>
                      <a:pt x="130" y="152"/>
                      <a:pt x="130" y="152"/>
                      <a:pt x="130" y="152"/>
                    </a:cubicBezTo>
                    <a:cubicBezTo>
                      <a:pt x="159" y="48"/>
                      <a:pt x="159" y="48"/>
                      <a:pt x="159" y="48"/>
                    </a:cubicBezTo>
                    <a:cubicBezTo>
                      <a:pt x="128" y="45"/>
                      <a:pt x="102" y="27"/>
                      <a:pt x="90" y="0"/>
                    </a:cubicBezTo>
                    <a:cubicBezTo>
                      <a:pt x="46" y="12"/>
                      <a:pt x="0" y="34"/>
                      <a:pt x="0" y="72"/>
                    </a:cubicBezTo>
                    <a:cubicBezTo>
                      <a:pt x="0" y="144"/>
                      <a:pt x="0" y="179"/>
                      <a:pt x="0" y="179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102"/>
              <p:cNvSpPr>
                <a:spLocks noEditPoints="1"/>
              </p:cNvSpPr>
              <p:nvPr/>
            </p:nvSpPr>
            <p:spPr bwMode="auto">
              <a:xfrm>
                <a:off x="6457950" y="1292226"/>
                <a:ext cx="692150" cy="692150"/>
              </a:xfrm>
              <a:custGeom>
                <a:avLst/>
                <a:gdLst>
                  <a:gd name="T0" fmla="*/ 92 w 184"/>
                  <a:gd name="T1" fmla="*/ 184 h 184"/>
                  <a:gd name="T2" fmla="*/ 184 w 184"/>
                  <a:gd name="T3" fmla="*/ 92 h 184"/>
                  <a:gd name="T4" fmla="*/ 92 w 184"/>
                  <a:gd name="T5" fmla="*/ 0 h 184"/>
                  <a:gd name="T6" fmla="*/ 0 w 184"/>
                  <a:gd name="T7" fmla="*/ 92 h 184"/>
                  <a:gd name="T8" fmla="*/ 92 w 184"/>
                  <a:gd name="T9" fmla="*/ 184 h 184"/>
                  <a:gd name="T10" fmla="*/ 34 w 184"/>
                  <a:gd name="T11" fmla="*/ 73 h 184"/>
                  <a:gd name="T12" fmla="*/ 75 w 184"/>
                  <a:gd name="T13" fmla="*/ 154 h 184"/>
                  <a:gd name="T14" fmla="*/ 17 w 184"/>
                  <a:gd name="T15" fmla="*/ 88 h 184"/>
                  <a:gd name="T16" fmla="*/ 41 w 184"/>
                  <a:gd name="T17" fmla="*/ 37 h 184"/>
                  <a:gd name="T18" fmla="*/ 34 w 184"/>
                  <a:gd name="T19" fmla="*/ 7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" h="184">
                    <a:moveTo>
                      <a:pt x="92" y="184"/>
                    </a:moveTo>
                    <a:cubicBezTo>
                      <a:pt x="143" y="184"/>
                      <a:pt x="184" y="142"/>
                      <a:pt x="184" y="92"/>
                    </a:cubicBezTo>
                    <a:cubicBezTo>
                      <a:pt x="184" y="41"/>
                      <a:pt x="143" y="0"/>
                      <a:pt x="92" y="0"/>
                    </a:cubicBezTo>
                    <a:cubicBezTo>
                      <a:pt x="41" y="0"/>
                      <a:pt x="0" y="41"/>
                      <a:pt x="0" y="92"/>
                    </a:cubicBezTo>
                    <a:cubicBezTo>
                      <a:pt x="0" y="142"/>
                      <a:pt x="41" y="184"/>
                      <a:pt x="92" y="184"/>
                    </a:cubicBezTo>
                    <a:close/>
                    <a:moveTo>
                      <a:pt x="34" y="73"/>
                    </a:moveTo>
                    <a:cubicBezTo>
                      <a:pt x="34" y="106"/>
                      <a:pt x="50" y="136"/>
                      <a:pt x="75" y="154"/>
                    </a:cubicBezTo>
                    <a:cubicBezTo>
                      <a:pt x="42" y="150"/>
                      <a:pt x="17" y="122"/>
                      <a:pt x="17" y="88"/>
                    </a:cubicBezTo>
                    <a:cubicBezTo>
                      <a:pt x="17" y="68"/>
                      <a:pt x="26" y="49"/>
                      <a:pt x="41" y="37"/>
                    </a:cubicBezTo>
                    <a:cubicBezTo>
                      <a:pt x="37" y="48"/>
                      <a:pt x="34" y="60"/>
                      <a:pt x="34" y="73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103"/>
              <p:cNvSpPr/>
              <p:nvPr/>
            </p:nvSpPr>
            <p:spPr bwMode="auto">
              <a:xfrm>
                <a:off x="6819900" y="1938338"/>
                <a:ext cx="593725" cy="673100"/>
              </a:xfrm>
              <a:custGeom>
                <a:avLst/>
                <a:gdLst>
                  <a:gd name="T0" fmla="*/ 69 w 158"/>
                  <a:gd name="T1" fmla="*/ 0 h 179"/>
                  <a:gd name="T2" fmla="*/ 0 w 158"/>
                  <a:gd name="T3" fmla="*/ 48 h 179"/>
                  <a:gd name="T4" fmla="*/ 29 w 158"/>
                  <a:gd name="T5" fmla="*/ 152 h 179"/>
                  <a:gd name="T6" fmla="*/ 12 w 158"/>
                  <a:gd name="T7" fmla="*/ 179 h 179"/>
                  <a:gd name="T8" fmla="*/ 158 w 158"/>
                  <a:gd name="T9" fmla="*/ 179 h 179"/>
                  <a:gd name="T10" fmla="*/ 158 w 158"/>
                  <a:gd name="T11" fmla="*/ 72 h 179"/>
                  <a:gd name="T12" fmla="*/ 69 w 158"/>
                  <a:gd name="T13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" h="179">
                    <a:moveTo>
                      <a:pt x="69" y="0"/>
                    </a:moveTo>
                    <a:cubicBezTo>
                      <a:pt x="57" y="27"/>
                      <a:pt x="31" y="45"/>
                      <a:pt x="0" y="48"/>
                    </a:cubicBezTo>
                    <a:cubicBezTo>
                      <a:pt x="29" y="152"/>
                      <a:pt x="29" y="152"/>
                      <a:pt x="29" y="152"/>
                    </a:cubicBezTo>
                    <a:cubicBezTo>
                      <a:pt x="12" y="179"/>
                      <a:pt x="12" y="179"/>
                      <a:pt x="12" y="179"/>
                    </a:cubicBezTo>
                    <a:cubicBezTo>
                      <a:pt x="158" y="179"/>
                      <a:pt x="158" y="179"/>
                      <a:pt x="158" y="179"/>
                    </a:cubicBezTo>
                    <a:cubicBezTo>
                      <a:pt x="158" y="179"/>
                      <a:pt x="158" y="144"/>
                      <a:pt x="158" y="72"/>
                    </a:cubicBezTo>
                    <a:cubicBezTo>
                      <a:pt x="158" y="34"/>
                      <a:pt x="112" y="12"/>
                      <a:pt x="69" y="0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104"/>
              <p:cNvSpPr/>
              <p:nvPr/>
            </p:nvSpPr>
            <p:spPr bwMode="auto">
              <a:xfrm>
                <a:off x="7037388" y="3814763"/>
                <a:ext cx="271463" cy="300038"/>
              </a:xfrm>
              <a:custGeom>
                <a:avLst/>
                <a:gdLst>
                  <a:gd name="T0" fmla="*/ 41 w 72"/>
                  <a:gd name="T1" fmla="*/ 0 h 80"/>
                  <a:gd name="T2" fmla="*/ 0 w 72"/>
                  <a:gd name="T3" fmla="*/ 32 h 80"/>
                  <a:gd name="T4" fmla="*/ 0 w 72"/>
                  <a:gd name="T5" fmla="*/ 80 h 80"/>
                  <a:gd name="T6" fmla="*/ 67 w 72"/>
                  <a:gd name="T7" fmla="*/ 80 h 80"/>
                  <a:gd name="T8" fmla="*/ 59 w 72"/>
                  <a:gd name="T9" fmla="*/ 68 h 80"/>
                  <a:gd name="T10" fmla="*/ 72 w 72"/>
                  <a:gd name="T11" fmla="*/ 21 h 80"/>
                  <a:gd name="T12" fmla="*/ 41 w 72"/>
                  <a:gd name="T1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80">
                    <a:moveTo>
                      <a:pt x="41" y="0"/>
                    </a:moveTo>
                    <a:cubicBezTo>
                      <a:pt x="21" y="5"/>
                      <a:pt x="0" y="15"/>
                      <a:pt x="0" y="32"/>
                    </a:cubicBezTo>
                    <a:cubicBezTo>
                      <a:pt x="0" y="65"/>
                      <a:pt x="0" y="80"/>
                      <a:pt x="0" y="80"/>
                    </a:cubicBezTo>
                    <a:cubicBezTo>
                      <a:pt x="67" y="80"/>
                      <a:pt x="67" y="80"/>
                      <a:pt x="67" y="80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58" y="20"/>
                      <a:pt x="46" y="12"/>
                      <a:pt x="41" y="0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105"/>
              <p:cNvSpPr>
                <a:spLocks noEditPoints="1"/>
              </p:cNvSpPr>
              <p:nvPr/>
            </p:nvSpPr>
            <p:spPr bwMode="auto">
              <a:xfrm>
                <a:off x="7165975" y="3517901"/>
                <a:ext cx="311150" cy="315913"/>
              </a:xfrm>
              <a:custGeom>
                <a:avLst/>
                <a:gdLst>
                  <a:gd name="T0" fmla="*/ 33 w 83"/>
                  <a:gd name="T1" fmla="*/ 70 h 84"/>
                  <a:gd name="T2" fmla="*/ 7 w 83"/>
                  <a:gd name="T3" fmla="*/ 40 h 84"/>
                  <a:gd name="T4" fmla="*/ 18 w 83"/>
                  <a:gd name="T5" fmla="*/ 17 h 84"/>
                  <a:gd name="T6" fmla="*/ 15 w 83"/>
                  <a:gd name="T7" fmla="*/ 34 h 84"/>
                  <a:gd name="T8" fmla="*/ 33 w 83"/>
                  <a:gd name="T9" fmla="*/ 70 h 84"/>
                  <a:gd name="T10" fmla="*/ 41 w 83"/>
                  <a:gd name="T11" fmla="*/ 84 h 84"/>
                  <a:gd name="T12" fmla="*/ 83 w 83"/>
                  <a:gd name="T13" fmla="*/ 42 h 84"/>
                  <a:gd name="T14" fmla="*/ 41 w 83"/>
                  <a:gd name="T15" fmla="*/ 0 h 84"/>
                  <a:gd name="T16" fmla="*/ 0 w 83"/>
                  <a:gd name="T17" fmla="*/ 42 h 84"/>
                  <a:gd name="T18" fmla="*/ 41 w 83"/>
                  <a:gd name="T1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3" h="84">
                    <a:moveTo>
                      <a:pt x="33" y="70"/>
                    </a:moveTo>
                    <a:cubicBezTo>
                      <a:pt x="19" y="69"/>
                      <a:pt x="7" y="56"/>
                      <a:pt x="7" y="40"/>
                    </a:cubicBezTo>
                    <a:cubicBezTo>
                      <a:pt x="7" y="31"/>
                      <a:pt x="11" y="23"/>
                      <a:pt x="18" y="17"/>
                    </a:cubicBezTo>
                    <a:cubicBezTo>
                      <a:pt x="16" y="22"/>
                      <a:pt x="15" y="28"/>
                      <a:pt x="15" y="34"/>
                    </a:cubicBezTo>
                    <a:cubicBezTo>
                      <a:pt x="15" y="49"/>
                      <a:pt x="22" y="62"/>
                      <a:pt x="33" y="70"/>
                    </a:cubicBezTo>
                    <a:close/>
                    <a:moveTo>
                      <a:pt x="41" y="84"/>
                    </a:moveTo>
                    <a:cubicBezTo>
                      <a:pt x="64" y="84"/>
                      <a:pt x="83" y="65"/>
                      <a:pt x="83" y="42"/>
                    </a:cubicBezTo>
                    <a:cubicBezTo>
                      <a:pt x="83" y="19"/>
                      <a:pt x="64" y="0"/>
                      <a:pt x="41" y="0"/>
                    </a:cubicBezTo>
                    <a:cubicBezTo>
                      <a:pt x="18" y="0"/>
                      <a:pt x="0" y="19"/>
                      <a:pt x="0" y="42"/>
                    </a:cubicBezTo>
                    <a:cubicBezTo>
                      <a:pt x="0" y="65"/>
                      <a:pt x="18" y="84"/>
                      <a:pt x="41" y="84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106"/>
              <p:cNvSpPr/>
              <p:nvPr/>
            </p:nvSpPr>
            <p:spPr bwMode="auto">
              <a:xfrm>
                <a:off x="7326313" y="3814763"/>
                <a:ext cx="271463" cy="300038"/>
              </a:xfrm>
              <a:custGeom>
                <a:avLst/>
                <a:gdLst>
                  <a:gd name="T0" fmla="*/ 72 w 72"/>
                  <a:gd name="T1" fmla="*/ 80 h 80"/>
                  <a:gd name="T2" fmla="*/ 72 w 72"/>
                  <a:gd name="T3" fmla="*/ 32 h 80"/>
                  <a:gd name="T4" fmla="*/ 31 w 72"/>
                  <a:gd name="T5" fmla="*/ 0 h 80"/>
                  <a:gd name="T6" fmla="*/ 0 w 72"/>
                  <a:gd name="T7" fmla="*/ 21 h 80"/>
                  <a:gd name="T8" fmla="*/ 13 w 72"/>
                  <a:gd name="T9" fmla="*/ 68 h 80"/>
                  <a:gd name="T10" fmla="*/ 5 w 72"/>
                  <a:gd name="T11" fmla="*/ 80 h 80"/>
                  <a:gd name="T12" fmla="*/ 72 w 72"/>
                  <a:gd name="T1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80">
                    <a:moveTo>
                      <a:pt x="72" y="80"/>
                    </a:moveTo>
                    <a:cubicBezTo>
                      <a:pt x="72" y="80"/>
                      <a:pt x="72" y="65"/>
                      <a:pt x="72" y="32"/>
                    </a:cubicBezTo>
                    <a:cubicBezTo>
                      <a:pt x="72" y="15"/>
                      <a:pt x="51" y="5"/>
                      <a:pt x="31" y="0"/>
                    </a:cubicBezTo>
                    <a:cubicBezTo>
                      <a:pt x="26" y="12"/>
                      <a:pt x="14" y="20"/>
                      <a:pt x="0" y="21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5" y="80"/>
                      <a:pt x="5" y="80"/>
                      <a:pt x="5" y="80"/>
                    </a:cubicBezTo>
                    <a:lnTo>
                      <a:pt x="72" y="80"/>
                    </a:ln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107"/>
              <p:cNvSpPr>
                <a:spLocks noEditPoints="1"/>
              </p:cNvSpPr>
              <p:nvPr/>
            </p:nvSpPr>
            <p:spPr bwMode="auto">
              <a:xfrm>
                <a:off x="6834188" y="3394076"/>
                <a:ext cx="1003300" cy="1000125"/>
              </a:xfrm>
              <a:custGeom>
                <a:avLst/>
                <a:gdLst>
                  <a:gd name="T0" fmla="*/ 134 w 267"/>
                  <a:gd name="T1" fmla="*/ 266 h 266"/>
                  <a:gd name="T2" fmla="*/ 267 w 267"/>
                  <a:gd name="T3" fmla="*/ 133 h 266"/>
                  <a:gd name="T4" fmla="*/ 134 w 267"/>
                  <a:gd name="T5" fmla="*/ 0 h 266"/>
                  <a:gd name="T6" fmla="*/ 0 w 267"/>
                  <a:gd name="T7" fmla="*/ 133 h 266"/>
                  <a:gd name="T8" fmla="*/ 134 w 267"/>
                  <a:gd name="T9" fmla="*/ 266 h 266"/>
                  <a:gd name="T10" fmla="*/ 134 w 267"/>
                  <a:gd name="T11" fmla="*/ 14 h 266"/>
                  <a:gd name="T12" fmla="*/ 253 w 267"/>
                  <a:gd name="T13" fmla="*/ 133 h 266"/>
                  <a:gd name="T14" fmla="*/ 134 w 267"/>
                  <a:gd name="T15" fmla="*/ 253 h 266"/>
                  <a:gd name="T16" fmla="*/ 14 w 267"/>
                  <a:gd name="T17" fmla="*/ 133 h 266"/>
                  <a:gd name="T18" fmla="*/ 134 w 267"/>
                  <a:gd name="T19" fmla="*/ 14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7" h="266">
                    <a:moveTo>
                      <a:pt x="134" y="266"/>
                    </a:moveTo>
                    <a:cubicBezTo>
                      <a:pt x="207" y="266"/>
                      <a:pt x="267" y="207"/>
                      <a:pt x="267" y="133"/>
                    </a:cubicBezTo>
                    <a:cubicBezTo>
                      <a:pt x="267" y="60"/>
                      <a:pt x="207" y="0"/>
                      <a:pt x="134" y="0"/>
                    </a:cubicBezTo>
                    <a:cubicBezTo>
                      <a:pt x="60" y="0"/>
                      <a:pt x="0" y="60"/>
                      <a:pt x="0" y="133"/>
                    </a:cubicBezTo>
                    <a:cubicBezTo>
                      <a:pt x="0" y="207"/>
                      <a:pt x="60" y="266"/>
                      <a:pt x="134" y="266"/>
                    </a:cubicBezTo>
                    <a:close/>
                    <a:moveTo>
                      <a:pt x="134" y="14"/>
                    </a:moveTo>
                    <a:cubicBezTo>
                      <a:pt x="199" y="14"/>
                      <a:pt x="253" y="67"/>
                      <a:pt x="253" y="133"/>
                    </a:cubicBezTo>
                    <a:cubicBezTo>
                      <a:pt x="253" y="199"/>
                      <a:pt x="199" y="253"/>
                      <a:pt x="134" y="253"/>
                    </a:cubicBezTo>
                    <a:cubicBezTo>
                      <a:pt x="68" y="253"/>
                      <a:pt x="14" y="199"/>
                      <a:pt x="14" y="133"/>
                    </a:cubicBezTo>
                    <a:cubicBezTo>
                      <a:pt x="14" y="67"/>
                      <a:pt x="68" y="14"/>
                      <a:pt x="134" y="14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8" name="组合 147"/>
          <p:cNvGrpSpPr/>
          <p:nvPr/>
        </p:nvGrpSpPr>
        <p:grpSpPr>
          <a:xfrm>
            <a:off x="8041804" y="3501008"/>
            <a:ext cx="3096343" cy="957040"/>
            <a:chOff x="2288094" y="1321493"/>
            <a:chExt cx="1054615" cy="957040"/>
          </a:xfrm>
        </p:grpSpPr>
        <p:sp>
          <p:nvSpPr>
            <p:cNvPr id="149" name="矩形 148"/>
            <p:cNvSpPr/>
            <p:nvPr/>
          </p:nvSpPr>
          <p:spPr>
            <a:xfrm>
              <a:off x="2288094" y="1321493"/>
              <a:ext cx="6918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smtClean="0">
                  <a:solidFill>
                    <a:srgbClr val="2DB2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重点工程项目竣工</a:t>
              </a:r>
              <a:endParaRPr lang="zh-CN" altLang="en-US" b="1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矩形 149"/>
            <p:cNvSpPr/>
            <p:nvPr/>
          </p:nvSpPr>
          <p:spPr>
            <a:xfrm>
              <a:off x="2288094" y="1755313"/>
              <a:ext cx="1054615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4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4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</a:t>
              </a:r>
              <a:r>
                <a:rPr lang="zh-CN" altLang="en-US" sz="14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简介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7177707" y="4869160"/>
            <a:ext cx="834492" cy="834492"/>
            <a:chOff x="8500277" y="4725144"/>
            <a:chExt cx="834492" cy="834492"/>
          </a:xfrm>
        </p:grpSpPr>
        <p:grpSp>
          <p:nvGrpSpPr>
            <p:cNvPr id="152" name="组合 151"/>
            <p:cNvGrpSpPr/>
            <p:nvPr/>
          </p:nvGrpSpPr>
          <p:grpSpPr>
            <a:xfrm>
              <a:off x="8500277" y="4725144"/>
              <a:ext cx="834492" cy="834492"/>
              <a:chOff x="1705099" y="2564904"/>
              <a:chExt cx="1800200" cy="1800200"/>
            </a:xfrm>
          </p:grpSpPr>
          <p:sp>
            <p:nvSpPr>
              <p:cNvPr id="166" name="椭圆 16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7" name="椭圆 16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3" name="组合 152"/>
            <p:cNvGrpSpPr/>
            <p:nvPr/>
          </p:nvGrpSpPr>
          <p:grpSpPr>
            <a:xfrm>
              <a:off x="8666169" y="4928068"/>
              <a:ext cx="502709" cy="429419"/>
              <a:chOff x="5322888" y="2767013"/>
              <a:chExt cx="1546225" cy="1320801"/>
            </a:xfrm>
            <a:solidFill>
              <a:srgbClr val="0070C0"/>
            </a:solidFill>
          </p:grpSpPr>
          <p:sp>
            <p:nvSpPr>
              <p:cNvPr id="154" name="Rectangle 85"/>
              <p:cNvSpPr>
                <a:spLocks noChangeArrowheads="1"/>
              </p:cNvSpPr>
              <p:nvPr/>
            </p:nvSpPr>
            <p:spPr bwMode="auto">
              <a:xfrm>
                <a:off x="6092825" y="3098801"/>
                <a:ext cx="71438" cy="390526"/>
              </a:xfrm>
              <a:prstGeom prst="rect">
                <a:avLst/>
              </a:pr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Rectangle 86"/>
              <p:cNvSpPr>
                <a:spLocks noChangeArrowheads="1"/>
              </p:cNvSpPr>
              <p:nvPr/>
            </p:nvSpPr>
            <p:spPr bwMode="auto">
              <a:xfrm>
                <a:off x="5899151" y="4041776"/>
                <a:ext cx="457200" cy="46038"/>
              </a:xfrm>
              <a:prstGeom prst="rect">
                <a:avLst/>
              </a:pr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87"/>
              <p:cNvSpPr>
                <a:spLocks noEditPoints="1"/>
              </p:cNvSpPr>
              <p:nvPr/>
            </p:nvSpPr>
            <p:spPr bwMode="auto">
              <a:xfrm>
                <a:off x="5322888" y="2871788"/>
                <a:ext cx="739775" cy="723900"/>
              </a:xfrm>
              <a:custGeom>
                <a:avLst/>
                <a:gdLst>
                  <a:gd name="T0" fmla="*/ 125 w 196"/>
                  <a:gd name="T1" fmla="*/ 165 h 191"/>
                  <a:gd name="T2" fmla="*/ 125 w 196"/>
                  <a:gd name="T3" fmla="*/ 165 h 191"/>
                  <a:gd name="T4" fmla="*/ 125 w 196"/>
                  <a:gd name="T5" fmla="*/ 163 h 191"/>
                  <a:gd name="T6" fmla="*/ 68 w 196"/>
                  <a:gd name="T7" fmla="*/ 24 h 191"/>
                  <a:gd name="T8" fmla="*/ 68 w 196"/>
                  <a:gd name="T9" fmla="*/ 22 h 191"/>
                  <a:gd name="T10" fmla="*/ 80 w 196"/>
                  <a:gd name="T11" fmla="*/ 17 h 191"/>
                  <a:gd name="T12" fmla="*/ 196 w 196"/>
                  <a:gd name="T13" fmla="*/ 37 h 191"/>
                  <a:gd name="T14" fmla="*/ 196 w 196"/>
                  <a:gd name="T15" fmla="*/ 14 h 191"/>
                  <a:gd name="T16" fmla="*/ 78 w 196"/>
                  <a:gd name="T17" fmla="*/ 8 h 191"/>
                  <a:gd name="T18" fmla="*/ 68 w 196"/>
                  <a:gd name="T19" fmla="*/ 15 h 191"/>
                  <a:gd name="T20" fmla="*/ 68 w 196"/>
                  <a:gd name="T21" fmla="*/ 14 h 191"/>
                  <a:gd name="T22" fmla="*/ 64 w 196"/>
                  <a:gd name="T23" fmla="*/ 11 h 191"/>
                  <a:gd name="T24" fmla="*/ 61 w 196"/>
                  <a:gd name="T25" fmla="*/ 14 h 191"/>
                  <a:gd name="T26" fmla="*/ 55 w 196"/>
                  <a:gd name="T27" fmla="*/ 3 h 191"/>
                  <a:gd name="T28" fmla="*/ 51 w 196"/>
                  <a:gd name="T29" fmla="*/ 3 h 191"/>
                  <a:gd name="T30" fmla="*/ 61 w 196"/>
                  <a:gd name="T31" fmla="*/ 21 h 191"/>
                  <a:gd name="T32" fmla="*/ 61 w 196"/>
                  <a:gd name="T33" fmla="*/ 24 h 191"/>
                  <a:gd name="T34" fmla="*/ 4 w 196"/>
                  <a:gd name="T35" fmla="*/ 163 h 191"/>
                  <a:gd name="T36" fmla="*/ 4 w 196"/>
                  <a:gd name="T37" fmla="*/ 165 h 191"/>
                  <a:gd name="T38" fmla="*/ 4 w 196"/>
                  <a:gd name="T39" fmla="*/ 165 h 191"/>
                  <a:gd name="T40" fmla="*/ 2 w 196"/>
                  <a:gd name="T41" fmla="*/ 168 h 191"/>
                  <a:gd name="T42" fmla="*/ 20 w 196"/>
                  <a:gd name="T43" fmla="*/ 186 h 191"/>
                  <a:gd name="T44" fmla="*/ 65 w 196"/>
                  <a:gd name="T45" fmla="*/ 191 h 191"/>
                  <a:gd name="T46" fmla="*/ 109 w 196"/>
                  <a:gd name="T47" fmla="*/ 186 h 191"/>
                  <a:gd name="T48" fmla="*/ 127 w 196"/>
                  <a:gd name="T49" fmla="*/ 168 h 191"/>
                  <a:gd name="T50" fmla="*/ 125 w 196"/>
                  <a:gd name="T51" fmla="*/ 165 h 191"/>
                  <a:gd name="T52" fmla="*/ 71 w 196"/>
                  <a:gd name="T53" fmla="*/ 165 h 191"/>
                  <a:gd name="T54" fmla="*/ 64 w 196"/>
                  <a:gd name="T55" fmla="*/ 165 h 191"/>
                  <a:gd name="T56" fmla="*/ 58 w 196"/>
                  <a:gd name="T57" fmla="*/ 165 h 191"/>
                  <a:gd name="T58" fmla="*/ 11 w 196"/>
                  <a:gd name="T59" fmla="*/ 165 h 191"/>
                  <a:gd name="T60" fmla="*/ 64 w 196"/>
                  <a:gd name="T61" fmla="*/ 36 h 191"/>
                  <a:gd name="T62" fmla="*/ 64 w 196"/>
                  <a:gd name="T63" fmla="*/ 36 h 191"/>
                  <a:gd name="T64" fmla="*/ 65 w 196"/>
                  <a:gd name="T65" fmla="*/ 36 h 191"/>
                  <a:gd name="T66" fmla="*/ 118 w 196"/>
                  <a:gd name="T67" fmla="*/ 165 h 191"/>
                  <a:gd name="T68" fmla="*/ 71 w 196"/>
                  <a:gd name="T69" fmla="*/ 165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6" h="191">
                    <a:moveTo>
                      <a:pt x="125" y="165"/>
                    </a:moveTo>
                    <a:cubicBezTo>
                      <a:pt x="125" y="165"/>
                      <a:pt x="125" y="165"/>
                      <a:pt x="125" y="165"/>
                    </a:cubicBezTo>
                    <a:cubicBezTo>
                      <a:pt x="125" y="164"/>
                      <a:pt x="125" y="163"/>
                      <a:pt x="125" y="163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76" y="22"/>
                      <a:pt x="80" y="17"/>
                      <a:pt x="80" y="17"/>
                    </a:cubicBezTo>
                    <a:cubicBezTo>
                      <a:pt x="80" y="17"/>
                      <a:pt x="94" y="6"/>
                      <a:pt x="196" y="37"/>
                    </a:cubicBezTo>
                    <a:cubicBezTo>
                      <a:pt x="196" y="14"/>
                      <a:pt x="196" y="14"/>
                      <a:pt x="196" y="14"/>
                    </a:cubicBezTo>
                    <a:cubicBezTo>
                      <a:pt x="172" y="8"/>
                      <a:pt x="127" y="1"/>
                      <a:pt x="78" y="8"/>
                    </a:cubicBezTo>
                    <a:cubicBezTo>
                      <a:pt x="78" y="8"/>
                      <a:pt x="74" y="14"/>
                      <a:pt x="68" y="15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68" y="12"/>
                      <a:pt x="66" y="11"/>
                      <a:pt x="64" y="11"/>
                    </a:cubicBezTo>
                    <a:cubicBezTo>
                      <a:pt x="62" y="11"/>
                      <a:pt x="61" y="12"/>
                      <a:pt x="61" y="14"/>
                    </a:cubicBezTo>
                    <a:cubicBezTo>
                      <a:pt x="52" y="11"/>
                      <a:pt x="55" y="3"/>
                      <a:pt x="55" y="3"/>
                    </a:cubicBezTo>
                    <a:cubicBezTo>
                      <a:pt x="55" y="3"/>
                      <a:pt x="52" y="0"/>
                      <a:pt x="51" y="3"/>
                    </a:cubicBezTo>
                    <a:cubicBezTo>
                      <a:pt x="50" y="5"/>
                      <a:pt x="49" y="17"/>
                      <a:pt x="61" y="21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4" y="163"/>
                      <a:pt x="4" y="163"/>
                      <a:pt x="4" y="163"/>
                    </a:cubicBezTo>
                    <a:cubicBezTo>
                      <a:pt x="4" y="163"/>
                      <a:pt x="4" y="164"/>
                      <a:pt x="4" y="165"/>
                    </a:cubicBezTo>
                    <a:cubicBezTo>
                      <a:pt x="4" y="165"/>
                      <a:pt x="4" y="165"/>
                      <a:pt x="4" y="165"/>
                    </a:cubicBezTo>
                    <a:cubicBezTo>
                      <a:pt x="1" y="165"/>
                      <a:pt x="0" y="167"/>
                      <a:pt x="2" y="168"/>
                    </a:cubicBezTo>
                    <a:cubicBezTo>
                      <a:pt x="2" y="168"/>
                      <a:pt x="18" y="184"/>
                      <a:pt x="20" y="186"/>
                    </a:cubicBezTo>
                    <a:cubicBezTo>
                      <a:pt x="20" y="186"/>
                      <a:pt x="25" y="191"/>
                      <a:pt x="65" y="191"/>
                    </a:cubicBezTo>
                    <a:cubicBezTo>
                      <a:pt x="104" y="191"/>
                      <a:pt x="109" y="186"/>
                      <a:pt x="109" y="186"/>
                    </a:cubicBezTo>
                    <a:cubicBezTo>
                      <a:pt x="111" y="184"/>
                      <a:pt x="127" y="168"/>
                      <a:pt x="127" y="168"/>
                    </a:cubicBezTo>
                    <a:cubicBezTo>
                      <a:pt x="129" y="167"/>
                      <a:pt x="128" y="165"/>
                      <a:pt x="125" y="165"/>
                    </a:cubicBezTo>
                    <a:close/>
                    <a:moveTo>
                      <a:pt x="71" y="165"/>
                    </a:moveTo>
                    <a:cubicBezTo>
                      <a:pt x="68" y="165"/>
                      <a:pt x="65" y="165"/>
                      <a:pt x="64" y="165"/>
                    </a:cubicBezTo>
                    <a:cubicBezTo>
                      <a:pt x="64" y="165"/>
                      <a:pt x="61" y="165"/>
                      <a:pt x="58" y="165"/>
                    </a:cubicBezTo>
                    <a:cubicBezTo>
                      <a:pt x="11" y="165"/>
                      <a:pt x="11" y="165"/>
                      <a:pt x="11" y="165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118" y="165"/>
                      <a:pt x="118" y="165"/>
                      <a:pt x="118" y="165"/>
                    </a:cubicBezTo>
                    <a:lnTo>
                      <a:pt x="71" y="165"/>
                    </a:ln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88"/>
              <p:cNvSpPr>
                <a:spLocks noEditPoints="1"/>
              </p:cNvSpPr>
              <p:nvPr/>
            </p:nvSpPr>
            <p:spPr bwMode="auto">
              <a:xfrm>
                <a:off x="6073776" y="2906713"/>
                <a:ext cx="109538" cy="177800"/>
              </a:xfrm>
              <a:custGeom>
                <a:avLst/>
                <a:gdLst>
                  <a:gd name="T0" fmla="*/ 29 w 29"/>
                  <a:gd name="T1" fmla="*/ 0 h 47"/>
                  <a:gd name="T2" fmla="*/ 0 w 29"/>
                  <a:gd name="T3" fmla="*/ 0 h 47"/>
                  <a:gd name="T4" fmla="*/ 0 w 29"/>
                  <a:gd name="T5" fmla="*/ 47 h 47"/>
                  <a:gd name="T6" fmla="*/ 29 w 29"/>
                  <a:gd name="T7" fmla="*/ 47 h 47"/>
                  <a:gd name="T8" fmla="*/ 29 w 29"/>
                  <a:gd name="T9" fmla="*/ 0 h 47"/>
                  <a:gd name="T10" fmla="*/ 14 w 29"/>
                  <a:gd name="T11" fmla="*/ 28 h 47"/>
                  <a:gd name="T12" fmla="*/ 8 w 29"/>
                  <a:gd name="T13" fmla="*/ 21 h 47"/>
                  <a:gd name="T14" fmla="*/ 14 w 29"/>
                  <a:gd name="T15" fmla="*/ 14 h 47"/>
                  <a:gd name="T16" fmla="*/ 21 w 29"/>
                  <a:gd name="T17" fmla="*/ 21 h 47"/>
                  <a:gd name="T18" fmla="*/ 14 w 29"/>
                  <a:gd name="T19" fmla="*/ 2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47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9" y="47"/>
                      <a:pt x="29" y="47"/>
                      <a:pt x="29" y="47"/>
                    </a:cubicBezTo>
                    <a:lnTo>
                      <a:pt x="29" y="0"/>
                    </a:lnTo>
                    <a:close/>
                    <a:moveTo>
                      <a:pt x="14" y="28"/>
                    </a:moveTo>
                    <a:cubicBezTo>
                      <a:pt x="11" y="28"/>
                      <a:pt x="8" y="25"/>
                      <a:pt x="8" y="21"/>
                    </a:cubicBezTo>
                    <a:cubicBezTo>
                      <a:pt x="8" y="17"/>
                      <a:pt x="11" y="14"/>
                      <a:pt x="14" y="14"/>
                    </a:cubicBezTo>
                    <a:cubicBezTo>
                      <a:pt x="18" y="14"/>
                      <a:pt x="21" y="17"/>
                      <a:pt x="21" y="21"/>
                    </a:cubicBezTo>
                    <a:cubicBezTo>
                      <a:pt x="21" y="25"/>
                      <a:pt x="18" y="28"/>
                      <a:pt x="14" y="28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89"/>
              <p:cNvSpPr/>
              <p:nvPr/>
            </p:nvSpPr>
            <p:spPr bwMode="auto">
              <a:xfrm>
                <a:off x="5959476" y="3917951"/>
                <a:ext cx="336550" cy="101600"/>
              </a:xfrm>
              <a:custGeom>
                <a:avLst/>
                <a:gdLst>
                  <a:gd name="T0" fmla="*/ 0 w 89"/>
                  <a:gd name="T1" fmla="*/ 27 h 27"/>
                  <a:gd name="T2" fmla="*/ 89 w 89"/>
                  <a:gd name="T3" fmla="*/ 27 h 27"/>
                  <a:gd name="T4" fmla="*/ 89 w 89"/>
                  <a:gd name="T5" fmla="*/ 19 h 27"/>
                  <a:gd name="T6" fmla="*/ 58 w 89"/>
                  <a:gd name="T7" fmla="*/ 0 h 27"/>
                  <a:gd name="T8" fmla="*/ 31 w 89"/>
                  <a:gd name="T9" fmla="*/ 0 h 27"/>
                  <a:gd name="T10" fmla="*/ 0 w 89"/>
                  <a:gd name="T11" fmla="*/ 19 h 27"/>
                  <a:gd name="T12" fmla="*/ 0 w 89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27">
                    <a:moveTo>
                      <a:pt x="0" y="27"/>
                    </a:move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73" y="12"/>
                      <a:pt x="5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6" y="12"/>
                      <a:pt x="0" y="19"/>
                      <a:pt x="0" y="19"/>
                    </a:cubicBez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90"/>
              <p:cNvSpPr/>
              <p:nvPr/>
            </p:nvSpPr>
            <p:spPr bwMode="auto">
              <a:xfrm>
                <a:off x="6076951" y="3508376"/>
                <a:ext cx="101599" cy="390526"/>
              </a:xfrm>
              <a:custGeom>
                <a:avLst/>
                <a:gdLst>
                  <a:gd name="T0" fmla="*/ 0 w 27"/>
                  <a:gd name="T1" fmla="*/ 9 h 103"/>
                  <a:gd name="T2" fmla="*/ 0 w 27"/>
                  <a:gd name="T3" fmla="*/ 11 h 103"/>
                  <a:gd name="T4" fmla="*/ 0 w 27"/>
                  <a:gd name="T5" fmla="*/ 11 h 103"/>
                  <a:gd name="T6" fmla="*/ 2 w 27"/>
                  <a:gd name="T7" fmla="*/ 103 h 103"/>
                  <a:gd name="T8" fmla="*/ 25 w 27"/>
                  <a:gd name="T9" fmla="*/ 103 h 103"/>
                  <a:gd name="T10" fmla="*/ 27 w 27"/>
                  <a:gd name="T11" fmla="*/ 11 h 103"/>
                  <a:gd name="T12" fmla="*/ 27 w 27"/>
                  <a:gd name="T13" fmla="*/ 11 h 103"/>
                  <a:gd name="T14" fmla="*/ 27 w 27"/>
                  <a:gd name="T15" fmla="*/ 9 h 103"/>
                  <a:gd name="T16" fmla="*/ 24 w 27"/>
                  <a:gd name="T17" fmla="*/ 0 h 103"/>
                  <a:gd name="T18" fmla="*/ 3 w 27"/>
                  <a:gd name="T19" fmla="*/ 0 h 103"/>
                  <a:gd name="T20" fmla="*/ 0 w 27"/>
                  <a:gd name="T21" fmla="*/ 9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103">
                    <a:moveTo>
                      <a:pt x="0" y="9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5" y="103"/>
                      <a:pt x="25" y="103"/>
                      <a:pt x="25" y="103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9"/>
                      <a:pt x="27" y="5"/>
                      <a:pt x="2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5"/>
                      <a:pt x="0" y="9"/>
                      <a:pt x="0" y="9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91"/>
              <p:cNvSpPr/>
              <p:nvPr/>
            </p:nvSpPr>
            <p:spPr bwMode="auto">
              <a:xfrm>
                <a:off x="6076951" y="2767013"/>
                <a:ext cx="98425" cy="120650"/>
              </a:xfrm>
              <a:custGeom>
                <a:avLst/>
                <a:gdLst>
                  <a:gd name="T0" fmla="*/ 5 w 26"/>
                  <a:gd name="T1" fmla="*/ 32 h 32"/>
                  <a:gd name="T2" fmla="*/ 12 w 26"/>
                  <a:gd name="T3" fmla="*/ 32 h 32"/>
                  <a:gd name="T4" fmla="*/ 13 w 26"/>
                  <a:gd name="T5" fmla="*/ 32 h 32"/>
                  <a:gd name="T6" fmla="*/ 21 w 26"/>
                  <a:gd name="T7" fmla="*/ 32 h 32"/>
                  <a:gd name="T8" fmla="*/ 26 w 26"/>
                  <a:gd name="T9" fmla="*/ 10 h 32"/>
                  <a:gd name="T10" fmla="*/ 26 w 26"/>
                  <a:gd name="T11" fmla="*/ 4 h 32"/>
                  <a:gd name="T12" fmla="*/ 26 w 26"/>
                  <a:gd name="T13" fmla="*/ 4 h 32"/>
                  <a:gd name="T14" fmla="*/ 19 w 26"/>
                  <a:gd name="T15" fmla="*/ 0 h 32"/>
                  <a:gd name="T16" fmla="*/ 13 w 26"/>
                  <a:gd name="T17" fmla="*/ 0 h 32"/>
                  <a:gd name="T18" fmla="*/ 12 w 26"/>
                  <a:gd name="T19" fmla="*/ 0 h 32"/>
                  <a:gd name="T20" fmla="*/ 7 w 26"/>
                  <a:gd name="T21" fmla="*/ 0 h 32"/>
                  <a:gd name="T22" fmla="*/ 0 w 26"/>
                  <a:gd name="T23" fmla="*/ 4 h 32"/>
                  <a:gd name="T24" fmla="*/ 0 w 26"/>
                  <a:gd name="T25" fmla="*/ 4 h 32"/>
                  <a:gd name="T26" fmla="*/ 0 w 26"/>
                  <a:gd name="T27" fmla="*/ 10 h 32"/>
                  <a:gd name="T28" fmla="*/ 5 w 26"/>
                  <a:gd name="T2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2">
                    <a:moveTo>
                      <a:pt x="5" y="32"/>
                    </a:move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13"/>
                      <a:pt x="26" y="10"/>
                      <a:pt x="26" y="10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5" y="13"/>
                      <a:pt x="5" y="32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92"/>
              <p:cNvSpPr/>
              <p:nvPr/>
            </p:nvSpPr>
            <p:spPr bwMode="auto">
              <a:xfrm>
                <a:off x="6556376" y="3538538"/>
                <a:ext cx="142875" cy="30163"/>
              </a:xfrm>
              <a:custGeom>
                <a:avLst/>
                <a:gdLst>
                  <a:gd name="T0" fmla="*/ 35 w 38"/>
                  <a:gd name="T1" fmla="*/ 8 h 8"/>
                  <a:gd name="T2" fmla="*/ 38 w 38"/>
                  <a:gd name="T3" fmla="*/ 4 h 8"/>
                  <a:gd name="T4" fmla="*/ 35 w 38"/>
                  <a:gd name="T5" fmla="*/ 0 h 8"/>
                  <a:gd name="T6" fmla="*/ 4 w 38"/>
                  <a:gd name="T7" fmla="*/ 0 h 8"/>
                  <a:gd name="T8" fmla="*/ 0 w 38"/>
                  <a:gd name="T9" fmla="*/ 4 h 8"/>
                  <a:gd name="T10" fmla="*/ 4 w 38"/>
                  <a:gd name="T11" fmla="*/ 8 h 8"/>
                  <a:gd name="T12" fmla="*/ 35 w 38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8">
                    <a:moveTo>
                      <a:pt x="35" y="8"/>
                    </a:moveTo>
                    <a:cubicBezTo>
                      <a:pt x="36" y="8"/>
                      <a:pt x="38" y="6"/>
                      <a:pt x="38" y="4"/>
                    </a:cubicBezTo>
                    <a:cubicBezTo>
                      <a:pt x="38" y="2"/>
                      <a:pt x="36" y="0"/>
                      <a:pt x="3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lnTo>
                      <a:pt x="35" y="8"/>
                    </a:ln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93"/>
              <p:cNvSpPr/>
              <p:nvPr/>
            </p:nvSpPr>
            <p:spPr bwMode="auto">
              <a:xfrm>
                <a:off x="6503988" y="3417888"/>
                <a:ext cx="260350" cy="106363"/>
              </a:xfrm>
              <a:custGeom>
                <a:avLst/>
                <a:gdLst>
                  <a:gd name="T0" fmla="*/ 40 w 69"/>
                  <a:gd name="T1" fmla="*/ 18 h 28"/>
                  <a:gd name="T2" fmla="*/ 44 w 69"/>
                  <a:gd name="T3" fmla="*/ 3 h 28"/>
                  <a:gd name="T4" fmla="*/ 33 w 69"/>
                  <a:gd name="T5" fmla="*/ 0 h 28"/>
                  <a:gd name="T6" fmla="*/ 23 w 69"/>
                  <a:gd name="T7" fmla="*/ 3 h 28"/>
                  <a:gd name="T8" fmla="*/ 27 w 69"/>
                  <a:gd name="T9" fmla="*/ 18 h 28"/>
                  <a:gd name="T10" fmla="*/ 18 w 69"/>
                  <a:gd name="T11" fmla="*/ 5 h 28"/>
                  <a:gd name="T12" fmla="*/ 7 w 69"/>
                  <a:gd name="T13" fmla="*/ 7 h 28"/>
                  <a:gd name="T14" fmla="*/ 16 w 69"/>
                  <a:gd name="T15" fmla="*/ 28 h 28"/>
                  <a:gd name="T16" fmla="*/ 33 w 69"/>
                  <a:gd name="T17" fmla="*/ 28 h 28"/>
                  <a:gd name="T18" fmla="*/ 34 w 69"/>
                  <a:gd name="T19" fmla="*/ 28 h 28"/>
                  <a:gd name="T20" fmla="*/ 51 w 69"/>
                  <a:gd name="T21" fmla="*/ 28 h 28"/>
                  <a:gd name="T22" fmla="*/ 59 w 69"/>
                  <a:gd name="T23" fmla="*/ 7 h 28"/>
                  <a:gd name="T24" fmla="*/ 49 w 69"/>
                  <a:gd name="T25" fmla="*/ 5 h 28"/>
                  <a:gd name="T26" fmla="*/ 40 w 69"/>
                  <a:gd name="T27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28">
                    <a:moveTo>
                      <a:pt x="40" y="18"/>
                    </a:moveTo>
                    <a:cubicBezTo>
                      <a:pt x="40" y="15"/>
                      <a:pt x="46" y="6"/>
                      <a:pt x="44" y="3"/>
                    </a:cubicBezTo>
                    <a:cubicBezTo>
                      <a:pt x="42" y="0"/>
                      <a:pt x="35" y="0"/>
                      <a:pt x="33" y="0"/>
                    </a:cubicBezTo>
                    <a:cubicBezTo>
                      <a:pt x="32" y="0"/>
                      <a:pt x="24" y="0"/>
                      <a:pt x="23" y="3"/>
                    </a:cubicBezTo>
                    <a:cubicBezTo>
                      <a:pt x="21" y="6"/>
                      <a:pt x="27" y="15"/>
                      <a:pt x="27" y="18"/>
                    </a:cubicBezTo>
                    <a:cubicBezTo>
                      <a:pt x="22" y="17"/>
                      <a:pt x="20" y="7"/>
                      <a:pt x="18" y="5"/>
                    </a:cubicBezTo>
                    <a:cubicBezTo>
                      <a:pt x="16" y="3"/>
                      <a:pt x="10" y="5"/>
                      <a:pt x="7" y="7"/>
                    </a:cubicBezTo>
                    <a:cubicBezTo>
                      <a:pt x="0" y="16"/>
                      <a:pt x="11" y="10"/>
                      <a:pt x="16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6" y="10"/>
                      <a:pt x="69" y="12"/>
                      <a:pt x="59" y="7"/>
                    </a:cubicBezTo>
                    <a:cubicBezTo>
                      <a:pt x="57" y="6"/>
                      <a:pt x="51" y="3"/>
                      <a:pt x="49" y="5"/>
                    </a:cubicBezTo>
                    <a:cubicBezTo>
                      <a:pt x="47" y="7"/>
                      <a:pt x="45" y="17"/>
                      <a:pt x="40" y="18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94"/>
              <p:cNvSpPr>
                <a:spLocks noEditPoints="1"/>
              </p:cNvSpPr>
              <p:nvPr/>
            </p:nvSpPr>
            <p:spPr bwMode="auto">
              <a:xfrm>
                <a:off x="6432551" y="3579814"/>
                <a:ext cx="395288" cy="250824"/>
              </a:xfrm>
              <a:custGeom>
                <a:avLst/>
                <a:gdLst>
                  <a:gd name="T0" fmla="*/ 0 w 105"/>
                  <a:gd name="T1" fmla="*/ 66 h 66"/>
                  <a:gd name="T2" fmla="*/ 44 w 105"/>
                  <a:gd name="T3" fmla="*/ 66 h 66"/>
                  <a:gd name="T4" fmla="*/ 52 w 105"/>
                  <a:gd name="T5" fmla="*/ 66 h 66"/>
                  <a:gd name="T6" fmla="*/ 60 w 105"/>
                  <a:gd name="T7" fmla="*/ 66 h 66"/>
                  <a:gd name="T8" fmla="*/ 104 w 105"/>
                  <a:gd name="T9" fmla="*/ 66 h 66"/>
                  <a:gd name="T10" fmla="*/ 104 w 105"/>
                  <a:gd name="T11" fmla="*/ 62 h 66"/>
                  <a:gd name="T12" fmla="*/ 70 w 105"/>
                  <a:gd name="T13" fmla="*/ 0 h 66"/>
                  <a:gd name="T14" fmla="*/ 53 w 105"/>
                  <a:gd name="T15" fmla="*/ 0 h 66"/>
                  <a:gd name="T16" fmla="*/ 51 w 105"/>
                  <a:gd name="T17" fmla="*/ 0 h 66"/>
                  <a:gd name="T18" fmla="*/ 34 w 105"/>
                  <a:gd name="T19" fmla="*/ 0 h 66"/>
                  <a:gd name="T20" fmla="*/ 0 w 105"/>
                  <a:gd name="T21" fmla="*/ 62 h 66"/>
                  <a:gd name="T22" fmla="*/ 0 w 105"/>
                  <a:gd name="T23" fmla="*/ 66 h 66"/>
                  <a:gd name="T24" fmla="*/ 60 w 105"/>
                  <a:gd name="T25" fmla="*/ 44 h 66"/>
                  <a:gd name="T26" fmla="*/ 56 w 105"/>
                  <a:gd name="T27" fmla="*/ 41 h 66"/>
                  <a:gd name="T28" fmla="*/ 54 w 105"/>
                  <a:gd name="T29" fmla="*/ 41 h 66"/>
                  <a:gd name="T30" fmla="*/ 40 w 105"/>
                  <a:gd name="T31" fmla="*/ 35 h 66"/>
                  <a:gd name="T32" fmla="*/ 35 w 105"/>
                  <a:gd name="T33" fmla="*/ 30 h 66"/>
                  <a:gd name="T34" fmla="*/ 38 w 105"/>
                  <a:gd name="T35" fmla="*/ 17 h 66"/>
                  <a:gd name="T36" fmla="*/ 47 w 105"/>
                  <a:gd name="T37" fmla="*/ 13 h 66"/>
                  <a:gd name="T38" fmla="*/ 47 w 105"/>
                  <a:gd name="T39" fmla="*/ 9 h 66"/>
                  <a:gd name="T40" fmla="*/ 49 w 105"/>
                  <a:gd name="T41" fmla="*/ 8 h 66"/>
                  <a:gd name="T42" fmla="*/ 54 w 105"/>
                  <a:gd name="T43" fmla="*/ 8 h 66"/>
                  <a:gd name="T44" fmla="*/ 55 w 105"/>
                  <a:gd name="T45" fmla="*/ 9 h 66"/>
                  <a:gd name="T46" fmla="*/ 55 w 105"/>
                  <a:gd name="T47" fmla="*/ 13 h 66"/>
                  <a:gd name="T48" fmla="*/ 58 w 105"/>
                  <a:gd name="T49" fmla="*/ 13 h 66"/>
                  <a:gd name="T50" fmla="*/ 69 w 105"/>
                  <a:gd name="T51" fmla="*/ 19 h 66"/>
                  <a:gd name="T52" fmla="*/ 68 w 105"/>
                  <a:gd name="T53" fmla="*/ 22 h 66"/>
                  <a:gd name="T54" fmla="*/ 64 w 105"/>
                  <a:gd name="T55" fmla="*/ 25 h 66"/>
                  <a:gd name="T56" fmla="*/ 61 w 105"/>
                  <a:gd name="T57" fmla="*/ 24 h 66"/>
                  <a:gd name="T58" fmla="*/ 61 w 105"/>
                  <a:gd name="T59" fmla="*/ 23 h 66"/>
                  <a:gd name="T60" fmla="*/ 61 w 105"/>
                  <a:gd name="T61" fmla="*/ 23 h 66"/>
                  <a:gd name="T62" fmla="*/ 60 w 105"/>
                  <a:gd name="T63" fmla="*/ 23 h 66"/>
                  <a:gd name="T64" fmla="*/ 56 w 105"/>
                  <a:gd name="T65" fmla="*/ 20 h 66"/>
                  <a:gd name="T66" fmla="*/ 51 w 105"/>
                  <a:gd name="T67" fmla="*/ 20 h 66"/>
                  <a:gd name="T68" fmla="*/ 45 w 105"/>
                  <a:gd name="T69" fmla="*/ 22 h 66"/>
                  <a:gd name="T70" fmla="*/ 44 w 105"/>
                  <a:gd name="T71" fmla="*/ 27 h 66"/>
                  <a:gd name="T72" fmla="*/ 48 w 105"/>
                  <a:gd name="T73" fmla="*/ 30 h 66"/>
                  <a:gd name="T74" fmla="*/ 48 w 105"/>
                  <a:gd name="T75" fmla="*/ 30 h 66"/>
                  <a:gd name="T76" fmla="*/ 54 w 105"/>
                  <a:gd name="T77" fmla="*/ 32 h 66"/>
                  <a:gd name="T78" fmla="*/ 55 w 105"/>
                  <a:gd name="T79" fmla="*/ 32 h 66"/>
                  <a:gd name="T80" fmla="*/ 70 w 105"/>
                  <a:gd name="T81" fmla="*/ 42 h 66"/>
                  <a:gd name="T82" fmla="*/ 66 w 105"/>
                  <a:gd name="T83" fmla="*/ 54 h 66"/>
                  <a:gd name="T84" fmla="*/ 55 w 105"/>
                  <a:gd name="T85" fmla="*/ 58 h 66"/>
                  <a:gd name="T86" fmla="*/ 55 w 105"/>
                  <a:gd name="T87" fmla="*/ 62 h 66"/>
                  <a:gd name="T88" fmla="*/ 54 w 105"/>
                  <a:gd name="T89" fmla="*/ 63 h 66"/>
                  <a:gd name="T90" fmla="*/ 49 w 105"/>
                  <a:gd name="T91" fmla="*/ 63 h 66"/>
                  <a:gd name="T92" fmla="*/ 47 w 105"/>
                  <a:gd name="T93" fmla="*/ 62 h 66"/>
                  <a:gd name="T94" fmla="*/ 47 w 105"/>
                  <a:gd name="T95" fmla="*/ 57 h 66"/>
                  <a:gd name="T96" fmla="*/ 33 w 105"/>
                  <a:gd name="T97" fmla="*/ 51 h 66"/>
                  <a:gd name="T98" fmla="*/ 33 w 105"/>
                  <a:gd name="T99" fmla="*/ 48 h 66"/>
                  <a:gd name="T100" fmla="*/ 38 w 105"/>
                  <a:gd name="T101" fmla="*/ 45 h 66"/>
                  <a:gd name="T102" fmla="*/ 41 w 105"/>
                  <a:gd name="T103" fmla="*/ 46 h 66"/>
                  <a:gd name="T104" fmla="*/ 41 w 105"/>
                  <a:gd name="T105" fmla="*/ 47 h 66"/>
                  <a:gd name="T106" fmla="*/ 41 w 105"/>
                  <a:gd name="T107" fmla="*/ 47 h 66"/>
                  <a:gd name="T108" fmla="*/ 41 w 105"/>
                  <a:gd name="T109" fmla="*/ 47 h 66"/>
                  <a:gd name="T110" fmla="*/ 42 w 105"/>
                  <a:gd name="T111" fmla="*/ 47 h 66"/>
                  <a:gd name="T112" fmla="*/ 46 w 105"/>
                  <a:gd name="T113" fmla="*/ 49 h 66"/>
                  <a:gd name="T114" fmla="*/ 53 w 105"/>
                  <a:gd name="T115" fmla="*/ 51 h 66"/>
                  <a:gd name="T116" fmla="*/ 59 w 105"/>
                  <a:gd name="T117" fmla="*/ 49 h 66"/>
                  <a:gd name="T118" fmla="*/ 60 w 105"/>
                  <a:gd name="T119" fmla="*/ 4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5" h="66">
                    <a:moveTo>
                      <a:pt x="0" y="66"/>
                    </a:moveTo>
                    <a:cubicBezTo>
                      <a:pt x="44" y="66"/>
                      <a:pt x="44" y="66"/>
                      <a:pt x="44" y="66"/>
                    </a:cubicBezTo>
                    <a:cubicBezTo>
                      <a:pt x="48" y="66"/>
                      <a:pt x="51" y="66"/>
                      <a:pt x="52" y="66"/>
                    </a:cubicBezTo>
                    <a:cubicBezTo>
                      <a:pt x="53" y="66"/>
                      <a:pt x="57" y="66"/>
                      <a:pt x="60" y="66"/>
                    </a:cubicBezTo>
                    <a:cubicBezTo>
                      <a:pt x="104" y="66"/>
                      <a:pt x="104" y="66"/>
                      <a:pt x="104" y="66"/>
                    </a:cubicBezTo>
                    <a:cubicBezTo>
                      <a:pt x="104" y="65"/>
                      <a:pt x="104" y="63"/>
                      <a:pt x="104" y="62"/>
                    </a:cubicBezTo>
                    <a:cubicBezTo>
                      <a:pt x="105" y="27"/>
                      <a:pt x="75" y="12"/>
                      <a:pt x="7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9" y="12"/>
                      <a:pt x="0" y="27"/>
                      <a:pt x="0" y="62"/>
                    </a:cubicBezTo>
                    <a:cubicBezTo>
                      <a:pt x="0" y="63"/>
                      <a:pt x="0" y="65"/>
                      <a:pt x="0" y="66"/>
                    </a:cubicBezTo>
                    <a:close/>
                    <a:moveTo>
                      <a:pt x="60" y="44"/>
                    </a:moveTo>
                    <a:cubicBezTo>
                      <a:pt x="59" y="43"/>
                      <a:pt x="58" y="42"/>
                      <a:pt x="56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0" y="39"/>
                      <a:pt x="42" y="36"/>
                      <a:pt x="40" y="35"/>
                    </a:cubicBezTo>
                    <a:cubicBezTo>
                      <a:pt x="38" y="34"/>
                      <a:pt x="36" y="32"/>
                      <a:pt x="35" y="30"/>
                    </a:cubicBezTo>
                    <a:cubicBezTo>
                      <a:pt x="32" y="26"/>
                      <a:pt x="33" y="20"/>
                      <a:pt x="38" y="17"/>
                    </a:cubicBezTo>
                    <a:cubicBezTo>
                      <a:pt x="40" y="15"/>
                      <a:pt x="43" y="13"/>
                      <a:pt x="47" y="13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8"/>
                      <a:pt x="48" y="8"/>
                      <a:pt x="49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8"/>
                      <a:pt x="55" y="8"/>
                      <a:pt x="55" y="9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6" y="13"/>
                      <a:pt x="57" y="13"/>
                      <a:pt x="58" y="13"/>
                    </a:cubicBezTo>
                    <a:cubicBezTo>
                      <a:pt x="62" y="14"/>
                      <a:pt x="66" y="16"/>
                      <a:pt x="69" y="19"/>
                    </a:cubicBezTo>
                    <a:cubicBezTo>
                      <a:pt x="69" y="20"/>
                      <a:pt x="69" y="21"/>
                      <a:pt x="68" y="22"/>
                    </a:cubicBezTo>
                    <a:cubicBezTo>
                      <a:pt x="68" y="24"/>
                      <a:pt x="66" y="25"/>
                      <a:pt x="64" y="25"/>
                    </a:cubicBezTo>
                    <a:cubicBezTo>
                      <a:pt x="63" y="25"/>
                      <a:pt x="62" y="25"/>
                      <a:pt x="61" y="24"/>
                    </a:cubicBezTo>
                    <a:cubicBezTo>
                      <a:pt x="61" y="24"/>
                      <a:pt x="61" y="24"/>
                      <a:pt x="61" y="23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1" y="23"/>
                      <a:pt x="60" y="23"/>
                      <a:pt x="60" y="23"/>
                    </a:cubicBezTo>
                    <a:cubicBezTo>
                      <a:pt x="59" y="22"/>
                      <a:pt x="57" y="21"/>
                      <a:pt x="56" y="20"/>
                    </a:cubicBezTo>
                    <a:cubicBezTo>
                      <a:pt x="54" y="20"/>
                      <a:pt x="53" y="20"/>
                      <a:pt x="51" y="20"/>
                    </a:cubicBezTo>
                    <a:cubicBezTo>
                      <a:pt x="49" y="20"/>
                      <a:pt x="47" y="20"/>
                      <a:pt x="45" y="22"/>
                    </a:cubicBezTo>
                    <a:cubicBezTo>
                      <a:pt x="43" y="23"/>
                      <a:pt x="43" y="25"/>
                      <a:pt x="44" y="27"/>
                    </a:cubicBezTo>
                    <a:cubicBezTo>
                      <a:pt x="45" y="28"/>
                      <a:pt x="46" y="29"/>
                      <a:pt x="48" y="30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9" y="30"/>
                      <a:pt x="52" y="31"/>
                      <a:pt x="54" y="32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60" y="34"/>
                      <a:pt x="68" y="37"/>
                      <a:pt x="70" y="42"/>
                    </a:cubicBezTo>
                    <a:cubicBezTo>
                      <a:pt x="72" y="46"/>
                      <a:pt x="70" y="51"/>
                      <a:pt x="66" y="54"/>
                    </a:cubicBezTo>
                    <a:cubicBezTo>
                      <a:pt x="63" y="56"/>
                      <a:pt x="59" y="57"/>
                      <a:pt x="55" y="58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2"/>
                      <a:pt x="54" y="63"/>
                      <a:pt x="54" y="63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48" y="63"/>
                      <a:pt x="47" y="62"/>
                      <a:pt x="47" y="62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2" y="57"/>
                      <a:pt x="36" y="55"/>
                      <a:pt x="33" y="51"/>
                    </a:cubicBezTo>
                    <a:cubicBezTo>
                      <a:pt x="33" y="50"/>
                      <a:pt x="33" y="49"/>
                      <a:pt x="33" y="48"/>
                    </a:cubicBezTo>
                    <a:cubicBezTo>
                      <a:pt x="34" y="46"/>
                      <a:pt x="36" y="45"/>
                      <a:pt x="38" y="45"/>
                    </a:cubicBezTo>
                    <a:cubicBezTo>
                      <a:pt x="39" y="45"/>
                      <a:pt x="40" y="46"/>
                      <a:pt x="41" y="46"/>
                    </a:cubicBezTo>
                    <a:cubicBezTo>
                      <a:pt x="41" y="46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2" y="47"/>
                    </a:cubicBezTo>
                    <a:cubicBezTo>
                      <a:pt x="43" y="48"/>
                      <a:pt x="45" y="49"/>
                      <a:pt x="46" y="49"/>
                    </a:cubicBezTo>
                    <a:cubicBezTo>
                      <a:pt x="48" y="50"/>
                      <a:pt x="51" y="51"/>
                      <a:pt x="53" y="51"/>
                    </a:cubicBezTo>
                    <a:cubicBezTo>
                      <a:pt x="55" y="51"/>
                      <a:pt x="57" y="50"/>
                      <a:pt x="59" y="49"/>
                    </a:cubicBezTo>
                    <a:cubicBezTo>
                      <a:pt x="60" y="48"/>
                      <a:pt x="61" y="46"/>
                      <a:pt x="60" y="44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95"/>
              <p:cNvSpPr/>
              <p:nvPr/>
            </p:nvSpPr>
            <p:spPr bwMode="auto">
              <a:xfrm>
                <a:off x="6386513" y="3841751"/>
                <a:ext cx="482600" cy="101600"/>
              </a:xfrm>
              <a:custGeom>
                <a:avLst/>
                <a:gdLst>
                  <a:gd name="T0" fmla="*/ 125 w 128"/>
                  <a:gd name="T1" fmla="*/ 0 h 27"/>
                  <a:gd name="T2" fmla="*/ 70 w 128"/>
                  <a:gd name="T3" fmla="*/ 0 h 27"/>
                  <a:gd name="T4" fmla="*/ 64 w 128"/>
                  <a:gd name="T5" fmla="*/ 0 h 27"/>
                  <a:gd name="T6" fmla="*/ 58 w 128"/>
                  <a:gd name="T7" fmla="*/ 0 h 27"/>
                  <a:gd name="T8" fmla="*/ 3 w 128"/>
                  <a:gd name="T9" fmla="*/ 0 h 27"/>
                  <a:gd name="T10" fmla="*/ 2 w 128"/>
                  <a:gd name="T11" fmla="*/ 4 h 27"/>
                  <a:gd name="T12" fmla="*/ 19 w 128"/>
                  <a:gd name="T13" fmla="*/ 21 h 27"/>
                  <a:gd name="T14" fmla="*/ 64 w 128"/>
                  <a:gd name="T15" fmla="*/ 27 h 27"/>
                  <a:gd name="T16" fmla="*/ 109 w 128"/>
                  <a:gd name="T17" fmla="*/ 21 h 27"/>
                  <a:gd name="T18" fmla="*/ 126 w 128"/>
                  <a:gd name="T19" fmla="*/ 4 h 27"/>
                  <a:gd name="T20" fmla="*/ 125 w 128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27">
                    <a:moveTo>
                      <a:pt x="125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8" y="0"/>
                      <a:pt x="65" y="0"/>
                      <a:pt x="64" y="0"/>
                    </a:cubicBezTo>
                    <a:cubicBezTo>
                      <a:pt x="63" y="0"/>
                      <a:pt x="61" y="0"/>
                      <a:pt x="5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2" y="4"/>
                    </a:cubicBezTo>
                    <a:cubicBezTo>
                      <a:pt x="2" y="4"/>
                      <a:pt x="17" y="19"/>
                      <a:pt x="19" y="21"/>
                    </a:cubicBezTo>
                    <a:cubicBezTo>
                      <a:pt x="19" y="21"/>
                      <a:pt x="24" y="27"/>
                      <a:pt x="64" y="27"/>
                    </a:cubicBezTo>
                    <a:cubicBezTo>
                      <a:pt x="103" y="27"/>
                      <a:pt x="109" y="21"/>
                      <a:pt x="109" y="21"/>
                    </a:cubicBezTo>
                    <a:cubicBezTo>
                      <a:pt x="111" y="19"/>
                      <a:pt x="126" y="4"/>
                      <a:pt x="126" y="4"/>
                    </a:cubicBezTo>
                    <a:cubicBezTo>
                      <a:pt x="128" y="2"/>
                      <a:pt x="127" y="0"/>
                      <a:pt x="125" y="0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96"/>
              <p:cNvSpPr/>
              <p:nvPr/>
            </p:nvSpPr>
            <p:spPr bwMode="auto">
              <a:xfrm>
                <a:off x="6194426" y="2967038"/>
                <a:ext cx="498475" cy="458788"/>
              </a:xfrm>
              <a:custGeom>
                <a:avLst/>
                <a:gdLst>
                  <a:gd name="T0" fmla="*/ 99 w 132"/>
                  <a:gd name="T1" fmla="*/ 72 h 121"/>
                  <a:gd name="T2" fmla="*/ 110 w 132"/>
                  <a:gd name="T3" fmla="*/ 86 h 121"/>
                  <a:gd name="T4" fmla="*/ 111 w 132"/>
                  <a:gd name="T5" fmla="*/ 87 h 121"/>
                  <a:gd name="T6" fmla="*/ 111 w 132"/>
                  <a:gd name="T7" fmla="*/ 90 h 121"/>
                  <a:gd name="T8" fmla="*/ 99 w 132"/>
                  <a:gd name="T9" fmla="*/ 120 h 121"/>
                  <a:gd name="T10" fmla="*/ 100 w 132"/>
                  <a:gd name="T11" fmla="*/ 120 h 121"/>
                  <a:gd name="T12" fmla="*/ 101 w 132"/>
                  <a:gd name="T13" fmla="*/ 121 h 121"/>
                  <a:gd name="T14" fmla="*/ 102 w 132"/>
                  <a:gd name="T15" fmla="*/ 120 h 121"/>
                  <a:gd name="T16" fmla="*/ 108 w 132"/>
                  <a:gd name="T17" fmla="*/ 117 h 121"/>
                  <a:gd name="T18" fmla="*/ 114 w 132"/>
                  <a:gd name="T19" fmla="*/ 102 h 121"/>
                  <a:gd name="T20" fmla="*/ 115 w 132"/>
                  <a:gd name="T21" fmla="*/ 102 h 121"/>
                  <a:gd name="T22" fmla="*/ 116 w 132"/>
                  <a:gd name="T23" fmla="*/ 102 h 121"/>
                  <a:gd name="T24" fmla="*/ 121 w 132"/>
                  <a:gd name="T25" fmla="*/ 114 h 121"/>
                  <a:gd name="T26" fmla="*/ 123 w 132"/>
                  <a:gd name="T27" fmla="*/ 117 h 121"/>
                  <a:gd name="T28" fmla="*/ 128 w 132"/>
                  <a:gd name="T29" fmla="*/ 120 h 121"/>
                  <a:gd name="T30" fmla="*/ 130 w 132"/>
                  <a:gd name="T31" fmla="*/ 121 h 121"/>
                  <a:gd name="T32" fmla="*/ 131 w 132"/>
                  <a:gd name="T33" fmla="*/ 121 h 121"/>
                  <a:gd name="T34" fmla="*/ 132 w 132"/>
                  <a:gd name="T35" fmla="*/ 120 h 121"/>
                  <a:gd name="T36" fmla="*/ 128 w 132"/>
                  <a:gd name="T37" fmla="*/ 111 h 121"/>
                  <a:gd name="T38" fmla="*/ 119 w 132"/>
                  <a:gd name="T39" fmla="*/ 90 h 121"/>
                  <a:gd name="T40" fmla="*/ 119 w 132"/>
                  <a:gd name="T41" fmla="*/ 88 h 121"/>
                  <a:gd name="T42" fmla="*/ 131 w 132"/>
                  <a:gd name="T43" fmla="*/ 78 h 121"/>
                  <a:gd name="T44" fmla="*/ 128 w 132"/>
                  <a:gd name="T45" fmla="*/ 76 h 121"/>
                  <a:gd name="T46" fmla="*/ 119 w 132"/>
                  <a:gd name="T47" fmla="*/ 82 h 121"/>
                  <a:gd name="T48" fmla="*/ 119 w 132"/>
                  <a:gd name="T49" fmla="*/ 81 h 121"/>
                  <a:gd name="T50" fmla="*/ 115 w 132"/>
                  <a:gd name="T51" fmla="*/ 77 h 121"/>
                  <a:gd name="T52" fmla="*/ 112 w 132"/>
                  <a:gd name="T53" fmla="*/ 80 h 121"/>
                  <a:gd name="T54" fmla="*/ 106 w 132"/>
                  <a:gd name="T55" fmla="*/ 66 h 121"/>
                  <a:gd name="T56" fmla="*/ 0 w 132"/>
                  <a:gd name="T57" fmla="*/ 0 h 121"/>
                  <a:gd name="T58" fmla="*/ 0 w 132"/>
                  <a:gd name="T59" fmla="*/ 23 h 121"/>
                  <a:gd name="T60" fmla="*/ 99 w 132"/>
                  <a:gd name="T61" fmla="*/ 72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2" h="120">
                    <a:moveTo>
                      <a:pt x="99" y="72"/>
                    </a:moveTo>
                    <a:cubicBezTo>
                      <a:pt x="99" y="72"/>
                      <a:pt x="100" y="81"/>
                      <a:pt x="110" y="86"/>
                    </a:cubicBezTo>
                    <a:cubicBezTo>
                      <a:pt x="110" y="86"/>
                      <a:pt x="111" y="86"/>
                      <a:pt x="111" y="87"/>
                    </a:cubicBezTo>
                    <a:cubicBezTo>
                      <a:pt x="111" y="90"/>
                      <a:pt x="111" y="90"/>
                      <a:pt x="111" y="90"/>
                    </a:cubicBezTo>
                    <a:cubicBezTo>
                      <a:pt x="107" y="100"/>
                      <a:pt x="103" y="110"/>
                      <a:pt x="99" y="120"/>
                    </a:cubicBezTo>
                    <a:cubicBezTo>
                      <a:pt x="99" y="120"/>
                      <a:pt x="100" y="120"/>
                      <a:pt x="100" y="120"/>
                    </a:cubicBezTo>
                    <a:cubicBezTo>
                      <a:pt x="100" y="121"/>
                      <a:pt x="101" y="121"/>
                      <a:pt x="101" y="121"/>
                    </a:cubicBezTo>
                    <a:cubicBezTo>
                      <a:pt x="101" y="121"/>
                      <a:pt x="102" y="120"/>
                      <a:pt x="102" y="120"/>
                    </a:cubicBezTo>
                    <a:cubicBezTo>
                      <a:pt x="103" y="119"/>
                      <a:pt x="104" y="117"/>
                      <a:pt x="108" y="117"/>
                    </a:cubicBezTo>
                    <a:cubicBezTo>
                      <a:pt x="110" y="112"/>
                      <a:pt x="112" y="107"/>
                      <a:pt x="114" y="102"/>
                    </a:cubicBezTo>
                    <a:cubicBezTo>
                      <a:pt x="114" y="102"/>
                      <a:pt x="115" y="102"/>
                      <a:pt x="115" y="102"/>
                    </a:cubicBezTo>
                    <a:cubicBezTo>
                      <a:pt x="115" y="102"/>
                      <a:pt x="116" y="102"/>
                      <a:pt x="116" y="102"/>
                    </a:cubicBezTo>
                    <a:cubicBezTo>
                      <a:pt x="118" y="106"/>
                      <a:pt x="120" y="110"/>
                      <a:pt x="121" y="114"/>
                    </a:cubicBezTo>
                    <a:cubicBezTo>
                      <a:pt x="122" y="115"/>
                      <a:pt x="122" y="116"/>
                      <a:pt x="123" y="117"/>
                    </a:cubicBezTo>
                    <a:cubicBezTo>
                      <a:pt x="127" y="117"/>
                      <a:pt x="128" y="119"/>
                      <a:pt x="128" y="120"/>
                    </a:cubicBezTo>
                    <a:cubicBezTo>
                      <a:pt x="129" y="120"/>
                      <a:pt x="129" y="121"/>
                      <a:pt x="130" y="121"/>
                    </a:cubicBezTo>
                    <a:cubicBezTo>
                      <a:pt x="130" y="121"/>
                      <a:pt x="130" y="121"/>
                      <a:pt x="131" y="121"/>
                    </a:cubicBezTo>
                    <a:cubicBezTo>
                      <a:pt x="131" y="120"/>
                      <a:pt x="132" y="120"/>
                      <a:pt x="132" y="120"/>
                    </a:cubicBezTo>
                    <a:cubicBezTo>
                      <a:pt x="131" y="117"/>
                      <a:pt x="129" y="114"/>
                      <a:pt x="128" y="111"/>
                    </a:cubicBezTo>
                    <a:cubicBezTo>
                      <a:pt x="124" y="102"/>
                      <a:pt x="120" y="94"/>
                      <a:pt x="119" y="90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127" y="87"/>
                      <a:pt x="131" y="80"/>
                      <a:pt x="131" y="78"/>
                    </a:cubicBezTo>
                    <a:cubicBezTo>
                      <a:pt x="132" y="75"/>
                      <a:pt x="128" y="76"/>
                      <a:pt x="128" y="76"/>
                    </a:cubicBezTo>
                    <a:cubicBezTo>
                      <a:pt x="128" y="76"/>
                      <a:pt x="126" y="82"/>
                      <a:pt x="119" y="82"/>
                    </a:cubicBezTo>
                    <a:cubicBezTo>
                      <a:pt x="119" y="81"/>
                      <a:pt x="119" y="81"/>
                      <a:pt x="119" y="81"/>
                    </a:cubicBezTo>
                    <a:cubicBezTo>
                      <a:pt x="119" y="79"/>
                      <a:pt x="117" y="77"/>
                      <a:pt x="115" y="77"/>
                    </a:cubicBezTo>
                    <a:cubicBezTo>
                      <a:pt x="113" y="77"/>
                      <a:pt x="112" y="78"/>
                      <a:pt x="112" y="80"/>
                    </a:cubicBezTo>
                    <a:cubicBezTo>
                      <a:pt x="105" y="75"/>
                      <a:pt x="106" y="66"/>
                      <a:pt x="106" y="66"/>
                    </a:cubicBezTo>
                    <a:cubicBezTo>
                      <a:pt x="67" y="28"/>
                      <a:pt x="21" y="8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94" y="56"/>
                      <a:pt x="99" y="72"/>
                      <a:pt x="99" y="72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68" name="组合 167"/>
          <p:cNvGrpSpPr/>
          <p:nvPr/>
        </p:nvGrpSpPr>
        <p:grpSpPr>
          <a:xfrm>
            <a:off x="8041804" y="4740502"/>
            <a:ext cx="3096343" cy="957040"/>
            <a:chOff x="2288094" y="1321493"/>
            <a:chExt cx="1054615" cy="957040"/>
          </a:xfrm>
        </p:grpSpPr>
        <p:sp>
          <p:nvSpPr>
            <p:cNvPr id="169" name="矩形 168"/>
            <p:cNvSpPr/>
            <p:nvPr/>
          </p:nvSpPr>
          <p:spPr>
            <a:xfrm>
              <a:off x="2288094" y="1321493"/>
              <a:ext cx="6918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smtClean="0">
                  <a:solidFill>
                    <a:srgbClr val="F77A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部门之间岗前培训</a:t>
              </a:r>
              <a:endParaRPr lang="zh-CN" altLang="en-US" b="1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矩形 169"/>
            <p:cNvSpPr/>
            <p:nvPr/>
          </p:nvSpPr>
          <p:spPr>
            <a:xfrm>
              <a:off x="2288094" y="1755313"/>
              <a:ext cx="1054615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4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4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</a:t>
              </a:r>
              <a:r>
                <a:rPr lang="zh-CN" altLang="en-US" sz="14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简介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r>
              <a:rPr lang="zh-CN" alt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成员介绍</a:t>
            </a:r>
            <a:endParaRPr lang="zh-CN" altLang="en-US" sz="24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663729" y="1268760"/>
            <a:ext cx="5009922" cy="5009922"/>
          </a:xfrm>
          <a:prstGeom prst="ellipse">
            <a:avLst/>
          </a:prstGeom>
          <a:noFill/>
          <a:ln w="12700"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77A08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531849" y="1425946"/>
            <a:ext cx="1181362" cy="1181362"/>
            <a:chOff x="4009355" y="908720"/>
            <a:chExt cx="900100" cy="900100"/>
          </a:xfrm>
        </p:grpSpPr>
        <p:grpSp>
          <p:nvGrpSpPr>
            <p:cNvPr id="14" name="组合 13"/>
            <p:cNvGrpSpPr/>
            <p:nvPr/>
          </p:nvGrpSpPr>
          <p:grpSpPr>
            <a:xfrm>
              <a:off x="4009355" y="908720"/>
              <a:ext cx="900100" cy="900100"/>
              <a:chOff x="1705099" y="2564904"/>
              <a:chExt cx="1800200" cy="1800200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KSO_Shape"/>
            <p:cNvSpPr/>
            <p:nvPr/>
          </p:nvSpPr>
          <p:spPr bwMode="auto">
            <a:xfrm>
              <a:off x="4199017" y="1179971"/>
              <a:ext cx="520775" cy="357598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0E647C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008AF2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8" name="文本框 26"/>
          <p:cNvSpPr txBox="1"/>
          <p:nvPr/>
        </p:nvSpPr>
        <p:spPr>
          <a:xfrm>
            <a:off x="2821781" y="1938318"/>
            <a:ext cx="1367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spc="1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人事部经理</a:t>
            </a:r>
            <a:endParaRPr lang="zh-CN" altLang="en-US" sz="1600" b="1" spc="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713211" y="2267658"/>
            <a:ext cx="1584176" cy="484779"/>
            <a:chOff x="2713211" y="2267658"/>
            <a:chExt cx="1584176" cy="484779"/>
          </a:xfrm>
        </p:grpSpPr>
        <p:sp>
          <p:nvSpPr>
            <p:cNvPr id="20" name="圆角矩形 19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2DB2A4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6"/>
          <p:cNvSpPr txBox="1"/>
          <p:nvPr/>
        </p:nvSpPr>
        <p:spPr>
          <a:xfrm>
            <a:off x="2821781" y="2325381"/>
            <a:ext cx="136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韩梅梅</a:t>
            </a:r>
            <a:endParaRPr lang="zh-CN" altLang="en-US" b="1" spc="10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84386" y="2860138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年龄</a:t>
            </a:r>
            <a:r>
              <a:rPr lang="en-US" altLang="zh-CN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00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67176" y="2852936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民族</a:t>
            </a:r>
            <a:r>
              <a:rPr lang="en-US" altLang="zh-CN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00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1012" y="2860138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</a:t>
            </a:r>
            <a:endParaRPr lang="en-US" altLang="zh-CN" sz="200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44277" y="285928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汉</a:t>
            </a:r>
            <a:endParaRPr lang="en-US" altLang="zh-CN" sz="200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90164" y="3756000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籍贯</a:t>
            </a:r>
            <a:r>
              <a:rPr lang="en-US" altLang="zh-CN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00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51940" y="3739809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学历</a:t>
            </a:r>
            <a:r>
              <a:rPr lang="en-US" altLang="zh-CN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00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56897" y="3304696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身高</a:t>
            </a:r>
            <a:r>
              <a:rPr lang="en-US" altLang="zh-CN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00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80859" y="3307103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体重</a:t>
            </a:r>
            <a:r>
              <a:rPr lang="en-US" altLang="zh-CN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00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99235" y="3307103"/>
            <a:ext cx="783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70kg</a:t>
            </a:r>
            <a:endParaRPr lang="en-US" altLang="zh-CN" sz="200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37173" y="3311046"/>
            <a:ext cx="1005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175cm</a:t>
            </a:r>
            <a:endParaRPr lang="en-US" altLang="zh-CN" sz="200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79965" y="37560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上海市</a:t>
            </a:r>
            <a:endParaRPr lang="en-US" altLang="zh-CN" sz="200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32216" y="375923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本科</a:t>
            </a:r>
            <a:endParaRPr lang="en-US" altLang="zh-CN" sz="200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42618" y="4197281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政治面貌</a:t>
            </a:r>
            <a:r>
              <a:rPr lang="en-US" altLang="zh-CN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00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80977" y="4659616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联系方式</a:t>
            </a:r>
            <a:r>
              <a:rPr lang="en-US" altLang="zh-CN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00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80977" y="4199931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婚姻状况</a:t>
            </a:r>
            <a:r>
              <a:rPr lang="en-US" altLang="zh-CN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00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06382" y="420546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未婚</a:t>
            </a:r>
            <a:endParaRPr lang="en-US" altLang="zh-CN" sz="200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78590" y="419557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党员</a:t>
            </a:r>
            <a:endParaRPr lang="en-US" altLang="zh-CN" sz="200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04386" y="4657010"/>
            <a:ext cx="1717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13998xxxxxx</a:t>
            </a:r>
            <a:endParaRPr lang="en-US" altLang="zh-CN" sz="200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80977" y="5102082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电子邮箱</a:t>
            </a:r>
            <a:r>
              <a:rPr lang="en-US" altLang="zh-CN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00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83370" y="5099476"/>
            <a:ext cx="2092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oopic@pic.com</a:t>
            </a:r>
            <a:endParaRPr lang="en-US" altLang="zh-CN" sz="200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7897787" y="1219102"/>
            <a:ext cx="2484723" cy="2484723"/>
            <a:chOff x="1705099" y="2564904"/>
            <a:chExt cx="1800200" cy="1800200"/>
          </a:xfrm>
        </p:grpSpPr>
        <p:sp>
          <p:nvSpPr>
            <p:cNvPr id="44" name="椭圆 43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F77A08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2"/>
              <a:stretch>
                <a:fillRect l="-8516" t="-7216" r="-164560" b="-80036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321723" y="4077072"/>
            <a:ext cx="4729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我们一起</a:t>
            </a:r>
            <a:endParaRPr lang="en-US" altLang="zh-CN" sz="2800" b="1" smtClean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smtClean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创作企业的辉煌，</a:t>
            </a:r>
            <a:br>
              <a:rPr lang="en-US" altLang="zh-CN" sz="2800" b="1" smtClean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800" b="1" smtClean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2000" b="1" smtClean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一起实现我们的理想奋斗。</a:t>
            </a:r>
            <a:endParaRPr lang="zh-CN" altLang="en-US" sz="2800" b="1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49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349"/>
                            </p:stCondLst>
                            <p:childTnLst>
                              <p:par>
                                <p:cTn id="1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349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2" grpId="0" animBg="1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6" grpId="0"/>
    </p:bldLst>
  </p:timing>
</p:sld>
</file>

<file path=ppt/tags/tag1.xml><?xml version="1.0" encoding="utf-8"?>
<p:tagLst xmlns:p="http://schemas.openxmlformats.org/presentationml/2006/main">
  <p:tag name="MH" val="20151219112149"/>
  <p:tag name="MH_LIBRARY" val="GRAPHIC"/>
  <p:tag name="MH_ORDER" val="1"/>
  <p:tag name="MH_TYPE" val="Other"/>
</p:tagLst>
</file>

<file path=ppt/tags/tag10.xml><?xml version="1.0" encoding="utf-8"?>
<p:tagLst xmlns:p="http://schemas.openxmlformats.org/presentationml/2006/main">
  <p:tag name="MH" val="20151219112149"/>
  <p:tag name="MH_LIBRARY" val="GRAPHIC"/>
  <p:tag name="MH_ORDER" val="1"/>
  <p:tag name="MH_TYPE" val="SubTitle"/>
</p:tagLst>
</file>

<file path=ppt/tags/tag11.xml><?xml version="1.0" encoding="utf-8"?>
<p:tagLst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</p:tagLst>
</file>

<file path=ppt/tags/tag2.xml><?xml version="1.0" encoding="utf-8"?>
<p:tagLst xmlns:p="http://schemas.openxmlformats.org/presentationml/2006/main">
  <p:tag name="MH" val="20151219112149"/>
  <p:tag name="MH_LIBRARY" val="GRAPHIC"/>
  <p:tag name="MH_ORDER" val="2"/>
  <p:tag name="MH_TYPE" val="Other"/>
</p:tagLst>
</file>

<file path=ppt/tags/tag3.xml><?xml version="1.0" encoding="utf-8"?>
<p:tagLst xmlns:p="http://schemas.openxmlformats.org/presentationml/2006/main">
  <p:tag name="MH" val="20151219112149"/>
  <p:tag name="MH_LIBRARY" val="GRAPHIC"/>
  <p:tag name="MH_ORDER" val="4"/>
  <p:tag name="MH_TYPE" val="Other"/>
</p:tagLst>
</file>

<file path=ppt/tags/tag4.xml><?xml version="1.0" encoding="utf-8"?>
<p:tagLst xmlns:p="http://schemas.openxmlformats.org/presentationml/2006/main">
  <p:tag name="MH" val="20151219112149"/>
  <p:tag name="MH_LIBRARY" val="GRAPHIC"/>
  <p:tag name="MH_ORDER" val="5"/>
  <p:tag name="MH_TYPE" val="Other"/>
</p:tagLst>
</file>

<file path=ppt/tags/tag5.xml><?xml version="1.0" encoding="utf-8"?>
<p:tagLst xmlns:p="http://schemas.openxmlformats.org/presentationml/2006/main">
  <p:tag name="MH" val="20151219112149"/>
  <p:tag name="MH_LIBRARY" val="GRAPHIC"/>
  <p:tag name="MH_ORDER" val="6"/>
  <p:tag name="MH_TYPE" val="Other"/>
</p:tagLst>
</file>

<file path=ppt/tags/tag6.xml><?xml version="1.0" encoding="utf-8"?>
<p:tagLst xmlns:p="http://schemas.openxmlformats.org/presentationml/2006/main">
  <p:tag name="MH" val="20151219112149"/>
  <p:tag name="MH_LIBRARY" val="GRAPHIC"/>
  <p:tag name="MH_ORDER" val="2"/>
  <p:tag name="MH_TYPE" val="SubTitle"/>
</p:tagLst>
</file>

<file path=ppt/tags/tag7.xml><?xml version="1.0" encoding="utf-8"?>
<p:tagLst xmlns:p="http://schemas.openxmlformats.org/presentationml/2006/main">
  <p:tag name="MH" val="20151219112149"/>
  <p:tag name="MH_LIBRARY" val="GRAPHIC"/>
  <p:tag name="MH_ORDER" val="7"/>
  <p:tag name="MH_TYPE" val="Other"/>
</p:tagLst>
</file>

<file path=ppt/tags/tag8.xml><?xml version="1.0" encoding="utf-8"?>
<p:tagLst xmlns:p="http://schemas.openxmlformats.org/presentationml/2006/main">
  <p:tag name="MH" val="20151219112149"/>
  <p:tag name="MH_LIBRARY" val="GRAPHIC"/>
  <p:tag name="MH_ORDER" val="8"/>
  <p:tag name="MH_TYPE" val="Other"/>
</p:tagLst>
</file>

<file path=ppt/tags/tag9.xml><?xml version="1.0" encoding="utf-8"?>
<p:tagLst xmlns:p="http://schemas.openxmlformats.org/presentationml/2006/main">
  <p:tag name="MH" val="20151219112149"/>
  <p:tag name="MH_LIBRARY" val="GRAPHIC"/>
  <p:tag name="MH_ORDER" val="9"/>
  <p:tag name="MH_TYPE" val="Other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6204</Words>
  <Application>WPS 演示</Application>
  <PresentationFormat>自定义</PresentationFormat>
  <Paragraphs>821</Paragraphs>
  <Slides>38</Slides>
  <Notes>37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63" baseType="lpstr">
      <vt:lpstr>Arial</vt:lpstr>
      <vt:lpstr>宋体</vt:lpstr>
      <vt:lpstr>Wingdings</vt:lpstr>
      <vt:lpstr>微软雅黑</vt:lpstr>
      <vt:lpstr>Calibri</vt:lpstr>
      <vt:lpstr>Impact MT Std</vt:lpstr>
      <vt:lpstr>方正兰亭黑简体</vt:lpstr>
      <vt:lpstr>黑体</vt:lpstr>
      <vt:lpstr>Impact</vt:lpstr>
      <vt:lpstr>Arial</vt:lpstr>
      <vt:lpstr>Segoe UI</vt:lpstr>
      <vt:lpstr>Gill Sans</vt:lpstr>
      <vt:lpstr>Segoe Print</vt:lpstr>
      <vt:lpstr>Arial Unicode MS</vt:lpstr>
      <vt:lpstr>Lato Light</vt:lpstr>
      <vt:lpstr>Agency FB</vt:lpstr>
      <vt:lpstr>Trebuchet MS</vt:lpstr>
      <vt:lpstr>BrowalliaUPC</vt:lpstr>
      <vt:lpstr>Segoe UI Semilight</vt:lpstr>
      <vt:lpstr>UKIJ Qolyazma</vt:lpstr>
      <vt:lpstr>Meiryo</vt:lpstr>
      <vt:lpstr>Yu Gothic UI</vt:lpstr>
      <vt:lpstr>Arial Narrow</vt:lpstr>
      <vt:lpstr>Microsoft Sans Serif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上海剑姬网络科技有限公司</Company>
  <LinksUpToDate>false</LinksUpToDate>
  <SharedDoc>false</SharedDoc>
  <HyperlinksChanged>false</HyperlinksChanged>
  <AppVersion>14.0000</AppVersion>
  <Manager>风云办公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xiaoke</cp:lastModifiedBy>
  <cp:revision>80</cp:revision>
  <dcterms:created xsi:type="dcterms:W3CDTF">2016-01-25T08:08:00Z</dcterms:created>
  <dcterms:modified xsi:type="dcterms:W3CDTF">2020-08-06T11:29:39Z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