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829"/>
    <a:srgbClr val="99CCFF"/>
    <a:srgbClr val="B4AFC8"/>
    <a:srgbClr val="FF0000"/>
    <a:srgbClr val="DCDCDC"/>
    <a:srgbClr val="FFFFFF"/>
    <a:srgbClr val="E94356"/>
    <a:srgbClr val="FF8B79"/>
    <a:srgbClr val="FFC425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4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19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9.xml"/><Relationship Id="rId2" Type="http://schemas.openxmlformats.org/officeDocument/2006/relationships/image" Target="../media/image20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0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1229043" y="2058670"/>
            <a:ext cx="7772400" cy="1470025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lang="zh-CN" altLang="en-US" sz="8800" kern="1200" baseline="0" dirty="0">
                <a:solidFill>
                  <a:srgbClr val="C81829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初 一 语 文</a:t>
            </a:r>
            <a:endParaRPr lang="zh-CN" altLang="en-US" sz="8800" kern="1200" baseline="0" dirty="0">
              <a:solidFill>
                <a:srgbClr val="C81829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530985" y="3440430"/>
            <a:ext cx="8499475" cy="948690"/>
          </a:xfrm>
        </p:spPr>
        <p:txBody>
          <a:bodyPr/>
          <a:lstStyle/>
          <a:p>
            <a:pPr defTabSz="914400">
              <a:buClrTx/>
              <a:buSzTx/>
              <a:buFontTx/>
            </a:pPr>
            <a:r>
              <a:rPr lang="en-US" altLang="zh-CN" sz="6600" kern="1200" baseline="0" dirty="0">
                <a:solidFill>
                  <a:srgbClr val="C81829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 </a:t>
            </a:r>
            <a:r>
              <a:rPr lang="zh-CN" altLang="en-US" sz="6600" kern="1200" baseline="0" dirty="0">
                <a:solidFill>
                  <a:srgbClr val="C81829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开 学 第 一 课</a:t>
            </a:r>
            <a:endParaRPr lang="zh-CN" altLang="en-US" sz="6600" kern="1200" baseline="0" dirty="0">
              <a:solidFill>
                <a:srgbClr val="C81829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pic>
        <p:nvPicPr>
          <p:cNvPr id="83" name="图片 82" descr="flamenco-bad-gatew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570" y="2178050"/>
            <a:ext cx="2527935" cy="1231265"/>
          </a:xfrm>
          <a:prstGeom prst="rect">
            <a:avLst/>
          </a:prstGeom>
        </p:spPr>
      </p:pic>
      <p:pic>
        <p:nvPicPr>
          <p:cNvPr id="94" name="图片 93" descr="ginger-cat-7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465" y="5171440"/>
            <a:ext cx="2248535" cy="1686560"/>
          </a:xfrm>
          <a:prstGeom prst="rect">
            <a:avLst/>
          </a:prstGeom>
        </p:spPr>
      </p:pic>
      <p:pic>
        <p:nvPicPr>
          <p:cNvPr id="64" name="图片 63" descr="bad-gatew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455" y="3275965"/>
            <a:ext cx="2098675" cy="15741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08265" y="4579620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汇报人：</a:t>
            </a:r>
            <a:r>
              <a:rPr lang="en-US" altLang="zh-CN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PPT</a:t>
            </a:r>
            <a:r>
              <a:rPr lang="zh-CN" altLang="en-US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</a:t>
            </a:r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5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语文之趣</a:t>
            </a:r>
            <a:r>
              <a:rPr lang="en-US" altLang="zh-CN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--</a:t>
            </a:r>
            <a:r>
              <a:rPr lang="zh-CN" altLang="en-US" dirty="0">
                <a:ln>
                  <a:noFill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我不敢娶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4065" y="2341245"/>
            <a:ext cx="67405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  清代李鸿章有个远房亲戚李某，不学无术却一心想升官发财。有一次，他去参加乡试，憋了半天也没写出一个字，眼看终场时间就要到了，他灵机一动，便在纸上写了：“我是李鸿章大人的亲戚”。可是，“戚”字不会写，只好借用“妻”来代替。他想：有了这块金字招牌，准能考中。 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谁知，详实的主考官不徇私情，他看了李某的试卷，啼笑皆非，便信手在“我是李鸿章大人的亲妻”后，又加上了几个字：“所以，我不敢娶（取）你”。 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  <a:sym typeface="+mn-ea"/>
            </a:endParaRPr>
          </a:p>
        </p:txBody>
      </p:sp>
      <p:pic>
        <p:nvPicPr>
          <p:cNvPr id="93" name="图片 92" descr="flame-order-comple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40" y="1951355"/>
            <a:ext cx="3641725" cy="3641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语文之趣</a:t>
            </a:r>
            <a:r>
              <a:rPr lang="en-US" altLang="zh-CN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--</a:t>
            </a:r>
            <a:r>
              <a:rPr lang="zh-CN" altLang="en-US" dirty="0">
                <a:ln>
                  <a:noFill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我不敢娶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887730" y="2261235"/>
            <a:ext cx="6185535" cy="95123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(2)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当年李鸿章在曾国藩幕府中，打太平天国，屡战屡败，在向朝廷汇报军情时，李鸿章巧妙地颠倒了一个词语，把‘屡战屡败’改成了‘屡败屡战’，这样就把湘军在困厄面前的精神气概给突现出来了。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（</a:t>
            </a: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）发生在周总理身上的一件事。有外国记者讥讽到：真是对牛谈琴！周总理礼貌的回敬：对，牛弹琴！一字未改，标点一变，面目全非！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102" name="图片 101" descr="cherry-no-comm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745" y="2103755"/>
            <a:ext cx="2706370" cy="32613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语文之趣</a:t>
            </a:r>
            <a:r>
              <a:rPr lang="en-US" altLang="zh-CN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--</a:t>
            </a:r>
            <a:r>
              <a:rPr lang="zh-CN" altLang="en-US" dirty="0">
                <a:ln>
                  <a:noFill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我不敢娶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907415" y="2103755"/>
            <a:ext cx="6185535" cy="95123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zh-CN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(4)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歧义之趣</a:t>
            </a:r>
            <a:b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A 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叔叔亲了我妈妈也亲了我。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      </a:t>
            </a: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B 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下雨天留客天留我不留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</a:t>
            </a: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无鸡鸭亦可无鱼肉亦可青菜一碟足矣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80000"/>
              </a:lnSpc>
            </a:pP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）、两人对骂：甲：你放狗屁！乙：你放屁狗！甲：你狗放屁！虽然粗俗，但的确让人忍俊不禁。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103" name="图片 102" descr="cherry-page-not-f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0" y="2103755"/>
            <a:ext cx="3084195" cy="32943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语文学习歌诀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967740" y="2172970"/>
            <a:ext cx="10121265" cy="951230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zh-CN" altLang="en-US" dirty="0">
                <a:solidFill>
                  <a:srgbClr val="C00000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练好语文基本功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：你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的普通话说得如何？“天不怕，地不怕，就怕</a:t>
            </a:r>
            <a:endParaRPr lang="en-US" altLang="zh-CN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广东人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说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普通话。”你的字写得如何？你是否常写错别字？</a:t>
            </a:r>
            <a:endParaRPr lang="en-US" altLang="zh-CN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zh-CN" altLang="en-US" dirty="0">
                <a:solidFill>
                  <a:srgbClr val="C00000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优秀诗文勤记诵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：作文中应用了背诵过的诗文，加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5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分。 </a:t>
            </a:r>
            <a:endParaRPr lang="zh-CN" altLang="en-US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zh-CN" altLang="en-US" dirty="0">
                <a:solidFill>
                  <a:srgbClr val="C00000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报纸杂志常翻阅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:《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语文报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《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作文点评报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；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《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读者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 </a:t>
            </a:r>
            <a:r>
              <a: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《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意林</a:t>
            </a:r>
            <a:r>
              <a: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</a:t>
            </a:r>
            <a:endParaRPr lang="en-US" altLang="zh-CN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                    《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中学生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《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语文月刊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等。 </a:t>
            </a:r>
            <a:endParaRPr lang="zh-CN" altLang="en-US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zh-CN" altLang="en-US" dirty="0">
                <a:solidFill>
                  <a:srgbClr val="C00000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买书看书做书虫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：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 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多进阅览室，多去图书馆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。</a:t>
            </a:r>
            <a:endParaRPr lang="zh-CN" altLang="en-US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zh-CN" altLang="en-US" dirty="0">
                <a:solidFill>
                  <a:srgbClr val="C00000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语文笔记贵坚持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：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写作技巧归纳，错别字、病句搜集，文学常识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诗词名</a:t>
            </a:r>
            <a:endParaRPr lang="en-US" altLang="zh-CN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句、对联、名人名言，佳作美文</a:t>
            </a:r>
            <a:endParaRPr lang="en-US" altLang="zh-CN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老师的建议：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1258888" y="1994853"/>
            <a:ext cx="40322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1</a:t>
            </a:r>
            <a:r>
              <a:rPr lang="zh-CN" altLang="en-US" sz="320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、课内“六要”</a:t>
            </a:r>
            <a:endParaRPr lang="zh-CN" altLang="en-US" sz="3200" dirty="0">
              <a:solidFill>
                <a:srgbClr val="C00000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11273" name="文本框 11272"/>
          <p:cNvSpPr txBox="1"/>
          <p:nvPr/>
        </p:nvSpPr>
        <p:spPr>
          <a:xfrm>
            <a:off x="1259205" y="2708275"/>
            <a:ext cx="5307965" cy="230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①</a:t>
            </a:r>
            <a:r>
              <a:rPr lang="zh-CN" altLang="en-US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多阅读文章、报刊、文学作品</a:t>
            </a:r>
            <a:endParaRPr lang="zh-CN" altLang="en-US" sz="2400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②</a:t>
            </a:r>
            <a:r>
              <a:rPr lang="zh-CN" altLang="en-US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多写日记、周记、心得体会</a:t>
            </a:r>
            <a:endParaRPr lang="zh-CN" altLang="en-US" sz="2400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③</a:t>
            </a:r>
            <a:r>
              <a:rPr lang="zh-CN" altLang="en-US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多积累好词好句好段及名言警</a:t>
            </a:r>
            <a:endParaRPr lang="zh-CN" altLang="en-US" sz="2400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    句等　</a:t>
            </a:r>
            <a:endParaRPr lang="zh-CN" altLang="en-US" sz="2400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④</a:t>
            </a:r>
            <a:r>
              <a:rPr lang="zh-CN" altLang="en-US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多背诵优秀诗文。</a:t>
            </a:r>
            <a:endParaRPr lang="zh-CN" altLang="en-US" sz="24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76" name="图片 75" descr="cherry-bad-gatew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530" y="2103755"/>
            <a:ext cx="3028950" cy="2910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老师的建议：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1259205" y="1995170"/>
            <a:ext cx="57429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2</a:t>
            </a:r>
            <a:r>
              <a:rPr lang="zh-CN" altLang="en-US" sz="320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、课外要做到“四多”</a:t>
            </a:r>
            <a:endParaRPr lang="zh-CN" altLang="en-US" sz="3200" dirty="0">
              <a:solidFill>
                <a:srgbClr val="C00000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1273" name="文本框 11272"/>
          <p:cNvSpPr txBox="1"/>
          <p:nvPr/>
        </p:nvSpPr>
        <p:spPr>
          <a:xfrm>
            <a:off x="1258888" y="2708275"/>
            <a:ext cx="6840537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①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要认真预习、听课、作业、复习</a:t>
            </a:r>
            <a:endParaRPr lang="zh-CN" altLang="en-US" sz="24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②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要积极思考并努力回答老师提出的问题</a:t>
            </a:r>
            <a:endParaRPr lang="zh-CN" altLang="en-US" sz="24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③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要养成记好笔记的习惯</a:t>
            </a:r>
            <a:endParaRPr lang="zh-CN" altLang="en-US" sz="24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④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要把字写得工整美观，笔划清楚， </a:t>
            </a:r>
            <a:endParaRPr lang="zh-CN" altLang="en-US" sz="24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万不可潦草</a:t>
            </a:r>
            <a:endParaRPr lang="zh-CN" altLang="en-US" sz="24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⑤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要把话说得清楚、明白、响亮</a:t>
            </a:r>
            <a:endParaRPr lang="zh-CN" altLang="en-US" sz="24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⑥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要把作文写得新颖、生动、流畅</a:t>
            </a:r>
            <a:endParaRPr lang="zh-CN" altLang="en-US" sz="24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96" name="图片 95" descr="flamenco-logged-o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110" y="2392680"/>
            <a:ext cx="2995295" cy="2992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做好课文的预习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1273" name="文本框 11272"/>
          <p:cNvSpPr txBox="1"/>
          <p:nvPr/>
        </p:nvSpPr>
        <p:spPr>
          <a:xfrm>
            <a:off x="898843" y="2034540"/>
            <a:ext cx="6840537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、查阅资料，了解作者及写作背景。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、朗读课文，借助工具书解决生字、生词（抄写），标注自然节序号。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、初读课文，试着了解作者写了哪些内容，明晰作者的写作思路。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、细读课文，勾画标注：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、不理解的地方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、喜欢的词语句子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、对书中的内容质疑并思考课后练习题。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、最后总结出文章的写作技巧是什么，语言运用特点是什么；文章值得借鉴的是什么，读后受到的启发有哪些。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  <a:sym typeface="+mn-ea"/>
            </a:endParaRPr>
          </a:p>
        </p:txBody>
      </p:sp>
      <p:pic>
        <p:nvPicPr>
          <p:cNvPr id="55" name="图片 54" descr="rush-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580" y="1511935"/>
            <a:ext cx="3528695" cy="45218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认真听课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967740" y="1905953"/>
            <a:ext cx="83534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结合预习情况，有目的的认真听好课。</a:t>
            </a:r>
            <a:endParaRPr lang="zh-CN" altLang="en-US" sz="3200" b="1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684213" y="2744153"/>
            <a:ext cx="8459787" cy="2646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hlink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上课要求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：</a:t>
            </a:r>
            <a:endParaRPr lang="en-US" altLang="zh-CN" sz="3600" dirty="0">
              <a:solidFill>
                <a:srgbClr val="C00000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①坐姿端正，不东倒西歪；</a:t>
            </a:r>
            <a:endParaRPr lang="zh-CN" altLang="x-none" sz="2800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②遵守纪律，不讲小话，不做与语文课堂无关的事；</a:t>
            </a:r>
            <a:endParaRPr lang="zh-CN" altLang="en-US" sz="2800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x-none" sz="28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③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认真做好笔记：</a:t>
            </a:r>
            <a:r>
              <a:rPr lang="zh-CN" altLang="en-US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圈点勾画；写批注 </a:t>
            </a:r>
            <a:r>
              <a:rPr lang="en-US" altLang="zh-CN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不动笔墨不读书）</a:t>
            </a:r>
            <a:endParaRPr lang="zh-CN" altLang="x-none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④围绕老师的问题积极讨论，主动回答问题。</a:t>
            </a:r>
            <a:r>
              <a:rPr lang="zh-CN" altLang="en-US" sz="2800" dirty="0">
                <a:solidFill>
                  <a:schemeClr val="hlink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</a:t>
            </a:r>
            <a:endParaRPr lang="zh-CN" altLang="en-US" sz="2800" dirty="0">
              <a:solidFill>
                <a:schemeClr val="hlink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58" name="图片 57" descr="flamenco-wai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285" y="1767840"/>
            <a:ext cx="2311400" cy="22815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课后认真复习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967740" y="3410585"/>
            <a:ext cx="61582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互动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》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和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配套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》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，学一课做一课，小组长每学完一课检查一次，老师不定期抽查。</a:t>
            </a:r>
            <a:endParaRPr lang="zh-CN" altLang="en-US" sz="2400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6392" name="文本框 16391"/>
          <p:cNvSpPr txBox="1"/>
          <p:nvPr/>
        </p:nvSpPr>
        <p:spPr>
          <a:xfrm>
            <a:off x="967740" y="4540250"/>
            <a:ext cx="61575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、按时、按质、按量完成作业，严禁迟交缺  </a:t>
            </a:r>
            <a:endParaRPr lang="zh-CN" altLang="en-US" sz="2400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交！！</a:t>
            </a:r>
            <a:endParaRPr lang="zh-CN" altLang="x-none" sz="2400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endParaRPr lang="zh-CN" altLang="x-none" sz="2400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6393" name="文本框 16392"/>
          <p:cNvSpPr txBox="1"/>
          <p:nvPr/>
        </p:nvSpPr>
        <p:spPr>
          <a:xfrm>
            <a:off x="967740" y="2281555"/>
            <a:ext cx="61575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、复习本课字词，准备下一节课听写；复习本课内容，准备下一节提问。</a:t>
            </a:r>
            <a:endParaRPr lang="zh-CN" altLang="en-US" sz="2400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78" name="图片 77" descr="bermuda-bad-gatew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865" y="1517650"/>
            <a:ext cx="2886075" cy="38220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1229043" y="2058670"/>
            <a:ext cx="7772400" cy="1470025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lang="zh-CN" altLang="en-US" sz="8800" kern="1200" baseline="0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谢 谢 观 看</a:t>
            </a:r>
            <a:endParaRPr lang="zh-CN" altLang="en-US" sz="8800" kern="1200" baseline="0" dirty="0"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530985" y="3440430"/>
            <a:ext cx="8499475" cy="948690"/>
          </a:xfrm>
        </p:spPr>
        <p:txBody>
          <a:bodyPr/>
          <a:lstStyle/>
          <a:p>
            <a:pPr defTabSz="914400">
              <a:buClrTx/>
              <a:buSzTx/>
              <a:buFontTx/>
            </a:pPr>
            <a:r>
              <a:rPr lang="en-US" altLang="zh-CN" sz="6600" kern="1200" baseline="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 </a:t>
            </a:r>
            <a:r>
              <a:rPr lang="zh-CN" altLang="en-US" sz="6600" kern="1200" baseline="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开 学 第 一 课</a:t>
            </a:r>
            <a:endParaRPr lang="zh-CN" altLang="en-US" sz="6600" kern="1200" baseline="0" dirty="0">
              <a:solidFill>
                <a:srgbClr val="C00000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pic>
        <p:nvPicPr>
          <p:cNvPr id="83" name="图片 82" descr="flamenco-bad-gatew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5" y="2178050"/>
            <a:ext cx="2527935" cy="1231265"/>
          </a:xfrm>
          <a:prstGeom prst="rect">
            <a:avLst/>
          </a:prstGeom>
        </p:spPr>
      </p:pic>
      <p:pic>
        <p:nvPicPr>
          <p:cNvPr id="94" name="图片 93" descr="ginger-cat-7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465" y="5171440"/>
            <a:ext cx="2248535" cy="1686560"/>
          </a:xfrm>
          <a:prstGeom prst="rect">
            <a:avLst/>
          </a:prstGeom>
        </p:spPr>
      </p:pic>
      <p:pic>
        <p:nvPicPr>
          <p:cNvPr id="64" name="图片 63" descr="bad-gatew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455" y="3275965"/>
            <a:ext cx="2098675" cy="15741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08265" y="4579620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汇报人：</a:t>
            </a:r>
            <a:r>
              <a:rPr lang="en-US" altLang="zh-CN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PPT</a:t>
            </a:r>
            <a:r>
              <a:rPr lang="zh-CN" altLang="en-US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</a:t>
            </a:r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5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xfrm>
            <a:off x="671152" y="1087776"/>
            <a:ext cx="10852237" cy="899167"/>
          </a:xfrm>
        </p:spPr>
        <p:txBody>
          <a:bodyPr anchor="ctr"/>
          <a:lstStyle/>
          <a:p>
            <a:r>
              <a:rPr lang="zh-CN" altLang="en-US" sz="6000" b="1" dirty="0">
                <a:solidFill>
                  <a:srgbClr val="C81829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欢迎词</a:t>
            </a:r>
            <a:r>
              <a:rPr lang="zh-CN" altLang="en-US" sz="6000" dirty="0">
                <a:solidFill>
                  <a:srgbClr val="00206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</a:t>
            </a:r>
            <a:endParaRPr lang="zh-CN" altLang="en-US" sz="6000" dirty="0">
              <a:solidFill>
                <a:srgbClr val="00206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xfrm>
            <a:off x="1734820" y="2153285"/>
            <a:ext cx="8724265" cy="95123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同学们好，我首先祝贺大家顺利完成小学阶段的学习，也热诚欢迎大家来到欣欣向荣的文亭一中。从今天开始我将伴随大家进入初中阶段的语文学习。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  同学们，从今天，你们的中学生活开始了，你们的人生也开始了新的航程。在今后这段人生航程中，语文将为你打开一扇神奇的大门，也是一扇通向瑰丽多姿的大千世界的、丰富细腻的心灵世界之门。在大语文世界里，它会让你感悟生命、关注社会、陶冶性情，启发你更深入的思考人生的意义，启迪你珍爱生命、热爱生活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  亲爱的同学们，新的阶段新的起点，一道崭新的起跑线就在我们面前。不管从前，你在小学阶段是跑得快还是慢，现在大家又都在同一个起跑线上了，你可以重新开头开始起跑。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575"/>
            <a:ext cx="9359900" cy="657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96" tIns="0" rIns="179996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0"/>
            <a:ext cx="854075" cy="7794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200" y="3921125"/>
            <a:ext cx="8361363" cy="1692275"/>
          </a:xfrm>
          <a:prstGeom prst="rect">
            <a:avLst/>
          </a:prstGeom>
          <a:noFill/>
          <a:ln w="25400">
            <a:noFill/>
          </a:ln>
        </p:spPr>
        <p:txBody>
          <a:bodyPr lIns="121917" tIns="60958" rIns="121917" bIns="60958" anchor="ctr"/>
          <a:p>
            <a:pPr eaLnBrk="0" hangingPunct="0">
              <a:lnSpc>
                <a:spcPts val="2400"/>
              </a:lnSpc>
            </a:pP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www.ppthui.com/muban/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www.ppthui.com/hangye/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www.ppthui.com/gongzuo/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www.ppthui.com/jieri/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www.ppthui.com/beijing/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www.ppthui.com/kejian/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675" y="155575"/>
            <a:ext cx="3810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30721"/>
          <p:cNvSpPr>
            <a:spLocks noGrp="1"/>
          </p:cNvSpPr>
          <p:nvPr>
            <p:ph type="title"/>
          </p:nvPr>
        </p:nvSpPr>
        <p:spPr>
          <a:xfrm>
            <a:off x="669882" y="1421786"/>
            <a:ext cx="10852237" cy="899167"/>
          </a:xfrm>
        </p:spPr>
        <p:txBody>
          <a:bodyPr anchor="ctr"/>
          <a:lstStyle/>
          <a:p>
            <a:r>
              <a:rPr lang="zh-CN" altLang="en-US" dirty="0">
                <a:solidFill>
                  <a:srgbClr val="C81829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老师自我介绍</a:t>
            </a:r>
            <a:endParaRPr lang="zh-CN" altLang="en-US" dirty="0">
              <a:solidFill>
                <a:srgbClr val="C81829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xfrm>
            <a:off x="1042670" y="2144395"/>
            <a:ext cx="8126095" cy="951230"/>
          </a:xfrm>
        </p:spPr>
        <p:txBody>
          <a:bodyPr/>
          <a:lstStyle/>
          <a:p>
            <a:pPr algn="l"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我姓郭，名</a:t>
            </a: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XX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。意思就是向来不怕困难，坚贞不屈。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座右铭：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     “路漫漫其修远兮，吾将上下而求索。”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                                          </a:t>
            </a:r>
            <a:r>
              <a:rPr lang="en-US" altLang="zh-CN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——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屈原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做人原则：  “实”。即：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  老老实实做人，踏踏实实做事。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54" name="图片 53" descr="cherry-uploading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06690" y="3419475"/>
            <a:ext cx="2137410" cy="20332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1745"/>
          <p:cNvSpPr>
            <a:spLocks noGrp="1"/>
          </p:cNvSpPr>
          <p:nvPr>
            <p:ph type="title"/>
          </p:nvPr>
        </p:nvSpPr>
        <p:spPr>
          <a:xfrm>
            <a:off x="885825" y="764540"/>
            <a:ext cx="2073275" cy="899160"/>
          </a:xfrm>
        </p:spPr>
        <p:txBody>
          <a:bodyPr anchor="ctr"/>
          <a:lstStyle/>
          <a:p>
            <a:r>
              <a:rPr lang="zh-CN" altLang="en-US" dirty="0">
                <a:solidFill>
                  <a:srgbClr val="C81829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惜缘</a:t>
            </a:r>
            <a:endParaRPr lang="zh-CN" altLang="en-US" dirty="0">
              <a:solidFill>
                <a:srgbClr val="C81829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xfrm>
            <a:off x="708660" y="1477010"/>
            <a:ext cx="7869555" cy="951230"/>
          </a:xfrm>
        </p:spPr>
        <p:txBody>
          <a:bodyPr/>
          <a:lstStyle/>
          <a:p>
            <a:pPr algn="l">
              <a:lnSpc>
                <a:spcPct val="90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）师生缘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我大学毕业到现在将近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20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个年头了，有句俗话，叫“十年修得同船渡”，是指缘分的巧妙和难得。教师水手、学生渡客。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）同学缘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时下流行一种说法，表明关系的亲密，缘分的可贵：同过窗（学友），扛过枪（战友），下过乡（难友），蹲过牢（狱友）。你们正好赶上了第一条，不管是你们遇到了我，还是你们彼此成为新的同学，请记住，这都是缘分，将来的生命中，你还会不会记得初中的生活，这很难说，生命是个变数。希望你们倍加珍惜朝夕相处的岁月，倍加珍惜你们的友谊，珍惜我们之间的缘分。电视剧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《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三国演义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中有句唱词“今生皆是缘，离合总关情”。慢慢地体会，你会发现各种无穷的奥妙。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69" name="图片 68" descr="bermuda-coming-so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566035"/>
            <a:ext cx="2783840" cy="2767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4" descr="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7975" y="772795"/>
            <a:ext cx="9036050" cy="506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文本框 5124">
            <a:hlinkClick r:id="" action="ppaction://noaction"/>
          </p:cNvPr>
          <p:cNvSpPr txBox="1"/>
          <p:nvPr/>
        </p:nvSpPr>
        <p:spPr>
          <a:xfrm>
            <a:off x="2498408" y="2551113"/>
            <a:ext cx="34559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一、何为语文？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5127" name="文本框 5126">
            <a:hlinkClick r:id="" action="ppaction://noaction"/>
          </p:cNvPr>
          <p:cNvSpPr txBox="1"/>
          <p:nvPr/>
        </p:nvSpPr>
        <p:spPr>
          <a:xfrm>
            <a:off x="2498408" y="3494723"/>
            <a:ext cx="3457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二、语文中的乐趣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5128" name="文本框 5127">
            <a:hlinkClick r:id="" action="ppaction://noaction"/>
          </p:cNvPr>
          <p:cNvSpPr txBox="1"/>
          <p:nvPr/>
        </p:nvSpPr>
        <p:spPr>
          <a:xfrm>
            <a:off x="6045835" y="3494723"/>
            <a:ext cx="34575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四、语文课堂学习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 的具体要求：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4" name="文本框 3">
            <a:hlinkClick r:id="" action="ppaction://noaction"/>
          </p:cNvPr>
          <p:cNvSpPr txBox="1"/>
          <p:nvPr/>
        </p:nvSpPr>
        <p:spPr>
          <a:xfrm>
            <a:off x="6045518" y="2551113"/>
            <a:ext cx="3457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三、如何学好语文？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语文的特点：好玩和有用</a:t>
            </a:r>
            <a:endParaRPr lang="zh-CN" altLang="en-US" dirty="0"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>
          <a:xfrm>
            <a:off x="803910" y="2321560"/>
            <a:ext cx="7527925" cy="3888105"/>
          </a:xfrm>
        </p:spPr>
        <p:txBody>
          <a:bodyPr/>
          <a:lstStyle/>
          <a:p>
            <a:pPr algn="l">
              <a:buNone/>
            </a:pPr>
            <a:r>
              <a:rPr lang="zh-CN" altLang="en-US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语文学习要好玩。语文复习要有用。</a:t>
            </a:r>
            <a:endParaRPr lang="zh-CN" altLang="en-US" b="1" dirty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1 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、好玩的＝</a:t>
            </a:r>
            <a:endParaRPr lang="zh-CN" altLang="en-US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buNone/>
            </a:pP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有趣味的</a:t>
            </a:r>
            <a:r>
              <a:rPr lang="zh-CN" altLang="en-US" sz="28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（学科趣味）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＋有深度的</a:t>
            </a:r>
            <a:r>
              <a:rPr lang="zh-CN" altLang="en-US" sz="28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（人生哲理）</a:t>
            </a:r>
            <a:endParaRPr lang="zh-CN" altLang="en-US" sz="2800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buNone/>
            </a:pP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2 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、有用的＝</a:t>
            </a:r>
            <a:endParaRPr lang="zh-CN" altLang="en-US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buNone/>
            </a:pP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生活中的语文技能＋应试的语文技能</a:t>
            </a:r>
            <a:endParaRPr lang="zh-CN" altLang="en-US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52" name="图片 51" descr="rus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205" y="2034540"/>
            <a:ext cx="3926840" cy="40074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53a93f52ed66e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9590" y="2242820"/>
            <a:ext cx="6047740" cy="3129915"/>
          </a:xfrm>
          <a:prstGeom prst="rect">
            <a:avLst/>
          </a:prstGeom>
          <a:noFill/>
          <a:effectLst>
            <a:outerShdw blurRad="50800" dist="1397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初中语文教材的特点 </a:t>
            </a:r>
            <a:endParaRPr lang="zh-CN" altLang="en-US" dirty="0"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4381500" y="2805430"/>
            <a:ext cx="6116320" cy="95123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A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、课文篇幅长； 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B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、内容涉及的知识面广；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C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、知识体系复杂，知识点多；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D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、课文思想内涵更深刻。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59" name="图片 58" descr="bermuda-come-back-lat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2310130"/>
            <a:ext cx="2924810" cy="30626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53a93f52ed66e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9590" y="2242820"/>
            <a:ext cx="6047740" cy="3129915"/>
          </a:xfrm>
          <a:prstGeom prst="rect">
            <a:avLst/>
          </a:prstGeom>
          <a:noFill/>
          <a:effectLst>
            <a:outerShdw blurRad="50800" dist="1397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初中语文课堂的特点 </a:t>
            </a:r>
            <a:endParaRPr lang="zh-CN" altLang="en-US" dirty="0"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3777615" y="2860040"/>
            <a:ext cx="6609715" cy="951230"/>
          </a:xfrm>
          <a:noFill/>
        </p:spPr>
        <p:txBody>
          <a:bodyPr/>
          <a:lstStyle/>
          <a:p>
            <a:pPr algn="l">
              <a:buNone/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  1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．课堂容量大、节奏快； 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．课堂拓展加宽，内容加深；  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．课堂重视学生的主动参与；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59" name="图片 58" descr="bermuda-come-back-lat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2310130"/>
            <a:ext cx="2924810" cy="3062605"/>
          </a:xfrm>
          <a:prstGeom prst="rect">
            <a:avLst/>
          </a:prstGeom>
        </p:spPr>
      </p:pic>
      <p:pic>
        <p:nvPicPr>
          <p:cNvPr id="94" name="图片 93" descr="ginger-cat-7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215" y="2162810"/>
            <a:ext cx="2248535" cy="16865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学习语文的目的</a:t>
            </a:r>
            <a:endParaRPr lang="zh-CN" altLang="en-US" dirty="0"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5945" y="2172970"/>
            <a:ext cx="813498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一是要学会说话，因为说话是一个人在社会上生存的首要条件；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二是要学会思维，这是一个在当今社会所必需掌握的生存技能；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三是要学会写作，这是同学们今后走上工作岗位所必须具备的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一项基本本领；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四是要学会做人，即通过感受文章来形成自己正确的世界观和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价值观，从而更好地服务社会。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  <a:sym typeface="+mn-ea"/>
            </a:endParaRPr>
          </a:p>
        </p:txBody>
      </p:sp>
      <p:pic>
        <p:nvPicPr>
          <p:cNvPr id="92" name="图片 91" descr="taxi-delive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795" y="2103755"/>
            <a:ext cx="2959735" cy="2959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办公资源网: www.bangongziyuan.com​​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2905</Words>
  <Application>WPS 演示</Application>
  <PresentationFormat>宽屏</PresentationFormat>
  <Paragraphs>178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阿里巴巴普惠体 R</vt:lpstr>
      <vt:lpstr>站酷快乐体2016修订版</vt:lpstr>
      <vt:lpstr>站酷文艺体</vt:lpstr>
      <vt:lpstr>微软雅黑</vt:lpstr>
      <vt:lpstr>Arial Unicode MS</vt:lpstr>
      <vt:lpstr>阿里巴巴普惠体 B</vt:lpstr>
      <vt:lpstr>Meiryo</vt:lpstr>
      <vt:lpstr>Yu Gothic UI</vt:lpstr>
      <vt:lpstr>Calibri</vt:lpstr>
      <vt:lpstr>办公资源网: www.bangongziyuan.com​​
</vt:lpstr>
      <vt:lpstr>初 一 语 文</vt:lpstr>
      <vt:lpstr>欢迎词 </vt:lpstr>
      <vt:lpstr>老师自我介绍</vt:lpstr>
      <vt:lpstr>惜缘</vt:lpstr>
      <vt:lpstr>PowerPoint 演示文稿</vt:lpstr>
      <vt:lpstr>语文的特点：好玩和有用</vt:lpstr>
      <vt:lpstr>初中语文教材的特点 </vt:lpstr>
      <vt:lpstr>初中语文课堂的特点 </vt:lpstr>
      <vt:lpstr>学习语文的目的</vt:lpstr>
      <vt:lpstr>语文之趣--我不敢娶</vt:lpstr>
      <vt:lpstr>语文之趣--我不敢娶</vt:lpstr>
      <vt:lpstr>语文之趣--我不敢娶</vt:lpstr>
      <vt:lpstr>语文学习歌诀</vt:lpstr>
      <vt:lpstr>老师的建议：</vt:lpstr>
      <vt:lpstr>老师的建议：</vt:lpstr>
      <vt:lpstr>做好课文的预习</vt:lpstr>
      <vt:lpstr>认真听课</vt:lpstr>
      <vt:lpstr>课后认真复习</vt:lpstr>
      <vt:lpstr>谢 谢 观 看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初 一 语 文</dc:title>
  <dc:creator>办公资源网</dc:creator>
  <cp:keywords>www.bangongziyuan.com</cp:keywords>
  <cp:lastModifiedBy>xiaoke</cp:lastModifiedBy>
  <cp:revision>32</cp:revision>
  <dcterms:created xsi:type="dcterms:W3CDTF">2019-06-19T02:08:00Z</dcterms:created>
  <dcterms:modified xsi:type="dcterms:W3CDTF">2020-04-13T09:00:25Z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