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0" r:id="rId12"/>
    <p:sldId id="353" r:id="rId14"/>
    <p:sldId id="471" r:id="rId15"/>
    <p:sldId id="352" r:id="rId16"/>
    <p:sldId id="497" r:id="rId17"/>
    <p:sldId id="498" r:id="rId18"/>
    <p:sldId id="491" r:id="rId19"/>
    <p:sldId id="494" r:id="rId20"/>
    <p:sldId id="499" r:id="rId21"/>
    <p:sldId id="492" r:id="rId22"/>
    <p:sldId id="495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493" r:id="rId34"/>
    <p:sldId id="496" r:id="rId35"/>
    <p:sldId id="297" r:id="rId36"/>
    <p:sldId id="517" r:id="rId37"/>
  </p:sldIdLst>
  <p:sldSz cx="12190095" cy="685927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C92"/>
    <a:srgbClr val="3C8DCC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7778" autoAdjust="0"/>
  </p:normalViewPr>
  <p:slideViewPr>
    <p:cSldViewPr snapToGrid="0" showGuides="1">
      <p:cViewPr>
        <p:scale>
          <a:sx n="75" d="100"/>
          <a:sy n="75" d="100"/>
        </p:scale>
        <p:origin x="-739" y="-3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gs" Target="tags/tag11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3.xml"/><Relationship Id="rId2" Type="http://schemas.openxmlformats.org/officeDocument/2006/relationships/tags" Target="../tags/tag10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42.xml"/><Relationship Id="rId5" Type="http://schemas.openxmlformats.org/officeDocument/2006/relationships/image" Target="../media/image9.png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玩具, LEGO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13276" y="3890054"/>
            <a:ext cx="5405176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Shape 18"/>
          <p:cNvSpPr/>
          <p:nvPr/>
        </p:nvSpPr>
        <p:spPr>
          <a:xfrm>
            <a:off x="3774436" y="3301541"/>
            <a:ext cx="4682856" cy="464325"/>
          </a:xfrm>
          <a:prstGeom prst="roundRect">
            <a:avLst>
              <a:gd name="adj" fmla="val 50000"/>
            </a:avLst>
          </a:prstGeom>
          <a:solidFill>
            <a:srgbClr val="3D5C92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4254315" y="3386793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人教版七年级语文教学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41810" y="2302922"/>
            <a:ext cx="5376642" cy="9233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3D5C92"/>
                </a:solidFill>
                <a:cs typeface="+mn-ea"/>
                <a:sym typeface="+mn-lt"/>
              </a:rPr>
              <a:t>带上她的眼睛</a:t>
            </a:r>
            <a:endParaRPr lang="en-US" altLang="zh-CN" sz="6000" b="1" dirty="0">
              <a:solidFill>
                <a:srgbClr val="3D5C92"/>
              </a:solidFill>
              <a:cs typeface="+mn-ea"/>
              <a:sym typeface="+mn-lt"/>
            </a:endParaRPr>
          </a:p>
        </p:txBody>
      </p:sp>
      <p:pic>
        <p:nvPicPr>
          <p:cNvPr id="11" name="dubuque精美钢琴曲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7" grpId="0" animBg="1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玩具, LEGO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103369" y="3048921"/>
            <a:ext cx="4457952" cy="1423417"/>
            <a:chOff x="730011" y="3271737"/>
            <a:chExt cx="4457952" cy="1423417"/>
          </a:xfrm>
        </p:grpSpPr>
        <p:sp>
          <p:nvSpPr>
            <p:cNvPr id="16" name="文本框 10"/>
            <p:cNvSpPr txBox="1"/>
            <p:nvPr/>
          </p:nvSpPr>
          <p:spPr>
            <a:xfrm>
              <a:off x="730011" y="4218100"/>
              <a:ext cx="44579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500" cap="all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Scenery DESIGN</a:t>
              </a:r>
              <a:endParaRPr lang="zh-CN" altLang="en-US" sz="2500" cap="all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42376" y="3271737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48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6193" y="4128262"/>
              <a:ext cx="3569097" cy="45719"/>
            </a:xfrm>
            <a:prstGeom prst="rect">
              <a:avLst/>
            </a:prstGeom>
            <a:solidFill>
              <a:srgbClr val="3D5C9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rgbClr val="65BBB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 rot="16200000">
            <a:off x="5878572" y="671919"/>
            <a:ext cx="822576" cy="3847538"/>
          </a:xfrm>
          <a:prstGeom prst="roundRect">
            <a:avLst>
              <a:gd name="adj" fmla="val 50000"/>
            </a:avLst>
          </a:prstGeom>
          <a:solidFill>
            <a:srgbClr val="3D5C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400" b="1" spc="600" smtClean="0">
                <a:cs typeface="+mn-ea"/>
                <a:sym typeface="+mn-lt"/>
              </a:rPr>
              <a:t>第三部</a:t>
            </a:r>
            <a:r>
              <a:rPr lang="zh-CN" altLang="en-US" sz="4400" b="1" spc="600" dirty="0">
                <a:cs typeface="+mn-ea"/>
                <a:sym typeface="+mn-lt"/>
              </a:rPr>
              <a:t>分</a:t>
            </a:r>
            <a:endParaRPr lang="zh-CN" altLang="en-US" sz="4400" b="1" spc="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标题 4"/>
          <p:cNvSpPr txBox="1">
            <a:spLocks noChangeArrowheads="1"/>
          </p:cNvSpPr>
          <p:nvPr/>
        </p:nvSpPr>
        <p:spPr>
          <a:xfrm>
            <a:off x="37628" y="1243013"/>
            <a:ext cx="8229600" cy="1139825"/>
          </a:xfrm>
          <a:prstGeom prst="rect">
            <a:avLst/>
          </a:prstGeom>
        </p:spPr>
        <p:txBody>
          <a:bodyPr anchor="ctr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mtClean="0">
                <a:solidFill>
                  <a:srgbClr val="3D5C92"/>
                </a:solidFill>
              </a:rPr>
              <a:t>看到标题你可能提出哪些问题？</a:t>
            </a:r>
            <a:endParaRPr lang="zh-CN" altLang="en-US" sz="2500" smtClean="0">
              <a:solidFill>
                <a:srgbClr val="3D5C92"/>
              </a:solidFill>
            </a:endParaRPr>
          </a:p>
        </p:txBody>
      </p:sp>
      <p:sp>
        <p:nvSpPr>
          <p:cNvPr id="11" name="内容占位符 5"/>
          <p:cNvSpPr txBox="1">
            <a:spLocks noChangeArrowheads="1"/>
          </p:cNvSpPr>
          <p:nvPr/>
        </p:nvSpPr>
        <p:spPr>
          <a:xfrm>
            <a:off x="1815248" y="2382838"/>
            <a:ext cx="8367712" cy="532765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500" smtClean="0">
                <a:solidFill>
                  <a:srgbClr val="3D5C92"/>
                </a:solidFill>
              </a:rPr>
              <a:t>眼睛怎么能被带走？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r>
              <a:rPr lang="zh-CN" altLang="en-US" sz="2500" smtClean="0">
                <a:solidFill>
                  <a:srgbClr val="3D5C92"/>
                </a:solidFill>
              </a:rPr>
              <a:t>眼睛是指什么？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r>
              <a:rPr lang="zh-CN" altLang="en-US" sz="2500" smtClean="0">
                <a:solidFill>
                  <a:srgbClr val="3D5C92"/>
                </a:solidFill>
              </a:rPr>
              <a:t>带上她的眼睛干什么？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r>
              <a:rPr lang="zh-CN" altLang="en-US" sz="2500" smtClean="0">
                <a:solidFill>
                  <a:srgbClr val="3D5C92"/>
                </a:solidFill>
              </a:rPr>
              <a:t>她是谁？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r>
              <a:rPr lang="zh-CN" altLang="en-US" sz="2500" smtClean="0">
                <a:solidFill>
                  <a:srgbClr val="3D5C92"/>
                </a:solidFill>
              </a:rPr>
              <a:t>为什么带上她的眼睛？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r>
              <a:rPr lang="zh-CN" altLang="en-US" sz="2500" smtClean="0">
                <a:solidFill>
                  <a:srgbClr val="3D5C92"/>
                </a:solidFill>
              </a:rPr>
              <a:t>谁带上她的眼睛？</a:t>
            </a:r>
            <a:r>
              <a:rPr lang="en-US" altLang="zh-CN" sz="2500" smtClean="0">
                <a:solidFill>
                  <a:srgbClr val="3D5C92"/>
                </a:solidFill>
              </a:rPr>
              <a:t>……</a:t>
            </a:r>
            <a:endParaRPr lang="zh-CN" altLang="en-US" sz="2500" smtClean="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内容占位符 2"/>
          <p:cNvSpPr txBox="1">
            <a:spLocks noChangeArrowheads="1"/>
          </p:cNvSpPr>
          <p:nvPr/>
        </p:nvSpPr>
        <p:spPr>
          <a:xfrm>
            <a:off x="1042988" y="2360613"/>
            <a:ext cx="8583612" cy="4498975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500" smtClean="0">
                <a:solidFill>
                  <a:srgbClr val="3D5C92"/>
                </a:solidFill>
              </a:rPr>
              <a:t>     （</a:t>
            </a:r>
            <a:r>
              <a:rPr lang="en-US" altLang="zh-CN" sz="2500" smtClean="0">
                <a:solidFill>
                  <a:srgbClr val="3D5C92"/>
                </a:solidFill>
              </a:rPr>
              <a:t>1</a:t>
            </a:r>
            <a:r>
              <a:rPr lang="zh-CN" altLang="en-US" sz="2500" smtClean="0">
                <a:solidFill>
                  <a:srgbClr val="3D5C92"/>
                </a:solidFill>
              </a:rPr>
              <a:t>）交代人物形象</a:t>
            </a:r>
            <a:br>
              <a:rPr lang="zh-CN" altLang="en-US" sz="2500" smtClean="0">
                <a:solidFill>
                  <a:srgbClr val="3D5C92"/>
                </a:solidFill>
              </a:rPr>
            </a:br>
            <a:r>
              <a:rPr lang="zh-CN" altLang="en-US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2</a:t>
            </a:r>
            <a:r>
              <a:rPr lang="zh-CN" altLang="en-US" sz="2500" smtClean="0">
                <a:solidFill>
                  <a:srgbClr val="3D5C92"/>
                </a:solidFill>
              </a:rPr>
              <a:t>）概括了文章的主要情节</a:t>
            </a:r>
            <a:br>
              <a:rPr lang="zh-CN" altLang="en-US" sz="2500" smtClean="0">
                <a:solidFill>
                  <a:srgbClr val="3D5C92"/>
                </a:solidFill>
              </a:rPr>
            </a:br>
            <a:r>
              <a:rPr lang="zh-CN" altLang="en-US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3</a:t>
            </a:r>
            <a:r>
              <a:rPr lang="zh-CN" altLang="en-US" sz="2500" smtClean="0">
                <a:solidFill>
                  <a:srgbClr val="3D5C92"/>
                </a:solidFill>
              </a:rPr>
              <a:t>）设置悬念，吸引读者的阅读兴趣，引发读者的思考</a:t>
            </a:r>
            <a:br>
              <a:rPr lang="zh-CN" altLang="en-US" sz="2500" smtClean="0">
                <a:solidFill>
                  <a:srgbClr val="3D5C92"/>
                </a:solidFill>
              </a:rPr>
            </a:br>
            <a:r>
              <a:rPr lang="zh-CN" altLang="en-US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4</a:t>
            </a:r>
            <a:r>
              <a:rPr lang="zh-CN" altLang="en-US" sz="2500" smtClean="0">
                <a:solidFill>
                  <a:srgbClr val="3D5C92"/>
                </a:solidFill>
              </a:rPr>
              <a:t>）作为文章的线索，贯穿全文</a:t>
            </a:r>
            <a:br>
              <a:rPr lang="zh-CN" altLang="en-US" sz="2500" smtClean="0">
                <a:solidFill>
                  <a:srgbClr val="3D5C92"/>
                </a:solidFill>
              </a:rPr>
            </a:br>
            <a:r>
              <a:rPr lang="zh-CN" altLang="en-US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5</a:t>
            </a:r>
            <a:r>
              <a:rPr lang="zh-CN" altLang="en-US" sz="2500" smtClean="0">
                <a:solidFill>
                  <a:srgbClr val="3D5C92"/>
                </a:solidFill>
              </a:rPr>
              <a:t>）突出主题，点明主旨</a:t>
            </a:r>
            <a:br>
              <a:rPr lang="zh-CN" altLang="en-US" sz="2500" smtClean="0">
                <a:solidFill>
                  <a:srgbClr val="3D5C92"/>
                </a:solidFill>
              </a:rPr>
            </a:br>
            <a:r>
              <a:rPr lang="zh-CN" altLang="en-US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6</a:t>
            </a:r>
            <a:r>
              <a:rPr lang="zh-CN" altLang="en-US" sz="2500" smtClean="0">
                <a:solidFill>
                  <a:srgbClr val="3D5C92"/>
                </a:solidFill>
              </a:rPr>
              <a:t>）一语双关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500" smtClean="0">
                <a:solidFill>
                  <a:srgbClr val="3D5C92"/>
                </a:solidFill>
              </a:rPr>
              <a:t>     </a:t>
            </a:r>
            <a:r>
              <a:rPr lang="zh-CN" altLang="en-US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7</a:t>
            </a:r>
            <a:r>
              <a:rPr lang="zh-CN" altLang="en-US" sz="2500" smtClean="0">
                <a:solidFill>
                  <a:srgbClr val="3D5C92"/>
                </a:solidFill>
              </a:rPr>
              <a:t>）反映作者情感</a:t>
            </a:r>
            <a:endParaRPr lang="zh-CN" altLang="en-US" sz="2500" smtClean="0">
              <a:solidFill>
                <a:srgbClr val="3D5C92"/>
              </a:solidFill>
            </a:endParaRPr>
          </a:p>
        </p:txBody>
      </p:sp>
      <p:sp>
        <p:nvSpPr>
          <p:cNvPr id="11" name="标题 1"/>
          <p:cNvSpPr txBox="1">
            <a:spLocks noChangeArrowheads="1"/>
          </p:cNvSpPr>
          <p:nvPr/>
        </p:nvSpPr>
        <p:spPr>
          <a:xfrm>
            <a:off x="1042988" y="1217613"/>
            <a:ext cx="4584700" cy="1143000"/>
          </a:xfrm>
          <a:prstGeom prst="rect">
            <a:avLst/>
          </a:prstGeom>
        </p:spPr>
        <p:txBody>
          <a:bodyPr anchor="ctr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b="1" smtClean="0">
                <a:solidFill>
                  <a:srgbClr val="3D5C92"/>
                </a:solidFill>
              </a:rPr>
              <a:t>文章标题的作用</a:t>
            </a:r>
            <a:r>
              <a:rPr lang="zh-CN" altLang="en-US" sz="3000" smtClean="0">
                <a:solidFill>
                  <a:srgbClr val="3D5C92"/>
                </a:solidFill>
              </a:rPr>
              <a:t>：</a:t>
            </a:r>
            <a:endParaRPr lang="zh-CN" altLang="en-US" sz="3000" smtClean="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-822608" y="1108388"/>
            <a:ext cx="8229600" cy="1139825"/>
          </a:xfrm>
          <a:prstGeom prst="rect">
            <a:avLst/>
          </a:prstGeom>
        </p:spPr>
        <p:txBody>
          <a:bodyPr anchor="ctr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000" b="1" smtClean="0">
                <a:solidFill>
                  <a:srgbClr val="3D5C92"/>
                </a:solidFill>
              </a:rPr>
              <a:t>解读标题，概括情节。</a:t>
            </a:r>
            <a:endParaRPr lang="zh-CN" altLang="en-US" sz="3000" smtClean="0">
              <a:solidFill>
                <a:srgbClr val="3D5C92"/>
              </a:solidFill>
            </a:endParaRP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1117600" y="2337269"/>
            <a:ext cx="10388600" cy="49022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1</a:t>
            </a:r>
            <a:r>
              <a:rPr lang="zh-CN" altLang="zh-CN" sz="2500" smtClean="0">
                <a:solidFill>
                  <a:srgbClr val="3D5C92"/>
                </a:solidFill>
              </a:rPr>
              <a:t>）带上她的眼睛去干嘛？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zh-CN" altLang="zh-CN" sz="2500" smtClean="0">
                <a:solidFill>
                  <a:srgbClr val="3D5C92"/>
                </a:solidFill>
              </a:rPr>
              <a:t>带上她的眼睛去度假。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zh-CN" altLang="zh-CN" sz="2500" smtClean="0">
                <a:solidFill>
                  <a:srgbClr val="3D5C92"/>
                </a:solidFill>
              </a:rPr>
              <a:t>（</a:t>
            </a:r>
            <a:r>
              <a:rPr lang="en-US" altLang="zh-CN" sz="2500" smtClean="0">
                <a:solidFill>
                  <a:srgbClr val="3D5C92"/>
                </a:solidFill>
              </a:rPr>
              <a:t>2</a:t>
            </a:r>
            <a:r>
              <a:rPr lang="zh-CN" altLang="zh-CN" sz="2500" smtClean="0">
                <a:solidFill>
                  <a:srgbClr val="3D5C92"/>
                </a:solidFill>
              </a:rPr>
              <a:t>）为什么要带上她的眼睛？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zh-CN" altLang="zh-CN" sz="2500" smtClean="0">
                <a:solidFill>
                  <a:srgbClr val="3D5C92"/>
                </a:solidFill>
              </a:rPr>
              <a:t>因为她是“落日六号”的领航员，飞船在地心出了事故，所以她被困在了地心。所以带上小女孩的眼睛最后一次领略地球表面的风光。</a:t>
            </a:r>
            <a:r>
              <a:rPr lang="en-US" altLang="zh-CN" sz="2500" smtClean="0">
                <a:solidFill>
                  <a:srgbClr val="3D5C92"/>
                </a:solidFill>
              </a:rPr>
              <a:t> </a:t>
            </a:r>
            <a:endParaRPr lang="zh-CN" altLang="zh-CN" sz="2500" smtClean="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1117600" y="1395413"/>
            <a:ext cx="9144000" cy="593725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500" b="1" noProof="1" smtClean="0">
                <a:solidFill>
                  <a:srgbClr val="3D5C92"/>
                </a:solidFill>
              </a:rPr>
              <a:t>1</a:t>
            </a:r>
            <a:r>
              <a:rPr lang="zh-CN" altLang="zh-CN" sz="2500" b="1" noProof="1" smtClean="0">
                <a:solidFill>
                  <a:srgbClr val="3D5C92"/>
                </a:solidFill>
              </a:rPr>
              <a:t>．作者记叙了一个怎样的故事？</a:t>
            </a:r>
            <a:endParaRPr lang="zh-CN" altLang="zh-CN" sz="2500" b="1" noProof="1" smtClean="0">
              <a:solidFill>
                <a:srgbClr val="3D5C92"/>
              </a:solidFill>
            </a:endParaRPr>
          </a:p>
          <a:p>
            <a:r>
              <a:rPr lang="zh-CN" altLang="zh-CN" sz="2500" noProof="1" smtClean="0">
                <a:solidFill>
                  <a:srgbClr val="3D5C92"/>
                </a:solidFill>
              </a:rPr>
              <a:t>这篇课文主要讲的是“落日六号”地航飞船失事了，领航员小姑娘被困在了地心，再也无法看见地面世界，所以主任让我带上她的眼睛去度假。</a:t>
            </a:r>
            <a:endParaRPr lang="en-US" altLang="zh-CN" sz="2500" noProof="1" smtClean="0">
              <a:solidFill>
                <a:srgbClr val="3D5C92"/>
              </a:solidFill>
            </a:endParaRPr>
          </a:p>
          <a:p>
            <a:endParaRPr lang="en-US" altLang="zh-CN" sz="2500" noProof="1" smtClean="0">
              <a:solidFill>
                <a:srgbClr val="3D5C92"/>
              </a:solidFill>
            </a:endParaRPr>
          </a:p>
          <a:p>
            <a:r>
              <a:rPr lang="en-US" altLang="zh-CN" sz="2500" b="1" noProof="1" smtClean="0">
                <a:solidFill>
                  <a:srgbClr val="3D5C92"/>
                </a:solidFill>
              </a:rPr>
              <a:t>2</a:t>
            </a:r>
            <a:r>
              <a:rPr lang="zh-CN" altLang="zh-CN" sz="2500" b="1" noProof="1" smtClean="0">
                <a:solidFill>
                  <a:srgbClr val="3D5C92"/>
                </a:solidFill>
              </a:rPr>
              <a:t>．给文章划分段落，概括大意：</a:t>
            </a:r>
            <a:endParaRPr lang="zh-CN" altLang="zh-CN" sz="2500" b="1" noProof="1" smtClean="0">
              <a:solidFill>
                <a:srgbClr val="3D5C9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zh-CN" sz="2500" noProof="1" smtClean="0">
                <a:solidFill>
                  <a:srgbClr val="3D5C92"/>
                </a:solidFill>
              </a:rPr>
              <a:t>第一段（带上眼睛）开端：我带上她的眼睛去休假。</a:t>
            </a:r>
            <a:endParaRPr lang="zh-CN" altLang="zh-CN" sz="2500" noProof="1" smtClean="0">
              <a:solidFill>
                <a:srgbClr val="3D5C9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zh-CN" sz="2500" noProof="1" smtClean="0">
                <a:solidFill>
                  <a:srgbClr val="3D5C92"/>
                </a:solidFill>
              </a:rPr>
              <a:t>第二段（奇怪表现）发展：草原旅行我与她感受迥异，令我生疑。</a:t>
            </a:r>
            <a:endParaRPr lang="zh-CN" altLang="zh-CN" sz="2500" noProof="1" smtClean="0">
              <a:solidFill>
                <a:srgbClr val="3D5C9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zh-CN" sz="2500" noProof="1" smtClean="0">
                <a:solidFill>
                  <a:srgbClr val="3D5C92"/>
                </a:solidFill>
              </a:rPr>
              <a:t>第三段（落日六号）高潮：她因落日六号出事被困地心。</a:t>
            </a:r>
            <a:endParaRPr lang="zh-CN" altLang="zh-CN" sz="2500" noProof="1" smtClean="0">
              <a:solidFill>
                <a:srgbClr val="3D5C9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zh-CN" sz="2500" noProof="1" smtClean="0">
                <a:solidFill>
                  <a:srgbClr val="3D5C92"/>
                </a:solidFill>
              </a:rPr>
              <a:t>第四段（被困地心）结局：我能感受她的歌声与话语。</a:t>
            </a:r>
            <a:endParaRPr lang="zh-CN" altLang="zh-CN" sz="2500" noProof="1" smtClean="0">
              <a:solidFill>
                <a:srgbClr val="3D5C9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zh-CN" altLang="zh-CN" sz="2500" noProof="1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9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charRg st="9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charRg st="9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25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charRg st="125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charRg st="125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49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charRg st="149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charRg st="149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标题 14338"/>
          <p:cNvSpPr txBox="1">
            <a:spLocks noChangeArrowheads="1"/>
          </p:cNvSpPr>
          <p:nvPr/>
        </p:nvSpPr>
        <p:spPr>
          <a:xfrm>
            <a:off x="1615281" y="974316"/>
            <a:ext cx="8961438" cy="1139825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b="1" smtClean="0">
                <a:solidFill>
                  <a:srgbClr val="3D5C92"/>
                </a:solidFill>
                <a:ea typeface="楷体" panose="02010609060101010101" pitchFamily="49" charset="-122"/>
              </a:rPr>
              <a:t>研读课文第一部分</a:t>
            </a:r>
            <a:endParaRPr lang="zh-CN" altLang="en-US" sz="3000" b="1" smtClean="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1" name="文本框 14339"/>
          <p:cNvSpPr txBox="1">
            <a:spLocks noChangeArrowheads="1"/>
          </p:cNvSpPr>
          <p:nvPr/>
        </p:nvSpPr>
        <p:spPr bwMode="auto">
          <a:xfrm>
            <a:off x="1758155" y="1481242"/>
            <a:ext cx="42386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1">
                <a:solidFill>
                  <a:srgbClr val="3D5C92"/>
                </a:solidFill>
                <a:ea typeface="楷体" panose="02010609060101010101" pitchFamily="49" charset="-122"/>
              </a:rPr>
              <a:t>眼睛的主人是谁？</a:t>
            </a:r>
            <a:endParaRPr lang="zh-CN" altLang="en-US" sz="2500" b="1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809087" y="2988276"/>
            <a:ext cx="59531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疑问：</a:t>
            </a:r>
            <a:endParaRPr lang="zh-CN" altLang="en-US" sz="2500">
              <a:solidFill>
                <a:srgbClr val="3D5C92"/>
              </a:solidFill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758156" y="3726257"/>
            <a:ext cx="36671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1">
                <a:solidFill>
                  <a:srgbClr val="3D5C92"/>
                </a:solidFill>
                <a:ea typeface="楷体" panose="02010609060101010101" pitchFamily="49" charset="-122"/>
              </a:rPr>
              <a:t>小姑娘的表现</a:t>
            </a:r>
            <a:endParaRPr lang="zh-CN" altLang="en-US" sz="2500" b="1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09087" y="5474082"/>
            <a:ext cx="11969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疑问：</a:t>
            </a:r>
            <a:endParaRPr lang="zh-CN" altLang="en-US" sz="2500">
              <a:solidFill>
                <a:srgbClr val="3D5C92"/>
              </a:solidFill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712119" y="2067232"/>
            <a:ext cx="85455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>
                <a:solidFill>
                  <a:srgbClr val="3D5C92"/>
                </a:solidFill>
                <a:ea typeface="楷体" panose="02010609060101010101" pitchFamily="49" charset="-122"/>
              </a:rPr>
              <a:t>      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一个刚毕业的小姑娘，在肥大的太空服中，显得很娇小，她面前有一支失重的铅笔飘在空中。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221581" y="4194569"/>
            <a:ext cx="854551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>
                <a:solidFill>
                  <a:srgbClr val="3D5C92"/>
                </a:solidFill>
                <a:ea typeface="楷体" panose="02010609060101010101" pitchFamily="49" charset="-122"/>
              </a:rPr>
              <a:t>       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这个决定对她似乎很艰难，她的双手在太空服的手套里，握在胸前，双眼半闭着，似乎认为地球在我们这次短暂的旅行后就要爆炸了，我不由笑出声来。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992618" y="2951525"/>
            <a:ext cx="339067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姑娘是谁？她在哪儿？</a:t>
            </a:r>
            <a:endParaRPr lang="zh-CN" altLang="en-US" sz="2500">
              <a:solidFill>
                <a:srgbClr val="3D5C92"/>
              </a:solidFill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869537" y="5509007"/>
            <a:ext cx="659667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表现更加奇怪，为什么她作出选择如此艰难？</a:t>
            </a:r>
            <a:endParaRPr lang="zh-CN" altLang="en-US" sz="2500">
              <a:solidFill>
                <a:srgbClr val="3D5C9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7" grpId="1"/>
      <p:bldP spid="17" grpId="2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内容占位符 2"/>
          <p:cNvSpPr txBox="1">
            <a:spLocks noChangeArrowheads="1"/>
          </p:cNvSpPr>
          <p:nvPr/>
        </p:nvSpPr>
        <p:spPr>
          <a:xfrm>
            <a:off x="1320800" y="1365250"/>
            <a:ext cx="9144000" cy="5865813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zh-CN" altLang="zh-CN" sz="2500" smtClean="0">
                <a:solidFill>
                  <a:srgbClr val="3D5C92"/>
                </a:solidFill>
              </a:rPr>
              <a:t>眼睛的主人给“我”最初的印象是什么？作者这样写的目的是什么？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zh-CN" altLang="zh-CN" sz="2500" smtClean="0">
                <a:solidFill>
                  <a:srgbClr val="3D5C92"/>
                </a:solidFill>
              </a:rPr>
              <a:t>明确：印象：好像刚毕业的小姑娘，娇小，一副可怜兮兮的样子。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en-US" altLang="zh-CN" sz="2500" smtClean="0">
                <a:solidFill>
                  <a:srgbClr val="3D5C92"/>
                </a:solidFill>
              </a:rPr>
              <a:t>2</a:t>
            </a:r>
            <a:r>
              <a:rPr lang="zh-CN" altLang="zh-CN" sz="2500" smtClean="0">
                <a:solidFill>
                  <a:srgbClr val="3D5C92"/>
                </a:solidFill>
              </a:rPr>
              <a:t>．“某些方面可能比地狱还稍差些”，这句话有怎样的表达作用？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zh-CN" altLang="zh-CN" sz="2500" smtClean="0">
                <a:solidFill>
                  <a:srgbClr val="3D5C92"/>
                </a:solidFill>
              </a:rPr>
              <a:t>明确：突出眼睛的主人生存的环境极其险恶。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endParaRPr lang="zh-CN" altLang="en-US" sz="2500" smtClean="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标题 15362"/>
          <p:cNvSpPr txBox="1">
            <a:spLocks noChangeArrowheads="1"/>
          </p:cNvSpPr>
          <p:nvPr/>
        </p:nvSpPr>
        <p:spPr>
          <a:xfrm>
            <a:off x="1815248" y="1230313"/>
            <a:ext cx="8229600" cy="1139825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mtClean="0">
                <a:solidFill>
                  <a:srgbClr val="3D5C92"/>
                </a:solidFill>
                <a:ea typeface="楷体" panose="02010609060101010101" pitchFamily="49" charset="-122"/>
              </a:rPr>
              <a:t>研读课文第二部分</a:t>
            </a:r>
            <a:endParaRPr lang="zh-CN" altLang="en-US" sz="2500" smtClean="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1" name="文本框 15363"/>
          <p:cNvSpPr txBox="1">
            <a:spLocks noChangeArrowheads="1"/>
          </p:cNvSpPr>
          <p:nvPr/>
        </p:nvSpPr>
        <p:spPr bwMode="auto">
          <a:xfrm>
            <a:off x="2113698" y="1933575"/>
            <a:ext cx="46730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眼睛</a:t>
            </a:r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在文章中具体指什么？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15286" y="4164013"/>
            <a:ext cx="403187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我带上她的眼睛去了哪里？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97836" y="2582863"/>
            <a:ext cx="807402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所谓眼睛就是一幅传感眼镜，当你戴上它时，</a:t>
            </a:r>
            <a:r>
              <a:rPr lang="en-US" altLang="zh-CN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它还能通过采集戴着它的人的脑电波，把触觉和味觉一同发射出去。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545498" y="4813300"/>
            <a:ext cx="779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大草原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197836" y="5281613"/>
            <a:ext cx="793273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这是高山与草原的交接处，大草原从我面前一直延伸到天边，背后的群山覆盖着绿色的森林，几座还有银色的雪冠。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文本框 71681"/>
          <p:cNvSpPr txBox="1">
            <a:spLocks noChangeArrowheads="1"/>
          </p:cNvSpPr>
          <p:nvPr/>
        </p:nvSpPr>
        <p:spPr bwMode="auto">
          <a:xfrm>
            <a:off x="2170113" y="1681163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>
                <a:solidFill>
                  <a:srgbClr val="3D5C92"/>
                </a:solidFill>
                <a:ea typeface="楷体" panose="02010609060101010101" pitchFamily="49" charset="-122"/>
              </a:rPr>
              <a:t>看到了野花，小姑娘是什么表现？</a:t>
            </a:r>
            <a:endParaRPr lang="zh-CN" altLang="en-US" sz="30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097088" y="2382838"/>
            <a:ext cx="777716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她突然惊叫：</a:t>
            </a:r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呀，花，有花啊！上次我来时没有的！</a:t>
            </a:r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  <a:p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呀，真美！能闻闻它吗？不，别拔下它！</a:t>
            </a:r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请求我闻一闻花香而不要采下它。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  <a:p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啊，我也闻到了，真像一首隐隐传来的小夜曲呢</a:t>
            </a:r>
            <a:r>
              <a:rPr lang="en-US" altLang="zh-CN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endParaRPr lang="en-US" altLang="zh-CN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文本框 74753"/>
          <p:cNvSpPr txBox="1">
            <a:spLocks noChangeArrowheads="1"/>
          </p:cNvSpPr>
          <p:nvPr/>
        </p:nvSpPr>
        <p:spPr bwMode="auto">
          <a:xfrm>
            <a:off x="1422015" y="1146780"/>
            <a:ext cx="63401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>
                <a:solidFill>
                  <a:srgbClr val="3D5C92"/>
                </a:solidFill>
                <a:ea typeface="楷体" panose="02010609060101010101" pitchFamily="49" charset="-122"/>
              </a:rPr>
              <a:t>看到小溪，小姑娘又有怎样的要求？</a:t>
            </a:r>
            <a:endParaRPr lang="zh-CN" altLang="en-US" sz="30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49374" y="3078665"/>
            <a:ext cx="10360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>
                <a:solidFill>
                  <a:srgbClr val="3D5C92"/>
                </a:solidFill>
                <a:ea typeface="楷体" panose="02010609060101010101" pitchFamily="49" charset="-122"/>
              </a:rPr>
              <a:t>小姑娘为什么想感受下清凉的溪水，并请求我将湿漉漉的手举高，让草原的微风慢慢吹干？</a:t>
            </a:r>
            <a:endParaRPr lang="zh-CN" altLang="en-US" sz="30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976191" y="1899616"/>
            <a:ext cx="43524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我真想把手伸到小河里。</a:t>
            </a:r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52365" y="4365436"/>
            <a:ext cx="403187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你那儿很热吧？</a:t>
            </a:r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  <a:p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热，热得像</a:t>
            </a:r>
            <a:r>
              <a:rPr lang="en-US" altLang="zh-CN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地狱。</a:t>
            </a:r>
            <a:r>
              <a:rPr lang="zh-CN" altLang="en-US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玩具, LEGO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MH_Number_1"/>
          <p:cNvSpPr/>
          <p:nvPr>
            <p:custDataLst>
              <p:tags r:id="rId2"/>
            </p:custDataLst>
          </p:nvPr>
        </p:nvSpPr>
        <p:spPr>
          <a:xfrm>
            <a:off x="5526440" y="1841005"/>
            <a:ext cx="558672" cy="561010"/>
          </a:xfrm>
          <a:prstGeom prst="ellipse">
            <a:avLst/>
          </a:prstGeom>
          <a:solidFill>
            <a:srgbClr val="3D5C9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11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Entry_1"/>
          <p:cNvSpPr/>
          <p:nvPr>
            <p:custDataLst>
              <p:tags r:id="rId3"/>
            </p:custDataLst>
          </p:nvPr>
        </p:nvSpPr>
        <p:spPr>
          <a:xfrm>
            <a:off x="6295520" y="1897314"/>
            <a:ext cx="2466975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2554E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2530" noProof="1">
                <a:solidFill>
                  <a:srgbClr val="3D5C92"/>
                </a:solidFill>
                <a:cs typeface="+mn-ea"/>
                <a:sym typeface="+mn-lt"/>
              </a:rPr>
              <a:t> </a:t>
            </a:r>
            <a:r>
              <a:rPr lang="zh-CN" altLang="en-US" sz="2530" noProof="1" smtClean="0">
                <a:solidFill>
                  <a:srgbClr val="3D5C92"/>
                </a:solidFill>
                <a:cs typeface="+mn-ea"/>
                <a:sym typeface="+mn-lt"/>
              </a:rPr>
              <a:t>课文导读</a:t>
            </a:r>
            <a:endParaRPr lang="zh-CN" altLang="en-US" sz="1200" noProof="1">
              <a:solidFill>
                <a:srgbClr val="3D5C92"/>
              </a:solidFill>
              <a:cs typeface="+mn-ea"/>
              <a:sym typeface="+mn-lt"/>
            </a:endParaRPr>
          </a:p>
        </p:txBody>
      </p:sp>
      <p:sp>
        <p:nvSpPr>
          <p:cNvPr id="37" name="MH_Number_2"/>
          <p:cNvSpPr/>
          <p:nvPr>
            <p:custDataLst>
              <p:tags r:id="rId4"/>
            </p:custDataLst>
          </p:nvPr>
        </p:nvSpPr>
        <p:spPr>
          <a:xfrm>
            <a:off x="5526440" y="2711330"/>
            <a:ext cx="558672" cy="558672"/>
          </a:xfrm>
          <a:prstGeom prst="ellipse">
            <a:avLst/>
          </a:prstGeom>
          <a:solidFill>
            <a:srgbClr val="3D5C9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11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MH_Entry_2"/>
          <p:cNvSpPr/>
          <p:nvPr>
            <p:custDataLst>
              <p:tags r:id="rId5"/>
            </p:custDataLst>
          </p:nvPr>
        </p:nvSpPr>
        <p:spPr>
          <a:xfrm>
            <a:off x="6295520" y="2767264"/>
            <a:ext cx="2466975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2554E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zh-CN" altLang="en-US" sz="2530" noProof="1">
                <a:solidFill>
                  <a:srgbClr val="3D5C92"/>
                </a:solidFill>
                <a:cs typeface="+mn-ea"/>
                <a:sym typeface="+mn-lt"/>
              </a:rPr>
              <a:t> </a:t>
            </a:r>
            <a:r>
              <a:rPr lang="zh-CN" altLang="en-US" sz="2530" noProof="1" smtClean="0">
                <a:solidFill>
                  <a:srgbClr val="3D5C92"/>
                </a:solidFill>
                <a:cs typeface="+mn-ea"/>
                <a:sym typeface="+mn-lt"/>
              </a:rPr>
              <a:t>字词学习</a:t>
            </a:r>
            <a:endParaRPr lang="zh-CN" altLang="en-US" sz="1200" noProof="1">
              <a:solidFill>
                <a:srgbClr val="3D5C92"/>
              </a:solidFill>
              <a:cs typeface="+mn-ea"/>
              <a:sym typeface="+mn-lt"/>
            </a:endParaRPr>
          </a:p>
        </p:txBody>
      </p:sp>
      <p:sp>
        <p:nvSpPr>
          <p:cNvPr id="39" name="MH_Number_3"/>
          <p:cNvSpPr/>
          <p:nvPr>
            <p:custDataLst>
              <p:tags r:id="rId6"/>
            </p:custDataLst>
          </p:nvPr>
        </p:nvSpPr>
        <p:spPr>
          <a:xfrm>
            <a:off x="5526440" y="3581280"/>
            <a:ext cx="558672" cy="558672"/>
          </a:xfrm>
          <a:prstGeom prst="ellipse">
            <a:avLst/>
          </a:prstGeom>
          <a:solidFill>
            <a:srgbClr val="3D5C9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11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MH_Entry_3"/>
          <p:cNvSpPr/>
          <p:nvPr>
            <p:custDataLst>
              <p:tags r:id="rId7"/>
            </p:custDataLst>
          </p:nvPr>
        </p:nvSpPr>
        <p:spPr>
          <a:xfrm>
            <a:off x="6295520" y="3636420"/>
            <a:ext cx="2466975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2554E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zh-CN" altLang="en-US" sz="2530" noProof="1">
                <a:solidFill>
                  <a:srgbClr val="3D5C92"/>
                </a:solidFill>
                <a:cs typeface="+mn-ea"/>
                <a:sym typeface="+mn-lt"/>
              </a:rPr>
              <a:t> </a:t>
            </a:r>
            <a:r>
              <a:rPr lang="zh-CN" altLang="en-US" sz="2530" noProof="1" smtClean="0">
                <a:solidFill>
                  <a:srgbClr val="3D5C92"/>
                </a:solidFill>
                <a:cs typeface="+mn-ea"/>
                <a:sym typeface="+mn-lt"/>
              </a:rPr>
              <a:t>课文赏析</a:t>
            </a:r>
            <a:endParaRPr lang="zh-CN" altLang="en-US" sz="1200" noProof="1">
              <a:solidFill>
                <a:srgbClr val="3D5C92"/>
              </a:solidFill>
              <a:cs typeface="+mn-ea"/>
              <a:sym typeface="+mn-lt"/>
            </a:endParaRPr>
          </a:p>
        </p:txBody>
      </p:sp>
      <p:sp>
        <p:nvSpPr>
          <p:cNvPr id="41" name="MH_Number_4"/>
          <p:cNvSpPr/>
          <p:nvPr>
            <p:custDataLst>
              <p:tags r:id="rId8"/>
            </p:custDataLst>
          </p:nvPr>
        </p:nvSpPr>
        <p:spPr>
          <a:xfrm>
            <a:off x="5526440" y="4451230"/>
            <a:ext cx="558672" cy="558672"/>
          </a:xfrm>
          <a:prstGeom prst="ellipse">
            <a:avLst/>
          </a:prstGeom>
          <a:solidFill>
            <a:srgbClr val="3D5C9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11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MH_Entry_4"/>
          <p:cNvSpPr/>
          <p:nvPr>
            <p:custDataLst>
              <p:tags r:id="rId9"/>
            </p:custDataLst>
          </p:nvPr>
        </p:nvSpPr>
        <p:spPr>
          <a:xfrm>
            <a:off x="6295520" y="4506370"/>
            <a:ext cx="2466975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2554E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zh-CN" altLang="en-US" sz="2530" noProof="1">
                <a:solidFill>
                  <a:srgbClr val="3D5C92"/>
                </a:solidFill>
                <a:cs typeface="+mn-ea"/>
                <a:sym typeface="+mn-lt"/>
              </a:rPr>
              <a:t> </a:t>
            </a:r>
            <a:r>
              <a:rPr lang="zh-CN" altLang="en-US" sz="2530" noProof="1" smtClean="0">
                <a:solidFill>
                  <a:srgbClr val="3D5C92"/>
                </a:solidFill>
                <a:cs typeface="+mn-ea"/>
                <a:sym typeface="+mn-lt"/>
              </a:rPr>
              <a:t>课文小结</a:t>
            </a:r>
            <a:endParaRPr lang="zh-CN" altLang="en-US" sz="1200" noProof="1">
              <a:solidFill>
                <a:srgbClr val="3D5C92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295520" y="2370136"/>
            <a:ext cx="1923196" cy="0"/>
          </a:xfrm>
          <a:prstGeom prst="line">
            <a:avLst/>
          </a:prstGeom>
          <a:ln>
            <a:solidFill>
              <a:srgbClr val="3D5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295520" y="3243545"/>
            <a:ext cx="1923196" cy="0"/>
          </a:xfrm>
          <a:prstGeom prst="line">
            <a:avLst/>
          </a:prstGeom>
          <a:ln>
            <a:solidFill>
              <a:srgbClr val="3D5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295520" y="4116954"/>
            <a:ext cx="1923196" cy="0"/>
          </a:xfrm>
          <a:prstGeom prst="line">
            <a:avLst/>
          </a:prstGeom>
          <a:ln>
            <a:solidFill>
              <a:srgbClr val="3D5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295520" y="4990364"/>
            <a:ext cx="1923196" cy="0"/>
          </a:xfrm>
          <a:prstGeom prst="line">
            <a:avLst/>
          </a:prstGeom>
          <a:ln>
            <a:solidFill>
              <a:srgbClr val="3D5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 rot="5400000">
            <a:off x="3102248" y="2967393"/>
            <a:ext cx="3232155" cy="952300"/>
            <a:chOff x="3970797" y="1841012"/>
            <a:chExt cx="4802842" cy="952300"/>
          </a:xfrm>
        </p:grpSpPr>
        <p:sp>
          <p:nvSpPr>
            <p:cNvPr id="48" name="矩形 47"/>
            <p:cNvSpPr/>
            <p:nvPr/>
          </p:nvSpPr>
          <p:spPr>
            <a:xfrm rot="16200000">
              <a:off x="5953176" y="366806"/>
              <a:ext cx="830997" cy="4022016"/>
            </a:xfrm>
            <a:prstGeom prst="rect">
              <a:avLst/>
            </a:prstGeom>
          </p:spPr>
          <p:txBody>
            <a:bodyPr vert="eaVert" wrap="squar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5400" b="1" spc="600" noProof="1">
                  <a:solidFill>
                    <a:srgbClr val="3D5C92"/>
                  </a:solidFill>
                  <a:cs typeface="+mn-ea"/>
                  <a:sym typeface="+mn-lt"/>
                </a:rPr>
                <a:t>主目录</a:t>
              </a:r>
              <a:endParaRPr lang="zh-CN" altLang="en-US" sz="5400" b="1" spc="600" noProof="1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rot="16200000">
              <a:off x="6372218" y="-560409"/>
              <a:ext cx="0" cy="4802842"/>
            </a:xfrm>
            <a:prstGeom prst="line">
              <a:avLst/>
            </a:prstGeom>
            <a:solidFill>
              <a:srgbClr val="65BBB7"/>
            </a:solidFill>
            <a:ln w="12700">
              <a:solidFill>
                <a:srgbClr val="3D5C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30460" y="1794639"/>
            <a:ext cx="81407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500">
                <a:solidFill>
                  <a:srgbClr val="3D5C92"/>
                </a:solidFill>
              </a:rPr>
              <a:t>作者在本部分对比描写了“我”与“她”对草原的感受不同，我对草原有怎样的感受？她对草原有怎样的感受？</a:t>
            </a:r>
            <a:endParaRPr lang="zh-CN" altLang="zh-CN" sz="2500">
              <a:solidFill>
                <a:srgbClr val="3D5C92"/>
              </a:solidFill>
            </a:endParaRPr>
          </a:p>
          <a:p>
            <a:r>
              <a:rPr lang="zh-CN" altLang="zh-CN" sz="2500">
                <a:solidFill>
                  <a:srgbClr val="3D5C92"/>
                </a:solidFill>
              </a:rPr>
              <a:t>明确：我虽然对草原景色有感叹，但觉得草原的一切都寻常。</a:t>
            </a:r>
            <a:endParaRPr lang="en-US" altLang="zh-CN" sz="2500">
              <a:solidFill>
                <a:srgbClr val="3D5C92"/>
              </a:solidFill>
            </a:endParaRPr>
          </a:p>
          <a:p>
            <a:r>
              <a:rPr lang="zh-CN" altLang="zh-CN" sz="2500">
                <a:solidFill>
                  <a:srgbClr val="3D5C92"/>
                </a:solidFill>
              </a:rPr>
              <a:t>而她对草原的一切景致都感到惊喜，渴望地看草原上的每一朵野花，每一棵小草，看草丛中跃动的每一缕阳光，渴望地听草原上的每一种声音。一条突然出现的小溪，小溪中的一条小鱼，都会令她激动不已；一阵不期而至的微风，风中一缕绿草的清香都会让她落泪。</a:t>
            </a:r>
            <a:endParaRPr lang="zh-CN" altLang="zh-CN" sz="2500">
              <a:solidFill>
                <a:srgbClr val="3D5C92"/>
              </a:solidFill>
            </a:endParaRPr>
          </a:p>
          <a:p>
            <a:endParaRPr lang="zh-CN" altLang="en-US" sz="250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课文赏析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1815248" y="2559844"/>
            <a:ext cx="8583612" cy="1741487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500" smtClean="0">
                <a:solidFill>
                  <a:srgbClr val="3D5C92"/>
                </a:solidFill>
              </a:rPr>
              <a:t>这篇文章表达了怎样的中心思想？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r>
              <a:rPr lang="zh-CN" altLang="zh-CN" sz="2500" smtClean="0">
                <a:solidFill>
                  <a:srgbClr val="3D5C92"/>
                </a:solidFill>
              </a:rPr>
              <a:t>明确：通过写她深陷地心只能通过传感眼镜感性地了解地球的故事，歌颂了乐观、敬业为了科学而不怕献身的精神，也表达了最平凡的事物才更需要我们去珍惜的哲理。</a:t>
            </a:r>
            <a:endParaRPr lang="zh-CN" altLang="zh-CN" sz="2500" smtClean="0">
              <a:solidFill>
                <a:srgbClr val="3D5C92"/>
              </a:solidFill>
            </a:endParaRPr>
          </a:p>
          <a:p>
            <a:endParaRPr lang="zh-CN" altLang="en-US" sz="2500" smtClean="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玩具, LEGO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103369" y="3048921"/>
            <a:ext cx="4457952" cy="1423417"/>
            <a:chOff x="730011" y="3271737"/>
            <a:chExt cx="4457952" cy="1423417"/>
          </a:xfrm>
        </p:grpSpPr>
        <p:sp>
          <p:nvSpPr>
            <p:cNvPr id="16" name="文本框 10"/>
            <p:cNvSpPr txBox="1"/>
            <p:nvPr/>
          </p:nvSpPr>
          <p:spPr>
            <a:xfrm>
              <a:off x="730011" y="4218100"/>
              <a:ext cx="44579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500" cap="all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Scenery DESIGN</a:t>
              </a:r>
              <a:endParaRPr lang="zh-CN" altLang="en-US" sz="2500" cap="all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42376" y="3271737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smtClean="0">
                  <a:solidFill>
                    <a:srgbClr val="3D5C92"/>
                  </a:solidFill>
                  <a:cs typeface="+mn-ea"/>
                  <a:sym typeface="+mn-lt"/>
                </a:rPr>
                <a:t>课文小结</a:t>
              </a:r>
              <a:endParaRPr lang="zh-CN" altLang="en-US" sz="48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6193" y="4128262"/>
              <a:ext cx="3569097" cy="45719"/>
            </a:xfrm>
            <a:prstGeom prst="rect">
              <a:avLst/>
            </a:prstGeom>
            <a:solidFill>
              <a:srgbClr val="3D5C9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rgbClr val="65BBB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 rot="16200000">
            <a:off x="5878572" y="671919"/>
            <a:ext cx="822576" cy="3847538"/>
          </a:xfrm>
          <a:prstGeom prst="roundRect">
            <a:avLst>
              <a:gd name="adj" fmla="val 50000"/>
            </a:avLst>
          </a:prstGeom>
          <a:solidFill>
            <a:srgbClr val="3D5C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400" b="1" spc="600" smtClean="0">
                <a:cs typeface="+mn-ea"/>
                <a:sym typeface="+mn-lt"/>
              </a:rPr>
              <a:t>第四部</a:t>
            </a:r>
            <a:r>
              <a:rPr lang="zh-CN" altLang="en-US" sz="4400" b="1" spc="600" dirty="0">
                <a:cs typeface="+mn-ea"/>
                <a:sym typeface="+mn-lt"/>
              </a:rPr>
              <a:t>分</a:t>
            </a:r>
            <a:endParaRPr lang="zh-CN" altLang="en-US" sz="4400" b="1" spc="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课文小结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内容占位符 2"/>
          <p:cNvSpPr txBox="1">
            <a:spLocks noChangeArrowheads="1"/>
          </p:cNvSpPr>
          <p:nvPr/>
        </p:nvSpPr>
        <p:spPr>
          <a:xfrm>
            <a:off x="2704248" y="2328863"/>
            <a:ext cx="8229600" cy="4530725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500" b="1" smtClean="0">
                <a:solidFill>
                  <a:srgbClr val="3D5C92"/>
                </a:solidFill>
              </a:rPr>
              <a:t>认识一种文体</a:t>
            </a:r>
            <a:r>
              <a:rPr lang="en-US" altLang="zh-CN" sz="2500" b="1" smtClean="0">
                <a:solidFill>
                  <a:srgbClr val="3D5C92"/>
                </a:solidFill>
              </a:rPr>
              <a:t>—           </a:t>
            </a:r>
            <a:r>
              <a:rPr lang="zh-CN" altLang="en-US" sz="2500" b="1" smtClean="0">
                <a:solidFill>
                  <a:srgbClr val="3D5C92"/>
                </a:solidFill>
              </a:rPr>
              <a:t>科幻小说</a:t>
            </a:r>
            <a:endParaRPr lang="en-US" altLang="zh-CN" sz="2500" b="1" smtClean="0">
              <a:solidFill>
                <a:srgbClr val="3D5C92"/>
              </a:solidFill>
            </a:endParaRPr>
          </a:p>
          <a:p>
            <a:endParaRPr lang="en-US" altLang="zh-CN" sz="2500" b="1" smtClean="0">
              <a:solidFill>
                <a:srgbClr val="3D5C92"/>
              </a:solidFill>
            </a:endParaRPr>
          </a:p>
          <a:p>
            <a:r>
              <a:rPr lang="zh-CN" altLang="en-US" sz="2500" b="1" smtClean="0">
                <a:solidFill>
                  <a:srgbClr val="3D5C92"/>
                </a:solidFill>
              </a:rPr>
              <a:t>学习一种读书方法</a:t>
            </a:r>
            <a:r>
              <a:rPr lang="en-US" altLang="zh-CN" sz="2500" b="1" smtClean="0">
                <a:solidFill>
                  <a:srgbClr val="3D5C92"/>
                </a:solidFill>
              </a:rPr>
              <a:t>—    </a:t>
            </a:r>
            <a:r>
              <a:rPr lang="zh-CN" altLang="en-US" sz="2500" b="1" smtClean="0">
                <a:solidFill>
                  <a:srgbClr val="3D5C92"/>
                </a:solidFill>
              </a:rPr>
              <a:t>批注</a:t>
            </a:r>
            <a:endParaRPr lang="en-US" altLang="zh-CN" sz="2500" b="1" smtClean="0">
              <a:solidFill>
                <a:srgbClr val="3D5C92"/>
              </a:solidFill>
            </a:endParaRPr>
          </a:p>
          <a:p>
            <a:endParaRPr lang="en-US" altLang="zh-CN" sz="2500" b="1" smtClean="0">
              <a:solidFill>
                <a:srgbClr val="3D5C92"/>
              </a:solidFill>
            </a:endParaRPr>
          </a:p>
          <a:p>
            <a:r>
              <a:rPr lang="zh-CN" altLang="en-US" sz="2500" b="1" smtClean="0">
                <a:solidFill>
                  <a:srgbClr val="3D5C92"/>
                </a:solidFill>
              </a:rPr>
              <a:t>感动于一种生活态度</a:t>
            </a:r>
            <a:r>
              <a:rPr lang="en-US" altLang="zh-CN" sz="2500" b="1" smtClean="0">
                <a:solidFill>
                  <a:srgbClr val="3D5C92"/>
                </a:solidFill>
              </a:rPr>
              <a:t>—</a:t>
            </a:r>
            <a:r>
              <a:rPr lang="zh-CN" altLang="en-US" sz="2500" b="1" smtClean="0">
                <a:solidFill>
                  <a:srgbClr val="3D5C92"/>
                </a:solidFill>
              </a:rPr>
              <a:t>处逆境仍乐观坚强</a:t>
            </a:r>
            <a:endParaRPr lang="en-US" altLang="zh-CN" sz="2500" b="1" smtClean="0">
              <a:solidFill>
                <a:srgbClr val="3D5C9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500" b="1" smtClean="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玩具, LEGO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13276" y="3890054"/>
            <a:ext cx="5405176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hape 18"/>
          <p:cNvSpPr/>
          <p:nvPr/>
        </p:nvSpPr>
        <p:spPr>
          <a:xfrm>
            <a:off x="3774436" y="3301541"/>
            <a:ext cx="4682856" cy="464325"/>
          </a:xfrm>
          <a:prstGeom prst="roundRect">
            <a:avLst>
              <a:gd name="adj" fmla="val 50000"/>
            </a:avLst>
          </a:prstGeom>
          <a:solidFill>
            <a:srgbClr val="3D5C92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4254315" y="3386793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人教版四年级语文教学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41810" y="2302922"/>
            <a:ext cx="5376642" cy="9233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3D5C92"/>
                </a:solidFill>
                <a:cs typeface="+mn-ea"/>
                <a:sym typeface="+mn-lt"/>
              </a:rPr>
              <a:t>同学们下课啦</a:t>
            </a:r>
            <a:endParaRPr lang="en-US" altLang="zh-CN" sz="6000" b="1" dirty="0">
              <a:solidFill>
                <a:srgbClr val="3D5C9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7152" y="3067905"/>
            <a:ext cx="447405" cy="492622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605" y="3070286"/>
            <a:ext cx="7015675" cy="4926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10" tIns="0" rIns="13491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818" y="2495561"/>
            <a:ext cx="6979977" cy="5806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5794" y="2491993"/>
            <a:ext cx="640168" cy="58424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5625" y="3798506"/>
            <a:ext cx="6267225" cy="1268441"/>
          </a:xfrm>
          <a:prstGeom prst="rect">
            <a:avLst/>
          </a:prstGeom>
          <a:noFill/>
          <a:ln w="25400">
            <a:noFill/>
          </a:ln>
        </p:spPr>
        <p:txBody>
          <a:bodyPr lIns="91377" tIns="45686" rIns="91377" bIns="45686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949" y="976053"/>
            <a:ext cx="2855771" cy="14278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玩具, LEGO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103369" y="3048921"/>
            <a:ext cx="4457952" cy="1423417"/>
            <a:chOff x="730011" y="3271737"/>
            <a:chExt cx="4457952" cy="1423417"/>
          </a:xfrm>
        </p:grpSpPr>
        <p:sp>
          <p:nvSpPr>
            <p:cNvPr id="16" name="文本框 10"/>
            <p:cNvSpPr txBox="1"/>
            <p:nvPr/>
          </p:nvSpPr>
          <p:spPr>
            <a:xfrm>
              <a:off x="730011" y="4218100"/>
              <a:ext cx="44579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500" cap="all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Scenery DESIGN</a:t>
              </a:r>
              <a:endParaRPr lang="zh-CN" altLang="en-US" sz="2500" cap="all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42376" y="3271737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smtClean="0">
                  <a:solidFill>
                    <a:srgbClr val="3D5C92"/>
                  </a:solidFill>
                  <a:cs typeface="+mn-ea"/>
                  <a:sym typeface="+mn-lt"/>
                </a:rPr>
                <a:t>课文导读</a:t>
              </a:r>
              <a:endParaRPr lang="zh-CN" altLang="en-US" sz="48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6193" y="4128262"/>
              <a:ext cx="3569097" cy="45719"/>
            </a:xfrm>
            <a:prstGeom prst="rect">
              <a:avLst/>
            </a:prstGeom>
            <a:solidFill>
              <a:srgbClr val="3D5C9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rgbClr val="65BBB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 rot="16200000">
            <a:off x="5878572" y="671919"/>
            <a:ext cx="822576" cy="3847538"/>
          </a:xfrm>
          <a:prstGeom prst="roundRect">
            <a:avLst>
              <a:gd name="adj" fmla="val 50000"/>
            </a:avLst>
          </a:prstGeom>
          <a:solidFill>
            <a:srgbClr val="3D5C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400" b="1" spc="600" dirty="0">
                <a:cs typeface="+mn-ea"/>
                <a:sym typeface="+mn-lt"/>
              </a:rPr>
              <a:t>第一部分</a:t>
            </a:r>
            <a:endParaRPr lang="zh-CN" altLang="en-US" sz="4400" b="1" spc="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课文导读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8" name="Picture 9" descr="18268110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57" y="1476375"/>
            <a:ext cx="259556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05144" y="5126851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smtClean="0">
                <a:solidFill>
                  <a:srgbClr val="3D5C92"/>
                </a:solidFill>
                <a:cs typeface="+mn-ea"/>
                <a:sym typeface="+mn-lt"/>
              </a:rPr>
              <a:t>作者简介</a:t>
            </a:r>
            <a:endParaRPr lang="zh-CN" altLang="en-US" sz="3000">
              <a:solidFill>
                <a:srgbClr val="3D5C92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800" y="2362429"/>
            <a:ext cx="6731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3D5C92"/>
                </a:solidFill>
                <a:cs typeface="+mn-ea"/>
                <a:sym typeface="+mn-lt"/>
              </a:rPr>
              <a:t>刘慈欣</a:t>
            </a:r>
            <a:r>
              <a:rPr lang="zh-CN" altLang="en-US" sz="2500">
                <a:solidFill>
                  <a:srgbClr val="3D5C92"/>
                </a:solidFill>
                <a:cs typeface="+mn-ea"/>
                <a:sym typeface="+mn-lt"/>
              </a:rPr>
              <a:t>，男，汉族，</a:t>
            </a:r>
            <a:r>
              <a:rPr lang="en-US" altLang="zh-CN" sz="2500">
                <a:solidFill>
                  <a:srgbClr val="3D5C92"/>
                </a:solidFill>
                <a:cs typeface="+mn-ea"/>
                <a:sym typeface="+mn-lt"/>
              </a:rPr>
              <a:t>1963</a:t>
            </a:r>
            <a:r>
              <a:rPr lang="zh-CN" altLang="en-US" sz="2500">
                <a:solidFill>
                  <a:srgbClr val="3D5C92"/>
                </a:solidFill>
                <a:cs typeface="+mn-ea"/>
                <a:sym typeface="+mn-lt"/>
              </a:rPr>
              <a:t>年</a:t>
            </a:r>
            <a:r>
              <a:rPr lang="en-US" altLang="zh-CN" sz="2500">
                <a:solidFill>
                  <a:srgbClr val="3D5C92"/>
                </a:solidFill>
                <a:cs typeface="+mn-ea"/>
                <a:sym typeface="+mn-lt"/>
              </a:rPr>
              <a:t>6</a:t>
            </a:r>
            <a:r>
              <a:rPr lang="zh-CN" altLang="en-US" sz="2500">
                <a:solidFill>
                  <a:srgbClr val="3D5C92"/>
                </a:solidFill>
                <a:cs typeface="+mn-ea"/>
                <a:sym typeface="+mn-lt"/>
              </a:rPr>
              <a:t>月出生，</a:t>
            </a:r>
            <a:r>
              <a:rPr lang="en-US" altLang="zh-CN" sz="2500">
                <a:solidFill>
                  <a:srgbClr val="3D5C92"/>
                </a:solidFill>
                <a:cs typeface="+mn-ea"/>
                <a:sym typeface="+mn-lt"/>
              </a:rPr>
              <a:t>1985</a:t>
            </a:r>
            <a:r>
              <a:rPr lang="zh-CN" altLang="en-US" sz="2500">
                <a:solidFill>
                  <a:srgbClr val="3D5C92"/>
                </a:solidFill>
                <a:cs typeface="+mn-ea"/>
                <a:sym typeface="+mn-lt"/>
              </a:rPr>
              <a:t>年</a:t>
            </a:r>
            <a:r>
              <a:rPr lang="en-US" altLang="zh-CN" sz="2500">
                <a:solidFill>
                  <a:srgbClr val="3D5C92"/>
                </a:solidFill>
                <a:cs typeface="+mn-ea"/>
                <a:sym typeface="+mn-lt"/>
              </a:rPr>
              <a:t>10</a:t>
            </a:r>
            <a:r>
              <a:rPr lang="zh-CN" altLang="en-US" sz="2500">
                <a:solidFill>
                  <a:srgbClr val="3D5C92"/>
                </a:solidFill>
                <a:cs typeface="+mn-ea"/>
                <a:sym typeface="+mn-lt"/>
              </a:rPr>
              <a:t>月参加工作，山西阳泉人，本科学历，高级工程师，科幻作家，中国作家协会会员、第九届全委会委员</a:t>
            </a:r>
            <a:r>
              <a:rPr lang="zh-CN" altLang="en-US" sz="2500" smtClean="0">
                <a:solidFill>
                  <a:srgbClr val="3D5C92"/>
                </a:solidFill>
                <a:cs typeface="+mn-ea"/>
                <a:sym typeface="+mn-lt"/>
              </a:rPr>
              <a:t>，</a:t>
            </a:r>
            <a:r>
              <a:rPr lang="zh-CN" altLang="en-US" sz="2500">
                <a:solidFill>
                  <a:srgbClr val="3D5C92"/>
                </a:solidFill>
                <a:cs typeface="+mn-ea"/>
                <a:sym typeface="+mn-lt"/>
              </a:rPr>
              <a:t> 中国科普作家协会会员，山西省作家协会副主</a:t>
            </a:r>
            <a:r>
              <a:rPr lang="zh-CN" altLang="en-US" sz="2500" smtClean="0">
                <a:solidFill>
                  <a:srgbClr val="3D5C92"/>
                </a:solidFill>
                <a:cs typeface="+mn-ea"/>
                <a:sym typeface="+mn-lt"/>
              </a:rPr>
              <a:t>席</a:t>
            </a:r>
            <a:r>
              <a:rPr lang="zh-CN" altLang="en-US" sz="2500">
                <a:solidFill>
                  <a:srgbClr val="3D5C92"/>
                </a:solidFill>
                <a:cs typeface="+mn-ea"/>
                <a:sym typeface="+mn-lt"/>
              </a:rPr>
              <a:t> ，阳泉市作家协会副主席，中国科幻小说代表作家之一。</a:t>
            </a:r>
            <a:endParaRPr lang="zh-CN" altLang="en-US" sz="2500">
              <a:solidFill>
                <a:srgbClr val="3D5C9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课文导读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0769" y="2614980"/>
            <a:ext cx="646331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000" smtClean="0">
                <a:solidFill>
                  <a:srgbClr val="3D5C92"/>
                </a:solidFill>
                <a:cs typeface="+mn-ea"/>
                <a:sym typeface="+mn-lt"/>
              </a:rPr>
              <a:t>作者简介</a:t>
            </a:r>
            <a:endParaRPr lang="zh-CN" altLang="en-US" sz="3000">
              <a:solidFill>
                <a:srgbClr val="3D5C92"/>
              </a:solidFill>
              <a:cs typeface="+mn-ea"/>
              <a:sym typeface="+mn-lt"/>
            </a:endParaRPr>
          </a:p>
        </p:txBody>
      </p:sp>
      <p:sp>
        <p:nvSpPr>
          <p:cNvPr id="8" name="文本框 55305"/>
          <p:cNvSpPr txBox="1">
            <a:spLocks noChangeArrowheads="1"/>
          </p:cNvSpPr>
          <p:nvPr/>
        </p:nvSpPr>
        <p:spPr bwMode="auto">
          <a:xfrm>
            <a:off x="1234413" y="1921669"/>
            <a:ext cx="34988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刘慈欣</a:t>
            </a:r>
            <a:endParaRPr lang="zh-CN" altLang="en-US" sz="30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3000" smtClean="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  主</a:t>
            </a:r>
            <a:r>
              <a:rPr lang="zh-CN" altLang="en-US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要作品有：</a:t>
            </a:r>
            <a:endParaRPr lang="zh-CN" altLang="en-US" sz="30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地球往事三部曲</a:t>
            </a:r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en-US" altLang="zh-CN" sz="30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球状闪电</a:t>
            </a:r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en-US" altLang="zh-CN" sz="30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超新星纪元</a:t>
            </a:r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en-US" altLang="zh-CN" sz="30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三体</a:t>
            </a:r>
            <a:r>
              <a:rPr lang="en-US" altLang="zh-CN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30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三部曲</a:t>
            </a:r>
            <a:endParaRPr lang="zh-CN" altLang="en-US" sz="30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55306"/>
          <p:cNvSpPr txBox="1">
            <a:spLocks noChangeArrowheads="1"/>
          </p:cNvSpPr>
          <p:nvPr/>
        </p:nvSpPr>
        <p:spPr bwMode="auto">
          <a:xfrm>
            <a:off x="5457826" y="2614980"/>
            <a:ext cx="5940425" cy="24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日，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三体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获得第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73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届雨果奖最佳长篇小说奖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这是亚洲人首次获得有“科幻界诺贝尔文学奖”之称的雨果奖。</a:t>
            </a:r>
            <a:endParaRPr lang="zh-CN" altLang="en-US" sz="25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75000"/>
              </a:lnSpc>
            </a:pP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代表作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三体</a:t>
            </a:r>
            <a:r>
              <a:rPr lang="en-US" altLang="zh-CN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500">
                <a:solidFill>
                  <a:srgbClr val="3D5C92"/>
                </a:solidFill>
                <a:latin typeface="+mn-lt"/>
                <a:ea typeface="+mn-ea"/>
                <a:cs typeface="+mn-ea"/>
                <a:sym typeface="+mn-lt"/>
              </a:rPr>
              <a:t>三部曲被普遍认为是中国科幻文学的里程碑之作，将中国科幻推上了世界的高度。</a:t>
            </a:r>
            <a:endParaRPr lang="zh-CN" altLang="en-US" sz="25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2500">
              <a:solidFill>
                <a:srgbClr val="3D5C9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课文导读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文本框 7170"/>
          <p:cNvSpPr txBox="1">
            <a:spLocks noChangeArrowheads="1"/>
          </p:cNvSpPr>
          <p:nvPr/>
        </p:nvSpPr>
        <p:spPr bwMode="auto">
          <a:xfrm>
            <a:off x="2008034" y="1845538"/>
            <a:ext cx="79930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>
                <a:solidFill>
                  <a:srgbClr val="3D5C92"/>
                </a:solidFill>
                <a:ea typeface="黑体" panose="02010609060101010101" pitchFamily="49" charset="-122"/>
              </a:rPr>
              <a:t>       </a:t>
            </a:r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科幻小说，是小说类别之一。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是用幻想的形式，表现人类在未来世界的物质精神文化生活和科学技术远景，其内容交织着科学事实和预见、想象。通常将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科学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、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幻想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和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小说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视为其三要素。是随着近代科学技术的蓬勃发展而产生的一种文学样式。</a:t>
            </a:r>
            <a:endParaRPr lang="zh-CN" altLang="en-US" sz="2500">
              <a:solidFill>
                <a:srgbClr val="3D5C92"/>
              </a:solidFill>
              <a:ea typeface="楷体" panose="02010609060101010101" pitchFamily="49" charset="-122"/>
            </a:endParaRPr>
          </a:p>
          <a:p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       在科幻爱好者中盛传的一则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500">
                <a:solidFill>
                  <a:srgbClr val="3D5C92"/>
                </a:solidFill>
                <a:ea typeface="黑体" panose="02010609060101010101" pitchFamily="49" charset="-122"/>
              </a:rPr>
              <a:t>世界上最短的科幻小说</a:t>
            </a:r>
            <a:r>
              <a:rPr lang="zh-CN" altLang="en-US" sz="2500">
                <a:solidFill>
                  <a:srgbClr val="3D5C9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500">
                <a:solidFill>
                  <a:srgbClr val="3D5C92"/>
                </a:solidFill>
                <a:ea typeface="楷体" panose="02010609060101010101" pitchFamily="49" charset="-122"/>
              </a:rPr>
              <a:t>是这样的：地球上最后一个人坐在房间里。这时响起了敲门声</a:t>
            </a:r>
            <a:r>
              <a:rPr lang="en-US" altLang="zh-CN" sz="2500">
                <a:solidFill>
                  <a:srgbClr val="3D5C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500">
              <a:solidFill>
                <a:srgbClr val="3D5C92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玩具, LEGO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103369" y="3048921"/>
            <a:ext cx="4457952" cy="1423417"/>
            <a:chOff x="730011" y="3271737"/>
            <a:chExt cx="4457952" cy="1423417"/>
          </a:xfrm>
        </p:grpSpPr>
        <p:sp>
          <p:nvSpPr>
            <p:cNvPr id="16" name="文本框 10"/>
            <p:cNvSpPr txBox="1"/>
            <p:nvPr/>
          </p:nvSpPr>
          <p:spPr>
            <a:xfrm>
              <a:off x="730011" y="4218100"/>
              <a:ext cx="44579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500" cap="all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Scenery DESIGN</a:t>
              </a:r>
              <a:endParaRPr lang="zh-CN" altLang="en-US" sz="2500" cap="all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42376" y="3271737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smtClean="0">
                  <a:solidFill>
                    <a:srgbClr val="3D5C92"/>
                  </a:solidFill>
                  <a:cs typeface="+mn-ea"/>
                  <a:sym typeface="+mn-lt"/>
                </a:rPr>
                <a:t>字词学习</a:t>
              </a:r>
              <a:endParaRPr lang="zh-CN" altLang="en-US" sz="48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6193" y="4128262"/>
              <a:ext cx="3569097" cy="45719"/>
            </a:xfrm>
            <a:prstGeom prst="rect">
              <a:avLst/>
            </a:prstGeom>
            <a:solidFill>
              <a:srgbClr val="3D5C9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rgbClr val="65BBB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 rot="16200000">
            <a:off x="5878572" y="671919"/>
            <a:ext cx="822576" cy="3847538"/>
          </a:xfrm>
          <a:prstGeom prst="roundRect">
            <a:avLst>
              <a:gd name="adj" fmla="val 50000"/>
            </a:avLst>
          </a:prstGeom>
          <a:solidFill>
            <a:srgbClr val="3D5C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400" b="1" spc="600" smtClean="0">
                <a:cs typeface="+mn-ea"/>
                <a:sym typeface="+mn-lt"/>
              </a:rPr>
              <a:t>第二部</a:t>
            </a:r>
            <a:r>
              <a:rPr lang="zh-CN" altLang="en-US" sz="4400" b="1" spc="600" dirty="0">
                <a:cs typeface="+mn-ea"/>
                <a:sym typeface="+mn-lt"/>
              </a:rPr>
              <a:t>分</a:t>
            </a:r>
            <a:endParaRPr lang="zh-CN" altLang="en-US" sz="4400" b="1" spc="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字词学习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82713" y="1757383"/>
            <a:ext cx="108077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>
                <a:solidFill>
                  <a:srgbClr val="3D5C92"/>
                </a:solidFill>
              </a:rPr>
              <a:t>人迹罕至（</a:t>
            </a:r>
            <a:r>
              <a:rPr lang="en-US" altLang="zh-CN" sz="2500">
                <a:solidFill>
                  <a:srgbClr val="3D5C92"/>
                </a:solidFill>
              </a:rPr>
              <a:t>r</a:t>
            </a:r>
            <a:r>
              <a:rPr lang="zh-CN" altLang="zh-CN" sz="2500">
                <a:solidFill>
                  <a:srgbClr val="3D5C92"/>
                </a:solidFill>
              </a:rPr>
              <a:t>é</a:t>
            </a:r>
            <a:r>
              <a:rPr lang="en-US" altLang="zh-CN" sz="2500">
                <a:solidFill>
                  <a:srgbClr val="3D5C92"/>
                </a:solidFill>
              </a:rPr>
              <a:t>n j</a:t>
            </a:r>
            <a:r>
              <a:rPr lang="zh-CN" altLang="zh-CN" sz="2500">
                <a:solidFill>
                  <a:srgbClr val="3D5C92"/>
                </a:solidFill>
              </a:rPr>
              <a:t>ì</a:t>
            </a:r>
            <a:r>
              <a:rPr lang="en-US" altLang="zh-CN" sz="2500">
                <a:solidFill>
                  <a:srgbClr val="3D5C92"/>
                </a:solidFill>
              </a:rPr>
              <a:t> h</a:t>
            </a:r>
            <a:r>
              <a:rPr lang="zh-CN" altLang="zh-CN" sz="2500">
                <a:solidFill>
                  <a:srgbClr val="3D5C92"/>
                </a:solidFill>
              </a:rPr>
              <a:t>ǎ</a:t>
            </a:r>
            <a:r>
              <a:rPr lang="en-US" altLang="zh-CN" sz="2500">
                <a:solidFill>
                  <a:srgbClr val="3D5C92"/>
                </a:solidFill>
              </a:rPr>
              <a:t>n zh</a:t>
            </a:r>
            <a:r>
              <a:rPr lang="zh-CN" altLang="zh-CN" sz="2500">
                <a:solidFill>
                  <a:srgbClr val="3D5C92"/>
                </a:solidFill>
              </a:rPr>
              <a:t>ì）：罕：少。人很少到的地方</a:t>
            </a:r>
            <a:r>
              <a:rPr lang="zh-CN" altLang="zh-CN" sz="2500" smtClean="0">
                <a:solidFill>
                  <a:srgbClr val="3D5C92"/>
                </a:solidFill>
              </a:rPr>
              <a:t>。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2500">
                <a:solidFill>
                  <a:srgbClr val="3D5C92"/>
                </a:solidFill>
              </a:rPr>
              <a:t> </a:t>
            </a:r>
            <a:r>
              <a:rPr lang="en-US" altLang="zh-CN" sz="2500" smtClean="0">
                <a:solidFill>
                  <a:srgbClr val="3D5C92"/>
                </a:solidFill>
              </a:rPr>
              <a:t>                                           </a:t>
            </a:r>
            <a:r>
              <a:rPr lang="zh-CN" altLang="zh-CN" sz="2500" smtClean="0">
                <a:solidFill>
                  <a:srgbClr val="3D5C92"/>
                </a:solidFill>
              </a:rPr>
              <a:t>指</a:t>
            </a:r>
            <a:r>
              <a:rPr lang="zh-CN" altLang="zh-CN" sz="2500">
                <a:solidFill>
                  <a:srgbClr val="3D5C92"/>
                </a:solidFill>
              </a:rPr>
              <a:t>偏僻荒凉的地方很少有人来过</a:t>
            </a:r>
            <a:r>
              <a:rPr lang="zh-CN" altLang="zh-CN" sz="2500" smtClean="0">
                <a:solidFill>
                  <a:srgbClr val="3D5C92"/>
                </a:solidFill>
              </a:rPr>
              <a:t>。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zh-CN" altLang="zh-CN" sz="250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>
                <a:solidFill>
                  <a:srgbClr val="3D5C92"/>
                </a:solidFill>
              </a:rPr>
              <a:t>浮躁（</a:t>
            </a:r>
            <a:r>
              <a:rPr lang="en-US" altLang="zh-CN" sz="2500">
                <a:solidFill>
                  <a:srgbClr val="3D5C92"/>
                </a:solidFill>
              </a:rPr>
              <a:t>f</a:t>
            </a:r>
            <a:r>
              <a:rPr lang="zh-CN" altLang="zh-CN" sz="2500">
                <a:solidFill>
                  <a:srgbClr val="3D5C92"/>
                </a:solidFill>
              </a:rPr>
              <a:t>ú</a:t>
            </a:r>
            <a:r>
              <a:rPr lang="en-US" altLang="zh-CN" sz="2500">
                <a:solidFill>
                  <a:srgbClr val="3D5C92"/>
                </a:solidFill>
              </a:rPr>
              <a:t> z</a:t>
            </a:r>
            <a:r>
              <a:rPr lang="zh-CN" altLang="zh-CN" sz="2500">
                <a:solidFill>
                  <a:srgbClr val="3D5C92"/>
                </a:solidFill>
              </a:rPr>
              <a:t>à</a:t>
            </a:r>
            <a:r>
              <a:rPr lang="en-US" altLang="zh-CN" sz="2500">
                <a:solidFill>
                  <a:srgbClr val="3D5C92"/>
                </a:solidFill>
              </a:rPr>
              <a:t>o</a:t>
            </a:r>
            <a:r>
              <a:rPr lang="zh-CN" altLang="zh-CN" sz="2500">
                <a:solidFill>
                  <a:srgbClr val="3D5C92"/>
                </a:solidFill>
              </a:rPr>
              <a:t>）：急躁，不沉稳</a:t>
            </a:r>
            <a:r>
              <a:rPr lang="zh-CN" altLang="zh-CN" sz="2500" smtClean="0">
                <a:solidFill>
                  <a:srgbClr val="3D5C92"/>
                </a:solidFill>
              </a:rPr>
              <a:t>。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zh-CN" altLang="zh-CN" sz="250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>
                <a:solidFill>
                  <a:srgbClr val="3D5C92"/>
                </a:solidFill>
              </a:rPr>
              <a:t>气势磅薄（</a:t>
            </a:r>
            <a:r>
              <a:rPr lang="en-US" altLang="zh-CN" sz="2500">
                <a:solidFill>
                  <a:srgbClr val="3D5C92"/>
                </a:solidFill>
              </a:rPr>
              <a:t>q</a:t>
            </a:r>
            <a:r>
              <a:rPr lang="zh-CN" altLang="zh-CN" sz="2500">
                <a:solidFill>
                  <a:srgbClr val="3D5C92"/>
                </a:solidFill>
              </a:rPr>
              <a:t>ì</a:t>
            </a:r>
            <a:r>
              <a:rPr lang="en-US" altLang="zh-CN" sz="2500">
                <a:solidFill>
                  <a:srgbClr val="3D5C92"/>
                </a:solidFill>
              </a:rPr>
              <a:t> sh</a:t>
            </a:r>
            <a:r>
              <a:rPr lang="zh-CN" altLang="zh-CN" sz="2500">
                <a:solidFill>
                  <a:srgbClr val="3D5C92"/>
                </a:solidFill>
              </a:rPr>
              <a:t>ì</a:t>
            </a:r>
            <a:r>
              <a:rPr lang="en-US" altLang="zh-CN" sz="2500">
                <a:solidFill>
                  <a:srgbClr val="3D5C92"/>
                </a:solidFill>
              </a:rPr>
              <a:t> p</a:t>
            </a:r>
            <a:r>
              <a:rPr lang="zh-CN" altLang="zh-CN" sz="2500">
                <a:solidFill>
                  <a:srgbClr val="3D5C92"/>
                </a:solidFill>
              </a:rPr>
              <a:t>á</a:t>
            </a:r>
            <a:r>
              <a:rPr lang="en-US" altLang="zh-CN" sz="2500">
                <a:solidFill>
                  <a:srgbClr val="3D5C92"/>
                </a:solidFill>
              </a:rPr>
              <a:t>ng b</a:t>
            </a:r>
            <a:r>
              <a:rPr lang="zh-CN" altLang="zh-CN" sz="2500">
                <a:solidFill>
                  <a:srgbClr val="3D5C92"/>
                </a:solidFill>
              </a:rPr>
              <a:t>ó）：形容宏伟壮观，雄壮</a:t>
            </a:r>
            <a:r>
              <a:rPr lang="zh-CN" altLang="zh-CN" sz="2500" smtClean="0">
                <a:solidFill>
                  <a:srgbClr val="3D5C92"/>
                </a:solidFill>
              </a:rPr>
              <a:t>有气势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2500">
                <a:solidFill>
                  <a:srgbClr val="3D5C92"/>
                </a:solidFill>
              </a:rPr>
              <a:t> </a:t>
            </a:r>
            <a:r>
              <a:rPr lang="en-US" altLang="zh-CN" sz="2500" smtClean="0">
                <a:solidFill>
                  <a:srgbClr val="3D5C92"/>
                </a:solidFill>
              </a:rPr>
              <a:t>                                            </a:t>
            </a:r>
            <a:r>
              <a:rPr lang="zh-CN" altLang="zh-CN" sz="2500" smtClean="0">
                <a:solidFill>
                  <a:srgbClr val="3D5C92"/>
                </a:solidFill>
              </a:rPr>
              <a:t>的</a:t>
            </a:r>
            <a:r>
              <a:rPr lang="zh-CN" altLang="zh-CN" sz="2500">
                <a:solidFill>
                  <a:srgbClr val="3D5C92"/>
                </a:solidFill>
              </a:rPr>
              <a:t>样子（多形容景物）</a:t>
            </a:r>
            <a:r>
              <a:rPr lang="zh-CN" altLang="zh-CN" sz="2500" smtClean="0">
                <a:solidFill>
                  <a:srgbClr val="3D5C92"/>
                </a:solidFill>
              </a:rPr>
              <a:t>。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zh-CN" altLang="zh-CN" sz="250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>
                <a:solidFill>
                  <a:srgbClr val="3D5C92"/>
                </a:solidFill>
              </a:rPr>
              <a:t>时隐时现（</a:t>
            </a:r>
            <a:r>
              <a:rPr lang="en-US" altLang="zh-CN" sz="2500">
                <a:solidFill>
                  <a:srgbClr val="3D5C92"/>
                </a:solidFill>
              </a:rPr>
              <a:t>sh</a:t>
            </a:r>
            <a:r>
              <a:rPr lang="zh-CN" altLang="zh-CN" sz="2500">
                <a:solidFill>
                  <a:srgbClr val="3D5C92"/>
                </a:solidFill>
              </a:rPr>
              <a:t>í</a:t>
            </a:r>
            <a:r>
              <a:rPr lang="en-US" altLang="zh-CN" sz="2500">
                <a:solidFill>
                  <a:srgbClr val="3D5C92"/>
                </a:solidFill>
              </a:rPr>
              <a:t> y</a:t>
            </a:r>
            <a:r>
              <a:rPr lang="zh-CN" altLang="zh-CN" sz="2500">
                <a:solidFill>
                  <a:srgbClr val="3D5C92"/>
                </a:solidFill>
              </a:rPr>
              <a:t>ǐ</a:t>
            </a:r>
            <a:r>
              <a:rPr lang="en-US" altLang="zh-CN" sz="2500">
                <a:solidFill>
                  <a:srgbClr val="3D5C92"/>
                </a:solidFill>
              </a:rPr>
              <a:t>n sh</a:t>
            </a:r>
            <a:r>
              <a:rPr lang="zh-CN" altLang="zh-CN" sz="2500">
                <a:solidFill>
                  <a:srgbClr val="3D5C92"/>
                </a:solidFill>
              </a:rPr>
              <a:t>í</a:t>
            </a:r>
            <a:r>
              <a:rPr lang="en-US" altLang="zh-CN" sz="2500">
                <a:solidFill>
                  <a:srgbClr val="3D5C92"/>
                </a:solidFill>
              </a:rPr>
              <a:t> xi</a:t>
            </a:r>
            <a:r>
              <a:rPr lang="zh-CN" altLang="zh-CN" sz="2500">
                <a:solidFill>
                  <a:srgbClr val="3D5C92"/>
                </a:solidFill>
              </a:rPr>
              <a:t>à</a:t>
            </a:r>
            <a:r>
              <a:rPr lang="en-US" altLang="zh-CN" sz="2500">
                <a:solidFill>
                  <a:srgbClr val="3D5C92"/>
                </a:solidFill>
              </a:rPr>
              <a:t>n</a:t>
            </a:r>
            <a:r>
              <a:rPr lang="zh-CN" altLang="zh-CN" sz="2500">
                <a:solidFill>
                  <a:srgbClr val="3D5C92"/>
                </a:solidFill>
              </a:rPr>
              <a:t>）：一会儿隐没，一会儿出现。</a:t>
            </a:r>
            <a:endParaRPr lang="zh-CN" altLang="zh-CN" sz="250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5248" y="355589"/>
            <a:ext cx="8284144" cy="492443"/>
            <a:chOff x="-1473313" y="666013"/>
            <a:chExt cx="8284144" cy="492443"/>
          </a:xfrm>
        </p:grpSpPr>
        <p:sp>
          <p:nvSpPr>
            <p:cNvPr id="7" name="矩形 6"/>
            <p:cNvSpPr/>
            <p:nvPr/>
          </p:nvSpPr>
          <p:spPr>
            <a:xfrm flipV="1">
              <a:off x="4473651" y="939542"/>
              <a:ext cx="2337180" cy="45720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88343" y="66601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3D5C92"/>
                  </a:solidFill>
                  <a:cs typeface="+mn-ea"/>
                  <a:sym typeface="+mn-lt"/>
                </a:rPr>
                <a:t>字词学习</a:t>
              </a:r>
              <a:endParaRPr lang="zh-CN" altLang="en-US" sz="3200" b="1" spc="300" dirty="0">
                <a:solidFill>
                  <a:srgbClr val="3D5C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1473313" y="954494"/>
              <a:ext cx="2337180" cy="45719"/>
            </a:xfrm>
            <a:prstGeom prst="rect">
              <a:avLst/>
            </a:prstGeom>
            <a:solidFill>
              <a:srgbClr val="3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66960" y="2417836"/>
            <a:ext cx="88773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>
                <a:solidFill>
                  <a:srgbClr val="3D5C92"/>
                </a:solidFill>
              </a:rPr>
              <a:t>笼罩（</a:t>
            </a:r>
            <a:r>
              <a:rPr lang="en-US" altLang="zh-CN" sz="2500">
                <a:solidFill>
                  <a:srgbClr val="3D5C92"/>
                </a:solidFill>
              </a:rPr>
              <a:t>l</a:t>
            </a:r>
            <a:r>
              <a:rPr lang="zh-CN" altLang="zh-CN" sz="2500">
                <a:solidFill>
                  <a:srgbClr val="3D5C92"/>
                </a:solidFill>
              </a:rPr>
              <a:t>ǒ</a:t>
            </a:r>
            <a:r>
              <a:rPr lang="en-US" altLang="zh-CN" sz="2500">
                <a:solidFill>
                  <a:srgbClr val="3D5C92"/>
                </a:solidFill>
              </a:rPr>
              <a:t>ng zh</a:t>
            </a:r>
            <a:r>
              <a:rPr lang="zh-CN" altLang="zh-CN" sz="2500">
                <a:solidFill>
                  <a:srgbClr val="3D5C92"/>
                </a:solidFill>
              </a:rPr>
              <a:t>à</a:t>
            </a:r>
            <a:r>
              <a:rPr lang="en-US" altLang="zh-CN" sz="2500">
                <a:solidFill>
                  <a:srgbClr val="3D5C92"/>
                </a:solidFill>
              </a:rPr>
              <a:t>o</a:t>
            </a:r>
            <a:r>
              <a:rPr lang="zh-CN" altLang="zh-CN" sz="2500">
                <a:solidFill>
                  <a:srgbClr val="3D5C92"/>
                </a:solidFill>
              </a:rPr>
              <a:t>）：广泛覆盖的样子</a:t>
            </a:r>
            <a:r>
              <a:rPr lang="zh-CN" altLang="zh-CN" sz="2500" smtClean="0">
                <a:solidFill>
                  <a:srgbClr val="3D5C92"/>
                </a:solidFill>
              </a:rPr>
              <a:t>。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zh-CN" altLang="zh-CN" sz="250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>
                <a:solidFill>
                  <a:srgbClr val="3D5C92"/>
                </a:solidFill>
              </a:rPr>
              <a:t>全息（</a:t>
            </a:r>
            <a:r>
              <a:rPr lang="en-US" altLang="zh-CN" sz="2500">
                <a:solidFill>
                  <a:srgbClr val="3D5C92"/>
                </a:solidFill>
              </a:rPr>
              <a:t>qu</a:t>
            </a:r>
            <a:r>
              <a:rPr lang="zh-CN" altLang="zh-CN" sz="2500">
                <a:solidFill>
                  <a:srgbClr val="3D5C92"/>
                </a:solidFill>
              </a:rPr>
              <a:t>á</a:t>
            </a:r>
            <a:r>
              <a:rPr lang="en-US" altLang="zh-CN" sz="2500">
                <a:solidFill>
                  <a:srgbClr val="3D5C92"/>
                </a:solidFill>
              </a:rPr>
              <a:t>n x</a:t>
            </a:r>
            <a:r>
              <a:rPr lang="zh-CN" altLang="zh-CN" sz="2500">
                <a:solidFill>
                  <a:srgbClr val="3D5C92"/>
                </a:solidFill>
              </a:rPr>
              <a:t>ī）：物体整个空间情况的全部信</a:t>
            </a:r>
            <a:r>
              <a:rPr lang="zh-CN" altLang="zh-CN" sz="2500" smtClean="0">
                <a:solidFill>
                  <a:srgbClr val="3D5C92"/>
                </a:solidFill>
              </a:rPr>
              <a:t>息</a:t>
            </a:r>
            <a:endParaRPr lang="en-US" altLang="zh-CN" sz="2500" smtClean="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 smtClean="0">
                <a:solidFill>
                  <a:srgbClr val="3D5C92"/>
                </a:solidFill>
              </a:rPr>
              <a:t>。</a:t>
            </a:r>
            <a:endParaRPr lang="zh-CN" altLang="zh-CN" sz="2500">
              <a:solidFill>
                <a:srgbClr val="3D5C9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zh-CN" sz="2500">
                <a:solidFill>
                  <a:srgbClr val="3D5C92"/>
                </a:solidFill>
              </a:rPr>
              <a:t>天涯海角（</a:t>
            </a:r>
            <a:r>
              <a:rPr lang="en-US" altLang="zh-CN" sz="2500">
                <a:solidFill>
                  <a:srgbClr val="3D5C92"/>
                </a:solidFill>
              </a:rPr>
              <a:t>ti</a:t>
            </a:r>
            <a:r>
              <a:rPr lang="zh-CN" altLang="zh-CN" sz="2500">
                <a:solidFill>
                  <a:srgbClr val="3D5C92"/>
                </a:solidFill>
              </a:rPr>
              <a:t>ā</a:t>
            </a:r>
            <a:r>
              <a:rPr lang="en-US" altLang="zh-CN" sz="2500">
                <a:solidFill>
                  <a:srgbClr val="3D5C92"/>
                </a:solidFill>
              </a:rPr>
              <a:t>n y</a:t>
            </a:r>
            <a:r>
              <a:rPr lang="zh-CN" altLang="zh-CN" sz="2500">
                <a:solidFill>
                  <a:srgbClr val="3D5C92"/>
                </a:solidFill>
              </a:rPr>
              <a:t>á</a:t>
            </a:r>
            <a:r>
              <a:rPr lang="en-US" altLang="zh-CN" sz="2500">
                <a:solidFill>
                  <a:srgbClr val="3D5C92"/>
                </a:solidFill>
              </a:rPr>
              <a:t> h</a:t>
            </a:r>
            <a:r>
              <a:rPr lang="zh-CN" altLang="zh-CN" sz="2500">
                <a:solidFill>
                  <a:srgbClr val="3D5C92"/>
                </a:solidFill>
              </a:rPr>
              <a:t>ǎ</a:t>
            </a:r>
            <a:r>
              <a:rPr lang="en-US" altLang="zh-CN" sz="2500">
                <a:solidFill>
                  <a:srgbClr val="3D5C92"/>
                </a:solidFill>
              </a:rPr>
              <a:t>i ji</a:t>
            </a:r>
            <a:r>
              <a:rPr lang="zh-CN" altLang="zh-CN" sz="2500">
                <a:solidFill>
                  <a:srgbClr val="3D5C92"/>
                </a:solidFill>
              </a:rPr>
              <a:t>ǎ</a:t>
            </a:r>
            <a:r>
              <a:rPr lang="en-US" altLang="zh-CN" sz="2500">
                <a:solidFill>
                  <a:srgbClr val="3D5C92"/>
                </a:solidFill>
              </a:rPr>
              <a:t>o</a:t>
            </a:r>
            <a:r>
              <a:rPr lang="zh-CN" altLang="zh-CN" sz="2500">
                <a:solidFill>
                  <a:srgbClr val="3D5C92"/>
                </a:solidFill>
              </a:rPr>
              <a:t>）：形容极远的地方，或相隔极远。</a:t>
            </a:r>
            <a:endParaRPr lang="zh-CN" altLang="zh-CN" sz="2500">
              <a:solidFill>
                <a:srgbClr val="3D5C9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ISPRING_ULTRA_SCORM_TRACKING_SLIDES" val="1"/>
  <p:tag name="GENSWF_OUTPUT_FILE_NAME" val="33"/>
  <p:tag name="ISPRING_PRESENTATION_TITLE" val="人教版七年级语文范本PPT-带上她的眼睛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4xqohhz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2882</Words>
  <Application>WPS 演示</Application>
  <PresentationFormat>自定义</PresentationFormat>
  <Paragraphs>231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25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NumberOnly</vt:lpstr>
      <vt:lpstr>Lato</vt:lpstr>
      <vt:lpstr>Calibri</vt:lpstr>
      <vt:lpstr>黑体</vt:lpstr>
      <vt:lpstr>楷体</vt:lpstr>
      <vt:lpstr>微软雅黑</vt:lpstr>
      <vt:lpstr>Arial Unicode MS</vt:lpstr>
      <vt:lpstr>等线</vt:lpstr>
      <vt:lpstr>Meiryo</vt:lpstr>
      <vt:lpstr>Yu Gothic UI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office</dc:title>
  <dc:creator>panda</dc:creator>
  <cp:lastModifiedBy>xiaoke</cp:lastModifiedBy>
  <cp:revision>1</cp:revision>
  <dcterms:created xsi:type="dcterms:W3CDTF">2020-12-19T11:06:06Z</dcterms:created>
  <dcterms:modified xsi:type="dcterms:W3CDTF">2020-12-19T11:06:06Z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