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305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92" y="108"/>
      </p:cViewPr>
      <p:guideLst>
        <p:guide orient="horz" pos="2137"/>
        <p:guide pos="3840"/>
        <p:guide pos="302"/>
        <p:guide pos="7401"/>
        <p:guide pos="20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tags" Target="tags/tag61.xml" /><Relationship Id="rId29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5BAA3D7-13F3-4064-9CB4-CD91E645DF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921DE1-D506-43BB-AC44-F1723235C6C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字体来源：经典行书简、微软雅黑。（版权归字体设计方所有）；图片来源：可商用图片，版权归原作者所有；内容来源：整理自网络。小政用心设计带内容的实用模版。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jpeg" /><Relationship Id="rId4" Type="http://schemas.openxmlformats.org/officeDocument/2006/relationships/image" Target="../media/image5.jpe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762255" y="1095255"/>
            <a:ext cx="4667490" cy="4667490"/>
          </a:xfrm>
          <a:prstGeom prst="ellipse">
            <a:avLst/>
          </a:prstGeom>
          <a:noFill/>
          <a:ln w="22225">
            <a:gradFill flip="none" rotWithShape="1">
              <a:gsLst>
                <a:gs pos="52000">
                  <a:srgbClr val="2B394A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76230" y="-990770"/>
            <a:ext cx="8839541" cy="8839541"/>
          </a:xfrm>
          <a:prstGeom prst="ellipse">
            <a:avLst/>
          </a:prstGeom>
          <a:noFill/>
          <a:ln w="22225">
            <a:gradFill flip="none" rotWithShape="1">
              <a:gsLst>
                <a:gs pos="52000">
                  <a:srgbClr val="2B394A">
                    <a:alpha val="2000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735893" y="68893"/>
            <a:ext cx="6720215" cy="6720215"/>
          </a:xfrm>
          <a:prstGeom prst="ellipse">
            <a:avLst/>
          </a:prstGeom>
          <a:noFill/>
          <a:ln w="22225">
            <a:gradFill flip="none" rotWithShape="1">
              <a:gsLst>
                <a:gs pos="52000">
                  <a:srgbClr val="2B394A">
                    <a:alpha val="20000"/>
                  </a:srgbClr>
                </a:gs>
                <a:gs pos="100000">
                  <a:schemeClr val="bg1">
                    <a:alpha val="60000"/>
                  </a:schemeClr>
                </a:gs>
              </a:gsLst>
              <a:path path="shape">
                <a:fillToRect l="50000" t="50000" r="50000" b="50000"/>
              </a:path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08097" y="1939041"/>
            <a:ext cx="19689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>
                <a:gradFill>
                  <a:gsLst>
                    <a:gs pos="0">
                      <a:srgbClr val="2B394A">
                        <a:alpha val="95000"/>
                      </a:srgbClr>
                    </a:gs>
                    <a:gs pos="100000">
                      <a:schemeClr val="bg1"/>
                    </a:gs>
                  </a:gsLst>
                  <a:lin ang="2700000" scaled="0"/>
                </a:gradFill>
                <a:effectLst>
                  <a:outerShdw blurRad="101600" dist="101600" dir="5400000" algn="t" rotWithShape="0">
                    <a:prstClr val="black">
                      <a:alpha val="19000"/>
                    </a:prst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执</a:t>
            </a:r>
            <a:endParaRPr lang="zh-CN" altLang="en-US" sz="13800">
              <a:gradFill>
                <a:gsLst>
                  <a:gs pos="0">
                    <a:srgbClr val="2B394A">
                      <a:alpha val="95000"/>
                    </a:srgbClr>
                  </a:gs>
                  <a:gs pos="100000">
                    <a:schemeClr val="bg1"/>
                  </a:gs>
                </a:gsLst>
                <a:lin ang="2700000" scaled="0"/>
              </a:gradFill>
              <a:effectLst>
                <a:outerShdw blurRad="101600" dist="101600" dir="5400000" algn="t" rotWithShape="0">
                  <a:prstClr val="black">
                    <a:alpha val="19000"/>
                  </a:prstClr>
                </a:outerShdw>
              </a:effectLst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28223" y="1939041"/>
            <a:ext cx="1762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600">
                <a:gradFill>
                  <a:gsLst>
                    <a:gs pos="0">
                      <a:srgbClr val="2B394A">
                        <a:alpha val="95000"/>
                      </a:srgbClr>
                    </a:gs>
                    <a:gs pos="100000">
                      <a:schemeClr val="bg1"/>
                    </a:gs>
                  </a:gsLst>
                  <a:lin ang="2700000" scaled="0"/>
                </a:gradFill>
                <a:effectLst>
                  <a:outerShdw blurRad="101600" dist="101600" dir="5400000" algn="t" rotWithShape="0">
                    <a:prstClr val="black">
                      <a:alpha val="19000"/>
                    </a:prst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defRPr>
            </a:lvl1pPr>
          </a:lstStyle>
          <a:p>
            <a:r>
              <a:rPr lang="zh-CN" altLang="en-US" sz="13800"/>
              <a:t>行</a:t>
            </a:r>
            <a:endParaRPr lang="zh-CN" altLang="en-US" sz="13800"/>
          </a:p>
        </p:txBody>
      </p:sp>
      <p:sp>
        <p:nvSpPr>
          <p:cNvPr id="9" name="文本框 8"/>
          <p:cNvSpPr txBox="1"/>
          <p:nvPr/>
        </p:nvSpPr>
        <p:spPr>
          <a:xfrm>
            <a:off x="7041485" y="1939041"/>
            <a:ext cx="16646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gradFill>
                  <a:gsLst>
                    <a:gs pos="0">
                      <a:srgbClr val="2B394A">
                        <a:alpha val="95000"/>
                      </a:srgbClr>
                    </a:gs>
                    <a:gs pos="100000">
                      <a:schemeClr val="bg1"/>
                    </a:gs>
                  </a:gsLst>
                  <a:lin ang="2700000" scaled="0"/>
                </a:gradFill>
                <a:effectLst>
                  <a:outerShdw blurRad="101600" dist="101600" dir="5400000" algn="t" rotWithShape="0">
                    <a:prstClr val="black">
                      <a:alpha val="19000"/>
                    </a:prst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defRPr>
            </a:lvl1pPr>
          </a:lstStyle>
          <a:p>
            <a:r>
              <a:rPr lang="zh-CN" altLang="en-US"/>
              <a:t>力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26307" y="4537277"/>
            <a:ext cx="213938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spc="600">
                <a:gradFill flip="none" rotWithShape="1">
                  <a:gsLst>
                    <a:gs pos="0">
                      <a:srgbClr val="2B394A">
                        <a:alpha val="78000"/>
                      </a:srgbClr>
                    </a:gs>
                    <a:gs pos="100000">
                      <a:schemeClr val="bg1">
                        <a:alpha val="60000"/>
                      </a:schemeClr>
                    </a:gs>
                  </a:gsLst>
                  <a:lin ang="2700000" scaled="1"/>
                </a:gradFill>
                <a:effectLst>
                  <a:outerShdw blurRad="50800" dist="1143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400"/>
              <a:t>讲师：</a:t>
            </a:r>
            <a:r>
              <a:rPr lang="en-US" altLang="zh-CN" sz="1400"/>
              <a:t>PPT</a:t>
            </a:r>
            <a:r>
              <a:rPr lang="zh-CN" altLang="en-US" sz="1400"/>
              <a:t>汇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4227512" y="4075612"/>
            <a:ext cx="373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>
                <a:gradFill flip="none" rotWithShape="1">
                  <a:gsLst>
                    <a:gs pos="0">
                      <a:srgbClr val="2B394A">
                        <a:alpha val="78000"/>
                      </a:srgbClr>
                    </a:gs>
                    <a:gs pos="100000">
                      <a:schemeClr val="bg1">
                        <a:alpha val="60000"/>
                      </a:schemeClr>
                    </a:gs>
                  </a:gsLst>
                  <a:lin ang="2700000" scaled="1"/>
                </a:gradFill>
                <a:effectLst>
                  <a:outerShdw blurRad="50800" dist="1143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EXECUTIVE POWER</a:t>
            </a:r>
            <a:endParaRPr lang="zh-CN" altLang="en-US" sz="2000" spc="600">
              <a:gradFill flip="none" rotWithShape="1">
                <a:gsLst>
                  <a:gs pos="0">
                    <a:srgbClr val="2B394A">
                      <a:alpha val="78000"/>
                    </a:srgbClr>
                  </a:gs>
                  <a:gs pos="100000">
                    <a:schemeClr val="bg1">
                      <a:alpha val="60000"/>
                    </a:schemeClr>
                  </a:gs>
                </a:gsLst>
                <a:lin ang="2700000" scaled="1"/>
              </a:gradFill>
              <a:effectLst>
                <a:outerShdw blurRad="50800" dist="114300" dir="5400000" algn="t" rotWithShape="0">
                  <a:prstClr val="black">
                    <a:alpha val="2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24 - Heartbeat Of Man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081796" y="604779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1" animBg="1"/>
      <p:bldP spid="5" grpId="0" animBg="1"/>
      <p:bldP spid="6" grpId="0" animBg="1"/>
      <p:bldP spid="7" grpId="0"/>
      <p:bldP spid="8" grpId="0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效率做事</a:t>
            </a:r>
            <a:endParaRPr lang="zh-CN" altLang="en-US" sz="2400" spc="3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乐在工作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8" y="2168792"/>
            <a:ext cx="3443626" cy="25204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26" name="组合 1545"/>
          <p:cNvGrpSpPr/>
          <p:nvPr/>
        </p:nvGrpSpPr>
        <p:grpSpPr>
          <a:xfrm>
            <a:off x="6070060" y="2962858"/>
            <a:ext cx="1212309" cy="752021"/>
            <a:chOff x="5537201" y="3371850"/>
            <a:chExt cx="593725" cy="368301"/>
          </a:xfrm>
          <a:solidFill>
            <a:srgbClr val="2B394A"/>
          </a:solidFill>
        </p:grpSpPr>
        <p:sp>
          <p:nvSpPr>
            <p:cNvPr id="29" name="Freeform 264"/>
            <p:cNvSpPr>
              <a:spLocks noChangeArrowheads="1"/>
            </p:cNvSpPr>
            <p:nvPr/>
          </p:nvSpPr>
          <p:spPr bwMode="auto">
            <a:xfrm>
              <a:off x="5684838" y="3371850"/>
              <a:ext cx="298450" cy="368300"/>
            </a:xfrm>
            <a:custGeom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65"/>
            <p:cNvSpPr>
              <a:spLocks noChangeArrowheads="1"/>
            </p:cNvSpPr>
            <p:nvPr/>
          </p:nvSpPr>
          <p:spPr bwMode="auto">
            <a:xfrm>
              <a:off x="5537201" y="3440113"/>
              <a:ext cx="188913" cy="300038"/>
            </a:xfrm>
            <a:custGeom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66"/>
            <p:cNvSpPr>
              <a:spLocks noChangeArrowheads="1"/>
            </p:cNvSpPr>
            <p:nvPr/>
          </p:nvSpPr>
          <p:spPr bwMode="auto">
            <a:xfrm>
              <a:off x="5942013" y="3440113"/>
              <a:ext cx="188913" cy="300038"/>
            </a:xfrm>
            <a:custGeom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44957" y="1392569"/>
            <a:ext cx="4272194" cy="4072863"/>
            <a:chOff x="4544957" y="1392569"/>
            <a:chExt cx="4272194" cy="4072863"/>
          </a:xfrm>
        </p:grpSpPr>
        <p:sp>
          <p:nvSpPr>
            <p:cNvPr id="12" name="Freeform 6"/>
            <p:cNvSpPr>
              <a:spLocks noChangeArrowheads="1"/>
            </p:cNvSpPr>
            <p:nvPr/>
          </p:nvSpPr>
          <p:spPr bwMode="auto">
            <a:xfrm>
              <a:off x="4621297" y="2731341"/>
              <a:ext cx="565479" cy="253051"/>
            </a:xfrm>
            <a:custGeom>
              <a:gdLst>
                <a:gd name="T0" fmla="*/ 0 w 400"/>
                <a:gd name="T1" fmla="*/ 179 h 179"/>
                <a:gd name="T2" fmla="*/ 309 w 400"/>
                <a:gd name="T3" fmla="*/ 0 h 179"/>
                <a:gd name="T4" fmla="*/ 400 w 400"/>
                <a:gd name="T5" fmla="*/ 0 h 179"/>
                <a:gd name="T6" fmla="*/ 400 w 400"/>
                <a:gd name="T7" fmla="*/ 179 h 179"/>
                <a:gd name="T8" fmla="*/ 0 w 400"/>
                <a:gd name="T9" fmla="*/ 179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179">
                  <a:moveTo>
                    <a:pt x="0" y="179"/>
                  </a:moveTo>
                  <a:lnTo>
                    <a:pt x="309" y="0"/>
                  </a:lnTo>
                  <a:lnTo>
                    <a:pt x="400" y="0"/>
                  </a:lnTo>
                  <a:lnTo>
                    <a:pt x="40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544957" y="2687516"/>
              <a:ext cx="1283637" cy="1484382"/>
            </a:xfrm>
            <a:custGeom>
              <a:gdLst>
                <a:gd name="T0" fmla="*/ 0 w 908"/>
                <a:gd name="T1" fmla="*/ 787 h 1050"/>
                <a:gd name="T2" fmla="*/ 0 w 908"/>
                <a:gd name="T3" fmla="*/ 262 h 1050"/>
                <a:gd name="T4" fmla="*/ 454 w 908"/>
                <a:gd name="T5" fmla="*/ 0 h 1050"/>
                <a:gd name="T6" fmla="*/ 908 w 908"/>
                <a:gd name="T7" fmla="*/ 262 h 1050"/>
                <a:gd name="T8" fmla="*/ 908 w 908"/>
                <a:gd name="T9" fmla="*/ 787 h 1050"/>
                <a:gd name="T10" fmla="*/ 454 w 908"/>
                <a:gd name="T11" fmla="*/ 1050 h 1050"/>
                <a:gd name="T12" fmla="*/ 0 w 908"/>
                <a:gd name="T13" fmla="*/ 787 h 10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7" h="1050">
                  <a:moveTo>
                    <a:pt x="0" y="787"/>
                  </a:moveTo>
                  <a:lnTo>
                    <a:pt x="0" y="262"/>
                  </a:lnTo>
                  <a:lnTo>
                    <a:pt x="454" y="0"/>
                  </a:lnTo>
                  <a:lnTo>
                    <a:pt x="908" y="262"/>
                  </a:lnTo>
                  <a:lnTo>
                    <a:pt x="908" y="787"/>
                  </a:lnTo>
                  <a:lnTo>
                    <a:pt x="454" y="1050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0"/>
            <p:cNvSpPr>
              <a:spLocks noChangeArrowheads="1"/>
            </p:cNvSpPr>
            <p:nvPr/>
          </p:nvSpPr>
          <p:spPr bwMode="auto">
            <a:xfrm>
              <a:off x="5367729" y="4024874"/>
              <a:ext cx="566893" cy="253052"/>
            </a:xfrm>
            <a:custGeom>
              <a:gdLst>
                <a:gd name="T0" fmla="*/ 0 w 401"/>
                <a:gd name="T1" fmla="*/ 179 h 179"/>
                <a:gd name="T2" fmla="*/ 309 w 401"/>
                <a:gd name="T3" fmla="*/ 0 h 179"/>
                <a:gd name="T4" fmla="*/ 401 w 401"/>
                <a:gd name="T5" fmla="*/ 0 h 179"/>
                <a:gd name="T6" fmla="*/ 401 w 401"/>
                <a:gd name="T7" fmla="*/ 179 h 179"/>
                <a:gd name="T8" fmla="*/ 0 w 401"/>
                <a:gd name="T9" fmla="*/ 179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79">
                  <a:moveTo>
                    <a:pt x="0" y="179"/>
                  </a:moveTo>
                  <a:lnTo>
                    <a:pt x="309" y="0"/>
                  </a:lnTo>
                  <a:lnTo>
                    <a:pt x="401" y="0"/>
                  </a:lnTo>
                  <a:lnTo>
                    <a:pt x="401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291389" y="3981050"/>
              <a:ext cx="1285052" cy="1484382"/>
            </a:xfrm>
            <a:custGeom>
              <a:gdLst>
                <a:gd name="T0" fmla="*/ 0 w 909"/>
                <a:gd name="T1" fmla="*/ 787 h 1050"/>
                <a:gd name="T2" fmla="*/ 0 w 909"/>
                <a:gd name="T3" fmla="*/ 262 h 1050"/>
                <a:gd name="T4" fmla="*/ 455 w 909"/>
                <a:gd name="T5" fmla="*/ 0 h 1050"/>
                <a:gd name="T6" fmla="*/ 909 w 909"/>
                <a:gd name="T7" fmla="*/ 262 h 1050"/>
                <a:gd name="T8" fmla="*/ 909 w 909"/>
                <a:gd name="T9" fmla="*/ 787 h 1050"/>
                <a:gd name="T10" fmla="*/ 455 w 909"/>
                <a:gd name="T11" fmla="*/ 1050 h 1050"/>
                <a:gd name="T12" fmla="*/ 0 w 909"/>
                <a:gd name="T13" fmla="*/ 787 h 10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1050">
                  <a:moveTo>
                    <a:pt x="0" y="787"/>
                  </a:moveTo>
                  <a:lnTo>
                    <a:pt x="0" y="262"/>
                  </a:lnTo>
                  <a:lnTo>
                    <a:pt x="455" y="0"/>
                  </a:lnTo>
                  <a:lnTo>
                    <a:pt x="909" y="262"/>
                  </a:lnTo>
                  <a:lnTo>
                    <a:pt x="909" y="787"/>
                  </a:lnTo>
                  <a:lnTo>
                    <a:pt x="455" y="1050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/>
            <p:cNvSpPr>
              <a:spLocks noChangeArrowheads="1"/>
            </p:cNvSpPr>
            <p:nvPr/>
          </p:nvSpPr>
          <p:spPr bwMode="auto">
            <a:xfrm>
              <a:off x="6862008" y="4024874"/>
              <a:ext cx="565479" cy="253052"/>
            </a:xfrm>
            <a:custGeom>
              <a:gdLst>
                <a:gd name="T0" fmla="*/ 0 w 400"/>
                <a:gd name="T1" fmla="*/ 179 h 179"/>
                <a:gd name="T2" fmla="*/ 309 w 400"/>
                <a:gd name="T3" fmla="*/ 0 h 179"/>
                <a:gd name="T4" fmla="*/ 400 w 400"/>
                <a:gd name="T5" fmla="*/ 0 h 179"/>
                <a:gd name="T6" fmla="*/ 400 w 400"/>
                <a:gd name="T7" fmla="*/ 179 h 179"/>
                <a:gd name="T8" fmla="*/ 0 w 400"/>
                <a:gd name="T9" fmla="*/ 179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179">
                  <a:moveTo>
                    <a:pt x="0" y="179"/>
                  </a:moveTo>
                  <a:lnTo>
                    <a:pt x="309" y="0"/>
                  </a:lnTo>
                  <a:lnTo>
                    <a:pt x="400" y="0"/>
                  </a:lnTo>
                  <a:lnTo>
                    <a:pt x="40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6785668" y="3981050"/>
              <a:ext cx="1285051" cy="1484382"/>
            </a:xfrm>
            <a:custGeom>
              <a:gdLst>
                <a:gd name="T0" fmla="*/ 0 w 909"/>
                <a:gd name="T1" fmla="*/ 787 h 1050"/>
                <a:gd name="T2" fmla="*/ 0 w 909"/>
                <a:gd name="T3" fmla="*/ 262 h 1050"/>
                <a:gd name="T4" fmla="*/ 454 w 909"/>
                <a:gd name="T5" fmla="*/ 0 h 1050"/>
                <a:gd name="T6" fmla="*/ 909 w 909"/>
                <a:gd name="T7" fmla="*/ 262 h 1050"/>
                <a:gd name="T8" fmla="*/ 909 w 909"/>
                <a:gd name="T9" fmla="*/ 787 h 1050"/>
                <a:gd name="T10" fmla="*/ 454 w 909"/>
                <a:gd name="T11" fmla="*/ 1050 h 1050"/>
                <a:gd name="T12" fmla="*/ 0 w 909"/>
                <a:gd name="T13" fmla="*/ 787 h 10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1050">
                  <a:moveTo>
                    <a:pt x="0" y="787"/>
                  </a:moveTo>
                  <a:lnTo>
                    <a:pt x="0" y="262"/>
                  </a:lnTo>
                  <a:lnTo>
                    <a:pt x="454" y="0"/>
                  </a:lnTo>
                  <a:lnTo>
                    <a:pt x="909" y="262"/>
                  </a:lnTo>
                  <a:lnTo>
                    <a:pt x="909" y="787"/>
                  </a:lnTo>
                  <a:lnTo>
                    <a:pt x="454" y="1050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4"/>
            <p:cNvSpPr>
              <a:spLocks noChangeArrowheads="1"/>
            </p:cNvSpPr>
            <p:nvPr/>
          </p:nvSpPr>
          <p:spPr bwMode="auto">
            <a:xfrm>
              <a:off x="5367729" y="1437807"/>
              <a:ext cx="566893" cy="251638"/>
            </a:xfrm>
            <a:custGeom>
              <a:gdLst>
                <a:gd name="T0" fmla="*/ 0 w 401"/>
                <a:gd name="T1" fmla="*/ 178 h 178"/>
                <a:gd name="T2" fmla="*/ 309 w 401"/>
                <a:gd name="T3" fmla="*/ 0 h 178"/>
                <a:gd name="T4" fmla="*/ 401 w 401"/>
                <a:gd name="T5" fmla="*/ 0 h 178"/>
                <a:gd name="T6" fmla="*/ 401 w 401"/>
                <a:gd name="T7" fmla="*/ 178 h 178"/>
                <a:gd name="T8" fmla="*/ 0 w 401"/>
                <a:gd name="T9" fmla="*/ 178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78">
                  <a:moveTo>
                    <a:pt x="0" y="178"/>
                  </a:moveTo>
                  <a:lnTo>
                    <a:pt x="309" y="0"/>
                  </a:lnTo>
                  <a:lnTo>
                    <a:pt x="401" y="0"/>
                  </a:lnTo>
                  <a:lnTo>
                    <a:pt x="401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5"/>
            <p:cNvSpPr>
              <a:spLocks noChangeArrowheads="1"/>
            </p:cNvSpPr>
            <p:nvPr/>
          </p:nvSpPr>
          <p:spPr bwMode="auto">
            <a:xfrm>
              <a:off x="5291389" y="1392569"/>
              <a:ext cx="1285052" cy="1484382"/>
            </a:xfrm>
            <a:custGeom>
              <a:gdLst>
                <a:gd name="T0" fmla="*/ 0 w 909"/>
                <a:gd name="T1" fmla="*/ 788 h 1050"/>
                <a:gd name="T2" fmla="*/ 0 w 909"/>
                <a:gd name="T3" fmla="*/ 263 h 1050"/>
                <a:gd name="T4" fmla="*/ 455 w 909"/>
                <a:gd name="T5" fmla="*/ 0 h 1050"/>
                <a:gd name="T6" fmla="*/ 909 w 909"/>
                <a:gd name="T7" fmla="*/ 263 h 1050"/>
                <a:gd name="T8" fmla="*/ 909 w 909"/>
                <a:gd name="T9" fmla="*/ 788 h 1050"/>
                <a:gd name="T10" fmla="*/ 455 w 909"/>
                <a:gd name="T11" fmla="*/ 1050 h 1050"/>
                <a:gd name="T12" fmla="*/ 0 w 909"/>
                <a:gd name="T13" fmla="*/ 788 h 10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1050">
                  <a:moveTo>
                    <a:pt x="0" y="788"/>
                  </a:moveTo>
                  <a:lnTo>
                    <a:pt x="0" y="263"/>
                  </a:lnTo>
                  <a:lnTo>
                    <a:pt x="455" y="0"/>
                  </a:lnTo>
                  <a:lnTo>
                    <a:pt x="909" y="263"/>
                  </a:lnTo>
                  <a:lnTo>
                    <a:pt x="909" y="788"/>
                  </a:lnTo>
                  <a:lnTo>
                    <a:pt x="455" y="1050"/>
                  </a:lnTo>
                  <a:lnTo>
                    <a:pt x="0" y="7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6"/>
            <p:cNvSpPr>
              <a:spLocks noChangeArrowheads="1"/>
            </p:cNvSpPr>
            <p:nvPr/>
          </p:nvSpPr>
          <p:spPr bwMode="auto">
            <a:xfrm>
              <a:off x="5367729" y="1437807"/>
              <a:ext cx="436833" cy="470762"/>
            </a:xfrm>
            <a:custGeom>
              <a:gdLst>
                <a:gd name="T0" fmla="*/ 0 w 309"/>
                <a:gd name="T1" fmla="*/ 333 h 333"/>
                <a:gd name="T2" fmla="*/ 309 w 309"/>
                <a:gd name="T3" fmla="*/ 333 h 333"/>
                <a:gd name="T4" fmla="*/ 309 w 309"/>
                <a:gd name="T5" fmla="*/ 0 h 333"/>
                <a:gd name="T6" fmla="*/ 0 w 309"/>
                <a:gd name="T7" fmla="*/ 178 h 333"/>
                <a:gd name="T8" fmla="*/ 0 w 309"/>
                <a:gd name="T9" fmla="*/ 333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33">
                  <a:moveTo>
                    <a:pt x="0" y="333"/>
                  </a:moveTo>
                  <a:lnTo>
                    <a:pt x="309" y="333"/>
                  </a:lnTo>
                  <a:lnTo>
                    <a:pt x="309" y="0"/>
                  </a:lnTo>
                  <a:lnTo>
                    <a:pt x="0" y="178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2B394A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6862008" y="4024874"/>
              <a:ext cx="436832" cy="470762"/>
            </a:xfrm>
            <a:custGeom>
              <a:gdLst>
                <a:gd name="T0" fmla="*/ 0 w 309"/>
                <a:gd name="T1" fmla="*/ 333 h 333"/>
                <a:gd name="T2" fmla="*/ 309 w 309"/>
                <a:gd name="T3" fmla="*/ 333 h 333"/>
                <a:gd name="T4" fmla="*/ 309 w 309"/>
                <a:gd name="T5" fmla="*/ 0 h 333"/>
                <a:gd name="T6" fmla="*/ 0 w 309"/>
                <a:gd name="T7" fmla="*/ 179 h 333"/>
                <a:gd name="T8" fmla="*/ 0 w 309"/>
                <a:gd name="T9" fmla="*/ 333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33">
                  <a:moveTo>
                    <a:pt x="0" y="333"/>
                  </a:moveTo>
                  <a:lnTo>
                    <a:pt x="309" y="333"/>
                  </a:lnTo>
                  <a:lnTo>
                    <a:pt x="309" y="0"/>
                  </a:lnTo>
                  <a:lnTo>
                    <a:pt x="0" y="179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2B394A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5367729" y="4024874"/>
              <a:ext cx="436833" cy="470762"/>
            </a:xfrm>
            <a:custGeom>
              <a:gdLst>
                <a:gd name="T0" fmla="*/ 0 w 309"/>
                <a:gd name="T1" fmla="*/ 333 h 333"/>
                <a:gd name="T2" fmla="*/ 309 w 309"/>
                <a:gd name="T3" fmla="*/ 333 h 333"/>
                <a:gd name="T4" fmla="*/ 309 w 309"/>
                <a:gd name="T5" fmla="*/ 0 h 333"/>
                <a:gd name="T6" fmla="*/ 0 w 309"/>
                <a:gd name="T7" fmla="*/ 179 h 333"/>
                <a:gd name="T8" fmla="*/ 0 w 309"/>
                <a:gd name="T9" fmla="*/ 333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33">
                  <a:moveTo>
                    <a:pt x="0" y="333"/>
                  </a:moveTo>
                  <a:lnTo>
                    <a:pt x="309" y="333"/>
                  </a:lnTo>
                  <a:lnTo>
                    <a:pt x="309" y="0"/>
                  </a:lnTo>
                  <a:lnTo>
                    <a:pt x="0" y="179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2B394A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621297" y="2731341"/>
              <a:ext cx="436833" cy="470761"/>
            </a:xfrm>
            <a:custGeom>
              <a:gdLst>
                <a:gd name="T0" fmla="*/ 0 w 309"/>
                <a:gd name="T1" fmla="*/ 333 h 333"/>
                <a:gd name="T2" fmla="*/ 309 w 309"/>
                <a:gd name="T3" fmla="*/ 333 h 333"/>
                <a:gd name="T4" fmla="*/ 309 w 309"/>
                <a:gd name="T5" fmla="*/ 0 h 333"/>
                <a:gd name="T6" fmla="*/ 0 w 309"/>
                <a:gd name="T7" fmla="*/ 179 h 333"/>
                <a:gd name="T8" fmla="*/ 0 w 309"/>
                <a:gd name="T9" fmla="*/ 333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33">
                  <a:moveTo>
                    <a:pt x="0" y="333"/>
                  </a:moveTo>
                  <a:lnTo>
                    <a:pt x="309" y="333"/>
                  </a:lnTo>
                  <a:lnTo>
                    <a:pt x="309" y="0"/>
                  </a:lnTo>
                  <a:lnTo>
                    <a:pt x="0" y="179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2B394A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4"/>
            <p:cNvSpPr>
              <a:spLocks noChangeArrowheads="1"/>
            </p:cNvSpPr>
            <p:nvPr/>
          </p:nvSpPr>
          <p:spPr bwMode="auto">
            <a:xfrm>
              <a:off x="6864835" y="1437807"/>
              <a:ext cx="566892" cy="251638"/>
            </a:xfrm>
            <a:custGeom>
              <a:gdLst>
                <a:gd name="T0" fmla="*/ 0 w 401"/>
                <a:gd name="T1" fmla="*/ 178 h 178"/>
                <a:gd name="T2" fmla="*/ 309 w 401"/>
                <a:gd name="T3" fmla="*/ 0 h 178"/>
                <a:gd name="T4" fmla="*/ 401 w 401"/>
                <a:gd name="T5" fmla="*/ 0 h 178"/>
                <a:gd name="T6" fmla="*/ 401 w 401"/>
                <a:gd name="T7" fmla="*/ 178 h 178"/>
                <a:gd name="T8" fmla="*/ 0 w 401"/>
                <a:gd name="T9" fmla="*/ 178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78">
                  <a:moveTo>
                    <a:pt x="0" y="178"/>
                  </a:moveTo>
                  <a:lnTo>
                    <a:pt x="309" y="0"/>
                  </a:lnTo>
                  <a:lnTo>
                    <a:pt x="401" y="0"/>
                  </a:lnTo>
                  <a:lnTo>
                    <a:pt x="401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8"/>
            <p:cNvSpPr>
              <a:spLocks noChangeArrowheads="1"/>
            </p:cNvSpPr>
            <p:nvPr/>
          </p:nvSpPr>
          <p:spPr bwMode="auto">
            <a:xfrm>
              <a:off x="6785668" y="1392569"/>
              <a:ext cx="1285051" cy="1484382"/>
            </a:xfrm>
            <a:custGeom>
              <a:gdLst>
                <a:gd name="T0" fmla="*/ 0 w 909"/>
                <a:gd name="T1" fmla="*/ 788 h 1050"/>
                <a:gd name="T2" fmla="*/ 0 w 909"/>
                <a:gd name="T3" fmla="*/ 263 h 1050"/>
                <a:gd name="T4" fmla="*/ 454 w 909"/>
                <a:gd name="T5" fmla="*/ 0 h 1050"/>
                <a:gd name="T6" fmla="*/ 909 w 909"/>
                <a:gd name="T7" fmla="*/ 263 h 1050"/>
                <a:gd name="T8" fmla="*/ 909 w 909"/>
                <a:gd name="T9" fmla="*/ 788 h 1050"/>
                <a:gd name="T10" fmla="*/ 454 w 909"/>
                <a:gd name="T11" fmla="*/ 1050 h 1050"/>
                <a:gd name="T12" fmla="*/ 0 w 909"/>
                <a:gd name="T13" fmla="*/ 788 h 10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1050">
                  <a:moveTo>
                    <a:pt x="0" y="788"/>
                  </a:moveTo>
                  <a:lnTo>
                    <a:pt x="0" y="263"/>
                  </a:lnTo>
                  <a:lnTo>
                    <a:pt x="454" y="0"/>
                  </a:lnTo>
                  <a:lnTo>
                    <a:pt x="909" y="263"/>
                  </a:lnTo>
                  <a:lnTo>
                    <a:pt x="909" y="788"/>
                  </a:lnTo>
                  <a:lnTo>
                    <a:pt x="454" y="1050"/>
                  </a:lnTo>
                  <a:lnTo>
                    <a:pt x="0" y="7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9"/>
            <p:cNvSpPr>
              <a:spLocks noChangeArrowheads="1"/>
            </p:cNvSpPr>
            <p:nvPr/>
          </p:nvSpPr>
          <p:spPr bwMode="auto">
            <a:xfrm>
              <a:off x="6862008" y="1437807"/>
              <a:ext cx="436832" cy="470762"/>
            </a:xfrm>
            <a:custGeom>
              <a:gdLst>
                <a:gd name="T0" fmla="*/ 0 w 309"/>
                <a:gd name="T1" fmla="*/ 333 h 333"/>
                <a:gd name="T2" fmla="*/ 309 w 309"/>
                <a:gd name="T3" fmla="*/ 333 h 333"/>
                <a:gd name="T4" fmla="*/ 309 w 309"/>
                <a:gd name="T5" fmla="*/ 0 h 333"/>
                <a:gd name="T6" fmla="*/ 0 w 309"/>
                <a:gd name="T7" fmla="*/ 178 h 333"/>
                <a:gd name="T8" fmla="*/ 0 w 309"/>
                <a:gd name="T9" fmla="*/ 333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33">
                  <a:moveTo>
                    <a:pt x="0" y="333"/>
                  </a:moveTo>
                  <a:lnTo>
                    <a:pt x="309" y="333"/>
                  </a:lnTo>
                  <a:lnTo>
                    <a:pt x="309" y="0"/>
                  </a:lnTo>
                  <a:lnTo>
                    <a:pt x="0" y="178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2B394A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340869" y="1590487"/>
              <a:ext cx="505267" cy="37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65" noProof="1">
                  <a:solidFill>
                    <a:prstClr val="white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1865" noProof="1">
                <a:solidFill>
                  <a:prstClr val="white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842216" y="1590487"/>
              <a:ext cx="505267" cy="37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65" noProof="1">
                  <a:solidFill>
                    <a:prstClr val="white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1865" noProof="1">
                <a:solidFill>
                  <a:prstClr val="white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833734" y="4177553"/>
              <a:ext cx="505267" cy="37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65" noProof="1">
                  <a:solidFill>
                    <a:prstClr val="white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1865" noProof="1">
                <a:solidFill>
                  <a:prstClr val="white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340869" y="4186035"/>
              <a:ext cx="505267" cy="37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65" noProof="1">
                  <a:solidFill>
                    <a:prstClr val="white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1865" noProof="1">
                <a:solidFill>
                  <a:prstClr val="white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585955" y="2896743"/>
              <a:ext cx="505267" cy="37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65" noProof="1">
                  <a:solidFill>
                    <a:prstClr val="white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1865" noProof="1">
                <a:solidFill>
                  <a:prstClr val="white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8"/>
            <p:cNvSpPr>
              <a:spLocks noChangeArrowheads="1"/>
            </p:cNvSpPr>
            <p:nvPr/>
          </p:nvSpPr>
          <p:spPr bwMode="auto">
            <a:xfrm>
              <a:off x="7607026" y="2731341"/>
              <a:ext cx="568306" cy="253051"/>
            </a:xfrm>
            <a:custGeom>
              <a:gdLst>
                <a:gd name="T0" fmla="*/ 0 w 402"/>
                <a:gd name="T1" fmla="*/ 179 h 179"/>
                <a:gd name="T2" fmla="*/ 310 w 402"/>
                <a:gd name="T3" fmla="*/ 0 h 179"/>
                <a:gd name="T4" fmla="*/ 402 w 402"/>
                <a:gd name="T5" fmla="*/ 0 h 179"/>
                <a:gd name="T6" fmla="*/ 402 w 402"/>
                <a:gd name="T7" fmla="*/ 179 h 179"/>
                <a:gd name="T8" fmla="*/ 0 w 402"/>
                <a:gd name="T9" fmla="*/ 179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179">
                  <a:moveTo>
                    <a:pt x="0" y="179"/>
                  </a:moveTo>
                  <a:lnTo>
                    <a:pt x="310" y="0"/>
                  </a:lnTo>
                  <a:lnTo>
                    <a:pt x="402" y="0"/>
                  </a:lnTo>
                  <a:lnTo>
                    <a:pt x="402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9"/>
            <p:cNvSpPr>
              <a:spLocks noChangeArrowheads="1"/>
            </p:cNvSpPr>
            <p:nvPr/>
          </p:nvSpPr>
          <p:spPr bwMode="auto">
            <a:xfrm>
              <a:off x="7533514" y="2687516"/>
              <a:ext cx="1283637" cy="1484382"/>
            </a:xfrm>
            <a:custGeom>
              <a:gdLst>
                <a:gd name="T0" fmla="*/ 0 w 908"/>
                <a:gd name="T1" fmla="*/ 787 h 1050"/>
                <a:gd name="T2" fmla="*/ 0 w 908"/>
                <a:gd name="T3" fmla="*/ 262 h 1050"/>
                <a:gd name="T4" fmla="*/ 454 w 908"/>
                <a:gd name="T5" fmla="*/ 0 h 1050"/>
                <a:gd name="T6" fmla="*/ 908 w 908"/>
                <a:gd name="T7" fmla="*/ 262 h 1050"/>
                <a:gd name="T8" fmla="*/ 908 w 908"/>
                <a:gd name="T9" fmla="*/ 787 h 1050"/>
                <a:gd name="T10" fmla="*/ 454 w 908"/>
                <a:gd name="T11" fmla="*/ 1050 h 1050"/>
                <a:gd name="T12" fmla="*/ 0 w 908"/>
                <a:gd name="T13" fmla="*/ 787 h 10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7" h="1050">
                  <a:moveTo>
                    <a:pt x="0" y="787"/>
                  </a:moveTo>
                  <a:lnTo>
                    <a:pt x="0" y="262"/>
                  </a:lnTo>
                  <a:lnTo>
                    <a:pt x="454" y="0"/>
                  </a:lnTo>
                  <a:lnTo>
                    <a:pt x="908" y="262"/>
                  </a:lnTo>
                  <a:lnTo>
                    <a:pt x="908" y="787"/>
                  </a:lnTo>
                  <a:lnTo>
                    <a:pt x="454" y="1050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3"/>
            <p:cNvSpPr>
              <a:spLocks noChangeArrowheads="1"/>
            </p:cNvSpPr>
            <p:nvPr/>
          </p:nvSpPr>
          <p:spPr bwMode="auto">
            <a:xfrm>
              <a:off x="7607026" y="2731341"/>
              <a:ext cx="438246" cy="470761"/>
            </a:xfrm>
            <a:custGeom>
              <a:gdLst>
                <a:gd name="T0" fmla="*/ 0 w 310"/>
                <a:gd name="T1" fmla="*/ 333 h 333"/>
                <a:gd name="T2" fmla="*/ 310 w 310"/>
                <a:gd name="T3" fmla="*/ 333 h 333"/>
                <a:gd name="T4" fmla="*/ 310 w 310"/>
                <a:gd name="T5" fmla="*/ 0 h 333"/>
                <a:gd name="T6" fmla="*/ 0 w 310"/>
                <a:gd name="T7" fmla="*/ 179 h 333"/>
                <a:gd name="T8" fmla="*/ 0 w 310"/>
                <a:gd name="T9" fmla="*/ 333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333">
                  <a:moveTo>
                    <a:pt x="0" y="333"/>
                  </a:moveTo>
                  <a:lnTo>
                    <a:pt x="310" y="333"/>
                  </a:lnTo>
                  <a:lnTo>
                    <a:pt x="310" y="0"/>
                  </a:lnTo>
                  <a:lnTo>
                    <a:pt x="0" y="179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2B394A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566029" y="2876951"/>
              <a:ext cx="505267" cy="37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65" noProof="1">
                  <a:solidFill>
                    <a:prstClr val="white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1865" noProof="1">
                <a:solidFill>
                  <a:prstClr val="white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80597" y="1530243"/>
              <a:ext cx="89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</a:t>
              </a:r>
              <a:endPara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99503" y="1992885"/>
              <a:ext cx="868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</a:t>
              </a:r>
              <a:endPara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088386" y="1530243"/>
              <a:ext cx="89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</a:t>
              </a:r>
              <a:endPara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007292" y="1992885"/>
              <a:ext cx="868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</a:t>
              </a:r>
              <a:endPara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827687" y="2824022"/>
              <a:ext cx="89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</a:t>
              </a:r>
              <a:endPara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746593" y="3286664"/>
              <a:ext cx="868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分类</a:t>
              </a:r>
              <a:endPara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098111" y="4088618"/>
              <a:ext cx="89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懂</a:t>
              </a:r>
              <a:endPara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017017" y="4551260"/>
              <a:ext cx="868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观念</a:t>
              </a:r>
              <a:endPara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584271" y="4088618"/>
              <a:ext cx="89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必</a:t>
              </a:r>
              <a:endPara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503177" y="4551260"/>
              <a:ext cx="868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</a:t>
              </a:r>
              <a:endPara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822271" y="2777978"/>
              <a:ext cx="89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</a:t>
              </a:r>
              <a:endPara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741177" y="3240620"/>
              <a:ext cx="868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反省</a:t>
              </a:r>
              <a:endPara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9583839" y="4375702"/>
            <a:ext cx="2165250" cy="1160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说对话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办对事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0" p14:dur="200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decel="2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效率做事</a:t>
            </a:r>
            <a:endParaRPr lang="zh-CN" altLang="en-US" sz="2400" spc="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乐在工作</a:t>
            </a:r>
            <a:endParaRPr lang="zh-CN" altLang="en-US" sz="24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583838" y="437600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说对话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办对事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2"/>
          <a:stretch>
            <a:fillRect/>
          </a:stretch>
        </p:blipFill>
        <p:spPr>
          <a:xfrm>
            <a:off x="2797186" y="3423920"/>
            <a:ext cx="4080561" cy="2377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012226" y="1425035"/>
            <a:ext cx="1991360" cy="762000"/>
          </a:xfrm>
          <a:prstGeom prst="rect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创造共同愿景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41786" y="1425035"/>
            <a:ext cx="1991360" cy="762000"/>
          </a:xfrm>
          <a:prstGeom prst="rect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尊重每名员工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1346" y="1425035"/>
            <a:ext cx="1991360" cy="762000"/>
          </a:xfrm>
          <a:prstGeom prst="rect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打造团队精神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2226" y="2390235"/>
            <a:ext cx="1991360" cy="762000"/>
          </a:xfrm>
          <a:prstGeom prst="rect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目标激励员工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41786" y="2390235"/>
            <a:ext cx="1991360" cy="762000"/>
          </a:xfrm>
          <a:prstGeom prst="rect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合理奖惩制度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71346" y="2390235"/>
            <a:ext cx="1991360" cy="762000"/>
          </a:xfrm>
          <a:prstGeom prst="rect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赞美每名员工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效率做事</a:t>
            </a:r>
            <a:endParaRPr lang="zh-CN" altLang="en-US" sz="2400" spc="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乐在工作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583838" y="437600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说对话</a:t>
            </a:r>
            <a:endParaRPr lang="en-US" altLang="zh-CN" sz="24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办对事</a:t>
            </a:r>
            <a:endParaRPr lang="zh-CN" altLang="en-US" sz="24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975396" y="1149345"/>
            <a:ext cx="3975881" cy="22364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" b="7972"/>
          <a:stretch>
            <a:fillRect/>
          </a:stretch>
        </p:blipFill>
        <p:spPr>
          <a:xfrm>
            <a:off x="975396" y="3472223"/>
            <a:ext cx="3975881" cy="22364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082576" y="1518734"/>
            <a:ext cx="3616960" cy="14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/>
              <a:t>成功人士，他们不随波逐流</a:t>
            </a:r>
            <a:r>
              <a:rPr lang="zh-CN" altLang="en-US"/>
              <a:t>，</a:t>
            </a:r>
            <a:r>
              <a:rPr lang="zh-CN" altLang="zh-CN"/>
              <a:t>有自己的想法与作风他们对自己了解相当清楚，并且肯定自己</a:t>
            </a:r>
            <a:r>
              <a:rPr lang="zh-CN" altLang="en-US"/>
              <a:t>，</a:t>
            </a:r>
            <a:r>
              <a:rPr lang="zh-CN" altLang="zh-CN"/>
              <a:t>日子过得很开心</a:t>
            </a:r>
            <a:endParaRPr lang="zh-CN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5082576" y="3824076"/>
            <a:ext cx="361696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做对事，并能够坚持下来，不因偶尔的失败而放弃，不因他人的集体性选择而盲从，才有可能品尝到胜利的果实</a:t>
            </a:r>
            <a:endParaRPr lang="zh-CN" altLang="zh-CN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0522" y="1056190"/>
            <a:ext cx="8878566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6133" y="1767581"/>
            <a:ext cx="4754964" cy="3322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95367" y="1543100"/>
            <a:ext cx="4667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提升组织执行力</a:t>
            </a:r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5587967" y="2503762"/>
            <a:ext cx="682521" cy="682521"/>
            <a:chOff x="1235505" y="2341233"/>
            <a:chExt cx="682521" cy="682521"/>
          </a:xfrm>
        </p:grpSpPr>
        <p:sp>
          <p:nvSpPr>
            <p:cNvPr id="42" name="矩形 41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587967" y="3568071"/>
            <a:ext cx="682521" cy="682521"/>
            <a:chOff x="1235505" y="2341233"/>
            <a:chExt cx="682521" cy="682521"/>
          </a:xfrm>
        </p:grpSpPr>
        <p:sp>
          <p:nvSpPr>
            <p:cNvPr id="38" name="矩形 37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587967" y="4632379"/>
            <a:ext cx="682521" cy="682521"/>
            <a:chOff x="1235505" y="2341233"/>
            <a:chExt cx="682521" cy="682521"/>
          </a:xfrm>
        </p:grpSpPr>
        <p:sp>
          <p:nvSpPr>
            <p:cNvPr id="45" name="矩形 44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394747" y="2614190"/>
            <a:ext cx="307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执行的三个核心流程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94747" y="3678499"/>
            <a:ext cx="307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组织执行力七大误区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94747" y="4742807"/>
            <a:ext cx="320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如何有效的执行战略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5"/>
          <a:stretch>
            <a:fillRect/>
          </a:stretch>
        </p:blipFill>
        <p:spPr>
          <a:xfrm>
            <a:off x="1280253" y="1275624"/>
            <a:ext cx="3166725" cy="4306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0" p14:dur="200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18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三个流程</a:t>
            </a:r>
            <a:endParaRPr lang="zh-CN" altLang="en-US" sz="2400" spc="3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七大误区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583839" y="4375702"/>
            <a:ext cx="2165250" cy="1160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执行战略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54855" y="350253"/>
            <a:ext cx="4099560" cy="4099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2400033"/>
            <a:ext cx="4826565" cy="4107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5425440" y="739140"/>
            <a:ext cx="28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28728" y="919716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>
                <a:latin typeface="微软雅黑" panose="020b0503020204020204" pitchFamily="34" charset="-122"/>
                <a:ea typeface="微软雅黑" panose="020b0503020204020204" pitchFamily="34" charset="-122"/>
              </a:rPr>
              <a:t>用对的人</a:t>
            </a:r>
            <a:endParaRPr lang="zh-CN" altLang="en-US" sz="3600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61224" y="932149"/>
            <a:ext cx="682521" cy="682521"/>
            <a:chOff x="1235505" y="2341233"/>
            <a:chExt cx="682521" cy="682521"/>
          </a:xfrm>
        </p:grpSpPr>
        <p:sp>
          <p:nvSpPr>
            <p:cNvPr id="13" name="矩形 12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61224" y="2059909"/>
            <a:ext cx="682521" cy="682521"/>
            <a:chOff x="1235505" y="2341233"/>
            <a:chExt cx="682521" cy="682521"/>
          </a:xfrm>
        </p:grpSpPr>
        <p:sp>
          <p:nvSpPr>
            <p:cNvPr id="16" name="矩形 15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328728" y="2047476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>
                <a:latin typeface="微软雅黑" panose="020b0503020204020204" pitchFamily="34" charset="-122"/>
                <a:ea typeface="微软雅黑" panose="020b0503020204020204" pitchFamily="34" charset="-122"/>
              </a:rPr>
              <a:t>做对的事</a:t>
            </a:r>
            <a:endParaRPr lang="zh-CN" altLang="en-US" sz="3600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561224" y="3197829"/>
            <a:ext cx="682521" cy="682521"/>
            <a:chOff x="1235505" y="2341233"/>
            <a:chExt cx="682521" cy="682521"/>
          </a:xfrm>
        </p:grpSpPr>
        <p:sp>
          <p:nvSpPr>
            <p:cNvPr id="20" name="矩形 19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328728" y="3185396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>
                <a:latin typeface="微软雅黑" panose="020b0503020204020204" pitchFamily="34" charset="-122"/>
                <a:ea typeface="微软雅黑" panose="020b0503020204020204" pitchFamily="34" charset="-122"/>
              </a:rPr>
              <a:t>把事做对</a:t>
            </a:r>
            <a:endParaRPr lang="zh-CN" altLang="en-US" sz="3600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0" p14:dur="200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55" grpId="0" animBg="1"/>
      <p:bldP spid="9" grpId="0" animBg="1"/>
      <p:bldP spid="2" grpId="0"/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三个流程</a:t>
            </a:r>
            <a:endParaRPr lang="zh-CN" altLang="en-US" sz="2400" spc="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七大误区</a:t>
            </a:r>
            <a:endParaRPr lang="zh-CN" altLang="en-US" sz="24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583839" y="4375702"/>
            <a:ext cx="2165250" cy="1160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执行战略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75628"/>
            <a:ext cx="5633720" cy="56337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728720" y="299212"/>
            <a:ext cx="5660954" cy="3698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088025" y="576618"/>
            <a:ext cx="4619095" cy="364990"/>
            <a:chOff x="4088025" y="577722"/>
            <a:chExt cx="4619095" cy="364990"/>
          </a:xfrm>
        </p:grpSpPr>
        <p:grpSp>
          <p:nvGrpSpPr>
            <p:cNvPr id="26" name="组合 25"/>
            <p:cNvGrpSpPr/>
            <p:nvPr/>
          </p:nvGrpSpPr>
          <p:grpSpPr>
            <a:xfrm>
              <a:off x="4088025" y="577722"/>
              <a:ext cx="364990" cy="364990"/>
              <a:chOff x="1235505" y="2341233"/>
              <a:chExt cx="682521" cy="68252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4531360" y="590940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战略是管理者的事，执行是员工的事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088025" y="1039744"/>
            <a:ext cx="4619095" cy="364990"/>
            <a:chOff x="4088025" y="1040848"/>
            <a:chExt cx="4619095" cy="364990"/>
          </a:xfrm>
        </p:grpSpPr>
        <p:grpSp>
          <p:nvGrpSpPr>
            <p:cNvPr id="30" name="组合 29"/>
            <p:cNvGrpSpPr/>
            <p:nvPr/>
          </p:nvGrpSpPr>
          <p:grpSpPr>
            <a:xfrm>
              <a:off x="4088025" y="1040848"/>
              <a:ext cx="364990" cy="364990"/>
              <a:chOff x="1235505" y="2341233"/>
              <a:chExt cx="682521" cy="682521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531360" y="1054066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用人不疑、疑人不用</a:t>
              </a:r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088025" y="1502871"/>
            <a:ext cx="4619095" cy="364990"/>
            <a:chOff x="4088025" y="1503975"/>
            <a:chExt cx="4619095" cy="364990"/>
          </a:xfrm>
        </p:grpSpPr>
        <p:grpSp>
          <p:nvGrpSpPr>
            <p:cNvPr id="33" name="组合 32"/>
            <p:cNvGrpSpPr/>
            <p:nvPr/>
          </p:nvGrpSpPr>
          <p:grpSpPr>
            <a:xfrm>
              <a:off x="4088025" y="1503975"/>
              <a:ext cx="364990" cy="364990"/>
              <a:chOff x="1235505" y="2341233"/>
              <a:chExt cx="682521" cy="682521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4531360" y="1517193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管理制度变来变去，朝令夕改</a:t>
              </a:r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88025" y="1965997"/>
            <a:ext cx="4619095" cy="364990"/>
            <a:chOff x="4088025" y="1967101"/>
            <a:chExt cx="4619095" cy="364990"/>
          </a:xfrm>
        </p:grpSpPr>
        <p:grpSp>
          <p:nvGrpSpPr>
            <p:cNvPr id="36" name="组合 35"/>
            <p:cNvGrpSpPr/>
            <p:nvPr/>
          </p:nvGrpSpPr>
          <p:grpSpPr>
            <a:xfrm>
              <a:off x="4088025" y="1967101"/>
              <a:ext cx="364990" cy="364990"/>
              <a:chOff x="1235505" y="2341233"/>
              <a:chExt cx="682521" cy="682521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4531360" y="1980319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制度变形，熟人环境没有规则</a:t>
              </a:r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088025" y="2429124"/>
            <a:ext cx="4619095" cy="364990"/>
            <a:chOff x="4088025" y="2430228"/>
            <a:chExt cx="4619095" cy="364990"/>
          </a:xfrm>
        </p:grpSpPr>
        <p:grpSp>
          <p:nvGrpSpPr>
            <p:cNvPr id="39" name="组合 38"/>
            <p:cNvGrpSpPr/>
            <p:nvPr/>
          </p:nvGrpSpPr>
          <p:grpSpPr>
            <a:xfrm>
              <a:off x="4088025" y="2430228"/>
              <a:ext cx="364990" cy="364990"/>
              <a:chOff x="1235505" y="2341233"/>
              <a:chExt cx="682521" cy="682521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4531360" y="2443446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管理者没有常抓不懈</a:t>
              </a:r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088025" y="2892250"/>
            <a:ext cx="4619095" cy="364990"/>
            <a:chOff x="4088025" y="2893354"/>
            <a:chExt cx="4619095" cy="364990"/>
          </a:xfrm>
        </p:grpSpPr>
        <p:grpSp>
          <p:nvGrpSpPr>
            <p:cNvPr id="42" name="组合 41"/>
            <p:cNvGrpSpPr/>
            <p:nvPr/>
          </p:nvGrpSpPr>
          <p:grpSpPr>
            <a:xfrm>
              <a:off x="4088025" y="2893354"/>
              <a:ext cx="364990" cy="364990"/>
              <a:chOff x="1235505" y="2341233"/>
              <a:chExt cx="682521" cy="682521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4531360" y="2906572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差不多就行</a:t>
              </a:r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88025" y="3355378"/>
            <a:ext cx="4619095" cy="364990"/>
            <a:chOff x="4088025" y="3356482"/>
            <a:chExt cx="4619095" cy="364990"/>
          </a:xfrm>
        </p:grpSpPr>
        <p:grpSp>
          <p:nvGrpSpPr>
            <p:cNvPr id="45" name="组合 44"/>
            <p:cNvGrpSpPr/>
            <p:nvPr/>
          </p:nvGrpSpPr>
          <p:grpSpPr>
            <a:xfrm>
              <a:off x="4088025" y="3356482"/>
              <a:ext cx="364990" cy="364990"/>
              <a:chOff x="1235505" y="2341233"/>
              <a:chExt cx="682521" cy="682521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07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4531360" y="3369700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策略与制度本身不具有执行性</a:t>
              </a:r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三个流程</a:t>
            </a:r>
            <a:endParaRPr lang="zh-CN" altLang="en-US" sz="2400" spc="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七大误区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583839" y="4375702"/>
            <a:ext cx="2165250" cy="1160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执行战略</a:t>
            </a:r>
            <a:endParaRPr lang="zh-CN" altLang="en-US" sz="24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5520" y="1391920"/>
            <a:ext cx="6703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战略执行失败四大原因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127727" y="2234756"/>
            <a:ext cx="682521" cy="682521"/>
            <a:chOff x="1235505" y="2341233"/>
            <a:chExt cx="682521" cy="682521"/>
          </a:xfrm>
        </p:grpSpPr>
        <p:sp>
          <p:nvSpPr>
            <p:cNvPr id="10" name="矩形 9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021840" y="2391350"/>
            <a:ext cx="42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/>
              <a:t>5%</a:t>
            </a:r>
            <a:r>
              <a:rPr lang="zh-CN" altLang="en-US" sz="1800"/>
              <a:t>的员工理解企业战略</a:t>
            </a:r>
            <a:endParaRPr lang="zh-CN" altLang="en-US" sz="1800"/>
          </a:p>
        </p:txBody>
      </p:sp>
      <p:grpSp>
        <p:nvGrpSpPr>
          <p:cNvPr id="12" name="组合 11"/>
          <p:cNvGrpSpPr/>
          <p:nvPr/>
        </p:nvGrpSpPr>
        <p:grpSpPr>
          <a:xfrm>
            <a:off x="1127727" y="3099868"/>
            <a:ext cx="682521" cy="682521"/>
            <a:chOff x="1235505" y="2341233"/>
            <a:chExt cx="682521" cy="682521"/>
          </a:xfrm>
        </p:grpSpPr>
        <p:sp>
          <p:nvSpPr>
            <p:cNvPr id="13" name="矩形 12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021840" y="3256462"/>
            <a:ext cx="608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85%</a:t>
            </a:r>
            <a:r>
              <a:rPr lang="zh-CN" altLang="en-US"/>
              <a:t>的管理层花费在讨论战略上的时间少于每月</a:t>
            </a:r>
            <a:r>
              <a:rPr lang="en-US" altLang="zh-CN"/>
              <a:t>1</a:t>
            </a:r>
            <a:r>
              <a:rPr lang="zh-CN" altLang="en-US"/>
              <a:t>小时</a:t>
            </a: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127727" y="3964980"/>
            <a:ext cx="682521" cy="682521"/>
            <a:chOff x="1235505" y="2341233"/>
            <a:chExt cx="682521" cy="682521"/>
          </a:xfrm>
        </p:grpSpPr>
        <p:sp>
          <p:nvSpPr>
            <p:cNvPr id="16" name="矩形 15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021840" y="4121574"/>
            <a:ext cx="485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25%</a:t>
            </a:r>
            <a:r>
              <a:rPr lang="zh-CN" altLang="en-US"/>
              <a:t>的经理人将企业战略与部门目标连接</a:t>
            </a:r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127727" y="4830092"/>
            <a:ext cx="682521" cy="682521"/>
            <a:chOff x="1235505" y="2341233"/>
            <a:chExt cx="682521" cy="682521"/>
          </a:xfrm>
        </p:grpSpPr>
        <p:sp>
          <p:nvSpPr>
            <p:cNvPr id="19" name="矩形 18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021840" y="4986686"/>
            <a:ext cx="483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60%</a:t>
            </a:r>
            <a:r>
              <a:rPr lang="zh-CN" altLang="en-US"/>
              <a:t>的组织不能将预算与战略有机结合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三个流程</a:t>
            </a:r>
            <a:endParaRPr lang="zh-CN" altLang="en-US" sz="2400" spc="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七大误区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583839" y="4375702"/>
            <a:ext cx="2165250" cy="1160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执行战略</a:t>
            </a:r>
            <a:endParaRPr lang="zh-CN" altLang="en-US" sz="24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623074" y="437992"/>
            <a:ext cx="4572435" cy="5908992"/>
            <a:chOff x="4623074" y="437992"/>
            <a:chExt cx="4572435" cy="590899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074" y="437992"/>
              <a:ext cx="4572435" cy="590899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0" name="矩形 29"/>
            <p:cNvSpPr/>
            <p:nvPr/>
          </p:nvSpPr>
          <p:spPr>
            <a:xfrm>
              <a:off x="4623074" y="437992"/>
              <a:ext cx="4572435" cy="425608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运用平衡计卡有效执行战略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21226" y="1844756"/>
            <a:ext cx="935939" cy="1085689"/>
            <a:chOff x="821226" y="1844756"/>
            <a:chExt cx="935939" cy="1085689"/>
          </a:xfrm>
        </p:grpSpPr>
        <p:sp>
          <p:nvSpPr>
            <p:cNvPr id="33" name="六边形 32"/>
            <p:cNvSpPr/>
            <p:nvPr/>
          </p:nvSpPr>
          <p:spPr>
            <a:xfrm rot="16200000">
              <a:off x="746351" y="1919631"/>
              <a:ext cx="1085689" cy="935939"/>
            </a:xfrm>
            <a:prstGeom prst="hexagon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48009" y="2023109"/>
              <a:ext cx="724407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产权关系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060746" y="1844756"/>
            <a:ext cx="935939" cy="1085689"/>
            <a:chOff x="2060746" y="1844756"/>
            <a:chExt cx="935939" cy="1085689"/>
          </a:xfrm>
        </p:grpSpPr>
        <p:sp>
          <p:nvSpPr>
            <p:cNvPr id="35" name="六边形 34"/>
            <p:cNvSpPr/>
            <p:nvPr/>
          </p:nvSpPr>
          <p:spPr>
            <a:xfrm rot="16200000">
              <a:off x="1985871" y="1919631"/>
              <a:ext cx="1085689" cy="935939"/>
            </a:xfrm>
            <a:prstGeom prst="hexagon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207849" y="2023109"/>
              <a:ext cx="724407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战略业务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300266" y="1844756"/>
            <a:ext cx="935939" cy="1085689"/>
            <a:chOff x="3300266" y="1844756"/>
            <a:chExt cx="935939" cy="1085689"/>
          </a:xfrm>
        </p:grpSpPr>
        <p:sp>
          <p:nvSpPr>
            <p:cNvPr id="36" name="六边形 35"/>
            <p:cNvSpPr/>
            <p:nvPr/>
          </p:nvSpPr>
          <p:spPr>
            <a:xfrm rot="16200000">
              <a:off x="3225391" y="1919631"/>
              <a:ext cx="1085689" cy="935939"/>
            </a:xfrm>
            <a:prstGeom prst="hexagon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427049" y="2023109"/>
              <a:ext cx="724407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资源整合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1226" y="3927556"/>
            <a:ext cx="935939" cy="1085689"/>
            <a:chOff x="821226" y="3927556"/>
            <a:chExt cx="935939" cy="1085689"/>
          </a:xfrm>
        </p:grpSpPr>
        <p:sp>
          <p:nvSpPr>
            <p:cNvPr id="37" name="六边形 36"/>
            <p:cNvSpPr/>
            <p:nvPr/>
          </p:nvSpPr>
          <p:spPr>
            <a:xfrm rot="16200000">
              <a:off x="746351" y="4002431"/>
              <a:ext cx="1085689" cy="935939"/>
            </a:xfrm>
            <a:prstGeom prst="hexagon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48009" y="4105909"/>
              <a:ext cx="724407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企业文化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60746" y="3927556"/>
            <a:ext cx="935939" cy="1085689"/>
            <a:chOff x="2060746" y="3927556"/>
            <a:chExt cx="935939" cy="1085689"/>
          </a:xfrm>
        </p:grpSpPr>
        <p:sp>
          <p:nvSpPr>
            <p:cNvPr id="38" name="六边形 37"/>
            <p:cNvSpPr/>
            <p:nvPr/>
          </p:nvSpPr>
          <p:spPr>
            <a:xfrm rot="16200000">
              <a:off x="1985871" y="4002431"/>
              <a:ext cx="1085689" cy="935939"/>
            </a:xfrm>
            <a:prstGeom prst="hexagon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207849" y="4105909"/>
              <a:ext cx="724407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公司发展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00266" y="3927556"/>
            <a:ext cx="935939" cy="1085689"/>
            <a:chOff x="3300266" y="3927556"/>
            <a:chExt cx="935939" cy="1085689"/>
          </a:xfrm>
        </p:grpSpPr>
        <p:sp>
          <p:nvSpPr>
            <p:cNvPr id="39" name="六边形 38"/>
            <p:cNvSpPr/>
            <p:nvPr/>
          </p:nvSpPr>
          <p:spPr>
            <a:xfrm rot="16200000">
              <a:off x="3225391" y="4002431"/>
              <a:ext cx="1085689" cy="935939"/>
            </a:xfrm>
            <a:prstGeom prst="hexagon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427049" y="4105909"/>
              <a:ext cx="724407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行业特点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/>
          <a:stretch>
            <a:fillRect/>
          </a:stretch>
        </p:blipFill>
        <p:spPr>
          <a:xfrm>
            <a:off x="106680" y="1356360"/>
            <a:ext cx="5943407" cy="4145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5267265" y="1756458"/>
            <a:ext cx="6377650" cy="33450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47572" y="2475502"/>
            <a:ext cx="3510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执行力理念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72378" y="3244943"/>
            <a:ext cx="5567423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执行力理念就是把“执行力”作为所有行为的最高准则。进而论之，执行力的关键在于透过企业文化塑造和影响企业所有员工的行为，进而提升企业的执行力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4674" y="373284"/>
            <a:ext cx="9942653" cy="61114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47282" y="1097214"/>
            <a:ext cx="4097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执行四大作风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55491" y="3517799"/>
            <a:ext cx="1666755" cy="1666755"/>
          </a:xfrm>
          <a:prstGeom prst="ellipse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93579" y="3517799"/>
            <a:ext cx="1666755" cy="1666755"/>
          </a:xfrm>
          <a:prstGeom prst="ellipse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31667" y="3517799"/>
            <a:ext cx="1666755" cy="1666755"/>
          </a:xfrm>
          <a:prstGeom prst="ellipse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769755" y="3517799"/>
            <a:ext cx="1666755" cy="1666755"/>
          </a:xfrm>
          <a:prstGeom prst="ellipse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73480" y="5360677"/>
            <a:ext cx="123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信守承诺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0422" y="5360677"/>
            <a:ext cx="123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拒绝借口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644165" y="5360677"/>
            <a:ext cx="124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坚决执行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956299" y="5360677"/>
            <a:ext cx="12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永不服输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871241" y="1866655"/>
            <a:ext cx="8449519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/>
              <a:t>对个人而言执行力就是办事能力；对团队而言执行力就是战斗力；对企业而言执行力就是经营能力。执行力要成为一种强势，必须要把握执行制胜的二十四字真经</a:t>
            </a:r>
            <a:endParaRPr lang="en-US" altLang="zh-CN"/>
          </a:p>
          <a:p>
            <a:pPr algn="ctr"/>
            <a:r>
              <a:rPr lang="zh-CN" altLang="en-US"/>
              <a:t>认同文化、统一观念、明确目标、细化方案、强化执行和严格考核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7" grpId="0" animBg="1"/>
      <p:bldP spid="11" grpId="0" animBg="1"/>
      <p:bldP spid="12" grpId="0" animBg="1"/>
      <p:bldP spid="13" grpId="0" animBg="1"/>
      <p:bldP spid="14" grpId="0"/>
      <p:bldP spid="16" grpId="0"/>
      <p:bldP spid="17" grpId="0"/>
      <p:bldP spid="1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/>
          <a:stretch>
            <a:fillRect/>
          </a:stretch>
        </p:blipFill>
        <p:spPr>
          <a:xfrm>
            <a:off x="469510" y="1016742"/>
            <a:ext cx="6344530" cy="482451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5743721" y="439616"/>
            <a:ext cx="5978769" cy="5978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83872" y="890984"/>
            <a:ext cx="2098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 sz="4400" spc="6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92148" y="1660425"/>
            <a:ext cx="5281914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执行力培训，主要通过对执行力与人才管理内容进行系统的培训，以提升对企业执行的能力，最大程度实现执行力的提升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188600" y="2997328"/>
            <a:ext cx="1447020" cy="2969689"/>
            <a:chOff x="6188600" y="2997328"/>
            <a:chExt cx="1447020" cy="2969689"/>
          </a:xfrm>
        </p:grpSpPr>
        <p:sp>
          <p:nvSpPr>
            <p:cNvPr id="17" name="矩形 16"/>
            <p:cNvSpPr/>
            <p:nvPr/>
          </p:nvSpPr>
          <p:spPr>
            <a:xfrm>
              <a:off x="6188600" y="2997328"/>
              <a:ext cx="1447020" cy="2969689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634994" y="3211582"/>
              <a:ext cx="554232" cy="2587480"/>
              <a:chOff x="6641814" y="3338758"/>
              <a:chExt cx="554232" cy="2587480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6641814" y="3861978"/>
                <a:ext cx="553998" cy="206426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执行力概念</a:t>
                </a:r>
                <a:endParaRPr lang="zh-CN" altLang="en-US" sz="2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6641814" y="3338758"/>
                <a:ext cx="554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effectLst>
                      <a:outerShdw blurRad="50800" dist="88900" dir="5400000" algn="t" rotWithShape="0">
                        <a:prstClr val="black">
                          <a:alpha val="19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壹</a:t>
                </a:r>
                <a:endParaRPr lang="zh-CN" altLang="en-US" sz="2800">
                  <a:solidFill>
                    <a:schemeClr val="bg1"/>
                  </a:solidFill>
                  <a:effectLst>
                    <a:outerShdw blurRad="50800" dist="88900" dir="5400000" algn="t" rotWithShape="0">
                      <a:prstClr val="black">
                        <a:alpha val="1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974580" y="2997328"/>
            <a:ext cx="1447020" cy="2969689"/>
            <a:chOff x="7974580" y="2997328"/>
            <a:chExt cx="1447020" cy="2969689"/>
          </a:xfrm>
        </p:grpSpPr>
        <p:sp>
          <p:nvSpPr>
            <p:cNvPr id="19" name="矩形 18"/>
            <p:cNvSpPr/>
            <p:nvPr/>
          </p:nvSpPr>
          <p:spPr>
            <a:xfrm>
              <a:off x="7974580" y="2997328"/>
              <a:ext cx="1447020" cy="2969689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8420974" y="3211582"/>
              <a:ext cx="554232" cy="2587480"/>
              <a:chOff x="8415518" y="3338758"/>
              <a:chExt cx="554232" cy="258748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8415635" y="3861978"/>
                <a:ext cx="553998" cy="206426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提升执行力</a:t>
                </a:r>
                <a:endParaRPr lang="zh-CN" altLang="en-US" sz="2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8415518" y="3338758"/>
                <a:ext cx="554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effectLst>
                      <a:outerShdw blurRad="50800" dist="88900" dir="5400000" algn="t" rotWithShape="0">
                        <a:prstClr val="black">
                          <a:alpha val="19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贰</a:t>
                </a:r>
                <a:endParaRPr lang="zh-CN" altLang="en-US" sz="2800">
                  <a:solidFill>
                    <a:schemeClr val="bg1"/>
                  </a:solidFill>
                  <a:effectLst>
                    <a:outerShdw blurRad="50800" dist="88900" dir="5400000" algn="t" rotWithShape="0">
                      <a:prstClr val="black">
                        <a:alpha val="1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9760560" y="2997328"/>
            <a:ext cx="1447020" cy="2969689"/>
            <a:chOff x="9760560" y="2997328"/>
            <a:chExt cx="1447020" cy="2969689"/>
          </a:xfrm>
        </p:grpSpPr>
        <p:sp>
          <p:nvSpPr>
            <p:cNvPr id="20" name="矩形 19"/>
            <p:cNvSpPr/>
            <p:nvPr/>
          </p:nvSpPr>
          <p:spPr>
            <a:xfrm>
              <a:off x="9760560" y="2997328"/>
              <a:ext cx="1447020" cy="2969689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0206954" y="3211582"/>
              <a:ext cx="554232" cy="2587480"/>
              <a:chOff x="10189338" y="3338758"/>
              <a:chExt cx="554232" cy="258748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0189455" y="3861978"/>
                <a:ext cx="553998" cy="206426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执行力理念</a:t>
                </a:r>
                <a:endParaRPr lang="zh-CN" altLang="en-US" sz="2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0189338" y="3338758"/>
                <a:ext cx="554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effectLst>
                      <a:outerShdw blurRad="50800" dist="88900" dir="5400000" algn="t" rotWithShape="0">
                        <a:prstClr val="black">
                          <a:alpha val="19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叁</a:t>
                </a:r>
                <a:endParaRPr lang="zh-CN" altLang="en-US" sz="2800">
                  <a:solidFill>
                    <a:schemeClr val="bg1"/>
                  </a:solidFill>
                  <a:effectLst>
                    <a:outerShdw blurRad="50800" dist="88900" dir="5400000" algn="t" rotWithShape="0">
                      <a:prstClr val="black">
                        <a:alpha val="1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59="http://schemas.microsoft.com/office/powerpoint/2015/09/main" Requires="p159">
      <p:transition spd="slow" advClick="0" advTm="0" p14:dur="200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6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decel="3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/>
          <a:stretch>
            <a:fillRect/>
          </a:stretch>
        </p:blipFill>
        <p:spPr>
          <a:xfrm>
            <a:off x="3680766" y="276662"/>
            <a:ext cx="8068322" cy="4735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442912" y="1762124"/>
            <a:ext cx="6873432" cy="4224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7095" y="1971568"/>
            <a:ext cx="405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b="1"/>
              <a:t>如何做领导者</a:t>
            </a: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58148" y="2924976"/>
            <a:ext cx="682521" cy="682521"/>
            <a:chOff x="1235505" y="2341233"/>
            <a:chExt cx="682521" cy="682521"/>
          </a:xfrm>
        </p:grpSpPr>
        <p:sp>
          <p:nvSpPr>
            <p:cNvPr id="13" name="矩形 12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58148" y="4009415"/>
            <a:ext cx="682521" cy="682521"/>
            <a:chOff x="1235505" y="2341233"/>
            <a:chExt cx="682521" cy="682521"/>
          </a:xfrm>
        </p:grpSpPr>
        <p:sp>
          <p:nvSpPr>
            <p:cNvPr id="16" name="矩形 15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58148" y="5095039"/>
            <a:ext cx="682521" cy="682521"/>
            <a:chOff x="1235505" y="2341233"/>
            <a:chExt cx="682521" cy="682521"/>
          </a:xfrm>
        </p:grpSpPr>
        <p:sp>
          <p:nvSpPr>
            <p:cNvPr id="19" name="矩形 18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84953" y="3035404"/>
            <a:ext cx="443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聚人先造梦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成为有跟随着的领导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84953" y="5205467"/>
            <a:ext cx="363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做事先安人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用对人做对事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84953" y="4119843"/>
            <a:ext cx="363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育人先育魂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善用文化的力量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/>
          <a:stretch>
            <a:fillRect/>
          </a:stretch>
        </p:blipFill>
        <p:spPr>
          <a:xfrm>
            <a:off x="479425" y="2858126"/>
            <a:ext cx="6058549" cy="36303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5937813" y="902826"/>
            <a:ext cx="5811275" cy="3492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94732" y="1074065"/>
            <a:ext cx="4097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执行四大原则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246679" y="1843506"/>
            <a:ext cx="506155" cy="506155"/>
            <a:chOff x="1235505" y="2341233"/>
            <a:chExt cx="682521" cy="682521"/>
          </a:xfrm>
        </p:grpSpPr>
        <p:sp>
          <p:nvSpPr>
            <p:cNvPr id="12" name="矩形 11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46679" y="2449247"/>
            <a:ext cx="506155" cy="506155"/>
            <a:chOff x="1235505" y="2341233"/>
            <a:chExt cx="682521" cy="682521"/>
          </a:xfrm>
        </p:grpSpPr>
        <p:sp>
          <p:nvSpPr>
            <p:cNvPr id="21" name="矩形 20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46679" y="3054988"/>
            <a:ext cx="506155" cy="506155"/>
            <a:chOff x="1235505" y="2341233"/>
            <a:chExt cx="682521" cy="682521"/>
          </a:xfrm>
        </p:grpSpPr>
        <p:sp>
          <p:nvSpPr>
            <p:cNvPr id="25" name="矩形 24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46679" y="3660730"/>
            <a:ext cx="506155" cy="506155"/>
            <a:chOff x="1235505" y="2341233"/>
            <a:chExt cx="682521" cy="682521"/>
          </a:xfrm>
        </p:grpSpPr>
        <p:sp>
          <p:nvSpPr>
            <p:cNvPr id="28" name="矩形 27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794732" y="1911917"/>
            <a:ext cx="44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愿景统一原则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自动自发，为结果负责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94732" y="2517658"/>
            <a:ext cx="44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多走半步原则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主动承担，消除隔阂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94732" y="3123399"/>
            <a:ext cx="44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环环相扣原则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系统的执行动力和压力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94732" y="3729141"/>
            <a:ext cx="44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细节魔鬼原则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成败决定于细节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8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762255" y="1095255"/>
            <a:ext cx="4667490" cy="4667490"/>
          </a:xfrm>
          <a:prstGeom prst="ellipse">
            <a:avLst/>
          </a:prstGeom>
          <a:noFill/>
          <a:ln w="22225">
            <a:gradFill flip="none" rotWithShape="1">
              <a:gsLst>
                <a:gs pos="52000">
                  <a:srgbClr val="2B394A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76230" y="-990770"/>
            <a:ext cx="8839541" cy="8839541"/>
          </a:xfrm>
          <a:prstGeom prst="ellipse">
            <a:avLst/>
          </a:prstGeom>
          <a:noFill/>
          <a:ln w="22225">
            <a:gradFill flip="none" rotWithShape="1">
              <a:gsLst>
                <a:gs pos="52000">
                  <a:srgbClr val="2B394A">
                    <a:alpha val="2000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735893" y="68893"/>
            <a:ext cx="6720215" cy="6720215"/>
          </a:xfrm>
          <a:prstGeom prst="ellipse">
            <a:avLst/>
          </a:prstGeom>
          <a:noFill/>
          <a:ln w="22225">
            <a:gradFill flip="none" rotWithShape="1">
              <a:gsLst>
                <a:gs pos="52000">
                  <a:srgbClr val="2B394A">
                    <a:alpha val="20000"/>
                  </a:srgbClr>
                </a:gs>
                <a:gs pos="100000">
                  <a:schemeClr val="bg1">
                    <a:alpha val="60000"/>
                  </a:schemeClr>
                </a:gs>
              </a:gsLst>
              <a:path path="shape">
                <a:fillToRect l="50000" t="50000" r="50000" b="50000"/>
              </a:path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30736" y="2079084"/>
            <a:ext cx="19689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>
                <a:gradFill>
                  <a:gsLst>
                    <a:gs pos="0">
                      <a:srgbClr val="2B394A">
                        <a:alpha val="95000"/>
                      </a:srgbClr>
                    </a:gs>
                    <a:gs pos="100000">
                      <a:schemeClr val="bg1"/>
                    </a:gs>
                  </a:gsLst>
                  <a:lin ang="2700000" scaled="0"/>
                </a:gradFill>
                <a:effectLst>
                  <a:outerShdw blurRad="101600" dist="101600" dir="5400000" algn="t" rotWithShape="0">
                    <a:prstClr val="black">
                      <a:alpha val="19000"/>
                    </a:prst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谢</a:t>
            </a:r>
            <a:endParaRPr lang="zh-CN" altLang="en-US" sz="13800">
              <a:gradFill>
                <a:gsLst>
                  <a:gs pos="0">
                    <a:srgbClr val="2B394A">
                      <a:alpha val="95000"/>
                    </a:srgbClr>
                  </a:gs>
                  <a:gs pos="100000">
                    <a:schemeClr val="bg1"/>
                  </a:gs>
                </a:gsLst>
                <a:lin ang="2700000" scaled="0"/>
              </a:gradFill>
              <a:effectLst>
                <a:outerShdw blurRad="101600" dist="101600" dir="5400000" algn="t" rotWithShape="0">
                  <a:prstClr val="black">
                    <a:alpha val="19000"/>
                  </a:prstClr>
                </a:outerShdw>
              </a:effectLst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50862" y="2079084"/>
            <a:ext cx="1762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600">
                <a:gradFill>
                  <a:gsLst>
                    <a:gs pos="0">
                      <a:srgbClr val="2B394A">
                        <a:alpha val="95000"/>
                      </a:srgbClr>
                    </a:gs>
                    <a:gs pos="100000">
                      <a:schemeClr val="bg1"/>
                    </a:gs>
                  </a:gsLst>
                  <a:lin ang="2700000" scaled="0"/>
                </a:gradFill>
                <a:effectLst>
                  <a:outerShdw blurRad="101600" dist="101600" dir="5400000" algn="t" rotWithShape="0">
                    <a:prstClr val="black">
                      <a:alpha val="19000"/>
                    </a:prst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defRPr>
            </a:lvl1pPr>
          </a:lstStyle>
          <a:p>
            <a:r>
              <a:rPr lang="zh-CN" altLang="en-US" sz="13800"/>
              <a:t>谢</a:t>
            </a:r>
            <a:endParaRPr lang="zh-CN" altLang="en-US" sz="13800"/>
          </a:p>
        </p:txBody>
      </p:sp>
      <p:sp>
        <p:nvSpPr>
          <p:cNvPr id="12" name="文本框 11"/>
          <p:cNvSpPr txBox="1"/>
          <p:nvPr/>
        </p:nvSpPr>
        <p:spPr>
          <a:xfrm>
            <a:off x="4992173" y="4215655"/>
            <a:ext cx="222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>
                <a:gradFill flip="none" rotWithShape="1">
                  <a:gsLst>
                    <a:gs pos="0">
                      <a:srgbClr val="2B394A">
                        <a:alpha val="78000"/>
                      </a:srgbClr>
                    </a:gs>
                    <a:gs pos="100000">
                      <a:schemeClr val="bg1">
                        <a:alpha val="60000"/>
                      </a:schemeClr>
                    </a:gs>
                  </a:gsLst>
                  <a:lin ang="2700000" scaled="1"/>
                </a:gradFill>
                <a:effectLst>
                  <a:outerShdw blurRad="50800" dist="1143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2000" spc="600">
              <a:gradFill flip="none" rotWithShape="1">
                <a:gsLst>
                  <a:gs pos="0">
                    <a:srgbClr val="2B394A">
                      <a:alpha val="78000"/>
                    </a:srgbClr>
                  </a:gs>
                  <a:gs pos="100000">
                    <a:schemeClr val="bg1">
                      <a:alpha val="60000"/>
                    </a:schemeClr>
                  </a:gs>
                </a:gsLst>
                <a:lin ang="2700000" scaled="1"/>
              </a:gradFill>
              <a:effectLst>
                <a:outerShdw blurRad="50800" dist="114300" dir="5400000" algn="t" rotWithShape="0">
                  <a:prstClr val="black">
                    <a:alpha val="2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1960" y="439616"/>
            <a:ext cx="6710643" cy="5978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7792" y="1216389"/>
            <a:ext cx="4132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什么是执行力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235505" y="2341233"/>
            <a:ext cx="682521" cy="682521"/>
            <a:chOff x="1235505" y="2341233"/>
            <a:chExt cx="682521" cy="682521"/>
          </a:xfrm>
        </p:grpSpPr>
        <p:sp>
          <p:nvSpPr>
            <p:cNvPr id="8" name="矩形 7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947927" y="2291136"/>
            <a:ext cx="4930815" cy="78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执行力就是按照公司的要求不择不扣的把事情执行到底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7927" y="3545201"/>
            <a:ext cx="48083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执行力就是贯彻公司战略意图，完成预定目标的操作能力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235505" y="3610206"/>
            <a:ext cx="682521" cy="682521"/>
            <a:chOff x="1111555" y="2268638"/>
            <a:chExt cx="682521" cy="682521"/>
          </a:xfrm>
        </p:grpSpPr>
        <p:sp>
          <p:nvSpPr>
            <p:cNvPr id="30" name="矩形 29"/>
            <p:cNvSpPr/>
            <p:nvPr/>
          </p:nvSpPr>
          <p:spPr>
            <a:xfrm>
              <a:off x="1111555" y="2268638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41456" y="2298539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35505" y="4894086"/>
            <a:ext cx="682521" cy="682521"/>
            <a:chOff x="1111555" y="2268638"/>
            <a:chExt cx="682521" cy="682521"/>
          </a:xfrm>
        </p:grpSpPr>
        <p:sp>
          <p:nvSpPr>
            <p:cNvPr id="33" name="矩形 32"/>
            <p:cNvSpPr/>
            <p:nvPr/>
          </p:nvSpPr>
          <p:spPr>
            <a:xfrm>
              <a:off x="1111555" y="2268638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141456" y="2298539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947927" y="4829081"/>
            <a:ext cx="48083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执行力就是能够按照领导的安排，在时限内保质保量完成任务的能力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662439" y="3671031"/>
            <a:ext cx="4097438" cy="1990846"/>
            <a:chOff x="7662439" y="3671031"/>
            <a:chExt cx="4097438" cy="1990846"/>
          </a:xfrm>
        </p:grpSpPr>
        <p:sp>
          <p:nvSpPr>
            <p:cNvPr id="22" name="矩形 21"/>
            <p:cNvSpPr/>
            <p:nvPr/>
          </p:nvSpPr>
          <p:spPr>
            <a:xfrm>
              <a:off x="7662439" y="3671031"/>
              <a:ext cx="4097438" cy="1990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4" b="44332"/>
            <a:stretch>
              <a:fillRect/>
            </a:stretch>
          </p:blipFill>
          <p:spPr>
            <a:xfrm>
              <a:off x="7808455" y="3798483"/>
              <a:ext cx="3805407" cy="173594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7662439" y="1196123"/>
            <a:ext cx="4097438" cy="1990846"/>
            <a:chOff x="7662439" y="1196123"/>
            <a:chExt cx="4097438" cy="1990846"/>
          </a:xfrm>
        </p:grpSpPr>
        <p:sp>
          <p:nvSpPr>
            <p:cNvPr id="2" name="矩形 1"/>
            <p:cNvSpPr/>
            <p:nvPr/>
          </p:nvSpPr>
          <p:spPr>
            <a:xfrm>
              <a:off x="7662439" y="1196123"/>
              <a:ext cx="4097438" cy="1990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1764"/>
            <a:stretch>
              <a:fillRect/>
            </a:stretch>
          </p:blipFill>
          <p:spPr>
            <a:xfrm>
              <a:off x="7808558" y="1325155"/>
              <a:ext cx="3805200" cy="1732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8" name="矩形 37"/>
          <p:cNvSpPr/>
          <p:nvPr/>
        </p:nvSpPr>
        <p:spPr>
          <a:xfrm>
            <a:off x="8571052" y="2682493"/>
            <a:ext cx="2280213" cy="504476"/>
          </a:xfrm>
          <a:prstGeom prst="rect">
            <a:avLst/>
          </a:pr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571052" y="5159476"/>
            <a:ext cx="2280213" cy="504476"/>
          </a:xfrm>
          <a:prstGeom prst="rect">
            <a:avLst/>
          </a:pr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0" p14:dur="200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32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32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6" grpId="0"/>
      <p:bldP spid="36" grpId="0"/>
      <p:bldP spid="38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65576" y="439616"/>
            <a:ext cx="8983511" cy="5978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99728" y="1373126"/>
            <a:ext cx="7227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/>
              <a:t>打造执行力抓好三个核心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569639" y="2141991"/>
            <a:ext cx="737538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没有执行力就没有竞争力，不解决执行问题，再美丽的蓝图也只会是水中月、镜中花。要想解决企业战略执行问题就必须要抓好三个核心：人员流程、战略流程和运营流程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569640" y="3853480"/>
            <a:ext cx="1608881" cy="1608881"/>
            <a:chOff x="3569640" y="3886823"/>
            <a:chExt cx="1608881" cy="1608881"/>
          </a:xfrm>
        </p:grpSpPr>
        <p:sp>
          <p:nvSpPr>
            <p:cNvPr id="17" name="椭圆 16"/>
            <p:cNvSpPr/>
            <p:nvPr/>
          </p:nvSpPr>
          <p:spPr>
            <a:xfrm>
              <a:off x="3569640" y="3886823"/>
              <a:ext cx="1608881" cy="1608881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945817" y="4298278"/>
              <a:ext cx="856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人员流程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9139" y="3853480"/>
            <a:ext cx="1608881" cy="1608881"/>
            <a:chOff x="6359139" y="3886823"/>
            <a:chExt cx="1608881" cy="1608881"/>
          </a:xfrm>
        </p:grpSpPr>
        <p:sp>
          <p:nvSpPr>
            <p:cNvPr id="43" name="椭圆 42"/>
            <p:cNvSpPr/>
            <p:nvPr/>
          </p:nvSpPr>
          <p:spPr>
            <a:xfrm>
              <a:off x="6359139" y="3886823"/>
              <a:ext cx="1608881" cy="1608881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735316" y="4275765"/>
              <a:ext cx="856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战略流程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336146" y="3875994"/>
            <a:ext cx="1608881" cy="1608881"/>
            <a:chOff x="9336146" y="3909337"/>
            <a:chExt cx="1608881" cy="1608881"/>
          </a:xfrm>
        </p:grpSpPr>
        <p:sp>
          <p:nvSpPr>
            <p:cNvPr id="44" name="椭圆 43"/>
            <p:cNvSpPr/>
            <p:nvPr/>
          </p:nvSpPr>
          <p:spPr>
            <a:xfrm>
              <a:off x="9336146" y="3909337"/>
              <a:ext cx="1608881" cy="1608881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712323" y="4298279"/>
              <a:ext cx="856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运营流程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83740" y="922088"/>
            <a:ext cx="1419622" cy="1419622"/>
            <a:chOff x="883740" y="922088"/>
            <a:chExt cx="1419622" cy="1419622"/>
          </a:xfrm>
        </p:grpSpPr>
        <p:sp>
          <p:nvSpPr>
            <p:cNvPr id="5" name="矩形 4"/>
            <p:cNvSpPr/>
            <p:nvPr/>
          </p:nvSpPr>
          <p:spPr>
            <a:xfrm>
              <a:off x="883740" y="922088"/>
              <a:ext cx="1419622" cy="1419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0" r="16630"/>
            <a:stretch>
              <a:fillRect/>
            </a:stretch>
          </p:blipFill>
          <p:spPr>
            <a:xfrm>
              <a:off x="1000685" y="1039033"/>
              <a:ext cx="1185731" cy="118573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" name="组合 5"/>
          <p:cNvGrpSpPr/>
          <p:nvPr/>
        </p:nvGrpSpPr>
        <p:grpSpPr>
          <a:xfrm>
            <a:off x="883740" y="2797145"/>
            <a:ext cx="1419622" cy="1419622"/>
            <a:chOff x="883740" y="2797145"/>
            <a:chExt cx="1419622" cy="1419622"/>
          </a:xfrm>
        </p:grpSpPr>
        <p:sp>
          <p:nvSpPr>
            <p:cNvPr id="39" name="矩形 38"/>
            <p:cNvSpPr/>
            <p:nvPr/>
          </p:nvSpPr>
          <p:spPr>
            <a:xfrm>
              <a:off x="883740" y="2797145"/>
              <a:ext cx="1419622" cy="1419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5" r="16755"/>
            <a:stretch>
              <a:fillRect/>
            </a:stretch>
          </p:blipFill>
          <p:spPr>
            <a:xfrm>
              <a:off x="1000685" y="2914756"/>
              <a:ext cx="1184400" cy="11844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7" name="组合 6"/>
          <p:cNvGrpSpPr/>
          <p:nvPr/>
        </p:nvGrpSpPr>
        <p:grpSpPr>
          <a:xfrm>
            <a:off x="883740" y="4516291"/>
            <a:ext cx="1419622" cy="1419622"/>
            <a:chOff x="883740" y="4516291"/>
            <a:chExt cx="1419622" cy="1419622"/>
          </a:xfrm>
        </p:grpSpPr>
        <p:sp>
          <p:nvSpPr>
            <p:cNvPr id="40" name="矩形 39"/>
            <p:cNvSpPr/>
            <p:nvPr/>
          </p:nvSpPr>
          <p:spPr>
            <a:xfrm>
              <a:off x="883740" y="4516291"/>
              <a:ext cx="1419622" cy="1419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>
              <a:fillRect/>
            </a:stretch>
          </p:blipFill>
          <p:spPr>
            <a:xfrm>
              <a:off x="1001351" y="4633902"/>
              <a:ext cx="1184400" cy="11844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Ovr>
    <a:masterClrMapping/>
  </p:clrMapOvr>
  <mc:AlternateContent>
    <mc:Choice xmlns:p159="http://schemas.microsoft.com/office/powerpoint/2015/09/main" Requires="p159">
      <p:transition spd="slow" advClick="0" advTm="0" p14:dur="200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62353" y="439616"/>
            <a:ext cx="8983510" cy="5978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83740" y="922088"/>
            <a:ext cx="1419622" cy="1419622"/>
            <a:chOff x="883740" y="922088"/>
            <a:chExt cx="1419622" cy="1419622"/>
          </a:xfrm>
        </p:grpSpPr>
        <p:sp>
          <p:nvSpPr>
            <p:cNvPr id="5" name="矩形 4"/>
            <p:cNvSpPr/>
            <p:nvPr/>
          </p:nvSpPr>
          <p:spPr>
            <a:xfrm>
              <a:off x="883740" y="922088"/>
              <a:ext cx="1419622" cy="1419622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0" r="16630"/>
            <a:stretch>
              <a:fillRect/>
            </a:stretch>
          </p:blipFill>
          <p:spPr>
            <a:xfrm>
              <a:off x="1000685" y="1039033"/>
              <a:ext cx="1185731" cy="118573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2" name="组合 11"/>
          <p:cNvGrpSpPr/>
          <p:nvPr/>
        </p:nvGrpSpPr>
        <p:grpSpPr>
          <a:xfrm>
            <a:off x="883740" y="2797145"/>
            <a:ext cx="1419622" cy="1419622"/>
            <a:chOff x="883740" y="2797145"/>
            <a:chExt cx="1419622" cy="1419622"/>
          </a:xfrm>
        </p:grpSpPr>
        <p:sp>
          <p:nvSpPr>
            <p:cNvPr id="39" name="矩形 38"/>
            <p:cNvSpPr/>
            <p:nvPr/>
          </p:nvSpPr>
          <p:spPr>
            <a:xfrm>
              <a:off x="883740" y="2797145"/>
              <a:ext cx="1419622" cy="1419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5" r="16755"/>
            <a:stretch>
              <a:fillRect/>
            </a:stretch>
          </p:blipFill>
          <p:spPr>
            <a:xfrm>
              <a:off x="1000685" y="2914756"/>
              <a:ext cx="1184400" cy="11844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3" name="组合 12"/>
          <p:cNvGrpSpPr/>
          <p:nvPr/>
        </p:nvGrpSpPr>
        <p:grpSpPr>
          <a:xfrm>
            <a:off x="883740" y="4516291"/>
            <a:ext cx="1419622" cy="1419622"/>
            <a:chOff x="883740" y="4516291"/>
            <a:chExt cx="1419622" cy="1419622"/>
          </a:xfrm>
        </p:grpSpPr>
        <p:sp>
          <p:nvSpPr>
            <p:cNvPr id="40" name="矩形 39"/>
            <p:cNvSpPr/>
            <p:nvPr/>
          </p:nvSpPr>
          <p:spPr>
            <a:xfrm>
              <a:off x="883740" y="4516291"/>
              <a:ext cx="1419622" cy="1419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>
              <a:fillRect/>
            </a:stretch>
          </p:blipFill>
          <p:spPr>
            <a:xfrm>
              <a:off x="1001351" y="4633902"/>
              <a:ext cx="1184400" cy="11844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文本框 24"/>
          <p:cNvSpPr txBox="1"/>
          <p:nvPr/>
        </p:nvSpPr>
        <p:spPr>
          <a:xfrm>
            <a:off x="3218694" y="1239207"/>
            <a:ext cx="2877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人员流程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18694" y="2029187"/>
            <a:ext cx="7626485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000" b="1"/>
              <a:t>人员流程是执行力的第一位核心</a:t>
            </a:r>
            <a:r>
              <a:rPr lang="zh-CN" altLang="zh-CN"/>
              <a:t>，因为人员可以保证战略和运营，离开人员谈战略与运营没有意义，战略与运营的好坏得看什么人来</a:t>
            </a:r>
            <a:endParaRPr lang="zh-CN" altLang="en-US"/>
          </a:p>
        </p:txBody>
      </p:sp>
      <p:sp>
        <p:nvSpPr>
          <p:cNvPr id="27" name="任意多边形 26"/>
          <p:cNvSpPr/>
          <p:nvPr/>
        </p:nvSpPr>
        <p:spPr bwMode="auto">
          <a:xfrm>
            <a:off x="3761588" y="3439715"/>
            <a:ext cx="1832297" cy="887242"/>
          </a:xfrm>
          <a:custGeom>
            <a:gdLst>
              <a:gd name="connsiteX0" fmla="*/ 862638 w 1725276"/>
              <a:gd name="connsiteY0" fmla="*/ 0 h 835223"/>
              <a:gd name="connsiteX1" fmla="*/ 1722273 w 1725276"/>
              <a:gd name="connsiteY1" fmla="*/ 775747 h 835223"/>
              <a:gd name="connsiteX2" fmla="*/ 1725276 w 1725276"/>
              <a:gd name="connsiteY2" fmla="*/ 835223 h 835223"/>
              <a:gd name="connsiteX3" fmla="*/ 1616706 w 1725276"/>
              <a:gd name="connsiteY3" fmla="*/ 835223 h 835223"/>
              <a:gd name="connsiteX4" fmla="*/ 1614263 w 1725276"/>
              <a:gd name="connsiteY4" fmla="*/ 786848 h 835223"/>
              <a:gd name="connsiteX5" fmla="*/ 862638 w 1725276"/>
              <a:gd name="connsiteY5" fmla="*/ 108570 h 835223"/>
              <a:gd name="connsiteX6" fmla="*/ 111013 w 1725276"/>
              <a:gd name="connsiteY6" fmla="*/ 786848 h 835223"/>
              <a:gd name="connsiteX7" fmla="*/ 108570 w 1725276"/>
              <a:gd name="connsiteY7" fmla="*/ 835223 h 835223"/>
              <a:gd name="connsiteX8" fmla="*/ 0 w 1725276"/>
              <a:gd name="connsiteY8" fmla="*/ 835223 h 835223"/>
              <a:gd name="connsiteX9" fmla="*/ 3003 w 1725276"/>
              <a:gd name="connsiteY9" fmla="*/ 775747 h 835223"/>
              <a:gd name="connsiteX10" fmla="*/ 862638 w 1725276"/>
              <a:gd name="connsiteY10" fmla="*/ 0 h 835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5276" h="835223">
                <a:moveTo>
                  <a:pt x="862638" y="0"/>
                </a:moveTo>
                <a:cubicBezTo>
                  <a:pt x="1310038" y="0"/>
                  <a:pt x="1678023" y="340021"/>
                  <a:pt x="1722273" y="775747"/>
                </a:cubicBezTo>
                <a:lnTo>
                  <a:pt x="1725276" y="835223"/>
                </a:lnTo>
                <a:lnTo>
                  <a:pt x="1616706" y="835223"/>
                </a:lnTo>
                <a:lnTo>
                  <a:pt x="1614263" y="786848"/>
                </a:lnTo>
                <a:cubicBezTo>
                  <a:pt x="1575573" y="405870"/>
                  <a:pt x="1253824" y="108570"/>
                  <a:pt x="862638" y="108570"/>
                </a:cubicBezTo>
                <a:cubicBezTo>
                  <a:pt x="471452" y="108570"/>
                  <a:pt x="149703" y="405870"/>
                  <a:pt x="111013" y="786848"/>
                </a:cubicBezTo>
                <a:lnTo>
                  <a:pt x="108570" y="835223"/>
                </a:lnTo>
                <a:lnTo>
                  <a:pt x="0" y="835223"/>
                </a:lnTo>
                <a:lnTo>
                  <a:pt x="3003" y="775747"/>
                </a:lnTo>
                <a:cubicBezTo>
                  <a:pt x="47254" y="340021"/>
                  <a:pt x="415238" y="0"/>
                  <a:pt x="862638" y="0"/>
                </a:cubicBezTo>
                <a:close/>
              </a:path>
            </a:pathLst>
          </a:cu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 sz="240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 bwMode="auto">
          <a:xfrm rot="10800000">
            <a:off x="5479809" y="4326956"/>
            <a:ext cx="1832297" cy="887242"/>
          </a:xfrm>
          <a:custGeom>
            <a:gdLst>
              <a:gd name="connsiteX0" fmla="*/ 862638 w 1725276"/>
              <a:gd name="connsiteY0" fmla="*/ 0 h 835223"/>
              <a:gd name="connsiteX1" fmla="*/ 1722273 w 1725276"/>
              <a:gd name="connsiteY1" fmla="*/ 775747 h 835223"/>
              <a:gd name="connsiteX2" fmla="*/ 1725276 w 1725276"/>
              <a:gd name="connsiteY2" fmla="*/ 835223 h 835223"/>
              <a:gd name="connsiteX3" fmla="*/ 1616706 w 1725276"/>
              <a:gd name="connsiteY3" fmla="*/ 835223 h 835223"/>
              <a:gd name="connsiteX4" fmla="*/ 1614263 w 1725276"/>
              <a:gd name="connsiteY4" fmla="*/ 786848 h 835223"/>
              <a:gd name="connsiteX5" fmla="*/ 862638 w 1725276"/>
              <a:gd name="connsiteY5" fmla="*/ 108570 h 835223"/>
              <a:gd name="connsiteX6" fmla="*/ 111013 w 1725276"/>
              <a:gd name="connsiteY6" fmla="*/ 786848 h 835223"/>
              <a:gd name="connsiteX7" fmla="*/ 108570 w 1725276"/>
              <a:gd name="connsiteY7" fmla="*/ 835223 h 835223"/>
              <a:gd name="connsiteX8" fmla="*/ 0 w 1725276"/>
              <a:gd name="connsiteY8" fmla="*/ 835223 h 835223"/>
              <a:gd name="connsiteX9" fmla="*/ 3003 w 1725276"/>
              <a:gd name="connsiteY9" fmla="*/ 775747 h 835223"/>
              <a:gd name="connsiteX10" fmla="*/ 862638 w 1725276"/>
              <a:gd name="connsiteY10" fmla="*/ 0 h 835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5276" h="835223">
                <a:moveTo>
                  <a:pt x="862638" y="0"/>
                </a:moveTo>
                <a:cubicBezTo>
                  <a:pt x="1310038" y="0"/>
                  <a:pt x="1678023" y="340021"/>
                  <a:pt x="1722273" y="775747"/>
                </a:cubicBezTo>
                <a:lnTo>
                  <a:pt x="1725276" y="835223"/>
                </a:lnTo>
                <a:lnTo>
                  <a:pt x="1616706" y="835223"/>
                </a:lnTo>
                <a:lnTo>
                  <a:pt x="1614263" y="786848"/>
                </a:lnTo>
                <a:cubicBezTo>
                  <a:pt x="1575573" y="405870"/>
                  <a:pt x="1253824" y="108570"/>
                  <a:pt x="862638" y="108570"/>
                </a:cubicBezTo>
                <a:cubicBezTo>
                  <a:pt x="471452" y="108570"/>
                  <a:pt x="149703" y="405870"/>
                  <a:pt x="111013" y="786848"/>
                </a:cubicBezTo>
                <a:lnTo>
                  <a:pt x="108570" y="835223"/>
                </a:lnTo>
                <a:lnTo>
                  <a:pt x="0" y="835223"/>
                </a:lnTo>
                <a:lnTo>
                  <a:pt x="3003" y="775747"/>
                </a:lnTo>
                <a:cubicBezTo>
                  <a:pt x="47254" y="340021"/>
                  <a:pt x="415238" y="0"/>
                  <a:pt x="862638" y="0"/>
                </a:cubicBezTo>
                <a:close/>
              </a:path>
            </a:pathLst>
          </a:cu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 sz="240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 bwMode="auto">
          <a:xfrm>
            <a:off x="7196480" y="3439715"/>
            <a:ext cx="1832297" cy="887242"/>
          </a:xfrm>
          <a:custGeom>
            <a:gdLst>
              <a:gd name="connsiteX0" fmla="*/ 862638 w 1725276"/>
              <a:gd name="connsiteY0" fmla="*/ 0 h 835223"/>
              <a:gd name="connsiteX1" fmla="*/ 1722273 w 1725276"/>
              <a:gd name="connsiteY1" fmla="*/ 775747 h 835223"/>
              <a:gd name="connsiteX2" fmla="*/ 1725276 w 1725276"/>
              <a:gd name="connsiteY2" fmla="*/ 835223 h 835223"/>
              <a:gd name="connsiteX3" fmla="*/ 1616706 w 1725276"/>
              <a:gd name="connsiteY3" fmla="*/ 835223 h 835223"/>
              <a:gd name="connsiteX4" fmla="*/ 1614263 w 1725276"/>
              <a:gd name="connsiteY4" fmla="*/ 786848 h 835223"/>
              <a:gd name="connsiteX5" fmla="*/ 862638 w 1725276"/>
              <a:gd name="connsiteY5" fmla="*/ 108570 h 835223"/>
              <a:gd name="connsiteX6" fmla="*/ 111013 w 1725276"/>
              <a:gd name="connsiteY6" fmla="*/ 786848 h 835223"/>
              <a:gd name="connsiteX7" fmla="*/ 108570 w 1725276"/>
              <a:gd name="connsiteY7" fmla="*/ 835223 h 835223"/>
              <a:gd name="connsiteX8" fmla="*/ 0 w 1725276"/>
              <a:gd name="connsiteY8" fmla="*/ 835223 h 835223"/>
              <a:gd name="connsiteX9" fmla="*/ 3003 w 1725276"/>
              <a:gd name="connsiteY9" fmla="*/ 775747 h 835223"/>
              <a:gd name="connsiteX10" fmla="*/ 862638 w 1725276"/>
              <a:gd name="connsiteY10" fmla="*/ 0 h 835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5276" h="835223">
                <a:moveTo>
                  <a:pt x="862638" y="0"/>
                </a:moveTo>
                <a:cubicBezTo>
                  <a:pt x="1310038" y="0"/>
                  <a:pt x="1678023" y="340021"/>
                  <a:pt x="1722273" y="775747"/>
                </a:cubicBezTo>
                <a:lnTo>
                  <a:pt x="1725276" y="835223"/>
                </a:lnTo>
                <a:lnTo>
                  <a:pt x="1616706" y="835223"/>
                </a:lnTo>
                <a:lnTo>
                  <a:pt x="1614263" y="786848"/>
                </a:lnTo>
                <a:cubicBezTo>
                  <a:pt x="1575573" y="405870"/>
                  <a:pt x="1253824" y="108570"/>
                  <a:pt x="862638" y="108570"/>
                </a:cubicBezTo>
                <a:cubicBezTo>
                  <a:pt x="471452" y="108570"/>
                  <a:pt x="149703" y="405870"/>
                  <a:pt x="111013" y="786848"/>
                </a:cubicBezTo>
                <a:lnTo>
                  <a:pt x="108570" y="835223"/>
                </a:lnTo>
                <a:lnTo>
                  <a:pt x="0" y="835223"/>
                </a:lnTo>
                <a:lnTo>
                  <a:pt x="3003" y="775747"/>
                </a:lnTo>
                <a:cubicBezTo>
                  <a:pt x="47254" y="340021"/>
                  <a:pt x="415238" y="0"/>
                  <a:pt x="862638" y="0"/>
                </a:cubicBezTo>
                <a:close/>
              </a:path>
            </a:pathLst>
          </a:cu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 sz="240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 rot="10800000">
            <a:off x="8914332" y="4326956"/>
            <a:ext cx="1832297" cy="887242"/>
          </a:xfrm>
          <a:custGeom>
            <a:gdLst>
              <a:gd name="connsiteX0" fmla="*/ 862638 w 1725276"/>
              <a:gd name="connsiteY0" fmla="*/ 0 h 835223"/>
              <a:gd name="connsiteX1" fmla="*/ 1722273 w 1725276"/>
              <a:gd name="connsiteY1" fmla="*/ 775747 h 835223"/>
              <a:gd name="connsiteX2" fmla="*/ 1725276 w 1725276"/>
              <a:gd name="connsiteY2" fmla="*/ 835223 h 835223"/>
              <a:gd name="connsiteX3" fmla="*/ 1616706 w 1725276"/>
              <a:gd name="connsiteY3" fmla="*/ 835223 h 835223"/>
              <a:gd name="connsiteX4" fmla="*/ 1614263 w 1725276"/>
              <a:gd name="connsiteY4" fmla="*/ 786848 h 835223"/>
              <a:gd name="connsiteX5" fmla="*/ 862638 w 1725276"/>
              <a:gd name="connsiteY5" fmla="*/ 108570 h 835223"/>
              <a:gd name="connsiteX6" fmla="*/ 111013 w 1725276"/>
              <a:gd name="connsiteY6" fmla="*/ 786848 h 835223"/>
              <a:gd name="connsiteX7" fmla="*/ 108570 w 1725276"/>
              <a:gd name="connsiteY7" fmla="*/ 835223 h 835223"/>
              <a:gd name="connsiteX8" fmla="*/ 0 w 1725276"/>
              <a:gd name="connsiteY8" fmla="*/ 835223 h 835223"/>
              <a:gd name="connsiteX9" fmla="*/ 3003 w 1725276"/>
              <a:gd name="connsiteY9" fmla="*/ 775747 h 835223"/>
              <a:gd name="connsiteX10" fmla="*/ 862638 w 1725276"/>
              <a:gd name="connsiteY10" fmla="*/ 0 h 835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5276" h="835223">
                <a:moveTo>
                  <a:pt x="862638" y="0"/>
                </a:moveTo>
                <a:cubicBezTo>
                  <a:pt x="1310038" y="0"/>
                  <a:pt x="1678023" y="340021"/>
                  <a:pt x="1722273" y="775747"/>
                </a:cubicBezTo>
                <a:lnTo>
                  <a:pt x="1725276" y="835223"/>
                </a:lnTo>
                <a:lnTo>
                  <a:pt x="1616706" y="835223"/>
                </a:lnTo>
                <a:lnTo>
                  <a:pt x="1614263" y="786848"/>
                </a:lnTo>
                <a:cubicBezTo>
                  <a:pt x="1575573" y="405870"/>
                  <a:pt x="1253824" y="108570"/>
                  <a:pt x="862638" y="108570"/>
                </a:cubicBezTo>
                <a:cubicBezTo>
                  <a:pt x="471452" y="108570"/>
                  <a:pt x="149703" y="405870"/>
                  <a:pt x="111013" y="786848"/>
                </a:cubicBezTo>
                <a:lnTo>
                  <a:pt x="108570" y="835223"/>
                </a:lnTo>
                <a:lnTo>
                  <a:pt x="0" y="835223"/>
                </a:lnTo>
                <a:lnTo>
                  <a:pt x="3003" y="775747"/>
                </a:lnTo>
                <a:cubicBezTo>
                  <a:pt x="47254" y="340021"/>
                  <a:pt x="415238" y="0"/>
                  <a:pt x="862638" y="0"/>
                </a:cubicBezTo>
                <a:close/>
              </a:path>
            </a:pathLst>
          </a:cu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 sz="240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50005" y="3918374"/>
            <a:ext cx="1461971" cy="1700419"/>
            <a:chOff x="3950005" y="3918374"/>
            <a:chExt cx="1461971" cy="1700419"/>
          </a:xfrm>
        </p:grpSpPr>
        <p:sp>
          <p:nvSpPr>
            <p:cNvPr id="6" name="椭圆 5"/>
            <p:cNvSpPr/>
            <p:nvPr/>
          </p:nvSpPr>
          <p:spPr>
            <a:xfrm>
              <a:off x="4312293" y="3918374"/>
              <a:ext cx="730885" cy="730885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950005" y="4744470"/>
              <a:ext cx="1461971" cy="87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准确而深入地评估员工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62143" y="3122579"/>
            <a:ext cx="1472791" cy="1526680"/>
            <a:chOff x="5662143" y="3122579"/>
            <a:chExt cx="1472791" cy="1526680"/>
          </a:xfrm>
        </p:grpSpPr>
        <p:sp>
          <p:nvSpPr>
            <p:cNvPr id="18" name="椭圆 17"/>
            <p:cNvSpPr/>
            <p:nvPr/>
          </p:nvSpPr>
          <p:spPr>
            <a:xfrm>
              <a:off x="6030514" y="3918374"/>
              <a:ext cx="730885" cy="730885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662143" y="3122579"/>
              <a:ext cx="1472791" cy="87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鉴别与培养人才的体系</a:t>
              </a:r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84325" y="3918374"/>
            <a:ext cx="1489397" cy="1700419"/>
            <a:chOff x="7384325" y="3918374"/>
            <a:chExt cx="1489397" cy="1700419"/>
          </a:xfrm>
        </p:grpSpPr>
        <p:sp>
          <p:nvSpPr>
            <p:cNvPr id="19" name="椭圆 18"/>
            <p:cNvSpPr/>
            <p:nvPr/>
          </p:nvSpPr>
          <p:spPr>
            <a:xfrm>
              <a:off x="7747185" y="3918374"/>
              <a:ext cx="730885" cy="730885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84325" y="4744470"/>
              <a:ext cx="1489397" cy="87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建立自己的人才储备库</a:t>
              </a:r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12517" y="3122579"/>
            <a:ext cx="1492592" cy="1526680"/>
            <a:chOff x="9112517" y="3122579"/>
            <a:chExt cx="1492592" cy="1526680"/>
          </a:xfrm>
        </p:grpSpPr>
        <p:sp>
          <p:nvSpPr>
            <p:cNvPr id="20" name="椭圆 19"/>
            <p:cNvSpPr/>
            <p:nvPr/>
          </p:nvSpPr>
          <p:spPr>
            <a:xfrm>
              <a:off x="9465037" y="3918374"/>
              <a:ext cx="730885" cy="730885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112517" y="3122579"/>
              <a:ext cx="1492592" cy="87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重视</a:t>
              </a:r>
              <a:r>
                <a:rPr lang="zh-CN" altLang="en-US"/>
                <a:t>高端</a:t>
              </a:r>
              <a:r>
                <a:rPr lang="zh-CN" altLang="zh-CN"/>
                <a:t>人才</a:t>
              </a:r>
              <a:r>
                <a:rPr lang="zh-CN" altLang="en-US"/>
                <a:t>发展工作</a:t>
              </a:r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27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3740" y="2797899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83740" y="922088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83740" y="922088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65578" y="439616"/>
            <a:ext cx="8983510" cy="5978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>
          <a:xfrm>
            <a:off x="1000685" y="2914756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39" name="矩形 38"/>
          <p:cNvSpPr/>
          <p:nvPr/>
        </p:nvSpPr>
        <p:spPr>
          <a:xfrm>
            <a:off x="883740" y="2797145"/>
            <a:ext cx="1419622" cy="1419622"/>
          </a:xfrm>
          <a:prstGeom prst="rect">
            <a:avLst/>
          </a:pr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3740" y="4516291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>
          <a:xfrm>
            <a:off x="1000685" y="1039033"/>
            <a:ext cx="1185731" cy="11857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>
          <a:xfrm>
            <a:off x="1000685" y="2914756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001351" y="4633902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3218694" y="884633"/>
            <a:ext cx="2877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战略流程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218695" y="1674613"/>
            <a:ext cx="7958022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000" b="1"/>
              <a:t>战略流程排第二</a:t>
            </a:r>
            <a:r>
              <a:rPr lang="zh-CN" altLang="zh-CN"/>
              <a:t>，因为战略一旦错了，运营得越积极，问题会越糟糕</a:t>
            </a:r>
            <a:r>
              <a:rPr lang="zh-CN" altLang="en-US"/>
              <a:t>，战略是公司正常运营的根本保障</a:t>
            </a:r>
            <a:endParaRPr lang="zh-CN" altLang="en-US"/>
          </a:p>
        </p:txBody>
      </p:sp>
      <p:sp>
        <p:nvSpPr>
          <p:cNvPr id="21" name="Rectangle 3"/>
          <p:cNvSpPr/>
          <p:nvPr/>
        </p:nvSpPr>
        <p:spPr>
          <a:xfrm>
            <a:off x="7276673" y="2492081"/>
            <a:ext cx="73273" cy="3481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</a:endParaRPr>
          </a:p>
        </p:txBody>
      </p:sp>
      <p:sp>
        <p:nvSpPr>
          <p:cNvPr id="22" name="Rectangle 17"/>
          <p:cNvSpPr/>
          <p:nvPr/>
        </p:nvSpPr>
        <p:spPr>
          <a:xfrm rot="16200000">
            <a:off x="7278571" y="2625014"/>
            <a:ext cx="73273" cy="3481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53710" y="2618615"/>
            <a:ext cx="1550677" cy="1550677"/>
            <a:chOff x="5653710" y="2618615"/>
            <a:chExt cx="1550677" cy="1550677"/>
          </a:xfrm>
        </p:grpSpPr>
        <p:sp>
          <p:nvSpPr>
            <p:cNvPr id="19" name="Oval 14"/>
            <p:cNvSpPr>
              <a:spLocks noChangeAspect="1"/>
            </p:cNvSpPr>
            <p:nvPr/>
          </p:nvSpPr>
          <p:spPr>
            <a:xfrm rot="5400000">
              <a:off x="5653710" y="2618615"/>
              <a:ext cx="1550677" cy="1550677"/>
            </a:xfrm>
            <a:prstGeom prst="ellipse">
              <a:avLst/>
            </a:prstGeom>
            <a:solidFill>
              <a:srgbClr val="2B394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Regular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76020" y="2839955"/>
              <a:ext cx="7060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45969" y="2618615"/>
            <a:ext cx="1550677" cy="1550677"/>
            <a:chOff x="7445969" y="2618615"/>
            <a:chExt cx="1550677" cy="1550677"/>
          </a:xfrm>
        </p:grpSpPr>
        <p:sp>
          <p:nvSpPr>
            <p:cNvPr id="17" name="Oval 12"/>
            <p:cNvSpPr>
              <a:spLocks noChangeAspect="1"/>
            </p:cNvSpPr>
            <p:nvPr/>
          </p:nvSpPr>
          <p:spPr>
            <a:xfrm rot="5400000">
              <a:off x="7445969" y="2618615"/>
              <a:ext cx="1550677" cy="1550677"/>
            </a:xfrm>
            <a:prstGeom prst="ellipse">
              <a:avLst/>
            </a:prstGeom>
            <a:solidFill>
              <a:srgbClr val="2B394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Regular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741334" y="2839955"/>
              <a:ext cx="95994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53710" y="4422690"/>
            <a:ext cx="1550677" cy="1550677"/>
            <a:chOff x="5653710" y="4422690"/>
            <a:chExt cx="1550677" cy="1550677"/>
          </a:xfrm>
        </p:grpSpPr>
        <p:sp>
          <p:nvSpPr>
            <p:cNvPr id="15" name="Oval 10"/>
            <p:cNvSpPr>
              <a:spLocks noChangeAspect="1"/>
            </p:cNvSpPr>
            <p:nvPr/>
          </p:nvSpPr>
          <p:spPr>
            <a:xfrm rot="5400000">
              <a:off x="5653710" y="4422690"/>
              <a:ext cx="1550677" cy="1550677"/>
            </a:xfrm>
            <a:prstGeom prst="ellipse">
              <a:avLst/>
            </a:prstGeom>
            <a:solidFill>
              <a:srgbClr val="2B394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Regular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22515" y="4644030"/>
              <a:ext cx="8130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45969" y="4422690"/>
            <a:ext cx="1550677" cy="1550677"/>
            <a:chOff x="7445969" y="4422690"/>
            <a:chExt cx="1550677" cy="1550677"/>
          </a:xfrm>
        </p:grpSpPr>
        <p:sp>
          <p:nvSpPr>
            <p:cNvPr id="13" name="Oval 8"/>
            <p:cNvSpPr>
              <a:spLocks noChangeAspect="1"/>
            </p:cNvSpPr>
            <p:nvPr/>
          </p:nvSpPr>
          <p:spPr>
            <a:xfrm rot="5400000">
              <a:off x="7445969" y="4422690"/>
              <a:ext cx="1550677" cy="1550677"/>
            </a:xfrm>
            <a:prstGeom prst="ellipse">
              <a:avLst/>
            </a:prstGeom>
            <a:solidFill>
              <a:srgbClr val="2B394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Regular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868279" y="4644030"/>
              <a:ext cx="7060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335800" y="2995781"/>
            <a:ext cx="2192464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战略能够把公司的优势进行合理发挥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335800" y="4824580"/>
            <a:ext cx="21924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战略能够是公司发展机遇和转型机会</a:t>
            </a:r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181024" y="4824580"/>
            <a:ext cx="21924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战略能够适度挑战公司执行力的条件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9181024" y="2995781"/>
            <a:ext cx="21924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战略能够避免公司劣势，避免错误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1.85185E-06 L -0.00078 0.27176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3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" grpId="0" animBg="1"/>
      <p:bldP spid="38" grpId="0" animBg="1"/>
      <p:bldP spid="39" grpId="0" animBg="1"/>
      <p:bldP spid="25" grpId="0"/>
      <p:bldP spid="26" grpId="0"/>
      <p:bldP spid="21" grpId="0" animBg="1"/>
      <p:bldP spid="22" grpId="0" animBg="1"/>
      <p:bldP spid="10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2405" y="2797144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83740" y="4521572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65578" y="439616"/>
            <a:ext cx="8983510" cy="5978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3740" y="922088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83740" y="2797145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3740" y="4516291"/>
            <a:ext cx="1419622" cy="1419622"/>
          </a:xfrm>
          <a:prstGeom prst="rect">
            <a:avLst/>
          </a:pr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>
          <a:xfrm>
            <a:off x="1000685" y="1039033"/>
            <a:ext cx="1185731" cy="11857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>
          <a:xfrm>
            <a:off x="1011353" y="2914756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>
          <a:xfrm>
            <a:off x="1000685" y="2914756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990869" y="4628621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001351" y="4633902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765578" y="4375230"/>
            <a:ext cx="8983510" cy="2043155"/>
          </a:xfrm>
          <a:prstGeom prst="rect">
            <a:avLst/>
          </a:pr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218694" y="904280"/>
            <a:ext cx="2877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运营流程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218694" y="1694260"/>
            <a:ext cx="7850562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000" b="1"/>
              <a:t>第三是运营流程</a:t>
            </a:r>
            <a:r>
              <a:rPr lang="zh-CN" altLang="zh-CN"/>
              <a:t>，它是执行的具体表现，没有详尽的运营步骤与机制是无法让人员得力与战略落地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3278468"/>
            <a:ext cx="2862020" cy="26752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6269596" y="3168980"/>
            <a:ext cx="489609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运营流程即战略目标的具体分解，详尽的计划加上积极的行动才能保证战略的落地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69596" y="4616094"/>
            <a:ext cx="489609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运营流程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考虑人员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问题又考虑</a:t>
            </a:r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战略问题，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是彼此连结的枢纽和纽带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2.59259E-06 L -0.00078 0.25209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 animBg="1"/>
      <p:bldP spid="40" grpId="0" animBg="1"/>
      <p:bldP spid="6" grpId="0" animBg="1"/>
      <p:bldP spid="25" grpId="0"/>
      <p:bldP spid="26" grpId="0"/>
      <p:bldP spid="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5"/>
          <a:stretch>
            <a:fillRect/>
          </a:stretch>
        </p:blipFill>
        <p:spPr>
          <a:xfrm>
            <a:off x="479425" y="405112"/>
            <a:ext cx="7078041" cy="415078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4838218" y="2407534"/>
            <a:ext cx="6910870" cy="33450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91987" y="2694111"/>
            <a:ext cx="3510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提升执行力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827661" y="3589768"/>
            <a:ext cx="547482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提升</a:t>
            </a:r>
            <a:r>
              <a:rPr lang="zh-CN" altLang="zh-CN"/>
              <a:t>执行力直接关系到企业安全、健康、和谐发展问题，企业必须不断提高执行力建设</a:t>
            </a:r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5091987" y="3654773"/>
            <a:ext cx="682521" cy="682521"/>
            <a:chOff x="1235505" y="2341233"/>
            <a:chExt cx="682521" cy="682521"/>
          </a:xfrm>
        </p:grpSpPr>
        <p:sp>
          <p:nvSpPr>
            <p:cNvPr id="30" name="矩形 29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827661" y="4653512"/>
            <a:ext cx="547482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提升执行力是完善企业制度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的一种直接体现，企业发展需要一个好的制度作保证，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以达到事半功倍的效果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091987" y="4718517"/>
            <a:ext cx="682521" cy="682521"/>
            <a:chOff x="1235505" y="2341233"/>
            <a:chExt cx="682521" cy="682521"/>
          </a:xfrm>
        </p:grpSpPr>
        <p:sp>
          <p:nvSpPr>
            <p:cNvPr id="33" name="矩形 32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1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0522" y="1056190"/>
            <a:ext cx="8878566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6133" y="1767581"/>
            <a:ext cx="4754964" cy="3322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9"/>
          <a:stretch>
            <a:fillRect/>
          </a:stretch>
        </p:blipFill>
        <p:spPr>
          <a:xfrm>
            <a:off x="942834" y="1943666"/>
            <a:ext cx="3841562" cy="29706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26" name="文本框 25"/>
          <p:cNvSpPr txBox="1"/>
          <p:nvPr/>
        </p:nvSpPr>
        <p:spPr>
          <a:xfrm>
            <a:off x="5495367" y="1543100"/>
            <a:ext cx="4667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提升个人执行力</a:t>
            </a:r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5587967" y="2503762"/>
            <a:ext cx="682521" cy="682521"/>
            <a:chOff x="1235505" y="2341233"/>
            <a:chExt cx="682521" cy="682521"/>
          </a:xfrm>
        </p:grpSpPr>
        <p:sp>
          <p:nvSpPr>
            <p:cNvPr id="42" name="矩形 41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587967" y="3568071"/>
            <a:ext cx="682521" cy="682521"/>
            <a:chOff x="1235505" y="2341233"/>
            <a:chExt cx="682521" cy="682521"/>
          </a:xfrm>
        </p:grpSpPr>
        <p:sp>
          <p:nvSpPr>
            <p:cNvPr id="38" name="矩形 37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587967" y="4632379"/>
            <a:ext cx="682521" cy="682521"/>
            <a:chOff x="1235505" y="2341233"/>
            <a:chExt cx="682521" cy="682521"/>
          </a:xfrm>
        </p:grpSpPr>
        <p:sp>
          <p:nvSpPr>
            <p:cNvPr id="45" name="矩形 44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394747" y="2614190"/>
            <a:ext cx="152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效率做事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94747" y="3678499"/>
            <a:ext cx="152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乐在工作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94747" y="4742807"/>
            <a:ext cx="259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说对话，办对事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0" p14:dur="200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18" grpId="0"/>
      <p:bldP spid="47" grpId="0"/>
      <p:bldP spid="4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EVWc0ks20W9RjIAAElGAAAXAAAAdW5pdmVyc2FsL3VuaXZlcnNhbC5wbmftfHlYk9e6L63bbeuA2xZrkakVFQEBCyozqa0amSuIyJiKYEQmAQFDSGJt1QoIZUrKlFQZojJE5jGJLWUMEiFCgJBEhBAhCQFCEpKQcL/gsHfv7nPvOeePe8+9T/8AnrW+9b3rXe/8W2t93PnGA7xt8+7NGhoa25xPHffS0Ngg0dB4H/XB34GeoWenFoA/78V7gb/SqB7QnQUaf4Mecz+moVGTuWX1/Eag/eGVU37xGhofXVX/vMe6aHBNQ+MEy/n4sTPXggXMKEIlNMgJGfyxxfVdXw4ZqfYcdboKNvhHnbObm/fnN7xoH31/wjtk9MvNp120dh/8weXePZPfokMMa79+dCog8sA3zm0RwqNl9f1rqMp54fxYHfdIxIiyKMIJvNRb0DIPHemvtK3mFfgJzx2RiQkoYrKggX6WvMqxkLYv9ZlWQFZf7gIYfKKdLONgYq6KT6EIEwckBLKqdc92oP/jUyjPTE9JKqKA5KVui05leuLYphICST53ZQ/Q8S2cuDzkWpFUysw8+T7QZgj1ZLXtgx+oHymIU75k+fCVvwGNx0othVkOKmBBEIOC22SIngr1NTRstnYiKQeS2ijrjfQLxhJjwyRmAn2blAUXsh4bYa+F2DhSPEomlKtcEATBtWfD0sD6sFAxak2K6piFJnH68u4apCWwQ7GDKzlXd5MVE9thGRkjddETSEtPrLQk9nZeWCPBtKqkuiK45OQUwNPRbi++6KSCKURK71ozkyZiu+d+u7kF3uEkyqdu5Z7n1/cxu0GqRZ0ylSlE1jdXh1Py53Jwq9NzZBWPfEtU1Bh5oTHi8PwvXi/j7MFTyS3b9a+9+O5u0t908bQVJlQmTOHa+wphVDjrqDmVkU6JbzZowvXncFcvTZxv6CQFe87JT6ch0BhOetd7Gk8iM6pGM1nPfX8V3q7jH05DgBxOyO/d1k9mLNT9tAcZCL5ubSZxlVLCbZ+G4LInhO2nxghLE5rs34cinsTaznNMASMsMjLy58dPW+27T1SppGRUzPglVzc9s/4FN+8yQxBbSpIyfzaauowNjGEXNTGyKPmEmafGI7bEVvTHY1i3woTp/hu7WdWGolL+8S4937HAOHQnyYyWcBxE5x1WTuwyXtNG4zwdxc9Z9doYnu14caxg4LsJYT6oo2Re5A+upjcXEBotLB06aqvTCeGM+6yYiG0WguWWwKbPa1WRF9oGesRbhXgBBlHkUTfKlY1g3XMYhSG47muO+DgFz1ZcnUSMENp+Y3C65/F4LIZ7TjFBSfE765hZyy/j+pKLdrMiMOy+Wkywwchdiri1WEackYQVWimd1zQ1NF40F/c8XNkXgxaVO9JKP+UksyK5ycR8jw97mvtxky1Ya+YRCHFsYKEVG8aNU8w4xNl2zMVtdkMXW8/5xYz40nx/7Y2rm/eH1PN6mg8aYuqeHvF0h08MPBrFF3Gvrpo80cYxisPj4fGMeGI0PI8fONDcw0mP8ZylWjLur8moKJUZ71TsgF2tqt+3syY12Ryan9/YFTZuwm4oSgywqsyLjaqhHh22iyc2OnbUVhZYMAoElKsJRHT8R4As6JoVu7Evgzht+gpZPjeYSW0J5tjQOLIz1Kp0yuOJNZiq3n7biCNZznl+mOiPBKUweR2tsQn2dQMTBg3zkdBySpiGxs+dNTsV7bbUQk678YAOp/1e9Z5PWrCLsA0QS8/NX/b5mOO/beg8KJLG1EYEtQTGDDBixTPkYvPaDKRfg94YK53Ag8VDROW5pf31TZy9xRdrhA37jtIZJWxjpvGrfOs4VGiBXTZ2KIDzIDSwvLf+CKT8aa2l09Q4zKugwqap04mRBbusnRU7xvIfeHUK0VsfVRNDgZlVmEP9WoqiqFGPZveIhhtxP9AOSlqKuhMdq0XtvQIhzrtKIsvDwTyappZWUxNVB1FMUQVkIDuRuY8SnIw4Z22O4SXOiPczMPR7E6rEZPUy7xSl4qyHYRuCwF8ZTnnvXarzKTMBiU46xNRaBc24f9hzuCH9UppzVxjzSDUzA1ko55WhMbHEdGohEHUmsG4YimDg9lTiWTAfjpgdEGsxV7H+CXZIl5iMH6CtW6mIM7xZ7p1Bu9p0E6bMj+Zzbx5zGvr+MmU2bNw/Gm5rCbk1zDlYYcDyCJjy/C18l8IB7V0rauuLN+9YaiZwz2C7tbHdyFt0URPOPM6W4u5MFTVjDRWO5KW6oIHsQZE1RX8bRQ4YMCeR2FI8Np9OiYqiHtXQuK5dNArle/eL9rds9mXZNOGnTrK+8X2vctayMuOVT80lbm9cxDn0GPpGor08qq9QrPog+FYYDPY1Gy0OHGiNtw375RZnyZm8yB4JwYUwUReQdz1bCIZKbfRXRYqGjFE6YK7j2s8IhjfbXJKQZ2sGBldUr2BIA7E9D0OLoKTAbS/DeXFMi7Eu/oMHs3uayAaJRR5to/R440xucnTjzaau4XZB/KPi6MPVaAx3sFXtj/sES5RW+m1lsP1loqDx+YXPGW3zi0B4Z8wcJzsQMlicONYhrnsC8Vdq4WzudCBhKCim3Cpq5imn3xvHe1qfX5365UyFeKS5lRXjDfgh3+dlrSp5Ay6hfmM58/yzXTK3gBMv9kZG1HgaP/Jml5ixtLGL4ranHLsjTieaHd2daGdrgn35Ff34b6Et+Y2JH4RyvywuAPl7WDD8KFEW4JkKIMAJlNmA6fVyKq0YtAH4BLAisD674WMzesUCMG+MnOtrH1RPbUqOHo7yk67OYepKg5AR687VwErWe8SO19/QgqVoaBxKA9IRTMQ2uJvZHj6g8yqZVmQ9BOswQBwbWD1iHlNZsfdiQfvnhFhB8tzT5Ke06O5LhbV6+dXFTh30KsOp2qoj1am/OtvejcPcCGxCOHf5ZmVoMXKXtNg9K3I9DhQInJJXyegs3pFq5R4iUq+FwPviNKWy+ENbf6wlLmwa2lb3C8TDglfJacQYioaPcuLQwxkB45KcK+okJ2n8jLsYaD+4J1PZun2pDmsB05xOdmd4+NIaqYVasoKjvMBkpJjiN2RBrgyQlPOeNo4I0pOJ72tc99N1reGuFJ1suWAvY27Q0Lh9bzRGmxOd9OeNfN9gWJiYKETE/EvGBn5r7C8fBYY8+V0LDjR+/jlkvVTw5r8HJNiQVEeg4cbXo1cHBQQRk3eqRzyzV0lRa0lipRBloG7/9CdvuNVsAnzijjGQ1DQOffEfmibyO7AB4qr49489Nexf1XTr65DMI10AMtetlvutqJXBcEFD3o89rhbEqw+yCQCpJ9qwuYf4anLxrh0wQ4A/hv330OWCmuPrr/xkPb9nT8m0G3aQ1/WRevqBL518TfdYunj0GhCjD54Gpn2x9YBkT62W+uH+X0bTerzUjP18PcRij6v68bfvpxJ/PHhCTe3Dvwb+bwbGA7WbKXy+TUgadpRO1Pnopyz8SoyCry52E2Kq+vXfEKFm5c4UxpBgCTR3a/dJoFLbrLL9UW0HH3/DbwJhLCD6aG4URm+HJ0i5LA743OrkG+oMXNouC8000VbzoNaryrO6By1IKy/FrnHoN4woJdAzP0NjeVVNweSdhUYG9j1QCYdforaRv2kpBNQHh6h7oDq6e43F+Z417IwDgFEeeq8TqaBhONkWDyg7FiWFs54BHg3UowcRNexjGaO+DzMPBgw4qa3S7csatqr+REuDO+5riPwG2T0NETD39R+ofMLKNpxm5K5GtA0mRnvxFV4GqcrE4+94Jy2jowDp+N5iNENqDPLkwFoN31FOT42J9Nb05mNcEMDYHW8EFYM62WndaLzJTML7035jieLP6Bw1kxTm/lm/saQQ/Sf9ElPJJmMxEBrAb3RLVmrvZI+WVwL9Zn/Sf3CnQq0+mxTQHxZ4evFuVJ9XDehgJ9L+/j+FvtJ19EQNCPcvOkq5UHh/FEd9JzkrE1KN+2k+Ffpv02zZZa47t2UZoPNP+yh5qcPILQvBoZKkK1OZBs0Tpv8mGF4qIu5ZHOHfGOf78nO+z4X/G39hOSG4SP/5nf82DaDlWucW33/XlBc/R9lHDCHr/XFZcc9CcIGkFJiN579r67axpPf77U42RX+wvfW120bWeJ7kBP/RJlnZlkQz5x0GUVP7O51mKX+YDG/WXpUiC0wVHf00ChI6UR7+Pz/uq7M9VeP56I+yMQ9sXmj8zSHNXtgukleNOhhL/6C/3KnT4dhjLvLzSy/TLILJe6Ha797EIuWzRCotE5iw7driS3HAZ3VvnTJ+L/s6yLvF8yFV88N8+zdiwpkarzDmF7sNyKQGS/j/Q1ENlQKTz+J9pRPx1G3bnVZezAEeS+/GCqcTZ45a7JOeeI6ozw1qpV58ayeZFsal1syrtLmXnWkVATFE8a2tAb4XqSbGY0ksGFccAXZF5zFgsiUO72tWf5oFqdm62gVuDlCiH2X5tu1+M78B5FG9BFzkfcnKgZNUmC1wy3KqDvUr0dvYorRmp4iCf2VbAJp6y3c3BrD+0BWElNmUZMs5Qit9Ur68P4HooFqZgnfkaL3UmulpRsr8Tj7FJNTb/6O2ejeKEdVUBcTMemsHCjV/o/FEVAukSa9EEO29keQ5EnATRImgY3gN1f242JZAvyZH5+iI6PgucVNQhv47Br2+AneSbvlqD3AAn+TnjeYO5g5vrVgq2FN0I3DfEdrFc11lP0PHd2Nk3s8iWIEZLgCouIz/0hyK5R98AIuASxkZyDZw73LULLU9n7AZxtzl3Pg5jS6vvdugCiULehFZgl5qOjWx4Q+TPqovDywPRecO2oUUhxZI6l7l7y9rcEefFoXKE6HHzPETZ7+Idk28FSZPNPoqoL5Cw8jPI8jj6FjGIPQVozS0ifKgeFNe46ivX4z3CRCwLqXm96XzmRJJ3+Bb959yzRvRoubShjCTJo15gQTDyX0bj4ByDhrSSqdn4vRqqsUNohO3wlr3YqyC9nVEtABpIcbeEkk+M+nR6+H1O+M+8xNFq2NUbXUiA9OID/IoTETaJr8zpYe1Y5/MnpZ/VcCzrS2W+QsGX2nNmHAaMi5ZND1alTLqIDWAGrTJzrX9ubLIr1Ov5a3upVRw0l2u2UcyJfWUcCv/ct23yQdEOjPWT02Y3RKecVkadhhc553hHcJYKp5Ov/6ANs8Ql7lB5Y3pTVP0nYoERlZ66vKBfBLaB7/oO+fkYkkCDTvZv39ZZyTKkylJ5IK3MYRT79fC/sno0Lia0RtFewrOJ1y14xzZ2JTRyr26vJXS7FYY6xMsype06ht3nJ5tMjrRYibRxoXtVUSByUxetuy+Gcu5ysp5B/XwWPlWqsf19ApLMlsS2hYfYBXUJf2jCdl4u1RcMy8DbS4u/bn8CnhzZMCP8bZl1lNLVrRG58UqGO8UsoyN7Q8Av8hJzyyAMhPTG+HGxoyxaqcEA59xBvo+Nioiht0qcB5nYGUMhjk4840Xngg1fiOmXVllb0Jo8HH0Gy3Dd/il/jXwv8vA77r14Xx5wLUdWU0zMi7OgPSmCk8PbEsUyBlAv7VoOsdTE2KFVo+/cjLuuaqBHtymOht8PLShNVk8tyAO0Vsv5Z+VZDq1ymc9Ua19irhvm8Kg7FcJIaD/MvD4s5can1zIdGxMfnnH6Kynk2zaRDgI6/D2dGxIIv++Hbnw/SQi6dx20OrC3K+bDAIRk1sg5xDz8Tj7JHUFTGTsaqkqUVwXHVtHIrl71uYqCNWhdasvd5FHTRWZTvJXC6oJKnlNQRbmsbanvNhQERDdEoafiO3Wq1AIyahr5EPW6+s85ULUNbcgLg8tOAUZgauTap5Jay9cuLp2yGL98Y+GYjBli0X7oXYI2GsOvC/Jlwnkhg7FHVv1Qq78fSk/2Tb56KyVrZKVJW+K91fJ7q3Dph7Mr72DIjmPIFTAFCm2rAej860gJQ2kx4L0g9d5fiESd2NwSj60Q9G82glZ7Xw8GkdhgbVOSrXjX0MnGyB69CbtTJ+f6iHDdHb6sxbueKaEXCN/sWudNSC4tPcqbVtxom0LJV9RdJaYG2SaNwYR3Q5qJdhsMPLh44DSYhgoiyXIxvDb5JWXaXAMRp3K6Fx/HDIo34Jet3pUudDqVDvbqnAA8nKHwhZnaLBzPMFJUpMp0OtVvdgEah5cUD5Pca1tX82UDTZb+s/HtghJiltSPdE361zqlo/irwNZ2j1GDQ6qzSGkFETq8BwWPj+mg8VFjU8aPxNYJvtd9KJjhgimIo68OInVkkT06qhjSeSnqhSHZsnHLdhyJ5NaxcPiLZkOSz1XrgXUe/eglnJw/G0EwHKjxFUxCF6X5nVl4tlQGHuly7oaooMfkY5RkYkxsqha1ffzkZc4R+ulOqLXgtOtH4W0Xg0nrAS3X4slnAJva5MBmCi3mxTpOz5p+xsWl/URdnIXULF9cRDyAB167eA+WiPv8hZ43krow1Eos2HAi+fkhk2ee9g00X3bcYj5yWKiNqLG8/Pq7OI9uDh9n+WI7ifsNSWb/WmSeG5YZ+ryOXQOznnkdEdAA2kvhTDZ4C7zY8A+lZnfkJAumKvNv+i777UUulmeOzy+I9BYpj7zvAOwvthqLrSwbDJhGXm11KHjgrHSkhGC0/tHXlkIG7021QNY3QJasfJ4rY1kJjEeVC6YSHxeeM9FFFzagjJvmpKH5eYul7qs9mDIqxxiuFwclg82k8gw1wWI7sDXFgBgmCZmIiN4x7xnrKfXshWQHvxMFlw7PO+Pcl+hkCODUqDYyfwk9FzFWorqmDd+CjpW8n7bHRN2wlVH8ARj0pgjm0gpsxBmGS45912zTyGH4GSW1T4UauLesfCfZmv5keC2oo4lkIBbvm70NqdqCHsmMEsuXSdqz7zA3MK7QVdiP1FoyfmXftQSl4WAvGi6RxPsVEFJzCMHHxc+WCreU/yRnmwrPKCvxNK/a2jHijJVeUBgGVdP8hzQ/VQQaPMAJcOgYIypXNv1ePX3gfgaqiUvTbV0+ruyENRHYH68HVKFYDxojn5kxhbMCvGn+XS9GosW7GxdpV3FZ/YG4+GaU0DA0Hc6O4Z8pwi5rvJBCn4rNBBRjnj4hG7pUTFqNFYeSPAWRVwDMWO5FRDl3GOApAVb7Cc3GdTGGq7kFUTXp6ekKS9dA1GHMq6fRXwIAcVEsU97UpLsVO3vxC22lV8iH3ECN1U4+LZEky8RMpBcKKTa1MiPHzFWdgt3tQbim2E9iBGuRnp38OKXjUcE5MII0Bb2mk5riZbCbhuIV3HeDym4YpNBZdjroTze8bz3JmlzXGrsGT/PlhjP854PY/BVs0t11P2dyL1jhFGjhPIv7dvLdbSjuo/lKJLO+FsfMWELoIyIay4J8MMg0XC7M2I2OIIcQs51y/FeqKv7rDe5rtJEHDUG2oyfojqvR6QrAMAq7fFxtjAeQHgt8dZomEDhmk9wdli5WyY6Z9I1mx/Zw7FL+4zSI26cuBhwGbs7mHY3vXHq0GxmrsFxBJbk+D6WE3YO1F4ek1NLvLqcUs/v8bjurzrljpHFEd0HdM/5s4/ZvltUhxZ8zAElTUJZH6zmC1UKoYHTxbHg9WfvdapCcxTXzviPQZz2PwMFj0W/7Z6Oz6UtJo1tclr4bvICWlC2bnff8IH8YbBc8rJPpU4Ok1NoQem7B91i98W2V9Vt87udosc83tK5GqcQNG1PM1XAVyZv384Malwvd6BALVicouRBDNBnJdIWKiJ6ZTRM8dr0tBQ0ZxV+9UF9LWiNhtR/S2h5qSYTEXkucAy3Fg7a9DYwJ8tGmkhHDlbxqWv1uO/XSb94iMe2BttzSkXjEYQqfdRqrOZsGSb45Q+Oa6uiiqsi/oIOMZj/OjcsgNZEIHoE/seeQls3sO/rbLATchy9tJ69rdFvWAKKARePp3/cbMtNmUcut77ZovsP47THkBqUoIEuYU2QF37bUlHhS3if+ySe6tgkbSclCsbFULnNeq3xbVANSimm+4LWZFSpi5JiQW6XcyxQHxZtILQv9QWHoyRjUCnS/DX5SlOJsYZtq9EerpXCsXunmo0nrSG4kmTbMN/jA9BghHiYWCJ5w1XGaBo/Wlf9XjxQ0Iwx15eoCXDYprMuVaAICk1a32+yBVbVXwzFwi6KewwzJ65w+vKIqNMtzuteuMmjdRT/7eq0EajlPO232I965aiF7w0Cyfstk5YgpqSlPEIlgNYOLxcLU7jyXMq63HRtekNwhrfVwDRY9mOgqh/qVJf0w+LBpScbtkeeSTx+sefr7Y71vi9EE/LBTOTVC1y/xGBOCzpWIejxevf+b4O70opMVjstkIvyBpp7n0fi0R/7sVoyLWkZ12sgvdej/lwSOl1tCtwnzp8oclNJo/jQ0gnfOLvY8ofUTdJ9e0+0d53Y7L4PzI7/obZrXz45KLjLyM8z9ZsZQth80mHv0ICcr3DdotYhLBdc7peETn1HSyvVRGo8gvCqtXICS3gASEUXNHb5OhO85abGZrZEJ/xe6Hg/pmTJL8Ydt+iMxs1aRXWFyZWpWT2N+zOZkpZDLo4zdHf8umyvDEGwmI+K4/SNh6N+9bxDfXzU+PN8o94ssd1L7JnTzku2ysBoEAEX5pPlWVttJyY1lrjPxGAsLF3V0n9xK8dc4rw5MaML/+1z6I34UocyQ7pV+/Md8r1ljmHEruHZbmc0Hb2yV2S+U+wWQKk6ILGMmEs7QN9n37D0aZKJE+BT8Uan+d493r8rSl/gL5Xm0gd/X+WHtR407Cwrdx83XGqZ+ERsd4Ocq3XP3yObwivfNTYzXYPrjiHXPXIXfBBhIEW8MYNHo5mbT+iVUbkMXpxCWyo5kJIKh5d+EUZ2LMANZc+a+jwHYCctVD5+71kGZWFwYFOWthf1tkO1yCHcgAFTcWC5sVncIa831ObOrNpVkUg95nHPHcLasinGnxlzbKNsaPSB67lZrfp+wS4ud6kcrZ+PNpDccjgXZcYOQA5ihMIacj57aEGLwOQvNpTcyw4flx0fMIFVztjmdU8j0X3ENyrcqdCa03qh9SrbkC/I6gz02EFt1nql0pljxBp/IQ5Lzo8+U807FTbjnPUwIQwreYXMljHEYQXIfEG3RrZ/DLl4DzTPoUt0LsY1pQ8JOqje7VK70YvDJAfP4x6gsS+GMYpEsM/9t85TxK7nkEAR+14bPwAkBpKWduRJ2gzH/9dOx49+LQ0teBbz7jrrQFSpbXtN5pwvHwKEBh8Wniyfq6Df/rEH1qcOIMmTN3dVQ+CvN6rU7q+u6AgTG7jUOqpTW9OGmNcg5lsyEKBez/p/c7/qsXMNGYBBc2mQ1Zdz3jj587kOA9XCnFKIAh16qI7KbLg5SsFgBwepEVVdiu7b6LnGkpKaWq8t7rmiiZg2NPAjri5R6DhBzGsYPUoYRb362mD3J++/SLkGZBwCiMF+Dd4fV4+urXSD9D9578XqChC1YErtNclrMJfQqVIDmNsnNGxAqjmCak5upRK8Yd2Rf3T99aSfQ9Z0yIs6RfElbHtujnqyHPvImrVXYFBrMhCLbW+ro90qMd5JjVcO2XZisSHkgHVJFIV4etawzdal71GDx48KP1kniR+lefOT0tZJefNnjSVt60LqNZYsaymY60Y0rQVPTlVGr/MSl+ro2IlsOvAX+f9z5MHGEgP5s9tnmybiKFcCTWml30guqzJTpg07ZBmubRmrgeMzkbRLK/vR0eDoC8sdVJfoqbfW7yl83Om0T8LBQFgPtkIL3Aq7z/Fi1iQx0i4zRwk6FNtvv9t6qNoQhGm01d4GGYoGt2UkriilbDJ+xjZirPHthgSWdT5VaQSS9RLvI38KQT1bIg0coyyV8zxPdmAORoHtU8IL6t6xe9tYogbyrB0Kh4sZ/nxGrAwmJEpZK/l6H1AdRP1z6vtDLDurqAA38E0ZnK1g3a3bcDmFnBFI5bRuayCVonPEw82B1ZNl7Ax/MKg9FFuUjRNE0McspKUNDDr4jQsvZyxpK0xqS2Kr3Gi41LVnX29nfuqbSVx1A5JY7otcudwhxeXKUxqac9YDRQi3hKAxSyxCSWPLSB7FL9iL0ntVPLaSXsFpHBdcog9qxlhANx1rK3LDFe9KUB4Otce83X9JxvvwvYcqprte1c3K/Dp4yRlXoOcUN5Oi/KLD/Ma++ylWsGtMzOsR50p2f+KH9KKFEhuwWku76ZebSoLA9u3EotJR+mM3dnRHeE+i+dvwswxAEAtH0niscsmrsULDyOenik/pV6t036M277X/2OsFmPdplLcXrbSfnoweoWvGYIAfC6MEYr29pcfXjfFv94HwTVWdTjcdOpsynnM/SMmm+KTGt+RlT2DHg8FMzEhWieJI1IgvBQAPW5LKDXYuJNqPJ9R3MCgNJZ9jDCmVUbZmfux/2olNGqLa905UQ1kSsxkJk21NMasjXTXviHfc12LBMBY7583KR1RlCaVPoHoN7Xs76j6+p3z1JdpKfjDlqe9GRD2iIX0rVewP8eilxjEyPy26Fcn9J+0DnU4bm83KW1j6Web55cp+xRAwRUtgpw0E6zu1ZLUxob7fbifo0RNCADhPuJUwG4FF2hJfsxuPqpc63xqOA0uHnSmJZu8kmOHFz8/8K6r8/0deneIKybLCCvW5qBhIs5j4V0kAbrxNThowejtie5HB+ovRQTWe0S0c9HltjYHbt/WTX8nrlG9ypmKnQr3zd+7v12Vh3UwAuaQox1RvUq0yFREHhCRN1/cOEXLltw2QK//M7c41nljYTD6RCtQsHftf0yr8BL5jjPif3Jzt0FKgFE2oACUNpPyY+5xDwRDWysPor8/QNb353iqkuAJShUWpYAP3CAggwqFotbzXE942W79BOjcGxXF05XO+5GSltVnb2/1/QP5l7+JTKvHMWz/zrMG85QdQi9fb2sGxM9jkbcTAj7q+cyEt+MO34R0bYrHzL+KviQOqiWkTNA5XNbGSO9IsSNcQ/XHqyxfD7tbMqx1lrpjqTNu2UHvN7AKVetfTymU+09S3OpB81PddvPulU0VSzAcEtV+LFS/TPIVBZNGAvbTStdzdODpJIxRbFpfibxtZQxU8ZLDV+UzDI3f9LScwi/EyWbbEIRqu8LKL31NvWiIFd9ePIykuXitW7nofxmBwsUccHn0DVRUYgSLwx9Bj5qb0iMC2yn7yGT7vaFhrYHXCyLLfxSi4F4/yuHGUC60iMLui7r6VgJ7YSmL8xJis2AeWeSd7X1EYjhuTfH40pJVfM/JDejCoC6v9VxP+/uU26uGEkS/RCaKn1sI8vv/ZvAUT3hHqg1F8CtToePmdwIGjRkcQeeK9U7WVboXn8/dj6ooS7S2jyVY6A3ZvxZqUG0LuDV/J02LmTrjhanV9mhnv6+bvD7MVlf7c1LuSO5tI9Fmus/psY6tyFZm3gPQ74onbjS3emY9/+mAUmi+42uD9GWN0vvLH8X9dQPmorzOr/jm+X7LPttNmn43zpPuH0cODK4HztE94LuisWUVsAqK+0mQOUZvzOe1iSuKhZfzLJt4rTJbssn2cIo6o3kbSAN8fpdm71XiORWWmCjFuDE/cfUiZDZjPeIlbKrQsxil3KHKnygwlsjH0fGk1VNZg+Hk4nb2fcuoLz1pVJX7kiInE7+LOtb2MQlndXUHUgPxyC+PtITTN/lKN5z33HYQ4nQQXRGpkUHTOy8L3i2oL43TGbP/hPOMKG1goeh/HoWcJtDjp1OZK004S2hcvhLL8z0Z5lxFZ5qa0zFREV9i1xhJ00EbEGb6VOeWRgHK4JZAxao5vjA0oeWvnm8wkxlyfSNc8mcl4yfSPCX1RqbDN0eQNvzjl6Aswi2EkN9xkPoieo7VW4CQaWagkM29Jktu2JdifDG8qC4K6swkl5Z69VMEjwxWZ7bjkX8TMoYimU/4zLgfUfWLOFdn7bfKuldDw5v4d/yINatOv3ABWjpZMnqhIvAb3m7nzbp76US67cXjtp5g0hH27hcT2Bu58jWBtKQrzbo1A/Rv1HWQ3lqcdvCZSvexM61OiT74rBOJMVPsx3nPxxGwqC2p0PRLyzg1L05SAzy4fPeLRaPrOJHd3Bs/8+C+2xI1fEt+8FpVvsI0saGSclTKT2CxOSqMTfgZCSoEJWyP/1a2d2D/ghrC/sVRkedmksUj7LH5SsSZh6PzLSjEinb8i6X8v4k/OpymtybKnwxu2OzyxXRYTUEp5jH+i4zrZF4eAjJ5o+NeB8l8D/xr4/8LAa/ya7mryzV07YBFA7SybfHsbuachgl5Nvgv0W6nvFywcubCeY6B7wQIIXNDAi+GcOH5WfdShCbEYeX2A4ih/VVKBUy3jK9otNiUGJEruBhtJSv7zVxv+/D4EvBvg6KwvIVj9hdv+5QyIcs733fdkP/yX6GsG8XHw+ZZh9QGFvBu12j0MWRNDYorbhCR4DMMcQnKYQKo/nCiFl9FTZl0huxNx2qGMChxHkh7NzTZQvgLDRSeTWZdkjGp5eDTl1VH94XupCKS2weqLTb7q7SWtaLJS8nHbBoAdD5fk/uIkli3fts7uFIii+d2g5UX0DVBrFTj2RQiOaGqVJ88m7i1hxJ8Bql8/hILB1s/gIWascH6Oi79/HKMtEeHWUmJUZ+2xOT5SGDJTsLCKvRyIBAuaR1pnL18j8/epvy67sjIUN54gzawYQTbt65gnSllN20AeIMUYVRL8JOOCRbxAsDqfRLYPpNutyXBrLdZCLmhNNlm7fQ/Fhh9M5+s+be+u6baVhg9g+xAO/rs0DhHaqT/XwKP22JuebGrJk8JLYNTv2zG6zJkOuys1VJ2hwVtPXzSzV8ovEXlBQn9mAj2oY5G4ZZd5e9S5zcNtbOU8Mew4uqm6NDZF/emaDpksJQoRcHrEBJwlwhLPa1vLiXllsyNm8L0cO5q4g25mZP9+rcpfOjR1kRnVm2yFZEY5PMqZoBSAPigs6ssL97oBpthoFpIOcTPjJd9komN1l+QO/hYah3CiwDkKctOpuH+EHmbDYos4qicAAsg/qXPke90qHWZ5x4OvgjsvH3Y33ajekF5j3IJqCwaHTL4VHC5K15qxu1GMkwVNxw1UXsrEcuOUGV5YXo+sdRaNJu4VhcGUC2WcUJ2l0YpZrxXeYsPs0ZkPkHnyHBMJbOAuNq3b2F7zJC+6uIs3sh/6j6LpgZtxz6iV72kwZg+zrIsalPJ8xbfxqcrPy3TLviz7IcbrdyvEzkcJXgNH8zNKnJ3nKZHV+H/gV8uXRxYCq0tmBaeFaoG06Y30CYmgl6RoW1j6cmYb/289VPfGGnOon2yMwG0OtZh+1XKtKO5vKfXzI876+ywUgtin2l+XyDIKSyQah8g0G5vabRL7Q3EsUsC3oTmZeyO/qgHdd09TPmgWe42MlzwuKjqd/1S8G4vjld8tmz1Jk9IkJymQpqLBqXn18V5ANZjMGrQEd2RQwgVhelVtRwq4zZzGjJEgD972q8ElYN4mjZlDvKQCvS6kMnJXxiiYZBF+VbH9zSzITmPKqYcEWrWtH88lXhloHXXQ3bqAhGv0gX64DGgZXIOqGGwNKIFlMM6nKrudJDXDU5kgp9xY5XLhN/z3vo1u87r4dQ3q68Rp3Zkt+QGpyh1RXnxMakDvqvFZF+Vsr7AUZL+HbuWAf9QE8cJQEuTJEeGtCZTo23kpmqQgD7+mIlWdCMZ//nClyj2a4rdL0f6TUsleU87psFe6WNTBwwrt10sCalbUy49x5+7GjSo+B6LIz74ZExkqEs43VVl4VOn1ah/0LJ8sroox0y/2t54/MPBoFLr6oPnELXylsRhvcaK5LxF59gsPwPtjzOm7GGKIW9Nh5lAtWH6f6e/vYc5NW56LpUVTyhnnBmpHUTIKZP3sI7k4SODIBtMEUEB5l7DK0qvSjrkP4CCHjIpRg7Lnt4EwFt+3gzHIlojcAEGVpLiq8tWf3kXTSHeCX3NhkVdu11fg/SBAYZY5lSU83KPEsT2RZyefCvfZB7gE/CJqe8jmqu3Xsbb6DCHAg9T0Oa8y1mfGmtkVdxZwjFeK5TJb6D6HpR5DBenv6SPM3U/rPKICQO2p19bZ4EokNL0fAEZEvVnjHcjTgQPIfnjqObvPCiaPuKeX9yqqEwvOjpymvAKtQXig/l9Hcw5IGooFj8e7JroC2cuNI8tlxO3jsGQl4uo/biv3hHaqtM5Mhiimk3JCGGsZXkgrB/meCX9rQFYB+VCyhU9gU5G/tDUsMjnA47ehtNgMF9/qYGLriq4QTxEPbuFcYlYh5fv8EhVy7w7RHqzVndpiwcLI6TRENIRzQH1kd12mywF92CA0Gp92dN9JI0F8kEs5uImfL159VpadME38JtvKnCHmJmcvChbci47XEBjj2I1+0tPRF6qFSQHqCDkfNKCo8z/J2t7YMbKP8kCmaSIEbxfB4J36Nl+U7JpqPzc8K5WNCT+MQqwp2OzCaveZh7s4lv5JFcWNGHrhEPLgZw/Dl3bnLsrGNGP0ykbpmmmrsVW6jROmgDtiVilNg+xl92HFnfakHniqFt/u22/2tct9yu9q0QvKN1/JY/Z70/LaPR+GFEpNBXKe0rWrqcM6NrvTScirZWqjGT8tdyJnGy8WJBv4i54L+g839D/Q09FmW0w91hRZLGjBX/yeHpzO67ToNchDplRQh8JlJQlN8tkAXvaizysedJtQr3G0CZ7DiMPhbstKfhnd8CRQnZwm15nKkTwBsyB7jfEtwcpHXWC9vIHmQEKtfTLBZw7hovdzL3VvhyJ8nZuHdR/IFZdyGAXS8wD2Tmj8iomr8k9kZnZzfsFPm0qe3NEmfkoXtTk2hJeqRuu13XcBXJwU5SY8XIRt60ukb0kip9u41Rj0GmTxn9jwscFAPp6J1YX87Cv0HA+BdDZYSPIbp5UnvaAfjji0YClV/tF6v/RSB8Xf2/WGQEC8+EVnJnrVbYQ5comd2QjVqL885gcBzR+YJynmJxG1x2sgU7dBq5NzQ2WucPh9f210bAnsunWVqURBXBlOi1DcaF32P+SfFHHY0w+zGye+COfdbIOc1PWtAZm85kS4fU7ZeyAhOYVNMDFW+ZwVkSKMG6pVHyBQf1v7xaN2lA7eNC694jNh3VJV5vTI1s7foIGvZDH0nyOFZvBU5ZcucP2iXRbBgevHmEoORMUJWB3DKcfmgKwnZHGgOERi89YXlzpJ9ahKdPAWIGvcnTHmeU3VsSJjolwB4TwMwYEaZSVj2Fp2Bu82ULUcylTfc4xRBCC/Eav2Cn3mnpyqFxbOKX1vDZ+WND4H5zETSVkmogZWB/aWgZEfP74l2ru4+CeeYEEZHeHuq+0OkXaUC6OsE56hEPjRJK/nawvb164Q2rmnJrM9UXJaBUheAho3lZZwNKZ2TcnTvSxNyonu5Qbq8IivdO3iio2WWs9YTCgtX5amIhSbylSfnpB8lSnRXbfrjlz6WSIonG20PF6rI9ZebcwFoGBE95drGxG3Y4c6nS7b57RmHm2pSvgdJMqcJ3hJUSOMTPtU99YI1xrh9CnEZsWDfqnXfPwZEH4mE72xLXo5JNAC6Yy415vtYMBbxidYoF9bUKTnLAQ+Hm5Z3UgsJhedqckcpxRNx6meTSO1mUZApde/b60DmfO9niugv2OpCPvKgc2VtfbyCdjIaVFYAEM3jOFZMkpX5kw3hp5D7ndtOtL0MPGD51EEzsUC/8S21UFFbYddv8K2k5S19jHWmw/eh+zFO4kfDscoR2KqVJMGqvNig7VFA7fpLZCV31gZ2l1LN9AvHZOrIy/PdjYjMiwEHPeHBG9idgJhwzrDB3vTEspucUin8qt3zSfK4wDfGVfct5RvAArwJykZS073WLjlm3U+QuL4+YTjdpu2LJEqENuf4yGJA7vd0E5JpIe0A5LTjICmC2SGPzS9fIVuGWewLwE1vNC6BhZSNC+QpbmuWoqTHhVU6BzjpcoaJbKGd07hgLLOd01OWGuVzwAgHb24OLkddU1shFoy6ljqSVRfhM3tVr1qqX1YtmvK7mVgb1oU1hVWDR5hZMRAzoDX7dHPiPGTOPOWkXLBZjYEV7wF0WKgfA8o8b/16B6uuxj3USfyIoyMEQZ9ytylsK0LgYDJLtG/75/KCCFvGhCuqYTCKoKZQF2es8/+3dtuPHzpukLAVgma3LslOnl+rKtenU5LDgZ6N+dpws/119MwFFRCL95KiTgOcvBoHZXaf63GIAMY9edAUSgG1apTVUVSMIWawtvuRX41oC0KxyvqT4bQv+ljLCDIAO3+LAWydU26pmIzyi8o7vYdjAHChYFxX8LlM7hclQOgDvH6ymyjAQcBlzkBi3mR0js4PmX3wHZDp8p9k5IsduwkfWEiKbF8MIozKLGkFAKMYOw+CvYKBdPM3tQKxVdrYoS4BKn6pkA85TRDJVTAykbJkxJGDFvxUecg4rExYD+oeIw1Jeq85x0h5QWdJGlocsvZNCFcHRC2R9k1sh/0L5WXfKLgw3Qdd2V6J24GMq/dXUe2QhCmHMxEHi4SNjsuP/u6Q7xBQ7QyhCEdXrVHsQ5IYkaFyNEfQtg9GK54jewEwWIsBir22MiX2lfhDhCsNf50PsddfYP1AEVdFTqtyajb6cy+wyWwTO9oHpA8+Xf1nsKLNBU3TTWeSGzmyE8Kb4agUqAB+s2j3EvPLn1/8SfDiyWMM6ttbcxs1IUvTOrajSGB1snVur87oz7s339CUgoioH9z8o8RlnpWMUKNNmkcuk2zYwgPCqRO84c1B4rKSpDVpAQAytij6k8zomnWLNvLOMOFko/YimU8iOiLjDuDqj/44q7jgNHi/SK9v2+SzTxbjXW4QyTBjrFi8OdNGSkT4Pk62h7p4mlQ4UaNSAzNRrFYGTlEHRAJqPCxqRRh4osQAyvkzAXa+wv8Omq1aiVz7Zp4E2phE7wTcebV1JTB2gprUOmKMd+GAeDdlTNWuC+IA+VKvoNqy5OJ8inVyjSAzqbrNKxS5g3hNzTjzhBKH+ObUcslBgjXe55jVO4CSihFUjFnALhmNL93YMXedJMAapQg4frZPqw7uD2In3TMKR7VrZfEV+q0n72lXLgN0h0AptLAO/8JyJRk0IPhUTbqf1Myisx4jThZNfI10VwFQRO8/t9LeDIuDlUyuiank4OJS32mHXeA3usC0cs0i2okUCySTvNzchWDP6ghbmJvljxXPn2yhvD8b29QcKObHZz0wdrdyrNrBoFPaz/3GT3WAHRrOJ/wOF791bc3/gdQSwMEFAACAAgARVZzSXyF9/FeAAAAagAAABsAAAB1bml2ZXJzYWwvdW5pdmVyc2FsLnBuZy54bWwtjFsKgCAQAP+D7iB7gE1xzYTMyyQp9KLE7PZFNH8zH9O7ssws++OM22pBIAc31FW/Hz5Hf7HyNoGGfwC7LZDAVv16xTEFC1oQEjdGagMs+DiFZEFJhR3XpCRB8y4fUEsBAgAAFAACAAgARJRXRyO0Tvv7AgAAsAgAABQAAAAAAAAAAQAAAAAAAAAAAHVuaXZlcnNhbC9wbGF5ZXIueG1sUEsBAgAAFAACAAgARVZzSSzbRb1GMgAASUYAABcAAAAAAAAAAAAAAAAALQMAAHVuaXZlcnNhbC91bml2ZXJzYWwucG5nUEsBAgAAFAACAAgARVZzSXyF9/FeAAAAagAAABsAAAAAAAAAAQAAAAAAqDUAAHVuaXZlcnNhbC91bml2ZXJzYWwucG5nLnhtbFBLBQYAAAAAAwADANAAAAA/NgAAAAA="/>
  <p:tag name="ISPRING_PRESENTATION_TITLE" val="执行力培训ppt课件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8E5776F4-1385-44E6-82F6-3F3E0AB0F211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203</Paragraphs>
  <Slides>24</Slides>
  <Notes>24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等线 Light</vt:lpstr>
      <vt:lpstr>等线</vt:lpstr>
      <vt:lpstr>微软雅黑</vt:lpstr>
      <vt:lpstr>经典行书简</vt:lpstr>
      <vt:lpstr>Roboto Regular</vt:lpstr>
      <vt:lpstr>Arial Black</vt:lpstr>
      <vt:lpstr>Meiryo</vt:lpstr>
      <vt:lpstr>Calibri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109</cp:revision>
  <dcterms:created xsi:type="dcterms:W3CDTF">2017-04-02T01:14:00Z</dcterms:created>
  <dcterms:modified xsi:type="dcterms:W3CDTF">2023-05-08T04:09:00Z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