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3"/>
  </p:notesMasterIdLst>
  <p:sldIdLst>
    <p:sldId id="553" r:id="rId4"/>
    <p:sldId id="582" r:id="rId5"/>
    <p:sldId id="583" r:id="rId6"/>
    <p:sldId id="584" r:id="rId7"/>
    <p:sldId id="558" r:id="rId8"/>
    <p:sldId id="559" r:id="rId9"/>
    <p:sldId id="560" r:id="rId10"/>
    <p:sldId id="561" r:id="rId11"/>
    <p:sldId id="585" r:id="rId12"/>
    <p:sldId id="563" r:id="rId13"/>
    <p:sldId id="564" r:id="rId14"/>
    <p:sldId id="565" r:id="rId15"/>
    <p:sldId id="566" r:id="rId16"/>
    <p:sldId id="586" r:id="rId17"/>
    <p:sldId id="569" r:id="rId18"/>
    <p:sldId id="570" r:id="rId19"/>
    <p:sldId id="571" r:id="rId20"/>
    <p:sldId id="572" r:id="rId21"/>
    <p:sldId id="587" r:id="rId22"/>
    <p:sldId id="579" r:id="rId23"/>
    <p:sldId id="580" r:id="rId24"/>
    <p:sldId id="581" r:id="rId25"/>
    <p:sldId id="588" r:id="rId26"/>
    <p:sldId id="605" r:id="rId27"/>
    <p:sldId id="629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700" autoAdjust="0"/>
  </p:normalViewPr>
  <p:slideViewPr>
    <p:cSldViewPr>
      <p:cViewPr>
        <p:scale>
          <a:sx n="87" d="100"/>
          <a:sy n="87" d="100"/>
        </p:scale>
        <p:origin x="1518" y="10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6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0964-39B2-450E-B2EA-611934F1379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0964-39B2-450E-B2EA-611934F1379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0964-39B2-450E-B2EA-611934F1379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80964-39B2-450E-B2EA-611934F1379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40"/>
          <a:stretch>
            <a:fillRect/>
          </a:stretch>
        </p:blipFill>
        <p:spPr>
          <a:xfrm flipH="1">
            <a:off x="0" y="2672"/>
            <a:ext cx="9143999" cy="514259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40"/>
          <a:stretch>
            <a:fillRect/>
          </a:stretch>
        </p:blipFill>
        <p:spPr>
          <a:xfrm flipH="1">
            <a:off x="0" y="2672"/>
            <a:ext cx="9143999" cy="514259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团的两个历史事件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40"/>
          <a:stretch>
            <a:fillRect/>
          </a:stretch>
        </p:blipFill>
        <p:spPr>
          <a:xfrm flipH="1">
            <a:off x="0" y="2672"/>
            <a:ext cx="9143999" cy="514259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我对共青团的认识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40"/>
          <a:stretch>
            <a:fillRect/>
          </a:stretch>
        </p:blipFill>
        <p:spPr>
          <a:xfrm flipH="1">
            <a:off x="0" y="2672"/>
            <a:ext cx="9143999" cy="514259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做新时代合格团员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40"/>
          <a:stretch>
            <a:fillRect/>
          </a:stretch>
        </p:blipFill>
        <p:spPr>
          <a:xfrm flipH="1">
            <a:off x="0" y="2672"/>
            <a:ext cx="9143999" cy="514259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要不忘初心跟党走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40"/>
          <a:stretch>
            <a:fillRect/>
          </a:stretch>
        </p:blipFill>
        <p:spPr>
          <a:xfrm flipH="1">
            <a:off x="0" y="2672"/>
            <a:ext cx="9143999" cy="5142592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microsoft.com/office/2007/relationships/hdphoto" Target="../media/image12.wdp" /><Relationship Id="rId13" Type="http://schemas.openxmlformats.org/officeDocument/2006/relationships/image" Target="../media/image13.png" /><Relationship Id="rId14" Type="http://schemas.microsoft.com/office/2007/relationships/hdphoto" Target="../media/image14.wdp" /><Relationship Id="rId15" Type="http://schemas.openxmlformats.org/officeDocument/2006/relationships/image" Target="../media/image15.png" /><Relationship Id="rId16" Type="http://schemas.microsoft.com/office/2007/relationships/media" Target="../media/media1.mp3" /><Relationship Id="rId17" Type="http://schemas.microsoft.com/office/2007/relationships/media" Target="../media/media1.mp3" TargetMode="Interna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microsoft.com/office/2007/relationships/hdphoto" Target="../media/image7.wdp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3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4.wdp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6.png" /><Relationship Id="rId4" Type="http://schemas.microsoft.com/office/2007/relationships/hdphoto" Target="../media/image7.wdp" /><Relationship Id="rId5" Type="http://schemas.openxmlformats.org/officeDocument/2006/relationships/image" Target="../media/image8.png" /><Relationship Id="rId6" Type="http://schemas.openxmlformats.org/officeDocument/2006/relationships/image" Target="../media/image23.png" /><Relationship Id="rId7" Type="http://schemas.openxmlformats.org/officeDocument/2006/relationships/image" Target="../media/image10.png" /><Relationship Id="rId8" Type="http://schemas.openxmlformats.org/officeDocument/2006/relationships/image" Target="../media/image24.png" /><Relationship Id="rId9" Type="http://schemas.openxmlformats.org/officeDocument/2006/relationships/image" Target="../media/image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31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4.wdp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6.png" /><Relationship Id="rId4" Type="http://schemas.microsoft.com/office/2007/relationships/hdphoto" Target="../media/image7.wdp" /><Relationship Id="rId5" Type="http://schemas.openxmlformats.org/officeDocument/2006/relationships/image" Target="../media/image8.png" /><Relationship Id="rId6" Type="http://schemas.openxmlformats.org/officeDocument/2006/relationships/image" Target="../media/image23.png" /><Relationship Id="rId7" Type="http://schemas.openxmlformats.org/officeDocument/2006/relationships/image" Target="../media/image10.png" /><Relationship Id="rId8" Type="http://schemas.openxmlformats.org/officeDocument/2006/relationships/image" Target="../media/image24.png" /><Relationship Id="rId9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17.wdp" /><Relationship Id="rId11" Type="http://schemas.openxmlformats.org/officeDocument/2006/relationships/image" Target="../media/image18.png" /><Relationship Id="rId12" Type="http://schemas.microsoft.com/office/2007/relationships/hdphoto" Target="../media/image19.wdp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6.png" /><Relationship Id="rId6" Type="http://schemas.microsoft.com/office/2007/relationships/hdphoto" Target="../media/image7.wdp" /><Relationship Id="rId7" Type="http://schemas.openxmlformats.org/officeDocument/2006/relationships/image" Target="../media/image8.png" /><Relationship Id="rId8" Type="http://schemas.openxmlformats.org/officeDocument/2006/relationships/image" Target="../media/image10.png" /><Relationship Id="rId9" Type="http://schemas.openxmlformats.org/officeDocument/2006/relationships/image" Target="../media/image1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3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microsoft.com/office/2007/relationships/hdphoto" Target="../media/image12.wdp" /><Relationship Id="rId13" Type="http://schemas.openxmlformats.org/officeDocument/2006/relationships/image" Target="../media/image13.png" /><Relationship Id="rId14" Type="http://schemas.microsoft.com/office/2007/relationships/hdphoto" Target="../media/image14.wdp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microsoft.com/office/2007/relationships/hdphoto" Target="../media/image7.wdp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3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image" Target="../media/image3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2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0.png" /><Relationship Id="rId4" Type="http://schemas.openxmlformats.org/officeDocument/2006/relationships/image" Target="../media/image6.png" /><Relationship Id="rId5" Type="http://schemas.microsoft.com/office/2007/relationships/hdphoto" Target="../media/image7.wdp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21.png" /><Relationship Id="rId9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4.wdp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Relationship Id="rId4" Type="http://schemas.microsoft.com/office/2007/relationships/hdphoto" Target="../media/image7.wdp" /><Relationship Id="rId5" Type="http://schemas.openxmlformats.org/officeDocument/2006/relationships/image" Target="../media/image8.png" /><Relationship Id="rId6" Type="http://schemas.openxmlformats.org/officeDocument/2006/relationships/image" Target="../media/image23.png" /><Relationship Id="rId7" Type="http://schemas.openxmlformats.org/officeDocument/2006/relationships/image" Target="../media/image10.png" /><Relationship Id="rId8" Type="http://schemas.openxmlformats.org/officeDocument/2006/relationships/image" Target="../media/image24.png" /><Relationship Id="rId9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hdphoto" Target="../media/image4.wdp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Relationship Id="rId4" Type="http://schemas.microsoft.com/office/2007/relationships/hdphoto" Target="../media/image7.wdp" /><Relationship Id="rId5" Type="http://schemas.openxmlformats.org/officeDocument/2006/relationships/image" Target="../media/image8.png" /><Relationship Id="rId6" Type="http://schemas.openxmlformats.org/officeDocument/2006/relationships/image" Target="../media/image23.png" /><Relationship Id="rId7" Type="http://schemas.openxmlformats.org/officeDocument/2006/relationships/image" Target="../media/image10.png" /><Relationship Id="rId8" Type="http://schemas.openxmlformats.org/officeDocument/2006/relationships/image" Target="../media/image24.png" /><Relationship Id="rId9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990600" y="814247"/>
            <a:ext cx="7012077" cy="1300303"/>
          </a:xfrm>
          <a:prstGeom prst="rect">
            <a:avLst/>
          </a:prstGeom>
          <a:noFill/>
        </p:spPr>
        <p:txBody>
          <a:bodyPr wrap="none" lIns="68531" tIns="34264" rIns="68531" bIns="34264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>
              <a:defRPr/>
            </a:pPr>
            <a:r>
              <a:rPr lang="zh-CN" altLang="en-US" sz="80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学</a:t>
            </a:r>
            <a:r>
              <a:rPr lang="zh-CN" altLang="en-US" sz="72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团</a:t>
            </a:r>
            <a:r>
              <a:rPr lang="zh-CN" altLang="en-US" sz="7200" b="0" kern="0" spc="-900" smtClean="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史</a:t>
            </a:r>
            <a:r>
              <a:rPr lang="zh-CN" altLang="en-US" sz="8000" b="0" kern="0" spc="-900" smtClean="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做</a:t>
            </a:r>
            <a:r>
              <a:rPr lang="zh-CN" altLang="en-US" sz="72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合格</a:t>
            </a:r>
            <a:r>
              <a:rPr lang="zh-CN" altLang="en-US" sz="80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团</a:t>
            </a:r>
            <a:r>
              <a:rPr lang="zh-CN" altLang="en-US" sz="72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员</a:t>
            </a:r>
            <a:endParaRPr lang="zh-CN" altLang="en-US" sz="7200" b="0" kern="0" spc="-900">
              <a:solidFill>
                <a:schemeClr val="accent1"/>
              </a:solidFill>
              <a:effectLst/>
              <a:latin typeface="汉仪许静行楷W" panose="00020600040101010101" pitchFamily="18" charset="-122"/>
              <a:ea typeface="汉仪许静行楷W" panose="00020600040101010101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58140" y="2800350"/>
            <a:ext cx="6363537" cy="51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smtClean="0">
                <a:solidFill>
                  <a:schemeClr val="accent1"/>
                </a:solidFill>
                <a:latin typeface="+mn-ea"/>
              </a:rPr>
              <a:t>commemorating the 100th anniversary of the may 4th movement and carrying forward the movement commemorating</a:t>
            </a:r>
            <a:endParaRPr lang="zh-CN" altLang="en-US" sz="11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71800" y="3333750"/>
            <a:ext cx="2900153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smtClean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宣讲：某某某     时间</a:t>
            </a:r>
            <a:r>
              <a:rPr lang="zh-CN" altLang="en-US" sz="160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：</a:t>
            </a:r>
            <a:r>
              <a:rPr lang="en-US" altLang="zh-CN" sz="1600" smtClean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20XX.X</a:t>
            </a:r>
            <a:endParaRPr lang="en-US" altLang="zh-CN" sz="160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3277" y="2266950"/>
            <a:ext cx="6324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pc="90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纪念五四运动</a:t>
            </a:r>
            <a:r>
              <a:rPr lang="en-US" altLang="zh-CN" spc="90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100</a:t>
            </a:r>
            <a:r>
              <a:rPr lang="zh-CN" altLang="en-US" spc="90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周年弘扬五四精神</a:t>
            </a:r>
            <a:endParaRPr lang="zh-CN" altLang="en-US" spc="900">
              <a:solidFill>
                <a:srgbClr val="FFFFFF"/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>
            <a:off x="0" y="0"/>
            <a:ext cx="2268798" cy="1428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2"/>
          <a:stretch>
            <a:fillRect/>
          </a:stretch>
        </p:blipFill>
        <p:spPr>
          <a:xfrm>
            <a:off x="7143200" y="248610"/>
            <a:ext cx="1566554" cy="10462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" y="2783524"/>
            <a:ext cx="2438937" cy="17511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75596"/>
            <a:ext cx="9144000" cy="13343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8"/>
          <a:stretch>
            <a:fillRect/>
          </a:stretch>
        </p:blipFill>
        <p:spPr>
          <a:xfrm flipH="1">
            <a:off x="5748494" y="3031217"/>
            <a:ext cx="3395505" cy="21814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2269"/>
            <a:ext cx="1066800" cy="1100890"/>
          </a:xfrm>
          <a:prstGeom prst="rect">
            <a:avLst/>
          </a:prstGeom>
        </p:spPr>
      </p:pic>
      <p:pic>
        <p:nvPicPr>
          <p:cNvPr id="22" name="pd-5b82065ad3a1d26">
            <a:hlinkClick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>
                  <p14:trim st="15523.000000"/>
                  <p14:fade in="1000.000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2400" y="536900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/>
      <p:bldP spid="28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/>
          <p:cNvSpPr/>
          <p:nvPr/>
        </p:nvSpPr>
        <p:spPr>
          <a:xfrm>
            <a:off x="838200" y="1497519"/>
            <a:ext cx="7072228" cy="1339954"/>
          </a:xfrm>
          <a:prstGeom prst="rect">
            <a:avLst/>
          </a:prstGeom>
          <a:noFill/>
          <a:ln w="1905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46343" y="1290164"/>
            <a:ext cx="3086909" cy="465033"/>
          </a:xfrm>
          <a:prstGeom prst="rect">
            <a:avLst/>
          </a:prstGeom>
          <a:solidFill>
            <a:srgbClr val="E6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中国共产主义共青团</a:t>
            </a:r>
            <a:endParaRPr lang="zh-CN" altLang="en-US" sz="2100" b="1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59612" y="1890714"/>
            <a:ext cx="2955188" cy="324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中国共产党的革命助手</a:t>
            </a:r>
            <a:endParaRPr lang="zh-CN" altLang="zh-CN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76767" y="2266950"/>
            <a:ext cx="5452633" cy="324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代表着优秀品质和坚定的共产主义信念的先进青年组织</a:t>
            </a:r>
            <a:endParaRPr lang="zh-CN" altLang="zh-CN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143000" y="3757924"/>
            <a:ext cx="6510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作为我们生活在祖辈们创建的幸福乐园中长大的</a:t>
            </a:r>
            <a:r>
              <a:rPr lang="en-US" altLang="zh-CN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90</a:t>
            </a: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代，又将如何做一名合格的共青团员呢</a:t>
            </a:r>
            <a:r>
              <a:rPr lang="en-US" altLang="zh-CN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?</a:t>
            </a: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通过院团组织的培养和经过学习获得的思想体会</a:t>
            </a:r>
            <a:r>
              <a:rPr lang="en-US" altLang="zh-CN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.</a:t>
            </a:r>
            <a:endParaRPr lang="zh-CN" altLang="zh-CN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8200" y="3264075"/>
            <a:ext cx="7072228" cy="1216380"/>
          </a:xfrm>
          <a:prstGeom prst="rect">
            <a:avLst/>
          </a:prstGeom>
          <a:noFill/>
          <a:ln w="1905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63169" y="3097317"/>
            <a:ext cx="3896706" cy="465033"/>
          </a:xfrm>
          <a:prstGeom prst="rect">
            <a:avLst/>
          </a:prstGeom>
          <a:solidFill>
            <a:srgbClr val="E6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我个人有以下几点粗浅的认识：</a:t>
            </a:r>
            <a:endParaRPr lang="zh-CN" altLang="en-US" sz="2100" b="1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24521"/>
            <a:ext cx="1885950" cy="18859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3" grpId="0"/>
      <p:bldP spid="37" grpId="0"/>
      <p:bldP spid="39" grpId="0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990600" y="1616841"/>
            <a:ext cx="7242920" cy="28599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8438" y="1385753"/>
            <a:ext cx="5776553" cy="462178"/>
          </a:xfrm>
          <a:prstGeom prst="rect">
            <a:avLst/>
          </a:prstGeom>
          <a:solidFill>
            <a:srgbClr val="E6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7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我对共青团员的认识</a:t>
            </a:r>
            <a:endParaRPr lang="zh-CN" altLang="zh-CN" sz="2700" b="1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27920" y="2223953"/>
            <a:ext cx="4532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prstClr val="black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要有坚定的共产主义理想和信念</a:t>
            </a:r>
            <a:endParaRPr lang="zh-CN" altLang="zh-CN" sz="1400">
              <a:solidFill>
                <a:prstClr val="black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27920" y="2730241"/>
            <a:ext cx="4532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prstClr val="black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要有优秀的品质和道德</a:t>
            </a:r>
            <a:endParaRPr lang="zh-CN" altLang="zh-CN" sz="1400">
              <a:solidFill>
                <a:prstClr val="black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27920" y="3236529"/>
            <a:ext cx="4532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prstClr val="black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要有品学兼优的素质和扎实的文化基础</a:t>
            </a:r>
            <a:endParaRPr lang="zh-CN" altLang="zh-CN" sz="1400">
              <a:solidFill>
                <a:prstClr val="black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27920" y="3742816"/>
            <a:ext cx="4532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CN" altLang="en-US" sz="1400">
                <a:solidFill>
                  <a:prstClr val="black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要成为学校学生中的表率和楷模</a:t>
            </a:r>
            <a:endParaRPr lang="zh-CN" altLang="en-US" sz="1400">
              <a:solidFill>
                <a:prstClr val="black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62150"/>
            <a:ext cx="2599600" cy="259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9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38034" y="1519215"/>
            <a:ext cx="7315366" cy="1160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7428" y="1823363"/>
            <a:ext cx="696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追寻和不动摇实现共产主义的理想和信念。并要坚定不移地捍卫和传播这一崇高的理想和信念</a:t>
            </a:r>
            <a:endParaRPr lang="zh-CN" altLang="zh-CN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6690" y="1276350"/>
            <a:ext cx="5223320" cy="4054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要有坚定的共产主义理想和信念</a:t>
            </a:r>
            <a:endParaRPr lang="zh-CN" altLang="en-US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1360" y="3207108"/>
            <a:ext cx="7311874" cy="131998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0754" y="3536494"/>
            <a:ext cx="696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作为一名合格的共产主义青年团员，诚实，善良，豁达，有社会责任心是必须具备的品质，遵纪守法，遵守和维护社会道德，扶贫济困，</a:t>
            </a:r>
            <a:r>
              <a:rPr lang="zh-CN" altLang="en-US" sz="1500" smtClean="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乐于助人</a:t>
            </a:r>
            <a:endParaRPr lang="zh-CN" altLang="zh-CN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6690" y="3024150"/>
            <a:ext cx="5223320" cy="4054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要有优秀的品质和道德</a:t>
            </a:r>
            <a:endParaRPr lang="zh-CN" altLang="en-US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 animBg="1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90600" y="1714050"/>
            <a:ext cx="6964255" cy="9177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9994" y="1714050"/>
            <a:ext cx="6657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作为共青团员，当前首要的任务就是认真完成学业，只有具备了良好的文化素质，通过不断地刻苦学习掌握了大量的有用的知识，才能在将来参与的社会实践中发挥出应有的作用，才能用所学到的知识去回报社会，报效祖国。</a:t>
            </a:r>
            <a:endParaRPr lang="zh-CN" altLang="zh-CN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0600" y="1296660"/>
            <a:ext cx="5223320" cy="4054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要有品学兼优的素质和扎实的文化基础</a:t>
            </a:r>
            <a:endParaRPr lang="zh-CN" altLang="en-US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0600" y="3421855"/>
            <a:ext cx="6964255" cy="94057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9994" y="3421856"/>
            <a:ext cx="6657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共青团员要更加严格的要求自己，在各个方面都要努力成为表率和榜样，展现出共青团员更高的品质和作用。用楷模的力量去影响和带动其他同学，用实际行动去实践所追求的理想和信念。</a:t>
            </a:r>
            <a:endParaRPr lang="zh-CN" altLang="zh-CN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600" y="3004465"/>
            <a:ext cx="5223320" cy="405485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要成为学校学生中的表率和楷模</a:t>
            </a:r>
            <a:endParaRPr lang="zh-CN" altLang="en-US" sz="15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5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 animBg="1"/>
      <p:bldP spid="10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sp>
        <p:nvSpPr>
          <p:cNvPr id="12" name="TextBox 48"/>
          <p:cNvSpPr txBox="1"/>
          <p:nvPr/>
        </p:nvSpPr>
        <p:spPr>
          <a:xfrm>
            <a:off x="1142998" y="1807317"/>
            <a:ext cx="487680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做新时代合格团员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1142999" y="10477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第三部分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6800" y="2558747"/>
            <a:ext cx="4800600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comes performance in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workplace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5" y="1962150"/>
            <a:ext cx="2737915" cy="2737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596"/>
            <a:ext cx="9144000" cy="1334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841716"/>
            <a:ext cx="2329542" cy="18636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 flipH="1">
            <a:off x="6482284" y="-1"/>
            <a:ext cx="2661716" cy="219075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929740" y="1585883"/>
            <a:ext cx="3108860" cy="539739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知团史、晓团情的意识</a:t>
            </a:r>
            <a:endParaRPr lang="zh-CN" altLang="en-US" b="1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38600" y="1606847"/>
            <a:ext cx="4602542" cy="507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1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中国共青团</a:t>
            </a:r>
            <a:r>
              <a:rPr lang="zh-CN" altLang="en-US" sz="2700" b="1">
                <a:solidFill>
                  <a:srgbClr val="E6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九十多年</a:t>
            </a:r>
            <a:r>
              <a:rPr lang="zh-CN" altLang="en-US" sz="21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的光辉历程：</a:t>
            </a:r>
            <a:endParaRPr lang="zh-CN" altLang="zh-CN" sz="2100">
              <a:solidFill>
                <a:srgbClr val="C0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6088" y="2419350"/>
            <a:ext cx="450739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在党领导的新民主主义革命阶段；</a:t>
            </a:r>
            <a:endParaRPr lang="zh-CN" altLang="zh-CN" sz="14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6090" y="3041434"/>
            <a:ext cx="510371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在党领导的从新民主主义转变为社会主义和社会主义建设阶段；</a:t>
            </a:r>
            <a:endParaRPr lang="zh-CN" altLang="zh-CN" sz="14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4399" y="3728343"/>
            <a:ext cx="4507397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在党领导的改革开放和社会主义现代化建设新时期</a:t>
            </a:r>
            <a:endParaRPr lang="zh-CN" altLang="zh-CN" sz="14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25622"/>
            <a:ext cx="2266950" cy="22669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994331" y="1807721"/>
            <a:ext cx="707059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要时刻注意用团员的标准要求和鞭策自己，不断增强做一名共青团员的光荣感和责任感。在学习和社会生活各方面起带头作用，努力成为执行党的路线、方针、政策，勤奋工作，刻苦学习，遵纪守法，树一代新风。</a:t>
            </a:r>
            <a:endParaRPr lang="zh-CN" altLang="zh-CN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5800" y="1245926"/>
            <a:ext cx="4911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>
                <a:solidFill>
                  <a:srgbClr val="E6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树立自立自强的意识　</a:t>
            </a:r>
            <a:endParaRPr lang="zh-CN" altLang="zh-CN" sz="2000" b="1">
              <a:solidFill>
                <a:srgbClr val="E6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4460" y="1753182"/>
            <a:ext cx="7556357" cy="85010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4331" y="3484120"/>
            <a:ext cx="707059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5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世界上没有完全的自由，我们所谓的真正自由是严于律己，从我做起，并积极学习。我们的自律并不等于墨守成规，自我束缚，我们的自律是力求上进的自律，是蓬勃向上的自律，它要求勤奋学习、提高科学文化水平、扩大见识面、不畏困难积极向上、勇于创新。</a:t>
            </a:r>
            <a:endParaRPr lang="zh-CN" altLang="zh-CN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0" y="2922326"/>
            <a:ext cx="5721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>
                <a:solidFill>
                  <a:srgbClr val="E6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作为先进青年要有自律和慎独的意识</a:t>
            </a:r>
            <a:endParaRPr lang="zh-CN" altLang="zh-CN" sz="2000" b="1">
              <a:solidFill>
                <a:srgbClr val="E6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4460" y="3429582"/>
            <a:ext cx="7556357" cy="85010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3" grpId="0"/>
      <p:bldP spid="1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070635" y="1851058"/>
            <a:ext cx="707059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当今的世界是竞争的世界，竞争已渗到社会和个人领域及人生的整个过程。因该说自从我们跨入学校大门那天起就已经开始竞争。如学习成绩的竞争、评先进的竞争、毕业时择业的竞争、将来走上社会同样要面临工作岗位的竞争，这就要求我们每个人正视竞争，练好内功，增强实力，敢于参加竞争。我们要充分利用学校给予的机会，把握机会展示自己。锻炼自己各方面的能力，让自己能够在社会竞争中生存，将来做一个有作为的人。</a:t>
            </a:r>
            <a:endParaRPr lang="zh-CN" altLang="zh-CN" sz="10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957" y="1276350"/>
            <a:ext cx="4911632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700" b="1">
                <a:solidFill>
                  <a:srgbClr val="E6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树立社会竞争意识</a:t>
            </a:r>
            <a:endParaRPr lang="zh-CN" altLang="zh-CN" sz="2700" b="1">
              <a:solidFill>
                <a:srgbClr val="E6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0764" y="1814817"/>
            <a:ext cx="7556357" cy="9855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0635" y="3638550"/>
            <a:ext cx="70705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创新是一个常谈常新的话题，它是一个民族进步的灵魂，是一个国家兴旺发达的不竭动力，也是一个政党永葆生机的源泉。我们要利用在校学习的大好时光，树立创新的意识，鼓起勇气，打好创新的知识基础，培养创新的能力，掌握好创新的现代技能，为今后走向社会进行创新实践做好一切准备。</a:t>
            </a:r>
            <a:endParaRPr lang="zh-CN" altLang="zh-CN" sz="120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1958" y="3011595"/>
            <a:ext cx="5721242" cy="50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700" b="1">
                <a:solidFill>
                  <a:srgbClr val="E6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树立创新发展意识</a:t>
            </a:r>
            <a:endParaRPr lang="zh-CN" altLang="zh-CN" sz="2700" b="1">
              <a:solidFill>
                <a:srgbClr val="E6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764" y="3550061"/>
            <a:ext cx="7556357" cy="10028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3" grpId="0"/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914400" y="1428452"/>
            <a:ext cx="1253892" cy="1253892"/>
          </a:xfrm>
          <a:prstGeom prst="rect">
            <a:avLst/>
          </a:prstGeom>
          <a:solidFill>
            <a:srgbClr val="E6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r>
              <a:rPr lang="zh-CN" altLang="en-US" sz="2100" b="1" ker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学习</a:t>
            </a:r>
            <a:r>
              <a:rPr lang="zh-CN" altLang="en-US" sz="2100" b="1" kern="0" smtClea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进步思想</a:t>
            </a:r>
            <a:r>
              <a:rPr lang="zh-CN" altLang="en-US" sz="2100" b="1" ker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上进</a:t>
            </a:r>
            <a:endParaRPr lang="zh-CN" altLang="en-US" sz="21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90512" y="1428452"/>
            <a:ext cx="6091487" cy="1253892"/>
            <a:chOff x="3225443" y="1885454"/>
            <a:chExt cx="7499218" cy="1672848"/>
          </a:xfrm>
        </p:grpSpPr>
        <p:sp>
          <p:nvSpPr>
            <p:cNvPr id="11" name="矩形 10"/>
            <p:cNvSpPr/>
            <p:nvPr/>
          </p:nvSpPr>
          <p:spPr>
            <a:xfrm>
              <a:off x="3225443" y="1885454"/>
              <a:ext cx="7499218" cy="1672848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3000" b="1" ker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48189" y="1973051"/>
              <a:ext cx="7058449" cy="1564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165">
                <a:lnSpc>
                  <a:spcPct val="130000"/>
                </a:lnSpc>
                <a:defRPr/>
              </a:pPr>
              <a:r>
                <a:rPr lang="zh-CN" altLang="en-US" sz="1350" kern="0">
                  <a:solidFill>
                    <a:srgbClr val="5913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Normal" panose="020b0400000000000000" pitchFamily="34" charset="-122"/>
                </a:rPr>
                <a:t>要成为一名合格的学生团员，首先要学习进步，思想上进。众所周知，搞好学习是学生的首要任务，如果学习差，不能成为一名真正合格的学生，因为它偏离了学生以学为体的中心。思想是积极努力，有让自己发展的心态。　　</a:t>
              </a:r>
              <a:endParaRPr lang="en-US" altLang="zh-CN" sz="1350" kern="0">
                <a:solidFill>
                  <a:srgbClr val="5913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914400" y="3197409"/>
            <a:ext cx="1253892" cy="1253892"/>
          </a:xfrm>
          <a:prstGeom prst="rect">
            <a:avLst/>
          </a:prstGeom>
          <a:solidFill>
            <a:srgbClr val="E6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165">
              <a:defRPr/>
            </a:pPr>
            <a:r>
              <a:rPr lang="zh-CN" altLang="en-US" sz="2100" b="1" ker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全面</a:t>
            </a:r>
            <a:r>
              <a:rPr lang="zh-CN" altLang="en-US" sz="2100" b="1" kern="0" smtClea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发展素质</a:t>
            </a:r>
            <a:r>
              <a:rPr lang="zh-CN" altLang="en-US" sz="2100" b="1" ker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过硬</a:t>
            </a:r>
            <a:endParaRPr lang="zh-CN" altLang="en-US" sz="21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90512" y="3197410"/>
            <a:ext cx="6091487" cy="1292662"/>
            <a:chOff x="3225443" y="1885454"/>
            <a:chExt cx="7499218" cy="1724572"/>
          </a:xfrm>
        </p:grpSpPr>
        <p:sp>
          <p:nvSpPr>
            <p:cNvPr id="16" name="矩形 15"/>
            <p:cNvSpPr/>
            <p:nvPr/>
          </p:nvSpPr>
          <p:spPr>
            <a:xfrm>
              <a:off x="3225443" y="1885454"/>
              <a:ext cx="7499218" cy="1672848"/>
            </a:xfrm>
            <a:prstGeom prst="rect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 defTabSz="685165">
                <a:defRPr/>
              </a:pPr>
              <a:endParaRPr lang="zh-CN" altLang="en-US" sz="3000" b="1" kern="0">
                <a:solidFill>
                  <a:srgbClr val="FFFDFB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348189" y="1885454"/>
              <a:ext cx="7058449" cy="1724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165">
                <a:lnSpc>
                  <a:spcPct val="130000"/>
                </a:lnSpc>
                <a:defRPr/>
              </a:pPr>
              <a:r>
                <a:rPr lang="zh-CN" altLang="en-US" sz="1500" kern="0">
                  <a:solidFill>
                    <a:srgbClr val="591300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sym typeface="思源黑体 CN Normal" panose="020b0400000000000000" pitchFamily="34" charset="-122"/>
                </a:rPr>
                <a:t>要成为一名合格的学生团员，着重培养自己各方面的能力极其重要。需要具备的不仅仅是扎实的文字功底，较强的语言表达能力，而且还需要冷静的头脑，细致的观察能力，要做一个有本领的人，素质过硬。　</a:t>
              </a:r>
              <a:endParaRPr lang="en-US" altLang="zh-CN" sz="1500" kern="0">
                <a:solidFill>
                  <a:srgbClr val="5913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sp>
        <p:nvSpPr>
          <p:cNvPr id="12" name="TextBox 48"/>
          <p:cNvSpPr txBox="1"/>
          <p:nvPr/>
        </p:nvSpPr>
        <p:spPr>
          <a:xfrm>
            <a:off x="1142998" y="1807317"/>
            <a:ext cx="487680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要不忘初心跟党走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1142999" y="10477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第四部分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6800" y="2558747"/>
            <a:ext cx="4800600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comes performance in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workplace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5" y="1962150"/>
            <a:ext cx="2737915" cy="2737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596"/>
            <a:ext cx="9144000" cy="1334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841716"/>
            <a:ext cx="2329542" cy="18636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 flipH="1">
            <a:off x="6482284" y="-1"/>
            <a:ext cx="2661716" cy="219075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 rot="5400000">
            <a:off x="7324725" y="142875"/>
            <a:ext cx="1962150" cy="1676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75596"/>
            <a:ext cx="9144000" cy="13343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0339" y="971550"/>
            <a:ext cx="13388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0">
                <a:gradFill>
                  <a:gsLst>
                    <a:gs pos="14000">
                      <a:srgbClr val="FF0000"/>
                    </a:gs>
                    <a:gs pos="94000">
                      <a:srgbClr val="790000"/>
                    </a:gs>
                    <a:gs pos="49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050" b="1" spc="450" smtClean="0">
                <a:solidFill>
                  <a:schemeClr val="accent1"/>
                </a:solidFill>
                <a:effectLst/>
                <a:latin typeface="+mj-ea"/>
                <a:ea typeface="+mj-ea"/>
              </a:rPr>
              <a:t>前言</a:t>
            </a:r>
            <a:endParaRPr lang="zh-CN" altLang="en-US" sz="4050" b="1" spc="450">
              <a:solidFill>
                <a:schemeClr val="accent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6539" y="1581150"/>
            <a:ext cx="6709661" cy="187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思源黑体 CN Normal" panose="020b0400000000000000" pitchFamily="34" charset="-122"/>
              </a:rPr>
              <a:t>青年兴则国家兴，青年强则国家强。正如习近平总书记所强调的，青年一代的理想信念、精神状态、综合素质，是一个国家发展活力的重要体现，也是一个国家核心竞争力的重要因素。今日之中国，早已摆脱了积贫积弱、任人宰割的悲惨命运，近</a:t>
            </a:r>
            <a:r>
              <a:rPr lang="en-US" altLang="zh-CN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思源黑体 CN Normal" panose="020b0400000000000000" pitchFamily="34" charset="-122"/>
              </a:rPr>
              <a:t>14</a:t>
            </a: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思源黑体 CN Normal" panose="020b0400000000000000" pitchFamily="34" charset="-122"/>
              </a:rPr>
              <a:t>亿多人民正奋进在民族复兴的大道上。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3" y="3230110"/>
            <a:ext cx="1484087" cy="1475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007"/>
          <a:stretch>
            <a:fillRect/>
          </a:stretch>
        </p:blipFill>
        <p:spPr>
          <a:xfrm>
            <a:off x="304799" y="3485163"/>
            <a:ext cx="2410921" cy="173570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281939" y="1276350"/>
            <a:ext cx="5138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762000" y="1845184"/>
            <a:ext cx="4495800" cy="240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50" kern="0">
                <a:solidFill>
                  <a:prstClr val="black">
                    <a:lumMod val="95000"/>
                    <a:lumOff val="5000"/>
                  </a:prst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擎画了新时代新征程的宏伟蓝图。新时代是催人奋进的时代，也是大有作为的时代。当代青年生逢强国时代，肩负强国使命，要敢于有梦、勇于追梦、勤于圆梦，在奋斗中释放青春激情，用青春书写无愧于时代和历史的新简章。</a:t>
            </a:r>
            <a:r>
              <a:rPr lang="zh-CN" altLang="en-US" sz="1650" kern="0">
                <a:solidFill>
                  <a:srgbClr val="FF0000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把报国之志转化为实际行动，努力成为担当民族复兴大任的时代新人，</a:t>
            </a:r>
            <a:endParaRPr lang="zh-CN" altLang="en-US" sz="1650" kern="0">
              <a:solidFill>
                <a:srgbClr val="FF0000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25" y="1676400"/>
            <a:ext cx="3085175" cy="25717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箭头: 五边形 17"/>
          <p:cNvSpPr/>
          <p:nvPr/>
        </p:nvSpPr>
        <p:spPr>
          <a:xfrm>
            <a:off x="922155" y="1428750"/>
            <a:ext cx="2400185" cy="431901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zh-CN" altLang="en-US" sz="2100" b="1" kern="100">
                <a:solidFill>
                  <a:srgbClr val="FFFDF8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方向要明</a:t>
            </a:r>
            <a:endParaRPr lang="zh-CN" altLang="en-US" sz="2100" b="1" kern="0">
              <a:solidFill>
                <a:srgbClr val="FFFDF8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364" y="1897308"/>
            <a:ext cx="51054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0000"/>
              </a:lnSpc>
              <a:defRPr/>
            </a:pPr>
            <a:r>
              <a:rPr lang="zh-CN" altLang="en-US" sz="1200" kern="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要牢记习近平总书记的淳淳教海，始终坚定正确政治方向，增强“四个意识”，坚定“四个自信”，自觉听党话、跟党走。</a:t>
            </a:r>
            <a:endParaRPr lang="zh-CN" altLang="zh-CN" sz="1200" kern="1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" name="箭头: 五边形 17"/>
          <p:cNvSpPr/>
          <p:nvPr/>
        </p:nvSpPr>
        <p:spPr>
          <a:xfrm>
            <a:off x="922155" y="2495550"/>
            <a:ext cx="2400185" cy="431901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zh-CN" altLang="en-US" sz="2100" b="1" kern="100">
                <a:solidFill>
                  <a:srgbClr val="FFFDF8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品格要高</a:t>
            </a:r>
            <a:endParaRPr lang="zh-CN" altLang="en-US" sz="2100" b="1" kern="0">
              <a:solidFill>
                <a:srgbClr val="FFFDF8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364" y="2964108"/>
            <a:ext cx="51054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0000"/>
              </a:lnSpc>
              <a:defRPr/>
            </a:pPr>
            <a:r>
              <a:rPr lang="zh-CN" altLang="en-US" sz="12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社会主义</a:t>
            </a:r>
            <a:r>
              <a:rPr lang="zh-CN" altLang="en-US" sz="1200" kern="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先进文化中汲取养分，身体力行，学会感恩、学会助人，学会自省、学会自律，为提高全社会文明程度作出积极贡献。</a:t>
            </a:r>
            <a:endParaRPr lang="zh-CN" altLang="en-US" sz="1200" kern="1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1" name="箭头: 五边形 17"/>
          <p:cNvSpPr/>
          <p:nvPr/>
        </p:nvSpPr>
        <p:spPr>
          <a:xfrm>
            <a:off x="922155" y="3547433"/>
            <a:ext cx="2400185" cy="431901"/>
          </a:xfrm>
          <a:prstGeom prst="homePlate">
            <a:avLst/>
          </a:prstGeom>
          <a:solidFill>
            <a:srgbClr val="E6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zh-CN" altLang="en-US" sz="2100" b="1" kern="100">
                <a:solidFill>
                  <a:srgbClr val="FFFDF8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干劲要足</a:t>
            </a:r>
            <a:endParaRPr lang="zh-CN" altLang="en-US" sz="2100" b="1" kern="0">
              <a:solidFill>
                <a:srgbClr val="FFFDF8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5364" y="4008020"/>
            <a:ext cx="777523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0000"/>
              </a:lnSpc>
              <a:defRPr/>
            </a:pPr>
            <a:r>
              <a:rPr lang="zh-CN" altLang="en-US" sz="1200" kern="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永远保持奋斗精神，拿出“初生牛犊不怕虎”的锐气，牢记空谈误国、实干兴邦，立足本职、埋头苦干，用勤劳的双手、一流的业绩成就属于自己的人生精彩，让火热的青春在干事创业中得到升华。</a:t>
            </a:r>
            <a:endParaRPr lang="zh-CN" altLang="en-US" sz="1200" kern="1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64" y="1143000"/>
            <a:ext cx="2800350" cy="28003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914400" y="1733550"/>
            <a:ext cx="70714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Normal" panose="020b0400000000000000" pitchFamily="34" charset="-122"/>
              </a:rPr>
              <a:t>中国的未来属于青年，中华民族的未来也属于青年</a:t>
            </a:r>
            <a:endParaRPr lang="zh-CN" altLang="en-US" sz="2000" b="1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2419350"/>
            <a:ext cx="398256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zh-CN" altLang="en-US"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思源黑体 CN Normal" panose="020b0400000000000000" pitchFamily="34" charset="-122"/>
              </a:rPr>
              <a:t>“青年一代有理想、有担当，国家就有前途，民族就有希望，实现我们的发展目标就有源源不断的强大力量”。今天，五四精神的火炬已经传到这一代青年手中。广大青年，要用青春作桨、以梦想为帆，让青春之光照亮奋进之路。</a:t>
            </a:r>
            <a:endParaRPr lang="zh-CN" altLang="en-US" sz="1400" kern="1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88" y="2146310"/>
            <a:ext cx="2784119" cy="232079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990600" y="814247"/>
            <a:ext cx="7012077" cy="1300303"/>
          </a:xfrm>
          <a:prstGeom prst="rect">
            <a:avLst/>
          </a:prstGeom>
          <a:noFill/>
        </p:spPr>
        <p:txBody>
          <a:bodyPr wrap="none" lIns="68531" tIns="34264" rIns="68531" bIns="34264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4000" b="1">
                <a:gradFill flip="none" rotWithShape="1">
                  <a:gsLst>
                    <a:gs pos="0">
                      <a:srgbClr val="FBD04E">
                        <a:lumMod val="65000"/>
                        <a:lumOff val="35000"/>
                      </a:srgbClr>
                    </a:gs>
                    <a:gs pos="51000">
                      <a:srgbClr val="B87600">
                        <a:lumMod val="98000"/>
                        <a:lumOff val="2000"/>
                      </a:srgbClr>
                    </a:gs>
                    <a:gs pos="78000">
                      <a:srgbClr val="F4CF68">
                        <a:lumMod val="90000"/>
                        <a:lumOff val="10000"/>
                      </a:srgbClr>
                    </a:gs>
                    <a:gs pos="28000">
                      <a:srgbClr val="F4CF68">
                        <a:lumMod val="93000"/>
                        <a:lumOff val="7000"/>
                      </a:srgbClr>
                    </a:gs>
                    <a:gs pos="100000">
                      <a:srgbClr val="FBD04E">
                        <a:lumMod val="64000"/>
                        <a:lumOff val="36000"/>
                      </a:srgbClr>
                    </a:gs>
                  </a:gsLst>
                  <a:lin ang="2700000" scaled="1"/>
                </a:gradFill>
                <a:effectLst>
                  <a:outerShdw blurRad="317500" dist="38100" dir="2700000" algn="tl" rotWithShape="0">
                    <a:prstClr val="black">
                      <a:alpha val="59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85165">
              <a:defRPr/>
            </a:pPr>
            <a:r>
              <a:rPr lang="zh-CN" altLang="en-US" sz="80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学</a:t>
            </a:r>
            <a:r>
              <a:rPr lang="zh-CN" altLang="en-US" sz="72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团</a:t>
            </a:r>
            <a:r>
              <a:rPr lang="zh-CN" altLang="en-US" sz="7200" b="0" kern="0" spc="-900" smtClean="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史</a:t>
            </a:r>
            <a:r>
              <a:rPr lang="zh-CN" altLang="en-US" sz="8000" b="0" kern="0" spc="-900" smtClean="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做</a:t>
            </a:r>
            <a:r>
              <a:rPr lang="zh-CN" altLang="en-US" sz="72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合格</a:t>
            </a:r>
            <a:r>
              <a:rPr lang="zh-CN" altLang="en-US" sz="80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团</a:t>
            </a:r>
            <a:r>
              <a:rPr lang="zh-CN" altLang="en-US" sz="7200" b="0" kern="0" spc="-900">
                <a:solidFill>
                  <a:schemeClr val="accent1"/>
                </a:solidFill>
                <a:effectLst/>
                <a:latin typeface="汉仪许静行楷W" panose="00020600040101010101" pitchFamily="18" charset="-122"/>
                <a:ea typeface="汉仪许静行楷W" panose="00020600040101010101" pitchFamily="18" charset="-122"/>
              </a:rPr>
              <a:t>员</a:t>
            </a:r>
            <a:endParaRPr lang="zh-CN" altLang="en-US" sz="7200" b="0" kern="0" spc="-900">
              <a:solidFill>
                <a:schemeClr val="accent1"/>
              </a:solidFill>
              <a:effectLst/>
              <a:latin typeface="汉仪许静行楷W" panose="00020600040101010101" pitchFamily="18" charset="-122"/>
              <a:ea typeface="汉仪许静行楷W" panose="00020600040101010101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258140" y="2800350"/>
            <a:ext cx="6363537" cy="514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100" smtClean="0">
                <a:solidFill>
                  <a:schemeClr val="accent1"/>
                </a:solidFill>
                <a:latin typeface="+mn-ea"/>
              </a:rPr>
              <a:t>commemorating the 100th anniversary of the may 4th movement and carrying forward the movement commemorating</a:t>
            </a:r>
            <a:endParaRPr lang="zh-CN" altLang="en-US" sz="11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5876" y="3354424"/>
            <a:ext cx="300595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600" spc="600" smtClean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演示完毕感谢您的观看</a:t>
            </a:r>
            <a:endParaRPr lang="en-US" altLang="zh-CN" sz="1600" spc="60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3277" y="2266950"/>
            <a:ext cx="63246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pc="90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纪念五四运动</a:t>
            </a:r>
            <a:r>
              <a:rPr lang="en-US" altLang="zh-CN" spc="90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100</a:t>
            </a:r>
            <a:r>
              <a:rPr lang="zh-CN" altLang="en-US" spc="900">
                <a:solidFill>
                  <a:srgbClr val="FFFFFF"/>
                </a:solidFill>
                <a:latin typeface="+mn-ea"/>
                <a:sym typeface="Arial" panose="020b0604020202020204" pitchFamily="34" charset="0"/>
              </a:rPr>
              <a:t>周年弘扬五四精神</a:t>
            </a:r>
            <a:endParaRPr lang="zh-CN" altLang="en-US" spc="900">
              <a:solidFill>
                <a:srgbClr val="FFFFFF"/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>
            <a:off x="0" y="0"/>
            <a:ext cx="2268798" cy="1428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2"/>
          <a:stretch>
            <a:fillRect/>
          </a:stretch>
        </p:blipFill>
        <p:spPr>
          <a:xfrm>
            <a:off x="7143200" y="248610"/>
            <a:ext cx="1566554" cy="10462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" y="2783524"/>
            <a:ext cx="2438937" cy="17511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75596"/>
            <a:ext cx="9144000" cy="13343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8"/>
          <a:stretch>
            <a:fillRect/>
          </a:stretch>
        </p:blipFill>
        <p:spPr>
          <a:xfrm flipH="1">
            <a:off x="5748494" y="3031217"/>
            <a:ext cx="3395505" cy="21814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2269"/>
            <a:ext cx="1066800" cy="110089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8" tIns="34284" rIns="68568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07" y="35917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4"/>
          <a:stretch>
            <a:fillRect/>
          </a:stretch>
        </p:blipFill>
        <p:spPr>
          <a:xfrm>
            <a:off x="381000" y="2391233"/>
            <a:ext cx="1672795" cy="24665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75596"/>
            <a:ext cx="9144000" cy="13343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05000" y="971550"/>
            <a:ext cx="815608" cy="1418828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zh-CN" altLang="en-US" sz="4400" b="1" spc="225" smtClean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目录</a:t>
            </a:r>
            <a:endParaRPr sz="4400" b="1" spc="225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90800" y="1075272"/>
            <a:ext cx="4190998" cy="321730"/>
            <a:chOff x="3113365" y="1214277"/>
            <a:chExt cx="4449212" cy="321730"/>
          </a:xfrm>
        </p:grpSpPr>
        <p:sp>
          <p:nvSpPr>
            <p:cNvPr id="17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团</a:t>
              </a: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的两个历史</a:t>
              </a:r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事件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90800" y="1847855"/>
            <a:ext cx="4190998" cy="321730"/>
            <a:chOff x="3113365" y="1214277"/>
            <a:chExt cx="4449212" cy="321730"/>
          </a:xfrm>
        </p:grpSpPr>
        <p:sp>
          <p:nvSpPr>
            <p:cNvPr id="22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我对</a:t>
              </a:r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共青团的认识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90800" y="2620438"/>
            <a:ext cx="4190998" cy="321730"/>
            <a:chOff x="3113365" y="1214277"/>
            <a:chExt cx="4449212" cy="321730"/>
          </a:xfrm>
        </p:grpSpPr>
        <p:sp>
          <p:nvSpPr>
            <p:cNvPr id="25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6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做新时代合格团员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90800" y="3393020"/>
            <a:ext cx="4190998" cy="321730"/>
            <a:chOff x="3113365" y="1214277"/>
            <a:chExt cx="4449212" cy="321730"/>
          </a:xfrm>
        </p:grpSpPr>
        <p:sp>
          <p:nvSpPr>
            <p:cNvPr id="28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要不忘初心跟党走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46"/>
          <a:stretch>
            <a:fillRect/>
          </a:stretch>
        </p:blipFill>
        <p:spPr>
          <a:xfrm>
            <a:off x="7004108" y="2163326"/>
            <a:ext cx="1606492" cy="297201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2"/>
          <a:stretch>
            <a:fillRect/>
          </a:stretch>
        </p:blipFill>
        <p:spPr>
          <a:xfrm flipH="1">
            <a:off x="402771" y="666750"/>
            <a:ext cx="1288475" cy="8604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rcRect l="2446" t="16432" r="41298" b="7594"/>
          <a:stretch>
            <a:fillRect/>
          </a:stretch>
        </p:blipFill>
        <p:spPr>
          <a:xfrm>
            <a:off x="6929777" y="666750"/>
            <a:ext cx="2214224" cy="22098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sp>
        <p:nvSpPr>
          <p:cNvPr id="12" name="TextBox 48"/>
          <p:cNvSpPr txBox="1"/>
          <p:nvPr/>
        </p:nvSpPr>
        <p:spPr>
          <a:xfrm>
            <a:off x="1142998" y="1807317"/>
            <a:ext cx="487680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团的两个历史事件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1142999" y="10477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第一部分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6800" y="2558747"/>
            <a:ext cx="4800600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comes performance in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workplace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5" y="1962150"/>
            <a:ext cx="2737915" cy="2737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596"/>
            <a:ext cx="9144000" cy="1334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841716"/>
            <a:ext cx="2329542" cy="18636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 flipH="1">
            <a:off x="6482284" y="-1"/>
            <a:ext cx="2661716" cy="219075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802313" y="1663473"/>
            <a:ext cx="5410200" cy="122732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ysDot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34200" y="1662752"/>
            <a:ext cx="5284571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五四运动是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1919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4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日发生在北京的一场以青年学生为主，广大群众、市民、工商人士等中下阶层共同参与的，通过示威游行、请愿、罢工、暴力对抗政府等多种形式进行的爱国运动，是中国人民彻底的反对帝国主义、封建主义的爱国运动，又称“五四风雷”。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02313" y="3116581"/>
            <a:ext cx="5410200" cy="1227329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ysDot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34200" y="3107888"/>
            <a:ext cx="528457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1920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月，在共产国际的帮助下，上海首先建立了共产主义小组。上海共产主义小组一成立，陈独秀便指派小组内最年轻的成员俞秀松组建社会主义青年团。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22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日，上海社会主义青年团由俞秀松、施存统等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人正式发起建立。俞秀松担任了中国第一个地方青年团组织的书记，而团的机关就设在当时上海法租界的一个普通民居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——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霞飞路渔阳里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6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号中。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6552"/>
            <a:ext cx="1811713" cy="272715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762000" y="1716602"/>
            <a:ext cx="5181600" cy="122732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805" y="1723855"/>
            <a:ext cx="5061279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1921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7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月，中国共产党正式成立，给灾难深重的中国人民带来了光明和希望。她像光芒四射的灯塔，指明了中国人民的斗争道路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 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中国共产党的指导、帮助和关怀，推动了建团工作。从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1921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11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月到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1922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月，全国有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17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个城市建立了地方青年团组织，团员总数达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千多人。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2000" y="3141276"/>
            <a:ext cx="5181600" cy="122732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7804" y="3392881"/>
            <a:ext cx="5061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1922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6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月，赵世炎、周恩来、李维汉在法国巴黎创立了“旅欧中国少年共产党”。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1923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2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月，改名为“旅欧中国共产主义青年团”。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6"/>
          <a:stretch>
            <a:fillRect/>
          </a:stretch>
        </p:blipFill>
        <p:spPr>
          <a:xfrm flipH="1">
            <a:off x="6172200" y="1564081"/>
            <a:ext cx="2362200" cy="306506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733800" y="1631456"/>
            <a:ext cx="4724400" cy="122732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65688" y="1702490"/>
            <a:ext cx="4614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1936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11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月，中共中央为了建立抗日民族统一战线的需要，为了更广泛地团结各界青年投入抗日救亡的斗争，决定改造共产主义青年团，建立各种抗日救国的青年团体。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33800" y="3061370"/>
            <a:ext cx="4724400" cy="122732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b="1" kern="0">
              <a:solidFill>
                <a:srgbClr val="FFFDFB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65688" y="3068622"/>
            <a:ext cx="4614696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1939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5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4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日，毛泽东主席在延安各界青年纪念五四运动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20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周年大会上作了题为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《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青年运动的方向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》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的讲演，总结了青年运动的历史经验，指出青年运动必须同工农群众运动相结合，广大青年要投身革命，就必须走同工农相结合的道路。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6" y="1166646"/>
            <a:ext cx="3233904" cy="323390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1066800" y="1723947"/>
            <a:ext cx="3962400" cy="2371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“一二</a:t>
            </a:r>
            <a:r>
              <a:rPr lang="en-US" altLang="zh-CN" sz="2000" b="1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·</a:t>
            </a:r>
            <a:r>
              <a:rPr lang="zh-CN" altLang="en-US" sz="2000" b="1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九”运动的故事</a:t>
            </a:r>
            <a:endParaRPr lang="zh-CN" altLang="en-US" sz="2000" b="1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随着解放战争胜利的发展，试建青年团的成功，在全国解放的前夕，</a:t>
            </a:r>
            <a:r>
              <a:rPr lang="en-US" altLang="zh-CN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1949</a:t>
            </a:r>
            <a:r>
              <a: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年</a:t>
            </a:r>
            <a:r>
              <a:rPr lang="en-US" altLang="zh-CN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1</a:t>
            </a:r>
            <a:r>
              <a: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月，中共中央正式颁布了</a:t>
            </a:r>
            <a:r>
              <a:rPr lang="en-US" altLang="zh-CN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《</a:t>
            </a:r>
            <a:r>
              <a: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关于建立中国新民主主义青年团决议</a:t>
            </a:r>
            <a:r>
              <a:rPr lang="en-US" altLang="zh-CN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》</a:t>
            </a:r>
            <a:r>
              <a:rPr lang="zh-CN" altLang="en-US" sz="1575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，在全国开始了普遍重建青年团的工作</a:t>
            </a:r>
            <a:r>
              <a:rPr lang="zh-CN" altLang="en-US" sz="1575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。</a:t>
            </a:r>
            <a:endParaRPr lang="zh-CN" altLang="en-US" sz="1125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04950"/>
            <a:ext cx="3124200" cy="283855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1979"/>
            <a:ext cx="9144000" cy="12581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69437"/>
            <a:ext cx="9144000" cy="864513"/>
          </a:xfrm>
          <a:prstGeom prst="rect">
            <a:avLst/>
          </a:prstGeom>
        </p:spPr>
      </p:pic>
      <p:sp>
        <p:nvSpPr>
          <p:cNvPr id="12" name="TextBox 48"/>
          <p:cNvSpPr txBox="1"/>
          <p:nvPr/>
        </p:nvSpPr>
        <p:spPr>
          <a:xfrm>
            <a:off x="1142998" y="1807317"/>
            <a:ext cx="487680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我对共青团的认识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1142999" y="10477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第二部分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6800" y="2558747"/>
            <a:ext cx="4800600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comes performance in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workplace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85" y="1962150"/>
            <a:ext cx="2737915" cy="2737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596"/>
            <a:ext cx="9144000" cy="1334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8" y="2841716"/>
            <a:ext cx="2329542" cy="18636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1"/>
          <a:stretch>
            <a:fillRect/>
          </a:stretch>
        </p:blipFill>
        <p:spPr>
          <a:xfrm flipH="1">
            <a:off x="6482284" y="-1"/>
            <a:ext cx="2661716" cy="219075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98</Paragraphs>
  <Slides>25</Slides>
  <Notes>25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Calibri Light</vt:lpstr>
      <vt:lpstr>思源黑体 CN Bold</vt:lpstr>
      <vt:lpstr>Calibri</vt:lpstr>
      <vt:lpstr>思源黑体 CN Regular</vt:lpstr>
      <vt:lpstr>微软雅黑</vt:lpstr>
      <vt:lpstr>汉仪许静行楷W</vt:lpstr>
      <vt:lpstr>思源黑体 CN Normal</vt:lpstr>
      <vt:lpstr>Wingdings</vt:lpstr>
      <vt:lpstr>Meiryo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2</cp:revision>
  <dcterms:created xsi:type="dcterms:W3CDTF">2019-05-13T21:35:00Z</dcterms:created>
  <dcterms:modified xsi:type="dcterms:W3CDTF">2023-05-08T03:46:34Z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A364BE295965422CA4EE7EECA2063AC6</vt:lpwstr>
  </property>
  <property fmtid="{D5CDD505-2E9C-101B-9397-08002B2CF9AE}" pid="3" name="KSOProductBuildVer">
    <vt:lpwstr>2052-11.1.0.10723</vt:lpwstr>
  </property>
</Properties>
</file>