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8" r:id="rId2"/>
  </p:sldMasterIdLst>
  <p:notesMasterIdLst>
    <p:notesMasterId r:id="rId3"/>
  </p:notesMasterIdLst>
  <p:handoutMasterIdLst>
    <p:handoutMasterId r:id="rId4"/>
  </p:handoutMasterIdLst>
  <p:sldIdLst>
    <p:sldId id="261" r:id="rId5"/>
    <p:sldId id="287" r:id="rId6"/>
    <p:sldId id="259" r:id="rId7"/>
    <p:sldId id="289" r:id="rId8"/>
    <p:sldId id="297" r:id="rId9"/>
    <p:sldId id="262" r:id="rId10"/>
    <p:sldId id="290" r:id="rId11"/>
    <p:sldId id="263" r:id="rId12"/>
    <p:sldId id="264" r:id="rId13"/>
    <p:sldId id="270" r:id="rId14"/>
    <p:sldId id="291" r:id="rId15"/>
    <p:sldId id="265" r:id="rId16"/>
    <p:sldId id="272" r:id="rId17"/>
    <p:sldId id="271" r:id="rId18"/>
    <p:sldId id="292" r:id="rId19"/>
    <p:sldId id="266" r:id="rId20"/>
    <p:sldId id="273" r:id="rId21"/>
    <p:sldId id="293" r:id="rId22"/>
    <p:sldId id="274" r:id="rId23"/>
    <p:sldId id="283" r:id="rId24"/>
    <p:sldId id="277" r:id="rId25"/>
    <p:sldId id="288" r:id="rId26"/>
    <p:sldId id="278" r:id="rId27"/>
    <p:sldId id="284" r:id="rId28"/>
    <p:sldId id="279" r:id="rId29"/>
    <p:sldId id="285" r:id="rId30"/>
    <p:sldId id="294" r:id="rId31"/>
    <p:sldId id="268" r:id="rId32"/>
    <p:sldId id="286" r:id="rId33"/>
    <p:sldId id="295" r:id="rId34"/>
    <p:sldId id="269" r:id="rId35"/>
    <p:sldId id="280" r:id="rId36"/>
    <p:sldId id="281" r:id="rId37"/>
    <p:sldId id="296" r:id="rId38"/>
    <p:sldId id="327" r:id="rId39"/>
    <p:sldId id="360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89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>
        <p:guide pos="3863"/>
        <p:guide orient="horz" pos="2591"/>
        <p:guide pos="7333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tags" Target="tags/tag85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19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0.xml" /><Relationship Id="rId3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2.xml" /><Relationship Id="rId5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5.xml" /><Relationship Id="rId8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1.jpeg" /><Relationship Id="rId5" Type="http://schemas.openxmlformats.org/officeDocument/2006/relationships/image" Target="../media/image2.png" /><Relationship Id="rId6" Type="http://schemas.openxmlformats.org/officeDocument/2006/relationships/image" Target="../media/image3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6.png" /><Relationship Id="rId4" Type="http://schemas.microsoft.com/office/2007/relationships/hdphoto" Target="../media/image7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3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7.xml" /><Relationship Id="rId11" Type="http://schemas.openxmlformats.org/officeDocument/2006/relationships/tags" Target="../tags/tag68.xml" /><Relationship Id="rId12" Type="http://schemas.openxmlformats.org/officeDocument/2006/relationships/tags" Target="../tags/tag69.xml" /><Relationship Id="rId13" Type="http://schemas.openxmlformats.org/officeDocument/2006/relationships/tags" Target="../tags/tag70.xml" /><Relationship Id="rId14" Type="http://schemas.openxmlformats.org/officeDocument/2006/relationships/tags" Target="../tags/tag71.xml" /><Relationship Id="rId15" Type="http://schemas.openxmlformats.org/officeDocument/2006/relationships/tags" Target="../tags/tag72.xml" /><Relationship Id="rId16" Type="http://schemas.openxmlformats.org/officeDocument/2006/relationships/tags" Target="../tags/tag73.xml" /><Relationship Id="rId17" Type="http://schemas.openxmlformats.org/officeDocument/2006/relationships/tags" Target="../tags/tag74.xml" /><Relationship Id="rId18" Type="http://schemas.openxmlformats.org/officeDocument/2006/relationships/tags" Target="../tags/tag75.xml" /><Relationship Id="rId19" Type="http://schemas.openxmlformats.org/officeDocument/2006/relationships/tags" Target="../tags/tag76.xml" /><Relationship Id="rId2" Type="http://schemas.openxmlformats.org/officeDocument/2006/relationships/themeOverride" Target="../theme/themeOverride2.xml" /><Relationship Id="rId20" Type="http://schemas.openxmlformats.org/officeDocument/2006/relationships/tags" Target="../tags/tag77.xml" /><Relationship Id="rId21" Type="http://schemas.openxmlformats.org/officeDocument/2006/relationships/tags" Target="../tags/tag78.xml" /><Relationship Id="rId22" Type="http://schemas.openxmlformats.org/officeDocument/2006/relationships/tags" Target="../tags/tag79.xml" /><Relationship Id="rId23" Type="http://schemas.openxmlformats.org/officeDocument/2006/relationships/tags" Target="../tags/tag80.xml" /><Relationship Id="rId24" Type="http://schemas.openxmlformats.org/officeDocument/2006/relationships/tags" Target="../tags/tag81.xml" /><Relationship Id="rId25" Type="http://schemas.openxmlformats.org/officeDocument/2006/relationships/tags" Target="../tags/tag82.xml" /><Relationship Id="rId26" Type="http://schemas.openxmlformats.org/officeDocument/2006/relationships/tags" Target="../tags/tag83.xml" /><Relationship Id="rId27" Type="http://schemas.openxmlformats.org/officeDocument/2006/relationships/tags" Target="../tags/tag84.xml" /><Relationship Id="rId3" Type="http://schemas.openxmlformats.org/officeDocument/2006/relationships/notesSlide" Target="../notesSlides/notesSlide3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3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1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image" Target="../media/image2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6.xml" /><Relationship Id="rId4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2805575" y="2905771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方正毡笔黑简体" panose="03000509000000000000" pitchFamily="65" charset="-122"/>
              </a:rPr>
              <a:t>The Hotel English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238171" y="1365107"/>
            <a:ext cx="3817258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801612" y="1150229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19582" y="3653691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295" r="12174" b="689"/>
          <a:stretch>
            <a:fillRect/>
          </a:stretch>
        </p:blipFill>
        <p:spPr bwMode="auto">
          <a:xfrm>
            <a:off x="5331048" y="618681"/>
            <a:ext cx="6630643" cy="5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369878" y="2657220"/>
            <a:ext cx="59363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314571" y="1801528"/>
            <a:ext cx="60324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酒店基础英语培训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804298" y="3333415"/>
            <a:ext cx="15360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By PPT</a:t>
            </a:r>
            <a:r>
              <a:rPr lang="zh-CN" altLang="en-US" sz="2800" b="1">
                <a:solidFill>
                  <a:srgbClr val="C00000"/>
                </a:solidFill>
              </a:rPr>
              <a:t>汇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980739" y="2952083"/>
            <a:ext cx="0" cy="953834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  <p:pic>
        <p:nvPicPr>
          <p:cNvPr id="27" name="A Bright Future (No Drums)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7200" y="-761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6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188263"/>
            <a:ext cx="164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latin typeface="+mn-ea"/>
              </a:rPr>
              <a:t>…</a:t>
            </a:r>
            <a:r>
              <a:rPr lang="zh-CN" altLang="en-US">
                <a:latin typeface="+mn-ea"/>
              </a:rPr>
              <a:t>在哪里？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Where is</a:t>
            </a:r>
            <a:endParaRPr lang="en-US" altLang="zh-CN"/>
          </a:p>
          <a:p>
            <a:pPr algn="ctr"/>
            <a:r>
              <a:rPr lang="en-US" altLang="zh-CN"/>
              <a:t>/Where’s…?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1</a:t>
            </a:r>
            <a:endParaRPr lang="zh-CN" altLang="en-US" sz="20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2</a:t>
            </a:r>
            <a:endParaRPr lang="zh-CN" altLang="en-US" sz="200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3</a:t>
            </a:r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188263"/>
            <a:ext cx="186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卫生间</a:t>
            </a:r>
            <a:r>
              <a:rPr lang="en-US" altLang="zh-CN">
                <a:latin typeface="+mn-ea"/>
              </a:rPr>
              <a:t>/</a:t>
            </a:r>
            <a:r>
              <a:rPr lang="zh-CN" altLang="en-US">
                <a:latin typeface="+mn-ea"/>
              </a:rPr>
              <a:t>洗手间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toilet/restroom</a:t>
            </a:r>
            <a:endParaRPr lang="en-US" altLang="zh-CN"/>
          </a:p>
          <a:p>
            <a:pPr algn="ctr"/>
            <a:r>
              <a:rPr lang="en-US" altLang="zh-CN"/>
              <a:t>/washroom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8774473" y="2296570"/>
            <a:ext cx="149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电梯</a:t>
            </a:r>
            <a:endParaRPr lang="zh-CN" altLang="en-US"/>
          </a:p>
          <a:p>
            <a:pPr algn="ctr"/>
            <a:r>
              <a:rPr lang="en-US" altLang="zh-CN"/>
              <a:t>Elevator/lift</a:t>
            </a:r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4</a:t>
            </a:r>
            <a:endParaRPr lang="zh-CN" altLang="en-US" sz="200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4881" y="4226510"/>
            <a:ext cx="1685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左</a:t>
            </a:r>
            <a:r>
              <a:rPr lang="en-US" altLang="zh-CN"/>
              <a:t>/</a:t>
            </a:r>
            <a:r>
              <a:rPr lang="zh-CN" altLang="en-US"/>
              <a:t>右转</a:t>
            </a:r>
            <a:endParaRPr lang="zh-CN" altLang="en-US"/>
          </a:p>
          <a:p>
            <a:pPr algn="ctr"/>
            <a:r>
              <a:rPr lang="en-US" altLang="zh-CN"/>
              <a:t>Turn left/right </a:t>
            </a:r>
            <a:endParaRPr lang="en-US" altLang="zh-CN"/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5</a:t>
            </a:r>
            <a:endParaRPr lang="zh-CN" altLang="en-US" sz="200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117377"/>
            <a:ext cx="2044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一／二／三</a:t>
            </a:r>
            <a:r>
              <a:rPr lang="en-US" altLang="zh-CN"/>
              <a:t>…</a:t>
            </a:r>
            <a:r>
              <a:rPr lang="zh-CN" altLang="en-US"/>
              <a:t>楼</a:t>
            </a:r>
            <a:endParaRPr lang="zh-CN" altLang="en-US"/>
          </a:p>
          <a:p>
            <a:pPr algn="ctr"/>
            <a:r>
              <a:rPr lang="en-US" altLang="zh-CN"/>
              <a:t>First/second/</a:t>
            </a:r>
            <a:endParaRPr lang="en-US" altLang="zh-CN"/>
          </a:p>
          <a:p>
            <a:pPr algn="ctr"/>
            <a:r>
              <a:rPr lang="en-US" altLang="zh-CN"/>
              <a:t>1st/2nd/3rd/4th…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6</a:t>
            </a:r>
            <a:endParaRPr lang="zh-CN" altLang="en-US" sz="20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91199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（从）</a:t>
            </a:r>
            <a:r>
              <a:rPr lang="en-US" altLang="zh-CN"/>
              <a:t>…</a:t>
            </a:r>
            <a:r>
              <a:rPr lang="zh-CN" altLang="en-US"/>
              <a:t>下来</a:t>
            </a:r>
            <a:endParaRPr lang="zh-CN" altLang="en-US"/>
          </a:p>
          <a:p>
            <a:pPr algn="ctr"/>
            <a:r>
              <a:rPr lang="en-US" altLang="zh-CN"/>
              <a:t>Get off</a:t>
            </a:r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THANKS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kumimoji="1" lang="en-US" altLang="zh-CN" sz="11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Thanks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感谢与回答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Three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65076" y="156629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感谢与回答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216546" y="300506"/>
            <a:ext cx="6407150" cy="261610"/>
            <a:chOff x="5744587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7387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7445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793676" y="1546162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如何表达感谢？</a:t>
            </a:r>
            <a:endParaRPr lang="en-US" altLang="zh-CN" sz="2400" b="1" cap="small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905338" y="2616369"/>
            <a:ext cx="372133" cy="375395"/>
            <a:chOff x="5308985" y="532629"/>
            <a:chExt cx="156756" cy="151016"/>
          </a:xfrm>
        </p:grpSpPr>
        <p:sp>
          <p:nvSpPr>
            <p:cNvPr id="72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493372" y="2524664"/>
            <a:ext cx="398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Thank you (so/very much).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谢谢您（非常感谢）。 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93371" y="3665644"/>
            <a:ext cx="39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Thanks a lot.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多谢。 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493372" y="4767236"/>
            <a:ext cx="398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Thank you for coming.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谢谢您的光临。</a:t>
            </a: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240140" y="2509888"/>
            <a:ext cx="398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Thank you for staying in our hotel.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感谢您在我们饭店下榻。</a:t>
            </a: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7240140" y="3549270"/>
            <a:ext cx="2556341" cy="883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Thanks for your</a:t>
            </a:r>
            <a:r>
              <a:rPr lang="zh-CN" altLang="en-US" sz="2000" b="1">
                <a:solidFill>
                  <a:srgbClr val="C00000"/>
                </a:solidFill>
              </a:rPr>
              <a:t> </a:t>
            </a:r>
            <a:r>
              <a:rPr lang="en-US" altLang="zh-CN" sz="2000" b="1">
                <a:solidFill>
                  <a:srgbClr val="C00000"/>
                </a:solidFill>
              </a:rPr>
              <a:t>help. 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谢谢你的帮助。</a:t>
            </a:r>
            <a:endParaRPr lang="zh-CN" altLang="zh-CN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40140" y="4650538"/>
            <a:ext cx="2789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I’m very grateful to you.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非常感谢您。 </a:t>
            </a:r>
            <a:endParaRPr lang="zh-CN" altLang="zh-CN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918038" y="3760493"/>
            <a:ext cx="372133" cy="375395"/>
            <a:chOff x="5308985" y="532629"/>
            <a:chExt cx="156756" cy="151016"/>
          </a:xfrm>
        </p:grpSpPr>
        <p:sp>
          <p:nvSpPr>
            <p:cNvPr id="75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05337" y="4850174"/>
            <a:ext cx="372133" cy="375395"/>
            <a:chOff x="5308985" y="532629"/>
            <a:chExt cx="156756" cy="151016"/>
          </a:xfrm>
        </p:grpSpPr>
        <p:sp>
          <p:nvSpPr>
            <p:cNvPr id="78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15425" y="2609385"/>
            <a:ext cx="372133" cy="375395"/>
            <a:chOff x="5308985" y="532629"/>
            <a:chExt cx="156756" cy="151016"/>
          </a:xfrm>
        </p:grpSpPr>
        <p:sp>
          <p:nvSpPr>
            <p:cNvPr id="81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728125" y="3753509"/>
            <a:ext cx="372133" cy="375395"/>
            <a:chOff x="5308985" y="532629"/>
            <a:chExt cx="156756" cy="151016"/>
          </a:xfrm>
        </p:grpSpPr>
        <p:sp>
          <p:nvSpPr>
            <p:cNvPr id="84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715424" y="4843190"/>
            <a:ext cx="372133" cy="375395"/>
            <a:chOff x="5308985" y="532629"/>
            <a:chExt cx="156756" cy="151016"/>
          </a:xfrm>
        </p:grpSpPr>
        <p:sp>
          <p:nvSpPr>
            <p:cNvPr id="87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53" grpId="0"/>
      <p:bldP spid="60" grpId="0"/>
      <p:bldP spid="64" grpId="0"/>
      <p:bldP spid="66" grpId="0"/>
      <p:bldP spid="68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93676" y="1546162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感谢的应答：</a:t>
            </a:r>
            <a:endParaRPr lang="zh-CN" altLang="en-US" sz="2400" b="1" cap="small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81"/>
          <p:cNvGrpSpPr/>
          <p:nvPr/>
        </p:nvGrpSpPr>
        <p:grpSpPr>
          <a:xfrm>
            <a:off x="934829" y="2688740"/>
            <a:ext cx="370800" cy="370800"/>
            <a:chOff x="5308985" y="532629"/>
            <a:chExt cx="156756" cy="156756"/>
          </a:xfrm>
        </p:grpSpPr>
        <p:sp>
          <p:nvSpPr>
            <p:cNvPr id="28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35306" y="2551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You are welcome./Welcome!  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不用谢。</a:t>
            </a:r>
            <a:endParaRPr lang="zh-CN" altLang="zh-CN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72121" y="2535477"/>
            <a:ext cx="6096000" cy="8839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My pleasure./With pleasure. 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乐意效劳。 </a:t>
            </a:r>
            <a:endParaRPr lang="zh-CN" altLang="zh-CN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5306" y="4046240"/>
            <a:ext cx="4129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Don’t mention it. 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何足挂齿</a:t>
            </a:r>
            <a:r>
              <a:rPr lang="zh-CN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。 </a:t>
            </a:r>
            <a:endParaRPr lang="zh-CN" altLang="zh-CN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2121" y="4022387"/>
            <a:ext cx="4129849" cy="926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It’s very kind of you./You are so kind.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您真客气。</a:t>
            </a:r>
            <a:r>
              <a:rPr lang="zh-CN" altLang="zh-CN" b="1">
                <a:solidFill>
                  <a:srgbClr val="002060"/>
                </a:solidFill>
              </a:rPr>
              <a:t> </a:t>
            </a:r>
            <a:endParaRPr lang="zh-CN" altLang="zh-CN" b="1">
              <a:solidFill>
                <a:srgbClr val="002060"/>
              </a:solidFill>
            </a:endParaRPr>
          </a:p>
        </p:txBody>
      </p:sp>
      <p:grpSp>
        <p:nvGrpSpPr>
          <p:cNvPr id="43" name="组合 81"/>
          <p:cNvGrpSpPr/>
          <p:nvPr/>
        </p:nvGrpSpPr>
        <p:grpSpPr>
          <a:xfrm>
            <a:off x="5880100" y="2662209"/>
            <a:ext cx="370800" cy="370800"/>
            <a:chOff x="5308985" y="532629"/>
            <a:chExt cx="156756" cy="156756"/>
          </a:xfrm>
        </p:grpSpPr>
        <p:sp>
          <p:nvSpPr>
            <p:cNvPr id="44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组合 81"/>
          <p:cNvGrpSpPr/>
          <p:nvPr/>
        </p:nvGrpSpPr>
        <p:grpSpPr>
          <a:xfrm>
            <a:off x="5880100" y="4177144"/>
            <a:ext cx="370800" cy="370800"/>
            <a:chOff x="5308985" y="532629"/>
            <a:chExt cx="156756" cy="156756"/>
          </a:xfrm>
        </p:grpSpPr>
        <p:sp>
          <p:nvSpPr>
            <p:cNvPr id="47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组合 81"/>
          <p:cNvGrpSpPr/>
          <p:nvPr/>
        </p:nvGrpSpPr>
        <p:grpSpPr>
          <a:xfrm>
            <a:off x="934829" y="4177234"/>
            <a:ext cx="370800" cy="370800"/>
            <a:chOff x="5308985" y="532629"/>
            <a:chExt cx="156756" cy="156756"/>
          </a:xfrm>
        </p:grpSpPr>
        <p:sp>
          <p:nvSpPr>
            <p:cNvPr id="50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65076" y="156629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感谢与回答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216546" y="300506"/>
            <a:ext cx="6407150" cy="261610"/>
            <a:chOff x="5744587" y="133673"/>
            <a:chExt cx="6407150" cy="261610"/>
          </a:xfrm>
        </p:grpSpPr>
        <p:sp>
          <p:nvSpPr>
            <p:cNvPr id="33" name="圆角矩形 24"/>
            <p:cNvSpPr/>
            <p:nvPr/>
          </p:nvSpPr>
          <p:spPr bwMode="auto">
            <a:xfrm>
              <a:off x="7387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57445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36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8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4" grpId="0"/>
      <p:bldP spid="6" grpId="0"/>
      <p:bldP spid="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矩形 38"/>
          <p:cNvSpPr/>
          <p:nvPr/>
        </p:nvSpPr>
        <p:spPr>
          <a:xfrm>
            <a:off x="696567" y="1479782"/>
            <a:ext cx="6644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当国外客人向你表示感谢，要懂得接受他的谢意</a:t>
            </a:r>
            <a:r>
              <a:rPr lang="en-US" altLang="zh-CN"/>
              <a:t>……</a:t>
            </a:r>
            <a:endParaRPr lang="en-US" alt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4647" y="4851124"/>
            <a:ext cx="844736" cy="288105"/>
            <a:chOff x="575840" y="4317136"/>
            <a:chExt cx="663451" cy="226709"/>
          </a:xfrm>
        </p:grpSpPr>
        <p:sp>
          <p:nvSpPr>
            <p:cNvPr id="49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50" name="半闭框 49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worker_50874"/>
          <p:cNvSpPr>
            <a:spLocks noChangeAspect="1"/>
          </p:cNvSpPr>
          <p:nvPr/>
        </p:nvSpPr>
        <p:spPr bwMode="auto">
          <a:xfrm>
            <a:off x="4982044" y="2852095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1" name="telemarketing-phone-operator_395"/>
          <p:cNvSpPr>
            <a:spLocks noChangeAspect="1"/>
          </p:cNvSpPr>
          <p:nvPr/>
        </p:nvSpPr>
        <p:spPr bwMode="auto">
          <a:xfrm>
            <a:off x="8568391" y="2810891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62" name="矩形 61"/>
          <p:cNvSpPr/>
          <p:nvPr/>
        </p:nvSpPr>
        <p:spPr>
          <a:xfrm>
            <a:off x="5670267" y="2814229"/>
            <a:ext cx="2141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Thank you!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(Thanks a lot!)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谢谢！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217974" y="2713968"/>
            <a:ext cx="2206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My pleasure.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/You are welcome. 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不客气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44476" y="2393195"/>
            <a:ext cx="3293339" cy="20716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229685" y="2393195"/>
            <a:ext cx="3293339" cy="20716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12" y="2340958"/>
            <a:ext cx="3293339" cy="212384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65076" y="156629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感谢与回答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216546" y="300506"/>
            <a:ext cx="6407150" cy="261610"/>
            <a:chOff x="5744587" y="133673"/>
            <a:chExt cx="6407150" cy="261610"/>
          </a:xfrm>
        </p:grpSpPr>
        <p:sp>
          <p:nvSpPr>
            <p:cNvPr id="28" name="圆角矩形 24"/>
            <p:cNvSpPr/>
            <p:nvPr/>
          </p:nvSpPr>
          <p:spPr bwMode="auto">
            <a:xfrm>
              <a:off x="7387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57445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31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3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2" grpId="0"/>
      <p:bldP spid="63" grpId="0"/>
      <p:bldP spid="2" grpId="0" animBg="1"/>
      <p:bldP spid="6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APOLOGIES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Direction</a:t>
            </a:r>
            <a:r>
              <a:rPr kumimoji="1" lang="en-US" altLang="zh-CN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11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Apologies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致歉与答复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Four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1007613" y="264423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582549" y="2643527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99703" y="4005359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574639" y="400465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50870" y="400465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8588" y="156629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Apologies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致歉与答复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38796" y="300506"/>
            <a:ext cx="6407150" cy="261610"/>
            <a:chOff x="5719187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022767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7191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793676" y="1546162"/>
            <a:ext cx="7277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真诚及时的道歉有时会很好的缓和尴尬气氛</a:t>
            </a:r>
            <a:r>
              <a:rPr lang="en-US" altLang="zh-CN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 </a:t>
            </a:r>
            <a:endParaRPr lang="en-US" altLang="zh-CN" sz="2400" b="1" cap="small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7252" r="6893" b="14089"/>
          <a:stretch>
            <a:fillRect/>
          </a:stretch>
        </p:blipFill>
        <p:spPr>
          <a:xfrm>
            <a:off x="7590377" y="1807488"/>
            <a:ext cx="3968824" cy="47086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19697" y="2716615"/>
            <a:ext cx="1709122" cy="883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Excuse me.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请原谅</a:t>
            </a: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/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打扰一下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4842" y="2756264"/>
            <a:ext cx="1909818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I’m sorry./Sorry.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对不起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1303" y="4092555"/>
            <a:ext cx="1505284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It’s my fault.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这是我的错。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7018" y="4059116"/>
            <a:ext cx="158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I apologize.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我抱歉。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49409" y="48112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我向你道歉。</a:t>
            </a: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649409" y="4123908"/>
            <a:ext cx="2008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>
                <a:solidFill>
                  <a:srgbClr val="C00000"/>
                </a:solidFill>
              </a:rPr>
              <a:t>I apologize for you/it/this.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14" grpId="0"/>
      <p:bldP spid="26" grpId="0"/>
      <p:bldP spid="7" grpId="0"/>
      <p:bldP spid="9" grpId="0"/>
      <p:bldP spid="11" grpId="0"/>
      <p:bldP spid="13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93676" y="1546162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400" b="1" cap="small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道歉的答复：</a:t>
            </a:r>
            <a:endParaRPr lang="zh-CN" altLang="en-US" sz="2400" b="1" cap="small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7613" y="264423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582549" y="2643527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99703" y="4005359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574639" y="400465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05397" y="2754715"/>
            <a:ext cx="16887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That’s all right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这没什么。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19942" y="2768964"/>
            <a:ext cx="174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That’s/It’s OK.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没事。 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40422" y="4066932"/>
            <a:ext cx="2085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It doesn’t matter.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没关系。 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68466" y="4074127"/>
            <a:ext cx="2216983" cy="88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Never mind. 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不要紧，没关系。 </a:t>
            </a:r>
            <a:endParaRPr lang="zh-CN" altLang="en-US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2392" r="6256"/>
          <a:stretch>
            <a:fillRect/>
          </a:stretch>
        </p:blipFill>
        <p:spPr>
          <a:xfrm>
            <a:off x="7645399" y="1663700"/>
            <a:ext cx="2984501" cy="492459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58588" y="156629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Apologies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致歉与答复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38796" y="300506"/>
            <a:ext cx="6407150" cy="261610"/>
            <a:chOff x="5719187" y="133673"/>
            <a:chExt cx="6407150" cy="261610"/>
          </a:xfrm>
        </p:grpSpPr>
        <p:sp>
          <p:nvSpPr>
            <p:cNvPr id="37" name="圆角矩形 24"/>
            <p:cNvSpPr/>
            <p:nvPr/>
          </p:nvSpPr>
          <p:spPr bwMode="auto">
            <a:xfrm>
              <a:off x="8022767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57191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4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4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CHECK IN 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11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272698" y="2199908"/>
            <a:ext cx="1646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入住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Five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696567" y="1479782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询问是否有预订</a:t>
            </a:r>
            <a:r>
              <a:rPr lang="en-US" altLang="zh-CN"/>
              <a:t>……</a:t>
            </a:r>
            <a:endParaRPr lang="en-US" alt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10413819" y="6158921"/>
            <a:ext cx="844736" cy="288105"/>
            <a:chOff x="575840" y="4317136"/>
            <a:chExt cx="663451" cy="226709"/>
          </a:xfrm>
        </p:grpSpPr>
        <p:sp>
          <p:nvSpPr>
            <p:cNvPr id="45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46" name="半闭框 45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408945" y="4595757"/>
            <a:ext cx="4251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Did you have a reservation with us? /Did you make a reservation, please?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您有预订吗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08945" y="5576839"/>
            <a:ext cx="4548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No, I just arrived in this place.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没有，我刚到这里。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worker_50874"/>
          <p:cNvSpPr>
            <a:spLocks noChangeAspect="1"/>
          </p:cNvSpPr>
          <p:nvPr/>
        </p:nvSpPr>
        <p:spPr bwMode="auto">
          <a:xfrm>
            <a:off x="798099" y="5665228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1" name="telemarketing-phone-operator_395"/>
          <p:cNvSpPr>
            <a:spLocks noChangeAspect="1"/>
          </p:cNvSpPr>
          <p:nvPr/>
        </p:nvSpPr>
        <p:spPr bwMode="auto">
          <a:xfrm>
            <a:off x="798099" y="4691396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56" name="矩形 55"/>
          <p:cNvSpPr/>
          <p:nvPr/>
        </p:nvSpPr>
        <p:spPr>
          <a:xfrm>
            <a:off x="6839373" y="2011025"/>
            <a:ext cx="4419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We have single rooms, double rooms, suites and luxury suites in our hotel.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我们有单间、双人间、套间和豪华套间。 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39374" y="3055607"/>
            <a:ext cx="4551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</a:rPr>
              <a:t> </a:t>
            </a:r>
            <a:r>
              <a:rPr lang="en-US" altLang="zh-CN" sz="2000" b="1">
                <a:solidFill>
                  <a:srgbClr val="C00000"/>
                </a:solidFill>
              </a:rPr>
              <a:t>I want a single room with window.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单人间，有窗户。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worker_50874"/>
          <p:cNvSpPr>
            <a:spLocks noChangeAspect="1"/>
          </p:cNvSpPr>
          <p:nvPr/>
        </p:nvSpPr>
        <p:spPr bwMode="auto">
          <a:xfrm>
            <a:off x="6228528" y="3201501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9" name="telemarketing-phone-operator_395"/>
          <p:cNvSpPr>
            <a:spLocks noChangeAspect="1"/>
          </p:cNvSpPr>
          <p:nvPr/>
        </p:nvSpPr>
        <p:spPr bwMode="auto">
          <a:xfrm>
            <a:off x="6260866" y="2093964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60" name="矩形 59"/>
          <p:cNvSpPr/>
          <p:nvPr/>
        </p:nvSpPr>
        <p:spPr>
          <a:xfrm>
            <a:off x="6839373" y="4134554"/>
            <a:ext cx="47322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I’m sorry, we don’t have any single rooms left/all single rooms have been booked, would you like a double room?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—? 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对不起，我们没有单间了，双人间可以吗？。 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39373" y="5451035"/>
            <a:ext cx="5594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</a:rPr>
              <a:t> </a:t>
            </a:r>
            <a:r>
              <a:rPr lang="en-US" altLang="zh-CN" sz="2000" b="1">
                <a:solidFill>
                  <a:srgbClr val="C00000"/>
                </a:solidFill>
              </a:rPr>
              <a:t>Yes, please.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可以。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worker_50874"/>
          <p:cNvSpPr>
            <a:spLocks noChangeAspect="1"/>
          </p:cNvSpPr>
          <p:nvPr/>
        </p:nvSpPr>
        <p:spPr bwMode="auto">
          <a:xfrm>
            <a:off x="6228528" y="5518174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3" name="telemarketing-phone-operator_395"/>
          <p:cNvSpPr>
            <a:spLocks noChangeAspect="1"/>
          </p:cNvSpPr>
          <p:nvPr/>
        </p:nvSpPr>
        <p:spPr bwMode="auto">
          <a:xfrm>
            <a:off x="6260866" y="4245538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cxnSp>
        <p:nvCxnSpPr>
          <p:cNvPr id="3" name="直接连接符 2"/>
          <p:cNvCxnSpPr/>
          <p:nvPr/>
        </p:nvCxnSpPr>
        <p:spPr>
          <a:xfrm flipH="1">
            <a:off x="5857042" y="2547112"/>
            <a:ext cx="0" cy="34348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98" y="2230747"/>
            <a:ext cx="4662897" cy="203380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7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73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273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73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273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73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73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73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273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773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73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773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273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773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273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" grpId="0"/>
      <p:bldP spid="48" grpId="0"/>
      <p:bldP spid="49" grpId="0"/>
      <p:bldP spid="56" grpId="0"/>
      <p:bldP spid="57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2"/>
          <p:cNvSpPr txBox="1"/>
          <p:nvPr/>
        </p:nvSpPr>
        <p:spPr bwMode="auto">
          <a:xfrm>
            <a:off x="4176720" y="177949"/>
            <a:ext cx="40334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Etiquette 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酒店礼仪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204266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3371993" y="241754"/>
            <a:ext cx="555626" cy="407988"/>
            <a:chOff x="-20638" y="206375"/>
            <a:chExt cx="555626" cy="407988"/>
          </a:xfrm>
        </p:grpSpPr>
        <p:sp>
          <p:nvSpPr>
            <p:cNvPr id="6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65319" y="1700315"/>
            <a:ext cx="2323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</a:rPr>
              <a:t>关于礼仪</a:t>
            </a:r>
            <a:endParaRPr lang="zh-CN" altLang="en-US" sz="2400" b="1">
              <a:solidFill>
                <a:schemeClr val="accent1"/>
              </a:solidFill>
            </a:endParaRPr>
          </a:p>
          <a:p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</a:rPr>
              <a:t>What is etiquette?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531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礼貌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65319" y="3035585"/>
            <a:ext cx="1607178" cy="926757"/>
            <a:chOff x="765319" y="3035585"/>
            <a:chExt cx="1607178" cy="926757"/>
          </a:xfrm>
        </p:grpSpPr>
        <p:sp>
          <p:nvSpPr>
            <p:cNvPr id="17" name="矩形 16"/>
            <p:cNvSpPr/>
            <p:nvPr/>
          </p:nvSpPr>
          <p:spPr>
            <a:xfrm>
              <a:off x="765319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20262" y="331429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言行举止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99200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仪表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1869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专业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4538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得体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672080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周全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992017" y="3035585"/>
            <a:ext cx="1607178" cy="926757"/>
            <a:chOff x="2992017" y="3035585"/>
            <a:chExt cx="1607178" cy="926757"/>
          </a:xfrm>
        </p:grpSpPr>
        <p:sp>
          <p:nvSpPr>
            <p:cNvPr id="34" name="矩形 33"/>
            <p:cNvSpPr/>
            <p:nvPr/>
          </p:nvSpPr>
          <p:spPr>
            <a:xfrm>
              <a:off x="2992017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245614" y="331429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穿着打扮</a:t>
              </a:r>
              <a:endParaRPr lang="en-US" alt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18715" y="3035585"/>
            <a:ext cx="1607178" cy="926757"/>
            <a:chOff x="5218715" y="3035585"/>
            <a:chExt cx="1607178" cy="926757"/>
          </a:xfrm>
        </p:grpSpPr>
        <p:sp>
          <p:nvSpPr>
            <p:cNvPr id="35" name="矩形 34"/>
            <p:cNvSpPr/>
            <p:nvPr/>
          </p:nvSpPr>
          <p:spPr>
            <a:xfrm>
              <a:off x="5218715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433895" y="331429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专业的服务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45413" y="3035585"/>
            <a:ext cx="1651175" cy="926757"/>
            <a:chOff x="7445413" y="3035585"/>
            <a:chExt cx="1651175" cy="926757"/>
          </a:xfrm>
        </p:grpSpPr>
        <p:sp>
          <p:nvSpPr>
            <p:cNvPr id="36" name="矩形 35"/>
            <p:cNvSpPr/>
            <p:nvPr/>
          </p:nvSpPr>
          <p:spPr>
            <a:xfrm>
              <a:off x="7445413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489410" y="3193577"/>
              <a:ext cx="1607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不冷漠、不过分、不做作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72109" y="3035585"/>
            <a:ext cx="1607178" cy="926757"/>
            <a:chOff x="9672109" y="3035585"/>
            <a:chExt cx="1607178" cy="926757"/>
          </a:xfrm>
        </p:grpSpPr>
        <p:sp>
          <p:nvSpPr>
            <p:cNvPr id="37" name="矩形 36"/>
            <p:cNvSpPr/>
            <p:nvPr/>
          </p:nvSpPr>
          <p:spPr>
            <a:xfrm>
              <a:off x="9672109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940429" y="3175797"/>
              <a:ext cx="1338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服务到位、</a:t>
              </a:r>
              <a:endParaRPr lang="en-US" altLang="zh-CN"/>
            </a:p>
            <a:p>
              <a:r>
                <a:rPr lang="zh-CN" altLang="en-US"/>
                <a:t>照顾周全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765319" y="4835171"/>
            <a:ext cx="6253319" cy="830997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在面对语言不通的外籍人士时，一定要多加利用手势和肢体语言。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用短句，简化自己的英语表达从而避免错误。</a:t>
            </a:r>
            <a:endParaRPr lang="zh-CN" altLang="zh-CN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776" y="4186842"/>
            <a:ext cx="151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accent1"/>
                </a:solidFill>
              </a:rPr>
              <a:t>Tips </a:t>
            </a:r>
            <a:r>
              <a:rPr lang="zh-CN" altLang="en-US" sz="2000" b="1">
                <a:solidFill>
                  <a:schemeClr val="accent1"/>
                </a:solidFill>
              </a:rPr>
              <a:t>小贴士</a:t>
            </a:r>
            <a:r>
              <a:rPr lang="en-US" altLang="zh-CN" sz="2000" b="1">
                <a:solidFill>
                  <a:schemeClr val="accent1"/>
                </a:solidFill>
              </a:rPr>
              <a:t>:</a:t>
            </a:r>
            <a:endParaRPr lang="en-US" altLang="zh-CN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20" grpId="0" animBg="1"/>
      <p:bldP spid="41" grpId="0" animBg="1"/>
      <p:bldP spid="42" grpId="0" animBg="1"/>
      <p:bldP spid="43" grpId="0" animBg="1"/>
      <p:bldP spid="44" grpId="0" animBg="1"/>
      <p:bldP spid="2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6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46631" y="2030497"/>
            <a:ext cx="2024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预订</a:t>
            </a:r>
            <a:endParaRPr lang="en-US" altLang="zh-CN">
              <a:latin typeface="+mn-ea"/>
            </a:endParaRPr>
          </a:p>
          <a:p>
            <a:pPr algn="ctr"/>
            <a:r>
              <a:rPr lang="en-US" altLang="zh-CN">
                <a:ea typeface="华文新魏" panose="02010800040101010101" pitchFamily="2" charset="-122"/>
              </a:rPr>
              <a:t>Reservation/book</a:t>
            </a:r>
            <a:endParaRPr lang="en-US" altLang="zh-CN">
              <a:ea typeface="华文新魏" panose="02010800040101010101" pitchFamily="2" charset="-122"/>
            </a:endParaRPr>
          </a:p>
          <a:p>
            <a:pPr algn="ctr"/>
            <a:r>
              <a:rPr lang="en-US" altLang="zh-CN">
                <a:ea typeface="华文新魏" panose="02010800040101010101" pitchFamily="2" charset="-122"/>
              </a:rPr>
              <a:t>Make/have</a:t>
            </a:r>
            <a:r>
              <a:rPr lang="zh-CN" altLang="en-US">
                <a:ea typeface="华文新魏" panose="02010800040101010101" pitchFamily="2" charset="-122"/>
              </a:rPr>
              <a:t> </a:t>
            </a:r>
            <a:r>
              <a:rPr lang="en-US" altLang="zh-CN">
                <a:ea typeface="华文新魏" panose="02010800040101010101" pitchFamily="2" charset="-122"/>
              </a:rPr>
              <a:t>a</a:t>
            </a:r>
            <a:r>
              <a:rPr lang="zh-CN" altLang="en-US">
                <a:ea typeface="华文新魏" panose="02010800040101010101" pitchFamily="2" charset="-122"/>
              </a:rPr>
              <a:t> </a:t>
            </a:r>
            <a:r>
              <a:rPr lang="en-US" altLang="zh-CN">
                <a:ea typeface="华文新魏" panose="02010800040101010101" pitchFamily="2" charset="-122"/>
              </a:rPr>
              <a:t>reservation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1</a:t>
            </a:r>
            <a:endParaRPr lang="zh-CN" altLang="en-US" sz="20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2</a:t>
            </a:r>
            <a:endParaRPr lang="zh-CN" altLang="en-US" sz="200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3</a:t>
            </a:r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311833"/>
            <a:ext cx="18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到达</a:t>
            </a:r>
            <a:endParaRPr lang="en-US" altLang="zh-CN">
              <a:latin typeface="+mn-ea"/>
            </a:endParaRPr>
          </a:p>
          <a:p>
            <a:pPr algn="ctr"/>
            <a:r>
              <a:rPr lang="en-US" altLang="zh-CN"/>
              <a:t>arrive</a:t>
            </a:r>
            <a:r>
              <a:rPr lang="en-US" altLang="zh-CN">
                <a:ea typeface="华文新魏" panose="02010800040101010101" pitchFamily="2" charset="-122"/>
              </a:rPr>
              <a:t> </a:t>
            </a:r>
            <a:endParaRPr lang="en-US" altLang="zh-CN">
              <a:ea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27480" y="2037349"/>
            <a:ext cx="2567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/>
              <a:t>Single room </a:t>
            </a:r>
            <a:r>
              <a:rPr lang="zh-CN" altLang="en-US"/>
              <a:t>单间</a:t>
            </a:r>
            <a:endParaRPr lang="zh-CN" altLang="en-US"/>
          </a:p>
          <a:p>
            <a:pPr algn="ctr"/>
            <a:r>
              <a:rPr lang="zh-CN" altLang="en-US"/>
              <a:t>    </a:t>
            </a:r>
            <a:r>
              <a:rPr lang="en-US" altLang="zh-CN"/>
              <a:t>double room </a:t>
            </a:r>
            <a:r>
              <a:rPr lang="zh-CN" altLang="en-US"/>
              <a:t>双人间</a:t>
            </a:r>
            <a:endParaRPr lang="zh-CN" altLang="en-US"/>
          </a:p>
          <a:p>
            <a:pPr algn="ctr"/>
            <a:r>
              <a:rPr lang="zh-CN" altLang="en-US"/>
              <a:t>     </a:t>
            </a:r>
            <a:r>
              <a:rPr lang="en-US" altLang="zh-CN"/>
              <a:t>suite </a:t>
            </a:r>
            <a:r>
              <a:rPr lang="zh-CN" altLang="en-US"/>
              <a:t>套间</a:t>
            </a:r>
            <a:endParaRPr lang="zh-CN" altLang="en-US"/>
          </a:p>
          <a:p>
            <a:pPr algn="ctr"/>
            <a:r>
              <a:rPr lang="zh-CN" altLang="en-US"/>
              <a:t>     </a:t>
            </a:r>
            <a:r>
              <a:rPr lang="en-US" altLang="zh-CN"/>
              <a:t>luxury suite </a:t>
            </a:r>
            <a:r>
              <a:rPr lang="zh-CN" altLang="en-US"/>
              <a:t>豪华套间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4</a:t>
            </a:r>
            <a:endParaRPr lang="zh-CN" altLang="en-US" sz="200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3187" y="4197195"/>
            <a:ext cx="1943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/>
              <a:t>Like </a:t>
            </a:r>
            <a:r>
              <a:rPr lang="zh-CN" altLang="en-US"/>
              <a:t>喜欢／像</a:t>
            </a:r>
            <a:r>
              <a:rPr lang="en-US" altLang="zh-CN"/>
              <a:t>……</a:t>
            </a:r>
            <a:endParaRPr lang="en-US" altLang="zh-CN"/>
          </a:p>
          <a:p>
            <a:pPr algn="ctr"/>
            <a:r>
              <a:rPr lang="en-US" altLang="zh-CN"/>
              <a:t>    prefer </a:t>
            </a:r>
            <a:r>
              <a:rPr lang="zh-CN" altLang="en-US"/>
              <a:t>更喜欢（比较级） 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5</a:t>
            </a:r>
            <a:endParaRPr lang="zh-CN" altLang="en-US" sz="200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240947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留下／离开</a:t>
            </a:r>
            <a:endParaRPr lang="zh-CN" altLang="en-US"/>
          </a:p>
          <a:p>
            <a:pPr algn="ctr"/>
            <a:r>
              <a:rPr lang="en-US" altLang="zh-CN"/>
              <a:t>Leave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6</a:t>
            </a:r>
            <a:endParaRPr lang="zh-CN" altLang="en-US" sz="20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7095" y="3994059"/>
            <a:ext cx="2253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英语中的肯定答复</a:t>
            </a:r>
            <a:endParaRPr lang="zh-CN" altLang="en-US"/>
          </a:p>
          <a:p>
            <a:pPr algn="ctr"/>
            <a:r>
              <a:rPr lang="en-US" altLang="zh-CN"/>
              <a:t>Yes, please./Yep./OK, sir./Certainly, sir.</a:t>
            </a:r>
            <a:endParaRPr lang="en-US" altLang="zh-CN"/>
          </a:p>
          <a:p>
            <a:pPr algn="ctr"/>
            <a:r>
              <a:rPr lang="en-US" altLang="zh-CN"/>
              <a:t>/Sure. no problem.</a:t>
            </a:r>
            <a:endParaRPr lang="en-US" altLang="zh-CN"/>
          </a:p>
          <a:p>
            <a:pPr algn="ctr"/>
            <a:endParaRPr lang="en-US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696567" y="1479782"/>
            <a:ext cx="3836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询问入住天数、人数</a:t>
            </a:r>
            <a:r>
              <a:rPr lang="en-US" altLang="zh-CN"/>
              <a:t>…… </a:t>
            </a:r>
            <a:endParaRPr lang="en-US" altLang="zh-CN"/>
          </a:p>
        </p:txBody>
      </p:sp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  <a:endParaRPr lang="en-US" altLang="zh-CN" sz="110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76" y="2286889"/>
            <a:ext cx="5025171" cy="172085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37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半闭框 37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6873348" y="3099717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Two days, please.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住两天。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73348" y="2103453"/>
            <a:ext cx="5318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How long do you plan/expect to stay?/How many days will you stay?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请问需要住几天？ 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worker_50874"/>
          <p:cNvSpPr>
            <a:spLocks noChangeAspect="1"/>
          </p:cNvSpPr>
          <p:nvPr/>
        </p:nvSpPr>
        <p:spPr bwMode="auto">
          <a:xfrm>
            <a:off x="6185125" y="3186622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2" name="telemarketing-phone-operator_395"/>
          <p:cNvSpPr>
            <a:spLocks noChangeAspect="1"/>
          </p:cNvSpPr>
          <p:nvPr/>
        </p:nvSpPr>
        <p:spPr bwMode="auto">
          <a:xfrm>
            <a:off x="6223765" y="2170885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53" name="矩形 52"/>
          <p:cNvSpPr/>
          <p:nvPr/>
        </p:nvSpPr>
        <p:spPr>
          <a:xfrm>
            <a:off x="6911988" y="4562990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Only myself.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只有我一个人。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911988" y="3833426"/>
            <a:ext cx="531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OK. How many people are there, please?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您一起有几个人？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worker_50874"/>
          <p:cNvSpPr>
            <a:spLocks noChangeAspect="1"/>
          </p:cNvSpPr>
          <p:nvPr/>
        </p:nvSpPr>
        <p:spPr bwMode="auto">
          <a:xfrm>
            <a:off x="6223765" y="4649895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4" name="telemarketing-phone-operator_395"/>
          <p:cNvSpPr>
            <a:spLocks noChangeAspect="1"/>
          </p:cNvSpPr>
          <p:nvPr/>
        </p:nvSpPr>
        <p:spPr bwMode="auto">
          <a:xfrm>
            <a:off x="6262405" y="3900858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65" name="矩形 64"/>
          <p:cNvSpPr/>
          <p:nvPr/>
        </p:nvSpPr>
        <p:spPr>
          <a:xfrm>
            <a:off x="6911988" y="5390026"/>
            <a:ext cx="531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OK, sir. Please wait a moment/second.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好的，请稍等。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lemarketing-phone-operator_395"/>
          <p:cNvSpPr>
            <a:spLocks noChangeAspect="1"/>
          </p:cNvSpPr>
          <p:nvPr/>
        </p:nvSpPr>
        <p:spPr bwMode="auto">
          <a:xfrm>
            <a:off x="6262405" y="5457458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34" grpId="0"/>
      <p:bldP spid="40" grpId="0"/>
      <p:bldP spid="42" grpId="0"/>
      <p:bldP spid="53" grpId="0"/>
      <p:bldP spid="5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188263"/>
            <a:ext cx="1647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多久</a:t>
            </a:r>
            <a:r>
              <a:rPr lang="en-US" altLang="zh-CN">
                <a:latin typeface="+mn-ea"/>
              </a:rPr>
              <a:t>……</a:t>
            </a:r>
            <a:endParaRPr lang="en-US" altLang="zh-CN">
              <a:latin typeface="+mn-ea"/>
            </a:endParaRPr>
          </a:p>
          <a:p>
            <a:pPr algn="ctr"/>
            <a:r>
              <a:rPr lang="en-US" altLang="zh-CN">
                <a:latin typeface="+mn-ea"/>
              </a:rPr>
              <a:t>How long…</a:t>
            </a:r>
            <a:endParaRPr lang="en-US" altLang="zh-CN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1</a:t>
            </a:r>
            <a:endParaRPr lang="zh-CN" altLang="en-US" sz="20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2</a:t>
            </a:r>
            <a:endParaRPr lang="zh-CN" altLang="en-US" sz="200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3</a:t>
            </a:r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188263"/>
            <a:ext cx="18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多少</a:t>
            </a:r>
            <a:r>
              <a:rPr lang="en-US" altLang="zh-CN">
                <a:latin typeface="+mn-ea"/>
              </a:rPr>
              <a:t>……</a:t>
            </a:r>
            <a:endParaRPr lang="en-US" altLang="zh-CN">
              <a:latin typeface="+mn-ea"/>
            </a:endParaRPr>
          </a:p>
          <a:p>
            <a:pPr algn="ctr"/>
            <a:r>
              <a:rPr lang="en-US" altLang="zh-CN">
                <a:latin typeface="+mn-ea"/>
              </a:rPr>
              <a:t>How many…</a:t>
            </a:r>
            <a:endParaRPr lang="en-US" altLang="zh-CN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74473" y="2296570"/>
            <a:ext cx="155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待／留／保持</a:t>
            </a:r>
            <a:endParaRPr lang="zh-CN" altLang="en-US"/>
          </a:p>
          <a:p>
            <a:pPr algn="ctr"/>
            <a:r>
              <a:rPr lang="en-US" altLang="zh-CN"/>
              <a:t>Stay </a:t>
            </a:r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4</a:t>
            </a:r>
            <a:endParaRPr lang="zh-CN" altLang="en-US" sz="200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3187" y="4089099"/>
            <a:ext cx="1943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/>
              <a:t>Wait a moment/second/minute. </a:t>
            </a:r>
            <a:r>
              <a:rPr lang="zh-CN" altLang="en-US"/>
              <a:t>稍等一下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5</a:t>
            </a:r>
            <a:endParaRPr lang="zh-CN" altLang="en-US" sz="200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265661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期望／想做</a:t>
            </a:r>
            <a:r>
              <a:rPr lang="en-US" altLang="zh-CN"/>
              <a:t>……</a:t>
            </a:r>
            <a:endParaRPr lang="en-US" altLang="zh-CN"/>
          </a:p>
          <a:p>
            <a:pPr algn="ctr"/>
            <a:r>
              <a:rPr lang="en-US" altLang="zh-CN"/>
              <a:t>Expect 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6</a:t>
            </a:r>
            <a:endParaRPr lang="zh-CN" altLang="en-US" sz="20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91199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等待</a:t>
            </a:r>
            <a:endParaRPr lang="zh-CN" altLang="en-US"/>
          </a:p>
          <a:p>
            <a:pPr algn="ctr"/>
            <a:r>
              <a:rPr lang="en-US" altLang="zh-CN"/>
              <a:t>Wait</a:t>
            </a:r>
            <a:endParaRPr lang="en-US" altLang="zh-CN"/>
          </a:p>
        </p:txBody>
      </p:sp>
      <p:sp>
        <p:nvSpPr>
          <p:cNvPr id="31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33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5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96567" y="1479782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询问房价</a:t>
            </a:r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  <a:endParaRPr lang="en-US" altLang="zh-CN" sz="110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>
            <a:fillRect/>
          </a:stretch>
        </p:blipFill>
        <p:spPr bwMode="auto">
          <a:xfrm>
            <a:off x="782577" y="2134729"/>
            <a:ext cx="5025172" cy="2015154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30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半闭框 30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873348" y="2071017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What’s the room rate today?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今天房价多少？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worker_50874"/>
          <p:cNvSpPr>
            <a:spLocks noChangeAspect="1"/>
          </p:cNvSpPr>
          <p:nvPr/>
        </p:nvSpPr>
        <p:spPr bwMode="auto">
          <a:xfrm>
            <a:off x="6185125" y="2157922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35" name="矩形 34"/>
          <p:cNvSpPr/>
          <p:nvPr/>
        </p:nvSpPr>
        <p:spPr>
          <a:xfrm>
            <a:off x="6911988" y="3813690"/>
            <a:ext cx="516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OK, I’ll take it for two nights.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一个单人间，住两晚。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11988" y="2804726"/>
            <a:ext cx="5318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The price of a single room is 170 RMB per day./The single room rate is 170RMB per day.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单间的房费是每天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170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元。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worker_50874"/>
          <p:cNvSpPr>
            <a:spLocks noChangeAspect="1"/>
          </p:cNvSpPr>
          <p:nvPr/>
        </p:nvSpPr>
        <p:spPr bwMode="auto">
          <a:xfrm>
            <a:off x="6223765" y="3900595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38" name="telemarketing-phone-operator_395"/>
          <p:cNvSpPr>
            <a:spLocks noChangeAspect="1"/>
          </p:cNvSpPr>
          <p:nvPr/>
        </p:nvSpPr>
        <p:spPr bwMode="auto">
          <a:xfrm>
            <a:off x="6262405" y="2872158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39" name="矩形 38"/>
          <p:cNvSpPr/>
          <p:nvPr/>
        </p:nvSpPr>
        <p:spPr>
          <a:xfrm>
            <a:off x="6911988" y="4640726"/>
            <a:ext cx="531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Sure, no problem. Thank you very much, sir.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没问题，先生。非常感谢。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lemarketing-phone-operator_395"/>
          <p:cNvSpPr>
            <a:spLocks noChangeAspect="1"/>
          </p:cNvSpPr>
          <p:nvPr/>
        </p:nvSpPr>
        <p:spPr bwMode="auto">
          <a:xfrm>
            <a:off x="6262405" y="4708158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33" grpId="0"/>
      <p:bldP spid="35" grpId="0"/>
      <p:bldP spid="36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22214" y="2229216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853481" y="2229216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22214" y="4338365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22215" y="2440191"/>
            <a:ext cx="2117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latin typeface="+mn-ea"/>
              </a:rPr>
              <a:t>……</a:t>
            </a:r>
            <a:r>
              <a:rPr lang="zh-CN" altLang="en-US">
                <a:latin typeface="+mn-ea"/>
              </a:rPr>
              <a:t>多少钱？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How much…</a:t>
            </a:r>
            <a:endParaRPr lang="en-US" altLang="zh-CN"/>
          </a:p>
          <a:p>
            <a:pPr algn="ctr"/>
            <a:r>
              <a:rPr lang="en-US" altLang="zh-CN"/>
              <a:t>What’s the price of…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558893" y="2070472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1</a:t>
            </a:r>
            <a:endParaRPr lang="zh-CN" altLang="en-US" sz="20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6582" y="2057772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2</a:t>
            </a:r>
            <a:endParaRPr lang="zh-CN" altLang="en-US" sz="200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45315" y="4163771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3</a:t>
            </a:r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71055" y="2526690"/>
            <a:ext cx="18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房价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Room rate/price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3109592" y="4793574"/>
            <a:ext cx="149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人民币 </a:t>
            </a:r>
            <a:r>
              <a:rPr lang="en-US" altLang="zh-CN"/>
              <a:t>RMB</a:t>
            </a:r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6853481" y="4421473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76582" y="4262729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4</a:t>
            </a:r>
            <a:endParaRPr lang="zh-CN" altLang="en-US" sz="200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4974" y="4480003"/>
            <a:ext cx="1881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折扣 </a:t>
            </a:r>
            <a:r>
              <a:rPr lang="en-US" altLang="zh-CN"/>
              <a:t>discount</a:t>
            </a:r>
            <a:endParaRPr lang="en-US" altLang="zh-CN"/>
          </a:p>
          <a:p>
            <a:pPr algn="ctr"/>
            <a:r>
              <a:rPr lang="en-US" altLang="zh-CN"/>
              <a:t>Could you give me any discount?</a:t>
            </a:r>
            <a:r>
              <a:rPr lang="zh-CN" altLang="en-US"/>
              <a:t>有折扣吗？</a:t>
            </a:r>
            <a:endParaRPr lang="zh-CN" altLang="en-US"/>
          </a:p>
        </p:txBody>
      </p:sp>
      <p:sp>
        <p:nvSpPr>
          <p:cNvPr id="25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2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65" name="Straight Connector 28"/>
          <p:cNvCxnSpPr/>
          <p:nvPr/>
        </p:nvCxnSpPr>
        <p:spPr>
          <a:xfrm flipH="1" flipV="1">
            <a:off x="6096001" y="1525215"/>
            <a:ext cx="0" cy="3751636"/>
          </a:xfrm>
          <a:prstGeom prst="lin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îṩ1iḓé"/>
          <p:cNvSpPr/>
          <p:nvPr/>
        </p:nvSpPr>
        <p:spPr>
          <a:xfrm>
            <a:off x="1001622" y="1689358"/>
            <a:ext cx="826282" cy="802626"/>
          </a:xfrm>
          <a:prstGeom prst="flowChartOffpage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01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69" name="îŝļíḍe"/>
          <p:cNvSpPr/>
          <p:nvPr/>
        </p:nvSpPr>
        <p:spPr>
          <a:xfrm>
            <a:off x="10364097" y="1689357"/>
            <a:ext cx="826282" cy="802629"/>
          </a:xfrm>
          <a:prstGeom prst="flowChartOffpage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02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2" name="íşļïḍê"/>
          <p:cNvSpPr/>
          <p:nvPr/>
        </p:nvSpPr>
        <p:spPr bwMode="auto">
          <a:xfrm rot="16200000">
            <a:off x="5707188" y="1934520"/>
            <a:ext cx="288356" cy="312299"/>
          </a:xfrm>
          <a:prstGeom prst="triangl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73" name="íşḻîďê"/>
          <p:cNvSpPr/>
          <p:nvPr/>
        </p:nvSpPr>
        <p:spPr bwMode="auto">
          <a:xfrm rot="5400000" flipH="1">
            <a:off x="6196457" y="1934520"/>
            <a:ext cx="288356" cy="312299"/>
          </a:xfrm>
          <a:prstGeom prst="triangl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74" name="ïŝļïḑè"/>
          <p:cNvSpPr/>
          <p:nvPr/>
        </p:nvSpPr>
        <p:spPr>
          <a:xfrm>
            <a:off x="1001622" y="2999721"/>
            <a:ext cx="826282" cy="802626"/>
          </a:xfrm>
          <a:prstGeom prst="flowChartOffpageConnecto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03</a:t>
            </a:r>
            <a:endParaRPr lang="en-US" sz="2800" b="1">
              <a:solidFill>
                <a:schemeClr val="accent3"/>
              </a:solidFill>
            </a:endParaRPr>
          </a:p>
        </p:txBody>
      </p:sp>
      <p:sp>
        <p:nvSpPr>
          <p:cNvPr id="77" name="îṣḻîďè"/>
          <p:cNvSpPr/>
          <p:nvPr/>
        </p:nvSpPr>
        <p:spPr>
          <a:xfrm>
            <a:off x="10364097" y="2999719"/>
            <a:ext cx="826282" cy="802629"/>
          </a:xfrm>
          <a:prstGeom prst="flowChartOffpage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4"/>
                </a:solidFill>
              </a:rPr>
              <a:t>04</a:t>
            </a:r>
            <a:endParaRPr lang="en-US" sz="2800" b="1">
              <a:solidFill>
                <a:schemeClr val="accent4"/>
              </a:solidFill>
            </a:endParaRPr>
          </a:p>
        </p:txBody>
      </p:sp>
      <p:sp>
        <p:nvSpPr>
          <p:cNvPr id="80" name="îśľîḍè"/>
          <p:cNvSpPr/>
          <p:nvPr/>
        </p:nvSpPr>
        <p:spPr bwMode="auto">
          <a:xfrm rot="16200000">
            <a:off x="5707188" y="3244882"/>
            <a:ext cx="288356" cy="312299"/>
          </a:xfrm>
          <a:prstGeom prst="triangl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1" name="íṩ1íḓe"/>
          <p:cNvSpPr/>
          <p:nvPr/>
        </p:nvSpPr>
        <p:spPr bwMode="auto">
          <a:xfrm rot="5400000" flipH="1">
            <a:off x="6196457" y="3244882"/>
            <a:ext cx="288356" cy="312299"/>
          </a:xfrm>
          <a:prstGeom prst="triangl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2" name="îṡľiďe"/>
          <p:cNvSpPr/>
          <p:nvPr/>
        </p:nvSpPr>
        <p:spPr>
          <a:xfrm>
            <a:off x="1001622" y="4310081"/>
            <a:ext cx="826282" cy="802626"/>
          </a:xfrm>
          <a:prstGeom prst="flowChartOffpage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5"/>
                </a:solidFill>
              </a:rPr>
              <a:t>05</a:t>
            </a:r>
            <a:endParaRPr lang="en-US" sz="2800" b="1">
              <a:solidFill>
                <a:schemeClr val="accent5"/>
              </a:solidFill>
            </a:endParaRPr>
          </a:p>
        </p:txBody>
      </p:sp>
      <p:sp>
        <p:nvSpPr>
          <p:cNvPr id="85" name="îṩlíḍe"/>
          <p:cNvSpPr/>
          <p:nvPr/>
        </p:nvSpPr>
        <p:spPr>
          <a:xfrm>
            <a:off x="10364097" y="4310080"/>
            <a:ext cx="826282" cy="802629"/>
          </a:xfrm>
          <a:prstGeom prst="flowChartOffpage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06</a:t>
            </a:r>
            <a:endParaRPr lang="en-US" sz="2800" b="1">
              <a:solidFill>
                <a:schemeClr val="accent6"/>
              </a:solidFill>
            </a:endParaRPr>
          </a:p>
        </p:txBody>
      </p:sp>
      <p:sp>
        <p:nvSpPr>
          <p:cNvPr id="88" name="ïsḷíḑè"/>
          <p:cNvSpPr/>
          <p:nvPr/>
        </p:nvSpPr>
        <p:spPr bwMode="auto">
          <a:xfrm rot="16200000">
            <a:off x="5707188" y="4555243"/>
            <a:ext cx="288356" cy="312299"/>
          </a:xfrm>
          <a:prstGeom prst="triangl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9" name="iślîḑè"/>
          <p:cNvSpPr/>
          <p:nvPr/>
        </p:nvSpPr>
        <p:spPr bwMode="auto">
          <a:xfrm rot="5400000" flipH="1">
            <a:off x="6196457" y="4555243"/>
            <a:ext cx="288356" cy="312299"/>
          </a:xfrm>
          <a:prstGeom prst="triangle">
            <a:avLst/>
          </a:prstGeom>
          <a:solidFill>
            <a:schemeClr val="accent6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" name="矩形 2"/>
          <p:cNvSpPr/>
          <p:nvPr/>
        </p:nvSpPr>
        <p:spPr>
          <a:xfrm>
            <a:off x="1827904" y="1705837"/>
            <a:ext cx="435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May I have your passport, please?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麻烦出示一下您的护照。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598271" y="1746153"/>
            <a:ext cx="4356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Your room number is 246 on the second floor.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您的房号是二楼的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246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室。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827904" y="2981691"/>
            <a:ext cx="435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Here’s your key card/room card.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这是您的房卡。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598271" y="3022007"/>
            <a:ext cx="3854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You may keep the room till 2PM.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您可以将房间保留到下午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点。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827904" y="4297861"/>
            <a:ext cx="4356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Do you need a morning/wake-up call, please?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需要叫早服务吗？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598271" y="4338177"/>
            <a:ext cx="3854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We have breakfast for free on 2nd floor each morning from 7:30-9:30.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早餐免费，每天上午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7:30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到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9:30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楼。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35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38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40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2" grpId="0" animBg="1"/>
      <p:bldP spid="73" grpId="0" animBg="1"/>
      <p:bldP spid="74" grpId="0" animBg="1"/>
      <p:bldP spid="77" grpId="0" animBg="1"/>
      <p:bldP spid="80" grpId="0" animBg="1"/>
      <p:bldP spid="81" grpId="0" animBg="1"/>
      <p:bldP spid="82" grpId="0" animBg="1"/>
      <p:bldP spid="85" grpId="0" animBg="1"/>
      <p:bldP spid="88" grpId="0" animBg="1"/>
      <p:bldP spid="89" grpId="0" animBg="1"/>
      <p:bldP spid="3" grpId="0"/>
      <p:bldP spid="90" grpId="0"/>
      <p:bldP spid="91" grpId="0"/>
      <p:bldP spid="92" grpId="0"/>
      <p:bldP spid="93" grpId="0"/>
      <p:bldP spid="94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188263"/>
            <a:ext cx="1647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护照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passport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1</a:t>
            </a:r>
            <a:endParaRPr lang="zh-CN" altLang="en-US" sz="20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2</a:t>
            </a:r>
            <a:endParaRPr lang="zh-CN" altLang="en-US" sz="200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3</a:t>
            </a:r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188263"/>
            <a:ext cx="186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房号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Room number</a:t>
            </a:r>
            <a:endParaRPr lang="en-US" altLang="zh-CN"/>
          </a:p>
          <a:p>
            <a:pPr algn="ctr"/>
            <a:r>
              <a:rPr lang="en-US" altLang="zh-CN"/>
              <a:t>No./#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8774473" y="2123572"/>
            <a:ext cx="1494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房卡</a:t>
            </a:r>
            <a:endParaRPr lang="zh-CN" altLang="en-US"/>
          </a:p>
          <a:p>
            <a:pPr algn="ctr"/>
            <a:r>
              <a:rPr lang="en-US" altLang="zh-CN"/>
              <a:t>Room card/key card </a:t>
            </a:r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4</a:t>
            </a:r>
            <a:endParaRPr lang="zh-CN" altLang="en-US" sz="200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4881" y="4115297"/>
            <a:ext cx="1685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点／整点</a:t>
            </a:r>
            <a:endParaRPr lang="zh-CN" altLang="en-US"/>
          </a:p>
          <a:p>
            <a:pPr algn="ctr"/>
            <a:r>
              <a:rPr lang="en-US" altLang="zh-CN"/>
              <a:t>O’clock</a:t>
            </a:r>
            <a:endParaRPr lang="en-US" altLang="zh-CN"/>
          </a:p>
          <a:p>
            <a:pPr algn="ctr"/>
            <a:r>
              <a:rPr lang="en-US" altLang="zh-CN"/>
              <a:t>2 o’clock 2</a:t>
            </a:r>
            <a:r>
              <a:rPr lang="zh-CN" altLang="en-US"/>
              <a:t>点钟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5</a:t>
            </a:r>
            <a:endParaRPr lang="zh-CN" altLang="en-US" sz="200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265661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空出，搬出</a:t>
            </a:r>
            <a:endParaRPr lang="zh-CN" altLang="en-US"/>
          </a:p>
          <a:p>
            <a:pPr algn="ctr"/>
            <a:r>
              <a:rPr lang="en-US" altLang="zh-CN"/>
              <a:t>Vacate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6</a:t>
            </a:r>
            <a:endParaRPr lang="zh-CN" altLang="en-US" sz="20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41771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免费</a:t>
            </a:r>
            <a:endParaRPr lang="zh-CN" altLang="en-US"/>
          </a:p>
          <a:p>
            <a:pPr algn="ctr"/>
            <a:r>
              <a:rPr lang="en-US" altLang="zh-CN"/>
              <a:t>For free/free</a:t>
            </a:r>
            <a:endParaRPr lang="en-US" altLang="zh-CN"/>
          </a:p>
        </p:txBody>
      </p:sp>
      <p:sp>
        <p:nvSpPr>
          <p:cNvPr id="31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33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5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FAREWELL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11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Farewell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272698" y="2199908"/>
            <a:ext cx="16466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道别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Six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712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Farewell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道别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77894" y="303681"/>
            <a:ext cx="6407150" cy="261610"/>
            <a:chOff x="5633458" y="136848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9410250" y="178202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6848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Farewell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96567" y="1479782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客人退房后说再见</a:t>
            </a:r>
            <a:endParaRPr lang="en-US" altLang="zh-CN"/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  <a:endParaRPr lang="en-US" altLang="zh-CN" sz="110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28" y="2286889"/>
            <a:ext cx="4965921" cy="172085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30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半闭框 30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260625" y="2022350"/>
            <a:ext cx="4394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See you, sir!/Hope to see you next time!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期待下次光临！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60625" y="2972641"/>
            <a:ext cx="408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Goodbye!/Bye for now!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再见！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260625" y="3934035"/>
            <a:ext cx="4394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Have a nice afternoon/evening/day!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祝您下午／晚上／一天愉快！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562002" y="2210239"/>
            <a:ext cx="537665" cy="465265"/>
            <a:chOff x="6562002" y="2442469"/>
            <a:chExt cx="537665" cy="465265"/>
          </a:xfrm>
        </p:grpSpPr>
        <p:sp>
          <p:nvSpPr>
            <p:cNvPr id="47" name="椭圆 46"/>
            <p:cNvSpPr/>
            <p:nvPr/>
          </p:nvSpPr>
          <p:spPr>
            <a:xfrm>
              <a:off x="6588678" y="2442469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562002" y="2465521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01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60103" y="3045700"/>
            <a:ext cx="537665" cy="465265"/>
            <a:chOff x="6560103" y="3754180"/>
            <a:chExt cx="537665" cy="465265"/>
          </a:xfrm>
        </p:grpSpPr>
        <p:sp>
          <p:nvSpPr>
            <p:cNvPr id="50" name="椭圆 49"/>
            <p:cNvSpPr/>
            <p:nvPr/>
          </p:nvSpPr>
          <p:spPr>
            <a:xfrm>
              <a:off x="6588678" y="375418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60103" y="3783013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02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60103" y="3976410"/>
            <a:ext cx="537665" cy="465265"/>
            <a:chOff x="6560103" y="5065890"/>
            <a:chExt cx="537665" cy="465265"/>
          </a:xfrm>
        </p:grpSpPr>
        <p:sp>
          <p:nvSpPr>
            <p:cNvPr id="53" name="椭圆 52"/>
            <p:cNvSpPr/>
            <p:nvPr/>
          </p:nvSpPr>
          <p:spPr>
            <a:xfrm>
              <a:off x="6588678" y="506589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60103" y="5100056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03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260625" y="4867994"/>
            <a:ext cx="4394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We wish you a pleasant journey.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祝您旅途愉快！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560103" y="4910369"/>
            <a:ext cx="537665" cy="465265"/>
            <a:chOff x="6560103" y="5065890"/>
            <a:chExt cx="537665" cy="465265"/>
          </a:xfrm>
        </p:grpSpPr>
        <p:sp>
          <p:nvSpPr>
            <p:cNvPr id="57" name="椭圆 56"/>
            <p:cNvSpPr/>
            <p:nvPr/>
          </p:nvSpPr>
          <p:spPr>
            <a:xfrm>
              <a:off x="6588678" y="506589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560103" y="5100056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03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43" grpId="0"/>
      <p:bldP spid="44" grpId="0"/>
      <p:bldP spid="45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015265"/>
            <a:ext cx="1647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再见</a:t>
            </a:r>
            <a:endParaRPr lang="zh-CN" altLang="en-US">
              <a:latin typeface="+mn-ea"/>
            </a:endParaRPr>
          </a:p>
          <a:p>
            <a:pPr algn="ctr"/>
            <a:r>
              <a:rPr lang="en-US" altLang="zh-CN"/>
              <a:t>Goodbye.</a:t>
            </a:r>
            <a:endParaRPr lang="en-US" altLang="zh-CN"/>
          </a:p>
          <a:p>
            <a:pPr algn="ctr"/>
            <a:r>
              <a:rPr lang="en-US" altLang="zh-CN"/>
              <a:t>Bye. </a:t>
            </a:r>
            <a:endParaRPr lang="en-US" altLang="zh-CN"/>
          </a:p>
          <a:p>
            <a:pPr algn="ctr"/>
            <a:r>
              <a:rPr lang="en-US" altLang="zh-CN"/>
              <a:t>Bye for now.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1</a:t>
            </a:r>
            <a:endParaRPr lang="zh-CN" altLang="en-US" sz="20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2</a:t>
            </a:r>
            <a:endParaRPr lang="zh-CN" altLang="en-US" sz="200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3</a:t>
            </a:r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5053" y="2181180"/>
            <a:ext cx="223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+mn-ea"/>
              </a:rPr>
              <a:t>祝您有个愉快的</a:t>
            </a:r>
            <a:r>
              <a:rPr lang="en-US" altLang="zh-CN">
                <a:latin typeface="+mn-ea"/>
              </a:rPr>
              <a:t>…</a:t>
            </a:r>
            <a:endParaRPr lang="en-US" altLang="zh-CN">
              <a:latin typeface="+mn-ea"/>
            </a:endParaRPr>
          </a:p>
          <a:p>
            <a:pPr algn="ctr"/>
            <a:r>
              <a:rPr lang="en-US" altLang="zh-CN"/>
              <a:t>Have a nice/good afternoon</a:t>
            </a:r>
            <a:r>
              <a:rPr lang="en-US" altLang="zh-CN">
                <a:latin typeface="+mn-ea"/>
              </a:rPr>
              <a:t>.</a:t>
            </a:r>
            <a:endParaRPr lang="en-US" altLang="zh-CN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35054" y="2296570"/>
            <a:ext cx="149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祝您</a:t>
            </a:r>
            <a:r>
              <a:rPr lang="en-US" altLang="zh-CN"/>
              <a:t>…</a:t>
            </a:r>
            <a:endParaRPr lang="en-US" altLang="zh-CN"/>
          </a:p>
          <a:p>
            <a:pPr algn="ctr"/>
            <a:r>
              <a:rPr lang="en-US" altLang="zh-CN"/>
              <a:t> wish you…</a:t>
            </a:r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4</a:t>
            </a:r>
            <a:endParaRPr lang="zh-CN" altLang="en-US" sz="200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1648" y="4004084"/>
            <a:ext cx="2015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再见</a:t>
            </a:r>
            <a:endParaRPr lang="en-US" altLang="zh-CN"/>
          </a:p>
          <a:p>
            <a:pPr algn="ctr"/>
            <a:r>
              <a:rPr lang="en-US" altLang="zh-CN"/>
              <a:t>See you next time.</a:t>
            </a:r>
            <a:endParaRPr lang="en-US" altLang="zh-CN"/>
          </a:p>
          <a:p>
            <a:pPr algn="ctr"/>
            <a:r>
              <a:rPr lang="en-US" altLang="zh-CN"/>
              <a:t>Farewell. </a:t>
            </a:r>
            <a:endParaRPr lang="en-US" altLang="zh-CN"/>
          </a:p>
          <a:p>
            <a:pPr algn="ctr"/>
            <a:r>
              <a:rPr lang="en-US" altLang="zh-CN"/>
              <a:t>See you.</a:t>
            </a:r>
            <a:endParaRPr lang="en-US" altLang="zh-CN"/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5</a:t>
            </a:r>
            <a:endParaRPr lang="zh-CN" altLang="en-US" sz="200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8479" y="4142091"/>
            <a:ext cx="2273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祝您有个愉快的</a:t>
            </a:r>
            <a:r>
              <a:rPr lang="en-US" altLang="zh-CN"/>
              <a:t>…</a:t>
            </a:r>
            <a:endParaRPr lang="en-US" altLang="zh-CN"/>
          </a:p>
          <a:p>
            <a:pPr algn="ctr"/>
            <a:r>
              <a:rPr lang="en-US" altLang="zh-CN"/>
              <a:t>Have a nice/good evening.</a:t>
            </a:r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n-ea"/>
              </a:rPr>
              <a:t>6</a:t>
            </a:r>
            <a:endParaRPr lang="zh-CN" altLang="en-US" sz="20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54128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旅途 </a:t>
            </a:r>
            <a:r>
              <a:rPr lang="en-US" altLang="zh-CN"/>
              <a:t>trip/journey</a:t>
            </a:r>
            <a:endParaRPr lang="en-US" altLang="zh-CN"/>
          </a:p>
        </p:txBody>
      </p:sp>
      <p:sp>
        <p:nvSpPr>
          <p:cNvPr id="31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33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5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 rot="10800000">
            <a:off x="11725830" y="126877"/>
            <a:ext cx="466170" cy="379750"/>
            <a:chOff x="38378" y="151762"/>
            <a:chExt cx="466170" cy="517217"/>
          </a:xfrm>
        </p:grpSpPr>
        <p:sp>
          <p:nvSpPr>
            <p:cNvPr id="37" name="Freeform 5"/>
            <p:cNvSpPr/>
            <p:nvPr/>
          </p:nvSpPr>
          <p:spPr bwMode="auto">
            <a:xfrm>
              <a:off x="38378" y="151762"/>
              <a:ext cx="466170" cy="517217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8" name="组合 8"/>
            <p:cNvGrpSpPr/>
            <p:nvPr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-4545" y="6721939"/>
            <a:ext cx="12192000" cy="136061"/>
            <a:chOff x="-17463" y="5040313"/>
            <a:chExt cx="9166226" cy="123825"/>
          </a:xfrm>
        </p:grpSpPr>
        <p:sp>
          <p:nvSpPr>
            <p:cNvPr id="42" name="矩形 41"/>
            <p:cNvSpPr/>
            <p:nvPr/>
          </p:nvSpPr>
          <p:spPr bwMode="auto">
            <a:xfrm flipH="1">
              <a:off x="-17463" y="5040313"/>
              <a:ext cx="9166226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 flipH="1">
              <a:off x="-17463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8" name="六边形 77"/>
          <p:cNvSpPr/>
          <p:nvPr>
            <p:custDataLst>
              <p:tags r:id="rId4"/>
            </p:custDataLst>
          </p:nvPr>
        </p:nvSpPr>
        <p:spPr>
          <a:xfrm flipH="1">
            <a:off x="1368588" y="780387"/>
            <a:ext cx="1665397" cy="1484499"/>
          </a:xfrm>
          <a:prstGeom prst="hexagon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54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54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六边形 78"/>
          <p:cNvSpPr/>
          <p:nvPr>
            <p:custDataLst>
              <p:tags r:id="rId5"/>
            </p:custDataLst>
          </p:nvPr>
        </p:nvSpPr>
        <p:spPr>
          <a:xfrm flipH="1">
            <a:off x="1087392" y="1957402"/>
            <a:ext cx="1177306" cy="1050874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36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3600" b="1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>
            <p:custDataLst>
              <p:tags r:id="rId6"/>
            </p:custDataLst>
          </p:nvPr>
        </p:nvSpPr>
        <p:spPr>
          <a:xfrm flipH="1">
            <a:off x="1863306" y="2489426"/>
            <a:ext cx="1090344" cy="326657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CN" sz="4400" kern="0">
                <a:solidFill>
                  <a:srgbClr val="D1D1D1"/>
                </a:solidFill>
              </a:rPr>
              <a:t>CONTENTS</a:t>
            </a:r>
            <a:endParaRPr lang="zh-CN" altLang="en-US" sz="4400" kern="0">
              <a:solidFill>
                <a:srgbClr val="D1D1D1"/>
              </a:solidFill>
            </a:endParaRPr>
          </a:p>
        </p:txBody>
      </p:sp>
      <p:sp>
        <p:nvSpPr>
          <p:cNvPr id="84" name="文本框 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9688486" y="1474039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1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8" name="文本框 4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9688486" y="2120794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2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文本框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9688486" y="2737420"/>
            <a:ext cx="769276" cy="4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3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文本框 5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9688486" y="3382167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4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文本框 5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>
            <a:off x="9688486" y="3986741"/>
            <a:ext cx="769276" cy="4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5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文本框 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>
            <a:off x="9688486" y="4633496"/>
            <a:ext cx="769276" cy="4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6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文本框 6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>
            <a:off x="9688486" y="5250124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7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407573" y="1430701"/>
            <a:ext cx="5055536" cy="440461"/>
            <a:chOff x="4407573" y="1430701"/>
            <a:chExt cx="5055536" cy="440461"/>
          </a:xfrm>
        </p:grpSpPr>
        <p:sp>
          <p:nvSpPr>
            <p:cNvPr id="82" name="文本框 81"/>
            <p:cNvSpPr txBox="1"/>
            <p:nvPr>
              <p:custDataLst>
                <p:tags r:id="rId14"/>
              </p:custDataLst>
            </p:nvPr>
          </p:nvSpPr>
          <p:spPr>
            <a:xfrm flipH="1">
              <a:off x="5954161" y="1509317"/>
              <a:ext cx="3508948" cy="321369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3" name="直接连接符 38"/>
            <p:cNvCxnSpPr>
              <a:cxnSpLocks noChangeShapeType="1"/>
              <a:stCxn id="82" idx="2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407573" y="1830686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矩形 113"/>
            <p:cNvSpPr/>
            <p:nvPr/>
          </p:nvSpPr>
          <p:spPr>
            <a:xfrm>
              <a:off x="7142908" y="150183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问候与欢迎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4608106" y="1430701"/>
              <a:ext cx="11626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Greeting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4407573" y="2072050"/>
            <a:ext cx="5055536" cy="431432"/>
            <a:chOff x="4407573" y="2072050"/>
            <a:chExt cx="5055536" cy="431432"/>
          </a:xfrm>
        </p:grpSpPr>
        <p:sp>
          <p:nvSpPr>
            <p:cNvPr id="86" name="文本框 85"/>
            <p:cNvSpPr txBox="1"/>
            <p:nvPr>
              <p:custDataLst>
                <p:tags r:id="rId16"/>
              </p:custDataLst>
            </p:nvPr>
          </p:nvSpPr>
          <p:spPr>
            <a:xfrm flipH="1">
              <a:off x="5954161" y="2156072"/>
              <a:ext cx="3508948" cy="319360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7" name="直接连接符 42"/>
            <p:cNvCxnSpPr>
              <a:cxnSpLocks noChangeShapeType="1"/>
              <a:stCxn id="86" idx="2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407573" y="2475432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" name="矩形 115"/>
            <p:cNvSpPr/>
            <p:nvPr/>
          </p:nvSpPr>
          <p:spPr>
            <a:xfrm>
              <a:off x="4608106" y="2072050"/>
              <a:ext cx="1161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Direction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142908" y="213415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指路与带领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407573" y="2688685"/>
            <a:ext cx="5055536" cy="447117"/>
            <a:chOff x="4407573" y="2688685"/>
            <a:chExt cx="5055536" cy="447117"/>
          </a:xfrm>
        </p:grpSpPr>
        <p:sp>
          <p:nvSpPr>
            <p:cNvPr id="90" name="文本框 89"/>
            <p:cNvSpPr txBox="1"/>
            <p:nvPr>
              <p:custDataLst>
                <p:tags r:id="rId18"/>
              </p:custDataLst>
            </p:nvPr>
          </p:nvSpPr>
          <p:spPr>
            <a:xfrm flipH="1">
              <a:off x="5954161" y="2772699"/>
              <a:ext cx="3508948" cy="319361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1" name="直接连接符 46"/>
            <p:cNvCxnSpPr>
              <a:cxnSpLocks noChangeShapeType="1"/>
              <a:stCxn id="90" idx="2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407573" y="3092059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矩形 116"/>
            <p:cNvSpPr/>
            <p:nvPr/>
          </p:nvSpPr>
          <p:spPr>
            <a:xfrm>
              <a:off x="4608106" y="2688685"/>
              <a:ext cx="9952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Thanks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7142908" y="276647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感谢与回答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407573" y="3317677"/>
            <a:ext cx="5055536" cy="450445"/>
            <a:chOff x="4407573" y="3317677"/>
            <a:chExt cx="5055536" cy="450445"/>
          </a:xfrm>
        </p:grpSpPr>
        <p:sp>
          <p:nvSpPr>
            <p:cNvPr id="94" name="文本框 93"/>
            <p:cNvSpPr txBox="1"/>
            <p:nvPr>
              <p:custDataLst>
                <p:tags r:id="rId20"/>
              </p:custDataLst>
            </p:nvPr>
          </p:nvSpPr>
          <p:spPr>
            <a:xfrm flipH="1">
              <a:off x="5954161" y="3417445"/>
              <a:ext cx="3508948" cy="321369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5" name="直接连接符 50"/>
            <p:cNvCxnSpPr>
              <a:cxnSpLocks noChangeShapeType="1"/>
              <a:stCxn id="94" idx="2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407573" y="3738814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矩形 117"/>
            <p:cNvSpPr/>
            <p:nvPr/>
          </p:nvSpPr>
          <p:spPr>
            <a:xfrm>
              <a:off x="4608106" y="3317677"/>
              <a:ext cx="12907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Apologies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142908" y="339879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致歉与答复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07573" y="3946669"/>
            <a:ext cx="5055536" cy="453773"/>
            <a:chOff x="4407573" y="3946669"/>
            <a:chExt cx="5055536" cy="453773"/>
          </a:xfrm>
        </p:grpSpPr>
        <p:sp>
          <p:nvSpPr>
            <p:cNvPr id="98" name="文本框 97"/>
            <p:cNvSpPr txBox="1"/>
            <p:nvPr>
              <p:custDataLst>
                <p:tags r:id="rId22"/>
              </p:custDataLst>
            </p:nvPr>
          </p:nvSpPr>
          <p:spPr>
            <a:xfrm flipH="1">
              <a:off x="5954161" y="4022020"/>
              <a:ext cx="3508948" cy="321369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9" name="直接连接符 54"/>
            <p:cNvCxnSpPr>
              <a:cxnSpLocks noChangeShapeType="1"/>
              <a:stCxn id="98" idx="2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4407573" y="4343389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矩形 118"/>
            <p:cNvSpPr/>
            <p:nvPr/>
          </p:nvSpPr>
          <p:spPr>
            <a:xfrm>
              <a:off x="4608106" y="3946669"/>
              <a:ext cx="11352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Check in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7142908" y="4031110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入住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4407573" y="4575661"/>
            <a:ext cx="5055536" cy="457101"/>
            <a:chOff x="4407573" y="4575661"/>
            <a:chExt cx="5055536" cy="457101"/>
          </a:xfrm>
        </p:grpSpPr>
        <p:sp>
          <p:nvSpPr>
            <p:cNvPr id="102" name="文本框 101"/>
            <p:cNvSpPr txBox="1"/>
            <p:nvPr>
              <p:custDataLst>
                <p:tags r:id="rId24"/>
              </p:custDataLst>
            </p:nvPr>
          </p:nvSpPr>
          <p:spPr>
            <a:xfrm flipH="1">
              <a:off x="5954161" y="4668776"/>
              <a:ext cx="3508948" cy="319361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3" name="直接连接符 58"/>
            <p:cNvCxnSpPr>
              <a:cxnSpLocks noChangeShapeType="1"/>
              <a:stCxn id="102" idx="2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07573" y="4988136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矩形 119"/>
            <p:cNvSpPr/>
            <p:nvPr/>
          </p:nvSpPr>
          <p:spPr>
            <a:xfrm>
              <a:off x="4608106" y="4575661"/>
              <a:ext cx="11397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Farewell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7142908" y="466343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道别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407573" y="5204652"/>
            <a:ext cx="5055536" cy="460430"/>
            <a:chOff x="4407573" y="5204652"/>
            <a:chExt cx="5055536" cy="460430"/>
          </a:xfrm>
        </p:grpSpPr>
        <p:sp>
          <p:nvSpPr>
            <p:cNvPr id="106" name="文本框 105"/>
            <p:cNvSpPr txBox="1"/>
            <p:nvPr>
              <p:custDataLst>
                <p:tags r:id="rId26"/>
              </p:custDataLst>
            </p:nvPr>
          </p:nvSpPr>
          <p:spPr>
            <a:xfrm flipH="1">
              <a:off x="5954161" y="5283393"/>
              <a:ext cx="3508948" cy="321369"/>
            </a:xfrm>
            <a:custGeom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8" name="直接连接符 63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4407573" y="5604762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矩形 120"/>
            <p:cNvSpPr/>
            <p:nvPr/>
          </p:nvSpPr>
          <p:spPr>
            <a:xfrm>
              <a:off x="4608106" y="5204652"/>
              <a:ext cx="1441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Hotel place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7142908" y="529575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酒店场所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/>
      <p:bldP spid="84" grpId="0"/>
      <p:bldP spid="88" grpId="0"/>
      <p:bldP spid="92" grpId="0"/>
      <p:bldP spid="96" grpId="0"/>
      <p:bldP spid="100" grpId="0"/>
      <p:bldP spid="104" grpId="0"/>
      <p:bldP spid="1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HOTEL PLACE 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251622" y="1769969"/>
            <a:ext cx="4125978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541729" y="2199908"/>
            <a:ext cx="31085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酒店场所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221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Seven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71288" y="156629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Hotel place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酒店场所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4934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10086525" y="163774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srgbClr val="C00000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Farewell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" y="1543050"/>
            <a:ext cx="12192001" cy="4076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0600" y="4147319"/>
            <a:ext cx="174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Chinese </a:t>
            </a:r>
            <a:endParaRPr lang="en-US" altLang="zh-CN" sz="2000" b="1">
              <a:solidFill>
                <a:srgbClr val="C00000"/>
              </a:solidFill>
            </a:endParaRPr>
          </a:p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Restaurant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19983" y="4147319"/>
            <a:ext cx="174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Western </a:t>
            </a:r>
            <a:endParaRPr lang="en-US" altLang="zh-CN" sz="2000" b="1">
              <a:solidFill>
                <a:srgbClr val="C00000"/>
              </a:solidFill>
            </a:endParaRPr>
          </a:p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Restaurant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39366" y="4147319"/>
            <a:ext cx="174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Coffee </a:t>
            </a:r>
            <a:endParaRPr lang="en-US" altLang="zh-CN" sz="2000" b="1">
              <a:solidFill>
                <a:srgbClr val="C00000"/>
              </a:solidFill>
            </a:endParaRPr>
          </a:p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Shop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58749" y="42997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Bar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6752" y="49118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中餐厅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24142" y="49118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西餐厅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11532" y="49118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咖啡厅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608471" y="49118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酒吧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1100" y="2071360"/>
            <a:ext cx="2019300" cy="2019300"/>
            <a:chOff x="1181100" y="2071360"/>
            <a:chExt cx="2019300" cy="2019300"/>
          </a:xfrm>
        </p:grpSpPr>
        <p:sp>
          <p:nvSpPr>
            <p:cNvPr id="3" name="矩形 2"/>
            <p:cNvSpPr/>
            <p:nvPr/>
          </p:nvSpPr>
          <p:spPr>
            <a:xfrm>
              <a:off x="11811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465942" y="2395210"/>
              <a:ext cx="1447800" cy="1371600"/>
              <a:chOff x="609600" y="1600200"/>
              <a:chExt cx="1447800" cy="1371600"/>
            </a:xfrm>
          </p:grpSpPr>
          <p:sp>
            <p:nvSpPr>
              <p:cNvPr id="36" name="Oval 7"/>
              <p:cNvSpPr>
                <a:spLocks noChangeArrowheads="1"/>
              </p:cNvSpPr>
              <p:nvPr/>
            </p:nvSpPr>
            <p:spPr bwMode="auto">
              <a:xfrm>
                <a:off x="609600" y="1600200"/>
                <a:ext cx="1447800" cy="1371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1676400" y="1600200"/>
                <a:ext cx="76200" cy="12954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1828800" y="1600200"/>
                <a:ext cx="76200" cy="12954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784600" y="2071360"/>
            <a:ext cx="2019300" cy="2019300"/>
            <a:chOff x="3784600" y="2071360"/>
            <a:chExt cx="2019300" cy="2019300"/>
          </a:xfrm>
        </p:grpSpPr>
        <p:sp>
          <p:nvSpPr>
            <p:cNvPr id="26" name="矩形 25"/>
            <p:cNvSpPr/>
            <p:nvPr/>
          </p:nvSpPr>
          <p:spPr>
            <a:xfrm>
              <a:off x="37846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994150" y="2280910"/>
              <a:ext cx="1600200" cy="1600200"/>
              <a:chOff x="4876800" y="1447800"/>
              <a:chExt cx="1600200" cy="1600200"/>
            </a:xfrm>
          </p:grpSpPr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4876800" y="1447800"/>
                <a:ext cx="1600200" cy="1600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1" name="Group 27"/>
              <p:cNvGrpSpPr/>
              <p:nvPr/>
            </p:nvGrpSpPr>
            <p:grpSpPr>
              <a:xfrm>
                <a:off x="5219700" y="1773238"/>
                <a:ext cx="381000" cy="990600"/>
                <a:chOff x="3216" y="1152"/>
                <a:chExt cx="240" cy="624"/>
              </a:xfrm>
            </p:grpSpPr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48" cy="192"/>
                </a:xfrm>
                <a:prstGeom prst="flowChartManualInput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AutoShape 29"/>
                <p:cNvSpPr>
                  <a:spLocks noChangeArrowheads="1"/>
                </p:cNvSpPr>
                <p:nvPr/>
              </p:nvSpPr>
              <p:spPr bwMode="auto">
                <a:xfrm>
                  <a:off x="3408" y="1200"/>
                  <a:ext cx="48" cy="192"/>
                </a:xfrm>
                <a:prstGeom prst="flowChartManualInput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7" name="Group 30"/>
                <p:cNvGrpSpPr/>
                <p:nvPr/>
              </p:nvGrpSpPr>
              <p:grpSpPr>
                <a:xfrm>
                  <a:off x="3312" y="1152"/>
                  <a:ext cx="48" cy="624"/>
                  <a:chOff x="3312" y="1152"/>
                  <a:chExt cx="48" cy="624"/>
                </a:xfrm>
              </p:grpSpPr>
              <p:sp>
                <p:nvSpPr>
                  <p:cNvPr id="4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152"/>
                    <a:ext cx="48" cy="288"/>
                  </a:xfrm>
                  <a:prstGeom prst="flowChartManualInpu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440"/>
                    <a:ext cx="48" cy="336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2" name="Group 33"/>
              <p:cNvGrpSpPr/>
              <p:nvPr/>
            </p:nvGrpSpPr>
            <p:grpSpPr>
              <a:xfrm>
                <a:off x="5853113" y="1752600"/>
                <a:ext cx="231775" cy="1066800"/>
                <a:chOff x="3611" y="1104"/>
                <a:chExt cx="146" cy="672"/>
              </a:xfrm>
            </p:grpSpPr>
            <p:sp>
              <p:nvSpPr>
                <p:cNvPr id="43" name="AutoShape 34"/>
                <p:cNvSpPr>
                  <a:spLocks noChangeArrowheads="1"/>
                </p:cNvSpPr>
                <p:nvPr/>
              </p:nvSpPr>
              <p:spPr bwMode="auto">
                <a:xfrm rot="10679284">
                  <a:off x="3611" y="1104"/>
                  <a:ext cx="144" cy="384"/>
                </a:xfrm>
                <a:prstGeom prst="flowChartDelay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solidFill>
                    <a:schemeClr val="folHlink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35"/>
                <p:cNvSpPr>
                  <a:spLocks noChangeArrowheads="1"/>
                </p:cNvSpPr>
                <p:nvPr/>
              </p:nvSpPr>
              <p:spPr bwMode="auto">
                <a:xfrm>
                  <a:off x="3709" y="1488"/>
                  <a:ext cx="48" cy="288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solidFill>
                    <a:schemeClr val="folHlink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6388100" y="2071360"/>
            <a:ext cx="2019300" cy="2019300"/>
            <a:chOff x="6388100" y="2071360"/>
            <a:chExt cx="2019300" cy="2019300"/>
          </a:xfrm>
        </p:grpSpPr>
        <p:sp>
          <p:nvSpPr>
            <p:cNvPr id="27" name="矩形 26"/>
            <p:cNvSpPr/>
            <p:nvPr/>
          </p:nvSpPr>
          <p:spPr>
            <a:xfrm>
              <a:off x="63881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689733" y="2738110"/>
              <a:ext cx="1447800" cy="685800"/>
              <a:chOff x="685800" y="4876800"/>
              <a:chExt cx="1447800" cy="685800"/>
            </a:xfrm>
          </p:grpSpPr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1447800" cy="152400"/>
              </a:xfrm>
              <a:prstGeom prst="flowChartTerminator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 rot="5392961">
                <a:off x="1104107" y="4839493"/>
                <a:ext cx="609600" cy="684213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991600" y="2071360"/>
            <a:ext cx="2019300" cy="2019300"/>
            <a:chOff x="8991600" y="2071360"/>
            <a:chExt cx="2019300" cy="2019300"/>
          </a:xfrm>
        </p:grpSpPr>
        <p:sp>
          <p:nvSpPr>
            <p:cNvPr id="28" name="矩形 27"/>
            <p:cNvSpPr/>
            <p:nvPr/>
          </p:nvSpPr>
          <p:spPr>
            <a:xfrm>
              <a:off x="89916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9734550" y="2636647"/>
              <a:ext cx="533400" cy="990600"/>
              <a:chOff x="5562600" y="4648200"/>
              <a:chExt cx="533400" cy="990600"/>
            </a:xfrm>
          </p:grpSpPr>
          <p:sp>
            <p:nvSpPr>
              <p:cNvPr id="53" name="AutoShape 21"/>
              <p:cNvSpPr>
                <a:spLocks noChangeArrowheads="1"/>
              </p:cNvSpPr>
              <p:nvPr/>
            </p:nvSpPr>
            <p:spPr bwMode="auto">
              <a:xfrm rot="5446311">
                <a:off x="5524500" y="4686300"/>
                <a:ext cx="609600" cy="533400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AutoShape 22"/>
              <p:cNvSpPr>
                <a:spLocks noChangeArrowheads="1"/>
              </p:cNvSpPr>
              <p:nvPr/>
            </p:nvSpPr>
            <p:spPr bwMode="auto">
              <a:xfrm>
                <a:off x="5562600" y="4648200"/>
                <a:ext cx="533400" cy="152400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5791200" y="5257800"/>
                <a:ext cx="762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AutoShape 24"/>
              <p:cNvSpPr>
                <a:spLocks noChangeArrowheads="1"/>
              </p:cNvSpPr>
              <p:nvPr/>
            </p:nvSpPr>
            <p:spPr bwMode="auto">
              <a:xfrm>
                <a:off x="5715000" y="5562600"/>
                <a:ext cx="228600" cy="76200"/>
              </a:xfrm>
              <a:prstGeom prst="flowChartTerminator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5" grpId="0"/>
      <p:bldP spid="29" grpId="0"/>
      <p:bldP spid="30" grpId="0"/>
      <p:bldP spid="31" grpId="0"/>
      <p:bldP spid="6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71288" y="156629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Hotel place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酒店场所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4934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10086525" y="163774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srgbClr val="C00000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Farewell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951995" y="1219200"/>
            <a:ext cx="10288011" cy="515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6502996" y="3880353"/>
            <a:ext cx="2197100" cy="2197100"/>
            <a:chOff x="6299200" y="1508125"/>
            <a:chExt cx="2197100" cy="2197100"/>
          </a:xfrm>
        </p:grpSpPr>
        <p:sp>
          <p:nvSpPr>
            <p:cNvPr id="11" name="椭圆 10"/>
            <p:cNvSpPr/>
            <p:nvPr/>
          </p:nvSpPr>
          <p:spPr>
            <a:xfrm>
              <a:off x="6299200" y="1508125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556375" y="2127751"/>
              <a:ext cx="1682750" cy="981604"/>
              <a:chOff x="5029200" y="4648200"/>
              <a:chExt cx="1828800" cy="1066800"/>
            </a:xfrm>
          </p:grpSpPr>
          <p:sp>
            <p:nvSpPr>
              <p:cNvPr id="80" name="AutoShape 18"/>
              <p:cNvSpPr>
                <a:spLocks noChangeArrowheads="1"/>
              </p:cNvSpPr>
              <p:nvPr/>
            </p:nvSpPr>
            <p:spPr bwMode="auto">
              <a:xfrm>
                <a:off x="5029200" y="4648200"/>
                <a:ext cx="1828800" cy="1066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5029200" y="4953000"/>
                <a:ext cx="18288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34000" y="5029200"/>
                <a:ext cx="1143000" cy="3048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6350">
                      <a:solidFill>
                        <a:srgbClr val="000000"/>
                      </a:solidFill>
                      <a:miter lim="800000"/>
                    </a:ln>
                    <a:solidFill>
                      <a:schemeClr val="bg1"/>
                    </a:solidFill>
                    <a:latin typeface="Comic Sans MS" panose="030f0702030302020204"/>
                    <a:ea typeface="Comic Sans MS" panose="030f0702030302020204"/>
                    <a:cs typeface="Comic Sans MS" panose="030f0702030302020204"/>
                  </a:rPr>
                  <a:t>VISA</a:t>
                </a:r>
                <a:endParaRPr lang="zh-CN" altLang="en-US" sz="3600" b="1" kern="10">
                  <a:ln w="6350">
                    <a:solidFill>
                      <a:srgbClr val="000000"/>
                    </a:solidFill>
                    <a:miter lim="800000"/>
                  </a:ln>
                  <a:solidFill>
                    <a:schemeClr val="bg1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2018742" y="1444928"/>
            <a:ext cx="2969200" cy="2197100"/>
            <a:chOff x="3649594" y="2543478"/>
            <a:chExt cx="2969200" cy="2197100"/>
          </a:xfrm>
        </p:grpSpPr>
        <p:sp>
          <p:nvSpPr>
            <p:cNvPr id="84" name="椭圆 83"/>
            <p:cNvSpPr/>
            <p:nvPr/>
          </p:nvSpPr>
          <p:spPr>
            <a:xfrm>
              <a:off x="4033025" y="2543478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594" y="2686258"/>
              <a:ext cx="2969200" cy="1855750"/>
            </a:xfrm>
            <a:prstGeom prst="rect">
              <a:avLst/>
            </a:prstGeom>
          </p:spPr>
        </p:pic>
      </p:grpSp>
      <p:grpSp>
        <p:nvGrpSpPr>
          <p:cNvPr id="89" name="组合 88"/>
          <p:cNvGrpSpPr/>
          <p:nvPr/>
        </p:nvGrpSpPr>
        <p:grpSpPr>
          <a:xfrm>
            <a:off x="2402173" y="3880353"/>
            <a:ext cx="2197100" cy="2197100"/>
            <a:chOff x="6188427" y="1518987"/>
            <a:chExt cx="2197100" cy="2197100"/>
          </a:xfrm>
        </p:grpSpPr>
        <p:sp>
          <p:nvSpPr>
            <p:cNvPr id="86" name="椭圆 85"/>
            <p:cNvSpPr/>
            <p:nvPr/>
          </p:nvSpPr>
          <p:spPr>
            <a:xfrm>
              <a:off x="6188427" y="1518987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252" y="1892374"/>
              <a:ext cx="1671649" cy="1346126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6502996" y="1420379"/>
            <a:ext cx="2197100" cy="2197100"/>
            <a:chOff x="8338696" y="1471051"/>
            <a:chExt cx="2197100" cy="2197100"/>
          </a:xfrm>
        </p:grpSpPr>
        <p:sp>
          <p:nvSpPr>
            <p:cNvPr id="87" name="椭圆 86"/>
            <p:cNvSpPr/>
            <p:nvPr/>
          </p:nvSpPr>
          <p:spPr>
            <a:xfrm>
              <a:off x="8338696" y="1471051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588" y="1733925"/>
              <a:ext cx="1563316" cy="1563316"/>
            </a:xfrm>
            <a:prstGeom prst="rect">
              <a:avLst/>
            </a:prstGeom>
          </p:spPr>
        </p:pic>
      </p:grpSp>
      <p:sp>
        <p:nvSpPr>
          <p:cNvPr id="91" name="WordArt 15"/>
          <p:cNvSpPr>
            <a:spLocks noChangeArrowheads="1" noChangeShapeType="1" noTextEdit="1"/>
          </p:cNvSpPr>
          <p:nvPr/>
        </p:nvSpPr>
        <p:spPr bwMode="auto">
          <a:xfrm>
            <a:off x="4617700" y="4684202"/>
            <a:ext cx="160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Parking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92" name="WordArt 17"/>
          <p:cNvSpPr>
            <a:spLocks noChangeArrowheads="1" noChangeShapeType="1" noTextEdit="1"/>
          </p:cNvSpPr>
          <p:nvPr/>
        </p:nvSpPr>
        <p:spPr bwMode="auto">
          <a:xfrm>
            <a:off x="8807652" y="2594164"/>
            <a:ext cx="219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Business 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Center</a:t>
            </a:r>
            <a:endParaRPr lang="en-US" altLang="zh-CN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93" name="WordArt 21"/>
          <p:cNvSpPr>
            <a:spLocks noChangeArrowheads="1" noChangeShapeType="1" noTextEdit="1"/>
          </p:cNvSpPr>
          <p:nvPr/>
        </p:nvSpPr>
        <p:spPr bwMode="auto">
          <a:xfrm>
            <a:off x="9001401" y="4733739"/>
            <a:ext cx="172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Credit Card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94" name="WordArt 22"/>
          <p:cNvSpPr>
            <a:spLocks noChangeArrowheads="1" noChangeShapeType="1" noTextEdit="1"/>
          </p:cNvSpPr>
          <p:nvPr/>
        </p:nvSpPr>
        <p:spPr bwMode="auto">
          <a:xfrm>
            <a:off x="4706829" y="2525337"/>
            <a:ext cx="1579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Conference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Room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95" name="WordArt 23"/>
          <p:cNvSpPr>
            <a:spLocks noChangeArrowheads="1" noChangeShapeType="1" noTextEdit="1"/>
          </p:cNvSpPr>
          <p:nvPr/>
        </p:nvSpPr>
        <p:spPr bwMode="auto">
          <a:xfrm>
            <a:off x="4673094" y="2179638"/>
            <a:ext cx="140017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会议室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WordArt 24"/>
          <p:cNvSpPr>
            <a:spLocks noChangeArrowheads="1" noChangeShapeType="1" noTextEdit="1"/>
          </p:cNvSpPr>
          <p:nvPr/>
        </p:nvSpPr>
        <p:spPr bwMode="auto">
          <a:xfrm>
            <a:off x="8807652" y="22274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商务中心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932194" y="43508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停车场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9170407" y="438733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信用卡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7" grpId="0" animBg="1"/>
      <p:bldP spid="92" grpId="0" animBg="1"/>
      <p:bldP spid="94" grpId="0" animBg="1"/>
      <p:bldP spid="95" grpId="0" animBg="1"/>
      <p:bldP spid="96" grpId="0" animBg="1"/>
      <p:bldP spid="97" grpId="0"/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1543050"/>
            <a:ext cx="12192001" cy="4076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11813" y="41473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Tennis courts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81768" y="41473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Night Club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39366" y="41473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Sauna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86749" y="4147319"/>
            <a:ext cx="2043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Swimming   Pool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51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网球场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06349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夜总会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89447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桑拿浴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72544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游泳池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7582" t="934" r="17888" b="4499"/>
          <a:stretch>
            <a:fillRect/>
          </a:stretch>
        </p:blipFill>
        <p:spPr>
          <a:xfrm>
            <a:off x="1419743" y="2191097"/>
            <a:ext cx="1708066" cy="1708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41" y="2191097"/>
            <a:ext cx="1708066" cy="1708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39" y="2191097"/>
            <a:ext cx="1658014" cy="162006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86" y="2191097"/>
            <a:ext cx="1658014" cy="162006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5" name="矩形 34"/>
          <p:cNvSpPr/>
          <p:nvPr/>
        </p:nvSpPr>
        <p:spPr>
          <a:xfrm>
            <a:off x="571288" y="156629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Hotel place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酒店场所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749344" y="300506"/>
            <a:ext cx="6407150" cy="261610"/>
            <a:chOff x="5633458" y="133673"/>
            <a:chExt cx="6407150" cy="261610"/>
          </a:xfrm>
        </p:grpSpPr>
        <p:sp>
          <p:nvSpPr>
            <p:cNvPr id="37" name="圆角矩形 24"/>
            <p:cNvSpPr/>
            <p:nvPr/>
          </p:nvSpPr>
          <p:spPr bwMode="auto">
            <a:xfrm>
              <a:off x="10086525" y="163774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srgbClr val="C00000"/>
                </a:solidFill>
              </a:endParaRP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Farewell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4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4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9" grpId="0"/>
      <p:bldP spid="30" grpId="0"/>
      <p:bldP spid="31" grpId="0"/>
      <p:bldP spid="6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2805575" y="2905771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方正毡笔黑简体" panose="03000509000000000000" pitchFamily="65" charset="-122"/>
              </a:rPr>
              <a:t>The Hotel English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238171" y="1365107"/>
            <a:ext cx="3817258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801612" y="1150229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19582" y="3653691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295" r="12174" b="689"/>
          <a:stretch>
            <a:fillRect/>
          </a:stretch>
        </p:blipFill>
        <p:spPr bwMode="auto">
          <a:xfrm>
            <a:off x="5331048" y="618681"/>
            <a:ext cx="6630643" cy="5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369878" y="2657220"/>
            <a:ext cx="59363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923438" y="1801528"/>
            <a:ext cx="64235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课程结束  感谢聆听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 flipH="1">
            <a:off x="980739" y="2952083"/>
            <a:ext cx="0" cy="953834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 GREETING 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accent1"/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1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问候与欢迎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One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Greeting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问候与欢迎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55665" y="301545"/>
            <a:ext cx="6407150" cy="261610"/>
            <a:chOff x="5947892" y="134712"/>
            <a:chExt cx="6407150" cy="261610"/>
          </a:xfrm>
        </p:grpSpPr>
        <p:sp>
          <p:nvSpPr>
            <p:cNvPr id="4" name="圆角矩形 24"/>
            <p:cNvSpPr/>
            <p:nvPr/>
          </p:nvSpPr>
          <p:spPr bwMode="auto">
            <a:xfrm>
              <a:off x="5972606" y="176066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5947892" y="134712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chemeClr val="bg1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" name="矩形 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1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1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33803" y="1475691"/>
            <a:ext cx="9702546" cy="4450456"/>
            <a:chOff x="1233803" y="1475691"/>
            <a:chExt cx="9702546" cy="4450456"/>
          </a:xfrm>
        </p:grpSpPr>
        <p:sp>
          <p:nvSpPr>
            <p:cNvPr id="15" name="矩形 14"/>
            <p:cNvSpPr/>
            <p:nvPr/>
          </p:nvSpPr>
          <p:spPr bwMode="auto">
            <a:xfrm>
              <a:off x="6504007" y="1489445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用于中午以前</a:t>
              </a:r>
              <a:endPara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8204"/>
            <p:cNvGrpSpPr/>
            <p:nvPr/>
          </p:nvGrpSpPr>
          <p:grpSpPr>
            <a:xfrm>
              <a:off x="6303809" y="1529577"/>
              <a:ext cx="201477" cy="201377"/>
              <a:chOff x="5308985" y="532629"/>
              <a:chExt cx="156756" cy="156756"/>
            </a:xfrm>
          </p:grpSpPr>
          <p:sp>
            <p:nvSpPr>
              <p:cNvPr id="94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869858" y="1475691"/>
              <a:ext cx="826232" cy="832351"/>
              <a:chOff x="4413699" y="771550"/>
              <a:chExt cx="642483" cy="647816"/>
            </a:xfrm>
          </p:grpSpPr>
          <p:cxnSp>
            <p:nvCxnSpPr>
              <p:cNvPr id="92" name="直接连接符 91"/>
              <p:cNvCxnSpPr>
                <a:endCxn id="93" idx="5"/>
              </p:cNvCxnSpPr>
              <p:nvPr/>
            </p:nvCxnSpPr>
            <p:spPr>
              <a:xfrm flipH="1" flipV="1">
                <a:off x="4613582" y="971611"/>
                <a:ext cx="442600" cy="44775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4413699" y="771550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857742" y="3436623"/>
              <a:ext cx="706778" cy="420773"/>
              <a:chOff x="5999667" y="2280811"/>
              <a:chExt cx="550357" cy="327278"/>
            </a:xfrm>
          </p:grpSpPr>
          <p:cxnSp>
            <p:nvCxnSpPr>
              <p:cNvPr id="90" name="直接连接符 89"/>
              <p:cNvCxnSpPr>
                <a:stCxn id="67" idx="3"/>
              </p:cNvCxnSpPr>
              <p:nvPr/>
            </p:nvCxnSpPr>
            <p:spPr>
              <a:xfrm flipV="1">
                <a:off x="5999667" y="2459461"/>
                <a:ext cx="325223" cy="14862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椭圆 90"/>
              <p:cNvSpPr/>
              <p:nvPr/>
            </p:nvSpPr>
            <p:spPr>
              <a:xfrm>
                <a:off x="6316503" y="2280811"/>
                <a:ext cx="233521" cy="23325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224106" y="4835698"/>
              <a:ext cx="789510" cy="299891"/>
              <a:chOff x="6244457" y="3385456"/>
              <a:chExt cx="615589" cy="233761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6244457" y="3469737"/>
                <a:ext cx="396077" cy="3339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6626217" y="3385456"/>
                <a:ext cx="233829" cy="23376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10769" y="5215152"/>
              <a:ext cx="862952" cy="628344"/>
              <a:chOff x="4218441" y="3691709"/>
              <a:chExt cx="671485" cy="488706"/>
            </a:xfrm>
          </p:grpSpPr>
          <p:cxnSp>
            <p:nvCxnSpPr>
              <p:cNvPr id="86" name="直接连接符 85"/>
              <p:cNvCxnSpPr/>
              <p:nvPr/>
            </p:nvCxnSpPr>
            <p:spPr>
              <a:xfrm flipH="1">
                <a:off x="4429570" y="3691709"/>
                <a:ext cx="460356" cy="30782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椭圆 86"/>
              <p:cNvSpPr/>
              <p:nvPr/>
            </p:nvSpPr>
            <p:spPr>
              <a:xfrm>
                <a:off x="4218441" y="3947168"/>
                <a:ext cx="233353" cy="23324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03469" y="4217096"/>
              <a:ext cx="347122" cy="609392"/>
              <a:chOff x="3348581" y="2905541"/>
              <a:chExt cx="269404" cy="474199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3508138" y="2905541"/>
                <a:ext cx="109847" cy="23387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3348581" y="3146379"/>
                <a:ext cx="234331" cy="2333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32505" y="3268103"/>
              <a:ext cx="553690" cy="619258"/>
              <a:chOff x="2428039" y="1829046"/>
              <a:chExt cx="431077" cy="481907"/>
            </a:xfrm>
          </p:grpSpPr>
          <p:cxnSp>
            <p:nvCxnSpPr>
              <p:cNvPr id="82" name="直接连接符 81"/>
              <p:cNvCxnSpPr/>
              <p:nvPr/>
            </p:nvCxnSpPr>
            <p:spPr>
              <a:xfrm flipH="1" flipV="1">
                <a:off x="2604989" y="2037885"/>
                <a:ext cx="254127" cy="27306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2428039" y="1829046"/>
                <a:ext cx="233482" cy="2333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592403" y="2904865"/>
              <a:ext cx="1123475" cy="1209043"/>
              <a:chOff x="4188350" y="1992367"/>
              <a:chExt cx="1125248" cy="1210762"/>
            </a:xfrm>
          </p:grpSpPr>
          <p:sp>
            <p:nvSpPr>
              <p:cNvPr id="80" name="六边形 79"/>
              <p:cNvSpPr/>
              <p:nvPr/>
            </p:nvSpPr>
            <p:spPr>
              <a:xfrm rot="16200000">
                <a:off x="4135278" y="2075595"/>
                <a:ext cx="1210762" cy="1044306"/>
              </a:xfrm>
              <a:prstGeom prst="hexagon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716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3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Malgun Gothic" panose="020b0503020000020004" pitchFamily="34" charset="-127"/>
                  </a:rPr>
                  <a:t>Welcome to our hotel</a:t>
                </a:r>
                <a:endParaRPr lang="en-US" altLang="ko-KR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Malgun Gothic" panose="020b0503020000020004" pitchFamily="34" charset="-127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52403" y="2214199"/>
              <a:ext cx="4875784" cy="3207001"/>
              <a:chOff x="2453859" y="1345734"/>
              <a:chExt cx="3794538" cy="2495744"/>
            </a:xfrm>
          </p:grpSpPr>
          <p:sp>
            <p:nvSpPr>
              <p:cNvPr id="68" name="六边形 67"/>
              <p:cNvSpPr/>
              <p:nvPr/>
            </p:nvSpPr>
            <p:spPr>
              <a:xfrm rot="16200000">
                <a:off x="3027814" y="1610063"/>
                <a:ext cx="752533" cy="649359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9" name="六边形 68"/>
              <p:cNvSpPr/>
              <p:nvPr/>
            </p:nvSpPr>
            <p:spPr>
              <a:xfrm rot="16200000">
                <a:off x="3405680" y="2273690"/>
                <a:ext cx="752533" cy="649359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70" name="六边形 69"/>
              <p:cNvSpPr/>
              <p:nvPr/>
            </p:nvSpPr>
            <p:spPr>
              <a:xfrm rot="16200000">
                <a:off x="5547451" y="3140532"/>
                <a:ext cx="752533" cy="649358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grpSp>
            <p:nvGrpSpPr>
              <p:cNvPr id="71" name="组合 21"/>
              <p:cNvGrpSpPr/>
              <p:nvPr/>
            </p:nvGrpSpPr>
            <p:grpSpPr>
              <a:xfrm>
                <a:off x="2453859" y="2222102"/>
                <a:ext cx="1125659" cy="752534"/>
                <a:chOff x="2453859" y="2222102"/>
                <a:chExt cx="1125659" cy="752534"/>
              </a:xfrm>
            </p:grpSpPr>
            <p:sp>
              <p:nvSpPr>
                <p:cNvPr id="78" name="六边形 77"/>
                <p:cNvSpPr/>
                <p:nvPr/>
              </p:nvSpPr>
              <p:spPr>
                <a:xfrm rot="16200000">
                  <a:off x="2642803" y="2274484"/>
                  <a:ext cx="752534" cy="647770"/>
                </a:xfrm>
                <a:prstGeom prst="hexagon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2453859" y="2380865"/>
                  <a:ext cx="1125659" cy="359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ko-KR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Good afternoon</a:t>
                  </a:r>
                  <a:endPara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组合 19"/>
              <p:cNvGrpSpPr/>
              <p:nvPr/>
            </p:nvGrpSpPr>
            <p:grpSpPr>
              <a:xfrm>
                <a:off x="4651198" y="3088944"/>
                <a:ext cx="1125659" cy="752534"/>
                <a:chOff x="4651198" y="3088944"/>
                <a:chExt cx="1125659" cy="752534"/>
              </a:xfrm>
            </p:grpSpPr>
            <p:sp>
              <p:nvSpPr>
                <p:cNvPr id="76" name="六边形 75"/>
                <p:cNvSpPr/>
                <p:nvPr/>
              </p:nvSpPr>
              <p:spPr>
                <a:xfrm rot="16200000">
                  <a:off x="4837760" y="3140532"/>
                  <a:ext cx="752534" cy="649358"/>
                </a:xfrm>
                <a:prstGeom prst="hexagon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4651198" y="3250882"/>
                  <a:ext cx="1125659" cy="359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ko-KR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Good </a:t>
                  </a:r>
                  <a:endPara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ko-KR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evening</a:t>
                  </a:r>
                  <a:endPara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12"/>
              <p:cNvGrpSpPr/>
              <p:nvPr/>
            </p:nvGrpSpPr>
            <p:grpSpPr>
              <a:xfrm>
                <a:off x="4657549" y="1345734"/>
                <a:ext cx="1125659" cy="752534"/>
                <a:chOff x="4657549" y="1345734"/>
                <a:chExt cx="1125659" cy="752534"/>
              </a:xfrm>
            </p:grpSpPr>
            <p:sp>
              <p:nvSpPr>
                <p:cNvPr id="74" name="六边形 73"/>
                <p:cNvSpPr/>
                <p:nvPr/>
              </p:nvSpPr>
              <p:spPr>
                <a:xfrm rot="16200000">
                  <a:off x="4833791" y="1398116"/>
                  <a:ext cx="752534" cy="647770"/>
                </a:xfrm>
                <a:prstGeom prst="hexagon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4657549" y="1491795"/>
                  <a:ext cx="1125659" cy="359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ko-KR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 Good </a:t>
                  </a:r>
                  <a:endPara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ko-KR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morning</a:t>
                  </a:r>
                  <a:endPara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6784978" y="3222234"/>
              <a:ext cx="1123475" cy="1209043"/>
              <a:chOff x="4188350" y="1992367"/>
              <a:chExt cx="1125248" cy="1210762"/>
            </a:xfrm>
          </p:grpSpPr>
          <p:sp>
            <p:nvSpPr>
              <p:cNvPr id="66" name="六边形 65"/>
              <p:cNvSpPr/>
              <p:nvPr/>
            </p:nvSpPr>
            <p:spPr>
              <a:xfrm rot="16200000">
                <a:off x="4135278" y="2075595"/>
                <a:ext cx="1210762" cy="1044306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7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64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Nice to meet you again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158487" y="4213339"/>
              <a:ext cx="1123475" cy="1209043"/>
              <a:chOff x="4188350" y="1992367"/>
              <a:chExt cx="1125248" cy="1210762"/>
            </a:xfrm>
          </p:grpSpPr>
          <p:sp>
            <p:nvSpPr>
              <p:cNvPr id="64" name="六边形 63"/>
              <p:cNvSpPr/>
              <p:nvPr/>
            </p:nvSpPr>
            <p:spPr>
              <a:xfrm rot="16200000">
                <a:off x="4135278" y="2075595"/>
                <a:ext cx="1210762" cy="1044306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5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64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Glad/nice to meet you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121828" y="2826673"/>
              <a:ext cx="946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Hello/Hi! 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50975" y="3589293"/>
              <a:ext cx="100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How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are you? 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67771" y="4693912"/>
              <a:ext cx="10417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Have a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good rest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865432" y="3450041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很高兴再次见到您</a:t>
              </a:r>
              <a:endPara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8204"/>
            <p:cNvGrpSpPr/>
            <p:nvPr/>
          </p:nvGrpSpPr>
          <p:grpSpPr>
            <a:xfrm>
              <a:off x="8665234" y="3490173"/>
              <a:ext cx="201477" cy="201377"/>
              <a:chOff x="5308985" y="532629"/>
              <a:chExt cx="156756" cy="156756"/>
            </a:xfrm>
          </p:grpSpPr>
          <p:sp>
            <p:nvSpPr>
              <p:cNvPr id="62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2" name="矩形 31"/>
            <p:cNvSpPr/>
            <p:nvPr/>
          </p:nvSpPr>
          <p:spPr bwMode="auto">
            <a:xfrm>
              <a:off x="9306598" y="4847412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祝您休息好</a:t>
              </a:r>
              <a:r>
                <a:rPr lang="en-US" altLang="zh-CN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!</a:t>
              </a:r>
              <a:endPara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组合 8204"/>
            <p:cNvGrpSpPr/>
            <p:nvPr/>
          </p:nvGrpSpPr>
          <p:grpSpPr>
            <a:xfrm>
              <a:off x="9106400" y="4887544"/>
              <a:ext cx="201477" cy="201377"/>
              <a:chOff x="5308985" y="532629"/>
              <a:chExt cx="156756" cy="156756"/>
            </a:xfrm>
          </p:grpSpPr>
          <p:sp>
            <p:nvSpPr>
              <p:cNvPr id="60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6221731" y="5579350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用于下午六点过后</a:t>
              </a:r>
              <a:endPara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组合 8204"/>
            <p:cNvGrpSpPr/>
            <p:nvPr/>
          </p:nvGrpSpPr>
          <p:grpSpPr>
            <a:xfrm>
              <a:off x="6021533" y="5619482"/>
              <a:ext cx="201477" cy="201377"/>
              <a:chOff x="5308985" y="532629"/>
              <a:chExt cx="156756" cy="156756"/>
            </a:xfrm>
          </p:grpSpPr>
          <p:sp>
            <p:nvSpPr>
              <p:cNvPr id="58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6" name="矩形 35"/>
            <p:cNvSpPr/>
            <p:nvPr/>
          </p:nvSpPr>
          <p:spPr bwMode="auto">
            <a:xfrm>
              <a:off x="2594475" y="5647644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见到您很高兴</a:t>
              </a:r>
              <a:endPara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7" name="组合 8204"/>
            <p:cNvGrpSpPr/>
            <p:nvPr/>
          </p:nvGrpSpPr>
          <p:grpSpPr>
            <a:xfrm flipH="1">
              <a:off x="4224719" y="5685309"/>
              <a:ext cx="201477" cy="201377"/>
              <a:chOff x="5308985" y="532629"/>
              <a:chExt cx="156756" cy="156756"/>
            </a:xfrm>
          </p:grpSpPr>
          <p:sp>
            <p:nvSpPr>
              <p:cNvPr id="56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559109" y="5290118"/>
              <a:ext cx="862952" cy="628344"/>
              <a:chOff x="4218441" y="3691709"/>
              <a:chExt cx="671485" cy="488706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H="1">
                <a:off x="4429570" y="3691709"/>
                <a:ext cx="460356" cy="30782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4218441" y="3947168"/>
                <a:ext cx="233353" cy="23324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9" name="矩形 38"/>
            <p:cNvSpPr/>
            <p:nvPr/>
          </p:nvSpPr>
          <p:spPr bwMode="auto">
            <a:xfrm>
              <a:off x="2485466" y="4580355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您好吗？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组合 8204"/>
            <p:cNvGrpSpPr/>
            <p:nvPr/>
          </p:nvGrpSpPr>
          <p:grpSpPr>
            <a:xfrm flipH="1">
              <a:off x="4115710" y="4618020"/>
              <a:ext cx="201477" cy="201377"/>
              <a:chOff x="5308985" y="532629"/>
              <a:chExt cx="156756" cy="156756"/>
            </a:xfrm>
          </p:grpSpPr>
          <p:sp>
            <p:nvSpPr>
              <p:cNvPr id="52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1" name="矩形 40"/>
            <p:cNvSpPr/>
            <p:nvPr/>
          </p:nvSpPr>
          <p:spPr bwMode="auto">
            <a:xfrm>
              <a:off x="1233803" y="3609351"/>
              <a:ext cx="19329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用于中午至下午六点以前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8204"/>
            <p:cNvGrpSpPr/>
            <p:nvPr/>
          </p:nvGrpSpPr>
          <p:grpSpPr>
            <a:xfrm flipH="1">
              <a:off x="3167247" y="3647016"/>
              <a:ext cx="201477" cy="201377"/>
              <a:chOff x="5308985" y="532629"/>
              <a:chExt cx="156756" cy="156756"/>
            </a:xfrm>
          </p:grpSpPr>
          <p:sp>
            <p:nvSpPr>
              <p:cNvPr id="50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036294" y="1773566"/>
              <a:ext cx="826232" cy="832351"/>
              <a:chOff x="4413699" y="771550"/>
              <a:chExt cx="642483" cy="647816"/>
            </a:xfrm>
          </p:grpSpPr>
          <p:cxnSp>
            <p:nvCxnSpPr>
              <p:cNvPr id="48" name="直接连接符 47"/>
              <p:cNvCxnSpPr>
                <a:endCxn id="49" idx="5"/>
              </p:cNvCxnSpPr>
              <p:nvPr/>
            </p:nvCxnSpPr>
            <p:spPr>
              <a:xfrm flipH="1" flipV="1">
                <a:off x="4613582" y="971611"/>
                <a:ext cx="442600" cy="44775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4413699" y="771550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4" name="矩形 43"/>
            <p:cNvSpPr/>
            <p:nvPr/>
          </p:nvSpPr>
          <p:spPr bwMode="auto">
            <a:xfrm>
              <a:off x="1775757" y="1778978"/>
              <a:ext cx="19329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您好！ </a:t>
              </a:r>
              <a:endPara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8204"/>
            <p:cNvGrpSpPr/>
            <p:nvPr/>
          </p:nvGrpSpPr>
          <p:grpSpPr>
            <a:xfrm flipH="1">
              <a:off x="3709201" y="1816643"/>
              <a:ext cx="201477" cy="201377"/>
              <a:chOff x="5308985" y="532629"/>
              <a:chExt cx="156756" cy="156756"/>
            </a:xfrm>
          </p:grpSpPr>
          <p:sp>
            <p:nvSpPr>
              <p:cNvPr id="46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6" name="组合 10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07" name="矩形 10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34" name="矩形 33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96567" y="1479782"/>
            <a:ext cx="4887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当国外客人来到大门前</a:t>
            </a:r>
            <a:r>
              <a:rPr lang="en-US" altLang="zh-CN"/>
              <a:t>/</a:t>
            </a:r>
            <a:r>
              <a:rPr lang="zh-CN" altLang="en-US"/>
              <a:t>前台时</a:t>
            </a:r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37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  <a:endParaRPr lang="en-US" altLang="zh-CN" sz="110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28" y="2111514"/>
            <a:ext cx="4965921" cy="207160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组合 38"/>
          <p:cNvGrpSpPr/>
          <p:nvPr/>
        </p:nvGrpSpPr>
        <p:grpSpPr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40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41" name="半闭框 40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260625" y="2022350"/>
            <a:ext cx="408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</a:rPr>
              <a:t>Hello, sir! Welcome!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先生您好，欢迎！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60625" y="3448891"/>
            <a:ext cx="4089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Good afternoon, sir! Welcome to Ibis Hotel/our hotel!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下午好先生，欢迎光临宜必思酒店！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260625" y="4791285"/>
            <a:ext cx="439434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Good evening, Ms. Nice to meet you in our hotel. May I help you?</a:t>
            </a:r>
            <a:endParaRPr lang="en-US" altLang="zh-CN" sz="20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晚上好小姐，欢迎光临，请问我能为您服务吗？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562002" y="2210239"/>
            <a:ext cx="537665" cy="465265"/>
            <a:chOff x="6562002" y="2442469"/>
            <a:chExt cx="537665" cy="465265"/>
          </a:xfrm>
        </p:grpSpPr>
        <p:sp>
          <p:nvSpPr>
            <p:cNvPr id="47" name="椭圆 46"/>
            <p:cNvSpPr/>
            <p:nvPr/>
          </p:nvSpPr>
          <p:spPr>
            <a:xfrm>
              <a:off x="6588678" y="2442469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562002" y="2465521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01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60103" y="3521950"/>
            <a:ext cx="537665" cy="465265"/>
            <a:chOff x="6560103" y="3754180"/>
            <a:chExt cx="537665" cy="465265"/>
          </a:xfrm>
        </p:grpSpPr>
        <p:sp>
          <p:nvSpPr>
            <p:cNvPr id="50" name="椭圆 49"/>
            <p:cNvSpPr/>
            <p:nvPr/>
          </p:nvSpPr>
          <p:spPr>
            <a:xfrm>
              <a:off x="6588678" y="375418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60103" y="3783013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02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60103" y="4833660"/>
            <a:ext cx="537665" cy="465265"/>
            <a:chOff x="6560103" y="5065890"/>
            <a:chExt cx="537665" cy="465265"/>
          </a:xfrm>
        </p:grpSpPr>
        <p:sp>
          <p:nvSpPr>
            <p:cNvPr id="53" name="椭圆 52"/>
            <p:cNvSpPr/>
            <p:nvPr/>
          </p:nvSpPr>
          <p:spPr>
            <a:xfrm>
              <a:off x="6588678" y="506589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60103" y="5100056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03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Greeting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问候与欢迎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355665" y="301545"/>
            <a:ext cx="6407150" cy="261610"/>
            <a:chOff x="5947892" y="134712"/>
            <a:chExt cx="6407150" cy="261610"/>
          </a:xfrm>
        </p:grpSpPr>
        <p:sp>
          <p:nvSpPr>
            <p:cNvPr id="57" name="圆角矩形 24"/>
            <p:cNvSpPr/>
            <p:nvPr/>
          </p:nvSpPr>
          <p:spPr bwMode="auto">
            <a:xfrm>
              <a:off x="5972606" y="176066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58" name="TextBox 9"/>
            <p:cNvSpPr txBox="1">
              <a:spLocks noChangeArrowheads="1"/>
            </p:cNvSpPr>
            <p:nvPr/>
          </p:nvSpPr>
          <p:spPr bwMode="auto">
            <a:xfrm>
              <a:off x="5947892" y="134712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chemeClr val="bg1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Direction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6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44" grpId="0"/>
      <p:bldP spid="45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DIRECTION</a:t>
            </a:r>
            <a:endParaRPr lang="en-US" altLang="zh-CN" sz="2400" b="1" spc="60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方正毡笔黑简体" panose="03000509000000000000" pitchFamily="65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1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Direction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b="1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5400" b="1" spc="30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指路与带领</a:t>
            </a:r>
            <a:endParaRPr lang="zh-CN" altLang="en-US" sz="5400" b="1" spc="300">
              <a:solidFill>
                <a:srgbClr val="CC0000"/>
              </a:solidFill>
              <a:latin typeface="Typeecano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Part Two</a:t>
            </a:r>
            <a:endParaRPr lang="en-US" altLang="zh-CN" sz="3200" b="1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" name="矩形 109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Direction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指路与带领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6247610" y="300506"/>
            <a:ext cx="6407150" cy="261610"/>
            <a:chOff x="5839837" y="133673"/>
            <a:chExt cx="6407150" cy="261610"/>
          </a:xfrm>
        </p:grpSpPr>
        <p:sp>
          <p:nvSpPr>
            <p:cNvPr id="104" name="圆角矩形 24"/>
            <p:cNvSpPr/>
            <p:nvPr/>
          </p:nvSpPr>
          <p:spPr bwMode="auto">
            <a:xfrm>
              <a:off x="6752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02" name="TextBox 9"/>
            <p:cNvSpPr txBox="1">
              <a:spLocks noChangeArrowheads="1"/>
            </p:cNvSpPr>
            <p:nvPr/>
          </p:nvSpPr>
          <p:spPr bwMode="auto">
            <a:xfrm>
              <a:off x="583983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07" name="矩形 10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11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11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 bwMode="auto">
          <a:xfrm>
            <a:off x="7503260" y="1920254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请跟随我来。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8204"/>
          <p:cNvGrpSpPr/>
          <p:nvPr/>
        </p:nvGrpSpPr>
        <p:grpSpPr>
          <a:xfrm>
            <a:off x="7215422" y="2000839"/>
            <a:ext cx="201477" cy="201377"/>
            <a:chOff x="5308985" y="532629"/>
            <a:chExt cx="156756" cy="156756"/>
          </a:xfrm>
        </p:grpSpPr>
        <p:sp>
          <p:nvSpPr>
            <p:cNvPr id="16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44992" y="3423525"/>
            <a:ext cx="1686630" cy="965173"/>
            <a:chOff x="6144992" y="3423525"/>
            <a:chExt cx="1686630" cy="965173"/>
          </a:xfrm>
        </p:grpSpPr>
        <p:grpSp>
          <p:nvGrpSpPr>
            <p:cNvPr id="21" name="组合 20"/>
            <p:cNvGrpSpPr/>
            <p:nvPr/>
          </p:nvGrpSpPr>
          <p:grpSpPr>
            <a:xfrm>
              <a:off x="7124844" y="3442248"/>
              <a:ext cx="706778" cy="420773"/>
              <a:chOff x="5999667" y="2280811"/>
              <a:chExt cx="550357" cy="327278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V="1">
                <a:off x="5999667" y="2459461"/>
                <a:ext cx="325223" cy="14862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6316503" y="2280811"/>
                <a:ext cx="233521" cy="23325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144992" y="3423525"/>
              <a:ext cx="1123475" cy="965173"/>
              <a:chOff x="4188350" y="2035902"/>
              <a:chExt cx="1125248" cy="966545"/>
            </a:xfrm>
          </p:grpSpPr>
          <p:sp>
            <p:nvSpPr>
              <p:cNvPr id="37" name="六边形 36"/>
              <p:cNvSpPr/>
              <p:nvPr/>
            </p:nvSpPr>
            <p:spPr>
              <a:xfrm rot="16200000">
                <a:off x="4255360" y="2102342"/>
                <a:ext cx="966545" cy="833665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462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It’s over there. 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466336" y="3298106"/>
            <a:ext cx="1666311" cy="1039216"/>
            <a:chOff x="3466336" y="3298106"/>
            <a:chExt cx="1666311" cy="1039216"/>
          </a:xfrm>
        </p:grpSpPr>
        <p:grpSp>
          <p:nvGrpSpPr>
            <p:cNvPr id="33" name="组合 32"/>
            <p:cNvGrpSpPr/>
            <p:nvPr/>
          </p:nvGrpSpPr>
          <p:grpSpPr>
            <a:xfrm>
              <a:off x="3466336" y="3298106"/>
              <a:ext cx="553690" cy="619258"/>
              <a:chOff x="2428039" y="1829046"/>
              <a:chExt cx="431077" cy="481907"/>
            </a:xfrm>
          </p:grpSpPr>
          <p:cxnSp>
            <p:nvCxnSpPr>
              <p:cNvPr id="34" name="直接连接符 33"/>
              <p:cNvCxnSpPr/>
              <p:nvPr/>
            </p:nvCxnSpPr>
            <p:spPr>
              <a:xfrm flipH="1" flipV="1">
                <a:off x="2604989" y="2037885"/>
                <a:ext cx="254127" cy="27306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428039" y="1829046"/>
                <a:ext cx="233482" cy="2333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3" name="组合 21"/>
            <p:cNvGrpSpPr/>
            <p:nvPr/>
          </p:nvGrpSpPr>
          <p:grpSpPr>
            <a:xfrm>
              <a:off x="3686234" y="3370325"/>
              <a:ext cx="1446413" cy="966997"/>
              <a:chOff x="2453859" y="2222102"/>
              <a:chExt cx="1125659" cy="752534"/>
            </a:xfrm>
          </p:grpSpPr>
          <p:sp>
            <p:nvSpPr>
              <p:cNvPr id="50" name="六边形 49"/>
              <p:cNvSpPr/>
              <p:nvPr/>
            </p:nvSpPr>
            <p:spPr>
              <a:xfrm rot="16200000">
                <a:off x="2642803" y="2274484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453859" y="2256618"/>
                <a:ext cx="1125659" cy="64669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Go 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upstairs/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Down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stairs. 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960318" y="4266617"/>
            <a:ext cx="2011513" cy="1389293"/>
            <a:chOff x="4960318" y="4266617"/>
            <a:chExt cx="2011513" cy="1389293"/>
          </a:xfrm>
        </p:grpSpPr>
        <p:grpSp>
          <p:nvGrpSpPr>
            <p:cNvPr id="27" name="组合 26"/>
            <p:cNvGrpSpPr/>
            <p:nvPr/>
          </p:nvGrpSpPr>
          <p:grpSpPr>
            <a:xfrm>
              <a:off x="4960318" y="5027566"/>
              <a:ext cx="862952" cy="628344"/>
              <a:chOff x="4218441" y="3691709"/>
              <a:chExt cx="671485" cy="488706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H="1">
                <a:off x="4429570" y="3691709"/>
                <a:ext cx="460356" cy="30782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4218441" y="3947168"/>
                <a:ext cx="233353" cy="23324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4" name="组合 19"/>
            <p:cNvGrpSpPr/>
            <p:nvPr/>
          </p:nvGrpSpPr>
          <p:grpSpPr>
            <a:xfrm>
              <a:off x="5525418" y="4266617"/>
              <a:ext cx="1446413" cy="966997"/>
              <a:chOff x="4651198" y="3088944"/>
              <a:chExt cx="1125659" cy="752534"/>
            </a:xfrm>
          </p:grpSpPr>
          <p:sp>
            <p:nvSpPr>
              <p:cNvPr id="48" name="六边形 47"/>
              <p:cNvSpPr/>
              <p:nvPr/>
            </p:nvSpPr>
            <p:spPr>
              <a:xfrm rot="16200000">
                <a:off x="4837760" y="3140532"/>
                <a:ext cx="752534" cy="649358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651198" y="3250882"/>
                <a:ext cx="1125659" cy="35927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Turn 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left/right. 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62744" y="1964909"/>
            <a:ext cx="1755948" cy="1474813"/>
            <a:chOff x="5362744" y="1964909"/>
            <a:chExt cx="1755948" cy="1474813"/>
          </a:xfrm>
        </p:grpSpPr>
        <p:grpSp>
          <p:nvGrpSpPr>
            <p:cNvPr id="18" name="组合 17"/>
            <p:cNvGrpSpPr/>
            <p:nvPr/>
          </p:nvGrpSpPr>
          <p:grpSpPr>
            <a:xfrm>
              <a:off x="6269898" y="1964909"/>
              <a:ext cx="848794" cy="571833"/>
              <a:chOff x="5363414" y="951097"/>
              <a:chExt cx="660028" cy="445056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V="1">
                <a:off x="5363414" y="1152179"/>
                <a:ext cx="438815" cy="24397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5790244" y="951097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5" name="组合 12"/>
            <p:cNvGrpSpPr/>
            <p:nvPr/>
          </p:nvGrpSpPr>
          <p:grpSpPr>
            <a:xfrm>
              <a:off x="5362744" y="2472725"/>
              <a:ext cx="1446413" cy="966997"/>
              <a:chOff x="4657549" y="1345734"/>
              <a:chExt cx="1125659" cy="752534"/>
            </a:xfrm>
          </p:grpSpPr>
          <p:sp>
            <p:nvSpPr>
              <p:cNvPr id="46" name="六边形 45"/>
              <p:cNvSpPr/>
              <p:nvPr/>
            </p:nvSpPr>
            <p:spPr>
              <a:xfrm rot="16200000">
                <a:off x="4833791" y="1398116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657549" y="1491795"/>
                <a:ext cx="1125659" cy="50298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Follow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me,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please. </a:t>
                </a:r>
                <a:endParaRPr lang="en-US" altLang="ko-KR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37300" y="3370326"/>
            <a:ext cx="972653" cy="1486165"/>
            <a:chOff x="4837300" y="3370326"/>
            <a:chExt cx="972653" cy="1486165"/>
          </a:xfrm>
        </p:grpSpPr>
        <p:grpSp>
          <p:nvGrpSpPr>
            <p:cNvPr id="30" name="组合 29"/>
            <p:cNvGrpSpPr/>
            <p:nvPr/>
          </p:nvGrpSpPr>
          <p:grpSpPr>
            <a:xfrm>
              <a:off x="4837300" y="4247099"/>
              <a:ext cx="347122" cy="609392"/>
              <a:chOff x="3348581" y="2905541"/>
              <a:chExt cx="269404" cy="474199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>
                <a:off x="3508138" y="2905541"/>
                <a:ext cx="109847" cy="23387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3348581" y="3146379"/>
                <a:ext cx="234331" cy="2333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1" name="六边形 40"/>
            <p:cNvSpPr/>
            <p:nvPr/>
          </p:nvSpPr>
          <p:spPr bwMode="auto">
            <a:xfrm rot="16200000">
              <a:off x="4909259" y="3436627"/>
              <a:ext cx="966996" cy="834393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980199" y="3460275"/>
              <a:ext cx="81785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Please 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go to 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 2</a:t>
              </a:r>
              <a:r>
                <a:rPr lang="en-US" altLang="zh-CN" sz="1200" baseline="30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floor. 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46348" y="4266618"/>
            <a:ext cx="1716817" cy="966996"/>
            <a:chOff x="6646348" y="4266618"/>
            <a:chExt cx="1716817" cy="966996"/>
          </a:xfrm>
        </p:grpSpPr>
        <p:grpSp>
          <p:nvGrpSpPr>
            <p:cNvPr id="24" name="组合 23"/>
            <p:cNvGrpSpPr/>
            <p:nvPr/>
          </p:nvGrpSpPr>
          <p:grpSpPr>
            <a:xfrm>
              <a:off x="7573655" y="4648112"/>
              <a:ext cx="789510" cy="299891"/>
              <a:chOff x="6244457" y="3385456"/>
              <a:chExt cx="615589" cy="233761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244457" y="3469737"/>
                <a:ext cx="396077" cy="3339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6626217" y="3385456"/>
                <a:ext cx="233829" cy="23376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2" name="六边形 41"/>
            <p:cNvSpPr/>
            <p:nvPr/>
          </p:nvSpPr>
          <p:spPr bwMode="auto">
            <a:xfrm rot="16200000">
              <a:off x="6677042" y="4332920"/>
              <a:ext cx="966996" cy="834391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646348" y="4448270"/>
              <a:ext cx="10417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Walk straight ahead. 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 bwMode="auto">
          <a:xfrm>
            <a:off x="8145595" y="3465513"/>
            <a:ext cx="2013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在那边。（用手指明方向）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2" name="组合 8204"/>
          <p:cNvGrpSpPr/>
          <p:nvPr/>
        </p:nvGrpSpPr>
        <p:grpSpPr>
          <a:xfrm>
            <a:off x="7945397" y="3505645"/>
            <a:ext cx="201477" cy="201377"/>
            <a:chOff x="5308985" y="532629"/>
            <a:chExt cx="156756" cy="156756"/>
          </a:xfrm>
        </p:grpSpPr>
        <p:sp>
          <p:nvSpPr>
            <p:cNvPr id="63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64" name="等腰三角形 63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5" name="矩形 64"/>
          <p:cNvSpPr/>
          <p:nvPr/>
        </p:nvSpPr>
        <p:spPr bwMode="auto">
          <a:xfrm>
            <a:off x="8767413" y="4673056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一直往前走。 </a:t>
            </a:r>
            <a:endParaRPr lang="en-US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6" name="组合 8204"/>
          <p:cNvGrpSpPr/>
          <p:nvPr/>
        </p:nvGrpSpPr>
        <p:grpSpPr>
          <a:xfrm>
            <a:off x="8455949" y="4699958"/>
            <a:ext cx="201477" cy="201377"/>
            <a:chOff x="5308985" y="532629"/>
            <a:chExt cx="156756" cy="156756"/>
          </a:xfrm>
        </p:grpSpPr>
        <p:sp>
          <p:nvSpPr>
            <p:cNvPr id="67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68" name="等腰三角形 67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9" name="矩形 68"/>
          <p:cNvSpPr/>
          <p:nvPr/>
        </p:nvSpPr>
        <p:spPr bwMode="auto">
          <a:xfrm>
            <a:off x="5571280" y="5391764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往左</a:t>
            </a:r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右转。 </a:t>
            </a:r>
            <a:endParaRPr lang="en-US" altLang="zh-CN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0" name="组合 8204"/>
          <p:cNvGrpSpPr/>
          <p:nvPr/>
        </p:nvGrpSpPr>
        <p:grpSpPr>
          <a:xfrm>
            <a:off x="5371082" y="5431896"/>
            <a:ext cx="201477" cy="201377"/>
            <a:chOff x="5308985" y="532629"/>
            <a:chExt cx="156756" cy="156756"/>
          </a:xfrm>
        </p:grpSpPr>
        <p:sp>
          <p:nvSpPr>
            <p:cNvPr id="71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72" name="等腰三角形 71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80" name="矩形 79"/>
          <p:cNvSpPr/>
          <p:nvPr/>
        </p:nvSpPr>
        <p:spPr bwMode="auto">
          <a:xfrm>
            <a:off x="2819297" y="4610358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请到</a:t>
            </a:r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楼。 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1" name="组合 8204"/>
          <p:cNvGrpSpPr/>
          <p:nvPr/>
        </p:nvGrpSpPr>
        <p:grpSpPr>
          <a:xfrm flipH="1">
            <a:off x="4449541" y="4648023"/>
            <a:ext cx="201477" cy="201377"/>
            <a:chOff x="5308985" y="532629"/>
            <a:chExt cx="156756" cy="156756"/>
          </a:xfrm>
        </p:grpSpPr>
        <p:sp>
          <p:nvSpPr>
            <p:cNvPr id="82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83" name="等腰三角形 82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84" name="矩形 83"/>
          <p:cNvSpPr/>
          <p:nvPr/>
        </p:nvSpPr>
        <p:spPr bwMode="auto">
          <a:xfrm>
            <a:off x="1567634" y="3639354"/>
            <a:ext cx="1932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下楼。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5" name="组合 8204"/>
          <p:cNvGrpSpPr/>
          <p:nvPr/>
        </p:nvGrpSpPr>
        <p:grpSpPr>
          <a:xfrm flipH="1">
            <a:off x="3437578" y="3626219"/>
            <a:ext cx="201477" cy="201377"/>
            <a:chOff x="5308985" y="532629"/>
            <a:chExt cx="156756" cy="156756"/>
          </a:xfrm>
        </p:grpSpPr>
        <p:sp>
          <p:nvSpPr>
            <p:cNvPr id="86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93292" y="1803569"/>
            <a:ext cx="1024746" cy="1681001"/>
            <a:chOff x="4393292" y="1803569"/>
            <a:chExt cx="1024746" cy="1681001"/>
          </a:xfrm>
        </p:grpSpPr>
        <p:sp>
          <p:nvSpPr>
            <p:cNvPr id="40" name="六边形 39"/>
            <p:cNvSpPr/>
            <p:nvPr/>
          </p:nvSpPr>
          <p:spPr bwMode="auto">
            <a:xfrm rot="16200000">
              <a:off x="4423721" y="2583875"/>
              <a:ext cx="966996" cy="834393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439372" y="2813134"/>
              <a:ext cx="978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This way,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914400"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please. 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4393292" y="1803569"/>
              <a:ext cx="826232" cy="832351"/>
              <a:chOff x="4413699" y="771550"/>
              <a:chExt cx="642483" cy="647816"/>
            </a:xfrm>
          </p:grpSpPr>
          <p:cxnSp>
            <p:nvCxnSpPr>
              <p:cNvPr id="89" name="直接连接符 88"/>
              <p:cNvCxnSpPr>
                <a:endCxn id="90" idx="5"/>
              </p:cNvCxnSpPr>
              <p:nvPr/>
            </p:nvCxnSpPr>
            <p:spPr>
              <a:xfrm flipH="1" flipV="1">
                <a:off x="4613582" y="971611"/>
                <a:ext cx="442600" cy="44775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椭圆 89"/>
              <p:cNvSpPr/>
              <p:nvPr/>
            </p:nvSpPr>
            <p:spPr>
              <a:xfrm>
                <a:off x="4413699" y="771550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/>
              </a:p>
            </p:txBody>
          </p:sp>
        </p:grpSp>
      </p:grpSp>
      <p:sp>
        <p:nvSpPr>
          <p:cNvPr id="91" name="矩形 90"/>
          <p:cNvSpPr/>
          <p:nvPr/>
        </p:nvSpPr>
        <p:spPr bwMode="auto">
          <a:xfrm>
            <a:off x="2109588" y="1808981"/>
            <a:ext cx="1932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这边请。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2" name="组合 8204"/>
          <p:cNvGrpSpPr/>
          <p:nvPr/>
        </p:nvGrpSpPr>
        <p:grpSpPr>
          <a:xfrm flipH="1">
            <a:off x="4043032" y="1846646"/>
            <a:ext cx="201477" cy="201377"/>
            <a:chOff x="5308985" y="532629"/>
            <a:chExt cx="156756" cy="156756"/>
          </a:xfrm>
        </p:grpSpPr>
        <p:sp>
          <p:nvSpPr>
            <p:cNvPr id="93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94" name="等腰三角形 93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" grpId="0"/>
      <p:bldP spid="61" grpId="0"/>
      <p:bldP spid="65" grpId="0"/>
      <p:bldP spid="69" grpId="0"/>
      <p:bldP spid="80" grpId="0"/>
      <p:bldP spid="84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" name="矩形 109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Direction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指路与带领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6247610" y="300506"/>
            <a:ext cx="6407150" cy="261610"/>
            <a:chOff x="5839837" y="133673"/>
            <a:chExt cx="6407150" cy="261610"/>
          </a:xfrm>
        </p:grpSpPr>
        <p:sp>
          <p:nvSpPr>
            <p:cNvPr id="104" name="圆角矩形 24"/>
            <p:cNvSpPr/>
            <p:nvPr/>
          </p:nvSpPr>
          <p:spPr bwMode="auto">
            <a:xfrm>
              <a:off x="6752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102" name="TextBox 9"/>
            <p:cNvSpPr txBox="1">
              <a:spLocks noChangeArrowheads="1"/>
            </p:cNvSpPr>
            <p:nvPr/>
          </p:nvSpPr>
          <p:spPr bwMode="auto">
            <a:xfrm>
              <a:off x="583983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07" name="矩形 10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11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3" name="组合 8"/>
            <p:cNvGrpSpPr/>
            <p:nvPr userDrawn="1"/>
          </p:nvGrpSpPr>
          <p:grpSpPr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11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5" name="矩形 94"/>
          <p:cNvSpPr/>
          <p:nvPr/>
        </p:nvSpPr>
        <p:spPr>
          <a:xfrm>
            <a:off x="696567" y="1479782"/>
            <a:ext cx="5952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/>
              <a:t>当国外客人需要前台带领或指明到某处时</a:t>
            </a:r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96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  <a:endParaRPr lang="en-US" altLang="zh-CN" sz="110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76" y="2111514"/>
            <a:ext cx="5025171" cy="207160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8" name="组合 97"/>
          <p:cNvGrpSpPr/>
          <p:nvPr/>
        </p:nvGrpSpPr>
        <p:grpSpPr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99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/>
            </a:p>
          </p:txBody>
        </p:sp>
        <p:sp>
          <p:nvSpPr>
            <p:cNvPr id="100" name="半闭框 99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1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6873348" y="2162957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Excuse me, where’s the toilet/restroom please?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请问洗手间在哪儿？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873348" y="2978939"/>
            <a:ext cx="5318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It’s over there. Turn right at the corner, please.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在那边，前面角落处右转。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zh-CN" sz="2000" b="1">
                <a:solidFill>
                  <a:srgbClr val="C00000"/>
                </a:solidFill>
              </a:rPr>
              <a:t>Please go to the 2nd floor. You’ll see it after you get off the elevator.</a:t>
            </a:r>
            <a:endParaRPr lang="en-US" altLang="zh-CN" sz="2000" b="1">
              <a:solidFill>
                <a:srgbClr val="C00000"/>
              </a:solidFill>
            </a:endParaRPr>
          </a:p>
          <a:p>
            <a:pPr lvl="0"/>
            <a:r>
              <a:rPr lang="en-US" altLang="zh-CN" sz="2000" b="1">
                <a:solidFill>
                  <a:srgbClr val="000000">
                    <a:lumMod val="75000"/>
                    <a:lumOff val="25000"/>
                  </a:srgbClr>
                </a:solidFill>
              </a:rPr>
              <a:t>—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请您上</a:t>
            </a: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2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</a:rPr>
              <a:t>楼，出电梯就可以看到。 </a:t>
            </a:r>
            <a:endParaRPr lang="en-US" altLang="zh-CN" sz="1600" b="1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6" name="worker_50874"/>
          <p:cNvSpPr>
            <a:spLocks noChangeAspect="1"/>
          </p:cNvSpPr>
          <p:nvPr/>
        </p:nvSpPr>
        <p:spPr bwMode="auto">
          <a:xfrm>
            <a:off x="6185125" y="2249862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27" name="telemarketing-phone-operator_395"/>
          <p:cNvSpPr>
            <a:spLocks noChangeAspect="1"/>
          </p:cNvSpPr>
          <p:nvPr/>
        </p:nvSpPr>
        <p:spPr bwMode="auto">
          <a:xfrm>
            <a:off x="6223765" y="3046371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128" name="worker_50874"/>
          <p:cNvSpPr>
            <a:spLocks noChangeAspect="1"/>
          </p:cNvSpPr>
          <p:nvPr/>
        </p:nvSpPr>
        <p:spPr bwMode="auto">
          <a:xfrm>
            <a:off x="6185125" y="4727390"/>
            <a:ext cx="470313" cy="510272"/>
          </a:xfrm>
          <a:custGeom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29" name="telemarketing-phone-operator_395"/>
          <p:cNvSpPr>
            <a:spLocks noChangeAspect="1"/>
          </p:cNvSpPr>
          <p:nvPr/>
        </p:nvSpPr>
        <p:spPr bwMode="auto">
          <a:xfrm>
            <a:off x="6223765" y="5625499"/>
            <a:ext cx="405636" cy="510272"/>
          </a:xfrm>
          <a:custGeom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130" name="矩形 129"/>
          <p:cNvSpPr/>
          <p:nvPr/>
        </p:nvSpPr>
        <p:spPr>
          <a:xfrm>
            <a:off x="6873348" y="4689524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Thank you.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谢谢！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6873348" y="5528576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My pleasure./You are welcome.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不客气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95" grpId="0"/>
      <p:bldP spid="96" grpId="0"/>
      <p:bldP spid="103" grpId="0"/>
      <p:bldP spid="105" grpId="0"/>
      <p:bldP spid="130" grpId="0"/>
      <p:bldP spid="13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71219154459"/>
  <p:tag name="MH_LIBRARY" val="GRAPHIC"/>
  <p:tag name="MH_ORDER" val="Rectangle 33"/>
</p:tagLst>
</file>

<file path=ppt/tags/tag62.xml><?xml version="1.0" encoding="utf-8"?>
<p:tagLst xmlns:p="http://schemas.openxmlformats.org/presentationml/2006/main">
  <p:tag name="MH" val="20171219154459"/>
  <p:tag name="MH_LIBRARY" val="GRAPHIC"/>
  <p:tag name="MH_ORDER" val="Rectangle 34"/>
</p:tagLst>
</file>

<file path=ppt/tags/tag63.xml><?xml version="1.0" encoding="utf-8"?>
<p:tagLst xmlns:p="http://schemas.openxmlformats.org/presentationml/2006/main">
  <p:tag name="MH" val="20171219154459"/>
  <p:tag name="MH_LIBRARY" val="GRAPHIC"/>
  <p:tag name="MH_ORDER" val="TextBox 35"/>
</p:tagLst>
</file>

<file path=ppt/tags/tag64.xml><?xml version="1.0" encoding="utf-8"?>
<p:tagLst xmlns:p="http://schemas.openxmlformats.org/presentationml/2006/main">
  <p:tag name="MH" val="20171219154459"/>
  <p:tag name="MH_LIBRARY" val="GRAPHIC"/>
  <p:tag name="MH_ORDER" val="文本框 39"/>
</p:tagLst>
</file>

<file path=ppt/tags/tag65.xml><?xml version="1.0" encoding="utf-8"?>
<p:tagLst xmlns:p="http://schemas.openxmlformats.org/presentationml/2006/main">
  <p:tag name="MH" val="20171219154459"/>
  <p:tag name="MH_LIBRARY" val="GRAPHIC"/>
  <p:tag name="MH_ORDER" val="文本框 43"/>
</p:tagLst>
</file>

<file path=ppt/tags/tag66.xml><?xml version="1.0" encoding="utf-8"?>
<p:tagLst xmlns:p="http://schemas.openxmlformats.org/presentationml/2006/main">
  <p:tag name="MH" val="20171219154459"/>
  <p:tag name="MH_LIBRARY" val="GRAPHIC"/>
  <p:tag name="MH_ORDER" val="文本框 47"/>
</p:tagLst>
</file>

<file path=ppt/tags/tag67.xml><?xml version="1.0" encoding="utf-8"?>
<p:tagLst xmlns:p="http://schemas.openxmlformats.org/presentationml/2006/main">
  <p:tag name="MH" val="20171219154459"/>
  <p:tag name="MH_LIBRARY" val="GRAPHIC"/>
  <p:tag name="MH_ORDER" val="文本框 51"/>
</p:tagLst>
</file>

<file path=ppt/tags/tag68.xml><?xml version="1.0" encoding="utf-8"?>
<p:tagLst xmlns:p="http://schemas.openxmlformats.org/presentationml/2006/main">
  <p:tag name="MH" val="20171219154459"/>
  <p:tag name="MH_LIBRARY" val="GRAPHIC"/>
  <p:tag name="MH_ORDER" val="文本框 55"/>
</p:tagLst>
</file>

<file path=ppt/tags/tag69.xml><?xml version="1.0" encoding="utf-8"?>
<p:tagLst xmlns:p="http://schemas.openxmlformats.org/presentationml/2006/main">
  <p:tag name="MH" val="20171219154459"/>
  <p:tag name="MH_LIBRARY" val="GRAPHIC"/>
  <p:tag name="MH_ORDER" val="文本框 59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71219154459"/>
  <p:tag name="MH_LIBRARY" val="GRAPHIC"/>
  <p:tag name="MH_ORDER" val="文本框 62"/>
</p:tagLst>
</file>

<file path=ppt/tags/tag71.xml><?xml version="1.0" encoding="utf-8"?>
<p:tagLst xmlns:p="http://schemas.openxmlformats.org/presentationml/2006/main">
  <p:tag name="MH" val="20171219154459"/>
  <p:tag name="MH_LIBRARY" val="GRAPHIC"/>
  <p:tag name="MH_ORDER" val="TextBox 37"/>
</p:tagLst>
</file>

<file path=ppt/tags/tag72.xml><?xml version="1.0" encoding="utf-8"?>
<p:tagLst xmlns:p="http://schemas.openxmlformats.org/presentationml/2006/main">
  <p:tag name="MH" val="20171219154459"/>
  <p:tag name="MH_LIBRARY" val="GRAPHIC"/>
  <p:tag name="MH_ORDER" val="直接连接符 38"/>
</p:tagLst>
</file>

<file path=ppt/tags/tag73.xml><?xml version="1.0" encoding="utf-8"?>
<p:tagLst xmlns:p="http://schemas.openxmlformats.org/presentationml/2006/main">
  <p:tag name="MH" val="20171219154459"/>
  <p:tag name="MH_LIBRARY" val="GRAPHIC"/>
  <p:tag name="MH_ORDER" val="TextBox 41"/>
</p:tagLst>
</file>

<file path=ppt/tags/tag74.xml><?xml version="1.0" encoding="utf-8"?>
<p:tagLst xmlns:p="http://schemas.openxmlformats.org/presentationml/2006/main">
  <p:tag name="MH" val="20171219154459"/>
  <p:tag name="MH_LIBRARY" val="GRAPHIC"/>
  <p:tag name="MH_ORDER" val="直接连接符 42"/>
</p:tagLst>
</file>

<file path=ppt/tags/tag75.xml><?xml version="1.0" encoding="utf-8"?>
<p:tagLst xmlns:p="http://schemas.openxmlformats.org/presentationml/2006/main">
  <p:tag name="MH" val="20171219154459"/>
  <p:tag name="MH_LIBRARY" val="GRAPHIC"/>
  <p:tag name="MH_ORDER" val="TextBox 45"/>
</p:tagLst>
</file>

<file path=ppt/tags/tag76.xml><?xml version="1.0" encoding="utf-8"?>
<p:tagLst xmlns:p="http://schemas.openxmlformats.org/presentationml/2006/main">
  <p:tag name="MH" val="20171219154459"/>
  <p:tag name="MH_LIBRARY" val="GRAPHIC"/>
  <p:tag name="MH_ORDER" val="直接连接符 46"/>
</p:tagLst>
</file>

<file path=ppt/tags/tag77.xml><?xml version="1.0" encoding="utf-8"?>
<p:tagLst xmlns:p="http://schemas.openxmlformats.org/presentationml/2006/main">
  <p:tag name="MH" val="20171219154459"/>
  <p:tag name="MH_LIBRARY" val="GRAPHIC"/>
  <p:tag name="MH_ORDER" val="TextBox 49"/>
</p:tagLst>
</file>

<file path=ppt/tags/tag78.xml><?xml version="1.0" encoding="utf-8"?>
<p:tagLst xmlns:p="http://schemas.openxmlformats.org/presentationml/2006/main">
  <p:tag name="MH" val="20171219154459"/>
  <p:tag name="MH_LIBRARY" val="GRAPHIC"/>
  <p:tag name="MH_ORDER" val="直接连接符 50"/>
</p:tagLst>
</file>

<file path=ppt/tags/tag79.xml><?xml version="1.0" encoding="utf-8"?>
<p:tagLst xmlns:p="http://schemas.openxmlformats.org/presentationml/2006/main">
  <p:tag name="MH" val="20171219154459"/>
  <p:tag name="MH_LIBRARY" val="GRAPHIC"/>
  <p:tag name="MH_ORDER" val="TextBox 53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71219154459"/>
  <p:tag name="MH_LIBRARY" val="GRAPHIC"/>
  <p:tag name="MH_ORDER" val="直接连接符 54"/>
</p:tagLst>
</file>

<file path=ppt/tags/tag81.xml><?xml version="1.0" encoding="utf-8"?>
<p:tagLst xmlns:p="http://schemas.openxmlformats.org/presentationml/2006/main">
  <p:tag name="MH" val="20171219154459"/>
  <p:tag name="MH_LIBRARY" val="GRAPHIC"/>
  <p:tag name="MH_ORDER" val="TextBox 57"/>
</p:tagLst>
</file>

<file path=ppt/tags/tag82.xml><?xml version="1.0" encoding="utf-8"?>
<p:tagLst xmlns:p="http://schemas.openxmlformats.org/presentationml/2006/main">
  <p:tag name="MH" val="20171219154459"/>
  <p:tag name="MH_LIBRARY" val="GRAPHIC"/>
  <p:tag name="MH_ORDER" val="直接连接符 58"/>
</p:tagLst>
</file>

<file path=ppt/tags/tag83.xml><?xml version="1.0" encoding="utf-8"?>
<p:tagLst xmlns:p="http://schemas.openxmlformats.org/presentationml/2006/main">
  <p:tag name="MH" val="20171219154459"/>
  <p:tag name="MH_LIBRARY" val="GRAPHIC"/>
  <p:tag name="MH_ORDER" val="TextBox 61"/>
</p:tagLst>
</file>

<file path=ppt/tags/tag84.xml><?xml version="1.0" encoding="utf-8"?>
<p:tagLst xmlns:p="http://schemas.openxmlformats.org/presentationml/2006/main">
  <p:tag name="MH" val="20171219154459"/>
  <p:tag name="MH_LIBRARY" val="GRAPHIC"/>
  <p:tag name="MH_ORDER" val="直接连接符 63"/>
</p:tagLst>
</file>

<file path=ppt/tags/tag85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酒店基础英语培训01.jpg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80106"/>
      </a:accent1>
      <a:accent2>
        <a:srgbClr val="F65050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B80106"/>
      </a:hlink>
      <a:folHlink>
        <a:srgbClr val="BFBFBF"/>
      </a:folHlink>
    </a:clrScheme>
    <a:fontScheme name="自定义 1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474</Paragraphs>
  <Slides>36</Slides>
  <Notes>36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54">
      <vt:lpstr>Arial</vt:lpstr>
      <vt:lpstr>Calibri Light</vt:lpstr>
      <vt:lpstr>微软雅黑</vt:lpstr>
      <vt:lpstr>Calibri</vt:lpstr>
      <vt:lpstr>宋体</vt:lpstr>
      <vt:lpstr>Segoe UI Semibold</vt:lpstr>
      <vt:lpstr>方正毡笔黑简体</vt:lpstr>
      <vt:lpstr>汉仪大宋简</vt:lpstr>
      <vt:lpstr>Typeecanoe</vt:lpstr>
      <vt:lpstr>Times New Roman</vt:lpstr>
      <vt:lpstr>Sylfaen</vt:lpstr>
      <vt:lpstr>Arial Black</vt:lpstr>
      <vt:lpstr>Malgun Gothic</vt:lpstr>
      <vt:lpstr>华文新魏</vt:lpstr>
      <vt:lpstr>Comic Sans MS</vt:lpstr>
      <vt:lpstr>Meiryo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85</cp:revision>
  <dcterms:created xsi:type="dcterms:W3CDTF">2017-08-18T03:02:00Z</dcterms:created>
  <dcterms:modified xsi:type="dcterms:W3CDTF">2023-05-08T05:49:12Z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