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removePersonalInfoOnSave="1">
  <p:sldMasterIdLst>
    <p:sldMasterId id="2147483648" r:id="rId1"/>
    <p:sldMasterId id="2147483670" r:id="rId2"/>
  </p:sldMasterIdLst>
  <p:notesMasterIdLst>
    <p:notesMasterId r:id="rId3"/>
  </p:notesMasterIdLst>
  <p:sldIdLst>
    <p:sldId id="257" r:id="rId4"/>
    <p:sldId id="256" r:id="rId5"/>
    <p:sldId id="258" r:id="rId6"/>
    <p:sldId id="259" r:id="rId7"/>
    <p:sldId id="260" r:id="rId8"/>
    <p:sldId id="261" r:id="rId9"/>
    <p:sldId id="262" r:id="rId10"/>
    <p:sldId id="263" r:id="rId11"/>
    <p:sldId id="276" r:id="rId12"/>
    <p:sldId id="264" r:id="rId13"/>
    <p:sldId id="265" r:id="rId14"/>
    <p:sldId id="292" r:id="rId15"/>
    <p:sldId id="277" r:id="rId16"/>
    <p:sldId id="268" r:id="rId17"/>
    <p:sldId id="269" r:id="rId18"/>
    <p:sldId id="270" r:id="rId19"/>
    <p:sldId id="281" r:id="rId20"/>
    <p:sldId id="299" r:id="rId21"/>
    <p:sldId id="307" r:id="rId22"/>
  </p:sldIdLst>
  <p:sldSz cx="12192000" cy="6858000"/>
  <p:notesSz cx="6858000" cy="9144000"/>
  <p:custDataLst>
    <p:tags r:id="rId2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860" autoAdjust="0"/>
    <p:restoredTop sz="94615" autoAdjust="0"/>
  </p:normalViewPr>
  <p:slideViewPr>
    <p:cSldViewPr snapToGrid="0">
      <p:cViewPr varScale="1">
        <p:scale>
          <a:sx n="108" d="100"/>
          <a:sy n="108" d="100"/>
        </p:scale>
        <p:origin x="894" y="102"/>
      </p:cViewPr>
      <p:guideLst/>
    </p:cSldViewPr>
  </p:slideViewPr>
  <p:outlineViewPr>
    <p:cViewPr>
      <p:scale>
        <a:sx n="33" d="100"/>
        <a:sy n="33" d="100"/>
      </p:scale>
      <p:origin x="0" y="0"/>
    </p:cViewPr>
  </p:outlin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tags" Target="tags/tag81.xml" /><Relationship Id="rId24" Type="http://schemas.openxmlformats.org/officeDocument/2006/relationships/presProps" Target="presProps.xml" /><Relationship Id="rId25" Type="http://schemas.openxmlformats.org/officeDocument/2006/relationships/viewProps" Target="viewProps.xml" /><Relationship Id="rId26" Type="http://schemas.openxmlformats.org/officeDocument/2006/relationships/theme" Target="theme/theme1.xml" /><Relationship Id="rId27" Type="http://schemas.openxmlformats.org/officeDocument/2006/relationships/tableStyles" Target="tableStyles.xml" /><Relationship Id="rId3" Type="http://schemas.openxmlformats.org/officeDocument/2006/relationships/notesMaster" Target="notesMasters/notes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25A8C7-CC1A-4A08-9B4B-31F43B054C7F}"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E1B693-632D-4080-9CF6-EA28B66DC801}"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rPr>
              <a:t>1</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rPr>
              <a:t>2</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rPr>
              <a:t>17</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18</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19</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tags" Target="../tags/tag4.xml" /><Relationship Id="rId2" Type="http://schemas.openxmlformats.org/officeDocument/2006/relationships/tags" Target="../tags/tag5.xml" /><Relationship Id="rId3" Type="http://schemas.openxmlformats.org/officeDocument/2006/relationships/tags" Target="../tags/tag6.xml" /><Relationship Id="rId4" Type="http://schemas.openxmlformats.org/officeDocument/2006/relationships/tags" Target="../tags/tag7.xml" /><Relationship Id="rId5" Type="http://schemas.openxmlformats.org/officeDocument/2006/relationships/tags" Target="../tags/tag8.xml" /><Relationship Id="rId6" Type="http://schemas.openxmlformats.org/officeDocument/2006/relationships/slideMaster" Target="../slideMasters/slideMaster2.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9.xml" /><Relationship Id="rId2" Type="http://schemas.openxmlformats.org/officeDocument/2006/relationships/tags" Target="../tags/tag10.xml" /><Relationship Id="rId3" Type="http://schemas.openxmlformats.org/officeDocument/2006/relationships/tags" Target="../tags/tag11.xml" /><Relationship Id="rId4" Type="http://schemas.openxmlformats.org/officeDocument/2006/relationships/tags" Target="../tags/tag12.xml" /><Relationship Id="rId5" Type="http://schemas.openxmlformats.org/officeDocument/2006/relationships/tags" Target="../tags/tag13.xml" /><Relationship Id="rId6"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14.xml" /><Relationship Id="rId2" Type="http://schemas.openxmlformats.org/officeDocument/2006/relationships/tags" Target="../tags/tag15.xml" /><Relationship Id="rId3" Type="http://schemas.openxmlformats.org/officeDocument/2006/relationships/tags" Target="../tags/tag16.xml" /><Relationship Id="rId4" Type="http://schemas.openxmlformats.org/officeDocument/2006/relationships/tags" Target="../tags/tag17.xml" /><Relationship Id="rId5" Type="http://schemas.openxmlformats.org/officeDocument/2006/relationships/tags" Target="../tags/tag18.xml" /><Relationship Id="rId6"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19.xml" /><Relationship Id="rId2" Type="http://schemas.openxmlformats.org/officeDocument/2006/relationships/tags" Target="../tags/tag20.xml" /><Relationship Id="rId3" Type="http://schemas.openxmlformats.org/officeDocument/2006/relationships/tags" Target="../tags/tag21.xml" /><Relationship Id="rId4" Type="http://schemas.openxmlformats.org/officeDocument/2006/relationships/tags" Target="../tags/tag22.xml" /><Relationship Id="rId5" Type="http://schemas.openxmlformats.org/officeDocument/2006/relationships/tags" Target="../tags/tag23.xml" /><Relationship Id="rId6" Type="http://schemas.openxmlformats.org/officeDocument/2006/relationships/tags" Target="../tags/tag24.xml" /><Relationship Id="rId7"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25.xml" /><Relationship Id="rId2" Type="http://schemas.openxmlformats.org/officeDocument/2006/relationships/tags" Target="../tags/tag26.xml" /><Relationship Id="rId3" Type="http://schemas.openxmlformats.org/officeDocument/2006/relationships/tags" Target="../tags/tag27.xml" /><Relationship Id="rId4" Type="http://schemas.openxmlformats.org/officeDocument/2006/relationships/tags" Target="../tags/tag28.xml" /><Relationship Id="rId5" Type="http://schemas.openxmlformats.org/officeDocument/2006/relationships/tags" Target="../tags/tag29.xml" /><Relationship Id="rId6" Type="http://schemas.openxmlformats.org/officeDocument/2006/relationships/tags" Target="../tags/tag30.xml" /><Relationship Id="rId7" Type="http://schemas.openxmlformats.org/officeDocument/2006/relationships/tags" Target="../tags/tag31.xml" /><Relationship Id="rId8" Type="http://schemas.openxmlformats.org/officeDocument/2006/relationships/tags" Target="../tags/tag32.xml" /><Relationship Id="rId9"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33.xml" /><Relationship Id="rId2" Type="http://schemas.openxmlformats.org/officeDocument/2006/relationships/tags" Target="../tags/tag34.xml" /><Relationship Id="rId3" Type="http://schemas.openxmlformats.org/officeDocument/2006/relationships/tags" Target="../tags/tag35.xml" /><Relationship Id="rId4" Type="http://schemas.openxmlformats.org/officeDocument/2006/relationships/tags" Target="../tags/tag36.xml" /><Relationship Id="rId5"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40.xml" /><Relationship Id="rId2" Type="http://schemas.openxmlformats.org/officeDocument/2006/relationships/tags" Target="../tags/tag41.xml" /><Relationship Id="rId3" Type="http://schemas.openxmlformats.org/officeDocument/2006/relationships/tags" Target="../tags/tag42.xml" /><Relationship Id="rId4" Type="http://schemas.openxmlformats.org/officeDocument/2006/relationships/tags" Target="../tags/tag43.xml" /><Relationship Id="rId5" Type="http://schemas.openxmlformats.org/officeDocument/2006/relationships/tags" Target="../tags/tag44.xml" /><Relationship Id="rId6" Type="http://schemas.openxmlformats.org/officeDocument/2006/relationships/tags" Target="../tags/tag45.xml" /><Relationship Id="rId7"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46.xml" /><Relationship Id="rId2" Type="http://schemas.openxmlformats.org/officeDocument/2006/relationships/tags" Target="../tags/tag47.xml" /><Relationship Id="rId3" Type="http://schemas.openxmlformats.org/officeDocument/2006/relationships/tags" Target="../tags/tag48.xml" /><Relationship Id="rId4" Type="http://schemas.openxmlformats.org/officeDocument/2006/relationships/tags" Target="../tags/tag49.xml" /><Relationship Id="rId5" Type="http://schemas.openxmlformats.org/officeDocument/2006/relationships/tags" Target="../tags/tag50.xml" /><Relationship Id="rId6"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51.xml" /><Relationship Id="rId2" Type="http://schemas.openxmlformats.org/officeDocument/2006/relationships/tags" Target="../tags/tag52.xml" /><Relationship Id="rId3" Type="http://schemas.openxmlformats.org/officeDocument/2006/relationships/tags" Target="../tags/tag53.xml" /><Relationship Id="rId4" Type="http://schemas.openxmlformats.org/officeDocument/2006/relationships/tags" Target="../tags/tag54.xml" /><Relationship Id="rId5"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55.xml" /><Relationship Id="rId2" Type="http://schemas.openxmlformats.org/officeDocument/2006/relationships/tags" Target="../tags/tag56.xml" /><Relationship Id="rId3" Type="http://schemas.openxmlformats.org/officeDocument/2006/relationships/tags" Target="../tags/tag57.xml" /><Relationship Id="rId4" Type="http://schemas.openxmlformats.org/officeDocument/2006/relationships/tags" Target="../tags/tag58.xml" /><Relationship Id="rId5" Type="http://schemas.openxmlformats.org/officeDocument/2006/relationships/tags" Target="../tags/tag59.xml" /><Relationship Id="rId6"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hasCustomPrompt="1"/>
          </p:nvPr>
        </p:nvSpPr>
        <p:spPr>
          <a:xfrm>
            <a:off x="1524000" y="1854199"/>
            <a:ext cx="9144000" cy="1655763"/>
          </a:xfrm>
        </p:spPr>
        <p:txBody>
          <a:bodyPr anchor="b">
            <a:normAutofit/>
          </a:bodyPr>
          <a:lstStyle>
            <a:lvl1pPr algn="ctr">
              <a:defRPr sz="7200" b="0"/>
            </a:lvl1pPr>
          </a:lstStyle>
          <a:p>
            <a:r>
              <a:rPr lang="zh-CN" altLang="en-US"/>
              <a:t>单击此处编辑标题</a:t>
            </a:r>
            <a:endParaRPr lang="zh-CN" altLang="en-US"/>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nchor="ctr" anchorCtr="0"/>
          <a:lstStyle/>
          <a:p>
            <a:r>
              <a:rPr lang="zh-CN" altLang="en-US"/>
              <a:t>单击此处编辑母版标题样式</a:t>
            </a:r>
            <a:endParaRPr lang="zh-CN" altLang="en-US"/>
          </a:p>
        </p:txBody>
      </p:sp>
      <p:sp>
        <p:nvSpPr>
          <p:cNvPr id="3" name="内容占位符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节标题">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20DD7636-5BE1-44BC-BB5F-15739D9E18E1}"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87C0E1D-24C4-406F-9615-DBDA8D2D1F93}" type="slidenum">
              <a:rPr lang="zh-CN" altLang="en-US" smtClean="0"/>
              <a:t/>
            </a:fld>
            <a:endParaRPr lang="zh-CN" altLang="en-US"/>
          </a:p>
        </p:txBody>
      </p:sp>
      <p:sp>
        <p:nvSpPr>
          <p:cNvPr id="5" name="标题 4"/>
          <p:cNvSpPr>
            <a:spLocks noGrp="1"/>
          </p:cNvSpPr>
          <p:nvPr>
            <p:ph type="title" hasCustomPrompt="1"/>
          </p:nvPr>
        </p:nvSpPr>
        <p:spPr>
          <a:xfrm>
            <a:off x="838200" y="2187443"/>
            <a:ext cx="10515600" cy="2483115"/>
          </a:xfrm>
        </p:spPr>
        <p:txBody>
          <a:bodyPr>
            <a:normAutofit/>
          </a:bodyPr>
          <a:lstStyle>
            <a:lvl1pPr algn="ctr">
              <a:defRPr sz="6000" b="0"/>
            </a:lvl1pPr>
          </a:lstStyle>
          <a:p>
            <a:r>
              <a:rPr lang="zh-CN" altLang="en-US"/>
              <a:t>单击此处编辑标题</a:t>
            </a:r>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nchor="ctr" anchorCtr="0"/>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nchor="ctr" anchorCtr="0"/>
          <a:lstStyle/>
          <a:p>
            <a:r>
              <a:rPr lang="zh-CN" altLang="en-US"/>
              <a:t>单击此处编辑母版标题样式</a:t>
            </a:r>
            <a:endParaRPr lang="zh-CN" altLang="en-US"/>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615609"/>
            <a:ext cx="5157787" cy="357405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615609"/>
            <a:ext cx="5183188" cy="357405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仅标题">
    <p:spTree>
      <p:nvGrpSpPr>
        <p:cNvPr id="1" name=""/>
        <p:cNvGrpSpPr/>
        <p:nvPr/>
      </p:nvGrpSpPr>
      <p:grpSpPr>
        <a:xfrm>
          <a:off x="0" y="0"/>
          <a:ext cx="0" cy="0"/>
        </a:xfrm>
      </p:grpSpPr>
      <p:sp>
        <p:nvSpPr>
          <p:cNvPr id="2" name="标题 1"/>
          <p:cNvSpPr>
            <a:spLocks noGrp="1"/>
          </p:cNvSpPr>
          <p:nvPr>
            <p:ph type="title" hasCustomPrompt="1"/>
          </p:nvPr>
        </p:nvSpPr>
        <p:spPr>
          <a:xfrm>
            <a:off x="3238500" y="2159000"/>
            <a:ext cx="5715000" cy="1382450"/>
          </a:xfrm>
        </p:spPr>
        <p:txBody>
          <a:bodyPr anchor="b" anchorCtr="0">
            <a:normAutofit/>
          </a:bodyPr>
          <a:lstStyle>
            <a:lvl1pPr algn="ctr">
              <a:defRPr sz="8000" b="0">
                <a:solidFill>
                  <a:schemeClr val="tx1"/>
                </a:solidFill>
              </a:defRPr>
            </a:lvl1pPr>
          </a:lstStyle>
          <a:p>
            <a:r>
              <a:rPr lang="zh-CN" altLang="en-US"/>
              <a:t>编辑标题</a:t>
            </a:r>
            <a:endParaRPr lang="zh-CN" altLang="en-US"/>
          </a:p>
        </p:txBody>
      </p:sp>
      <p:sp>
        <p:nvSpPr>
          <p:cNvPr id="3" name="日期占位符 2"/>
          <p:cNvSpPr>
            <a:spLocks noGrp="1"/>
          </p:cNvSpPr>
          <p:nvPr>
            <p:ph type="dt" sz="half" idx="10"/>
          </p:nvPr>
        </p:nvSpPr>
        <p:spPr/>
        <p:txBody>
          <a:bodyPr/>
          <a:lstStyle/>
          <a:p>
            <a:fld id="{20DD7636-5BE1-44BC-BB5F-15739D9E18E1}"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87C0E1D-24C4-406F-9615-DBDA8D2D1F93}" type="slidenum">
              <a:rPr lang="zh-CN" altLang="en-US" smtClean="0"/>
              <a:t/>
            </a:fld>
            <a:endParaRPr lang="zh-CN" altLang="en-US"/>
          </a:p>
        </p:txBody>
      </p:sp>
      <p:sp>
        <p:nvSpPr>
          <p:cNvPr id="37" name="内容占位符 36"/>
          <p:cNvSpPr>
            <a:spLocks noGrp="1"/>
          </p:cNvSpPr>
          <p:nvPr>
            <p:ph sz="quarter" idx="13" hasCustomPrompt="1"/>
          </p:nvPr>
        </p:nvSpPr>
        <p:spPr>
          <a:xfrm>
            <a:off x="3238500" y="3733201"/>
            <a:ext cx="5715000" cy="1185937"/>
          </a:xfrm>
        </p:spPr>
        <p:txBody>
          <a:bodyPr>
            <a:normAutofit/>
          </a:bodyPr>
          <a:lstStyle>
            <a:lvl1pPr marL="0" indent="0" algn="ctr">
              <a:buNone/>
              <a:defRPr sz="3200">
                <a:solidFill>
                  <a:schemeClr val="tx1"/>
                </a:solidFill>
              </a:defRPr>
            </a:lvl1pPr>
          </a:lstStyle>
          <a:p>
            <a:pPr lvl="0"/>
            <a:r>
              <a:rPr lang="zh-CN" altLang="en-US"/>
              <a:t>编辑文本</a:t>
            </a:r>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hasCustomPrompt="1"/>
          </p:nvPr>
        </p:nvSpPr>
        <p:spPr>
          <a:xfrm>
            <a:off x="838200" y="713673"/>
            <a:ext cx="4681654" cy="1428161"/>
          </a:xfrm>
        </p:spPr>
        <p:txBody>
          <a:bodyPr anchor="t" anchorCtr="0">
            <a:normAutofit/>
          </a:bodyPr>
          <a:lstStyle>
            <a:lvl1pPr>
              <a:defRPr sz="3600"/>
            </a:lvl1pPr>
          </a:lstStyle>
          <a:p>
            <a:r>
              <a:rPr lang="zh-CN" altLang="en-US"/>
              <a:t>单击此处编辑标题</a:t>
            </a:r>
            <a:endParaRPr lang="zh-CN" altLang="en-US"/>
          </a:p>
        </p:txBody>
      </p:sp>
      <p:sp>
        <p:nvSpPr>
          <p:cNvPr id="3" name="图片占位符 2"/>
          <p:cNvSpPr>
            <a:spLocks noGrp="1" noChangeAspect="1"/>
          </p:cNvSpPr>
          <p:nvPr>
            <p:ph type="pic" idx="1"/>
          </p:nvPr>
        </p:nvSpPr>
        <p:spPr>
          <a:xfrm>
            <a:off x="5642517" y="713673"/>
            <a:ext cx="5711882"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ABC47A4-756D-490B-A52F-7D9E2C9FC05F}"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nvPr>
        </p:nvSpPr>
        <p:spPr>
          <a:xfrm>
            <a:off x="10444898" y="365125"/>
            <a:ext cx="908901" cy="5811838"/>
          </a:xfrm>
        </p:spPr>
        <p:txBody>
          <a:bodyPr vert="eaVert">
            <a:normAutofit/>
          </a:bodyPr>
          <a:lstStyle>
            <a:lvl1pPr>
              <a:defRPr sz="4400"/>
            </a:lvl1pPr>
          </a:lstStyle>
          <a:p>
            <a:r>
              <a:rPr lang="zh-CN" altLang="en-US"/>
              <a:t>单击此处编辑标题</a:t>
            </a:r>
            <a:endParaRPr lang="zh-CN" altLang="en-US"/>
          </a:p>
        </p:txBody>
      </p:sp>
      <p:sp>
        <p:nvSpPr>
          <p:cNvPr id="3" name="竖排文字占位符 2"/>
          <p:cNvSpPr>
            <a:spLocks noGrp="1"/>
          </p:cNvSpPr>
          <p:nvPr>
            <p:ph type="body" orient="vert" idx="1"/>
          </p:nvPr>
        </p:nvSpPr>
        <p:spPr>
          <a:xfrm>
            <a:off x="838199" y="365125"/>
            <a:ext cx="9446443"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tags" Target="../tags/tag1.xml" /><Relationship Id="rId12" Type="http://schemas.openxmlformats.org/officeDocument/2006/relationships/tags" Target="../tags/tag2.xml" /><Relationship Id="rId13" Type="http://schemas.openxmlformats.org/officeDocument/2006/relationships/tags" Target="../tags/tag3.xml" /><Relationship Id="rId14"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1.xml" /><Relationship Id="rId10" Type="http://schemas.openxmlformats.org/officeDocument/2006/relationships/slideLayout" Target="../slideLayouts/slideLayout20.xml" /><Relationship Id="rId11" Type="http://schemas.openxmlformats.org/officeDocument/2006/relationships/slideLayout" Target="../slideLayouts/slideLayout21.xml" /><Relationship Id="rId12" Type="http://schemas.openxmlformats.org/officeDocument/2006/relationships/tags" Target="../tags/tag60.xml" /><Relationship Id="rId13" Type="http://schemas.openxmlformats.org/officeDocument/2006/relationships/tags" Target="../tags/tag61.xml" /><Relationship Id="rId14" Type="http://schemas.openxmlformats.org/officeDocument/2006/relationships/tags" Target="../tags/tag62.xml" /><Relationship Id="rId15" Type="http://schemas.openxmlformats.org/officeDocument/2006/relationships/tags" Target="../tags/tag63.xml" /><Relationship Id="rId16" Type="http://schemas.openxmlformats.org/officeDocument/2006/relationships/theme" Target="../theme/theme2.xml" /><Relationship Id="rId2" Type="http://schemas.openxmlformats.org/officeDocument/2006/relationships/slideLayout" Target="../slideLayouts/slideLayout12.xml" /><Relationship Id="rId3" Type="http://schemas.openxmlformats.org/officeDocument/2006/relationships/slideLayout" Target="../slideLayouts/slideLayout13.xml" /><Relationship Id="rId4" Type="http://schemas.openxmlformats.org/officeDocument/2006/relationships/slideLayout" Target="../slideLayouts/slideLayout14.xml" /><Relationship Id="rId5" Type="http://schemas.openxmlformats.org/officeDocument/2006/relationships/slideLayout" Target="../slideLayouts/slideLayout15.xml" /><Relationship Id="rId6" Type="http://schemas.openxmlformats.org/officeDocument/2006/relationships/slideLayout" Target="../slideLayouts/slideLayout16.xml" /><Relationship Id="rId7" Type="http://schemas.openxmlformats.org/officeDocument/2006/relationships/slideLayout" Target="../slideLayouts/slideLayout17.xml" /><Relationship Id="rId8" Type="http://schemas.openxmlformats.org/officeDocument/2006/relationships/slideLayout" Target="../slideLayouts/slideLayout18.xml" /><Relationship Id="rId9" Type="http://schemas.openxmlformats.org/officeDocument/2006/relationships/slideLayout" Target="../slideLayouts/slideLayout1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Ref idx="1001">
        <a:schemeClr val="bg1"/>
      </p:bgRef>
    </p:bg>
    <p:spTree>
      <p:nvGrpSpPr>
        <p:cNvPr id="1" name=""/>
        <p:cNvGrpSpPr/>
        <p:nvPr/>
      </p:nvGrpSpPr>
      <p:grpSpPr>
        <a:xfrm>
          <a:off x="0" y="0"/>
          <a:ext cx="0" cy="0"/>
        </a:xfrm>
      </p:grpSpPr>
      <p:sp>
        <p:nvSpPr>
          <p:cNvPr id="7" name="标题占位符 1"/>
          <p:cNvSpPr>
            <a:spLocks noGrp="1"/>
          </p:cNvSpPr>
          <p:nvPr>
            <p:ph type="title"/>
            <p:custDataLst>
              <p:tags r:id="rId11"/>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8" name="文本占位符 2"/>
          <p:cNvSpPr>
            <a:spLocks noGrp="1"/>
          </p:cNvSpPr>
          <p:nvPr>
            <p:ph type="body" idx="1"/>
            <p:custDataLst>
              <p:tags r:id="rId12"/>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9"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宋体" panose="02010600030101010101" pitchFamily="2" charset="-122"/>
                <a:ea typeface="宋体" panose="02010600030101010101" pitchFamily="2" charset="-122"/>
              </a:defRPr>
            </a:lvl1pPr>
          </a:lstStyle>
          <a:p>
            <a:fld id="{D997B5FA-0921-464F-AAE1-844C04324D75}" type="datetimeFigureOut">
              <a:rPr lang="zh-CN" altLang="en-US" smtClean="0"/>
              <a:t/>
            </a:fld>
            <a:endParaRPr lang="zh-CN" altLang="en-US"/>
          </a:p>
        </p:txBody>
      </p:sp>
      <p:sp>
        <p:nvSpPr>
          <p:cNvPr id="10"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宋体" panose="02010600030101010101" pitchFamily="2" charset="-122"/>
                <a:ea typeface="宋体" panose="02010600030101010101" pitchFamily="2" charset="-122"/>
              </a:defRPr>
            </a:lvl1pPr>
          </a:lstStyle>
          <a:p>
            <a:endParaRPr lang="zh-CN" altLang="en-US"/>
          </a:p>
        </p:txBody>
      </p:sp>
      <p:sp>
        <p:nvSpPr>
          <p:cNvPr id="11"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宋体" panose="02010600030101010101" pitchFamily="2" charset="-122"/>
                <a:ea typeface="宋体" panose="02010600030101010101" pitchFamily="2" charset="-122"/>
              </a:defRPr>
            </a:lvl1pPr>
          </a:lstStyle>
          <a:p>
            <a:fld id="{565CE74E-AB26-4998-AD42-012C4C1AD076}" type="slidenum">
              <a:rPr lang="zh-CN" altLang="en-US" smtClean="0"/>
              <a:t>0</a:t>
            </a:fld>
            <a:endParaRPr lang="zh-CN" altLang="en-US"/>
          </a:p>
        </p:txBody>
      </p:sp>
      <p:sp>
        <p:nvSpPr>
          <p:cNvPr id="2" name="KSO_TEMPLATE" hidden="1"/>
          <p:cNvSpPr/>
          <p:nvPr userDrawn="1">
            <p:custDataLst>
              <p:tags r:id="rId13"/>
            </p:custDataLst>
          </p:nvPr>
        </p:nvSpPr>
        <p:spPr>
          <a:xfrm flipH="1">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宋体" panose="02010600030101010101"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宋体" panose="02010600030101010101"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宋体" panose="02010600030101010101"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宋体" panose="02010600030101010101"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宋体" panose="02010600030101010101"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宋体"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defPPr>
              <a:defRPr lang="zh-CN"/>
            </a:defPPr>
            <a:lvl1pPr marL="0" algn="ct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8877600" y="631440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35"/>
            <a:ext cx="12193270" cy="6856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image" Target="../media/image1.jpeg" /><Relationship Id="rId4" Type="http://schemas.openxmlformats.org/officeDocument/2006/relationships/tags" Target="../tags/tag64.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jpeg" /><Relationship Id="rId3" Type="http://schemas.openxmlformats.org/officeDocument/2006/relationships/tags" Target="../tags/tag73.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jpeg" /><Relationship Id="rId3" Type="http://schemas.openxmlformats.org/officeDocument/2006/relationships/tags" Target="../tags/tag74.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3.png" /><Relationship Id="rId3" Type="http://schemas.openxmlformats.org/officeDocument/2006/relationships/image" Target="../media/image2.jpeg" /><Relationship Id="rId4" Type="http://schemas.openxmlformats.org/officeDocument/2006/relationships/tags" Target="../tags/tag75.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jpeg" /><Relationship Id="rId3" Type="http://schemas.openxmlformats.org/officeDocument/2006/relationships/tags" Target="../tags/tag76.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jpeg" /><Relationship Id="rId3" Type="http://schemas.openxmlformats.org/officeDocument/2006/relationships/tags" Target="../tags/tag77.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jpeg" /><Relationship Id="rId3" Type="http://schemas.openxmlformats.org/officeDocument/2006/relationships/tags" Target="../tags/tag78.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jpeg" /><Relationship Id="rId3" Type="http://schemas.openxmlformats.org/officeDocument/2006/relationships/tags" Target="../tags/tag79.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image" Target="../media/image1.jpeg" /><Relationship Id="rId4" Type="http://schemas.openxmlformats.org/officeDocument/2006/relationships/tags" Target="../tags/tag80.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4.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4.pn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7.xml" /><Relationship Id="rId10" Type="http://schemas.openxmlformats.org/officeDocument/2006/relationships/image" Target="../media/image4.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5.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image" Target="../media/image1.jpeg" /><Relationship Id="rId4" Type="http://schemas.openxmlformats.org/officeDocument/2006/relationships/tags" Target="../tags/tag65.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jpeg" /><Relationship Id="rId3" Type="http://schemas.openxmlformats.org/officeDocument/2006/relationships/tags" Target="../tags/tag66.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jpeg" /><Relationship Id="rId3" Type="http://schemas.openxmlformats.org/officeDocument/2006/relationships/tags" Target="../tags/tag67.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jpeg" /><Relationship Id="rId3" Type="http://schemas.openxmlformats.org/officeDocument/2006/relationships/tags" Target="../tags/tag68.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jpeg" /><Relationship Id="rId3" Type="http://schemas.openxmlformats.org/officeDocument/2006/relationships/tags" Target="../tags/tag69.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jpeg" /><Relationship Id="rId3" Type="http://schemas.openxmlformats.org/officeDocument/2006/relationships/tags" Target="../tags/tag70.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jpeg" /><Relationship Id="rId3" Type="http://schemas.openxmlformats.org/officeDocument/2006/relationships/tags" Target="../tags/tag71.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jpeg" /><Relationship Id="rId3" Type="http://schemas.openxmlformats.org/officeDocument/2006/relationships/tags" Target="../tags/tag72.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3"/>
          <a:stretch>
            <a:fillRect/>
          </a:stretch>
        </a:blipFill>
        <a:effectLst/>
      </p:bgPr>
    </p:bg>
    <p:spTree>
      <p:nvGrpSpPr>
        <p:cNvPr id="1" name=""/>
        <p:cNvGrpSpPr/>
        <p:nvPr/>
      </p:nvGrpSpPr>
      <p:grpSpPr>
        <a:xfrm>
          <a:off x="0" y="0"/>
          <a:ext cx="0" cy="0"/>
        </a:xfrm>
      </p:grpSpPr>
      <p:sp>
        <p:nvSpPr>
          <p:cNvPr id="22" name="标题"/>
          <p:cNvSpPr/>
          <p:nvPr/>
        </p:nvSpPr>
        <p:spPr>
          <a:xfrm>
            <a:off x="4244023" y="2177237"/>
            <a:ext cx="4653280" cy="1309370"/>
          </a:xfrm>
          <a:prstGeom prst="rect">
            <a:avLst/>
          </a:prstGeom>
          <a:noFill/>
        </p:spPr>
        <p:txBody>
          <a:bodyPr vert="horz" wrap="none" lIns="91440" tIns="45720" rIns="91440" bIns="45720" rtlCol="0" anchor="ctr">
            <a:spAutoFit/>
          </a:bodyPr>
          <a:lstStyle/>
          <a:p>
            <a:pPr algn="ctr">
              <a:lnSpc>
                <a:spcPct val="90000"/>
              </a:lnSpc>
              <a:spcBef>
                <a:spcPct val="0"/>
              </a:spcBef>
            </a:pPr>
            <a:r>
              <a:rPr lang="zh-CN" altLang="en-US" sz="8800" b="1">
                <a:solidFill>
                  <a:srgbClr val="C00000"/>
                </a:solidFill>
                <a:latin typeface="阿里巴巴普惠体 B" panose="00020600040101010101" charset="-122"/>
                <a:ea typeface="阿里巴巴普惠体 B" panose="00020600040101010101" charset="-122"/>
                <a:cs typeface="微软雅黑" panose="020b0503020204020204" pitchFamily="34" charset="-122"/>
              </a:rPr>
              <a:t>红心向党</a:t>
            </a:r>
            <a:endParaRPr lang="zh-CN" altLang="en-US" sz="8800" b="1">
              <a:solidFill>
                <a:srgbClr val="C00000"/>
              </a:solidFill>
              <a:latin typeface="阿里巴巴普惠体 B" panose="00020600040101010101" charset="-122"/>
              <a:ea typeface="阿里巴巴普惠体 B" panose="00020600040101010101" charset="-122"/>
              <a:cs typeface="微软雅黑" panose="020b0503020204020204" pitchFamily="34" charset="-122"/>
            </a:endParaRPr>
          </a:p>
        </p:txBody>
      </p:sp>
      <p:grpSp>
        <p:nvGrpSpPr>
          <p:cNvPr id="2" name="组合 1"/>
          <p:cNvGrpSpPr/>
          <p:nvPr/>
        </p:nvGrpSpPr>
        <p:grpSpPr>
          <a:xfrm>
            <a:off x="2824163" y="3434744"/>
            <a:ext cx="7365365" cy="1705329"/>
            <a:chOff x="2824163" y="3434744"/>
            <a:chExt cx="7365365" cy="1705329"/>
          </a:xfrm>
        </p:grpSpPr>
        <p:sp>
          <p:nvSpPr>
            <p:cNvPr id="21" name="文本"/>
            <p:cNvSpPr/>
            <p:nvPr/>
          </p:nvSpPr>
          <p:spPr>
            <a:xfrm>
              <a:off x="2824163" y="3434744"/>
              <a:ext cx="7365365" cy="583565"/>
            </a:xfrm>
            <a:prstGeom prst="rect">
              <a:avLst/>
            </a:prstGeom>
            <a:noFill/>
          </p:spPr>
          <p:txBody>
            <a:bodyPr vert="horz" wrap="none" lIns="91440" tIns="45720" rIns="91440" bIns="45720" rtlCol="0" anchor="ctr">
              <a:spAutoFit/>
            </a:bodyPr>
            <a:lstStyle/>
            <a:p>
              <a:r>
                <a:rPr lang="en-US" altLang="zh-CN" sz="3200" b="1" spc="300">
                  <a:ln w="15875">
                    <a:noFill/>
                  </a:ln>
                  <a:solidFill>
                    <a:srgbClr val="C00000"/>
                  </a:solidFill>
                  <a:latin typeface="阿里巴巴普惠体 B" panose="00020600040101010101" charset="-122"/>
                  <a:ea typeface="阿里巴巴普惠体 B" panose="00020600040101010101" charset="-122"/>
                  <a:cs typeface="阿里巴巴普惠体 B" panose="00020600040101010101" charset="-122"/>
                </a:rPr>
                <a:t>—</a:t>
              </a:r>
              <a:r>
                <a:rPr lang="zh-CN" altLang="en-US" sz="3200" b="1" spc="300">
                  <a:ln w="15875">
                    <a:noFill/>
                  </a:ln>
                  <a:solidFill>
                    <a:srgbClr val="C00000"/>
                  </a:solidFill>
                  <a:latin typeface="阿里巴巴普惠体 B" panose="00020600040101010101" charset="-122"/>
                  <a:ea typeface="阿里巴巴普惠体 B" panose="00020600040101010101" charset="-122"/>
                  <a:cs typeface="阿里巴巴普惠体 B" panose="00020600040101010101" charset="-122"/>
                </a:rPr>
                <a:t>热烈庆祝中国共产党建党</a:t>
              </a:r>
              <a:r>
                <a:rPr lang="en-US" altLang="zh-CN" sz="3200" b="1" spc="300">
                  <a:ln w="15875">
                    <a:noFill/>
                  </a:ln>
                  <a:solidFill>
                    <a:srgbClr val="C00000"/>
                  </a:solidFill>
                  <a:latin typeface="阿里巴巴普惠体 B" panose="00020600040101010101" charset="-122"/>
                  <a:ea typeface="阿里巴巴普惠体 B" panose="00020600040101010101" charset="-122"/>
                  <a:cs typeface="阿里巴巴普惠体 B" panose="00020600040101010101" charset="-122"/>
                </a:rPr>
                <a:t>99</a:t>
              </a:r>
              <a:r>
                <a:rPr lang="zh-CN" altLang="en-US" sz="3200" b="1" spc="300">
                  <a:ln w="15875">
                    <a:noFill/>
                  </a:ln>
                  <a:solidFill>
                    <a:srgbClr val="C00000"/>
                  </a:solidFill>
                  <a:latin typeface="阿里巴巴普惠体 B" panose="00020600040101010101" charset="-122"/>
                  <a:ea typeface="阿里巴巴普惠体 B" panose="00020600040101010101" charset="-122"/>
                  <a:cs typeface="阿里巴巴普惠体 B" panose="00020600040101010101" charset="-122"/>
                </a:rPr>
                <a:t>周年</a:t>
              </a:r>
              <a:r>
                <a:rPr lang="en-US" altLang="zh-CN" sz="3200" b="1" spc="300">
                  <a:ln w="15875">
                    <a:noFill/>
                  </a:ln>
                  <a:solidFill>
                    <a:srgbClr val="C00000"/>
                  </a:solidFill>
                  <a:latin typeface="阿里巴巴普惠体 B" panose="00020600040101010101" charset="-122"/>
                  <a:ea typeface="阿里巴巴普惠体 B" panose="00020600040101010101" charset="-122"/>
                  <a:cs typeface="阿里巴巴普惠体 B" panose="00020600040101010101" charset="-122"/>
                </a:rPr>
                <a:t>—</a:t>
              </a:r>
              <a:endParaRPr lang="zh-CN" altLang="en-US" sz="3200" b="1" spc="300">
                <a:ln w="15875">
                  <a:noFill/>
                </a:ln>
                <a:solidFill>
                  <a:srgbClr val="C00000"/>
                </a:solidFill>
                <a:latin typeface="阿里巴巴普惠体 B" panose="00020600040101010101" charset="-122"/>
                <a:ea typeface="阿里巴巴普惠体 B" panose="00020600040101010101" charset="-122"/>
                <a:cs typeface="阿里巴巴普惠体 B" panose="00020600040101010101" charset="-122"/>
              </a:endParaRPr>
            </a:p>
          </p:txBody>
        </p:sp>
        <p:sp>
          <p:nvSpPr>
            <p:cNvPr id="6" name="文本"/>
            <p:cNvSpPr/>
            <p:nvPr/>
          </p:nvSpPr>
          <p:spPr>
            <a:xfrm>
              <a:off x="5403533" y="4018309"/>
              <a:ext cx="2100580" cy="460375"/>
            </a:xfrm>
            <a:prstGeom prst="rect">
              <a:avLst/>
            </a:prstGeom>
            <a:noFill/>
          </p:spPr>
          <p:txBody>
            <a:bodyPr vert="horz" wrap="none" lIns="91440" tIns="45720" rIns="91440" bIns="45720" rtlCol="0" anchor="ctr">
              <a:spAutoFit/>
            </a:bodyPr>
            <a:lstStyle/>
            <a:p>
              <a:r>
                <a:rPr lang="en-US" sz="2400" b="1" spc="300">
                  <a:ln w="15875">
                    <a:noFill/>
                  </a:ln>
                  <a:solidFill>
                    <a:srgbClr val="C00000"/>
                  </a:solidFill>
                  <a:latin typeface="阿里巴巴普惠体 B" panose="00020600040101010101" charset="-122"/>
                  <a:ea typeface="阿里巴巴普惠体 B" panose="00020600040101010101" charset="-122"/>
                </a:rPr>
                <a:t>1921--2020</a:t>
              </a:r>
              <a:endParaRPr lang="en-US" sz="2400" b="1" spc="300">
                <a:ln w="15875">
                  <a:noFill/>
                </a:ln>
                <a:solidFill>
                  <a:srgbClr val="C00000"/>
                </a:solidFill>
                <a:latin typeface="阿里巴巴普惠体 B" panose="00020600040101010101" charset="-122"/>
                <a:ea typeface="阿里巴巴普惠体 B" panose="00020600040101010101" charset="-122"/>
              </a:endParaRPr>
            </a:p>
          </p:txBody>
        </p:sp>
        <p:sp>
          <p:nvSpPr>
            <p:cNvPr id="23" name="文本"/>
            <p:cNvSpPr/>
            <p:nvPr/>
          </p:nvSpPr>
          <p:spPr>
            <a:xfrm>
              <a:off x="5076825" y="4545583"/>
              <a:ext cx="2987675" cy="594490"/>
            </a:xfrm>
            <a:prstGeom prst="roundRect">
              <a:avLst>
                <a:gd name="adj" fmla="val 50000"/>
              </a:avLst>
            </a:prstGeom>
            <a:solidFill>
              <a:srgbClr val="C00000"/>
            </a:solidFill>
          </p:spPr>
          <p:txBody>
            <a:bodyPr vert="horz" wrap="square" lIns="144000" tIns="72000" rIns="144000" bIns="72000" rtlCol="0" anchor="ctr">
              <a:spAutoFit/>
            </a:bodyPr>
            <a:lstStyle/>
            <a:p>
              <a:pPr algn="ctr">
                <a:lnSpc>
                  <a:spcPct val="90000"/>
                </a:lnSpc>
                <a:spcBef>
                  <a:spcPct val="0"/>
                </a:spcBef>
              </a:pPr>
              <a:r>
                <a:rPr lang="zh-CN" altLang="en-US" sz="2000" b="1" spc="120">
                  <a:solidFill>
                    <a:schemeClr val="bg1"/>
                  </a:solidFill>
                  <a:latin typeface="阿里巴巴普惠体 B" panose="00020600040101010101" charset="-122"/>
                  <a:ea typeface="阿里巴巴普惠体 B" panose="00020600040101010101" charset="-122"/>
                  <a:cs typeface="微软雅黑" panose="020b0503020204020204" pitchFamily="34" charset="-122"/>
                </a:rPr>
                <a:t>汇报人：</a:t>
              </a:r>
              <a:r>
                <a:rPr lang="en-US" altLang="zh-CN" sz="2000" b="1" spc="120">
                  <a:solidFill>
                    <a:schemeClr val="bg1"/>
                  </a:solidFill>
                  <a:latin typeface="阿里巴巴普惠体 B" panose="00020600040101010101" charset="-122"/>
                  <a:ea typeface="阿里巴巴普惠体 B" panose="00020600040101010101" charset="-122"/>
                  <a:cs typeface="微软雅黑" panose="020b0503020204020204" pitchFamily="34" charset="-122"/>
                </a:rPr>
                <a:t>PPT</a:t>
              </a:r>
              <a:r>
                <a:rPr lang="zh-CN" altLang="en-US" sz="2000" b="1" spc="120">
                  <a:solidFill>
                    <a:schemeClr val="bg1"/>
                  </a:solidFill>
                  <a:latin typeface="阿里巴巴普惠体 B" panose="00020600040101010101" charset="-122"/>
                  <a:ea typeface="阿里巴巴普惠体 B" panose="00020600040101010101" charset="-122"/>
                  <a:cs typeface="微软雅黑" panose="020b0503020204020204" pitchFamily="34" charset="-122"/>
                </a:rPr>
                <a:t>汇</a:t>
              </a:r>
              <a:endParaRPr lang="zh-CN" altLang="en-US" sz="2000" b="1" spc="120">
                <a:solidFill>
                  <a:schemeClr val="bg1"/>
                </a:solidFill>
                <a:latin typeface="阿里巴巴普惠体 B" panose="00020600040101010101" charset="-122"/>
                <a:ea typeface="阿里巴巴普惠体 B" panose="00020600040101010101" charset="-122"/>
                <a:cs typeface="微软雅黑" panose="020b0503020204020204" pitchFamily="34" charset="-122"/>
              </a:endParaRPr>
            </a:p>
          </p:txBody>
        </p:sp>
      </p:grpSp>
    </p:spTree>
    <p:custDataLst>
      <p:tags r:id="rId4"/>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10"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2"/>
          <a:stretch>
            <a:fillRect/>
          </a:stretch>
        </a:blipFill>
        <a:effectLst/>
      </p:bgPr>
    </p:bg>
    <p:spTree>
      <p:nvGrpSpPr>
        <p:cNvPr id="1" name=""/>
        <p:cNvGrpSpPr/>
        <p:nvPr/>
      </p:nvGrpSpPr>
      <p:grpSpPr>
        <a:xfrm>
          <a:off x="0" y="0"/>
          <a:ext cx="0" cy="0"/>
        </a:xfrm>
      </p:grpSpPr>
      <p:sp>
        <p:nvSpPr>
          <p:cNvPr id="18" name="文本框 17"/>
          <p:cNvSpPr txBox="1"/>
          <p:nvPr/>
        </p:nvSpPr>
        <p:spPr>
          <a:xfrm>
            <a:off x="1757045" y="994410"/>
            <a:ext cx="7037705" cy="521970"/>
          </a:xfrm>
          <a:prstGeom prst="rect">
            <a:avLst/>
          </a:prstGeom>
          <a:noFill/>
        </p:spPr>
        <p:txBody>
          <a:bodyPr wrap="square" rtlCol="0">
            <a:spAutoFit/>
          </a:bodyPr>
          <a:lstStyle/>
          <a:p>
            <a:pPr algn="l"/>
            <a:r>
              <a:rPr kumimoji="1" lang="zh-CN" altLang="en-US" sz="2800" b="1">
                <a:solidFill>
                  <a:srgbClr val="C00000"/>
                </a:solidFill>
                <a:latin typeface="宋体" panose="02010600030101010101" pitchFamily="2" charset="-122"/>
                <a:ea typeface="宋体" panose="02010600030101010101" pitchFamily="2" charset="-122"/>
                <a:cs typeface="微软雅黑" panose="020b0503020204020204" pitchFamily="34" charset="-122"/>
              </a:rPr>
              <a:t>对党建工作的重视程度</a:t>
            </a:r>
            <a:endParaRPr kumimoji="1" lang="zh-CN" altLang="en-US" sz="2800" b="1">
              <a:solidFill>
                <a:srgbClr val="C00000"/>
              </a:solidFill>
              <a:latin typeface="宋体" panose="02010600030101010101" pitchFamily="2" charset="-122"/>
              <a:ea typeface="宋体" panose="02010600030101010101" pitchFamily="2" charset="-122"/>
              <a:cs typeface="微软雅黑" panose="020b0503020204020204" pitchFamily="34" charset="-122"/>
            </a:endParaRPr>
          </a:p>
        </p:txBody>
      </p:sp>
      <p:sp>
        <p:nvSpPr>
          <p:cNvPr id="2" name="矩形 1"/>
          <p:cNvSpPr/>
          <p:nvPr/>
        </p:nvSpPr>
        <p:spPr>
          <a:xfrm>
            <a:off x="1718310" y="1878330"/>
            <a:ext cx="4083685" cy="3784600"/>
          </a:xfrm>
          <a:prstGeom prst="rect">
            <a:avLst/>
          </a:prstGeom>
        </p:spPr>
        <p:txBody>
          <a:bodyPr wrap="square">
            <a:spAutoFit/>
          </a:bodyPr>
          <a:lstStyle/>
          <a:p>
            <a:pPr algn="just"/>
            <a:r>
              <a:rPr lang="zh-CN" altLang="en-US" sz="2000">
                <a:solidFill>
                  <a:srgbClr val="C8171E"/>
                </a:solidFill>
                <a:latin typeface="阿里巴巴普惠体 R" panose="00020600040101010101" charset="-122"/>
                <a:ea typeface="阿里巴巴普惠体 R" panose="00020600040101010101" charset="-122"/>
                <a:cs typeface="阿里巴巴普惠体 R" panose="00020600040101010101" charset="-122"/>
              </a:rPr>
              <a:t>党委班子存在重发展、轻党建的倾向，认为业务发展才是公司的第一要务，只要确保实现规模效益双优发展，不断赶超进位就可以了，对党建工作缺乏系统深入的研究，党务工作见子打子，大部分时候主要按照上级党组织的要求被动开展工作，没有形成自己的工作机制，特别是在业务压力较大的时候，比如每年年底收官和一季度“开门红”阶段，甚至连月度学习都会被暂时搁置。</a:t>
            </a:r>
            <a:endParaRPr lang="zh-CN" altLang="en-US" sz="2000">
              <a:solidFill>
                <a:srgbClr val="C8171E"/>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3" name="Freeform 6"/>
          <p:cNvSpPr>
            <a:spLocks noEditPoints="1"/>
          </p:cNvSpPr>
          <p:nvPr/>
        </p:nvSpPr>
        <p:spPr bwMode="auto">
          <a:xfrm>
            <a:off x="6057265" y="1682115"/>
            <a:ext cx="4978400" cy="3882390"/>
          </a:xfrm>
          <a:custGeom>
            <a:gdLst>
              <a:gd name="T0" fmla="*/ 3008 w 6972"/>
              <a:gd name="T1" fmla="*/ 4612 h 5436"/>
              <a:gd name="T2" fmla="*/ 2524 w 6972"/>
              <a:gd name="T3" fmla="*/ 5002 h 5436"/>
              <a:gd name="T4" fmla="*/ 2042 w 6972"/>
              <a:gd name="T5" fmla="*/ 5436 h 5436"/>
              <a:gd name="T6" fmla="*/ 5030 w 6972"/>
              <a:gd name="T7" fmla="*/ 5247 h 5436"/>
              <a:gd name="T8" fmla="*/ 4469 w 6972"/>
              <a:gd name="T9" fmla="*/ 4612 h 5436"/>
              <a:gd name="T10" fmla="*/ 3740 w 6972"/>
              <a:gd name="T11" fmla="*/ 1502 h 5436"/>
              <a:gd name="T12" fmla="*/ 4709 w 6972"/>
              <a:gd name="T13" fmla="*/ 2482 h 5436"/>
              <a:gd name="T14" fmla="*/ 4593 w 6972"/>
              <a:gd name="T15" fmla="*/ 2672 h 5436"/>
              <a:gd name="T16" fmla="*/ 6972 w 6972"/>
              <a:gd name="T17" fmla="*/ 2482 h 5436"/>
              <a:gd name="T18" fmla="*/ 6847 w 6972"/>
              <a:gd name="T19" fmla="*/ 2482 h 5436"/>
              <a:gd name="T20" fmla="*/ 6189 w 6972"/>
              <a:gd name="T21" fmla="*/ 529 h 5436"/>
              <a:gd name="T22" fmla="*/ 5844 w 6972"/>
              <a:gd name="T23" fmla="*/ 306 h 5436"/>
              <a:gd name="T24" fmla="*/ 5610 w 6972"/>
              <a:gd name="T25" fmla="*/ 362 h 5436"/>
              <a:gd name="T26" fmla="*/ 3684 w 6972"/>
              <a:gd name="T27" fmla="*/ 765 h 5436"/>
              <a:gd name="T28" fmla="*/ 3763 w 6972"/>
              <a:gd name="T29" fmla="*/ 637 h 5436"/>
              <a:gd name="T30" fmla="*/ 3648 w 6972"/>
              <a:gd name="T31" fmla="*/ 411 h 5436"/>
              <a:gd name="T32" fmla="*/ 3851 w 6972"/>
              <a:gd name="T33" fmla="*/ 320 h 5436"/>
              <a:gd name="T34" fmla="*/ 3484 w 6972"/>
              <a:gd name="T35" fmla="*/ 0 h 5436"/>
              <a:gd name="T36" fmla="*/ 3117 w 6972"/>
              <a:gd name="T37" fmla="*/ 320 h 5436"/>
              <a:gd name="T38" fmla="*/ 3328 w 6972"/>
              <a:gd name="T39" fmla="*/ 411 h 5436"/>
              <a:gd name="T40" fmla="*/ 3206 w 6972"/>
              <a:gd name="T41" fmla="*/ 637 h 5436"/>
              <a:gd name="T42" fmla="*/ 3313 w 6972"/>
              <a:gd name="T43" fmla="*/ 637 h 5436"/>
              <a:gd name="T44" fmla="*/ 3293 w 6972"/>
              <a:gd name="T45" fmla="*/ 906 h 5436"/>
              <a:gd name="T46" fmla="*/ 1243 w 6972"/>
              <a:gd name="T47" fmla="*/ 1394 h 5436"/>
              <a:gd name="T48" fmla="*/ 1009 w 6972"/>
              <a:gd name="T49" fmla="*/ 1449 h 5436"/>
              <a:gd name="T50" fmla="*/ 800 w 6972"/>
              <a:gd name="T51" fmla="*/ 1803 h 5436"/>
              <a:gd name="T52" fmla="*/ 116 w 6972"/>
              <a:gd name="T53" fmla="*/ 3564 h 5436"/>
              <a:gd name="T54" fmla="*/ 0 w 6972"/>
              <a:gd name="T55" fmla="*/ 3754 h 5436"/>
              <a:gd name="T56" fmla="*/ 2379 w 6972"/>
              <a:gd name="T57" fmla="*/ 3564 h 5436"/>
              <a:gd name="T58" fmla="*/ 2254 w 6972"/>
              <a:gd name="T59" fmla="*/ 3564 h 5436"/>
              <a:gd name="T60" fmla="*/ 3240 w 6972"/>
              <a:gd name="T61" fmla="*/ 1591 h 5436"/>
              <a:gd name="T62" fmla="*/ 5669 w 6972"/>
              <a:gd name="T63" fmla="*/ 740 h 5436"/>
              <a:gd name="T64" fmla="*/ 6754 w 6972"/>
              <a:gd name="T65" fmla="*/ 2482 h 5436"/>
              <a:gd name="T66" fmla="*/ 4871 w 6972"/>
              <a:gd name="T67" fmla="*/ 2482 h 5436"/>
              <a:gd name="T68" fmla="*/ 5669 w 6972"/>
              <a:gd name="T69" fmla="*/ 740 h 5436"/>
              <a:gd name="T70" fmla="*/ 1097 w 6972"/>
              <a:gd name="T71" fmla="*/ 1780 h 5436"/>
              <a:gd name="T72" fmla="*/ 2161 w 6972"/>
              <a:gd name="T73" fmla="*/ 3564 h 5436"/>
              <a:gd name="T74" fmla="*/ 278 w 6972"/>
              <a:gd name="T75" fmla="*/ 3564 h 5436"/>
              <a:gd name="T76" fmla="*/ 1097 w 6972"/>
              <a:gd name="T77" fmla="*/ 1780 h 5436"/>
              <a:gd name="T78" fmla="*/ 3489 w 6972"/>
              <a:gd name="T79" fmla="*/ 975 h 5436"/>
              <a:gd name="T80" fmla="*/ 3489 w 6972"/>
              <a:gd name="T81" fmla="*/ 1156 h 5436"/>
              <a:gd name="T82" fmla="*/ 3489 w 6972"/>
              <a:gd name="T83" fmla="*/ 975 h 54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972" h="5436">
                <a:moveTo>
                  <a:pt x="3240" y="1591"/>
                </a:moveTo>
                <a:cubicBezTo>
                  <a:pt x="3163" y="2598"/>
                  <a:pt x="3094" y="3606"/>
                  <a:pt x="3008" y="4612"/>
                </a:cubicBezTo>
                <a:lnTo>
                  <a:pt x="2524" y="4612"/>
                </a:lnTo>
                <a:lnTo>
                  <a:pt x="2524" y="5002"/>
                </a:lnTo>
                <a:cubicBezTo>
                  <a:pt x="2347" y="5065"/>
                  <a:pt x="2184" y="5146"/>
                  <a:pt x="2042" y="5247"/>
                </a:cubicBezTo>
                <a:cubicBezTo>
                  <a:pt x="2042" y="5310"/>
                  <a:pt x="2042" y="5373"/>
                  <a:pt x="2042" y="5436"/>
                </a:cubicBezTo>
                <a:cubicBezTo>
                  <a:pt x="3038" y="5436"/>
                  <a:pt x="4034" y="5436"/>
                  <a:pt x="5030" y="5436"/>
                </a:cubicBezTo>
                <a:cubicBezTo>
                  <a:pt x="5030" y="5373"/>
                  <a:pt x="5030" y="5310"/>
                  <a:pt x="5030" y="5247"/>
                </a:cubicBezTo>
                <a:cubicBezTo>
                  <a:pt x="4880" y="5129"/>
                  <a:pt x="4687" y="5036"/>
                  <a:pt x="4469" y="4968"/>
                </a:cubicBezTo>
                <a:lnTo>
                  <a:pt x="4469" y="4612"/>
                </a:lnTo>
                <a:lnTo>
                  <a:pt x="3979" y="4612"/>
                </a:lnTo>
                <a:lnTo>
                  <a:pt x="3740" y="1502"/>
                </a:lnTo>
                <a:cubicBezTo>
                  <a:pt x="4316" y="1275"/>
                  <a:pt x="4951" y="1027"/>
                  <a:pt x="5553" y="786"/>
                </a:cubicBezTo>
                <a:lnTo>
                  <a:pt x="4709" y="2482"/>
                </a:lnTo>
                <a:lnTo>
                  <a:pt x="4593" y="2482"/>
                </a:lnTo>
                <a:cubicBezTo>
                  <a:pt x="4593" y="2545"/>
                  <a:pt x="4593" y="2609"/>
                  <a:pt x="4593" y="2672"/>
                </a:cubicBezTo>
                <a:cubicBezTo>
                  <a:pt x="5235" y="3244"/>
                  <a:pt x="6441" y="3195"/>
                  <a:pt x="6972" y="2672"/>
                </a:cubicBezTo>
                <a:cubicBezTo>
                  <a:pt x="6972" y="2609"/>
                  <a:pt x="6972" y="2545"/>
                  <a:pt x="6972" y="2482"/>
                </a:cubicBezTo>
                <a:lnTo>
                  <a:pt x="6877" y="2482"/>
                </a:lnTo>
                <a:lnTo>
                  <a:pt x="6847" y="2482"/>
                </a:lnTo>
                <a:lnTo>
                  <a:pt x="5906" y="644"/>
                </a:lnTo>
                <a:cubicBezTo>
                  <a:pt x="6002" y="606"/>
                  <a:pt x="6097" y="567"/>
                  <a:pt x="6189" y="529"/>
                </a:cubicBezTo>
                <a:lnTo>
                  <a:pt x="6121" y="241"/>
                </a:lnTo>
                <a:lnTo>
                  <a:pt x="5844" y="306"/>
                </a:lnTo>
                <a:lnTo>
                  <a:pt x="5766" y="471"/>
                </a:lnTo>
                <a:lnTo>
                  <a:pt x="5610" y="362"/>
                </a:lnTo>
                <a:lnTo>
                  <a:pt x="3687" y="813"/>
                </a:lnTo>
                <a:lnTo>
                  <a:pt x="3684" y="765"/>
                </a:lnTo>
                <a:lnTo>
                  <a:pt x="3674" y="637"/>
                </a:lnTo>
                <a:lnTo>
                  <a:pt x="3763" y="637"/>
                </a:lnTo>
                <a:lnTo>
                  <a:pt x="3763" y="411"/>
                </a:lnTo>
                <a:lnTo>
                  <a:pt x="3648" y="411"/>
                </a:lnTo>
                <a:lnTo>
                  <a:pt x="3648" y="320"/>
                </a:lnTo>
                <a:lnTo>
                  <a:pt x="3851" y="320"/>
                </a:lnTo>
                <a:lnTo>
                  <a:pt x="3667" y="160"/>
                </a:lnTo>
                <a:lnTo>
                  <a:pt x="3484" y="0"/>
                </a:lnTo>
                <a:lnTo>
                  <a:pt x="3300" y="160"/>
                </a:lnTo>
                <a:lnTo>
                  <a:pt x="3117" y="320"/>
                </a:lnTo>
                <a:lnTo>
                  <a:pt x="3328" y="320"/>
                </a:lnTo>
                <a:lnTo>
                  <a:pt x="3328" y="411"/>
                </a:lnTo>
                <a:lnTo>
                  <a:pt x="3206" y="411"/>
                </a:lnTo>
                <a:lnTo>
                  <a:pt x="3206" y="637"/>
                </a:lnTo>
                <a:lnTo>
                  <a:pt x="3260" y="637"/>
                </a:lnTo>
                <a:lnTo>
                  <a:pt x="3313" y="637"/>
                </a:lnTo>
                <a:lnTo>
                  <a:pt x="3304" y="754"/>
                </a:lnTo>
                <a:lnTo>
                  <a:pt x="3293" y="906"/>
                </a:lnTo>
                <a:lnTo>
                  <a:pt x="3288" y="907"/>
                </a:lnTo>
                <a:lnTo>
                  <a:pt x="1243" y="1394"/>
                </a:lnTo>
                <a:lnTo>
                  <a:pt x="1153" y="1562"/>
                </a:lnTo>
                <a:lnTo>
                  <a:pt x="1009" y="1449"/>
                </a:lnTo>
                <a:lnTo>
                  <a:pt x="732" y="1515"/>
                </a:lnTo>
                <a:lnTo>
                  <a:pt x="800" y="1803"/>
                </a:lnTo>
                <a:cubicBezTo>
                  <a:pt x="867" y="1798"/>
                  <a:pt x="934" y="1793"/>
                  <a:pt x="1000" y="1788"/>
                </a:cubicBezTo>
                <a:lnTo>
                  <a:pt x="116" y="3564"/>
                </a:lnTo>
                <a:lnTo>
                  <a:pt x="0" y="3564"/>
                </a:lnTo>
                <a:cubicBezTo>
                  <a:pt x="0" y="3627"/>
                  <a:pt x="0" y="3691"/>
                  <a:pt x="0" y="3754"/>
                </a:cubicBezTo>
                <a:cubicBezTo>
                  <a:pt x="642" y="4326"/>
                  <a:pt x="1848" y="4277"/>
                  <a:pt x="2379" y="3754"/>
                </a:cubicBezTo>
                <a:cubicBezTo>
                  <a:pt x="2379" y="3691"/>
                  <a:pt x="2379" y="3627"/>
                  <a:pt x="2379" y="3564"/>
                </a:cubicBezTo>
                <a:lnTo>
                  <a:pt x="2284" y="3564"/>
                </a:lnTo>
                <a:lnTo>
                  <a:pt x="2254" y="3564"/>
                </a:lnTo>
                <a:lnTo>
                  <a:pt x="1331" y="1761"/>
                </a:lnTo>
                <a:cubicBezTo>
                  <a:pt x="1967" y="1707"/>
                  <a:pt x="2604" y="1648"/>
                  <a:pt x="3240" y="1591"/>
                </a:cubicBezTo>
                <a:close/>
                <a:moveTo>
                  <a:pt x="5669" y="740"/>
                </a:moveTo>
                <a:lnTo>
                  <a:pt x="5669" y="740"/>
                </a:lnTo>
                <a:cubicBezTo>
                  <a:pt x="5723" y="718"/>
                  <a:pt x="5776" y="697"/>
                  <a:pt x="5829" y="675"/>
                </a:cubicBezTo>
                <a:lnTo>
                  <a:pt x="6754" y="2482"/>
                </a:lnTo>
                <a:lnTo>
                  <a:pt x="6684" y="2482"/>
                </a:lnTo>
                <a:lnTo>
                  <a:pt x="4871" y="2482"/>
                </a:lnTo>
                <a:lnTo>
                  <a:pt x="4801" y="2482"/>
                </a:lnTo>
                <a:lnTo>
                  <a:pt x="5669" y="740"/>
                </a:lnTo>
                <a:close/>
                <a:moveTo>
                  <a:pt x="1097" y="1780"/>
                </a:moveTo>
                <a:lnTo>
                  <a:pt x="1097" y="1780"/>
                </a:lnTo>
                <a:cubicBezTo>
                  <a:pt x="1145" y="1776"/>
                  <a:pt x="1193" y="1772"/>
                  <a:pt x="1242" y="1768"/>
                </a:cubicBezTo>
                <a:lnTo>
                  <a:pt x="2161" y="3564"/>
                </a:lnTo>
                <a:lnTo>
                  <a:pt x="2091" y="3564"/>
                </a:lnTo>
                <a:lnTo>
                  <a:pt x="278" y="3564"/>
                </a:lnTo>
                <a:lnTo>
                  <a:pt x="208" y="3564"/>
                </a:lnTo>
                <a:lnTo>
                  <a:pt x="1097" y="1780"/>
                </a:lnTo>
                <a:close/>
                <a:moveTo>
                  <a:pt x="3489" y="975"/>
                </a:moveTo>
                <a:lnTo>
                  <a:pt x="3489" y="975"/>
                </a:lnTo>
                <a:cubicBezTo>
                  <a:pt x="3539" y="975"/>
                  <a:pt x="3579" y="1015"/>
                  <a:pt x="3579" y="1066"/>
                </a:cubicBezTo>
                <a:cubicBezTo>
                  <a:pt x="3579" y="1116"/>
                  <a:pt x="3539" y="1156"/>
                  <a:pt x="3489" y="1156"/>
                </a:cubicBezTo>
                <a:cubicBezTo>
                  <a:pt x="3438" y="1156"/>
                  <a:pt x="3398" y="1116"/>
                  <a:pt x="3398" y="1066"/>
                </a:cubicBezTo>
                <a:cubicBezTo>
                  <a:pt x="3398" y="1015"/>
                  <a:pt x="3438" y="975"/>
                  <a:pt x="3489" y="975"/>
                </a:cubicBezTo>
                <a:close/>
              </a:path>
            </a:pathLst>
          </a:custGeom>
          <a:solidFill>
            <a:srgbClr val="C8171E"/>
          </a:solidFill>
          <a:ln>
            <a:noFill/>
          </a:ln>
        </p:spPr>
        <p:txBody>
          <a:bodyPr vert="horz" wrap="square" lIns="91404" tIns="45702" rIns="91404" bIns="45702" numCol="1" anchor="t" anchorCtr="0" compatLnSpc="1"/>
          <a:lstStyle/>
          <a:p>
            <a:endParaRPr lang="zh-CN" altLang="en-US">
              <a:ea typeface="宋体" panose="02010600030101010101" pitchFamily="2" charset="-122"/>
            </a:endParaRPr>
          </a:p>
        </p:txBody>
      </p:sp>
      <p:sp>
        <p:nvSpPr>
          <p:cNvPr id="4" name="矩形 3"/>
          <p:cNvSpPr/>
          <p:nvPr/>
        </p:nvSpPr>
        <p:spPr>
          <a:xfrm>
            <a:off x="6357620" y="3782060"/>
            <a:ext cx="1110615" cy="460375"/>
          </a:xfrm>
          <a:prstGeom prst="rect">
            <a:avLst/>
          </a:prstGeom>
        </p:spPr>
        <p:txBody>
          <a:bodyPr wrap="square">
            <a:spAutoFit/>
          </a:bodyPr>
          <a:lstStyle/>
          <a:p>
            <a:r>
              <a:rPr lang="zh-CN" altLang="en-US" sz="2400" b="1">
                <a:solidFill>
                  <a:schemeClr val="tx2"/>
                </a:solidFill>
                <a:latin typeface="阿里巴巴普惠体 B" panose="00020600040101010101" charset="-122"/>
                <a:ea typeface="阿里巴巴普惠体 B" panose="00020600040101010101" charset="-122"/>
                <a:cs typeface="阿里巴巴普惠体 B" panose="00020600040101010101" charset="-122"/>
              </a:rPr>
              <a:t>重发展</a:t>
            </a:r>
            <a:endParaRPr lang="zh-CN" altLang="en-US" sz="2400" b="1">
              <a:solidFill>
                <a:schemeClr val="tx2"/>
              </a:solidFill>
              <a:latin typeface="阿里巴巴普惠体 B" panose="00020600040101010101" charset="-122"/>
              <a:ea typeface="阿里巴巴普惠体 B" panose="00020600040101010101" charset="-122"/>
              <a:cs typeface="阿里巴巴普惠体 B" panose="00020600040101010101" charset="-122"/>
            </a:endParaRPr>
          </a:p>
        </p:txBody>
      </p:sp>
      <p:sp>
        <p:nvSpPr>
          <p:cNvPr id="9" name="矩形 8"/>
          <p:cNvSpPr/>
          <p:nvPr/>
        </p:nvSpPr>
        <p:spPr>
          <a:xfrm>
            <a:off x="9643745" y="3008630"/>
            <a:ext cx="1110615" cy="460375"/>
          </a:xfrm>
          <a:prstGeom prst="rect">
            <a:avLst/>
          </a:prstGeom>
        </p:spPr>
        <p:txBody>
          <a:bodyPr wrap="square">
            <a:spAutoFit/>
          </a:bodyPr>
          <a:lstStyle/>
          <a:p>
            <a:r>
              <a:rPr lang="zh-CN" altLang="en-US" sz="2400" b="1">
                <a:solidFill>
                  <a:schemeClr val="tx2"/>
                </a:solidFill>
                <a:latin typeface="阿里巴巴普惠体 B" panose="00020600040101010101" charset="-122"/>
                <a:ea typeface="阿里巴巴普惠体 B" panose="00020600040101010101" charset="-122"/>
                <a:cs typeface="阿里巴巴普惠体 B" panose="00020600040101010101" charset="-122"/>
              </a:rPr>
              <a:t>轻党建</a:t>
            </a:r>
            <a:endParaRPr lang="zh-CN" altLang="en-US" sz="2400" b="1">
              <a:solidFill>
                <a:schemeClr val="tx2"/>
              </a:solidFill>
              <a:latin typeface="阿里巴巴普惠体 B" panose="00020600040101010101" charset="-122"/>
              <a:ea typeface="阿里巴巴普惠体 B" panose="00020600040101010101" charset="-122"/>
              <a:cs typeface="阿里巴巴普惠体 B" panose="00020600040101010101" charset="-122"/>
            </a:endParaRPr>
          </a:p>
        </p:txBody>
      </p:sp>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1"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nodeType="afterGroup">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1" animBg="1"/>
      <p:bldP spid="4" grpId="0"/>
      <p:bldP spid="9"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2"/>
          <a:stretch>
            <a:fillRect/>
          </a:stretch>
        </a:blipFill>
        <a:effectLst/>
      </p:bgPr>
    </p:bg>
    <p:spTree>
      <p:nvGrpSpPr>
        <p:cNvPr id="1" name=""/>
        <p:cNvGrpSpPr/>
        <p:nvPr/>
      </p:nvGrpSpPr>
      <p:grpSpPr>
        <a:xfrm>
          <a:off x="0" y="0"/>
          <a:ext cx="0" cy="0"/>
        </a:xfrm>
      </p:grpSpPr>
      <p:sp>
        <p:nvSpPr>
          <p:cNvPr id="18" name="文本框 17"/>
          <p:cNvSpPr txBox="1"/>
          <p:nvPr/>
        </p:nvSpPr>
        <p:spPr>
          <a:xfrm>
            <a:off x="1811655" y="938530"/>
            <a:ext cx="7128510" cy="637675"/>
          </a:xfrm>
          <a:prstGeom prst="rect">
            <a:avLst/>
          </a:prstGeom>
          <a:noFill/>
        </p:spPr>
        <p:txBody>
          <a:bodyPr wrap="square" rtlCol="0">
            <a:spAutoFit/>
          </a:bodyPr>
          <a:lstStyle/>
          <a:p>
            <a:pPr algn="l">
              <a:lnSpc>
                <a:spcPct val="150000"/>
              </a:lnSpc>
            </a:pPr>
            <a:r>
              <a:rPr kumimoji="1" lang="zh-CN" altLang="en-US" sz="2800" b="1">
                <a:solidFill>
                  <a:srgbClr val="C00000"/>
                </a:solidFill>
                <a:latin typeface="宋体" panose="02010600030101010101" pitchFamily="2" charset="-122"/>
                <a:ea typeface="宋体" panose="02010600030101010101" pitchFamily="2" charset="-122"/>
                <a:cs typeface="微软雅黑" panose="020b0503020204020204" pitchFamily="34" charset="-122"/>
              </a:rPr>
              <a:t>党务工作者能力不强</a:t>
            </a:r>
            <a:endParaRPr kumimoji="1" lang="zh-CN" altLang="en-US" sz="2800" b="1">
              <a:solidFill>
                <a:srgbClr val="C00000"/>
              </a:solidFill>
              <a:latin typeface="宋体" panose="02010600030101010101" pitchFamily="2" charset="-122"/>
              <a:ea typeface="宋体" panose="02010600030101010101" pitchFamily="2" charset="-122"/>
              <a:cs typeface="微软雅黑" panose="020b0503020204020204" pitchFamily="34" charset="-122"/>
            </a:endParaRPr>
          </a:p>
        </p:txBody>
      </p:sp>
      <p:sp>
        <p:nvSpPr>
          <p:cNvPr id="2" name="矩形 1"/>
          <p:cNvSpPr/>
          <p:nvPr/>
        </p:nvSpPr>
        <p:spPr>
          <a:xfrm>
            <a:off x="1809647" y="4020040"/>
            <a:ext cx="8855111" cy="1014730"/>
          </a:xfrm>
          <a:prstGeom prst="rect">
            <a:avLst/>
          </a:prstGeom>
        </p:spPr>
        <p:txBody>
          <a:bodyPr wrap="square">
            <a:spAutoFit/>
          </a:bodyPr>
          <a:lstStyle/>
          <a:p>
            <a:pPr algn="just"/>
            <a:r>
              <a:rPr lang="zh-CN" altLang="en-US" sz="2000">
                <a:solidFill>
                  <a:srgbClr val="C00000"/>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公司没有专岗的党务工作者，现有的支委会成员均为兼岗，人员配置不足；兼岗党务工作者专业技术能力较弱，对党建工作如何开展缺乏系统、专业的认识，基层党建工作水平不高，工作活力不强、工作办法不多，实战能力差。</a:t>
            </a:r>
            <a:endParaRPr lang="zh-CN" altLang="en-US" sz="2000">
              <a:solidFill>
                <a:srgbClr val="C00000"/>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endParaRPr>
          </a:p>
        </p:txBody>
      </p:sp>
      <p:sp>
        <p:nvSpPr>
          <p:cNvPr id="7" name="椭圆 6"/>
          <p:cNvSpPr/>
          <p:nvPr/>
        </p:nvSpPr>
        <p:spPr bwMode="auto">
          <a:xfrm>
            <a:off x="1963291" y="2017619"/>
            <a:ext cx="1615474" cy="1615474"/>
          </a:xfrm>
          <a:prstGeom prst="ellipse">
            <a:avLst/>
          </a:prstGeom>
          <a:solidFill>
            <a:srgbClr val="C8171E"/>
          </a:solidFill>
          <a:ln w="9525" cap="flat" cmpd="sng" algn="ctr">
            <a:noFill/>
            <a:prstDash val="solid"/>
            <a:round/>
            <a:headEnd type="none" w="med" len="med"/>
            <a:tailEnd type="none" w="med" len="med"/>
          </a:ln>
          <a:effectLst/>
        </p:spPr>
        <p:txBody>
          <a:bodyPr vert="horz" wrap="square" lIns="91404" tIns="45702" rIns="91404" bIns="45702" numCol="1" rtlCol="0" anchor="t" anchorCtr="0" compatLnSpc="1"/>
          <a:lstStyle/>
          <a:p>
            <a:pPr defTabSz="913765"/>
            <a:endParaRPr lang="zh-CN" altLang="en-US" sz="1800">
              <a:ea typeface="宋体" panose="02010600030101010101" pitchFamily="2" charset="-122"/>
            </a:endParaRPr>
          </a:p>
        </p:txBody>
      </p:sp>
      <p:sp>
        <p:nvSpPr>
          <p:cNvPr id="8" name="矩形 7"/>
          <p:cNvSpPr/>
          <p:nvPr/>
        </p:nvSpPr>
        <p:spPr>
          <a:xfrm>
            <a:off x="2109619" y="2348488"/>
            <a:ext cx="1322815" cy="953734"/>
          </a:xfrm>
          <a:prstGeom prst="rect">
            <a:avLst/>
          </a:prstGeom>
        </p:spPr>
        <p:txBody>
          <a:bodyPr wrap="square">
            <a:spAutoFit/>
          </a:bodyPr>
          <a:lstStyle/>
          <a:p>
            <a:pPr algn="ctr"/>
            <a:r>
              <a:rPr lang="zh-CN" altLang="en-US" sz="2800">
                <a:solidFill>
                  <a:schemeClr val="bg1"/>
                </a:solidFill>
                <a:latin typeface="阿里巴巴普惠体 B" panose="00020600040101010101" charset="-122"/>
                <a:ea typeface="阿里巴巴普惠体 B" panose="00020600040101010101" charset="-122"/>
                <a:cs typeface="阿里巴巴普惠体 B" panose="00020600040101010101" charset="-122"/>
              </a:rPr>
              <a:t>人员配置不足</a:t>
            </a:r>
            <a:endParaRPr lang="zh-CN" altLang="en-US" sz="2800">
              <a:solidFill>
                <a:schemeClr val="bg1"/>
              </a:solidFill>
              <a:latin typeface="阿里巴巴普惠体 B" panose="00020600040101010101" charset="-122"/>
              <a:ea typeface="阿里巴巴普惠体 B" panose="00020600040101010101" charset="-122"/>
              <a:cs typeface="阿里巴巴普惠体 B" panose="00020600040101010101" charset="-122"/>
            </a:endParaRPr>
          </a:p>
        </p:txBody>
      </p:sp>
      <p:sp>
        <p:nvSpPr>
          <p:cNvPr id="9" name="椭圆 8"/>
          <p:cNvSpPr/>
          <p:nvPr/>
        </p:nvSpPr>
        <p:spPr bwMode="auto">
          <a:xfrm>
            <a:off x="4241578" y="2017619"/>
            <a:ext cx="1615474" cy="1615474"/>
          </a:xfrm>
          <a:prstGeom prst="ellipse">
            <a:avLst/>
          </a:prstGeom>
          <a:solidFill>
            <a:srgbClr val="C8171E"/>
          </a:solidFill>
          <a:ln w="9525" cap="flat" cmpd="sng" algn="ctr">
            <a:noFill/>
            <a:prstDash val="solid"/>
            <a:round/>
            <a:headEnd type="none" w="med" len="med"/>
            <a:tailEnd type="none" w="med" len="med"/>
          </a:ln>
          <a:effectLst/>
        </p:spPr>
        <p:txBody>
          <a:bodyPr vert="horz" wrap="square" lIns="91404" tIns="45702" rIns="91404" bIns="45702" numCol="1" rtlCol="0" anchor="t" anchorCtr="0" compatLnSpc="1"/>
          <a:lstStyle/>
          <a:p>
            <a:pPr defTabSz="913765"/>
            <a:endParaRPr lang="zh-CN" altLang="en-US" sz="1800">
              <a:ea typeface="宋体" panose="02010600030101010101" pitchFamily="2" charset="-122"/>
            </a:endParaRPr>
          </a:p>
        </p:txBody>
      </p:sp>
      <p:sp>
        <p:nvSpPr>
          <p:cNvPr id="10" name="矩形 9"/>
          <p:cNvSpPr/>
          <p:nvPr/>
        </p:nvSpPr>
        <p:spPr>
          <a:xfrm>
            <a:off x="4387906" y="2348488"/>
            <a:ext cx="1322815" cy="953734"/>
          </a:xfrm>
          <a:prstGeom prst="rect">
            <a:avLst/>
          </a:prstGeom>
        </p:spPr>
        <p:txBody>
          <a:bodyPr wrap="square">
            <a:spAutoFit/>
          </a:bodyPr>
          <a:lstStyle/>
          <a:p>
            <a:pPr algn="ctr"/>
            <a:r>
              <a:rPr lang="zh-CN" altLang="en-US" sz="2800">
                <a:solidFill>
                  <a:schemeClr val="bg1"/>
                </a:solidFill>
                <a:latin typeface="阿里巴巴普惠体 B" panose="00020600040101010101" charset="-122"/>
                <a:ea typeface="阿里巴巴普惠体 B" panose="00020600040101010101" charset="-122"/>
                <a:cs typeface="阿里巴巴普惠体 B" panose="00020600040101010101" charset="-122"/>
              </a:rPr>
              <a:t>技术能力弱</a:t>
            </a:r>
            <a:endParaRPr lang="zh-CN" altLang="en-US" sz="2800">
              <a:solidFill>
                <a:schemeClr val="bg1"/>
              </a:solidFill>
              <a:latin typeface="阿里巴巴普惠体 B" panose="00020600040101010101" charset="-122"/>
              <a:ea typeface="阿里巴巴普惠体 B" panose="00020600040101010101" charset="-122"/>
              <a:cs typeface="阿里巴巴普惠体 B" panose="00020600040101010101" charset="-122"/>
            </a:endParaRPr>
          </a:p>
        </p:txBody>
      </p:sp>
      <p:sp>
        <p:nvSpPr>
          <p:cNvPr id="11" name="椭圆 10"/>
          <p:cNvSpPr/>
          <p:nvPr/>
        </p:nvSpPr>
        <p:spPr bwMode="auto">
          <a:xfrm>
            <a:off x="6656287" y="2017619"/>
            <a:ext cx="1615474" cy="1615474"/>
          </a:xfrm>
          <a:prstGeom prst="ellipse">
            <a:avLst/>
          </a:prstGeom>
          <a:solidFill>
            <a:srgbClr val="C8171E"/>
          </a:solidFill>
          <a:ln w="9525" cap="flat" cmpd="sng" algn="ctr">
            <a:noFill/>
            <a:prstDash val="solid"/>
            <a:round/>
            <a:headEnd type="none" w="med" len="med"/>
            <a:tailEnd type="none" w="med" len="med"/>
          </a:ln>
          <a:effectLst/>
        </p:spPr>
        <p:txBody>
          <a:bodyPr vert="horz" wrap="square" lIns="91404" tIns="45702" rIns="91404" bIns="45702" numCol="1" rtlCol="0" anchor="t" anchorCtr="0" compatLnSpc="1"/>
          <a:lstStyle/>
          <a:p>
            <a:pPr defTabSz="913765"/>
            <a:endParaRPr lang="zh-CN" altLang="en-US" sz="1800">
              <a:ea typeface="宋体" panose="02010600030101010101" pitchFamily="2" charset="-122"/>
            </a:endParaRPr>
          </a:p>
        </p:txBody>
      </p:sp>
      <p:sp>
        <p:nvSpPr>
          <p:cNvPr id="12" name="矩形 11"/>
          <p:cNvSpPr/>
          <p:nvPr/>
        </p:nvSpPr>
        <p:spPr>
          <a:xfrm>
            <a:off x="6802616" y="2348488"/>
            <a:ext cx="1322815" cy="953734"/>
          </a:xfrm>
          <a:prstGeom prst="rect">
            <a:avLst/>
          </a:prstGeom>
        </p:spPr>
        <p:txBody>
          <a:bodyPr wrap="square">
            <a:spAutoFit/>
          </a:bodyPr>
          <a:lstStyle/>
          <a:p>
            <a:pPr algn="ctr"/>
            <a:r>
              <a:rPr lang="zh-CN" altLang="en-US" sz="2800">
                <a:solidFill>
                  <a:schemeClr val="bg1"/>
                </a:solidFill>
                <a:latin typeface="阿里巴巴普惠体 B" panose="00020600040101010101" charset="-122"/>
                <a:ea typeface="阿里巴巴普惠体 B" panose="00020600040101010101" charset="-122"/>
                <a:cs typeface="阿里巴巴普惠体 B" panose="00020600040101010101" charset="-122"/>
              </a:rPr>
              <a:t>工作水平不高</a:t>
            </a:r>
            <a:endParaRPr lang="zh-CN" altLang="en-US" sz="2800">
              <a:solidFill>
                <a:schemeClr val="bg1"/>
              </a:solidFill>
              <a:latin typeface="阿里巴巴普惠体 B" panose="00020600040101010101" charset="-122"/>
              <a:ea typeface="阿里巴巴普惠体 B" panose="00020600040101010101" charset="-122"/>
              <a:cs typeface="阿里巴巴普惠体 B" panose="00020600040101010101" charset="-122"/>
            </a:endParaRPr>
          </a:p>
        </p:txBody>
      </p:sp>
      <p:sp>
        <p:nvSpPr>
          <p:cNvPr id="13" name="椭圆 12"/>
          <p:cNvSpPr/>
          <p:nvPr/>
        </p:nvSpPr>
        <p:spPr bwMode="auto">
          <a:xfrm>
            <a:off x="8958352" y="2017619"/>
            <a:ext cx="1615474" cy="1615474"/>
          </a:xfrm>
          <a:prstGeom prst="ellipse">
            <a:avLst/>
          </a:prstGeom>
          <a:solidFill>
            <a:srgbClr val="C8171E"/>
          </a:solidFill>
          <a:ln w="9525" cap="flat" cmpd="sng" algn="ctr">
            <a:noFill/>
            <a:prstDash val="solid"/>
            <a:round/>
            <a:headEnd type="none" w="med" len="med"/>
            <a:tailEnd type="none" w="med" len="med"/>
          </a:ln>
          <a:effectLst/>
        </p:spPr>
        <p:txBody>
          <a:bodyPr vert="horz" wrap="square" lIns="91404" tIns="45702" rIns="91404" bIns="45702" numCol="1" rtlCol="0" anchor="t" anchorCtr="0" compatLnSpc="1"/>
          <a:lstStyle/>
          <a:p>
            <a:pPr defTabSz="913765"/>
            <a:endParaRPr lang="zh-CN" altLang="en-US" sz="1800">
              <a:ea typeface="宋体" panose="02010600030101010101" pitchFamily="2" charset="-122"/>
            </a:endParaRPr>
          </a:p>
        </p:txBody>
      </p:sp>
      <p:sp>
        <p:nvSpPr>
          <p:cNvPr id="14" name="矩形 13"/>
          <p:cNvSpPr/>
          <p:nvPr/>
        </p:nvSpPr>
        <p:spPr>
          <a:xfrm>
            <a:off x="9104681" y="2348488"/>
            <a:ext cx="1322815" cy="953734"/>
          </a:xfrm>
          <a:prstGeom prst="rect">
            <a:avLst/>
          </a:prstGeom>
        </p:spPr>
        <p:txBody>
          <a:bodyPr wrap="square">
            <a:spAutoFit/>
          </a:bodyPr>
          <a:lstStyle/>
          <a:p>
            <a:pPr algn="ctr"/>
            <a:r>
              <a:rPr lang="zh-CN" altLang="en-US" sz="2800">
                <a:solidFill>
                  <a:schemeClr val="bg1"/>
                </a:solidFill>
                <a:latin typeface="阿里巴巴普惠体 B" panose="00020600040101010101" charset="-122"/>
                <a:ea typeface="阿里巴巴普惠体 B" panose="00020600040101010101" charset="-122"/>
                <a:cs typeface="阿里巴巴普惠体 B" panose="00020600040101010101" charset="-122"/>
              </a:rPr>
              <a:t>工作办法不多</a:t>
            </a:r>
            <a:endParaRPr lang="zh-CN" altLang="en-US" sz="2800">
              <a:solidFill>
                <a:schemeClr val="bg1"/>
              </a:solidFill>
              <a:latin typeface="阿里巴巴普惠体 B" panose="00020600040101010101" charset="-122"/>
              <a:ea typeface="阿里巴巴普惠体 B" panose="00020600040101010101" charset="-122"/>
              <a:cs typeface="阿里巴巴普惠体 B" panose="00020600040101010101" charset="-122"/>
            </a:endParaRPr>
          </a:p>
        </p:txBody>
      </p:sp>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Scale>
                                      <p:cBhvr>
                                        <p:cTn id="7"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8" dur="1000" decel="50000" fill="hold">
                                          <p:stCondLst>
                                            <p:cond delay="0"/>
                                          </p:stCondLst>
                                        </p:cTn>
                                        <p:tgtEl>
                                          <p:spTgt spid="7"/>
                                        </p:tgtEl>
                                        <p:attrNameLst>
                                          <p:attrName>ppt_x</p:attrName>
                                          <p:attrName>ppt_y</p:attrName>
                                        </p:attrNameLst>
                                      </p:cBhvr>
                                    </p:animMotion>
                                    <p:animEffect transition="in" filter="fade">
                                      <p:cBhvr>
                                        <p:cTn id="9" dur="1000"/>
                                        <p:tgtEl>
                                          <p:spTgt spid="7"/>
                                        </p:tgtEl>
                                      </p:cBhvr>
                                    </p:animEffect>
                                  </p:childTnLst>
                                </p:cTn>
                              </p:par>
                              <p:par>
                                <p:cTn id="10" presetID="52" presetClass="entr" presetSubtype="0" fill="hold" grpId="0" nodeType="withEffect">
                                  <p:stCondLst>
                                    <p:cond delay="100"/>
                                  </p:stCondLst>
                                  <p:childTnLst>
                                    <p:set>
                                      <p:cBhvr>
                                        <p:cTn id="11" dur="1" fill="hold">
                                          <p:stCondLst>
                                            <p:cond delay="0"/>
                                          </p:stCondLst>
                                        </p:cTn>
                                        <p:tgtEl>
                                          <p:spTgt spid="9"/>
                                        </p:tgtEl>
                                        <p:attrNameLst>
                                          <p:attrName>style.visibility</p:attrName>
                                        </p:attrNameLst>
                                      </p:cBhvr>
                                      <p:to>
                                        <p:strVal val="visible"/>
                                      </p:to>
                                    </p:set>
                                    <p:animScale>
                                      <p:cBhvr>
                                        <p:cTn id="12"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13" dur="1000" decel="50000" fill="hold">
                                          <p:stCondLst>
                                            <p:cond delay="0"/>
                                          </p:stCondLst>
                                        </p:cTn>
                                        <p:tgtEl>
                                          <p:spTgt spid="9"/>
                                        </p:tgtEl>
                                        <p:attrNameLst>
                                          <p:attrName>ppt_x</p:attrName>
                                          <p:attrName>ppt_y</p:attrName>
                                        </p:attrNameLst>
                                      </p:cBhvr>
                                    </p:animMotion>
                                    <p:animEffect transition="in" filter="fade">
                                      <p:cBhvr>
                                        <p:cTn id="14" dur="1000"/>
                                        <p:tgtEl>
                                          <p:spTgt spid="9"/>
                                        </p:tgtEl>
                                      </p:cBhvr>
                                    </p:animEffect>
                                  </p:childTnLst>
                                </p:cTn>
                              </p:par>
                              <p:par>
                                <p:cTn id="15" presetID="52" presetClass="entr" presetSubtype="0" fill="hold" grpId="0" nodeType="withEffect">
                                  <p:stCondLst>
                                    <p:cond delay="200"/>
                                  </p:stCondLst>
                                  <p:childTnLst>
                                    <p:set>
                                      <p:cBhvr>
                                        <p:cTn id="16" dur="1" fill="hold">
                                          <p:stCondLst>
                                            <p:cond delay="0"/>
                                          </p:stCondLst>
                                        </p:cTn>
                                        <p:tgtEl>
                                          <p:spTgt spid="11"/>
                                        </p:tgtEl>
                                        <p:attrNameLst>
                                          <p:attrName>style.visibility</p:attrName>
                                        </p:attrNameLst>
                                      </p:cBhvr>
                                      <p:to>
                                        <p:strVal val="visible"/>
                                      </p:to>
                                    </p:set>
                                    <p:animScale>
                                      <p:cBhvr>
                                        <p:cTn id="17"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18" dur="1000" decel="50000" fill="hold">
                                          <p:stCondLst>
                                            <p:cond delay="0"/>
                                          </p:stCondLst>
                                        </p:cTn>
                                        <p:tgtEl>
                                          <p:spTgt spid="11"/>
                                        </p:tgtEl>
                                        <p:attrNameLst>
                                          <p:attrName>ppt_x</p:attrName>
                                          <p:attrName>ppt_y</p:attrName>
                                        </p:attrNameLst>
                                      </p:cBhvr>
                                    </p:animMotion>
                                    <p:animEffect transition="in" filter="fade">
                                      <p:cBhvr>
                                        <p:cTn id="19" dur="1000"/>
                                        <p:tgtEl>
                                          <p:spTgt spid="11"/>
                                        </p:tgtEl>
                                      </p:cBhvr>
                                    </p:animEffect>
                                  </p:childTnLst>
                                </p:cTn>
                              </p:par>
                              <p:par>
                                <p:cTn id="20" presetID="52" presetClass="entr" presetSubtype="0" fill="hold" grpId="0" nodeType="withEffect">
                                  <p:stCondLst>
                                    <p:cond delay="300"/>
                                  </p:stCondLst>
                                  <p:childTnLst>
                                    <p:set>
                                      <p:cBhvr>
                                        <p:cTn id="21" dur="1" fill="hold">
                                          <p:stCondLst>
                                            <p:cond delay="0"/>
                                          </p:stCondLst>
                                        </p:cTn>
                                        <p:tgtEl>
                                          <p:spTgt spid="13"/>
                                        </p:tgtEl>
                                        <p:attrNameLst>
                                          <p:attrName>style.visibility</p:attrName>
                                        </p:attrNameLst>
                                      </p:cBhvr>
                                      <p:to>
                                        <p:strVal val="visible"/>
                                      </p:to>
                                    </p:set>
                                    <p:animScale>
                                      <p:cBhvr>
                                        <p:cTn id="22"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23" dur="1000" decel="50000" fill="hold">
                                          <p:stCondLst>
                                            <p:cond delay="0"/>
                                          </p:stCondLst>
                                        </p:cTn>
                                        <p:tgtEl>
                                          <p:spTgt spid="13"/>
                                        </p:tgtEl>
                                        <p:attrNameLst>
                                          <p:attrName>ppt_x</p:attrName>
                                          <p:attrName>ppt_y</p:attrName>
                                        </p:attrNameLst>
                                      </p:cBhvr>
                                    </p:animMotion>
                                    <p:animEffect transition="in" filter="fade">
                                      <p:cBhvr>
                                        <p:cTn id="24" dur="1000"/>
                                        <p:tgtEl>
                                          <p:spTgt spid="13"/>
                                        </p:tgtEl>
                                      </p:cBhvr>
                                    </p:animEffect>
                                  </p:childTnLst>
                                </p:cTn>
                              </p:par>
                            </p:childTnLst>
                          </p:cTn>
                        </p:par>
                        <p:par>
                          <p:cTn id="25" fill="hold" nodeType="afterGroup">
                            <p:stCondLst>
                              <p:cond delay="1300"/>
                            </p:stCondLst>
                            <p:childTnLst>
                              <p:par>
                                <p:cTn id="26" presetID="31"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 calcmode="lin" valueType="num">
                                      <p:cBhvr>
                                        <p:cTn id="30" dur="500" fill="hold"/>
                                        <p:tgtEl>
                                          <p:spTgt spid="8"/>
                                        </p:tgtEl>
                                        <p:attrNameLst>
                                          <p:attrName>style.rotation</p:attrName>
                                        </p:attrNameLst>
                                      </p:cBhvr>
                                      <p:tavLst>
                                        <p:tav tm="0">
                                          <p:val>
                                            <p:fltVal val="90"/>
                                          </p:val>
                                        </p:tav>
                                        <p:tav tm="100000">
                                          <p:val>
                                            <p:fltVal val="0"/>
                                          </p:val>
                                        </p:tav>
                                      </p:tavLst>
                                    </p:anim>
                                    <p:animEffect transition="in" filter="fade">
                                      <p:cBhvr>
                                        <p:cTn id="31" dur="500"/>
                                        <p:tgtEl>
                                          <p:spTgt spid="8"/>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 calcmode="lin" valueType="num">
                                      <p:cBhvr>
                                        <p:cTn id="36" dur="500" fill="hold"/>
                                        <p:tgtEl>
                                          <p:spTgt spid="10"/>
                                        </p:tgtEl>
                                        <p:attrNameLst>
                                          <p:attrName>style.rotation</p:attrName>
                                        </p:attrNameLst>
                                      </p:cBhvr>
                                      <p:tavLst>
                                        <p:tav tm="0">
                                          <p:val>
                                            <p:fltVal val="90"/>
                                          </p:val>
                                        </p:tav>
                                        <p:tav tm="100000">
                                          <p:val>
                                            <p:fltVal val="0"/>
                                          </p:val>
                                        </p:tav>
                                      </p:tavLst>
                                    </p:anim>
                                    <p:animEffect transition="in" filter="fade">
                                      <p:cBhvr>
                                        <p:cTn id="37" dur="500"/>
                                        <p:tgtEl>
                                          <p:spTgt spid="10"/>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500" fill="hold"/>
                                        <p:tgtEl>
                                          <p:spTgt spid="12"/>
                                        </p:tgtEl>
                                        <p:attrNameLst>
                                          <p:attrName>ppt_w</p:attrName>
                                        </p:attrNameLst>
                                      </p:cBhvr>
                                      <p:tavLst>
                                        <p:tav tm="0">
                                          <p:val>
                                            <p:fltVal val="0"/>
                                          </p:val>
                                        </p:tav>
                                        <p:tav tm="100000">
                                          <p:val>
                                            <p:strVal val="#ppt_w"/>
                                          </p:val>
                                        </p:tav>
                                      </p:tavLst>
                                    </p:anim>
                                    <p:anim calcmode="lin" valueType="num">
                                      <p:cBhvr>
                                        <p:cTn id="41" dur="500" fill="hold"/>
                                        <p:tgtEl>
                                          <p:spTgt spid="12"/>
                                        </p:tgtEl>
                                        <p:attrNameLst>
                                          <p:attrName>ppt_h</p:attrName>
                                        </p:attrNameLst>
                                      </p:cBhvr>
                                      <p:tavLst>
                                        <p:tav tm="0">
                                          <p:val>
                                            <p:fltVal val="0"/>
                                          </p:val>
                                        </p:tav>
                                        <p:tav tm="100000">
                                          <p:val>
                                            <p:strVal val="#ppt_h"/>
                                          </p:val>
                                        </p:tav>
                                      </p:tavLst>
                                    </p:anim>
                                    <p:anim calcmode="lin" valueType="num">
                                      <p:cBhvr>
                                        <p:cTn id="42" dur="500" fill="hold"/>
                                        <p:tgtEl>
                                          <p:spTgt spid="12"/>
                                        </p:tgtEl>
                                        <p:attrNameLst>
                                          <p:attrName>style.rotation</p:attrName>
                                        </p:attrNameLst>
                                      </p:cBhvr>
                                      <p:tavLst>
                                        <p:tav tm="0">
                                          <p:val>
                                            <p:fltVal val="90"/>
                                          </p:val>
                                        </p:tav>
                                        <p:tav tm="100000">
                                          <p:val>
                                            <p:fltVal val="0"/>
                                          </p:val>
                                        </p:tav>
                                      </p:tavLst>
                                    </p:anim>
                                    <p:animEffect transition="in" filter="fade">
                                      <p:cBhvr>
                                        <p:cTn id="43" dur="500"/>
                                        <p:tgtEl>
                                          <p:spTgt spid="12"/>
                                        </p:tgtEl>
                                      </p:cBhvr>
                                    </p:animEffect>
                                  </p:childTnLst>
                                </p:cTn>
                              </p:par>
                              <p:par>
                                <p:cTn id="44" presetID="31"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anim calcmode="lin" valueType="num">
                                      <p:cBhvr>
                                        <p:cTn id="48" dur="500" fill="hold"/>
                                        <p:tgtEl>
                                          <p:spTgt spid="14"/>
                                        </p:tgtEl>
                                        <p:attrNameLst>
                                          <p:attrName>style.rotation</p:attrName>
                                        </p:attrNameLst>
                                      </p:cBhvr>
                                      <p:tavLst>
                                        <p:tav tm="0">
                                          <p:val>
                                            <p:fltVal val="90"/>
                                          </p:val>
                                        </p:tav>
                                        <p:tav tm="100000">
                                          <p:val>
                                            <p:fltVal val="0"/>
                                          </p:val>
                                        </p:tav>
                                      </p:tavLst>
                                    </p:anim>
                                    <p:animEffect transition="in" filter="fade">
                                      <p:cBhvr>
                                        <p:cTn id="49" dur="500"/>
                                        <p:tgtEl>
                                          <p:spTgt spid="14"/>
                                        </p:tgtEl>
                                      </p:cBhvr>
                                    </p:animEffect>
                                  </p:childTnLst>
                                </p:cTn>
                              </p:par>
                            </p:childTnLst>
                          </p:cTn>
                        </p:par>
                        <p:par>
                          <p:cTn id="50" fill="hold" nodeType="afterGroup">
                            <p:stCondLst>
                              <p:cond delay="1800"/>
                            </p:stCondLst>
                            <p:childTnLst>
                              <p:par>
                                <p:cTn id="51" presetID="22" presetClass="entr" presetSubtype="1" fill="hold" grpId="0" nodeType="afterEffect">
                                  <p:stCondLst>
                                    <p:cond delay="0"/>
                                  </p:stCondLst>
                                  <p:childTnLst>
                                    <p:set>
                                      <p:cBhvr>
                                        <p:cTn id="52" dur="1" fill="hold">
                                          <p:stCondLst>
                                            <p:cond delay="0"/>
                                          </p:stCondLst>
                                        </p:cTn>
                                        <p:tgtEl>
                                          <p:spTgt spid="2"/>
                                        </p:tgtEl>
                                        <p:attrNameLst>
                                          <p:attrName>style.visibility</p:attrName>
                                        </p:attrNameLst>
                                      </p:cBhvr>
                                      <p:to>
                                        <p:strVal val="visible"/>
                                      </p:to>
                                    </p:set>
                                    <p:animEffect transition="in" filter="wipe(up)">
                                      <p:cBhvr>
                                        <p:cTn id="5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p:bldP spid="9" grpId="0" animBg="1"/>
      <p:bldP spid="10" grpId="0"/>
      <p:bldP spid="11" grpId="0" animBg="1"/>
      <p:bldP spid="12" grpId="0"/>
      <p:bldP spid="13" grpId="0" animBg="1"/>
      <p:bldP spid="14"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3"/>
          <a:stretch>
            <a:fillRect/>
          </a:stretch>
        </a:blipFill>
        <a:effectLst/>
      </p:bgPr>
    </p:bg>
    <p:spTree>
      <p:nvGrpSpPr>
        <p:cNvPr id="1" name=""/>
        <p:cNvGrpSpPr/>
        <p:nvPr/>
      </p:nvGrpSpPr>
      <p:grpSpPr>
        <a:xfrm>
          <a:off x="0" y="0"/>
          <a:ext cx="0" cy="0"/>
        </a:xfrm>
      </p:grpSpPr>
      <p:sp>
        <p:nvSpPr>
          <p:cNvPr id="18" name="文本框 17"/>
          <p:cNvSpPr txBox="1"/>
          <p:nvPr/>
        </p:nvSpPr>
        <p:spPr>
          <a:xfrm>
            <a:off x="1811655" y="929640"/>
            <a:ext cx="4160520" cy="678199"/>
          </a:xfrm>
          <a:prstGeom prst="rect">
            <a:avLst/>
          </a:prstGeom>
          <a:noFill/>
        </p:spPr>
        <p:txBody>
          <a:bodyPr wrap="square" rtlCol="0">
            <a:spAutoFit/>
          </a:bodyPr>
          <a:lstStyle/>
          <a:p>
            <a:pPr algn="l">
              <a:lnSpc>
                <a:spcPct val="150000"/>
              </a:lnSpc>
            </a:pPr>
            <a:r>
              <a:rPr kumimoji="1" lang="zh-CN" altLang="en-US" sz="2800" b="1">
                <a:solidFill>
                  <a:srgbClr val="C00000"/>
                </a:solidFill>
                <a:latin typeface="阿里巴巴普惠体 B" panose="00020600040101010101" charset="-122"/>
                <a:ea typeface="阿里巴巴普惠体 B" panose="00020600040101010101" charset="-122"/>
                <a:cs typeface="阿里巴巴普惠体 B" panose="00020600040101010101" charset="-122"/>
              </a:rPr>
              <a:t>基层党组织还比较薄弱</a:t>
            </a:r>
            <a:endParaRPr kumimoji="1" lang="zh-CN" altLang="en-US" sz="2800" b="1">
              <a:solidFill>
                <a:srgbClr val="C00000"/>
              </a:solidFill>
              <a:latin typeface="阿里巴巴普惠体 B" panose="00020600040101010101" charset="-122"/>
              <a:ea typeface="阿里巴巴普惠体 B" panose="00020600040101010101" charset="-122"/>
              <a:cs typeface="阿里巴巴普惠体 B" panose="00020600040101010101" charset="-122"/>
            </a:endParaRPr>
          </a:p>
        </p:txBody>
      </p:sp>
      <p:grpSp>
        <p:nvGrpSpPr>
          <p:cNvPr id="2" name="组合 1"/>
          <p:cNvGrpSpPr/>
          <p:nvPr/>
        </p:nvGrpSpPr>
        <p:grpSpPr>
          <a:xfrm>
            <a:off x="6082665" y="1805305"/>
            <a:ext cx="4681220" cy="3726815"/>
            <a:chOff x="6082665" y="1805305"/>
            <a:chExt cx="4681220" cy="3726815"/>
          </a:xfrm>
        </p:grpSpPr>
        <p:sp>
          <p:nvSpPr>
            <p:cNvPr id="3" name="矩形 2"/>
            <p:cNvSpPr/>
            <p:nvPr/>
          </p:nvSpPr>
          <p:spPr>
            <a:xfrm>
              <a:off x="6365240" y="1805305"/>
              <a:ext cx="4398645" cy="1014730"/>
            </a:xfrm>
            <a:prstGeom prst="rect">
              <a:avLst/>
            </a:prstGeom>
          </p:spPr>
          <p:txBody>
            <a:bodyPr wrap="square">
              <a:spAutoFit/>
            </a:bodyPr>
            <a:lstStyle/>
            <a:p>
              <a:pPr algn="just"/>
              <a:r>
                <a:rPr lang="zh-CN" altLang="en-US" sz="2000">
                  <a:solidFill>
                    <a:srgbClr val="C00000"/>
                  </a:solidFill>
                  <a:latin typeface="阿里巴巴普惠体 R" panose="00020600040101010101" charset="-122"/>
                  <a:ea typeface="阿里巴巴普惠体 R" panose="00020600040101010101" charset="-122"/>
                  <a:cs typeface="阿里巴巴普惠体 R" panose="00020600040101010101" charset="-122"/>
                </a:rPr>
                <a:t>党委下设部门不健全，“三定”之后，</a:t>
              </a:r>
              <a:r>
                <a:rPr lang="en-US" altLang="zh-CN" sz="2000">
                  <a:solidFill>
                    <a:srgbClr val="C00000"/>
                  </a:solidFill>
                  <a:latin typeface="阿里巴巴普惠体 R" panose="00020600040101010101" charset="-122"/>
                  <a:ea typeface="阿里巴巴普惠体 R" panose="00020600040101010101" charset="-122"/>
                  <a:cs typeface="阿里巴巴普惠体 R" panose="00020600040101010101" charset="-122"/>
                </a:rPr>
                <a:t>A</a:t>
              </a:r>
              <a:r>
                <a:rPr lang="zh-CN" altLang="en-US" sz="2000">
                  <a:solidFill>
                    <a:srgbClr val="C00000"/>
                  </a:solidFill>
                  <a:latin typeface="阿里巴巴普惠体 R" panose="00020600040101010101" charset="-122"/>
                  <a:ea typeface="阿里巴巴普惠体 R" panose="00020600040101010101" charset="-122"/>
                  <a:cs typeface="阿里巴巴普惠体 R" panose="00020600040101010101" charset="-122"/>
                </a:rPr>
                <a:t>党支部仅分设了党委办公室，没有设立党委组织部、党委宣传部；</a:t>
              </a:r>
              <a:endParaRPr lang="zh-CN" altLang="en-US" sz="2000">
                <a:solidFill>
                  <a:srgbClr val="C00000"/>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7" name="矩形 6"/>
            <p:cNvSpPr/>
            <p:nvPr/>
          </p:nvSpPr>
          <p:spPr>
            <a:xfrm>
              <a:off x="6365240" y="2978785"/>
              <a:ext cx="4398645" cy="2553335"/>
            </a:xfrm>
            <a:prstGeom prst="rect">
              <a:avLst/>
            </a:prstGeom>
          </p:spPr>
          <p:txBody>
            <a:bodyPr wrap="square">
              <a:spAutoFit/>
            </a:bodyPr>
            <a:lstStyle/>
            <a:p>
              <a:pPr algn="just"/>
              <a:r>
                <a:rPr lang="zh-CN" altLang="en-US" sz="2000">
                  <a:solidFill>
                    <a:srgbClr val="C00000"/>
                  </a:solidFill>
                  <a:latin typeface="阿里巴巴普惠体 R" panose="00020600040101010101" charset="-122"/>
                  <a:ea typeface="阿里巴巴普惠体 R" panose="00020600040101010101" charset="-122"/>
                  <a:cs typeface="阿里巴巴普惠体 R" panose="00020600040101010101" charset="-122"/>
                </a:rPr>
                <a:t>公司党员力量基本集中在某某本部，</a:t>
              </a:r>
              <a:r>
                <a:rPr lang="en-US" altLang="zh-CN" sz="2000">
                  <a:solidFill>
                    <a:srgbClr val="C00000"/>
                  </a:solidFill>
                  <a:latin typeface="阿里巴巴普惠体 R" panose="00020600040101010101" charset="-122"/>
                  <a:ea typeface="阿里巴巴普惠体 R" panose="00020600040101010101" charset="-122"/>
                  <a:cs typeface="阿里巴巴普惠体 R" panose="00020600040101010101" charset="-122"/>
                </a:rPr>
                <a:t>B</a:t>
              </a:r>
              <a:r>
                <a:rPr lang="zh-CN" altLang="en-US" sz="2000">
                  <a:solidFill>
                    <a:srgbClr val="C00000"/>
                  </a:solidFill>
                  <a:latin typeface="阿里巴巴普惠体 R" panose="00020600040101010101" charset="-122"/>
                  <a:ea typeface="阿里巴巴普惠体 R" panose="00020600040101010101" charset="-122"/>
                  <a:cs typeface="阿里巴巴普惠体 R" panose="00020600040101010101" charset="-122"/>
                </a:rPr>
                <a:t>机关本部劳动合同制员工数</a:t>
              </a:r>
              <a:r>
                <a:rPr lang="en-US" altLang="zh-CN" sz="2000">
                  <a:solidFill>
                    <a:srgbClr val="C00000"/>
                  </a:solidFill>
                  <a:latin typeface="阿里巴巴普惠体 R" panose="00020600040101010101" charset="-122"/>
                  <a:ea typeface="阿里巴巴普惠体 R" panose="00020600040101010101" charset="-122"/>
                  <a:cs typeface="阿里巴巴普惠体 R" panose="00020600040101010101" charset="-122"/>
                </a:rPr>
                <a:t>38</a:t>
              </a:r>
              <a:r>
                <a:rPr lang="zh-CN" altLang="en-US" sz="2000">
                  <a:solidFill>
                    <a:srgbClr val="C00000"/>
                  </a:solidFill>
                  <a:latin typeface="阿里巴巴普惠体 R" panose="00020600040101010101" charset="-122"/>
                  <a:ea typeface="阿里巴巴普惠体 R" panose="00020600040101010101" charset="-122"/>
                  <a:cs typeface="阿里巴巴普惠体 R" panose="00020600040101010101" charset="-122"/>
                </a:rPr>
                <a:t>人，某某公司机关本部党员总数</a:t>
              </a:r>
              <a:r>
                <a:rPr lang="en-US" altLang="zh-CN" sz="2000">
                  <a:solidFill>
                    <a:srgbClr val="C00000"/>
                  </a:solidFill>
                  <a:latin typeface="阿里巴巴普惠体 R" panose="00020600040101010101" charset="-122"/>
                  <a:ea typeface="阿里巴巴普惠体 R" panose="00020600040101010101" charset="-122"/>
                  <a:cs typeface="阿里巴巴普惠体 R" panose="00020600040101010101" charset="-122"/>
                </a:rPr>
                <a:t>11</a:t>
              </a:r>
              <a:r>
                <a:rPr lang="zh-CN" altLang="en-US" sz="2000">
                  <a:solidFill>
                    <a:srgbClr val="C00000"/>
                  </a:solidFill>
                  <a:latin typeface="阿里巴巴普惠体 R" panose="00020600040101010101" charset="-122"/>
                  <a:ea typeface="阿里巴巴普惠体 R" panose="00020600040101010101" charset="-122"/>
                  <a:cs typeface="阿里巴巴普惠体 R" panose="00020600040101010101" charset="-122"/>
                </a:rPr>
                <a:t>人；</a:t>
              </a:r>
              <a:r>
                <a:rPr lang="en-US" altLang="zh-CN" sz="2000">
                  <a:solidFill>
                    <a:srgbClr val="C00000"/>
                  </a:solidFill>
                  <a:latin typeface="阿里巴巴普惠体 R" panose="00020600040101010101" charset="-122"/>
                  <a:ea typeface="阿里巴巴普惠体 R" panose="00020600040101010101" charset="-122"/>
                  <a:cs typeface="阿里巴巴普惠体 R" panose="00020600040101010101" charset="-122"/>
                </a:rPr>
                <a:t>3</a:t>
              </a:r>
              <a:r>
                <a:rPr lang="zh-CN" altLang="en-US" sz="2000">
                  <a:solidFill>
                    <a:srgbClr val="C00000"/>
                  </a:solidFill>
                  <a:latin typeface="阿里巴巴普惠体 R" panose="00020600040101010101" charset="-122"/>
                  <a:ea typeface="阿里巴巴普惠体 R" panose="00020600040101010101" charset="-122"/>
                  <a:cs typeface="阿里巴巴普惠体 R" panose="00020600040101010101" charset="-122"/>
                </a:rPr>
                <a:t>家县支公司劳动合同制员工总数</a:t>
              </a:r>
              <a:r>
                <a:rPr lang="en-US" altLang="zh-CN" sz="2000">
                  <a:solidFill>
                    <a:srgbClr val="C00000"/>
                  </a:solidFill>
                  <a:latin typeface="阿里巴巴普惠体 R" panose="00020600040101010101" charset="-122"/>
                  <a:ea typeface="阿里巴巴普惠体 R" panose="00020600040101010101" charset="-122"/>
                  <a:cs typeface="阿里巴巴普惠体 R" panose="00020600040101010101" charset="-122"/>
                </a:rPr>
                <a:t>15</a:t>
              </a:r>
              <a:r>
                <a:rPr lang="zh-CN" altLang="en-US" sz="2000">
                  <a:solidFill>
                    <a:srgbClr val="C00000"/>
                  </a:solidFill>
                  <a:latin typeface="阿里巴巴普惠体 R" panose="00020600040101010101" charset="-122"/>
                  <a:ea typeface="阿里巴巴普惠体 R" panose="00020600040101010101" charset="-122"/>
                  <a:cs typeface="阿里巴巴普惠体 R" panose="00020600040101010101" charset="-122"/>
                </a:rPr>
                <a:t>人，县支公司党员总数</a:t>
              </a:r>
              <a:r>
                <a:rPr lang="en-US" altLang="zh-CN" sz="2000">
                  <a:solidFill>
                    <a:srgbClr val="C00000"/>
                  </a:solidFill>
                  <a:latin typeface="阿里巴巴普惠体 R" panose="00020600040101010101" charset="-122"/>
                  <a:ea typeface="阿里巴巴普惠体 R" panose="00020600040101010101" charset="-122"/>
                  <a:cs typeface="阿里巴巴普惠体 R" panose="00020600040101010101" charset="-122"/>
                </a:rPr>
                <a:t>5</a:t>
              </a:r>
              <a:r>
                <a:rPr lang="zh-CN" altLang="en-US" sz="2000">
                  <a:solidFill>
                    <a:srgbClr val="C00000"/>
                  </a:solidFill>
                  <a:latin typeface="阿里巴巴普惠体 R" panose="00020600040101010101" charset="-122"/>
                  <a:ea typeface="阿里巴巴普惠体 R" panose="00020600040101010101" charset="-122"/>
                  <a:cs typeface="阿里巴巴普惠体 R" panose="00020600040101010101" charset="-122"/>
                </a:rPr>
                <a:t>人；县区级公司领导班子成员总数</a:t>
              </a:r>
              <a:r>
                <a:rPr lang="en-US" altLang="zh-CN" sz="2000">
                  <a:solidFill>
                    <a:srgbClr val="C00000"/>
                  </a:solidFill>
                  <a:latin typeface="阿里巴巴普惠体 R" panose="00020600040101010101" charset="-122"/>
                  <a:ea typeface="阿里巴巴普惠体 R" panose="00020600040101010101" charset="-122"/>
                  <a:cs typeface="阿里巴巴普惠体 R" panose="00020600040101010101" charset="-122"/>
                </a:rPr>
                <a:t>8</a:t>
              </a:r>
              <a:r>
                <a:rPr lang="zh-CN" altLang="en-US" sz="2000">
                  <a:solidFill>
                    <a:srgbClr val="C00000"/>
                  </a:solidFill>
                  <a:latin typeface="阿里巴巴普惠体 R" panose="00020600040101010101" charset="-122"/>
                  <a:ea typeface="阿里巴巴普惠体 R" panose="00020600040101010101" charset="-122"/>
                  <a:cs typeface="阿里巴巴普惠体 R" panose="00020600040101010101" charset="-122"/>
                </a:rPr>
                <a:t>人，县区级公司领导班子成员中党员总数</a:t>
              </a:r>
              <a:r>
                <a:rPr lang="en-US" altLang="zh-CN" sz="2000">
                  <a:solidFill>
                    <a:srgbClr val="C00000"/>
                  </a:solidFill>
                  <a:latin typeface="阿里巴巴普惠体 R" panose="00020600040101010101" charset="-122"/>
                  <a:ea typeface="阿里巴巴普惠体 R" panose="00020600040101010101" charset="-122"/>
                  <a:cs typeface="阿里巴巴普惠体 R" panose="00020600040101010101" charset="-122"/>
                </a:rPr>
                <a:t>5</a:t>
              </a:r>
              <a:r>
                <a:rPr lang="zh-CN" altLang="en-US" sz="2000">
                  <a:solidFill>
                    <a:srgbClr val="C00000"/>
                  </a:solidFill>
                  <a:latin typeface="阿里巴巴普惠体 R" panose="00020600040101010101" charset="-122"/>
                  <a:ea typeface="阿里巴巴普惠体 R" panose="00020600040101010101" charset="-122"/>
                  <a:cs typeface="阿里巴巴普惠体 R" panose="00020600040101010101" charset="-122"/>
                </a:rPr>
                <a:t>人，党员队伍建设滞后。</a:t>
              </a:r>
              <a:endParaRPr lang="zh-CN" altLang="en-US" sz="2000">
                <a:solidFill>
                  <a:srgbClr val="C00000"/>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4" name="椭圆 3"/>
            <p:cNvSpPr/>
            <p:nvPr/>
          </p:nvSpPr>
          <p:spPr bwMode="auto">
            <a:xfrm>
              <a:off x="6082665" y="1892300"/>
              <a:ext cx="238760" cy="238760"/>
            </a:xfrm>
            <a:prstGeom prst="ellipse">
              <a:avLst/>
            </a:prstGeom>
            <a:solidFill>
              <a:srgbClr val="C00000"/>
            </a:solidFill>
            <a:ln w="9525" cap="flat" cmpd="sng" algn="ctr">
              <a:noFill/>
              <a:prstDash val="solid"/>
              <a:round/>
              <a:headEnd type="none" w="med" len="med"/>
              <a:tailEnd type="none" w="med" len="med"/>
            </a:ln>
            <a:effectLst/>
          </p:spPr>
          <p:txBody>
            <a:bodyPr vert="horz" wrap="square" lIns="91404" tIns="45702" rIns="91404" bIns="45702" numCol="1" rtlCol="0" anchor="t" anchorCtr="0" compatLnSpc="1"/>
            <a:lstStyle/>
            <a:p>
              <a:pPr defTabSz="913765"/>
              <a:endParaRPr lang="zh-CN" altLang="en-US" sz="1800">
                <a:ea typeface="宋体" panose="02010600030101010101" pitchFamily="2" charset="-122"/>
              </a:endParaRPr>
            </a:p>
          </p:txBody>
        </p:sp>
        <p:sp>
          <p:nvSpPr>
            <p:cNvPr id="10" name="椭圆 9"/>
            <p:cNvSpPr/>
            <p:nvPr/>
          </p:nvSpPr>
          <p:spPr bwMode="auto">
            <a:xfrm>
              <a:off x="6082665" y="3065145"/>
              <a:ext cx="238760" cy="238760"/>
            </a:xfrm>
            <a:prstGeom prst="ellipse">
              <a:avLst/>
            </a:prstGeom>
            <a:solidFill>
              <a:srgbClr val="C00000"/>
            </a:solidFill>
            <a:ln w="9525" cap="flat" cmpd="sng" algn="ctr">
              <a:noFill/>
              <a:prstDash val="solid"/>
              <a:round/>
              <a:headEnd type="none" w="med" len="med"/>
              <a:tailEnd type="none" w="med" len="med"/>
            </a:ln>
            <a:effectLst/>
          </p:spPr>
          <p:txBody>
            <a:bodyPr vert="horz" wrap="square" lIns="91404" tIns="45702" rIns="91404" bIns="45702" numCol="1" rtlCol="0" anchor="t" anchorCtr="0" compatLnSpc="1"/>
            <a:lstStyle/>
            <a:p>
              <a:pPr defTabSz="913765"/>
              <a:endParaRPr lang="zh-CN" altLang="en-US" sz="1800">
                <a:ea typeface="宋体" panose="02010600030101010101" pitchFamily="2" charset="-122"/>
              </a:endParaRPr>
            </a:p>
          </p:txBody>
        </p:sp>
      </p:grpSp>
      <p:pic>
        <p:nvPicPr>
          <p:cNvPr id="11" name="Picture 2" descr="F:\快盘\商务图片\png\903642_153949082_2.png"/>
          <p:cNvPicPr>
            <a:picLocks noChangeAspect="1" noChangeArrowheads="1"/>
          </p:cNvPicPr>
          <p:nvPr/>
        </p:nvPicPr>
        <p:blipFill>
          <a:blip r:embed="rId2">
            <a:extLst>
              <a:ext uri="{28A0092B-C50C-407E-A947-70E740481C1C}">
                <a14:useLocalDpi xmlns:a14="http://schemas.microsoft.com/office/drawing/2010/main" val="0"/>
              </a:ext>
            </a:extLst>
          </a:blip>
          <a:srcRect l="8713" t="11567" r="13959" b="7668"/>
          <a:stretch>
            <a:fillRect/>
          </a:stretch>
        </p:blipFill>
        <p:spPr bwMode="auto">
          <a:xfrm>
            <a:off x="1712595" y="1666875"/>
            <a:ext cx="3451860" cy="421767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4"/>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2" presetClass="entr" presetSubtype="4"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2"/>
          <a:stretch>
            <a:fillRect/>
          </a:stretch>
        </a:blipFill>
        <a:effectLst/>
      </p:bgPr>
    </p:bg>
    <p:spTree>
      <p:nvGrpSpPr>
        <p:cNvPr id="1" name=""/>
        <p:cNvGrpSpPr/>
        <p:nvPr/>
      </p:nvGrpSpPr>
      <p:grpSpPr>
        <a:xfrm>
          <a:off x="0" y="0"/>
          <a:ext cx="0" cy="0"/>
        </a:xfrm>
      </p:grpSpPr>
      <p:sp>
        <p:nvSpPr>
          <p:cNvPr id="28" name="TextBox 27"/>
          <p:cNvSpPr txBox="1"/>
          <p:nvPr/>
        </p:nvSpPr>
        <p:spPr>
          <a:xfrm>
            <a:off x="2386965" y="2251075"/>
            <a:ext cx="1419225" cy="2630170"/>
          </a:xfrm>
          <a:prstGeom prst="rect">
            <a:avLst/>
          </a:prstGeom>
          <a:noFill/>
        </p:spPr>
        <p:txBody>
          <a:bodyPr wrap="none" rtlCol="0">
            <a:spAutoFit/>
          </a:bodyPr>
          <a:lstStyle/>
          <a:p>
            <a:r>
              <a:rPr lang="en-US" altLang="zh-CN" sz="16500" b="1">
                <a:solidFill>
                  <a:srgbClr val="C00000"/>
                </a:solidFill>
                <a:latin typeface="阿里巴巴普惠体 B" panose="00020600040101010101" charset="-122"/>
                <a:ea typeface="阿里巴巴普惠体 B" panose="00020600040101010101" charset="-122"/>
              </a:rPr>
              <a:t>3</a:t>
            </a:r>
            <a:endParaRPr lang="en-US" altLang="zh-CN" sz="16500" b="1">
              <a:solidFill>
                <a:srgbClr val="C00000"/>
              </a:solidFill>
              <a:latin typeface="阿里巴巴普惠体 B" panose="00020600040101010101" charset="-122"/>
              <a:ea typeface="阿里巴巴普惠体 B" panose="00020600040101010101" charset="-122"/>
            </a:endParaRPr>
          </a:p>
        </p:txBody>
      </p:sp>
      <p:sp>
        <p:nvSpPr>
          <p:cNvPr id="15" name="TextBox 14"/>
          <p:cNvSpPr txBox="1"/>
          <p:nvPr/>
        </p:nvSpPr>
        <p:spPr>
          <a:xfrm>
            <a:off x="3862070" y="2534285"/>
            <a:ext cx="7248525" cy="922655"/>
          </a:xfrm>
          <a:prstGeom prst="rect">
            <a:avLst/>
          </a:prstGeom>
          <a:noFill/>
        </p:spPr>
        <p:txBody>
          <a:bodyPr wrap="square" rtlCol="0">
            <a:spAutoFit/>
          </a:bodyPr>
          <a:lstStyle>
            <a:defPPr>
              <a:defRPr lang="zh-CN"/>
            </a:defPPr>
            <a:lvl1pPr>
              <a:defRPr sz="5400" b="1">
                <a:solidFill>
                  <a:schemeClr val="accent2"/>
                </a:solidFill>
                <a:latin typeface="微软雅黑" panose="020b0503020204020204" pitchFamily="34" charset="-122"/>
                <a:ea typeface="微软雅黑" panose="020b0503020204020204" pitchFamily="34" charset="-122"/>
              </a:defRPr>
            </a:lvl1pPr>
          </a:lstStyle>
          <a:p>
            <a:r>
              <a:rPr lang="zh-CN" altLang="en-US" sz="5400">
                <a:solidFill>
                  <a:srgbClr val="C00000"/>
                </a:solidFill>
                <a:latin typeface="阿里巴巴普惠体 B" panose="00020600040101010101" charset="-122"/>
                <a:ea typeface="阿里巴巴普惠体 B" panose="00020600040101010101" charset="-122"/>
              </a:rPr>
              <a:t>下一步工作思路和措施</a:t>
            </a:r>
            <a:endParaRPr lang="zh-CN" altLang="en-US" sz="5400">
              <a:solidFill>
                <a:srgbClr val="C00000"/>
              </a:solidFill>
              <a:latin typeface="阿里巴巴普惠体 B" panose="00020600040101010101" charset="-122"/>
              <a:ea typeface="阿里巴巴普惠体 B" panose="00020600040101010101" charset="-122"/>
            </a:endParaRPr>
          </a:p>
        </p:txBody>
      </p:sp>
      <p:sp>
        <p:nvSpPr>
          <p:cNvPr id="19" name="Oval 39"/>
          <p:cNvSpPr>
            <a:spLocks noChangeAspect="1" noChangeArrowheads="1"/>
          </p:cNvSpPr>
          <p:nvPr/>
        </p:nvSpPr>
        <p:spPr bwMode="auto">
          <a:xfrm>
            <a:off x="4021455" y="3640455"/>
            <a:ext cx="215900" cy="217170"/>
          </a:xfrm>
          <a:prstGeom prst="ellipse">
            <a:avLst/>
          </a:prstGeom>
          <a:solidFill>
            <a:srgbClr val="C4261D"/>
          </a:solidFill>
          <a:ln w="28575" cap="flat">
            <a:noFill/>
            <a:prstDash val="solid"/>
            <a:miter lim="800000"/>
          </a:ln>
        </p:spPr>
        <p:txBody>
          <a:bodyPr vert="horz" wrap="square" lIns="91404" tIns="45702" rIns="91404" bIns="45702" numCol="1" anchor="t" anchorCtr="0" compatLnSpc="1"/>
          <a:lstStyle/>
          <a:p>
            <a:endParaRPr lang="zh-CN" altLang="en-US" sz="2000">
              <a:solidFill>
                <a:srgbClr val="C00000"/>
              </a:solidFill>
              <a:ea typeface="宋体" panose="02010600030101010101" pitchFamily="2" charset="-122"/>
            </a:endParaRPr>
          </a:p>
        </p:txBody>
      </p:sp>
      <p:sp>
        <p:nvSpPr>
          <p:cNvPr id="20" name="Oval 40"/>
          <p:cNvSpPr>
            <a:spLocks noChangeAspect="1" noChangeArrowheads="1"/>
          </p:cNvSpPr>
          <p:nvPr/>
        </p:nvSpPr>
        <p:spPr bwMode="auto">
          <a:xfrm>
            <a:off x="4021455" y="4123690"/>
            <a:ext cx="215900" cy="217170"/>
          </a:xfrm>
          <a:prstGeom prst="ellipse">
            <a:avLst/>
          </a:prstGeom>
          <a:solidFill>
            <a:srgbClr val="C4261D"/>
          </a:solidFill>
          <a:ln w="28575" cap="flat">
            <a:noFill/>
            <a:prstDash val="solid"/>
            <a:miter lim="800000"/>
          </a:ln>
        </p:spPr>
        <p:txBody>
          <a:bodyPr vert="horz" wrap="square" lIns="91404" tIns="45702" rIns="91404" bIns="45702" numCol="1" anchor="t" anchorCtr="0" compatLnSpc="1"/>
          <a:lstStyle/>
          <a:p>
            <a:endParaRPr lang="zh-CN" altLang="en-US" sz="2000">
              <a:solidFill>
                <a:srgbClr val="C00000"/>
              </a:solidFill>
              <a:ea typeface="宋体" panose="02010600030101010101" pitchFamily="2" charset="-122"/>
            </a:endParaRPr>
          </a:p>
        </p:txBody>
      </p:sp>
      <p:sp>
        <p:nvSpPr>
          <p:cNvPr id="26" name="TextBox 25"/>
          <p:cNvSpPr txBox="1"/>
          <p:nvPr/>
        </p:nvSpPr>
        <p:spPr>
          <a:xfrm>
            <a:off x="4246880" y="3549015"/>
            <a:ext cx="3249295" cy="398780"/>
          </a:xfrm>
          <a:prstGeom prst="rect">
            <a:avLst/>
          </a:prstGeom>
          <a:noFill/>
        </p:spPr>
        <p:txBody>
          <a:bodyPr wrap="square" rtlCol="0">
            <a:spAutoFit/>
          </a:bodyPr>
          <a:lstStyle/>
          <a:p>
            <a:r>
              <a:rPr lang="zh-CN" altLang="en-US" sz="2000">
                <a:solidFill>
                  <a:srgbClr val="C00000"/>
                </a:solidFill>
                <a:latin typeface="阿里巴巴普惠体 M" panose="00020600040101010101" pitchFamily="18" charset="-122"/>
                <a:ea typeface="阿里巴巴普惠体 M" panose="00020600040101010101" pitchFamily="18" charset="-122"/>
              </a:rPr>
              <a:t>加大党建工作力度</a:t>
            </a:r>
            <a:endParaRPr lang="zh-CN" altLang="en-US" sz="2000">
              <a:solidFill>
                <a:srgbClr val="C00000"/>
              </a:solidFill>
              <a:latin typeface="阿里巴巴普惠体 M" panose="00020600040101010101" pitchFamily="18" charset="-122"/>
              <a:ea typeface="阿里巴巴普惠体 M" panose="00020600040101010101" pitchFamily="18" charset="-122"/>
            </a:endParaRPr>
          </a:p>
        </p:txBody>
      </p:sp>
      <p:sp>
        <p:nvSpPr>
          <p:cNvPr id="2" name="TextBox 26"/>
          <p:cNvSpPr txBox="1"/>
          <p:nvPr/>
        </p:nvSpPr>
        <p:spPr>
          <a:xfrm>
            <a:off x="4246880" y="4032250"/>
            <a:ext cx="3130550" cy="400050"/>
          </a:xfrm>
          <a:prstGeom prst="rect">
            <a:avLst/>
          </a:prstGeom>
          <a:noFill/>
        </p:spPr>
        <p:txBody>
          <a:bodyPr wrap="square" rtlCol="0">
            <a:spAutoFit/>
          </a:bodyPr>
          <a:lstStyle>
            <a:defPPr>
              <a:defRPr lang="zh-CN"/>
            </a:defPPr>
            <a:lvl1pPr>
              <a:defRPr sz="2000">
                <a:solidFill>
                  <a:schemeClr val="accent2"/>
                </a:solidFill>
                <a:latin typeface="+mj-ea"/>
                <a:ea typeface="+mj-ea"/>
              </a:defRPr>
            </a:lvl1pPr>
          </a:lstStyle>
          <a:p>
            <a:r>
              <a:rPr lang="zh-CN" altLang="en-US" sz="2000">
                <a:solidFill>
                  <a:srgbClr val="C00000"/>
                </a:solidFill>
                <a:latin typeface="阿里巴巴普惠体 M" panose="00020600040101010101" pitchFamily="18" charset="-122"/>
                <a:ea typeface="阿里巴巴普惠体 M" panose="00020600040101010101" pitchFamily="18" charset="-122"/>
              </a:rPr>
              <a:t>注重党组织基础建设</a:t>
            </a:r>
            <a:endParaRPr lang="zh-CN" altLang="en-US" sz="2000">
              <a:solidFill>
                <a:srgbClr val="C00000"/>
              </a:solidFill>
              <a:latin typeface="阿里巴巴普惠体 M" panose="00020600040101010101" pitchFamily="18" charset="-122"/>
              <a:ea typeface="阿里巴巴普惠体 M" panose="00020600040101010101" pitchFamily="18" charset="-122"/>
            </a:endParaRPr>
          </a:p>
        </p:txBody>
      </p:sp>
      <p:sp>
        <p:nvSpPr>
          <p:cNvPr id="29" name="Oval 40"/>
          <p:cNvSpPr>
            <a:spLocks noChangeAspect="1" noChangeArrowheads="1"/>
          </p:cNvSpPr>
          <p:nvPr/>
        </p:nvSpPr>
        <p:spPr bwMode="auto">
          <a:xfrm>
            <a:off x="7513955" y="3640455"/>
            <a:ext cx="215900" cy="217170"/>
          </a:xfrm>
          <a:prstGeom prst="ellipse">
            <a:avLst/>
          </a:prstGeom>
          <a:solidFill>
            <a:srgbClr val="C4261D"/>
          </a:solidFill>
          <a:ln w="28575" cap="flat">
            <a:noFill/>
            <a:prstDash val="solid"/>
            <a:miter lim="800000"/>
          </a:ln>
        </p:spPr>
        <p:txBody>
          <a:bodyPr vert="horz" wrap="square" lIns="91404" tIns="45702" rIns="91404" bIns="45702" numCol="1" anchor="t" anchorCtr="0" compatLnSpc="1"/>
          <a:lstStyle/>
          <a:p>
            <a:endParaRPr lang="zh-CN" altLang="en-US" sz="2000">
              <a:solidFill>
                <a:srgbClr val="C00000"/>
              </a:solidFill>
              <a:ea typeface="宋体" panose="02010600030101010101" pitchFamily="2" charset="-122"/>
            </a:endParaRPr>
          </a:p>
        </p:txBody>
      </p:sp>
      <p:sp>
        <p:nvSpPr>
          <p:cNvPr id="30" name="TextBox 29"/>
          <p:cNvSpPr txBox="1"/>
          <p:nvPr/>
        </p:nvSpPr>
        <p:spPr>
          <a:xfrm>
            <a:off x="7729855" y="3549015"/>
            <a:ext cx="3007360" cy="400050"/>
          </a:xfrm>
          <a:prstGeom prst="rect">
            <a:avLst/>
          </a:prstGeom>
          <a:noFill/>
        </p:spPr>
        <p:txBody>
          <a:bodyPr wrap="square" rtlCol="0">
            <a:spAutoFit/>
          </a:bodyPr>
          <a:lstStyle>
            <a:defPPr>
              <a:defRPr lang="zh-CN"/>
            </a:defPPr>
            <a:lvl1pPr>
              <a:defRPr sz="2000">
                <a:solidFill>
                  <a:schemeClr val="accent2"/>
                </a:solidFill>
                <a:latin typeface="+mn-ea"/>
                <a:ea typeface="+mn-ea"/>
              </a:defRPr>
            </a:lvl1pPr>
          </a:lstStyle>
          <a:p>
            <a:r>
              <a:rPr lang="zh-CN" altLang="en-US" sz="2000">
                <a:solidFill>
                  <a:srgbClr val="C00000"/>
                </a:solidFill>
                <a:latin typeface="阿里巴巴普惠体 M" panose="00020600040101010101" pitchFamily="18" charset="-122"/>
                <a:ea typeface="阿里巴巴普惠体 M" panose="00020600040101010101" pitchFamily="18" charset="-122"/>
              </a:rPr>
              <a:t>加强党建能力建设</a:t>
            </a:r>
            <a:endParaRPr lang="zh-CN" altLang="en-US" sz="2000">
              <a:solidFill>
                <a:srgbClr val="C00000"/>
              </a:solidFill>
              <a:latin typeface="阿里巴巴普惠体 M" panose="00020600040101010101" pitchFamily="18" charset="-122"/>
              <a:ea typeface="阿里巴巴普惠体 M" panose="00020600040101010101" pitchFamily="18" charset="-122"/>
            </a:endParaRPr>
          </a:p>
        </p:txBody>
      </p:sp>
      <p:sp>
        <p:nvSpPr>
          <p:cNvPr id="31" name="Oval 40"/>
          <p:cNvSpPr>
            <a:spLocks noChangeAspect="1" noChangeArrowheads="1"/>
          </p:cNvSpPr>
          <p:nvPr/>
        </p:nvSpPr>
        <p:spPr bwMode="auto">
          <a:xfrm>
            <a:off x="7513955" y="4123055"/>
            <a:ext cx="215900" cy="217170"/>
          </a:xfrm>
          <a:prstGeom prst="ellipse">
            <a:avLst/>
          </a:prstGeom>
          <a:solidFill>
            <a:srgbClr val="C4261D"/>
          </a:solidFill>
          <a:ln w="28575" cap="flat">
            <a:noFill/>
            <a:prstDash val="solid"/>
            <a:miter lim="800000"/>
          </a:ln>
        </p:spPr>
        <p:txBody>
          <a:bodyPr vert="horz" wrap="square" lIns="91404" tIns="45702" rIns="91404" bIns="45702" numCol="1" anchor="t" anchorCtr="0" compatLnSpc="1"/>
          <a:lstStyle/>
          <a:p>
            <a:endParaRPr lang="zh-CN" altLang="en-US" sz="2000">
              <a:solidFill>
                <a:srgbClr val="C00000"/>
              </a:solidFill>
              <a:ea typeface="宋体" panose="02010600030101010101" pitchFamily="2" charset="-122"/>
            </a:endParaRPr>
          </a:p>
        </p:txBody>
      </p:sp>
      <p:sp>
        <p:nvSpPr>
          <p:cNvPr id="32" name="TextBox 31"/>
          <p:cNvSpPr txBox="1"/>
          <p:nvPr/>
        </p:nvSpPr>
        <p:spPr>
          <a:xfrm>
            <a:off x="7729855" y="4031615"/>
            <a:ext cx="3007360" cy="400050"/>
          </a:xfrm>
          <a:prstGeom prst="rect">
            <a:avLst/>
          </a:prstGeom>
          <a:noFill/>
        </p:spPr>
        <p:txBody>
          <a:bodyPr wrap="square" rtlCol="0">
            <a:spAutoFit/>
          </a:bodyPr>
          <a:lstStyle>
            <a:defPPr>
              <a:defRPr lang="zh-CN"/>
            </a:defPPr>
            <a:lvl1pPr>
              <a:defRPr sz="2000">
                <a:solidFill>
                  <a:schemeClr val="accent2"/>
                </a:solidFill>
                <a:latin typeface="+mn-ea"/>
                <a:ea typeface="+mn-ea"/>
              </a:defRPr>
            </a:lvl1pPr>
          </a:lstStyle>
          <a:p>
            <a:r>
              <a:rPr lang="zh-CN" altLang="en-US" sz="2000">
                <a:solidFill>
                  <a:srgbClr val="C00000"/>
                </a:solidFill>
                <a:latin typeface="阿里巴巴普惠体 M" panose="00020600040101010101" pitchFamily="18" charset="-122"/>
                <a:ea typeface="阿里巴巴普惠体 M" panose="00020600040101010101" pitchFamily="18" charset="-122"/>
              </a:rPr>
              <a:t>创新基层党建工作模式</a:t>
            </a:r>
            <a:endParaRPr lang="zh-CN" altLang="en-US" sz="2000">
              <a:solidFill>
                <a:srgbClr val="C00000"/>
              </a:solidFill>
              <a:latin typeface="阿里巴巴普惠体 M" panose="00020600040101010101" pitchFamily="18" charset="-122"/>
              <a:ea typeface="阿里巴巴普惠体 M" panose="00020600040101010101" pitchFamily="18" charset="-122"/>
            </a:endParaRPr>
          </a:p>
        </p:txBody>
      </p:sp>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500" fill="hold"/>
                                        <p:tgtEl>
                                          <p:spTgt spid="28"/>
                                        </p:tgtEl>
                                        <p:attrNameLst>
                                          <p:attrName>r</p:attrName>
                                        </p:attrNameLst>
                                      </p:cBhvr>
                                    </p:animRot>
                                  </p:childTnLst>
                                </p:cTn>
                              </p:par>
                            </p:childTnLst>
                          </p:cTn>
                        </p:par>
                        <p:par>
                          <p:cTn id="7" fill="hold" nodeType="afterGroup">
                            <p:stCondLst>
                              <p:cond delay="500"/>
                            </p:stCondLst>
                            <p:childTnLst>
                              <p:par>
                                <p:cTn id="8" presetID="56" presetClass="entr" presetSubtype="0" fill="hold" grpId="0" nodeType="afterEffect">
                                  <p:stCondLst>
                                    <p:cond delay="0"/>
                                  </p:stCondLst>
                                  <p:iterate type="lt">
                                    <p:tmPct val="10000"/>
                                  </p:iterate>
                                  <p:childTnLst>
                                    <p:set>
                                      <p:cBhvr>
                                        <p:cTn id="9" dur="1" fill="hold">
                                          <p:stCondLst>
                                            <p:cond delay="0"/>
                                          </p:stCondLst>
                                        </p:cTn>
                                        <p:tgtEl>
                                          <p:spTgt spid="15"/>
                                        </p:tgtEl>
                                        <p:attrNameLst>
                                          <p:attrName>style.visibility</p:attrName>
                                        </p:attrNameLst>
                                      </p:cBhvr>
                                      <p:to>
                                        <p:strVal val="visible"/>
                                      </p:to>
                                    </p:set>
                                    <p:anim by="(-#ppt_w*2)" calcmode="lin" valueType="num">
                                      <p:cBhvr rctx="PPT">
                                        <p:cTn id="10" dur="250" autoRev="1" fill="hold">
                                          <p:stCondLst>
                                            <p:cond delay="0"/>
                                          </p:stCondLst>
                                        </p:cTn>
                                        <p:tgtEl>
                                          <p:spTgt spid="15"/>
                                        </p:tgtEl>
                                        <p:attrNameLst>
                                          <p:attrName>ppt_w</p:attrName>
                                        </p:attrNameLst>
                                      </p:cBhvr>
                                    </p:anim>
                                    <p:anim by="(#ppt_w*0.50)" calcmode="lin" valueType="num">
                                      <p:cBhvr>
                                        <p:cTn id="11" dur="250" decel="50000" autoRev="1" fill="hold">
                                          <p:stCondLst>
                                            <p:cond delay="0"/>
                                          </p:stCondLst>
                                        </p:cTn>
                                        <p:tgtEl>
                                          <p:spTgt spid="15"/>
                                        </p:tgtEl>
                                        <p:attrNameLst>
                                          <p:attrName>ppt_x</p:attrName>
                                        </p:attrNameLst>
                                      </p:cBhvr>
                                    </p:anim>
                                    <p:anim from="(-#ppt_h/2)" to="(#ppt_y)" calcmode="lin" valueType="num">
                                      <p:cBhvr>
                                        <p:cTn id="12" dur="500" fill="hold">
                                          <p:stCondLst>
                                            <p:cond delay="0"/>
                                          </p:stCondLst>
                                        </p:cTn>
                                        <p:tgtEl>
                                          <p:spTgt spid="15"/>
                                        </p:tgtEl>
                                        <p:attrNameLst>
                                          <p:attrName>ppt_y</p:attrName>
                                        </p:attrNameLst>
                                      </p:cBhvr>
                                    </p:anim>
                                    <p:animRot by="21600000">
                                      <p:cBhvr>
                                        <p:cTn id="13" dur="500" fill="hold">
                                          <p:stCondLst>
                                            <p:cond delay="0"/>
                                          </p:stCondLst>
                                        </p:cTn>
                                        <p:tgtEl>
                                          <p:spTgt spid="15"/>
                                        </p:tgtEl>
                                        <p:attrNameLst>
                                          <p:attrName>r</p:attrName>
                                        </p:attrNameLst>
                                      </p:cBhvr>
                                    </p:animRot>
                                  </p:childTnLst>
                                </p:cTn>
                              </p:par>
                            </p:childTnLst>
                          </p:cTn>
                        </p:par>
                        <p:par>
                          <p:cTn id="14" fill="hold" nodeType="afterGroup">
                            <p:stCondLst>
                              <p:cond delay="1000"/>
                            </p:stCondLst>
                            <p:childTnLst>
                              <p:par>
                                <p:cTn id="15" presetID="2" presetClass="entr" presetSubtype="12"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par>
                                <p:cTn id="19" presetID="2" presetClass="entr" presetSubtype="12" fill="hold" grpId="0" nodeType="withEffect">
                                  <p:stCondLst>
                                    <p:cond delay="10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0-#ppt_w/2"/>
                                          </p:val>
                                        </p:tav>
                                        <p:tav tm="100000">
                                          <p:val>
                                            <p:strVal val="#ppt_x"/>
                                          </p:val>
                                        </p:tav>
                                      </p:tavLst>
                                    </p:anim>
                                    <p:anim calcmode="lin" valueType="num">
                                      <p:cBhvr additive="base">
                                        <p:cTn id="22" dur="500" fill="hold"/>
                                        <p:tgtEl>
                                          <p:spTgt spid="20"/>
                                        </p:tgtEl>
                                        <p:attrNameLst>
                                          <p:attrName>ppt_y</p:attrName>
                                        </p:attrNameLst>
                                      </p:cBhvr>
                                      <p:tavLst>
                                        <p:tav tm="0">
                                          <p:val>
                                            <p:strVal val="1+#ppt_h/2"/>
                                          </p:val>
                                        </p:tav>
                                        <p:tav tm="100000">
                                          <p:val>
                                            <p:strVal val="#ppt_y"/>
                                          </p:val>
                                        </p:tav>
                                      </p:tavLst>
                                    </p:anim>
                                  </p:childTnLst>
                                </p:cTn>
                              </p:par>
                            </p:childTnLst>
                          </p:cTn>
                        </p:par>
                        <p:par>
                          <p:cTn id="23" fill="hold" nodeType="afterGroup">
                            <p:stCondLst>
                              <p:cond delay="1600"/>
                            </p:stCondLst>
                            <p:childTnLst>
                              <p:par>
                                <p:cTn id="24" presetID="22" presetClass="entr" presetSubtype="8"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left)">
                                      <p:cBhvr>
                                        <p:cTn id="26" dur="500"/>
                                        <p:tgtEl>
                                          <p:spTgt spid="26"/>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left)">
                                      <p:cBhvr>
                                        <p:cTn id="29" dur="500"/>
                                        <p:tgtEl>
                                          <p:spTgt spid="2"/>
                                        </p:tgtEl>
                                      </p:cBhvr>
                                    </p:animEffect>
                                  </p:childTnLst>
                                </p:cTn>
                              </p:par>
                            </p:childTnLst>
                          </p:cTn>
                        </p:par>
                        <p:par>
                          <p:cTn id="30" fill="hold" nodeType="afterGroup">
                            <p:stCondLst>
                              <p:cond delay="2100"/>
                            </p:stCondLst>
                            <p:childTnLst>
                              <p:par>
                                <p:cTn id="31" presetID="2" presetClass="entr" presetSubtype="12"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 calcmode="lin" valueType="num">
                                      <p:cBhvr additive="base">
                                        <p:cTn id="33" dur="500" fill="hold"/>
                                        <p:tgtEl>
                                          <p:spTgt spid="29"/>
                                        </p:tgtEl>
                                        <p:attrNameLst>
                                          <p:attrName>ppt_x</p:attrName>
                                        </p:attrNameLst>
                                      </p:cBhvr>
                                      <p:tavLst>
                                        <p:tav tm="0">
                                          <p:val>
                                            <p:strVal val="0-#ppt_w/2"/>
                                          </p:val>
                                        </p:tav>
                                        <p:tav tm="100000">
                                          <p:val>
                                            <p:strVal val="#ppt_x"/>
                                          </p:val>
                                        </p:tav>
                                      </p:tavLst>
                                    </p:anim>
                                    <p:anim calcmode="lin" valueType="num">
                                      <p:cBhvr additive="base">
                                        <p:cTn id="34" dur="500" fill="hold"/>
                                        <p:tgtEl>
                                          <p:spTgt spid="29"/>
                                        </p:tgtEl>
                                        <p:attrNameLst>
                                          <p:attrName>ppt_y</p:attrName>
                                        </p:attrNameLst>
                                      </p:cBhvr>
                                      <p:tavLst>
                                        <p:tav tm="0">
                                          <p:val>
                                            <p:strVal val="1+#ppt_h/2"/>
                                          </p:val>
                                        </p:tav>
                                        <p:tav tm="100000">
                                          <p:val>
                                            <p:strVal val="#ppt_y"/>
                                          </p:val>
                                        </p:tav>
                                      </p:tavLst>
                                    </p:anim>
                                  </p:childTnLst>
                                </p:cTn>
                              </p:par>
                              <p:par>
                                <p:cTn id="35" presetID="2" presetClass="entr" presetSubtype="12" fill="hold" grpId="0" nodeType="withEffect">
                                  <p:stCondLst>
                                    <p:cond delay="100"/>
                                  </p:stCondLst>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500" fill="hold"/>
                                        <p:tgtEl>
                                          <p:spTgt spid="31"/>
                                        </p:tgtEl>
                                        <p:attrNameLst>
                                          <p:attrName>ppt_x</p:attrName>
                                        </p:attrNameLst>
                                      </p:cBhvr>
                                      <p:tavLst>
                                        <p:tav tm="0">
                                          <p:val>
                                            <p:strVal val="0-#ppt_w/2"/>
                                          </p:val>
                                        </p:tav>
                                        <p:tav tm="100000">
                                          <p:val>
                                            <p:strVal val="#ppt_x"/>
                                          </p:val>
                                        </p:tav>
                                      </p:tavLst>
                                    </p:anim>
                                    <p:anim calcmode="lin" valueType="num">
                                      <p:cBhvr additive="base">
                                        <p:cTn id="38" dur="500" fill="hold"/>
                                        <p:tgtEl>
                                          <p:spTgt spid="31"/>
                                        </p:tgtEl>
                                        <p:attrNameLst>
                                          <p:attrName>ppt_y</p:attrName>
                                        </p:attrNameLst>
                                      </p:cBhvr>
                                      <p:tavLst>
                                        <p:tav tm="0">
                                          <p:val>
                                            <p:strVal val="1+#ppt_h/2"/>
                                          </p:val>
                                        </p:tav>
                                        <p:tav tm="100000">
                                          <p:val>
                                            <p:strVal val="#ppt_y"/>
                                          </p:val>
                                        </p:tav>
                                      </p:tavLst>
                                    </p:anim>
                                  </p:childTnLst>
                                </p:cTn>
                              </p:par>
                            </p:childTnLst>
                          </p:cTn>
                        </p:par>
                        <p:par>
                          <p:cTn id="39" fill="hold" nodeType="afterGroup">
                            <p:stCondLst>
                              <p:cond delay="2700"/>
                            </p:stCondLst>
                            <p:childTnLst>
                              <p:par>
                                <p:cTn id="40" presetID="22" presetClass="entr" presetSubtype="8"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left)">
                                      <p:cBhvr>
                                        <p:cTn id="42" dur="500"/>
                                        <p:tgtEl>
                                          <p:spTgt spid="30"/>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left)">
                                      <p:cBhvr>
                                        <p:cTn id="4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15" grpId="0"/>
      <p:bldP spid="19" grpId="0" animBg="1"/>
      <p:bldP spid="20" grpId="0" animBg="1"/>
      <p:bldP spid="26" grpId="0"/>
      <p:bldP spid="2" grpId="0"/>
      <p:bldP spid="29" grpId="0" animBg="1"/>
      <p:bldP spid="30" grpId="0"/>
      <p:bldP spid="31" grpId="0" animBg="1"/>
      <p:bldP spid="32"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2"/>
          <a:stretch>
            <a:fillRect/>
          </a:stretch>
        </a:blipFill>
        <a:effectLst/>
      </p:bgPr>
    </p:bg>
    <p:spTree>
      <p:nvGrpSpPr>
        <p:cNvPr id="1" name=""/>
        <p:cNvGrpSpPr/>
        <p:nvPr/>
      </p:nvGrpSpPr>
      <p:grpSpPr>
        <a:xfrm>
          <a:off x="0" y="0"/>
          <a:ext cx="0" cy="0"/>
        </a:xfrm>
      </p:grpSpPr>
      <p:sp>
        <p:nvSpPr>
          <p:cNvPr id="18" name="文本框 17"/>
          <p:cNvSpPr txBox="1"/>
          <p:nvPr/>
        </p:nvSpPr>
        <p:spPr>
          <a:xfrm>
            <a:off x="1811655" y="929640"/>
            <a:ext cx="4160520" cy="662554"/>
          </a:xfrm>
          <a:prstGeom prst="rect">
            <a:avLst/>
          </a:prstGeom>
          <a:noFill/>
        </p:spPr>
        <p:txBody>
          <a:bodyPr wrap="square" rtlCol="0">
            <a:spAutoFit/>
          </a:bodyPr>
          <a:lstStyle/>
          <a:p>
            <a:pPr algn="l">
              <a:lnSpc>
                <a:spcPct val="150000"/>
              </a:lnSpc>
            </a:pPr>
            <a:r>
              <a:rPr kumimoji="1" lang="zh-CN" altLang="en-US" sz="2800" b="1">
                <a:solidFill>
                  <a:srgbClr val="C00000"/>
                </a:solidFill>
                <a:latin typeface="阿里巴巴普惠体 B" panose="00020600040101010101" charset="-122"/>
                <a:ea typeface="阿里巴巴普惠体 B" panose="00020600040101010101" charset="-122"/>
                <a:cs typeface="微软雅黑" panose="020b0503020204020204" pitchFamily="34" charset="-122"/>
              </a:rPr>
              <a:t>加大党建工作力度</a:t>
            </a:r>
            <a:endParaRPr kumimoji="1" lang="zh-CN" altLang="en-US" sz="2800" b="1">
              <a:solidFill>
                <a:srgbClr val="C00000"/>
              </a:solidFill>
              <a:latin typeface="阿里巴巴普惠体 B" panose="00020600040101010101" charset="-122"/>
              <a:ea typeface="阿里巴巴普惠体 B" panose="00020600040101010101" charset="-122"/>
              <a:cs typeface="微软雅黑" panose="020b0503020204020204" pitchFamily="34" charset="-122"/>
            </a:endParaRPr>
          </a:p>
        </p:txBody>
      </p:sp>
      <p:sp>
        <p:nvSpPr>
          <p:cNvPr id="53" name="矩形 52"/>
          <p:cNvSpPr/>
          <p:nvPr/>
        </p:nvSpPr>
        <p:spPr>
          <a:xfrm>
            <a:off x="2177415" y="4685030"/>
            <a:ext cx="8424545" cy="1014730"/>
          </a:xfrm>
          <a:prstGeom prst="rect">
            <a:avLst/>
          </a:prstGeom>
        </p:spPr>
        <p:txBody>
          <a:bodyPr wrap="square">
            <a:spAutoFit/>
          </a:bodyPr>
          <a:lstStyle/>
          <a:p>
            <a:pPr algn="just"/>
            <a:r>
              <a:rPr lang="zh-CN" altLang="en-US" sz="2000">
                <a:solidFill>
                  <a:srgbClr val="C00000"/>
                </a:solidFill>
                <a:latin typeface="阿里巴巴普惠体 R" panose="00020600040101010101" charset="-122"/>
                <a:ea typeface="阿里巴巴普惠体 R" panose="00020600040101010101" charset="-122"/>
              </a:rPr>
              <a:t>广泛调动公司党员干部参与党建工作的积极性，促进党建工作走上规范化轨道，做到党建工作与经营管理同布置、同落实、同检查，形成党建与经营管理工作相互渗透、相互促进、齐抓共管的工作机制。</a:t>
            </a:r>
            <a:endParaRPr lang="zh-CN" altLang="en-US" sz="2000">
              <a:solidFill>
                <a:srgbClr val="C00000"/>
              </a:solidFill>
              <a:latin typeface="阿里巴巴普惠体 R" panose="00020600040101010101" charset="-122"/>
              <a:ea typeface="阿里巴巴普惠体 R" panose="00020600040101010101" charset="-122"/>
            </a:endParaRPr>
          </a:p>
        </p:txBody>
      </p:sp>
      <p:grpSp>
        <p:nvGrpSpPr>
          <p:cNvPr id="4" name="组合 3"/>
          <p:cNvGrpSpPr/>
          <p:nvPr/>
        </p:nvGrpSpPr>
        <p:grpSpPr>
          <a:xfrm>
            <a:off x="7304405" y="2004695"/>
            <a:ext cx="3107690" cy="2243455"/>
            <a:chOff x="7304405" y="2004695"/>
            <a:chExt cx="3107690" cy="2243455"/>
          </a:xfrm>
        </p:grpSpPr>
        <p:sp>
          <p:nvSpPr>
            <p:cNvPr id="61" name="TextBox 22"/>
            <p:cNvSpPr txBox="1"/>
            <p:nvPr/>
          </p:nvSpPr>
          <p:spPr>
            <a:xfrm>
              <a:off x="7327265" y="2004695"/>
              <a:ext cx="2217420" cy="398780"/>
            </a:xfrm>
            <a:prstGeom prst="rect">
              <a:avLst/>
            </a:prstGeom>
            <a:noFill/>
          </p:spPr>
          <p:txBody>
            <a:bodyPr wrap="square" rtlCol="0">
              <a:spAutoFit/>
            </a:bodyPr>
            <a:lstStyle/>
            <a:p>
              <a:r>
                <a:rPr lang="zh-CN" altLang="en-US" sz="2000">
                  <a:solidFill>
                    <a:srgbClr val="C00000"/>
                  </a:solidFill>
                  <a:latin typeface="阿里巴巴普惠体 R" panose="00020600040101010101" charset="-122"/>
                  <a:ea typeface="阿里巴巴普惠体 R" panose="00020600040101010101" charset="-122"/>
                </a:rPr>
                <a:t>月度集中学习制度</a:t>
              </a:r>
              <a:endParaRPr lang="zh-CN" altLang="en-US" sz="2000">
                <a:solidFill>
                  <a:srgbClr val="C00000"/>
                </a:solidFill>
                <a:latin typeface="阿里巴巴普惠体 R" panose="00020600040101010101" charset="-122"/>
                <a:ea typeface="阿里巴巴普惠体 R" panose="00020600040101010101" charset="-122"/>
              </a:endParaRPr>
            </a:p>
          </p:txBody>
        </p:sp>
        <p:sp>
          <p:nvSpPr>
            <p:cNvPr id="62" name="TextBox 25"/>
            <p:cNvSpPr txBox="1"/>
            <p:nvPr/>
          </p:nvSpPr>
          <p:spPr>
            <a:xfrm>
              <a:off x="7828915" y="2947670"/>
              <a:ext cx="2583180" cy="398780"/>
            </a:xfrm>
            <a:prstGeom prst="rect">
              <a:avLst/>
            </a:prstGeom>
            <a:noFill/>
          </p:spPr>
          <p:txBody>
            <a:bodyPr wrap="square" rtlCol="0">
              <a:spAutoFit/>
            </a:bodyPr>
            <a:lstStyle/>
            <a:p>
              <a:r>
                <a:rPr lang="zh-CN" altLang="en-US" sz="2000">
                  <a:solidFill>
                    <a:srgbClr val="C00000"/>
                  </a:solidFill>
                  <a:latin typeface="阿里巴巴普惠体 R" panose="00020600040101010101" charset="-122"/>
                  <a:ea typeface="阿里巴巴普惠体 R" panose="00020600040101010101" charset="-122"/>
                </a:rPr>
                <a:t>党建工作责任制制度</a:t>
              </a:r>
              <a:endParaRPr lang="zh-CN" altLang="en-US" sz="2000">
                <a:solidFill>
                  <a:srgbClr val="C00000"/>
                </a:solidFill>
                <a:latin typeface="阿里巴巴普惠体 R" panose="00020600040101010101" charset="-122"/>
                <a:ea typeface="阿里巴巴普惠体 R" panose="00020600040101010101" charset="-122"/>
              </a:endParaRPr>
            </a:p>
          </p:txBody>
        </p:sp>
        <p:sp>
          <p:nvSpPr>
            <p:cNvPr id="63" name="TextBox 27"/>
            <p:cNvSpPr txBox="1"/>
            <p:nvPr/>
          </p:nvSpPr>
          <p:spPr>
            <a:xfrm>
              <a:off x="7304405" y="3849370"/>
              <a:ext cx="2710180" cy="398780"/>
            </a:xfrm>
            <a:prstGeom prst="rect">
              <a:avLst/>
            </a:prstGeom>
          </p:spPr>
          <p:txBody>
            <a:bodyPr wrap="square">
              <a:spAutoFit/>
            </a:bodyPr>
            <a:lstStyle>
              <a:defPPr>
                <a:defRPr lang="zh-CN"/>
              </a:defPPr>
              <a:lvl1pPr algn="just">
                <a:defRPr sz="2000">
                  <a:solidFill>
                    <a:schemeClr val="tx2"/>
                  </a:solidFill>
                  <a:latin typeface="+mj-ea"/>
                  <a:ea typeface="+mj-ea"/>
                </a:defRPr>
              </a:lvl1pPr>
            </a:lstStyle>
            <a:p>
              <a:r>
                <a:rPr lang="zh-CN" altLang="en-US" sz="2000">
                  <a:solidFill>
                    <a:srgbClr val="C00000"/>
                  </a:solidFill>
                  <a:latin typeface="阿里巴巴普惠体 R" panose="00020600040101010101" charset="-122"/>
                  <a:ea typeface="阿里巴巴普惠体 R" panose="00020600040101010101" charset="-122"/>
                </a:rPr>
                <a:t>党员考核管理办法</a:t>
              </a:r>
              <a:endParaRPr lang="zh-CN" altLang="en-US" sz="2000">
                <a:solidFill>
                  <a:srgbClr val="C00000"/>
                </a:solidFill>
                <a:latin typeface="阿里巴巴普惠体 R" panose="00020600040101010101" charset="-122"/>
                <a:ea typeface="阿里巴巴普惠体 R" panose="00020600040101010101" charset="-122"/>
              </a:endParaRPr>
            </a:p>
          </p:txBody>
        </p:sp>
      </p:grpSp>
      <p:grpSp>
        <p:nvGrpSpPr>
          <p:cNvPr id="3" name="组合 2"/>
          <p:cNvGrpSpPr/>
          <p:nvPr/>
        </p:nvGrpSpPr>
        <p:grpSpPr>
          <a:xfrm>
            <a:off x="1605280" y="2004695"/>
            <a:ext cx="3453130" cy="2254250"/>
            <a:chOff x="1605280" y="2004695"/>
            <a:chExt cx="3453130" cy="2254250"/>
          </a:xfrm>
        </p:grpSpPr>
        <p:sp>
          <p:nvSpPr>
            <p:cNvPr id="60" name="TextBox 19"/>
            <p:cNvSpPr txBox="1"/>
            <p:nvPr/>
          </p:nvSpPr>
          <p:spPr>
            <a:xfrm>
              <a:off x="2548890" y="2004695"/>
              <a:ext cx="2418715" cy="398780"/>
            </a:xfrm>
            <a:prstGeom prst="rect">
              <a:avLst/>
            </a:prstGeom>
            <a:noFill/>
          </p:spPr>
          <p:txBody>
            <a:bodyPr wrap="square" rtlCol="0">
              <a:spAutoFit/>
            </a:bodyPr>
            <a:lstStyle/>
            <a:p>
              <a:pPr algn="r"/>
              <a:r>
                <a:rPr lang="zh-CN" altLang="en-US" sz="2000">
                  <a:solidFill>
                    <a:srgbClr val="C00000"/>
                  </a:solidFill>
                  <a:latin typeface="阿里巴巴普惠体 R" panose="00020600040101010101" charset="-122"/>
                  <a:ea typeface="阿里巴巴普惠体 R" panose="00020600040101010101" charset="-122"/>
                  <a:cs typeface="阿里巴巴普惠体 R" panose="00020600040101010101" charset="-122"/>
                </a:rPr>
                <a:t>“三会一课”制度</a:t>
              </a:r>
              <a:endParaRPr lang="zh-CN" altLang="en-US" sz="2000">
                <a:solidFill>
                  <a:srgbClr val="C00000"/>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64" name="TextBox 29"/>
            <p:cNvSpPr txBox="1"/>
            <p:nvPr/>
          </p:nvSpPr>
          <p:spPr>
            <a:xfrm>
              <a:off x="2463800" y="3860165"/>
              <a:ext cx="2594610" cy="398780"/>
            </a:xfrm>
            <a:prstGeom prst="rect">
              <a:avLst/>
            </a:prstGeom>
            <a:noFill/>
          </p:spPr>
          <p:txBody>
            <a:bodyPr wrap="square" rtlCol="0">
              <a:spAutoFit/>
            </a:bodyPr>
            <a:lstStyle/>
            <a:p>
              <a:pPr algn="r"/>
              <a:r>
                <a:rPr lang="zh-CN" altLang="en-US" sz="2000">
                  <a:solidFill>
                    <a:srgbClr val="C00000"/>
                  </a:solidFill>
                  <a:latin typeface="阿里巴巴普惠体 R" panose="00020600040101010101" charset="-122"/>
                  <a:ea typeface="阿里巴巴普惠体 R" panose="00020600040101010101" charset="-122"/>
                </a:rPr>
                <a:t>制定年度工作计划</a:t>
              </a:r>
              <a:endParaRPr lang="zh-CN" altLang="en-US" sz="2000">
                <a:solidFill>
                  <a:srgbClr val="C00000"/>
                </a:solidFill>
                <a:latin typeface="阿里巴巴普惠体 R" panose="00020600040101010101" charset="-122"/>
                <a:ea typeface="阿里巴巴普惠体 R" panose="00020600040101010101" charset="-122"/>
              </a:endParaRPr>
            </a:p>
          </p:txBody>
        </p:sp>
        <p:sp>
          <p:nvSpPr>
            <p:cNvPr id="65" name="TextBox 31"/>
            <p:cNvSpPr txBox="1"/>
            <p:nvPr/>
          </p:nvSpPr>
          <p:spPr>
            <a:xfrm>
              <a:off x="1605280" y="2947670"/>
              <a:ext cx="2985770" cy="398780"/>
            </a:xfrm>
            <a:prstGeom prst="rect">
              <a:avLst/>
            </a:prstGeom>
            <a:noFill/>
          </p:spPr>
          <p:txBody>
            <a:bodyPr wrap="square" rtlCol="0">
              <a:spAutoFit/>
            </a:bodyPr>
            <a:lstStyle/>
            <a:p>
              <a:pPr algn="r"/>
              <a:r>
                <a:rPr lang="zh-CN" altLang="en-US" sz="2000">
                  <a:solidFill>
                    <a:srgbClr val="C00000"/>
                  </a:solidFill>
                  <a:latin typeface="阿里巴巴普惠体 R" panose="00020600040101010101" charset="-122"/>
                  <a:ea typeface="阿里巴巴普惠体 R" panose="00020600040101010101" charset="-122"/>
                </a:rPr>
                <a:t>党支部书记年度述职规定</a:t>
              </a:r>
              <a:endParaRPr lang="zh-CN" altLang="en-US" sz="2000">
                <a:solidFill>
                  <a:srgbClr val="C00000"/>
                </a:solidFill>
                <a:latin typeface="阿里巴巴普惠体 R" panose="00020600040101010101" charset="-122"/>
                <a:ea typeface="阿里巴巴普惠体 R" panose="00020600040101010101" charset="-122"/>
              </a:endParaRPr>
            </a:p>
          </p:txBody>
        </p:sp>
      </p:grpSp>
      <p:grpSp>
        <p:nvGrpSpPr>
          <p:cNvPr id="2" name="组合 1"/>
          <p:cNvGrpSpPr/>
          <p:nvPr/>
        </p:nvGrpSpPr>
        <p:grpSpPr>
          <a:xfrm>
            <a:off x="4671060" y="1694815"/>
            <a:ext cx="3061970" cy="2730500"/>
            <a:chOff x="4671060" y="1694815"/>
            <a:chExt cx="3061970" cy="2730500"/>
          </a:xfrm>
        </p:grpSpPr>
        <p:sp>
          <p:nvSpPr>
            <p:cNvPr id="54" name="Freeform 6"/>
            <p:cNvSpPr/>
            <p:nvPr/>
          </p:nvSpPr>
          <p:spPr bwMode="auto">
            <a:xfrm>
              <a:off x="6736715" y="2528570"/>
              <a:ext cx="996315" cy="1067435"/>
            </a:xfrm>
            <a:custGeom>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rgbClr val="C00000"/>
            </a:solidFill>
            <a:ln>
              <a:noFill/>
            </a:ln>
          </p:spPr>
          <p:txBody>
            <a:bodyPr vert="horz" wrap="square" lIns="91404" tIns="45702" rIns="91404" bIns="45702" numCol="1" anchor="t" anchorCtr="0" compatLnSpc="1">
              <a:noAutofit/>
            </a:bodyPr>
            <a:lstStyle/>
            <a:p>
              <a:pPr lvl="0" algn="l">
                <a:buClrTx/>
                <a:buSzTx/>
                <a:buFontTx/>
              </a:pPr>
              <a:endParaRPr lang="zh-CN" altLang="en-US">
                <a:solidFill>
                  <a:schemeClr val="tx2"/>
                </a:solidFill>
                <a:ea typeface="宋体" panose="02010600030101010101" pitchFamily="2" charset="-122"/>
                <a:sym typeface="+mn-ea"/>
              </a:endParaRPr>
            </a:p>
          </p:txBody>
        </p:sp>
        <p:sp>
          <p:nvSpPr>
            <p:cNvPr id="55" name="Freeform 7"/>
            <p:cNvSpPr/>
            <p:nvPr/>
          </p:nvSpPr>
          <p:spPr bwMode="auto">
            <a:xfrm>
              <a:off x="4671060" y="2528570"/>
              <a:ext cx="995045" cy="1067435"/>
            </a:xfrm>
            <a:custGeom>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rgbClr val="E96A14"/>
            </a:solidFill>
            <a:ln>
              <a:noFill/>
            </a:ln>
          </p:spPr>
          <p:txBody>
            <a:bodyPr vert="horz" wrap="square" lIns="91404" tIns="45702" rIns="91404" bIns="45702" numCol="1" anchor="t" anchorCtr="0" compatLnSpc="1"/>
            <a:lstStyle/>
            <a:p>
              <a:endParaRPr lang="zh-CN" altLang="en-US">
                <a:solidFill>
                  <a:schemeClr val="tx2"/>
                </a:solidFill>
                <a:ea typeface="宋体" panose="02010600030101010101" pitchFamily="2" charset="-122"/>
              </a:endParaRPr>
            </a:p>
          </p:txBody>
        </p:sp>
        <p:sp>
          <p:nvSpPr>
            <p:cNvPr id="57" name="Freeform 9"/>
            <p:cNvSpPr/>
            <p:nvPr/>
          </p:nvSpPr>
          <p:spPr bwMode="auto">
            <a:xfrm>
              <a:off x="6221730" y="1694815"/>
              <a:ext cx="995045" cy="1068705"/>
            </a:xfrm>
            <a:custGeom>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rgbClr val="E96A14"/>
            </a:solidFill>
            <a:ln>
              <a:noFill/>
            </a:ln>
          </p:spPr>
          <p:txBody>
            <a:bodyPr vert="horz" wrap="square" lIns="91404" tIns="45702" rIns="91404" bIns="45702" numCol="1" anchor="t" anchorCtr="0" compatLnSpc="1">
              <a:noAutofit/>
            </a:bodyPr>
            <a:lstStyle/>
            <a:p>
              <a:pPr lvl="0" algn="l">
                <a:buClrTx/>
                <a:buSzTx/>
                <a:buFontTx/>
              </a:pPr>
              <a:endParaRPr lang="zh-CN" altLang="en-US">
                <a:solidFill>
                  <a:schemeClr val="tx2"/>
                </a:solidFill>
                <a:ea typeface="宋体" panose="02010600030101010101" pitchFamily="2" charset="-122"/>
                <a:sym typeface="+mn-ea"/>
              </a:endParaRPr>
            </a:p>
          </p:txBody>
        </p:sp>
        <p:sp>
          <p:nvSpPr>
            <p:cNvPr id="58" name="Freeform 10"/>
            <p:cNvSpPr/>
            <p:nvPr/>
          </p:nvSpPr>
          <p:spPr bwMode="auto">
            <a:xfrm>
              <a:off x="5186680" y="3356610"/>
              <a:ext cx="995045" cy="1068705"/>
            </a:xfrm>
            <a:custGeom>
              <a:gdLst>
                <a:gd name="T0" fmla="*/ 1130 w 2260"/>
                <a:gd name="T1" fmla="*/ 0 h 2609"/>
                <a:gd name="T2" fmla="*/ 1695 w 2260"/>
                <a:gd name="T3" fmla="*/ 326 h 2609"/>
                <a:gd name="T4" fmla="*/ 2260 w 2260"/>
                <a:gd name="T5" fmla="*/ 652 h 2609"/>
                <a:gd name="T6" fmla="*/ 2260 w 2260"/>
                <a:gd name="T7" fmla="*/ 1305 h 2609"/>
                <a:gd name="T8" fmla="*/ 2260 w 2260"/>
                <a:gd name="T9" fmla="*/ 1957 h 2609"/>
                <a:gd name="T10" fmla="*/ 1695 w 2260"/>
                <a:gd name="T11" fmla="*/ 2283 h 2609"/>
                <a:gd name="T12" fmla="*/ 1130 w 2260"/>
                <a:gd name="T13" fmla="*/ 2609 h 2609"/>
                <a:gd name="T14" fmla="*/ 565 w 2260"/>
                <a:gd name="T15" fmla="*/ 2283 h 2609"/>
                <a:gd name="T16" fmla="*/ 0 w 2260"/>
                <a:gd name="T17" fmla="*/ 1957 h 2609"/>
                <a:gd name="T18" fmla="*/ 0 w 2260"/>
                <a:gd name="T19" fmla="*/ 1305 h 2609"/>
                <a:gd name="T20" fmla="*/ 0 w 2260"/>
                <a:gd name="T21" fmla="*/ 652 h 2609"/>
                <a:gd name="T22" fmla="*/ 565 w 2260"/>
                <a:gd name="T23" fmla="*/ 326 h 2609"/>
                <a:gd name="T24" fmla="*/ 1130 w 2260"/>
                <a:gd name="T25" fmla="*/ 0 h 26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09">
                  <a:moveTo>
                    <a:pt x="1130" y="0"/>
                  </a:moveTo>
                  <a:lnTo>
                    <a:pt x="1695" y="326"/>
                  </a:lnTo>
                  <a:lnTo>
                    <a:pt x="2260" y="652"/>
                  </a:lnTo>
                  <a:lnTo>
                    <a:pt x="2260" y="1305"/>
                  </a:lnTo>
                  <a:lnTo>
                    <a:pt x="2260" y="1957"/>
                  </a:lnTo>
                  <a:lnTo>
                    <a:pt x="1695" y="2283"/>
                  </a:lnTo>
                  <a:lnTo>
                    <a:pt x="1130" y="2609"/>
                  </a:lnTo>
                  <a:lnTo>
                    <a:pt x="565" y="2283"/>
                  </a:lnTo>
                  <a:lnTo>
                    <a:pt x="0" y="1957"/>
                  </a:lnTo>
                  <a:lnTo>
                    <a:pt x="0" y="1305"/>
                  </a:lnTo>
                  <a:lnTo>
                    <a:pt x="0" y="652"/>
                  </a:lnTo>
                  <a:lnTo>
                    <a:pt x="565" y="326"/>
                  </a:lnTo>
                  <a:lnTo>
                    <a:pt x="1130" y="0"/>
                  </a:lnTo>
                  <a:close/>
                </a:path>
              </a:pathLst>
            </a:custGeom>
            <a:solidFill>
              <a:srgbClr val="C00000"/>
            </a:solidFill>
            <a:ln>
              <a:noFill/>
            </a:ln>
          </p:spPr>
          <p:txBody>
            <a:bodyPr vert="horz" wrap="square" lIns="91404" tIns="45702" rIns="91404" bIns="45702" numCol="1" anchor="t" anchorCtr="0" compatLnSpc="1">
              <a:noAutofit/>
            </a:bodyPr>
            <a:lstStyle/>
            <a:p>
              <a:pPr lvl="0" algn="l">
                <a:buClrTx/>
                <a:buSzTx/>
                <a:buFontTx/>
              </a:pPr>
              <a:endParaRPr lang="zh-CN" altLang="en-US">
                <a:solidFill>
                  <a:schemeClr val="tx2"/>
                </a:solidFill>
                <a:ea typeface="宋体" panose="02010600030101010101" pitchFamily="2" charset="-122"/>
                <a:sym typeface="+mn-ea"/>
              </a:endParaRPr>
            </a:p>
          </p:txBody>
        </p:sp>
        <p:sp>
          <p:nvSpPr>
            <p:cNvPr id="59" name="Freeform 11"/>
            <p:cNvSpPr/>
            <p:nvPr/>
          </p:nvSpPr>
          <p:spPr bwMode="auto">
            <a:xfrm>
              <a:off x="6221730" y="3356610"/>
              <a:ext cx="995045" cy="1068705"/>
            </a:xfrm>
            <a:custGeom>
              <a:gdLst>
                <a:gd name="T0" fmla="*/ 1130 w 2260"/>
                <a:gd name="T1" fmla="*/ 0 h 2609"/>
                <a:gd name="T2" fmla="*/ 1695 w 2260"/>
                <a:gd name="T3" fmla="*/ 326 h 2609"/>
                <a:gd name="T4" fmla="*/ 2260 w 2260"/>
                <a:gd name="T5" fmla="*/ 652 h 2609"/>
                <a:gd name="T6" fmla="*/ 2260 w 2260"/>
                <a:gd name="T7" fmla="*/ 1305 h 2609"/>
                <a:gd name="T8" fmla="*/ 2260 w 2260"/>
                <a:gd name="T9" fmla="*/ 1957 h 2609"/>
                <a:gd name="T10" fmla="*/ 1695 w 2260"/>
                <a:gd name="T11" fmla="*/ 2283 h 2609"/>
                <a:gd name="T12" fmla="*/ 1130 w 2260"/>
                <a:gd name="T13" fmla="*/ 2609 h 2609"/>
                <a:gd name="T14" fmla="*/ 565 w 2260"/>
                <a:gd name="T15" fmla="*/ 2283 h 2609"/>
                <a:gd name="T16" fmla="*/ 0 w 2260"/>
                <a:gd name="T17" fmla="*/ 1957 h 2609"/>
                <a:gd name="T18" fmla="*/ 0 w 2260"/>
                <a:gd name="T19" fmla="*/ 1305 h 2609"/>
                <a:gd name="T20" fmla="*/ 0 w 2260"/>
                <a:gd name="T21" fmla="*/ 652 h 2609"/>
                <a:gd name="T22" fmla="*/ 565 w 2260"/>
                <a:gd name="T23" fmla="*/ 326 h 2609"/>
                <a:gd name="T24" fmla="*/ 1130 w 2260"/>
                <a:gd name="T25" fmla="*/ 0 h 26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09">
                  <a:moveTo>
                    <a:pt x="1130" y="0"/>
                  </a:moveTo>
                  <a:lnTo>
                    <a:pt x="1695" y="326"/>
                  </a:lnTo>
                  <a:lnTo>
                    <a:pt x="2260" y="652"/>
                  </a:lnTo>
                  <a:lnTo>
                    <a:pt x="2260" y="1305"/>
                  </a:lnTo>
                  <a:lnTo>
                    <a:pt x="2260" y="1957"/>
                  </a:lnTo>
                  <a:lnTo>
                    <a:pt x="1695" y="2283"/>
                  </a:lnTo>
                  <a:lnTo>
                    <a:pt x="1130" y="2609"/>
                  </a:lnTo>
                  <a:lnTo>
                    <a:pt x="565" y="2283"/>
                  </a:lnTo>
                  <a:lnTo>
                    <a:pt x="0" y="1957"/>
                  </a:lnTo>
                  <a:lnTo>
                    <a:pt x="0" y="1305"/>
                  </a:lnTo>
                  <a:lnTo>
                    <a:pt x="0" y="652"/>
                  </a:lnTo>
                  <a:lnTo>
                    <a:pt x="565" y="326"/>
                  </a:lnTo>
                  <a:lnTo>
                    <a:pt x="1130" y="0"/>
                  </a:lnTo>
                  <a:close/>
                </a:path>
              </a:pathLst>
            </a:custGeom>
            <a:solidFill>
              <a:srgbClr val="E96A14"/>
            </a:solidFill>
            <a:ln>
              <a:noFill/>
            </a:ln>
          </p:spPr>
          <p:txBody>
            <a:bodyPr vert="horz" wrap="square" lIns="91404" tIns="45702" rIns="91404" bIns="45702" numCol="1" anchor="t" anchorCtr="0" compatLnSpc="1">
              <a:noAutofit/>
            </a:bodyPr>
            <a:lstStyle/>
            <a:p>
              <a:pPr lvl="0" algn="l">
                <a:buClrTx/>
                <a:buSzTx/>
                <a:buFontTx/>
              </a:pPr>
              <a:endParaRPr lang="zh-CN" altLang="en-US">
                <a:solidFill>
                  <a:schemeClr val="tx2"/>
                </a:solidFill>
                <a:ea typeface="宋体" panose="02010600030101010101" pitchFamily="2" charset="-122"/>
                <a:sym typeface="+mn-ea"/>
              </a:endParaRPr>
            </a:p>
          </p:txBody>
        </p:sp>
        <p:sp>
          <p:nvSpPr>
            <p:cNvPr id="56" name="Freeform 8"/>
            <p:cNvSpPr/>
            <p:nvPr/>
          </p:nvSpPr>
          <p:spPr bwMode="auto">
            <a:xfrm>
              <a:off x="5186680" y="1694815"/>
              <a:ext cx="995045" cy="1068705"/>
            </a:xfrm>
            <a:custGeom>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rgbClr val="C00000"/>
            </a:solidFill>
            <a:ln>
              <a:noFill/>
            </a:ln>
          </p:spPr>
          <p:txBody>
            <a:bodyPr vert="horz" wrap="square" lIns="91404" tIns="45702" rIns="91404" bIns="45702" numCol="1" anchor="t" anchorCtr="0" compatLnSpc="1">
              <a:noAutofit/>
            </a:bodyPr>
            <a:lstStyle/>
            <a:p>
              <a:pPr lvl="0" algn="l">
                <a:buClrTx/>
                <a:buSzTx/>
                <a:buFontTx/>
              </a:pPr>
              <a:endParaRPr lang="zh-CN" altLang="en-US">
                <a:solidFill>
                  <a:schemeClr val="tx2"/>
                </a:solidFill>
                <a:ea typeface="宋体" panose="02010600030101010101" pitchFamily="2" charset="-122"/>
                <a:sym typeface="+mn-ea"/>
              </a:endParaRPr>
            </a:p>
          </p:txBody>
        </p:sp>
        <p:sp>
          <p:nvSpPr>
            <p:cNvPr id="66" name="TextBox 4"/>
            <p:cNvSpPr txBox="1"/>
            <p:nvPr/>
          </p:nvSpPr>
          <p:spPr>
            <a:xfrm>
              <a:off x="5455285" y="1915795"/>
              <a:ext cx="389890" cy="645160"/>
            </a:xfrm>
            <a:prstGeom prst="rect">
              <a:avLst/>
            </a:prstGeom>
            <a:noFill/>
          </p:spPr>
          <p:txBody>
            <a:bodyPr wrap="square" rtlCol="0">
              <a:spAutoFit/>
            </a:bodyPr>
            <a:lstStyle/>
            <a:p>
              <a:r>
                <a:rPr lang="en-US" altLang="zh-CN" sz="3600" b="1">
                  <a:solidFill>
                    <a:schemeClr val="bg1"/>
                  </a:solidFill>
                  <a:latin typeface="宋体" panose="02010600030101010101" pitchFamily="2" charset="-122"/>
                  <a:ea typeface="宋体" panose="02010600030101010101" pitchFamily="2" charset="-122"/>
                </a:rPr>
                <a:t>1</a:t>
              </a:r>
              <a:endParaRPr lang="en-US" altLang="zh-CN" sz="3600" b="1">
                <a:solidFill>
                  <a:schemeClr val="bg1"/>
                </a:solidFill>
                <a:latin typeface="宋体" panose="02010600030101010101" pitchFamily="2" charset="-122"/>
                <a:ea typeface="宋体" panose="02010600030101010101" pitchFamily="2" charset="-122"/>
              </a:endParaRPr>
            </a:p>
          </p:txBody>
        </p:sp>
        <p:sp>
          <p:nvSpPr>
            <p:cNvPr id="67" name="TextBox 32"/>
            <p:cNvSpPr txBox="1"/>
            <p:nvPr/>
          </p:nvSpPr>
          <p:spPr>
            <a:xfrm>
              <a:off x="6506845" y="1898015"/>
              <a:ext cx="389890" cy="645160"/>
            </a:xfrm>
            <a:prstGeom prst="rect">
              <a:avLst/>
            </a:prstGeom>
            <a:noFill/>
          </p:spPr>
          <p:txBody>
            <a:bodyPr wrap="square" rtlCol="0">
              <a:spAutoFit/>
            </a:bodyPr>
            <a:lstStyle/>
            <a:p>
              <a:r>
                <a:rPr lang="en-US" altLang="zh-CN" sz="3600" b="1">
                  <a:solidFill>
                    <a:schemeClr val="bg1"/>
                  </a:solidFill>
                  <a:latin typeface="宋体" panose="02010600030101010101" pitchFamily="2" charset="-122"/>
                  <a:ea typeface="宋体" panose="02010600030101010101" pitchFamily="2" charset="-122"/>
                </a:rPr>
                <a:t>2</a:t>
              </a:r>
              <a:endParaRPr lang="en-US" altLang="zh-CN" sz="3600" b="1">
                <a:solidFill>
                  <a:schemeClr val="bg1"/>
                </a:solidFill>
                <a:latin typeface="宋体" panose="02010600030101010101" pitchFamily="2" charset="-122"/>
                <a:ea typeface="宋体" panose="02010600030101010101" pitchFamily="2" charset="-122"/>
              </a:endParaRPr>
            </a:p>
          </p:txBody>
        </p:sp>
        <p:sp>
          <p:nvSpPr>
            <p:cNvPr id="68" name="TextBox 33"/>
            <p:cNvSpPr txBox="1"/>
            <p:nvPr/>
          </p:nvSpPr>
          <p:spPr>
            <a:xfrm>
              <a:off x="7025005" y="2729230"/>
              <a:ext cx="389890" cy="645160"/>
            </a:xfrm>
            <a:prstGeom prst="rect">
              <a:avLst/>
            </a:prstGeom>
            <a:noFill/>
          </p:spPr>
          <p:txBody>
            <a:bodyPr wrap="square" rtlCol="0">
              <a:spAutoFit/>
            </a:bodyPr>
            <a:lstStyle/>
            <a:p>
              <a:pPr lvl="0" algn="l">
                <a:buClrTx/>
                <a:buSzTx/>
                <a:buFontTx/>
              </a:pPr>
              <a:r>
                <a:rPr lang="en-US" altLang="zh-CN" sz="3600" b="1">
                  <a:solidFill>
                    <a:schemeClr val="bg1"/>
                  </a:solidFill>
                  <a:latin typeface="宋体" panose="02010600030101010101" pitchFamily="2" charset="-122"/>
                  <a:ea typeface="宋体" panose="02010600030101010101" pitchFamily="2" charset="-122"/>
                  <a:sym typeface="+mn-ea"/>
                </a:rPr>
                <a:t>3</a:t>
              </a:r>
              <a:endParaRPr lang="en-US" altLang="zh-CN" sz="3600" b="1">
                <a:solidFill>
                  <a:schemeClr val="bg1"/>
                </a:solidFill>
                <a:latin typeface="宋体" panose="02010600030101010101" pitchFamily="2" charset="-122"/>
                <a:ea typeface="宋体" panose="02010600030101010101" pitchFamily="2" charset="-122"/>
                <a:sym typeface="+mn-ea"/>
              </a:endParaRPr>
            </a:p>
          </p:txBody>
        </p:sp>
        <p:sp>
          <p:nvSpPr>
            <p:cNvPr id="69" name="TextBox 34"/>
            <p:cNvSpPr txBox="1"/>
            <p:nvPr/>
          </p:nvSpPr>
          <p:spPr>
            <a:xfrm>
              <a:off x="6470650" y="3566795"/>
              <a:ext cx="389890" cy="645160"/>
            </a:xfrm>
            <a:prstGeom prst="rect">
              <a:avLst/>
            </a:prstGeom>
            <a:noFill/>
          </p:spPr>
          <p:txBody>
            <a:bodyPr wrap="square" rtlCol="0">
              <a:spAutoFit/>
            </a:bodyPr>
            <a:lstStyle/>
            <a:p>
              <a:r>
                <a:rPr lang="en-US" altLang="zh-CN" sz="3600" b="1">
                  <a:solidFill>
                    <a:schemeClr val="bg1"/>
                  </a:solidFill>
                  <a:latin typeface="宋体" panose="02010600030101010101" pitchFamily="2" charset="-122"/>
                  <a:ea typeface="宋体" panose="02010600030101010101" pitchFamily="2" charset="-122"/>
                </a:rPr>
                <a:t>4</a:t>
              </a:r>
              <a:endParaRPr lang="en-US" altLang="zh-CN" sz="3600" b="1">
                <a:solidFill>
                  <a:schemeClr val="bg1"/>
                </a:solidFill>
                <a:latin typeface="宋体" panose="02010600030101010101" pitchFamily="2" charset="-122"/>
                <a:ea typeface="宋体" panose="02010600030101010101" pitchFamily="2" charset="-122"/>
              </a:endParaRPr>
            </a:p>
          </p:txBody>
        </p:sp>
        <p:sp>
          <p:nvSpPr>
            <p:cNvPr id="70" name="TextBox 35"/>
            <p:cNvSpPr txBox="1"/>
            <p:nvPr/>
          </p:nvSpPr>
          <p:spPr>
            <a:xfrm>
              <a:off x="5443220" y="3557905"/>
              <a:ext cx="389890" cy="645160"/>
            </a:xfrm>
            <a:prstGeom prst="rect">
              <a:avLst/>
            </a:prstGeom>
            <a:noFill/>
          </p:spPr>
          <p:txBody>
            <a:bodyPr wrap="square" rtlCol="0">
              <a:spAutoFit/>
            </a:bodyPr>
            <a:lstStyle/>
            <a:p>
              <a:pPr lvl="0" algn="l">
                <a:buClrTx/>
                <a:buSzTx/>
                <a:buFontTx/>
              </a:pPr>
              <a:r>
                <a:rPr lang="en-US" altLang="zh-CN" sz="3600" b="1">
                  <a:solidFill>
                    <a:schemeClr val="bg1"/>
                  </a:solidFill>
                  <a:latin typeface="宋体" panose="02010600030101010101" pitchFamily="2" charset="-122"/>
                  <a:ea typeface="宋体" panose="02010600030101010101" pitchFamily="2" charset="-122"/>
                  <a:sym typeface="+mn-ea"/>
                </a:rPr>
                <a:t>5</a:t>
              </a:r>
              <a:endParaRPr lang="en-US" altLang="zh-CN" sz="3600" b="1">
                <a:solidFill>
                  <a:schemeClr val="bg1"/>
                </a:solidFill>
                <a:latin typeface="宋体" panose="02010600030101010101" pitchFamily="2" charset="-122"/>
                <a:ea typeface="宋体" panose="02010600030101010101" pitchFamily="2" charset="-122"/>
                <a:sym typeface="+mn-ea"/>
              </a:endParaRPr>
            </a:p>
          </p:txBody>
        </p:sp>
        <p:sp>
          <p:nvSpPr>
            <p:cNvPr id="71" name="TextBox 36"/>
            <p:cNvSpPr txBox="1"/>
            <p:nvPr/>
          </p:nvSpPr>
          <p:spPr>
            <a:xfrm>
              <a:off x="4967605" y="2763520"/>
              <a:ext cx="389890" cy="645160"/>
            </a:xfrm>
            <a:prstGeom prst="rect">
              <a:avLst/>
            </a:prstGeom>
            <a:noFill/>
          </p:spPr>
          <p:txBody>
            <a:bodyPr wrap="square" rtlCol="0">
              <a:spAutoFit/>
            </a:bodyPr>
            <a:lstStyle/>
            <a:p>
              <a:r>
                <a:rPr lang="en-US" altLang="zh-CN" sz="3600" b="1">
                  <a:solidFill>
                    <a:schemeClr val="bg1"/>
                  </a:solidFill>
                  <a:latin typeface="宋体" panose="02010600030101010101" pitchFamily="2" charset="-122"/>
                  <a:ea typeface="宋体" panose="02010600030101010101" pitchFamily="2" charset="-122"/>
                </a:rPr>
                <a:t>6</a:t>
              </a:r>
              <a:endParaRPr lang="en-US" altLang="zh-CN" sz="3600" b="1">
                <a:solidFill>
                  <a:schemeClr val="bg1"/>
                </a:solidFill>
                <a:latin typeface="宋体" panose="02010600030101010101" pitchFamily="2" charset="-122"/>
                <a:ea typeface="宋体" panose="02010600030101010101" pitchFamily="2" charset="-122"/>
              </a:endParaRPr>
            </a:p>
          </p:txBody>
        </p:sp>
        <p:sp>
          <p:nvSpPr>
            <p:cNvPr id="72" name="TextBox 38"/>
            <p:cNvSpPr txBox="1"/>
            <p:nvPr/>
          </p:nvSpPr>
          <p:spPr>
            <a:xfrm>
              <a:off x="5777230" y="2506345"/>
              <a:ext cx="848360" cy="1076325"/>
            </a:xfrm>
            <a:prstGeom prst="rect">
              <a:avLst/>
            </a:prstGeom>
            <a:noFill/>
          </p:spPr>
          <p:txBody>
            <a:bodyPr wrap="square" rtlCol="0">
              <a:spAutoFit/>
            </a:bodyPr>
            <a:lstStyle/>
            <a:p>
              <a:pPr algn="ctr"/>
              <a:r>
                <a:rPr lang="zh-CN" altLang="en-US" sz="3200" b="1">
                  <a:solidFill>
                    <a:srgbClr val="C00000"/>
                  </a:solidFill>
                  <a:latin typeface="宋体" panose="02010600030101010101" pitchFamily="2" charset="-122"/>
                  <a:ea typeface="宋体" panose="02010600030101010101" pitchFamily="2" charset="-122"/>
                </a:rPr>
                <a:t>完善</a:t>
              </a:r>
              <a:endParaRPr lang="zh-CN" altLang="en-US" sz="3200" b="1">
                <a:solidFill>
                  <a:srgbClr val="C00000"/>
                </a:solidFill>
                <a:latin typeface="宋体" panose="02010600030101010101" pitchFamily="2" charset="-122"/>
                <a:ea typeface="宋体" panose="02010600030101010101" pitchFamily="2" charset="-122"/>
              </a:endParaRPr>
            </a:p>
          </p:txBody>
        </p:sp>
      </p:grpSp>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nodeType="afterGroup">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2" presetClass="entr" presetSubtype="2"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1+#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 calcmode="lin" valueType="num">
                                      <p:cBhvr additive="base">
                                        <p:cTn id="21" dur="500" fill="hold"/>
                                        <p:tgtEl>
                                          <p:spTgt spid="53"/>
                                        </p:tgtEl>
                                        <p:attrNameLst>
                                          <p:attrName>ppt_x</p:attrName>
                                        </p:attrNameLst>
                                      </p:cBhvr>
                                      <p:tavLst>
                                        <p:tav tm="0">
                                          <p:val>
                                            <p:strVal val="#ppt_x"/>
                                          </p:val>
                                        </p:tav>
                                        <p:tav tm="100000">
                                          <p:val>
                                            <p:strVal val="#ppt_x"/>
                                          </p:val>
                                        </p:tav>
                                      </p:tavLst>
                                    </p:anim>
                                    <p:anim calcmode="lin" valueType="num">
                                      <p:cBhvr additive="base">
                                        <p:cTn id="22"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2"/>
          <a:stretch>
            <a:fillRect/>
          </a:stretch>
        </a:blipFill>
        <a:effectLst/>
      </p:bgPr>
    </p:bg>
    <p:spTree>
      <p:nvGrpSpPr>
        <p:cNvPr id="1" name=""/>
        <p:cNvGrpSpPr/>
        <p:nvPr/>
      </p:nvGrpSpPr>
      <p:grpSpPr>
        <a:xfrm>
          <a:off x="0" y="0"/>
          <a:ext cx="0" cy="0"/>
        </a:xfrm>
      </p:grpSpPr>
      <p:sp>
        <p:nvSpPr>
          <p:cNvPr id="18" name="文本框 17"/>
          <p:cNvSpPr txBox="1"/>
          <p:nvPr/>
        </p:nvSpPr>
        <p:spPr>
          <a:xfrm>
            <a:off x="1811655" y="929640"/>
            <a:ext cx="4160520" cy="662554"/>
          </a:xfrm>
          <a:prstGeom prst="rect">
            <a:avLst/>
          </a:prstGeom>
          <a:noFill/>
        </p:spPr>
        <p:txBody>
          <a:bodyPr wrap="square" rtlCol="0">
            <a:spAutoFit/>
          </a:bodyPr>
          <a:lstStyle/>
          <a:p>
            <a:pPr algn="l">
              <a:lnSpc>
                <a:spcPct val="150000"/>
              </a:lnSpc>
            </a:pPr>
            <a:r>
              <a:rPr kumimoji="1" lang="zh-CN" altLang="en-US" sz="2800" b="1">
                <a:solidFill>
                  <a:srgbClr val="C00000"/>
                </a:solidFill>
                <a:latin typeface="阿里巴巴普惠体 B" panose="00020600040101010101" charset="-122"/>
                <a:ea typeface="阿里巴巴普惠体 B" panose="00020600040101010101" charset="-122"/>
                <a:cs typeface="微软雅黑" panose="020b0503020204020204" pitchFamily="34" charset="-122"/>
              </a:rPr>
              <a:t>注重党组织的基础建设</a:t>
            </a:r>
            <a:endParaRPr kumimoji="1" lang="zh-CN" altLang="en-US" sz="2800" b="1">
              <a:solidFill>
                <a:srgbClr val="C00000"/>
              </a:solidFill>
              <a:latin typeface="阿里巴巴普惠体 B" panose="00020600040101010101" charset="-122"/>
              <a:ea typeface="阿里巴巴普惠体 B" panose="00020600040101010101" charset="-122"/>
              <a:cs typeface="微软雅黑" panose="020b0503020204020204" pitchFamily="34" charset="-122"/>
            </a:endParaRPr>
          </a:p>
        </p:txBody>
      </p:sp>
      <p:grpSp>
        <p:nvGrpSpPr>
          <p:cNvPr id="9" name="组合 8"/>
          <p:cNvGrpSpPr/>
          <p:nvPr/>
        </p:nvGrpSpPr>
        <p:grpSpPr>
          <a:xfrm>
            <a:off x="2009140" y="1891665"/>
            <a:ext cx="7995920" cy="4105275"/>
            <a:chOff x="2009140" y="1891665"/>
            <a:chExt cx="7995920" cy="4105275"/>
          </a:xfrm>
        </p:grpSpPr>
        <p:sp>
          <p:nvSpPr>
            <p:cNvPr id="2" name="矩形 1"/>
            <p:cNvSpPr/>
            <p:nvPr/>
          </p:nvSpPr>
          <p:spPr>
            <a:xfrm>
              <a:off x="2636520" y="2352040"/>
              <a:ext cx="7368540" cy="737235"/>
            </a:xfrm>
            <a:prstGeom prst="rect">
              <a:avLst/>
            </a:prstGeom>
          </p:spPr>
          <p:txBody>
            <a:bodyPr wrap="square">
              <a:spAutoFit/>
            </a:bodyPr>
            <a:lstStyle/>
            <a:p>
              <a:pPr algn="just"/>
              <a:r>
                <a:rPr lang="zh-CN" altLang="en-US" sz="1400">
                  <a:solidFill>
                    <a:srgbClr val="CF131C"/>
                  </a:solidFill>
                  <a:latin typeface="阿里巴巴普惠体 R" panose="00020600040101010101" charset="-122"/>
                  <a:ea typeface="阿里巴巴普惠体 R" panose="00020600040101010101" charset="-122"/>
                  <a:cs typeface="阿里巴巴普惠体 R" panose="00020600040101010101" charset="-122"/>
                </a:rPr>
                <a:t>加强基层党组织建设，继续吸收新鲜血液，认真对现有的</a:t>
              </a:r>
              <a:r>
                <a:rPr lang="en-US" altLang="zh-CN" sz="1400">
                  <a:solidFill>
                    <a:srgbClr val="CF131C"/>
                  </a:solidFill>
                  <a:latin typeface="阿里巴巴普惠体 R" panose="00020600040101010101" charset="-122"/>
                  <a:ea typeface="阿里巴巴普惠体 R" panose="00020600040101010101" charset="-122"/>
                  <a:cs typeface="阿里巴巴普惠体 R" panose="00020600040101010101" charset="-122"/>
                </a:rPr>
                <a:t>1</a:t>
              </a:r>
              <a:r>
                <a:rPr lang="zh-CN" altLang="en-US" sz="1400">
                  <a:solidFill>
                    <a:srgbClr val="CF131C"/>
                  </a:solidFill>
                  <a:latin typeface="阿里巴巴普惠体 R" panose="00020600040101010101" charset="-122"/>
                  <a:ea typeface="阿里巴巴普惠体 R" panose="00020600040101010101" charset="-122"/>
                  <a:cs typeface="阿里巴巴普惠体 R" panose="00020600040101010101" charset="-122"/>
                </a:rPr>
                <a:t>名入党积极分子、</a:t>
              </a:r>
              <a:r>
                <a:rPr lang="en-US" altLang="zh-CN" sz="1400">
                  <a:solidFill>
                    <a:srgbClr val="CF131C"/>
                  </a:solidFill>
                  <a:latin typeface="阿里巴巴普惠体 R" panose="00020600040101010101" charset="-122"/>
                  <a:ea typeface="阿里巴巴普惠体 R" panose="00020600040101010101" charset="-122"/>
                  <a:cs typeface="阿里巴巴普惠体 R" panose="00020600040101010101" charset="-122"/>
                </a:rPr>
                <a:t>3</a:t>
              </a:r>
              <a:r>
                <a:rPr lang="zh-CN" altLang="en-US" sz="1400">
                  <a:solidFill>
                    <a:srgbClr val="CF131C"/>
                  </a:solidFill>
                  <a:latin typeface="阿里巴巴普惠体 R" panose="00020600040101010101" charset="-122"/>
                  <a:ea typeface="阿里巴巴普惠体 R" panose="00020600040101010101" charset="-122"/>
                  <a:cs typeface="阿里巴巴普惠体 R" panose="00020600040101010101" charset="-122"/>
                </a:rPr>
                <a:t>名入党申请人进行考察，尽快把现有非党员四级机构班子、业务骨干吸收培养为党员，保证党员队伍纯洁性、先进性。</a:t>
              </a:r>
              <a:endParaRPr lang="zh-CN" altLang="en-US" sz="1400">
                <a:solidFill>
                  <a:srgbClr val="CF131C"/>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7" name="矩形 6"/>
            <p:cNvSpPr/>
            <p:nvPr/>
          </p:nvSpPr>
          <p:spPr>
            <a:xfrm>
              <a:off x="2636520" y="3577590"/>
              <a:ext cx="7368540" cy="953135"/>
            </a:xfrm>
            <a:prstGeom prst="rect">
              <a:avLst/>
            </a:prstGeom>
          </p:spPr>
          <p:txBody>
            <a:bodyPr wrap="square">
              <a:spAutoFit/>
            </a:bodyPr>
            <a:lstStyle/>
            <a:p>
              <a:pPr algn="just"/>
              <a:r>
                <a:rPr lang="zh-CN" altLang="en-US" sz="1400">
                  <a:solidFill>
                    <a:srgbClr val="CF131C"/>
                  </a:solidFill>
                  <a:latin typeface="阿里巴巴普惠体 R" panose="00020600040101010101" charset="-122"/>
                  <a:ea typeface="阿里巴巴普惠体 R" panose="00020600040101010101" charset="-122"/>
                  <a:cs typeface="阿里巴巴普惠体 R" panose="00020600040101010101" charset="-122"/>
                </a:rPr>
                <a:t>进一步完善</a:t>
              </a:r>
              <a:r>
                <a:rPr lang="en-US" altLang="zh-CN" sz="1400">
                  <a:solidFill>
                    <a:srgbClr val="CF131C"/>
                  </a:solidFill>
                  <a:latin typeface="阿里巴巴普惠体 R" panose="00020600040101010101" charset="-122"/>
                  <a:ea typeface="阿里巴巴普惠体 R" panose="00020600040101010101" charset="-122"/>
                  <a:cs typeface="阿里巴巴普惠体 R" panose="00020600040101010101" charset="-122"/>
                </a:rPr>
                <a:t>《</a:t>
              </a:r>
              <a:r>
                <a:rPr lang="zh-CN" altLang="en-US" sz="1400">
                  <a:solidFill>
                    <a:srgbClr val="CF131C"/>
                  </a:solidFill>
                  <a:latin typeface="阿里巴巴普惠体 R" panose="00020600040101010101" charset="-122"/>
                  <a:ea typeface="阿里巴巴普惠体 R" panose="00020600040101010101" charset="-122"/>
                  <a:cs typeface="阿里巴巴普惠体 R" panose="00020600040101010101" charset="-122"/>
                </a:rPr>
                <a:t>党员年度考核管理办法</a:t>
              </a:r>
              <a:r>
                <a:rPr lang="en-US" altLang="zh-CN" sz="1400">
                  <a:solidFill>
                    <a:srgbClr val="CF131C"/>
                  </a:solidFill>
                  <a:latin typeface="阿里巴巴普惠体 R" panose="00020600040101010101" charset="-122"/>
                  <a:ea typeface="阿里巴巴普惠体 R" panose="00020600040101010101" charset="-122"/>
                  <a:cs typeface="阿里巴巴普惠体 R" panose="00020600040101010101" charset="-122"/>
                </a:rPr>
                <a:t>》</a:t>
              </a:r>
              <a:r>
                <a:rPr lang="zh-CN" altLang="en-US" sz="1400">
                  <a:solidFill>
                    <a:srgbClr val="CF131C"/>
                  </a:solidFill>
                  <a:latin typeface="阿里巴巴普惠体 R" panose="00020600040101010101" charset="-122"/>
                  <a:ea typeface="阿里巴巴普惠体 R" panose="00020600040101010101" charset="-122"/>
                  <a:cs typeface="阿里巴巴普惠体 R" panose="00020600040101010101" charset="-122"/>
                </a:rPr>
                <a:t>，把对党员的管理与经营管理有机结合起来，通过量化考评实现党员标准具体化、党员日常行为规范化，并在基层开展“先进共产党员”、“党员示范岗”评先评优活动，树立典型，以强带弱，形成积极向上、示范带动的新格局，努力提高党员的综合素质和能力水平，发挥先锋模范带头作用。</a:t>
              </a:r>
              <a:endParaRPr lang="zh-CN" altLang="en-US" sz="1400">
                <a:solidFill>
                  <a:srgbClr val="CF131C"/>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8" name="矩形 7"/>
            <p:cNvSpPr/>
            <p:nvPr/>
          </p:nvSpPr>
          <p:spPr>
            <a:xfrm>
              <a:off x="2636520" y="5043805"/>
              <a:ext cx="7368540" cy="953135"/>
            </a:xfrm>
            <a:prstGeom prst="rect">
              <a:avLst/>
            </a:prstGeom>
          </p:spPr>
          <p:txBody>
            <a:bodyPr wrap="square">
              <a:spAutoFit/>
            </a:bodyPr>
            <a:lstStyle/>
            <a:p>
              <a:pPr algn="just"/>
              <a:r>
                <a:rPr lang="zh-CN" altLang="en-US" sz="1400">
                  <a:solidFill>
                    <a:srgbClr val="CF131C"/>
                  </a:solidFill>
                  <a:latin typeface="阿里巴巴普惠体 R" panose="00020600040101010101" charset="-122"/>
                  <a:ea typeface="阿里巴巴普惠体 R" panose="00020600040101010101" charset="-122"/>
                  <a:cs typeface="阿里巴巴普惠体 R" panose="00020600040101010101" charset="-122"/>
                </a:rPr>
                <a:t>将党建工作纳入领导干部评价体系，与经营管理指标同步考核，权重不低于</a:t>
              </a:r>
              <a:r>
                <a:rPr lang="en-US" altLang="zh-CN" sz="1400">
                  <a:solidFill>
                    <a:srgbClr val="CF131C"/>
                  </a:solidFill>
                  <a:latin typeface="阿里巴巴普惠体 R" panose="00020600040101010101" charset="-122"/>
                  <a:ea typeface="阿里巴巴普惠体 R" panose="00020600040101010101" charset="-122"/>
                  <a:cs typeface="阿里巴巴普惠体 R" panose="00020600040101010101" charset="-122"/>
                </a:rPr>
                <a:t>30%</a:t>
              </a:r>
              <a:r>
                <a:rPr lang="zh-CN" altLang="en-US" sz="1400">
                  <a:solidFill>
                    <a:srgbClr val="CF131C"/>
                  </a:solidFill>
                  <a:latin typeface="阿里巴巴普惠体 R" panose="00020600040101010101" charset="-122"/>
                  <a:ea typeface="阿里巴巴普惠体 R" panose="00020600040101010101" charset="-122"/>
                  <a:cs typeface="阿里巴巴普惠体 R" panose="00020600040101010101" charset="-122"/>
                </a:rPr>
                <a:t>，考核指标包括但不限于集中学习出勤率、心得体会或读书笔记的数量及质量、党风廉政责任制考核结果、民主评议结果、主动组织党建活动、为党建工作出谋划策等。连续两次考核不合格的，将不再续聘，并作出相应的处罚。</a:t>
              </a:r>
              <a:endParaRPr lang="zh-CN" altLang="en-US" sz="1400">
                <a:solidFill>
                  <a:srgbClr val="CF131C"/>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12" name="椭圆 11"/>
            <p:cNvSpPr/>
            <p:nvPr/>
          </p:nvSpPr>
          <p:spPr bwMode="auto">
            <a:xfrm>
              <a:off x="2009140" y="1905000"/>
              <a:ext cx="367030" cy="366395"/>
            </a:xfrm>
            <a:prstGeom prst="ellipse">
              <a:avLst/>
            </a:prstGeom>
            <a:gradFill>
              <a:gsLst>
                <a:gs pos="0">
                  <a:srgbClr val="E30000"/>
                </a:gs>
                <a:gs pos="100000">
                  <a:srgbClr val="760303"/>
                </a:gs>
              </a:gsLst>
              <a:lin ang="5400000" scaled="0"/>
            </a:gradFill>
            <a:ln w="12700" cap="flat" cmpd="sng" algn="ctr">
              <a:noFill/>
              <a:prstDash val="solid"/>
              <a:round/>
              <a:headEnd type="none" w="med" len="med"/>
              <a:tailEnd type="none" w="med" len="med"/>
            </a:ln>
            <a:effectLst/>
          </p:spPr>
          <p:txBody>
            <a:bodyPr vert="horz" wrap="square" lIns="91404" tIns="45702" rIns="91404" bIns="45702" numCol="1" rtlCol="0" anchor="t" anchorCtr="0" compatLnSpc="1"/>
            <a:lstStyle/>
            <a:p>
              <a:pPr defTabSz="913765"/>
              <a:endParaRPr lang="zh-CN" altLang="en-US" sz="1800">
                <a:ea typeface="宋体" panose="02010600030101010101" pitchFamily="2" charset="-122"/>
              </a:endParaRPr>
            </a:p>
          </p:txBody>
        </p:sp>
        <p:sp>
          <p:nvSpPr>
            <p:cNvPr id="13" name="TextBox 12"/>
            <p:cNvSpPr txBox="1"/>
            <p:nvPr/>
          </p:nvSpPr>
          <p:spPr>
            <a:xfrm>
              <a:off x="2021840" y="1891665"/>
              <a:ext cx="274320" cy="398780"/>
            </a:xfrm>
            <a:prstGeom prst="rect">
              <a:avLst/>
            </a:prstGeom>
            <a:noFill/>
            <a:ln>
              <a:noFill/>
            </a:ln>
          </p:spPr>
          <p:txBody>
            <a:bodyPr wrap="square" rtlCol="0">
              <a:spAutoFit/>
            </a:bodyPr>
            <a:lstStyle/>
            <a:p>
              <a:r>
                <a:rPr lang="en-US" altLang="zh-CN" sz="2000" b="1">
                  <a:solidFill>
                    <a:schemeClr val="bg1"/>
                  </a:solidFill>
                  <a:latin typeface="阿里巴巴普惠体 B" panose="00020600040101010101" charset="-122"/>
                  <a:ea typeface="阿里巴巴普惠体 B" panose="00020600040101010101" charset="-122"/>
                  <a:cs typeface="阿里巴巴普惠体 B" panose="00020600040101010101" charset="-122"/>
                </a:rPr>
                <a:t>1</a:t>
              </a:r>
              <a:endParaRPr lang="en-US" altLang="zh-CN" sz="2000" b="1">
                <a:solidFill>
                  <a:schemeClr val="bg1"/>
                </a:solidFill>
                <a:latin typeface="阿里巴巴普惠体 B" panose="00020600040101010101" charset="-122"/>
                <a:ea typeface="阿里巴巴普惠体 B" panose="00020600040101010101" charset="-122"/>
                <a:cs typeface="阿里巴巴普惠体 B" panose="00020600040101010101" charset="-122"/>
              </a:endParaRPr>
            </a:p>
          </p:txBody>
        </p:sp>
        <p:sp>
          <p:nvSpPr>
            <p:cNvPr id="14" name="椭圆 13"/>
            <p:cNvSpPr/>
            <p:nvPr/>
          </p:nvSpPr>
          <p:spPr bwMode="auto">
            <a:xfrm>
              <a:off x="2009140" y="3147695"/>
              <a:ext cx="367030" cy="366395"/>
            </a:xfrm>
            <a:prstGeom prst="ellipse">
              <a:avLst/>
            </a:prstGeom>
            <a:gradFill>
              <a:gsLst>
                <a:gs pos="0">
                  <a:srgbClr val="E30000"/>
                </a:gs>
                <a:gs pos="100000">
                  <a:srgbClr val="760303"/>
                </a:gs>
              </a:gsLst>
              <a:lin ang="5400000" scaled="0"/>
            </a:gradFill>
            <a:ln w="12700" cap="flat" cmpd="sng" algn="ctr">
              <a:noFill/>
              <a:prstDash val="solid"/>
              <a:round/>
              <a:headEnd type="none" w="med" len="med"/>
              <a:tailEnd type="none" w="med" len="med"/>
            </a:ln>
            <a:effectLst/>
          </p:spPr>
          <p:txBody>
            <a:bodyPr vert="horz" wrap="square" lIns="91404" tIns="45702" rIns="91404" bIns="45702" numCol="1" rtlCol="0" anchor="t" anchorCtr="0" compatLnSpc="1"/>
            <a:lstStyle/>
            <a:p>
              <a:pPr defTabSz="913765"/>
              <a:endParaRPr lang="zh-CN" altLang="en-US" sz="1800">
                <a:ea typeface="宋体" panose="02010600030101010101" pitchFamily="2" charset="-122"/>
              </a:endParaRPr>
            </a:p>
          </p:txBody>
        </p:sp>
        <p:sp>
          <p:nvSpPr>
            <p:cNvPr id="3" name="TextBox 14"/>
            <p:cNvSpPr txBox="1"/>
            <p:nvPr/>
          </p:nvSpPr>
          <p:spPr>
            <a:xfrm>
              <a:off x="2050415" y="3129280"/>
              <a:ext cx="274320" cy="398780"/>
            </a:xfrm>
            <a:prstGeom prst="rect">
              <a:avLst/>
            </a:prstGeom>
            <a:noFill/>
            <a:ln>
              <a:noFill/>
            </a:ln>
          </p:spPr>
          <p:txBody>
            <a:bodyPr wrap="square" rtlCol="0">
              <a:spAutoFit/>
            </a:bodyPr>
            <a:lstStyle/>
            <a:p>
              <a:pPr algn="ctr"/>
              <a:r>
                <a:rPr lang="en-US" altLang="zh-CN" sz="2000" b="1">
                  <a:solidFill>
                    <a:schemeClr val="bg1"/>
                  </a:solidFill>
                  <a:latin typeface="阿里巴巴普惠体 B" panose="00020600040101010101" charset="-122"/>
                  <a:ea typeface="阿里巴巴普惠体 B" panose="00020600040101010101" charset="-122"/>
                  <a:cs typeface="阿里巴巴普惠体 B" panose="00020600040101010101" charset="-122"/>
                </a:rPr>
                <a:t>2</a:t>
              </a:r>
              <a:endParaRPr lang="en-US" altLang="zh-CN" sz="2000" b="1">
                <a:solidFill>
                  <a:schemeClr val="bg1"/>
                </a:solidFill>
                <a:latin typeface="阿里巴巴普惠体 B" panose="00020600040101010101" charset="-122"/>
                <a:ea typeface="阿里巴巴普惠体 B" panose="00020600040101010101" charset="-122"/>
                <a:cs typeface="阿里巴巴普惠体 B" panose="00020600040101010101" charset="-122"/>
              </a:endParaRPr>
            </a:p>
          </p:txBody>
        </p:sp>
        <p:sp>
          <p:nvSpPr>
            <p:cNvPr id="4" name="等腰三角形 3"/>
            <p:cNvSpPr/>
            <p:nvPr/>
          </p:nvSpPr>
          <p:spPr bwMode="auto">
            <a:xfrm rot="5400000">
              <a:off x="2432050" y="2046605"/>
              <a:ext cx="159385" cy="103505"/>
            </a:xfrm>
            <a:prstGeom prst="triangle">
              <a:avLst/>
            </a:prstGeom>
            <a:gradFill>
              <a:gsLst>
                <a:gs pos="0">
                  <a:srgbClr val="E30000"/>
                </a:gs>
                <a:gs pos="100000">
                  <a:srgbClr val="760303"/>
                </a:gs>
              </a:gsLst>
              <a:lin ang="5400000" scaled="0"/>
            </a:gradFill>
            <a:ln w="9525" cap="flat" cmpd="sng" algn="ctr">
              <a:noFill/>
              <a:prstDash val="solid"/>
              <a:round/>
              <a:headEnd type="none" w="med" len="med"/>
              <a:tailEnd type="none" w="med" len="med"/>
            </a:ln>
            <a:effectLst/>
          </p:spPr>
          <p:txBody>
            <a:bodyPr vert="horz" wrap="square" lIns="91404" tIns="45702" rIns="91404" bIns="45702" numCol="1" rtlCol="0" anchor="t" anchorCtr="0" compatLnSpc="1"/>
            <a:lstStyle/>
            <a:p>
              <a:pPr defTabSz="913765"/>
              <a:endParaRPr lang="zh-CN" altLang="en-US" sz="1800">
                <a:ea typeface="宋体" panose="02010600030101010101" pitchFamily="2" charset="-122"/>
              </a:endParaRPr>
            </a:p>
          </p:txBody>
        </p:sp>
        <p:sp>
          <p:nvSpPr>
            <p:cNvPr id="5" name="等腰三角形 4"/>
            <p:cNvSpPr/>
            <p:nvPr/>
          </p:nvSpPr>
          <p:spPr bwMode="auto">
            <a:xfrm rot="5400000">
              <a:off x="2432050" y="3275965"/>
              <a:ext cx="159385" cy="103505"/>
            </a:xfrm>
            <a:prstGeom prst="triangle">
              <a:avLst/>
            </a:prstGeom>
            <a:gradFill>
              <a:gsLst>
                <a:gs pos="0">
                  <a:srgbClr val="E30000"/>
                </a:gs>
                <a:gs pos="100000">
                  <a:srgbClr val="760303"/>
                </a:gs>
              </a:gsLst>
              <a:lin ang="5400000" scaled="0"/>
            </a:gradFill>
            <a:ln w="9525" cap="flat" cmpd="sng" algn="ctr">
              <a:noFill/>
              <a:prstDash val="solid"/>
              <a:round/>
              <a:headEnd type="none" w="med" len="med"/>
              <a:tailEnd type="none" w="med" len="med"/>
            </a:ln>
            <a:effectLst/>
          </p:spPr>
          <p:txBody>
            <a:bodyPr vert="horz" wrap="square" lIns="91404" tIns="45702" rIns="91404" bIns="45702" numCol="1" rtlCol="0" anchor="t" anchorCtr="0" compatLnSpc="1"/>
            <a:lstStyle/>
            <a:p>
              <a:pPr defTabSz="913765"/>
              <a:endParaRPr lang="zh-CN" altLang="en-US" sz="1800">
                <a:ea typeface="宋体" panose="02010600030101010101" pitchFamily="2" charset="-122"/>
              </a:endParaRPr>
            </a:p>
          </p:txBody>
        </p:sp>
        <p:sp>
          <p:nvSpPr>
            <p:cNvPr id="19" name="椭圆 18"/>
            <p:cNvSpPr/>
            <p:nvPr/>
          </p:nvSpPr>
          <p:spPr bwMode="auto">
            <a:xfrm>
              <a:off x="2009140" y="4622165"/>
              <a:ext cx="367030" cy="366395"/>
            </a:xfrm>
            <a:prstGeom prst="ellipse">
              <a:avLst/>
            </a:prstGeom>
            <a:gradFill>
              <a:gsLst>
                <a:gs pos="0">
                  <a:srgbClr val="E30000"/>
                </a:gs>
                <a:gs pos="100000">
                  <a:srgbClr val="760303"/>
                </a:gs>
              </a:gsLst>
              <a:lin ang="5400000" scaled="0"/>
            </a:gradFill>
            <a:ln w="12700" cap="flat" cmpd="sng" algn="ctr">
              <a:noFill/>
              <a:prstDash val="solid"/>
              <a:round/>
              <a:headEnd type="none" w="med" len="med"/>
              <a:tailEnd type="none" w="med" len="med"/>
            </a:ln>
            <a:effectLst/>
          </p:spPr>
          <p:txBody>
            <a:bodyPr vert="horz" wrap="square" lIns="91404" tIns="45702" rIns="91404" bIns="45702" numCol="1" rtlCol="0" anchor="t" anchorCtr="0" compatLnSpc="1"/>
            <a:lstStyle/>
            <a:p>
              <a:pPr defTabSz="913765"/>
              <a:endParaRPr lang="zh-CN" altLang="en-US" sz="1800">
                <a:ea typeface="宋体" panose="02010600030101010101" pitchFamily="2" charset="-122"/>
              </a:endParaRPr>
            </a:p>
          </p:txBody>
        </p:sp>
        <p:sp>
          <p:nvSpPr>
            <p:cNvPr id="20" name="TextBox 19"/>
            <p:cNvSpPr txBox="1"/>
            <p:nvPr/>
          </p:nvSpPr>
          <p:spPr>
            <a:xfrm>
              <a:off x="2059940" y="4605655"/>
              <a:ext cx="274320" cy="398780"/>
            </a:xfrm>
            <a:prstGeom prst="rect">
              <a:avLst/>
            </a:prstGeom>
            <a:noFill/>
            <a:ln>
              <a:noFill/>
            </a:ln>
          </p:spPr>
          <p:txBody>
            <a:bodyPr wrap="square" rtlCol="0">
              <a:spAutoFit/>
            </a:bodyPr>
            <a:lstStyle/>
            <a:p>
              <a:pPr algn="ctr"/>
              <a:r>
                <a:rPr lang="en-US" altLang="zh-CN" sz="2000" b="1">
                  <a:solidFill>
                    <a:schemeClr val="bg1"/>
                  </a:solidFill>
                  <a:latin typeface="阿里巴巴普惠体 B" panose="00020600040101010101" charset="-122"/>
                  <a:ea typeface="阿里巴巴普惠体 B" panose="00020600040101010101" charset="-122"/>
                  <a:cs typeface="阿里巴巴普惠体 B" panose="00020600040101010101" charset="-122"/>
                </a:rPr>
                <a:t>3</a:t>
              </a:r>
              <a:endParaRPr lang="en-US" altLang="zh-CN" sz="2000" b="1">
                <a:solidFill>
                  <a:schemeClr val="bg1"/>
                </a:solidFill>
                <a:latin typeface="阿里巴巴普惠体 B" panose="00020600040101010101" charset="-122"/>
                <a:ea typeface="阿里巴巴普惠体 B" panose="00020600040101010101" charset="-122"/>
                <a:cs typeface="阿里巴巴普惠体 B" panose="00020600040101010101" charset="-122"/>
              </a:endParaRPr>
            </a:p>
          </p:txBody>
        </p:sp>
        <p:sp>
          <p:nvSpPr>
            <p:cNvPr id="21" name="等腰三角形 20"/>
            <p:cNvSpPr/>
            <p:nvPr/>
          </p:nvSpPr>
          <p:spPr bwMode="auto">
            <a:xfrm rot="5400000">
              <a:off x="2432050" y="4750435"/>
              <a:ext cx="159385" cy="103505"/>
            </a:xfrm>
            <a:prstGeom prst="triangle">
              <a:avLst/>
            </a:prstGeom>
            <a:gradFill>
              <a:gsLst>
                <a:gs pos="0">
                  <a:srgbClr val="E30000"/>
                </a:gs>
                <a:gs pos="100000">
                  <a:srgbClr val="760303"/>
                </a:gs>
              </a:gsLst>
              <a:lin ang="5400000" scaled="0"/>
            </a:gradFill>
            <a:ln w="9525" cap="flat" cmpd="sng" algn="ctr">
              <a:noFill/>
              <a:prstDash val="solid"/>
              <a:round/>
              <a:headEnd type="none" w="med" len="med"/>
              <a:tailEnd type="none" w="med" len="med"/>
            </a:ln>
            <a:effectLst/>
          </p:spPr>
          <p:txBody>
            <a:bodyPr vert="horz" wrap="square" lIns="91404" tIns="45702" rIns="91404" bIns="45702" numCol="1" rtlCol="0" anchor="t" anchorCtr="0" compatLnSpc="1"/>
            <a:lstStyle/>
            <a:p>
              <a:pPr defTabSz="913765"/>
              <a:endParaRPr lang="zh-CN" altLang="en-US" sz="1800">
                <a:ea typeface="宋体" panose="02010600030101010101" pitchFamily="2" charset="-122"/>
              </a:endParaRPr>
            </a:p>
          </p:txBody>
        </p:sp>
        <p:sp>
          <p:nvSpPr>
            <p:cNvPr id="6" name="矩形 5"/>
            <p:cNvSpPr/>
            <p:nvPr/>
          </p:nvSpPr>
          <p:spPr>
            <a:xfrm>
              <a:off x="2636520" y="1922145"/>
              <a:ext cx="7368540" cy="368300"/>
            </a:xfrm>
            <a:prstGeom prst="rect">
              <a:avLst/>
            </a:prstGeom>
            <a:gradFill>
              <a:gsLst>
                <a:gs pos="0">
                  <a:srgbClr val="E30000"/>
                </a:gs>
                <a:gs pos="100000">
                  <a:srgbClr val="760303"/>
                </a:gs>
              </a:gsLst>
              <a:lin ang="5400000" scaled="0"/>
            </a:gradFill>
          </p:spPr>
          <p:txBody>
            <a:bodyPr wrap="square">
              <a:spAutoFit/>
            </a:bodyPr>
            <a:lstStyle/>
            <a:p>
              <a:r>
                <a:rPr lang="zh-CN" altLang="en-US" b="1">
                  <a:solidFill>
                    <a:schemeClr val="bg1"/>
                  </a:solidFill>
                  <a:latin typeface="阿里巴巴普惠体 B" panose="00020600040101010101" charset="-122"/>
                  <a:ea typeface="阿里巴巴普惠体 B" panose="00020600040101010101" charset="-122"/>
                </a:rPr>
                <a:t>加强基层党组织建设</a:t>
              </a:r>
              <a:endParaRPr lang="zh-CN" altLang="en-US" b="1">
                <a:solidFill>
                  <a:schemeClr val="bg1"/>
                </a:solidFill>
                <a:latin typeface="阿里巴巴普惠体 B" panose="00020600040101010101" charset="-122"/>
                <a:ea typeface="阿里巴巴普惠体 B" panose="00020600040101010101" charset="-122"/>
              </a:endParaRPr>
            </a:p>
          </p:txBody>
        </p:sp>
        <p:sp>
          <p:nvSpPr>
            <p:cNvPr id="23" name="矩形 22"/>
            <p:cNvSpPr/>
            <p:nvPr/>
          </p:nvSpPr>
          <p:spPr>
            <a:xfrm>
              <a:off x="2636520" y="3143250"/>
              <a:ext cx="7368540" cy="368300"/>
            </a:xfrm>
            <a:prstGeom prst="rect">
              <a:avLst/>
            </a:prstGeom>
            <a:gradFill>
              <a:gsLst>
                <a:gs pos="0">
                  <a:srgbClr val="E30000"/>
                </a:gs>
                <a:gs pos="100000">
                  <a:srgbClr val="760303"/>
                </a:gs>
              </a:gsLst>
              <a:lin ang="5400000" scaled="0"/>
            </a:gradFill>
          </p:spPr>
          <p:txBody>
            <a:bodyPr wrap="square">
              <a:spAutoFit/>
            </a:bodyPr>
            <a:lstStyle/>
            <a:p>
              <a:r>
                <a:rPr lang="zh-CN" altLang="en-US" b="1">
                  <a:solidFill>
                    <a:schemeClr val="bg1"/>
                  </a:solidFill>
                  <a:latin typeface="阿里巴巴普惠体 B" panose="00020600040101010101" charset="-122"/>
                  <a:ea typeface="阿里巴巴普惠体 B" panose="00020600040101010101" charset="-122"/>
                </a:rPr>
                <a:t>强化考核作用、树立典型</a:t>
              </a:r>
              <a:endParaRPr lang="zh-CN" altLang="en-US" b="1">
                <a:solidFill>
                  <a:schemeClr val="bg1"/>
                </a:solidFill>
                <a:latin typeface="阿里巴巴普惠体 B" panose="00020600040101010101" charset="-122"/>
                <a:ea typeface="阿里巴巴普惠体 B" panose="00020600040101010101" charset="-122"/>
              </a:endParaRPr>
            </a:p>
          </p:txBody>
        </p:sp>
        <p:sp>
          <p:nvSpPr>
            <p:cNvPr id="24" name="矩形 23"/>
            <p:cNvSpPr/>
            <p:nvPr/>
          </p:nvSpPr>
          <p:spPr>
            <a:xfrm>
              <a:off x="2636520" y="4615180"/>
              <a:ext cx="7368540" cy="368300"/>
            </a:xfrm>
            <a:prstGeom prst="rect">
              <a:avLst/>
            </a:prstGeom>
            <a:gradFill>
              <a:gsLst>
                <a:gs pos="0">
                  <a:srgbClr val="E30000"/>
                </a:gs>
                <a:gs pos="100000">
                  <a:srgbClr val="760303"/>
                </a:gs>
              </a:gsLst>
              <a:lin ang="5400000" scaled="0"/>
            </a:gradFill>
          </p:spPr>
          <p:txBody>
            <a:bodyPr wrap="square">
              <a:spAutoFit/>
            </a:bodyPr>
            <a:lstStyle/>
            <a:p>
              <a:r>
                <a:rPr lang="zh-CN" altLang="en-US" b="1">
                  <a:solidFill>
                    <a:schemeClr val="bg1"/>
                  </a:solidFill>
                  <a:latin typeface="阿里巴巴普惠体 B" panose="00020600040101010101" charset="-122"/>
                  <a:ea typeface="阿里巴巴普惠体 B" panose="00020600040101010101" charset="-122"/>
                </a:rPr>
                <a:t>将党建工作纳入领导评价体系</a:t>
              </a:r>
              <a:endParaRPr lang="zh-CN" altLang="en-US" b="1">
                <a:solidFill>
                  <a:schemeClr val="bg1"/>
                </a:solidFill>
                <a:latin typeface="阿里巴巴普惠体 B" panose="00020600040101010101" charset="-122"/>
                <a:ea typeface="阿里巴巴普惠体 B" panose="00020600040101010101" charset="-122"/>
              </a:endParaRPr>
            </a:p>
          </p:txBody>
        </p:sp>
      </p:grpSp>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2"/>
          <a:stretch>
            <a:fillRect/>
          </a:stretch>
        </a:blipFill>
        <a:effectLst/>
      </p:bgPr>
    </p:bg>
    <p:spTree>
      <p:nvGrpSpPr>
        <p:cNvPr id="1" name=""/>
        <p:cNvGrpSpPr/>
        <p:nvPr/>
      </p:nvGrpSpPr>
      <p:grpSpPr>
        <a:xfrm>
          <a:off x="0" y="0"/>
          <a:ext cx="0" cy="0"/>
        </a:xfrm>
      </p:grpSpPr>
      <p:sp>
        <p:nvSpPr>
          <p:cNvPr id="18" name="文本框 17"/>
          <p:cNvSpPr txBox="1"/>
          <p:nvPr/>
        </p:nvSpPr>
        <p:spPr>
          <a:xfrm>
            <a:off x="1811655" y="929640"/>
            <a:ext cx="4160520" cy="662554"/>
          </a:xfrm>
          <a:prstGeom prst="rect">
            <a:avLst/>
          </a:prstGeom>
          <a:noFill/>
        </p:spPr>
        <p:txBody>
          <a:bodyPr wrap="square" rtlCol="0">
            <a:spAutoFit/>
          </a:bodyPr>
          <a:lstStyle/>
          <a:p>
            <a:pPr algn="l">
              <a:lnSpc>
                <a:spcPct val="150000"/>
              </a:lnSpc>
            </a:pPr>
            <a:r>
              <a:rPr kumimoji="1" lang="zh-CN" altLang="en-US" sz="2800" b="1">
                <a:solidFill>
                  <a:srgbClr val="C00000"/>
                </a:solidFill>
                <a:latin typeface="阿里巴巴普惠体 B" panose="00020600040101010101" charset="-122"/>
                <a:ea typeface="阿里巴巴普惠体 B" panose="00020600040101010101" charset="-122"/>
                <a:cs typeface="微软雅黑" panose="020b0503020204020204" pitchFamily="34" charset="-122"/>
              </a:rPr>
              <a:t>加强党建能力建设</a:t>
            </a:r>
            <a:endParaRPr kumimoji="1" lang="zh-CN" altLang="en-US" sz="2800" b="1">
              <a:solidFill>
                <a:srgbClr val="C00000"/>
              </a:solidFill>
              <a:latin typeface="阿里巴巴普惠体 B" panose="00020600040101010101" charset="-122"/>
              <a:ea typeface="阿里巴巴普惠体 B" panose="00020600040101010101" charset="-122"/>
              <a:cs typeface="微软雅黑" panose="020b0503020204020204" pitchFamily="34" charset="-122"/>
            </a:endParaRPr>
          </a:p>
        </p:txBody>
      </p:sp>
      <p:grpSp>
        <p:nvGrpSpPr>
          <p:cNvPr id="5" name="组合 4"/>
          <p:cNvGrpSpPr/>
          <p:nvPr/>
        </p:nvGrpSpPr>
        <p:grpSpPr>
          <a:xfrm>
            <a:off x="1818640" y="1917700"/>
            <a:ext cx="850900" cy="859155"/>
            <a:chOff x="1818640" y="1917700"/>
            <a:chExt cx="850900" cy="859155"/>
          </a:xfrm>
        </p:grpSpPr>
        <p:sp>
          <p:nvSpPr>
            <p:cNvPr id="11" name="Freeform 14"/>
            <p:cNvSpPr/>
            <p:nvPr/>
          </p:nvSpPr>
          <p:spPr bwMode="auto">
            <a:xfrm>
              <a:off x="1818640" y="1926590"/>
              <a:ext cx="850900" cy="850265"/>
            </a:xfrm>
            <a:custGeom>
              <a:gdLst>
                <a:gd name="T0" fmla="*/ 3227 w 3227"/>
                <a:gd name="T1" fmla="*/ 1634 h 3227"/>
                <a:gd name="T2" fmla="*/ 1614 w 3227"/>
                <a:gd name="T3" fmla="*/ 3227 h 3227"/>
                <a:gd name="T4" fmla="*/ 0 w 3227"/>
                <a:gd name="T5" fmla="*/ 1613 h 3227"/>
                <a:gd name="T6" fmla="*/ 1593 w 3227"/>
                <a:gd name="T7" fmla="*/ 0 h 3227"/>
                <a:gd name="T8" fmla="*/ 1593 w 3227"/>
                <a:gd name="T9" fmla="*/ 0 h 3227"/>
                <a:gd name="T10" fmla="*/ 1614 w 3227"/>
                <a:gd name="T11" fmla="*/ 0 h 3227"/>
                <a:gd name="T12" fmla="*/ 3227 w 3227"/>
                <a:gd name="T13" fmla="*/ 0 h 3227"/>
                <a:gd name="T14" fmla="*/ 3227 w 3227"/>
                <a:gd name="T15" fmla="*/ 1613 h 3227"/>
                <a:gd name="T16" fmla="*/ 3227 w 3227"/>
                <a:gd name="T17" fmla="*/ 1634 h 32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27" h="3227">
                  <a:moveTo>
                    <a:pt x="3227" y="1634"/>
                  </a:moveTo>
                  <a:cubicBezTo>
                    <a:pt x="3216" y="2515"/>
                    <a:pt x="2498" y="3227"/>
                    <a:pt x="1614" y="3227"/>
                  </a:cubicBezTo>
                  <a:cubicBezTo>
                    <a:pt x="723" y="3227"/>
                    <a:pt x="0" y="2504"/>
                    <a:pt x="0" y="1613"/>
                  </a:cubicBezTo>
                  <a:cubicBezTo>
                    <a:pt x="0" y="729"/>
                    <a:pt x="712" y="11"/>
                    <a:pt x="1593" y="0"/>
                  </a:cubicBezTo>
                  <a:lnTo>
                    <a:pt x="1593" y="0"/>
                  </a:lnTo>
                  <a:lnTo>
                    <a:pt x="1614" y="0"/>
                  </a:lnTo>
                  <a:lnTo>
                    <a:pt x="3227" y="0"/>
                  </a:lnTo>
                  <a:lnTo>
                    <a:pt x="3227" y="1613"/>
                  </a:lnTo>
                  <a:lnTo>
                    <a:pt x="3227" y="1634"/>
                  </a:lnTo>
                  <a:close/>
                </a:path>
              </a:pathLst>
            </a:custGeom>
            <a:gradFill>
              <a:gsLst>
                <a:gs pos="0">
                  <a:srgbClr val="E30000"/>
                </a:gs>
                <a:gs pos="100000">
                  <a:srgbClr val="760303"/>
                </a:gs>
              </a:gsLst>
              <a:lin ang="5400000" scaled="0"/>
            </a:gradFill>
            <a:ln>
              <a:noFill/>
            </a:ln>
          </p:spPr>
          <p:txBody>
            <a:bodyPr vert="horz" wrap="square" lIns="91404" tIns="45702" rIns="91404" bIns="45702" numCol="1" anchor="t" anchorCtr="0" compatLnSpc="1"/>
            <a:lstStyle/>
            <a:p>
              <a:endParaRPr lang="zh-CN" altLang="en-US">
                <a:solidFill>
                  <a:schemeClr val="tx2"/>
                </a:solidFill>
                <a:latin typeface="阿里巴巴普惠体 B" panose="00020600040101010101" charset="-122"/>
                <a:ea typeface="阿里巴巴普惠体 B" panose="00020600040101010101" charset="-122"/>
                <a:cs typeface="阿里巴巴普惠体 B" panose="00020600040101010101" charset="-122"/>
              </a:endParaRPr>
            </a:p>
          </p:txBody>
        </p:sp>
        <p:sp>
          <p:nvSpPr>
            <p:cNvPr id="12" name="TextBox 11"/>
            <p:cNvSpPr txBox="1"/>
            <p:nvPr/>
          </p:nvSpPr>
          <p:spPr>
            <a:xfrm>
              <a:off x="1988820" y="1917700"/>
              <a:ext cx="415290" cy="829945"/>
            </a:xfrm>
            <a:prstGeom prst="rect">
              <a:avLst/>
            </a:prstGeom>
            <a:noFill/>
          </p:spPr>
          <p:txBody>
            <a:bodyPr wrap="square" rtlCol="0">
              <a:spAutoFit/>
            </a:bodyPr>
            <a:lstStyle/>
            <a:p>
              <a:r>
                <a:rPr lang="en-US" altLang="zh-CN" sz="4800" b="1">
                  <a:solidFill>
                    <a:schemeClr val="bg1"/>
                  </a:solidFill>
                  <a:latin typeface="阿里巴巴普惠体 B" panose="00020600040101010101" charset="-122"/>
                  <a:ea typeface="阿里巴巴普惠体 B" panose="00020600040101010101" charset="-122"/>
                  <a:cs typeface="阿里巴巴普惠体 B" panose="00020600040101010101" charset="-122"/>
                </a:rPr>
                <a:t>1</a:t>
              </a:r>
              <a:endParaRPr lang="en-US" altLang="zh-CN" sz="4800" b="1">
                <a:solidFill>
                  <a:schemeClr val="bg1"/>
                </a:solidFill>
                <a:latin typeface="阿里巴巴普惠体 B" panose="00020600040101010101" charset="-122"/>
                <a:ea typeface="阿里巴巴普惠体 B" panose="00020600040101010101" charset="-122"/>
                <a:cs typeface="阿里巴巴普惠体 B" panose="00020600040101010101" charset="-122"/>
              </a:endParaRPr>
            </a:p>
          </p:txBody>
        </p:sp>
      </p:grpSp>
      <p:grpSp>
        <p:nvGrpSpPr>
          <p:cNvPr id="6" name="组合 5"/>
          <p:cNvGrpSpPr/>
          <p:nvPr/>
        </p:nvGrpSpPr>
        <p:grpSpPr>
          <a:xfrm>
            <a:off x="2696845" y="1844675"/>
            <a:ext cx="7293610" cy="1690370"/>
            <a:chOff x="2696845" y="1844675"/>
            <a:chExt cx="7293610" cy="1690370"/>
          </a:xfrm>
        </p:grpSpPr>
        <p:sp>
          <p:nvSpPr>
            <p:cNvPr id="13" name="TextBox 12"/>
            <p:cNvSpPr txBox="1"/>
            <p:nvPr/>
          </p:nvSpPr>
          <p:spPr>
            <a:xfrm>
              <a:off x="2706370" y="1844675"/>
              <a:ext cx="2599055" cy="368300"/>
            </a:xfrm>
            <a:prstGeom prst="rect">
              <a:avLst/>
            </a:prstGeom>
            <a:noFill/>
          </p:spPr>
          <p:txBody>
            <a:bodyPr wrap="square" rtlCol="0">
              <a:spAutoFit/>
            </a:bodyPr>
            <a:lstStyle/>
            <a:p>
              <a:r>
                <a:rPr lang="zh-CN" altLang="en-US" b="1">
                  <a:solidFill>
                    <a:srgbClr val="C00000"/>
                  </a:solidFill>
                  <a:latin typeface="阿里巴巴普惠体 B" panose="00020600040101010101" charset="-122"/>
                  <a:ea typeface="阿里巴巴普惠体 B" panose="00020600040101010101" charset="-122"/>
                </a:rPr>
                <a:t>加党务工作者编制配置</a:t>
              </a:r>
              <a:endParaRPr lang="zh-CN" altLang="en-US" b="1">
                <a:solidFill>
                  <a:srgbClr val="C00000"/>
                </a:solidFill>
                <a:latin typeface="阿里巴巴普惠体 B" panose="00020600040101010101" charset="-122"/>
                <a:ea typeface="阿里巴巴普惠体 B" panose="00020600040101010101" charset="-122"/>
              </a:endParaRPr>
            </a:p>
          </p:txBody>
        </p:sp>
        <p:sp>
          <p:nvSpPr>
            <p:cNvPr id="2" name="TextBox 13"/>
            <p:cNvSpPr txBox="1"/>
            <p:nvPr/>
          </p:nvSpPr>
          <p:spPr>
            <a:xfrm>
              <a:off x="2696845" y="2212975"/>
              <a:ext cx="7293610" cy="1322070"/>
            </a:xfrm>
            <a:prstGeom prst="rect">
              <a:avLst/>
            </a:prstGeom>
            <a:noFill/>
          </p:spPr>
          <p:txBody>
            <a:bodyPr wrap="square" rtlCol="0">
              <a:spAutoFit/>
            </a:bodyPr>
            <a:lstStyle>
              <a:defPPr>
                <a:defRPr lang="zh-CN"/>
              </a:defPPr>
              <a:lvl1pPr>
                <a:defRPr>
                  <a:solidFill>
                    <a:schemeClr val="bg1"/>
                  </a:solidFill>
                  <a:latin typeface="+mn-ea"/>
                  <a:ea typeface="+mn-ea"/>
                </a:defRPr>
              </a:lvl1pPr>
            </a:lstStyle>
            <a:p>
              <a:pPr algn="just"/>
              <a:r>
                <a:rPr lang="zh-CN" altLang="en-US" sz="1600">
                  <a:solidFill>
                    <a:srgbClr val="CF131C"/>
                  </a:solidFill>
                  <a:latin typeface="阿里巴巴普惠体 R" panose="00020600040101010101" charset="-122"/>
                  <a:ea typeface="阿里巴巴普惠体 R" panose="00020600040101010101" charset="-122"/>
                </a:rPr>
                <a:t>每个支部争取配置一名专职人员，四级机构党支部至少配置一名兼职人员，保障基层党建工作能够顺利开展，日常学习、宣传、组织生活把全体党员都纳入其中，例如月度学习、组织生活会由党支部支委会商定主题后，由全体党员轮流主持安排，以此调动全体党员对党建工作的主观能动，打破以往被动、应付开展工作的局面。</a:t>
              </a:r>
              <a:endParaRPr lang="zh-CN" altLang="en-US" sz="1600">
                <a:solidFill>
                  <a:srgbClr val="CF131C"/>
                </a:solidFill>
                <a:latin typeface="阿里巴巴普惠体 R" panose="00020600040101010101" charset="-122"/>
                <a:ea typeface="阿里巴巴普惠体 R" panose="00020600040101010101" charset="-122"/>
              </a:endParaRPr>
            </a:p>
          </p:txBody>
        </p:sp>
      </p:grpSp>
      <p:grpSp>
        <p:nvGrpSpPr>
          <p:cNvPr id="7" name="组合 6"/>
          <p:cNvGrpSpPr/>
          <p:nvPr/>
        </p:nvGrpSpPr>
        <p:grpSpPr>
          <a:xfrm>
            <a:off x="1818640" y="3714750"/>
            <a:ext cx="850900" cy="859155"/>
            <a:chOff x="1818640" y="3714750"/>
            <a:chExt cx="850900" cy="859155"/>
          </a:xfrm>
        </p:grpSpPr>
        <p:sp>
          <p:nvSpPr>
            <p:cNvPr id="3" name="Freeform 14"/>
            <p:cNvSpPr/>
            <p:nvPr/>
          </p:nvSpPr>
          <p:spPr bwMode="auto">
            <a:xfrm>
              <a:off x="1818640" y="3723640"/>
              <a:ext cx="850900" cy="850265"/>
            </a:xfrm>
            <a:custGeom>
              <a:gdLst>
                <a:gd name="T0" fmla="*/ 3227 w 3227"/>
                <a:gd name="T1" fmla="*/ 1634 h 3227"/>
                <a:gd name="T2" fmla="*/ 1614 w 3227"/>
                <a:gd name="T3" fmla="*/ 3227 h 3227"/>
                <a:gd name="T4" fmla="*/ 0 w 3227"/>
                <a:gd name="T5" fmla="*/ 1613 h 3227"/>
                <a:gd name="T6" fmla="*/ 1593 w 3227"/>
                <a:gd name="T7" fmla="*/ 0 h 3227"/>
                <a:gd name="T8" fmla="*/ 1593 w 3227"/>
                <a:gd name="T9" fmla="*/ 0 h 3227"/>
                <a:gd name="T10" fmla="*/ 1614 w 3227"/>
                <a:gd name="T11" fmla="*/ 0 h 3227"/>
                <a:gd name="T12" fmla="*/ 3227 w 3227"/>
                <a:gd name="T13" fmla="*/ 0 h 3227"/>
                <a:gd name="T14" fmla="*/ 3227 w 3227"/>
                <a:gd name="T15" fmla="*/ 1613 h 3227"/>
                <a:gd name="T16" fmla="*/ 3227 w 3227"/>
                <a:gd name="T17" fmla="*/ 1634 h 32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27" h="3227">
                  <a:moveTo>
                    <a:pt x="3227" y="1634"/>
                  </a:moveTo>
                  <a:cubicBezTo>
                    <a:pt x="3216" y="2515"/>
                    <a:pt x="2498" y="3227"/>
                    <a:pt x="1614" y="3227"/>
                  </a:cubicBezTo>
                  <a:cubicBezTo>
                    <a:pt x="723" y="3227"/>
                    <a:pt x="0" y="2504"/>
                    <a:pt x="0" y="1613"/>
                  </a:cubicBezTo>
                  <a:cubicBezTo>
                    <a:pt x="0" y="729"/>
                    <a:pt x="712" y="11"/>
                    <a:pt x="1593" y="0"/>
                  </a:cubicBezTo>
                  <a:lnTo>
                    <a:pt x="1593" y="0"/>
                  </a:lnTo>
                  <a:lnTo>
                    <a:pt x="1614" y="0"/>
                  </a:lnTo>
                  <a:lnTo>
                    <a:pt x="3227" y="0"/>
                  </a:lnTo>
                  <a:lnTo>
                    <a:pt x="3227" y="1613"/>
                  </a:lnTo>
                  <a:lnTo>
                    <a:pt x="3227" y="1634"/>
                  </a:lnTo>
                  <a:close/>
                </a:path>
              </a:pathLst>
            </a:custGeom>
            <a:gradFill>
              <a:gsLst>
                <a:gs pos="0">
                  <a:srgbClr val="E30000"/>
                </a:gs>
                <a:gs pos="100000">
                  <a:srgbClr val="760303"/>
                </a:gs>
              </a:gsLst>
              <a:lin ang="5400000" scaled="0"/>
            </a:gradFill>
            <a:ln>
              <a:noFill/>
            </a:ln>
          </p:spPr>
          <p:txBody>
            <a:bodyPr vert="horz" wrap="square" lIns="91404" tIns="45702" rIns="91404" bIns="45702" numCol="1" anchor="t" anchorCtr="0" compatLnSpc="1"/>
            <a:lstStyle/>
            <a:p>
              <a:endParaRPr lang="zh-CN" altLang="en-US">
                <a:solidFill>
                  <a:schemeClr val="tx2"/>
                </a:solidFill>
                <a:latin typeface="阿里巴巴普惠体 B" panose="00020600040101010101" charset="-122"/>
                <a:ea typeface="阿里巴巴普惠体 B" panose="00020600040101010101" charset="-122"/>
                <a:cs typeface="阿里巴巴普惠体 B" panose="00020600040101010101" charset="-122"/>
              </a:endParaRPr>
            </a:p>
          </p:txBody>
        </p:sp>
        <p:sp>
          <p:nvSpPr>
            <p:cNvPr id="16" name="TextBox 15"/>
            <p:cNvSpPr txBox="1"/>
            <p:nvPr/>
          </p:nvSpPr>
          <p:spPr>
            <a:xfrm>
              <a:off x="2007870" y="3714750"/>
              <a:ext cx="415290" cy="829945"/>
            </a:xfrm>
            <a:prstGeom prst="rect">
              <a:avLst/>
            </a:prstGeom>
            <a:noFill/>
          </p:spPr>
          <p:txBody>
            <a:bodyPr wrap="square" rtlCol="0">
              <a:spAutoFit/>
            </a:bodyPr>
            <a:lstStyle/>
            <a:p>
              <a:r>
                <a:rPr lang="en-US" altLang="zh-CN" sz="4800" b="1">
                  <a:solidFill>
                    <a:schemeClr val="bg1"/>
                  </a:solidFill>
                  <a:latin typeface="阿里巴巴普惠体 B" panose="00020600040101010101" charset="-122"/>
                  <a:ea typeface="阿里巴巴普惠体 B" panose="00020600040101010101" charset="-122"/>
                  <a:cs typeface="阿里巴巴普惠体 B" panose="00020600040101010101" charset="-122"/>
                </a:rPr>
                <a:t>2</a:t>
              </a:r>
              <a:endParaRPr lang="en-US" altLang="zh-CN" sz="4800" b="1">
                <a:solidFill>
                  <a:schemeClr val="bg1"/>
                </a:solidFill>
                <a:latin typeface="阿里巴巴普惠体 B" panose="00020600040101010101" charset="-122"/>
                <a:ea typeface="阿里巴巴普惠体 B" panose="00020600040101010101" charset="-122"/>
                <a:cs typeface="阿里巴巴普惠体 B" panose="00020600040101010101" charset="-122"/>
              </a:endParaRPr>
            </a:p>
          </p:txBody>
        </p:sp>
      </p:grpSp>
      <p:grpSp>
        <p:nvGrpSpPr>
          <p:cNvPr id="8" name="组合 7"/>
          <p:cNvGrpSpPr/>
          <p:nvPr/>
        </p:nvGrpSpPr>
        <p:grpSpPr>
          <a:xfrm>
            <a:off x="2696845" y="3634740"/>
            <a:ext cx="7293610" cy="1461135"/>
            <a:chOff x="2696845" y="3634740"/>
            <a:chExt cx="7293610" cy="1461135"/>
          </a:xfrm>
        </p:grpSpPr>
        <p:sp>
          <p:nvSpPr>
            <p:cNvPr id="17" name="TextBox 16"/>
            <p:cNvSpPr txBox="1"/>
            <p:nvPr/>
          </p:nvSpPr>
          <p:spPr>
            <a:xfrm>
              <a:off x="2706370" y="3634740"/>
              <a:ext cx="4404360" cy="368300"/>
            </a:xfrm>
            <a:prstGeom prst="rect">
              <a:avLst/>
            </a:prstGeom>
            <a:noFill/>
          </p:spPr>
          <p:txBody>
            <a:bodyPr wrap="square" rtlCol="0">
              <a:spAutoFit/>
            </a:bodyPr>
            <a:lstStyle/>
            <a:p>
              <a:r>
                <a:rPr lang="zh-CN" altLang="en-US" b="1">
                  <a:solidFill>
                    <a:srgbClr val="C00000"/>
                  </a:solidFill>
                  <a:latin typeface="阿里巴巴普惠体 B" panose="00020600040101010101" charset="-122"/>
                  <a:ea typeface="阿里巴巴普惠体 B" panose="00020600040101010101" charset="-122"/>
                </a:rPr>
                <a:t>加强党务工作者专业知识和工作能力</a:t>
              </a:r>
              <a:endParaRPr lang="zh-CN" altLang="en-US" b="1">
                <a:solidFill>
                  <a:srgbClr val="C00000"/>
                </a:solidFill>
                <a:latin typeface="阿里巴巴普惠体 B" panose="00020600040101010101" charset="-122"/>
                <a:ea typeface="阿里巴巴普惠体 B" panose="00020600040101010101" charset="-122"/>
              </a:endParaRPr>
            </a:p>
          </p:txBody>
        </p:sp>
        <p:sp>
          <p:nvSpPr>
            <p:cNvPr id="4" name="TextBox 17"/>
            <p:cNvSpPr txBox="1"/>
            <p:nvPr/>
          </p:nvSpPr>
          <p:spPr>
            <a:xfrm>
              <a:off x="2696845" y="4019550"/>
              <a:ext cx="7293610" cy="1076325"/>
            </a:xfrm>
            <a:prstGeom prst="rect">
              <a:avLst/>
            </a:prstGeom>
            <a:noFill/>
          </p:spPr>
          <p:txBody>
            <a:bodyPr wrap="square" rtlCol="0">
              <a:spAutoFit/>
            </a:bodyPr>
            <a:lstStyle>
              <a:defPPr>
                <a:defRPr lang="zh-CN"/>
              </a:defPPr>
              <a:lvl1pPr>
                <a:defRPr>
                  <a:solidFill>
                    <a:schemeClr val="bg1"/>
                  </a:solidFill>
                  <a:latin typeface="+mn-ea"/>
                  <a:ea typeface="+mn-ea"/>
                </a:defRPr>
              </a:lvl1pPr>
            </a:lstStyle>
            <a:p>
              <a:pPr algn="just"/>
              <a:r>
                <a:rPr lang="zh-CN" altLang="en-US" sz="1600">
                  <a:solidFill>
                    <a:srgbClr val="CF131C"/>
                  </a:solidFill>
                  <a:latin typeface="阿里巴巴普惠体 R" panose="00020600040101010101" charset="-122"/>
                  <a:ea typeface="阿里巴巴普惠体 R" panose="00020600040101010101" charset="-122"/>
                  <a:cs typeface="阿里巴巴普惠体 R" panose="00020600040101010101" charset="-122"/>
                </a:rPr>
                <a:t>主动参加某某市委党校组织的各类培训，每年不少于</a:t>
              </a:r>
              <a:r>
                <a:rPr lang="en-US" altLang="zh-CN" sz="1600">
                  <a:solidFill>
                    <a:srgbClr val="CF131C"/>
                  </a:solidFill>
                  <a:latin typeface="阿里巴巴普惠体 R" panose="00020600040101010101" charset="-122"/>
                  <a:ea typeface="阿里巴巴普惠体 R" panose="00020600040101010101" charset="-122"/>
                  <a:cs typeface="阿里巴巴普惠体 R" panose="00020600040101010101" charset="-122"/>
                </a:rPr>
                <a:t>2</a:t>
              </a:r>
              <a:r>
                <a:rPr lang="zh-CN" altLang="en-US" sz="1600">
                  <a:solidFill>
                    <a:srgbClr val="CF131C"/>
                  </a:solidFill>
                  <a:latin typeface="阿里巴巴普惠体 R" panose="00020600040101010101" charset="-122"/>
                  <a:ea typeface="阿里巴巴普惠体 R" panose="00020600040101010101" charset="-122"/>
                  <a:cs typeface="阿里巴巴普惠体 R" panose="00020600040101010101" charset="-122"/>
                </a:rPr>
                <a:t>次；邀请党校老师到公司上党课，每年至少</a:t>
              </a:r>
              <a:r>
                <a:rPr lang="en-US" altLang="zh-CN" sz="1600">
                  <a:solidFill>
                    <a:srgbClr val="CF131C"/>
                  </a:solidFill>
                  <a:latin typeface="阿里巴巴普惠体 R" panose="00020600040101010101" charset="-122"/>
                  <a:ea typeface="阿里巴巴普惠体 R" panose="00020600040101010101" charset="-122"/>
                  <a:cs typeface="阿里巴巴普惠体 R" panose="00020600040101010101" charset="-122"/>
                </a:rPr>
                <a:t>1</a:t>
              </a:r>
              <a:r>
                <a:rPr lang="zh-CN" altLang="en-US" sz="1600">
                  <a:solidFill>
                    <a:srgbClr val="CF131C"/>
                  </a:solidFill>
                  <a:latin typeface="阿里巴巴普惠体 R" panose="00020600040101010101" charset="-122"/>
                  <a:ea typeface="阿里巴巴普惠体 R" panose="00020600040101010101" charset="-122"/>
                  <a:cs typeface="阿里巴巴普惠体 R" panose="00020600040101010101" charset="-122"/>
                </a:rPr>
                <a:t>次；与业务合作单位、政府部门等相关党组织加强沟通联系，共同组织联谊、公益等活动，促进党务工作者交流学习，增强党务工作能力；寻找党员中专业人才充实到支委会中，改善公司党建工作质量。</a:t>
              </a:r>
              <a:endParaRPr lang="zh-CN" altLang="en-US" sz="1600">
                <a:solidFill>
                  <a:srgbClr val="CF131C"/>
                </a:solidFill>
                <a:latin typeface="阿里巴巴普惠体 R" panose="00020600040101010101" charset="-122"/>
                <a:ea typeface="阿里巴巴普惠体 R" panose="00020600040101010101" charset="-122"/>
                <a:cs typeface="阿里巴巴普惠体 R" panose="00020600040101010101" charset="-122"/>
              </a:endParaRPr>
            </a:p>
          </p:txBody>
        </p:sp>
      </p:grpSp>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90"/>
                                          </p:val>
                                        </p:tav>
                                        <p:tav tm="100000">
                                          <p:val>
                                            <p:fltVal val="0"/>
                                          </p:val>
                                        </p:tav>
                                      </p:tavLst>
                                    </p:anim>
                                    <p:animEffect transition="in" filter="fade">
                                      <p:cBhvr>
                                        <p:cTn id="10" dur="500"/>
                                        <p:tgtEl>
                                          <p:spTgt spid="5"/>
                                        </p:tgtEl>
                                      </p:cBhvr>
                                    </p:animEffect>
                                  </p:childTnLst>
                                </p:cTn>
                              </p:par>
                            </p:childTnLst>
                          </p:cTn>
                        </p:par>
                        <p:par>
                          <p:cTn id="11" fill="hold" nodeType="afterGroup">
                            <p:stCondLst>
                              <p:cond delay="500"/>
                            </p:stCondLst>
                            <p:childTnLst>
                              <p:par>
                                <p:cTn id="12" presetID="10"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750"/>
                                        <p:tgtEl>
                                          <p:spTgt spid="6"/>
                                        </p:tgtEl>
                                      </p:cBhvr>
                                    </p:animEffect>
                                  </p:childTnLst>
                                </p:cTn>
                              </p:par>
                            </p:childTnLst>
                          </p:cTn>
                        </p:par>
                        <p:par>
                          <p:cTn id="15" fill="hold" nodeType="afterGroup">
                            <p:stCondLst>
                              <p:cond delay="1250"/>
                            </p:stCondLst>
                            <p:childTnLst>
                              <p:par>
                                <p:cTn id="16" presetID="31"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750" fill="hold"/>
                                        <p:tgtEl>
                                          <p:spTgt spid="7"/>
                                        </p:tgtEl>
                                        <p:attrNameLst>
                                          <p:attrName>ppt_w</p:attrName>
                                        </p:attrNameLst>
                                      </p:cBhvr>
                                      <p:tavLst>
                                        <p:tav tm="0">
                                          <p:val>
                                            <p:fltVal val="0"/>
                                          </p:val>
                                        </p:tav>
                                        <p:tav tm="100000">
                                          <p:val>
                                            <p:strVal val="#ppt_w"/>
                                          </p:val>
                                        </p:tav>
                                      </p:tavLst>
                                    </p:anim>
                                    <p:anim calcmode="lin" valueType="num">
                                      <p:cBhvr>
                                        <p:cTn id="19" dur="750" fill="hold"/>
                                        <p:tgtEl>
                                          <p:spTgt spid="7"/>
                                        </p:tgtEl>
                                        <p:attrNameLst>
                                          <p:attrName>ppt_h</p:attrName>
                                        </p:attrNameLst>
                                      </p:cBhvr>
                                      <p:tavLst>
                                        <p:tav tm="0">
                                          <p:val>
                                            <p:fltVal val="0"/>
                                          </p:val>
                                        </p:tav>
                                        <p:tav tm="100000">
                                          <p:val>
                                            <p:strVal val="#ppt_h"/>
                                          </p:val>
                                        </p:tav>
                                      </p:tavLst>
                                    </p:anim>
                                    <p:anim calcmode="lin" valueType="num">
                                      <p:cBhvr>
                                        <p:cTn id="20" dur="750" fill="hold"/>
                                        <p:tgtEl>
                                          <p:spTgt spid="7"/>
                                        </p:tgtEl>
                                        <p:attrNameLst>
                                          <p:attrName>style.rotation</p:attrName>
                                        </p:attrNameLst>
                                      </p:cBhvr>
                                      <p:tavLst>
                                        <p:tav tm="0">
                                          <p:val>
                                            <p:fltVal val="90"/>
                                          </p:val>
                                        </p:tav>
                                        <p:tav tm="100000">
                                          <p:val>
                                            <p:fltVal val="0"/>
                                          </p:val>
                                        </p:tav>
                                      </p:tavLst>
                                    </p:anim>
                                    <p:animEffect transition="in" filter="fade">
                                      <p:cBhvr>
                                        <p:cTn id="21" dur="750"/>
                                        <p:tgtEl>
                                          <p:spTgt spid="7"/>
                                        </p:tgtEl>
                                      </p:cBhvr>
                                    </p:animEffect>
                                  </p:childTnLst>
                                </p:cTn>
                              </p:par>
                            </p:childTnLst>
                          </p:cTn>
                        </p:par>
                        <p:par>
                          <p:cTn id="22" fill="hold" nodeType="afterGroup">
                            <p:stCondLst>
                              <p:cond delay="2000"/>
                            </p:stCondLst>
                            <p:childTnLst>
                              <p:par>
                                <p:cTn id="23" presetID="10"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3"/>
          <a:stretch>
            <a:fillRect/>
          </a:stretch>
        </a:blipFill>
        <a:effectLst/>
      </p:bgPr>
    </p:bg>
    <p:spTree>
      <p:nvGrpSpPr>
        <p:cNvPr id="1" name=""/>
        <p:cNvGrpSpPr/>
        <p:nvPr/>
      </p:nvGrpSpPr>
      <p:grpSpPr>
        <a:xfrm>
          <a:off x="0" y="0"/>
          <a:ext cx="0" cy="0"/>
        </a:xfrm>
      </p:grpSpPr>
      <p:sp>
        <p:nvSpPr>
          <p:cNvPr id="22" name="标题"/>
          <p:cNvSpPr/>
          <p:nvPr/>
        </p:nvSpPr>
        <p:spPr>
          <a:xfrm>
            <a:off x="4244023" y="2177237"/>
            <a:ext cx="4653280" cy="1309370"/>
          </a:xfrm>
          <a:prstGeom prst="rect">
            <a:avLst/>
          </a:prstGeom>
          <a:noFill/>
        </p:spPr>
        <p:txBody>
          <a:bodyPr vert="horz" wrap="none" lIns="91440" tIns="45720" rIns="91440" bIns="45720" rtlCol="0" anchor="ctr">
            <a:spAutoFit/>
          </a:bodyPr>
          <a:lstStyle/>
          <a:p>
            <a:pPr algn="ctr">
              <a:lnSpc>
                <a:spcPct val="90000"/>
              </a:lnSpc>
              <a:spcBef>
                <a:spcPct val="0"/>
              </a:spcBef>
            </a:pPr>
            <a:r>
              <a:rPr lang="zh-CN" altLang="en-US" sz="8800" b="1">
                <a:solidFill>
                  <a:srgbClr val="C00000"/>
                </a:solidFill>
                <a:latin typeface="阿里巴巴普惠体 B" panose="00020600040101010101" charset="-122"/>
                <a:ea typeface="阿里巴巴普惠体 B" panose="00020600040101010101" charset="-122"/>
                <a:cs typeface="微软雅黑" panose="020b0503020204020204" pitchFamily="34" charset="-122"/>
              </a:rPr>
              <a:t>感谢观看</a:t>
            </a:r>
            <a:endParaRPr lang="zh-CN" altLang="en-US" sz="8800" b="1">
              <a:solidFill>
                <a:srgbClr val="C00000"/>
              </a:solidFill>
              <a:latin typeface="阿里巴巴普惠体 B" panose="00020600040101010101" charset="-122"/>
              <a:ea typeface="阿里巴巴普惠体 B" panose="00020600040101010101" charset="-122"/>
              <a:cs typeface="微软雅黑" panose="020b0503020204020204" pitchFamily="34" charset="-122"/>
            </a:endParaRPr>
          </a:p>
        </p:txBody>
      </p:sp>
      <p:grpSp>
        <p:nvGrpSpPr>
          <p:cNvPr id="2" name="组合 1"/>
          <p:cNvGrpSpPr/>
          <p:nvPr/>
        </p:nvGrpSpPr>
        <p:grpSpPr>
          <a:xfrm>
            <a:off x="2823528" y="3434744"/>
            <a:ext cx="7365365" cy="1705329"/>
            <a:chOff x="2823528" y="3434744"/>
            <a:chExt cx="7365365" cy="1705329"/>
          </a:xfrm>
        </p:grpSpPr>
        <p:sp>
          <p:nvSpPr>
            <p:cNvPr id="21" name="文本"/>
            <p:cNvSpPr/>
            <p:nvPr/>
          </p:nvSpPr>
          <p:spPr>
            <a:xfrm>
              <a:off x="2823528" y="3434744"/>
              <a:ext cx="7365365" cy="583565"/>
            </a:xfrm>
            <a:prstGeom prst="rect">
              <a:avLst/>
            </a:prstGeom>
            <a:noFill/>
          </p:spPr>
          <p:txBody>
            <a:bodyPr vert="horz" wrap="none" lIns="91440" tIns="45720" rIns="91440" bIns="45720" rtlCol="0" anchor="ctr">
              <a:spAutoFit/>
            </a:bodyPr>
            <a:lstStyle/>
            <a:p>
              <a:r>
                <a:rPr lang="en-US" altLang="zh-CN" sz="3200" b="1" spc="300">
                  <a:ln w="15875">
                    <a:noFill/>
                  </a:ln>
                  <a:solidFill>
                    <a:srgbClr val="C00000"/>
                  </a:solidFill>
                  <a:latin typeface="阿里巴巴普惠体 B" panose="00020600040101010101" charset="-122"/>
                  <a:ea typeface="阿里巴巴普惠体 B" panose="00020600040101010101" charset="-122"/>
                  <a:cs typeface="阿里巴巴普惠体 B" panose="00020600040101010101" charset="-122"/>
                </a:rPr>
                <a:t>—</a:t>
              </a:r>
              <a:r>
                <a:rPr lang="zh-CN" altLang="en-US" sz="3200" b="1" spc="300">
                  <a:ln w="15875">
                    <a:noFill/>
                  </a:ln>
                  <a:solidFill>
                    <a:srgbClr val="C00000"/>
                  </a:solidFill>
                  <a:latin typeface="阿里巴巴普惠体 B" panose="00020600040101010101" charset="-122"/>
                  <a:ea typeface="阿里巴巴普惠体 B" panose="00020600040101010101" charset="-122"/>
                  <a:cs typeface="阿里巴巴普惠体 B" panose="00020600040101010101" charset="-122"/>
                </a:rPr>
                <a:t>热烈庆祝中国共产党建党</a:t>
              </a:r>
              <a:r>
                <a:rPr lang="en-US" altLang="zh-CN" sz="3200" b="1" spc="300">
                  <a:ln w="15875">
                    <a:noFill/>
                  </a:ln>
                  <a:solidFill>
                    <a:srgbClr val="C00000"/>
                  </a:solidFill>
                  <a:latin typeface="阿里巴巴普惠体 B" panose="00020600040101010101" charset="-122"/>
                  <a:ea typeface="阿里巴巴普惠体 B" panose="00020600040101010101" charset="-122"/>
                  <a:cs typeface="阿里巴巴普惠体 B" panose="00020600040101010101" charset="-122"/>
                </a:rPr>
                <a:t>99</a:t>
              </a:r>
              <a:r>
                <a:rPr lang="zh-CN" altLang="en-US" sz="3200" b="1" spc="300">
                  <a:ln w="15875">
                    <a:noFill/>
                  </a:ln>
                  <a:solidFill>
                    <a:srgbClr val="C00000"/>
                  </a:solidFill>
                  <a:latin typeface="阿里巴巴普惠体 B" panose="00020600040101010101" charset="-122"/>
                  <a:ea typeface="阿里巴巴普惠体 B" panose="00020600040101010101" charset="-122"/>
                  <a:cs typeface="阿里巴巴普惠体 B" panose="00020600040101010101" charset="-122"/>
                </a:rPr>
                <a:t>周年</a:t>
              </a:r>
              <a:r>
                <a:rPr lang="en-US" altLang="zh-CN" sz="3200" b="1" spc="300">
                  <a:ln w="15875">
                    <a:noFill/>
                  </a:ln>
                  <a:solidFill>
                    <a:srgbClr val="C00000"/>
                  </a:solidFill>
                  <a:latin typeface="阿里巴巴普惠体 B" panose="00020600040101010101" charset="-122"/>
                  <a:ea typeface="阿里巴巴普惠体 B" panose="00020600040101010101" charset="-122"/>
                  <a:cs typeface="阿里巴巴普惠体 B" panose="00020600040101010101" charset="-122"/>
                </a:rPr>
                <a:t>—</a:t>
              </a:r>
              <a:endParaRPr lang="zh-CN" altLang="en-US" sz="3200" b="1" spc="300">
                <a:ln w="15875">
                  <a:noFill/>
                </a:ln>
                <a:solidFill>
                  <a:srgbClr val="C00000"/>
                </a:solidFill>
                <a:latin typeface="阿里巴巴普惠体 B" panose="00020600040101010101" charset="-122"/>
                <a:ea typeface="阿里巴巴普惠体 B" panose="00020600040101010101" charset="-122"/>
                <a:cs typeface="阿里巴巴普惠体 B" panose="00020600040101010101" charset="-122"/>
              </a:endParaRPr>
            </a:p>
          </p:txBody>
        </p:sp>
        <p:sp>
          <p:nvSpPr>
            <p:cNvPr id="6" name="文本"/>
            <p:cNvSpPr/>
            <p:nvPr/>
          </p:nvSpPr>
          <p:spPr>
            <a:xfrm>
              <a:off x="5403533" y="4067204"/>
              <a:ext cx="2100580" cy="460375"/>
            </a:xfrm>
            <a:prstGeom prst="rect">
              <a:avLst/>
            </a:prstGeom>
            <a:noFill/>
          </p:spPr>
          <p:txBody>
            <a:bodyPr vert="horz" wrap="none" lIns="91440" tIns="45720" rIns="91440" bIns="45720" rtlCol="0" anchor="ctr">
              <a:spAutoFit/>
            </a:bodyPr>
            <a:lstStyle/>
            <a:p>
              <a:r>
                <a:rPr lang="en-US" sz="2400" b="1" spc="300">
                  <a:ln w="15875">
                    <a:noFill/>
                  </a:ln>
                  <a:solidFill>
                    <a:srgbClr val="C00000"/>
                  </a:solidFill>
                  <a:latin typeface="阿里巴巴普惠体 B" panose="00020600040101010101" charset="-122"/>
                  <a:ea typeface="阿里巴巴普惠体 B" panose="00020600040101010101" charset="-122"/>
                </a:rPr>
                <a:t>1921--2020</a:t>
              </a:r>
              <a:endParaRPr lang="en-US" sz="2400" b="1" spc="300">
                <a:ln w="15875">
                  <a:noFill/>
                </a:ln>
                <a:solidFill>
                  <a:srgbClr val="C00000"/>
                </a:solidFill>
                <a:latin typeface="阿里巴巴普惠体 B" panose="00020600040101010101" charset="-122"/>
                <a:ea typeface="阿里巴巴普惠体 B" panose="00020600040101010101" charset="-122"/>
              </a:endParaRPr>
            </a:p>
          </p:txBody>
        </p:sp>
        <p:sp>
          <p:nvSpPr>
            <p:cNvPr id="23" name="文本"/>
            <p:cNvSpPr/>
            <p:nvPr/>
          </p:nvSpPr>
          <p:spPr>
            <a:xfrm>
              <a:off x="5076825" y="4545583"/>
              <a:ext cx="2987675" cy="594490"/>
            </a:xfrm>
            <a:prstGeom prst="roundRect">
              <a:avLst>
                <a:gd name="adj" fmla="val 50000"/>
              </a:avLst>
            </a:prstGeom>
            <a:solidFill>
              <a:srgbClr val="C00000"/>
            </a:solidFill>
          </p:spPr>
          <p:txBody>
            <a:bodyPr vert="horz" wrap="square" lIns="144000" tIns="72000" rIns="144000" bIns="72000" rtlCol="0" anchor="ctr">
              <a:spAutoFit/>
            </a:bodyPr>
            <a:lstStyle/>
            <a:p>
              <a:pPr algn="ctr">
                <a:lnSpc>
                  <a:spcPct val="90000"/>
                </a:lnSpc>
                <a:spcBef>
                  <a:spcPct val="0"/>
                </a:spcBef>
              </a:pPr>
              <a:r>
                <a:rPr lang="zh-CN" altLang="en-US" sz="2000" b="1" spc="120">
                  <a:solidFill>
                    <a:schemeClr val="bg1"/>
                  </a:solidFill>
                  <a:latin typeface="阿里巴巴普惠体 B" panose="00020600040101010101" charset="-122"/>
                  <a:ea typeface="阿里巴巴普惠体 B" panose="00020600040101010101" charset="-122"/>
                  <a:cs typeface="微软雅黑" panose="020b0503020204020204" pitchFamily="34" charset="-122"/>
                </a:rPr>
                <a:t>汇报人：</a:t>
              </a:r>
              <a:r>
                <a:rPr lang="en-US" altLang="zh-CN" sz="2000" b="1" spc="120">
                  <a:solidFill>
                    <a:schemeClr val="bg1"/>
                  </a:solidFill>
                  <a:latin typeface="阿里巴巴普惠体 B" panose="00020600040101010101" charset="-122"/>
                  <a:ea typeface="阿里巴巴普惠体 B" panose="00020600040101010101" charset="-122"/>
                  <a:cs typeface="微软雅黑" panose="020b0503020204020204" pitchFamily="34" charset="-122"/>
                </a:rPr>
                <a:t>PPT</a:t>
              </a:r>
              <a:r>
                <a:rPr lang="zh-CN" altLang="en-US" sz="2000" b="1" spc="120">
                  <a:solidFill>
                    <a:schemeClr val="bg1"/>
                  </a:solidFill>
                  <a:latin typeface="阿里巴巴普惠体 B" panose="00020600040101010101" charset="-122"/>
                  <a:ea typeface="阿里巴巴普惠体 B" panose="00020600040101010101" charset="-122"/>
                  <a:cs typeface="微软雅黑" panose="020b0503020204020204" pitchFamily="34" charset="-122"/>
                </a:rPr>
                <a:t>汇</a:t>
              </a:r>
              <a:endParaRPr lang="zh-CN" altLang="en-US" sz="2000" b="1" spc="120">
                <a:solidFill>
                  <a:schemeClr val="bg1"/>
                </a:solidFill>
                <a:latin typeface="阿里巴巴普惠体 B" panose="00020600040101010101" charset="-122"/>
                <a:ea typeface="阿里巴巴普惠体 B" panose="00020600040101010101" charset="-122"/>
                <a:cs typeface="微软雅黑" panose="020b0503020204020204" pitchFamily="34" charset="-122"/>
              </a:endParaRPr>
            </a:p>
          </p:txBody>
        </p:sp>
      </p:grpSp>
    </p:spTree>
    <p:custDataLst>
      <p:tags r:id="rId4"/>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10"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3207653" y="3067213"/>
            <a:ext cx="447474" cy="492699"/>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5" rIns="91393" bIns="45695" anchor="ctr"/>
          <a:lstStyle/>
          <a:p>
            <a:pPr algn="ctr" fontAlgn="base">
              <a:defRPr/>
            </a:pPr>
            <a:endParaRPr lang="zh-CN" altLang="en-US" sz="135" strike="noStrike" noProof="1">
              <a:solidFill>
                <a:prstClr val="white"/>
              </a:solidFill>
            </a:endParaRPr>
          </a:p>
        </p:txBody>
      </p:sp>
      <p:sp>
        <p:nvSpPr>
          <p:cNvPr id="4" name="矩形 3"/>
          <p:cNvSpPr/>
          <p:nvPr/>
        </p:nvSpPr>
        <p:spPr>
          <a:xfrm>
            <a:off x="3649175" y="3069594"/>
            <a:ext cx="7016771" cy="4926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4933" tIns="0" rIns="134933"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526056" y="2494780"/>
            <a:ext cx="6981068" cy="5807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3225"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8507122" y="2491210"/>
            <a:ext cx="640268" cy="58433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5" rIns="91393" bIns="45695" anchor="ctr"/>
          <a:lstStyle/>
          <a:p>
            <a:pPr algn="ctr" fontAlgn="base">
              <a:defRPr/>
            </a:pPr>
            <a:endParaRPr lang="zh-CN" altLang="en-US" sz="135" strike="noStrike" noProof="1">
              <a:solidFill>
                <a:prstClr val="white"/>
              </a:solidFill>
            </a:endParaRPr>
          </a:p>
        </p:txBody>
      </p:sp>
      <p:sp>
        <p:nvSpPr>
          <p:cNvPr id="38917" name="矩形 11"/>
          <p:cNvSpPr/>
          <p:nvPr/>
        </p:nvSpPr>
        <p:spPr>
          <a:xfrm>
            <a:off x="2916081" y="3797929"/>
            <a:ext cx="6268204" cy="1268638"/>
          </a:xfrm>
          <a:prstGeom prst="rect">
            <a:avLst/>
          </a:prstGeom>
          <a:noFill/>
          <a:ln w="25400">
            <a:noFill/>
          </a:ln>
        </p:spPr>
        <p:txBody>
          <a:bodyPr lIns="91393" tIns="45695" rIns="91393" bIns="45695" anchor="ctr"/>
          <a:lstStyle/>
          <a:p>
            <a:pPr eaLnBrk="0" hangingPunct="0">
              <a:lnSpc>
                <a:spcPts val="2400"/>
              </a:lnSpc>
            </a:pP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模板下载：</a:t>
            </a:r>
            <a:r>
              <a:rPr lang="en-US" altLang="zh-CN" sz="1055"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1055" b="1">
                <a:solidFill>
                  <a:srgbClr val="FFC000"/>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行业</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1055" b="1">
                <a:solidFill>
                  <a:srgbClr val="4A452A"/>
                </a:solidFill>
                <a:latin typeface="微软雅黑" panose="020b0503020204020204" pitchFamily="34" charset="-122"/>
                <a:ea typeface="微软雅黑" panose="020b0503020204020204" pitchFamily="34" charset="-122"/>
              </a:rPr>
              <a:t>工作</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1055" b="1">
                <a:solidFill>
                  <a:srgbClr val="4A452A"/>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节日</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背景图片：</a:t>
            </a:r>
            <a:r>
              <a:rPr lang="en-US" altLang="zh-CN" sz="1055" b="1">
                <a:solidFill>
                  <a:srgbClr val="4A452A"/>
                </a:solidFill>
                <a:latin typeface="微软雅黑" panose="020b0503020204020204" pitchFamily="34" charset="-122"/>
                <a:ea typeface="微软雅黑" panose="020b0503020204020204" pitchFamily="34" charset="-122"/>
              </a:rPr>
              <a:t> </a:t>
            </a:r>
            <a:r>
              <a:rPr lang="en-US" altLang="zh-CN" sz="1055" b="1">
                <a:solidFill>
                  <a:srgbClr val="4A452A"/>
                </a:solidFill>
                <a:latin typeface="微软雅黑" panose="020b0503020204020204" pitchFamily="34" charset="-122"/>
                <a:ea typeface="微软雅黑" panose="020b0503020204020204" pitchFamily="34" charset="-122"/>
                <a:hlinkClick r:id="rId7"/>
              </a:rPr>
              <a:t>www.ppthui.com/beijing/</a:t>
            </a:r>
            <a:r>
              <a:rPr lang="en-US" altLang="zh-CN" sz="1055" b="1">
                <a:solidFill>
                  <a:srgbClr val="4A452A"/>
                </a:solidFill>
                <a:latin typeface="微软雅黑" panose="020b0503020204020204" pitchFamily="34" charset="-122"/>
                <a:ea typeface="微软雅黑" panose="020b0503020204020204" pitchFamily="34" charset="-122"/>
              </a:rPr>
              <a:t>            PPT</a:t>
            </a:r>
            <a:r>
              <a:rPr lang="zh-CN" altLang="en-US" sz="1055" b="1">
                <a:solidFill>
                  <a:srgbClr val="4A452A"/>
                </a:solidFill>
                <a:latin typeface="微软雅黑" panose="020b0503020204020204" pitchFamily="34" charset="-122"/>
                <a:ea typeface="微软雅黑" panose="020b0503020204020204" pitchFamily="34" charset="-122"/>
              </a:rPr>
              <a:t>课件模板：</a:t>
            </a:r>
            <a:r>
              <a:rPr lang="en-US" altLang="zh-CN" sz="1055" b="1">
                <a:solidFill>
                  <a:srgbClr val="4A452A"/>
                </a:solidFill>
                <a:latin typeface="微软雅黑" panose="020b0503020204020204" pitchFamily="34" charset="-122"/>
                <a:ea typeface="微软雅黑" panose="020b0503020204020204" pitchFamily="34" charset="-122"/>
                <a:hlinkClick r:id="rId8"/>
              </a:rPr>
              <a:t>www.ppthui.com/kejian/</a:t>
            </a:r>
            <a:endParaRPr lang="en-US" altLang="zh-CN" sz="1055"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9"/>
          <a:stretch>
            <a:fillRect/>
          </a:stretch>
        </p:blipFill>
        <p:spPr>
          <a:xfrm>
            <a:off x="4622670" y="975034"/>
            <a:ext cx="2856217" cy="1428109"/>
          </a:xfrm>
          <a:prstGeom prst="rect">
            <a:avLst/>
          </a:prstGeom>
          <a:noFill/>
          <a:ln w="9525">
            <a:noFill/>
          </a:ln>
        </p:spPr>
      </p:pic>
    </p:spTree>
  </p:cSld>
  <p:clrMapOvr>
    <a:masterClrMapping/>
  </p:clrMapOvr>
  <p:transition spd="med" advClick="0" advTm="0">
    <p:push dir="r"/>
  </p:transition>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8890" y="-13970"/>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zh-CN" altLang="en-US"/>
          </a:p>
        </p:txBody>
      </p:sp>
      <p:sp>
        <p:nvSpPr>
          <p:cNvPr id="7" name="矩形 6"/>
          <p:cNvSpPr/>
          <p:nvPr/>
        </p:nvSpPr>
        <p:spPr>
          <a:xfrm>
            <a:off x="635" y="161544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78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794000" y="3114675"/>
            <a:ext cx="6600825" cy="1964690"/>
          </a:xfrm>
          <a:prstGeom prst="rect">
            <a:avLst/>
          </a:prstGeom>
          <a:noFill/>
          <a:ln w="25400">
            <a:noFill/>
          </a:ln>
        </p:spPr>
        <p:txBody>
          <a:bodyPr wrap="none" lIns="91386" tIns="45691" rIns="91386" bIns="4569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ts val="2400"/>
              </a:lnSpc>
            </a:pPr>
            <a:r>
              <a:rPr lang="en-US" altLang="zh-CN" sz="28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2400" b="1" spc="20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2400"/>
              </a:lnSpc>
            </a:pPr>
            <a:endParaRPr lang="en-US" altLang="zh-CN" sz="2400" b="1">
              <a:solidFill>
                <a:schemeClr val="tx1"/>
              </a:solidFill>
              <a:latin typeface="+mn-ea"/>
              <a:cs typeface="+mn-ea"/>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PPT模板下载：</a:t>
            </a:r>
            <a:r>
              <a:rPr lang="en-US" altLang="zh-CN" sz="1200">
                <a:latin typeface="微软雅黑" panose="020b0503020204020204" charset="-122"/>
                <a:ea typeface="微软雅黑"/>
                <a:cs typeface="微软雅黑" panose="020b0503020204020204" charset="-122"/>
                <a:hlinkClick r:id="rId4"/>
              </a:rPr>
              <a:t>www.ppthui.com/muban/</a:t>
            </a:r>
            <a:r>
              <a:rPr lang="en-US" altLang="zh-CN" sz="1200" b="1">
                <a:solidFill>
                  <a:srgbClr val="FFC000"/>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行业PPT模板：</a:t>
            </a:r>
            <a:r>
              <a:rPr lang="en-US" altLang="zh-CN" sz="1200">
                <a:latin typeface="微软雅黑" panose="020b0503020204020204" charset="-122"/>
                <a:ea typeface="微软雅黑"/>
                <a:cs typeface="微软雅黑" panose="020b0503020204020204" charset="-122"/>
                <a:hlinkClick r:id="rId5"/>
              </a:rPr>
              <a:t>www.ppthui.com/hangye/</a:t>
            </a:r>
            <a:endParaRPr lang="en-US" altLang="zh-CN" sz="1200" b="1">
              <a:solidFill>
                <a:srgbClr val="4A452A"/>
              </a:solidFill>
              <a:latin typeface="微软雅黑" panose="020b0503020204020204" charset="-122"/>
              <a:ea typeface="微软雅黑"/>
              <a:cs typeface="微软雅黑" panose="020b0503020204020204" charset="-122"/>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工作PPT模板：</a:t>
            </a:r>
            <a:r>
              <a:rPr lang="en-US" altLang="zh-CN" sz="1200">
                <a:latin typeface="微软雅黑" panose="020b0503020204020204" charset="-122"/>
                <a:ea typeface="微软雅黑"/>
                <a:cs typeface="微软雅黑" panose="020b0503020204020204" charset="-122"/>
                <a:hlinkClick r:id="rId6"/>
              </a:rPr>
              <a:t>www.ppthui.com/gongzuo/</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节日PPT模板：</a:t>
            </a:r>
            <a:r>
              <a:rPr lang="en-US" altLang="zh-CN" sz="1200">
                <a:latin typeface="微软雅黑" panose="020b0503020204020204" charset="-122"/>
                <a:ea typeface="微软雅黑"/>
                <a:cs typeface="微软雅黑" panose="020b0503020204020204" charset="-122"/>
                <a:hlinkClick r:id="rId7"/>
              </a:rPr>
              <a:t>www.ppthui.com/jieri/</a:t>
            </a:r>
            <a:endParaRPr lang="en-US" altLang="zh-CN" sz="12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党政军事PPT：</a:t>
            </a:r>
            <a:r>
              <a:rPr lang="en-US" altLang="zh-CN" sz="1200">
                <a:latin typeface="微软雅黑" panose="020b0503020204020204" charset="-122"/>
                <a:ea typeface="微软雅黑"/>
                <a:cs typeface="微软雅黑" panose="020b0503020204020204" charset="-122"/>
                <a:hlinkClick r:id="rId8"/>
              </a:rPr>
              <a:t>www.ppthui.com/dangzheng/</a:t>
            </a:r>
            <a:r>
              <a:rPr lang="en-US" altLang="zh-CN" sz="1200">
                <a:solidFill>
                  <a:srgbClr val="4A452A"/>
                </a:solidFill>
                <a:latin typeface="微软雅黑" panose="020b0503020204020204" charset="-122"/>
                <a:ea typeface="微软雅黑"/>
                <a:cs typeface="微软雅黑" panose="020b0503020204020204" charset="-122"/>
              </a:rPr>
              <a:t> </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教育说课课件：</a:t>
            </a:r>
            <a:r>
              <a:rPr lang="en-US" altLang="zh-CN" sz="1200">
                <a:latin typeface="微软雅黑" panose="020b0503020204020204" charset="-122"/>
                <a:ea typeface="微软雅黑"/>
                <a:cs typeface="微软雅黑" panose="020b0503020204020204" charset="-122"/>
                <a:hlinkClick r:id="rId9"/>
              </a:rPr>
              <a:t>www.ppthui.com/jiaoyu/</a:t>
            </a:r>
            <a:endParaRPr lang="en-US" altLang="zh-CN" sz="12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666566" y="96964"/>
            <a:ext cx="2856060" cy="1428031"/>
          </a:xfrm>
          <a:prstGeom prst="rect">
            <a:avLst/>
          </a:prstGeom>
          <a:noFill/>
          <a:ln w="9525">
            <a:noFill/>
          </a:ln>
        </p:spPr>
      </p:pic>
      <p:sp>
        <p:nvSpPr>
          <p:cNvPr id="2" name="文本框 1"/>
          <p:cNvSpPr txBox="1"/>
          <p:nvPr/>
        </p:nvSpPr>
        <p:spPr>
          <a:xfrm>
            <a:off x="1886585" y="5079365"/>
            <a:ext cx="8420735" cy="1368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模板：</a:t>
            </a:r>
            <a:r>
              <a:rPr lang="zh-CN" altLang="en-US" sz="1200">
                <a:latin typeface="微软雅黑" panose="020b0503020204020204" charset="-122"/>
                <a:ea typeface="微软雅黑"/>
                <a:cs typeface="微软雅黑" panose="020b0503020204020204" charset="-122"/>
                <a:hlinkClick r:id="rId11" action="ppaction://hlinkfile"/>
              </a:rPr>
              <a:t>简洁模板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2" action="ppaction://hlinkfile"/>
              </a:rPr>
              <a:t>商务模板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3" action="ppaction://hlinkfile"/>
              </a:rPr>
              <a:t>自然风景</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4" action="ppaction://hlinkfile"/>
              </a:rPr>
              <a:t>时尚模板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5" action="ppaction://hlinkfile"/>
              </a:rPr>
              <a:t>古典模板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6" action="ppaction://hlinkfile"/>
              </a:rPr>
              <a:t>浪漫爱情</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7" action="ppaction://hlinkfile"/>
              </a:rPr>
              <a:t>卡通动漫</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8" action="ppaction://hlinkfile"/>
              </a:rPr>
              <a:t>艺术设计</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9" action="ppaction://hlinkfile"/>
              </a:rPr>
              <a:t>主题班会</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0" action="ppaction://hlinkfile"/>
              </a:rPr>
              <a:t>背景图片</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行业</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21" action="ppaction://hlinkfile"/>
              </a:rPr>
              <a:t>党政军事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2" action="ppaction://hlinkfile"/>
              </a:rPr>
              <a:t>科技模板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3" action="ppaction://hlinkfile"/>
              </a:rPr>
              <a:t>工业机械</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4" action="ppaction://hlinkfile"/>
              </a:rPr>
              <a:t>医学医疗</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5" action="ppaction://hlinkfile"/>
              </a:rPr>
              <a:t>旅游旅行</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金融理财</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7" action="ppaction://hlinkfile"/>
              </a:rPr>
              <a:t>餐饮美食</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8" action="ppaction://hlinkfile"/>
              </a:rPr>
              <a:t>教育培训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9" action="ppaction://hlinkfile"/>
              </a:rPr>
              <a:t>教学说课</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0" action="ppaction://hlinkfile"/>
              </a:rPr>
              <a:t>营销销售</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工作</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31" action="ppaction://hlinkfile"/>
              </a:rPr>
              <a:t>工作汇报</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2" action="ppaction://hlinkfile"/>
              </a:rPr>
              <a:t>毕业答辩</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3" action="ppaction://hlinkfile"/>
              </a:rPr>
              <a:t>工作培训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4" action="ppaction://hlinkfile"/>
              </a:rPr>
              <a:t>述职报告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5" action="ppaction://hlinkfile"/>
              </a:rPr>
              <a:t>分析报告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6" action="ppaction://hlinkfile"/>
              </a:rPr>
              <a:t>个人简历</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7" action="ppaction://hlinkfile"/>
              </a:rPr>
              <a:t>公司简介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商业金融</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8" action="ppaction://hlinkfile"/>
              </a:rPr>
              <a:t>工作总结</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9" action="ppaction://hlinkfile"/>
              </a:rPr>
              <a:t>团队管理</a:t>
            </a:r>
            <a:endParaRPr lang="zh-CN" altLang="en-US" sz="10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pPr algn="ctr"/>
            <a:r>
              <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3"/>
          <a:stretch>
            <a:fillRect/>
          </a:stretch>
        </a:blipFill>
        <a:effectLst/>
      </p:bgPr>
    </p:bg>
    <p:spTree>
      <p:nvGrpSpPr>
        <p:cNvPr id="1" name=""/>
        <p:cNvGrpSpPr/>
        <p:nvPr/>
      </p:nvGrpSpPr>
      <p:grpSpPr>
        <a:xfrm>
          <a:off x="0" y="0"/>
          <a:ext cx="0" cy="0"/>
        </a:xfrm>
      </p:grpSpPr>
      <p:grpSp>
        <p:nvGrpSpPr>
          <p:cNvPr id="12" name="组合 11"/>
          <p:cNvGrpSpPr/>
          <p:nvPr/>
        </p:nvGrpSpPr>
        <p:grpSpPr>
          <a:xfrm>
            <a:off x="5682999" y="1583055"/>
            <a:ext cx="1975485" cy="863600"/>
            <a:chOff x="8797" y="2341"/>
            <a:chExt cx="3111" cy="1360"/>
          </a:xfrm>
        </p:grpSpPr>
        <p:grpSp>
          <p:nvGrpSpPr>
            <p:cNvPr id="21" name="组合 21"/>
            <p:cNvGrpSpPr/>
            <p:nvPr/>
          </p:nvGrpSpPr>
          <p:grpSpPr>
            <a:xfrm>
              <a:off x="8797" y="2341"/>
              <a:ext cx="1543" cy="1361"/>
              <a:chOff x="5941486" y="3363838"/>
              <a:chExt cx="734968" cy="648072"/>
            </a:xfrm>
          </p:grpSpPr>
          <p:sp>
            <p:nvSpPr>
              <p:cNvPr id="22" name="椭圆 21"/>
              <p:cNvSpPr/>
              <p:nvPr/>
            </p:nvSpPr>
            <p:spPr>
              <a:xfrm>
                <a:off x="5978009" y="3363838"/>
                <a:ext cx="648072" cy="648072"/>
              </a:xfrm>
              <a:prstGeom prst="ellipse">
                <a:avLst/>
              </a:prstGeom>
              <a:gradFill>
                <a:gsLst>
                  <a:gs pos="0">
                    <a:srgbClr val="FF3302"/>
                  </a:gs>
                  <a:gs pos="100000">
                    <a:srgbClr val="CB0800"/>
                  </a:gs>
                </a:gsLst>
                <a:lin ang="5400000" scaled="1"/>
              </a:gradFill>
              <a:ln w="25400" cap="flat" cmpd="sng" algn="ctr">
                <a:noFill/>
                <a:prstDash val="solid"/>
              </a:ln>
              <a:effectLst/>
            </p:spPr>
            <p:txBody>
              <a:bodyPr rtlCol="0" anchor="ctr"/>
              <a:lstStyle/>
              <a:p>
                <a:pPr algn="ctr" defTabSz="1218565">
                  <a:defRPr/>
                </a:pPr>
                <a:endParaRPr lang="zh-CN" altLang="en-US" kern="0">
                  <a:gradFill>
                    <a:gsLst>
                      <a:gs pos="47000">
                        <a:prstClr val="white">
                          <a:lumMod val="95000"/>
                        </a:prstClr>
                      </a:gs>
                      <a:gs pos="0">
                        <a:prstClr val="white"/>
                      </a:gs>
                      <a:gs pos="100000">
                        <a:prstClr val="white"/>
                      </a:gs>
                    </a:gsLst>
                    <a:lin ang="5400000" scaled="0"/>
                  </a:gradFill>
                  <a:latin typeface="阿里巴巴普惠体 B" panose="00020600040101010101" charset="-122"/>
                  <a:ea typeface="阿里巴巴普惠体 B" panose="00020600040101010101" charset="-122"/>
                </a:endParaRPr>
              </a:p>
            </p:txBody>
          </p:sp>
          <p:sp>
            <p:nvSpPr>
              <p:cNvPr id="23" name="矩形 22"/>
              <p:cNvSpPr/>
              <p:nvPr/>
            </p:nvSpPr>
            <p:spPr>
              <a:xfrm>
                <a:off x="5941486" y="3395486"/>
                <a:ext cx="734968" cy="561741"/>
              </a:xfrm>
              <a:prstGeom prst="rect">
                <a:avLst/>
              </a:prstGeom>
            </p:spPr>
            <p:txBody>
              <a:bodyPr wrap="square">
                <a:spAutoFit/>
              </a:bodyPr>
              <a:lstStyle/>
              <a:p>
                <a:pPr algn="ctr" defTabSz="1218565">
                  <a:defRPr/>
                </a:pPr>
                <a:r>
                  <a:rPr lang="zh-CN" altLang="en-US" sz="4265" b="1" kern="0">
                    <a:gradFill>
                      <a:gsLst>
                        <a:gs pos="47000">
                          <a:prstClr val="white">
                            <a:lumMod val="95000"/>
                          </a:prstClr>
                        </a:gs>
                        <a:gs pos="0">
                          <a:prstClr val="white"/>
                        </a:gs>
                        <a:gs pos="100000">
                          <a:prstClr val="white"/>
                        </a:gs>
                      </a:gsLst>
                      <a:lin ang="5400000" scaled="0"/>
                    </a:gradFill>
                    <a:latin typeface="阿里巴巴普惠体 B" panose="00020600040101010101" charset="-122"/>
                    <a:ea typeface="阿里巴巴普惠体 B" panose="00020600040101010101" charset="-122"/>
                  </a:rPr>
                  <a:t>前</a:t>
                </a:r>
                <a:endParaRPr lang="zh-CN" altLang="en-US" sz="4265" b="1" kern="0">
                  <a:gradFill>
                    <a:gsLst>
                      <a:gs pos="47000">
                        <a:prstClr val="white">
                          <a:lumMod val="95000"/>
                        </a:prstClr>
                      </a:gs>
                      <a:gs pos="0">
                        <a:prstClr val="white"/>
                      </a:gs>
                      <a:gs pos="100000">
                        <a:prstClr val="white"/>
                      </a:gs>
                    </a:gsLst>
                    <a:lin ang="5400000" scaled="0"/>
                  </a:gradFill>
                  <a:latin typeface="阿里巴巴普惠体 B" panose="00020600040101010101" charset="-122"/>
                  <a:ea typeface="阿里巴巴普惠体 B" panose="00020600040101010101" charset="-122"/>
                </a:endParaRPr>
              </a:p>
            </p:txBody>
          </p:sp>
        </p:grpSp>
        <p:grpSp>
          <p:nvGrpSpPr>
            <p:cNvPr id="24" name="组合 24"/>
            <p:cNvGrpSpPr/>
            <p:nvPr/>
          </p:nvGrpSpPr>
          <p:grpSpPr>
            <a:xfrm>
              <a:off x="10366" y="2341"/>
              <a:ext cx="1543" cy="1361"/>
              <a:chOff x="6688792" y="3363838"/>
              <a:chExt cx="734968" cy="648072"/>
            </a:xfrm>
          </p:grpSpPr>
          <p:sp>
            <p:nvSpPr>
              <p:cNvPr id="25" name="椭圆 24"/>
              <p:cNvSpPr/>
              <p:nvPr/>
            </p:nvSpPr>
            <p:spPr>
              <a:xfrm>
                <a:off x="6732240" y="3363838"/>
                <a:ext cx="648072" cy="648072"/>
              </a:xfrm>
              <a:prstGeom prst="ellipse">
                <a:avLst/>
              </a:prstGeom>
              <a:gradFill>
                <a:gsLst>
                  <a:gs pos="0">
                    <a:srgbClr val="FF3302"/>
                  </a:gs>
                  <a:gs pos="100000">
                    <a:srgbClr val="CB0800"/>
                  </a:gs>
                </a:gsLst>
                <a:lin ang="5400000" scaled="1"/>
              </a:gradFill>
              <a:ln w="25400" cap="flat" cmpd="sng" algn="ctr">
                <a:noFill/>
                <a:prstDash val="solid"/>
              </a:ln>
              <a:effectLst/>
            </p:spPr>
            <p:txBody>
              <a:bodyPr rtlCol="0" anchor="ctr"/>
              <a:lstStyle/>
              <a:p>
                <a:pPr algn="ctr" defTabSz="1218565">
                  <a:defRPr/>
                </a:pPr>
                <a:endParaRPr lang="zh-CN" altLang="en-US" kern="0">
                  <a:gradFill>
                    <a:gsLst>
                      <a:gs pos="47000">
                        <a:prstClr val="white">
                          <a:lumMod val="95000"/>
                        </a:prstClr>
                      </a:gs>
                      <a:gs pos="0">
                        <a:prstClr val="white"/>
                      </a:gs>
                      <a:gs pos="100000">
                        <a:prstClr val="white"/>
                      </a:gs>
                    </a:gsLst>
                    <a:lin ang="5400000" scaled="0"/>
                  </a:gradFill>
                  <a:latin typeface="阿里巴巴普惠体 B" panose="00020600040101010101" charset="-122"/>
                  <a:ea typeface="阿里巴巴普惠体 B" panose="00020600040101010101" charset="-122"/>
                </a:endParaRPr>
              </a:p>
            </p:txBody>
          </p:sp>
          <p:sp>
            <p:nvSpPr>
              <p:cNvPr id="26" name="矩形 25"/>
              <p:cNvSpPr/>
              <p:nvPr/>
            </p:nvSpPr>
            <p:spPr>
              <a:xfrm>
                <a:off x="6688792" y="3395486"/>
                <a:ext cx="734968" cy="561741"/>
              </a:xfrm>
              <a:prstGeom prst="rect">
                <a:avLst/>
              </a:prstGeom>
            </p:spPr>
            <p:txBody>
              <a:bodyPr wrap="square">
                <a:spAutoFit/>
              </a:bodyPr>
              <a:lstStyle/>
              <a:p>
                <a:pPr algn="ctr" defTabSz="1218565">
                  <a:defRPr/>
                </a:pPr>
                <a:r>
                  <a:rPr lang="zh-CN" altLang="en-US" sz="4265" b="1" kern="0">
                    <a:gradFill>
                      <a:gsLst>
                        <a:gs pos="47000">
                          <a:prstClr val="white">
                            <a:lumMod val="95000"/>
                          </a:prstClr>
                        </a:gs>
                        <a:gs pos="0">
                          <a:prstClr val="white"/>
                        </a:gs>
                        <a:gs pos="100000">
                          <a:prstClr val="white"/>
                        </a:gs>
                      </a:gsLst>
                      <a:lin ang="5400000" scaled="0"/>
                    </a:gradFill>
                    <a:latin typeface="阿里巴巴普惠体 B" panose="00020600040101010101" charset="-122"/>
                    <a:ea typeface="阿里巴巴普惠体 B" panose="00020600040101010101" charset="-122"/>
                  </a:rPr>
                  <a:t>言</a:t>
                </a:r>
                <a:endParaRPr lang="zh-CN" altLang="en-US" sz="4265" b="1" kern="0">
                  <a:gradFill>
                    <a:gsLst>
                      <a:gs pos="47000">
                        <a:prstClr val="white">
                          <a:lumMod val="95000"/>
                        </a:prstClr>
                      </a:gs>
                      <a:gs pos="0">
                        <a:prstClr val="white"/>
                      </a:gs>
                      <a:gs pos="100000">
                        <a:prstClr val="white"/>
                      </a:gs>
                    </a:gsLst>
                    <a:lin ang="5400000" scaled="0"/>
                  </a:gradFill>
                  <a:latin typeface="阿里巴巴普惠体 B" panose="00020600040101010101" charset="-122"/>
                  <a:ea typeface="阿里巴巴普惠体 B" panose="00020600040101010101" charset="-122"/>
                </a:endParaRPr>
              </a:p>
            </p:txBody>
          </p:sp>
        </p:grpSp>
      </p:grpSp>
      <p:sp>
        <p:nvSpPr>
          <p:cNvPr id="35" name="矩形 34"/>
          <p:cNvSpPr/>
          <p:nvPr/>
        </p:nvSpPr>
        <p:spPr>
          <a:xfrm>
            <a:off x="2411522" y="2595626"/>
            <a:ext cx="8518439" cy="3046988"/>
          </a:xfrm>
          <a:prstGeom prst="rect">
            <a:avLst/>
          </a:prstGeom>
        </p:spPr>
        <p:txBody>
          <a:bodyPr wrap="square">
            <a:spAutoFit/>
          </a:bodyPr>
          <a:lstStyle/>
          <a:p>
            <a:pPr>
              <a:lnSpc>
                <a:spcPct val="200000"/>
              </a:lnSpc>
            </a:pPr>
            <a:r>
              <a:rPr kumimoji="1" lang="zh-CN" altLang="en-US" sz="1600">
                <a:solidFill>
                  <a:srgbClr val="C00000"/>
                </a:solidFill>
                <a:latin typeface="阿里巴巴普惠体 B" panose="00020600040101010101" charset="-122"/>
                <a:ea typeface="阿里巴巴普惠体 B" panose="00020600040101010101" charset="-122"/>
                <a:cs typeface="阿里巴巴普惠体 B" panose="00020600040101010101" charset="-122"/>
              </a:rPr>
              <a:t>中国共产党在近百年艰辛的奋斗历史中</a:t>
            </a:r>
            <a:r>
              <a:rPr kumimoji="1" lang="en-US" altLang="zh-CN" sz="1600">
                <a:solidFill>
                  <a:srgbClr val="C00000"/>
                </a:solidFill>
                <a:latin typeface="阿里巴巴普惠体 B" panose="00020600040101010101" charset="-122"/>
                <a:ea typeface="阿里巴巴普惠体 B" panose="00020600040101010101" charset="-122"/>
                <a:cs typeface="阿里巴巴普惠体 B" panose="00020600040101010101" charset="-122"/>
              </a:rPr>
              <a:t>,</a:t>
            </a:r>
            <a:r>
              <a:rPr kumimoji="1" lang="zh-CN" altLang="en-US" sz="1600">
                <a:solidFill>
                  <a:srgbClr val="C00000"/>
                </a:solidFill>
                <a:latin typeface="阿里巴巴普惠体 B" panose="00020600040101010101" charset="-122"/>
                <a:ea typeface="阿里巴巴普惠体 B" panose="00020600040101010101" charset="-122"/>
                <a:cs typeface="阿里巴巴普惠体 B" panose="00020600040101010101" charset="-122"/>
              </a:rPr>
              <a:t>积累了大量的党建经验、斗争经验、执政经验、  社会主义建设的经验等</a:t>
            </a:r>
            <a:r>
              <a:rPr kumimoji="1" lang="en-US" altLang="zh-CN" sz="1600">
                <a:solidFill>
                  <a:srgbClr val="C00000"/>
                </a:solidFill>
                <a:latin typeface="阿里巴巴普惠体 B" panose="00020600040101010101" charset="-122"/>
                <a:ea typeface="阿里巴巴普惠体 B" panose="00020600040101010101" charset="-122"/>
                <a:cs typeface="阿里巴巴普惠体 B" panose="00020600040101010101" charset="-122"/>
              </a:rPr>
              <a:t>,</a:t>
            </a:r>
            <a:r>
              <a:rPr kumimoji="1" lang="zh-CN" altLang="en-US" sz="1600">
                <a:solidFill>
                  <a:srgbClr val="C00000"/>
                </a:solidFill>
                <a:latin typeface="阿里巴巴普惠体 B" panose="00020600040101010101" charset="-122"/>
                <a:ea typeface="阿里巴巴普惠体 B" panose="00020600040101010101" charset="-122"/>
                <a:cs typeface="阿里巴巴普惠体 B" panose="00020600040101010101" charset="-122"/>
              </a:rPr>
              <a:t>以及经受挫折失败的教训</a:t>
            </a:r>
            <a:r>
              <a:rPr kumimoji="1" lang="en-US" altLang="zh-CN" sz="1600">
                <a:solidFill>
                  <a:srgbClr val="C00000"/>
                </a:solidFill>
                <a:latin typeface="阿里巴巴普惠体 B" panose="00020600040101010101" charset="-122"/>
                <a:ea typeface="阿里巴巴普惠体 B" panose="00020600040101010101" charset="-122"/>
                <a:cs typeface="阿里巴巴普惠体 B" panose="00020600040101010101" charset="-122"/>
              </a:rPr>
              <a:t>,</a:t>
            </a:r>
            <a:r>
              <a:rPr kumimoji="1" lang="zh-CN" altLang="en-US" sz="1600">
                <a:solidFill>
                  <a:srgbClr val="C00000"/>
                </a:solidFill>
                <a:latin typeface="阿里巴巴普惠体 B" panose="00020600040101010101" charset="-122"/>
                <a:ea typeface="阿里巴巴普惠体 B" panose="00020600040101010101" charset="-122"/>
                <a:cs typeface="阿里巴巴普惠体 B" panose="00020600040101010101" charset="-122"/>
              </a:rPr>
              <a:t>都是我们宝贵的财富。这些经验是几代中国共产党人的智慧结晶</a:t>
            </a:r>
            <a:r>
              <a:rPr kumimoji="1" lang="en-US" altLang="zh-CN" sz="1600">
                <a:solidFill>
                  <a:srgbClr val="C00000"/>
                </a:solidFill>
                <a:latin typeface="阿里巴巴普惠体 B" panose="00020600040101010101" charset="-122"/>
                <a:ea typeface="阿里巴巴普惠体 B" panose="00020600040101010101" charset="-122"/>
                <a:cs typeface="阿里巴巴普惠体 B" panose="00020600040101010101" charset="-122"/>
              </a:rPr>
              <a:t>,</a:t>
            </a:r>
            <a:r>
              <a:rPr kumimoji="1" lang="zh-CN" altLang="en-US" sz="1600">
                <a:solidFill>
                  <a:srgbClr val="C00000"/>
                </a:solidFill>
                <a:latin typeface="阿里巴巴普惠体 B" panose="00020600040101010101" charset="-122"/>
                <a:ea typeface="阿里巴巴普惠体 B" panose="00020600040101010101" charset="-122"/>
                <a:cs typeface="阿里巴巴普惠体 B" panose="00020600040101010101" charset="-122"/>
              </a:rPr>
              <a:t>是我们治党治国的宝贵精神财富。  认真学习党史既是一次把握规律、把握未来的理论学习</a:t>
            </a:r>
            <a:r>
              <a:rPr kumimoji="1" lang="en-US" altLang="zh-CN" sz="1600">
                <a:solidFill>
                  <a:srgbClr val="C00000"/>
                </a:solidFill>
                <a:latin typeface="阿里巴巴普惠体 B" panose="00020600040101010101" charset="-122"/>
                <a:ea typeface="阿里巴巴普惠体 B" panose="00020600040101010101" charset="-122"/>
                <a:cs typeface="阿里巴巴普惠体 B" panose="00020600040101010101" charset="-122"/>
              </a:rPr>
              <a:t>,</a:t>
            </a:r>
            <a:r>
              <a:rPr kumimoji="1" lang="zh-CN" altLang="en-US" sz="1600">
                <a:solidFill>
                  <a:srgbClr val="C00000"/>
                </a:solidFill>
                <a:latin typeface="阿里巴巴普惠体 B" panose="00020600040101010101" charset="-122"/>
                <a:ea typeface="阿里巴巴普惠体 B" panose="00020600040101010101" charset="-122"/>
                <a:cs typeface="阿里巴巴普惠体 B" panose="00020600040101010101" charset="-122"/>
              </a:rPr>
              <a:t>也是一次坚定信仰、坚定方向的党性教育。通过学习必将增强我们对党的感情认同、理论认同、  政治认同。对继承和发扬光荣革命传统、党的优良作风，对提高自己的认识能力和处理实际问题的能力都是十分必要的和有益的。</a:t>
            </a:r>
            <a:endParaRPr kumimoji="1" lang="zh-CN" altLang="en-US" sz="1600">
              <a:solidFill>
                <a:srgbClr val="C00000"/>
              </a:solidFill>
              <a:latin typeface="阿里巴巴普惠体 B" panose="00020600040101010101" charset="-122"/>
              <a:ea typeface="阿里巴巴普惠体 B" panose="00020600040101010101" charset="-122"/>
              <a:cs typeface="阿里巴巴普惠体 B" panose="00020600040101010101" charset="-122"/>
            </a:endParaRPr>
          </a:p>
        </p:txBody>
      </p:sp>
    </p:spTree>
    <p:custDataLst>
      <p:tags r:id="rId4"/>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up)">
                                      <p:cBhvr>
                                        <p:cTn id="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2"/>
          <a:stretch>
            <a:fillRect/>
          </a:stretch>
        </a:blipFill>
        <a:effectLst/>
      </p:bgPr>
    </p:bg>
    <p:spTree>
      <p:nvGrpSpPr>
        <p:cNvPr id="1" name=""/>
        <p:cNvGrpSpPr/>
        <p:nvPr/>
      </p:nvGrpSpPr>
      <p:grpSpPr>
        <a:xfrm>
          <a:off x="0" y="0"/>
          <a:ext cx="0" cy="0"/>
        </a:xfrm>
      </p:grpSpPr>
      <p:grpSp>
        <p:nvGrpSpPr>
          <p:cNvPr id="2" name="组合 1"/>
          <p:cNvGrpSpPr/>
          <p:nvPr/>
        </p:nvGrpSpPr>
        <p:grpSpPr>
          <a:xfrm>
            <a:off x="5424805" y="2027555"/>
            <a:ext cx="5694045" cy="3091180"/>
            <a:chOff x="5424805" y="2027555"/>
            <a:chExt cx="5694045" cy="3091180"/>
          </a:xfrm>
        </p:grpSpPr>
        <p:sp>
          <p:nvSpPr>
            <p:cNvPr id="18" name="Freeform 23"/>
            <p:cNvSpPr/>
            <p:nvPr/>
          </p:nvSpPr>
          <p:spPr bwMode="auto">
            <a:xfrm>
              <a:off x="5424805" y="2038350"/>
              <a:ext cx="619760" cy="624205"/>
            </a:xfrm>
            <a:custGeom>
              <a:gdLst>
                <a:gd name="T0" fmla="*/ 91 w 865"/>
                <a:gd name="T1" fmla="*/ 0 h 865"/>
                <a:gd name="T2" fmla="*/ 774 w 865"/>
                <a:gd name="T3" fmla="*/ 0 h 865"/>
                <a:gd name="T4" fmla="*/ 865 w 865"/>
                <a:gd name="T5" fmla="*/ 91 h 865"/>
                <a:gd name="T6" fmla="*/ 865 w 865"/>
                <a:gd name="T7" fmla="*/ 774 h 865"/>
                <a:gd name="T8" fmla="*/ 774 w 865"/>
                <a:gd name="T9" fmla="*/ 865 h 865"/>
                <a:gd name="T10" fmla="*/ 91 w 865"/>
                <a:gd name="T11" fmla="*/ 865 h 865"/>
                <a:gd name="T12" fmla="*/ 0 w 865"/>
                <a:gd name="T13" fmla="*/ 774 h 865"/>
                <a:gd name="T14" fmla="*/ 0 w 865"/>
                <a:gd name="T15" fmla="*/ 91 h 865"/>
                <a:gd name="T16" fmla="*/ 91 w 865"/>
                <a:gd name="T17" fmla="*/ 0 h 8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5" h="865">
                  <a:moveTo>
                    <a:pt x="91" y="0"/>
                  </a:moveTo>
                  <a:lnTo>
                    <a:pt x="774" y="0"/>
                  </a:lnTo>
                  <a:cubicBezTo>
                    <a:pt x="824" y="0"/>
                    <a:pt x="865" y="41"/>
                    <a:pt x="865" y="91"/>
                  </a:cubicBezTo>
                  <a:lnTo>
                    <a:pt x="865" y="774"/>
                  </a:lnTo>
                  <a:cubicBezTo>
                    <a:pt x="865" y="824"/>
                    <a:pt x="824" y="865"/>
                    <a:pt x="774" y="865"/>
                  </a:cubicBezTo>
                  <a:lnTo>
                    <a:pt x="91" y="865"/>
                  </a:lnTo>
                  <a:cubicBezTo>
                    <a:pt x="41" y="865"/>
                    <a:pt x="0" y="824"/>
                    <a:pt x="0" y="774"/>
                  </a:cubicBezTo>
                  <a:lnTo>
                    <a:pt x="0" y="91"/>
                  </a:lnTo>
                  <a:cubicBezTo>
                    <a:pt x="0" y="41"/>
                    <a:pt x="41" y="0"/>
                    <a:pt x="91" y="0"/>
                  </a:cubicBezTo>
                  <a:close/>
                </a:path>
              </a:pathLst>
            </a:custGeom>
            <a:solidFill>
              <a:srgbClr val="C6171F"/>
            </a:solidFill>
            <a:ln>
              <a:noFill/>
            </a:ln>
          </p:spPr>
          <p:txBody>
            <a:bodyPr vert="horz" wrap="square" lIns="91404" tIns="45702" rIns="91404" bIns="45702" numCol="1" anchor="t" anchorCtr="0" compatLnSpc="1"/>
            <a:lstStyle/>
            <a:p>
              <a:endParaRPr lang="zh-CN" altLang="en-US">
                <a:ea typeface="宋体" panose="02010600030101010101" pitchFamily="2" charset="-122"/>
              </a:endParaRPr>
            </a:p>
          </p:txBody>
        </p:sp>
        <p:sp>
          <p:nvSpPr>
            <p:cNvPr id="19" name="Freeform 24"/>
            <p:cNvSpPr/>
            <p:nvPr/>
          </p:nvSpPr>
          <p:spPr bwMode="auto">
            <a:xfrm>
              <a:off x="6120765" y="2027555"/>
              <a:ext cx="4998085" cy="624205"/>
            </a:xfrm>
            <a:custGeom>
              <a:gdLst>
                <a:gd name="T0" fmla="*/ 91 w 8683"/>
                <a:gd name="T1" fmla="*/ 0 h 865"/>
                <a:gd name="T2" fmla="*/ 8591 w 8683"/>
                <a:gd name="T3" fmla="*/ 0 h 865"/>
                <a:gd name="T4" fmla="*/ 8683 w 8683"/>
                <a:gd name="T5" fmla="*/ 91 h 865"/>
                <a:gd name="T6" fmla="*/ 8683 w 8683"/>
                <a:gd name="T7" fmla="*/ 774 h 865"/>
                <a:gd name="T8" fmla="*/ 8591 w 8683"/>
                <a:gd name="T9" fmla="*/ 865 h 865"/>
                <a:gd name="T10" fmla="*/ 91 w 8683"/>
                <a:gd name="T11" fmla="*/ 865 h 865"/>
                <a:gd name="T12" fmla="*/ 0 w 8683"/>
                <a:gd name="T13" fmla="*/ 774 h 865"/>
                <a:gd name="T14" fmla="*/ 0 w 8683"/>
                <a:gd name="T15" fmla="*/ 91 h 865"/>
                <a:gd name="T16" fmla="*/ 91 w 8683"/>
                <a:gd name="T17" fmla="*/ 0 h 8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83" h="865">
                  <a:moveTo>
                    <a:pt x="91" y="0"/>
                  </a:moveTo>
                  <a:lnTo>
                    <a:pt x="8591" y="0"/>
                  </a:lnTo>
                  <a:cubicBezTo>
                    <a:pt x="8642" y="0"/>
                    <a:pt x="8683" y="41"/>
                    <a:pt x="8683" y="91"/>
                  </a:cubicBezTo>
                  <a:lnTo>
                    <a:pt x="8683" y="774"/>
                  </a:lnTo>
                  <a:cubicBezTo>
                    <a:pt x="8683" y="824"/>
                    <a:pt x="8642" y="865"/>
                    <a:pt x="8591" y="865"/>
                  </a:cubicBezTo>
                  <a:lnTo>
                    <a:pt x="91" y="865"/>
                  </a:lnTo>
                  <a:cubicBezTo>
                    <a:pt x="41" y="865"/>
                    <a:pt x="0" y="824"/>
                    <a:pt x="0" y="774"/>
                  </a:cubicBezTo>
                  <a:lnTo>
                    <a:pt x="0" y="91"/>
                  </a:lnTo>
                  <a:cubicBezTo>
                    <a:pt x="0" y="41"/>
                    <a:pt x="41" y="0"/>
                    <a:pt x="91" y="0"/>
                  </a:cubicBezTo>
                  <a:close/>
                </a:path>
              </a:pathLst>
            </a:custGeom>
            <a:solidFill>
              <a:srgbClr val="C00000"/>
            </a:solidFill>
            <a:ln w="9525" cap="flat">
              <a:solidFill>
                <a:schemeClr val="bg2">
                  <a:lumMod val="40000"/>
                  <a:lumOff val="60000"/>
                </a:schemeClr>
              </a:solidFill>
              <a:prstDash val="solid"/>
              <a:miter lim="800000"/>
            </a:ln>
          </p:spPr>
          <p:txBody>
            <a:bodyPr vert="horz" wrap="square" lIns="91404" tIns="45702" rIns="91404" bIns="45702" numCol="1" anchor="t" anchorCtr="0" compatLnSpc="1"/>
            <a:lstStyle/>
            <a:p>
              <a:endParaRPr lang="zh-CN" altLang="en-US">
                <a:ea typeface="宋体" panose="02010600030101010101" pitchFamily="2" charset="-122"/>
              </a:endParaRPr>
            </a:p>
          </p:txBody>
        </p:sp>
        <p:sp>
          <p:nvSpPr>
            <p:cNvPr id="20" name="Freeform 25"/>
            <p:cNvSpPr/>
            <p:nvPr/>
          </p:nvSpPr>
          <p:spPr bwMode="auto">
            <a:xfrm>
              <a:off x="5424805" y="3259455"/>
              <a:ext cx="619760" cy="624205"/>
            </a:xfrm>
            <a:custGeom>
              <a:gdLst>
                <a:gd name="T0" fmla="*/ 91 w 865"/>
                <a:gd name="T1" fmla="*/ 0 h 865"/>
                <a:gd name="T2" fmla="*/ 774 w 865"/>
                <a:gd name="T3" fmla="*/ 0 h 865"/>
                <a:gd name="T4" fmla="*/ 865 w 865"/>
                <a:gd name="T5" fmla="*/ 91 h 865"/>
                <a:gd name="T6" fmla="*/ 865 w 865"/>
                <a:gd name="T7" fmla="*/ 774 h 865"/>
                <a:gd name="T8" fmla="*/ 774 w 865"/>
                <a:gd name="T9" fmla="*/ 865 h 865"/>
                <a:gd name="T10" fmla="*/ 91 w 865"/>
                <a:gd name="T11" fmla="*/ 865 h 865"/>
                <a:gd name="T12" fmla="*/ 0 w 865"/>
                <a:gd name="T13" fmla="*/ 774 h 865"/>
                <a:gd name="T14" fmla="*/ 0 w 865"/>
                <a:gd name="T15" fmla="*/ 91 h 865"/>
                <a:gd name="T16" fmla="*/ 91 w 865"/>
                <a:gd name="T17" fmla="*/ 0 h 8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5" h="865">
                  <a:moveTo>
                    <a:pt x="91" y="0"/>
                  </a:moveTo>
                  <a:lnTo>
                    <a:pt x="774" y="0"/>
                  </a:lnTo>
                  <a:cubicBezTo>
                    <a:pt x="824" y="0"/>
                    <a:pt x="865" y="41"/>
                    <a:pt x="865" y="91"/>
                  </a:cubicBezTo>
                  <a:lnTo>
                    <a:pt x="865" y="774"/>
                  </a:lnTo>
                  <a:cubicBezTo>
                    <a:pt x="865" y="824"/>
                    <a:pt x="824" y="865"/>
                    <a:pt x="774" y="865"/>
                  </a:cubicBezTo>
                  <a:lnTo>
                    <a:pt x="91" y="865"/>
                  </a:lnTo>
                  <a:cubicBezTo>
                    <a:pt x="41" y="865"/>
                    <a:pt x="0" y="824"/>
                    <a:pt x="0" y="774"/>
                  </a:cubicBezTo>
                  <a:lnTo>
                    <a:pt x="0" y="91"/>
                  </a:lnTo>
                  <a:cubicBezTo>
                    <a:pt x="0" y="41"/>
                    <a:pt x="41" y="0"/>
                    <a:pt x="91" y="0"/>
                  </a:cubicBezTo>
                  <a:close/>
                </a:path>
              </a:pathLst>
            </a:custGeom>
            <a:solidFill>
              <a:srgbClr val="C6171F"/>
            </a:solidFill>
            <a:ln>
              <a:noFill/>
            </a:ln>
          </p:spPr>
          <p:txBody>
            <a:bodyPr vert="horz" wrap="square" lIns="91404" tIns="45702" rIns="91404" bIns="45702" numCol="1" anchor="t" anchorCtr="0" compatLnSpc="1"/>
            <a:lstStyle/>
            <a:p>
              <a:endParaRPr lang="zh-CN" altLang="en-US">
                <a:solidFill>
                  <a:srgbClr val="C00000"/>
                </a:solidFill>
                <a:ea typeface="宋体" panose="02010600030101010101" pitchFamily="2" charset="-122"/>
              </a:endParaRPr>
            </a:p>
          </p:txBody>
        </p:sp>
        <p:sp>
          <p:nvSpPr>
            <p:cNvPr id="21" name="Freeform 26"/>
            <p:cNvSpPr/>
            <p:nvPr/>
          </p:nvSpPr>
          <p:spPr bwMode="auto">
            <a:xfrm>
              <a:off x="6105525" y="3259455"/>
              <a:ext cx="4998085" cy="624205"/>
            </a:xfrm>
            <a:custGeom>
              <a:gdLst>
                <a:gd name="T0" fmla="*/ 91 w 8683"/>
                <a:gd name="T1" fmla="*/ 0 h 865"/>
                <a:gd name="T2" fmla="*/ 8591 w 8683"/>
                <a:gd name="T3" fmla="*/ 0 h 865"/>
                <a:gd name="T4" fmla="*/ 8683 w 8683"/>
                <a:gd name="T5" fmla="*/ 91 h 865"/>
                <a:gd name="T6" fmla="*/ 8683 w 8683"/>
                <a:gd name="T7" fmla="*/ 774 h 865"/>
                <a:gd name="T8" fmla="*/ 8591 w 8683"/>
                <a:gd name="T9" fmla="*/ 865 h 865"/>
                <a:gd name="T10" fmla="*/ 91 w 8683"/>
                <a:gd name="T11" fmla="*/ 865 h 865"/>
                <a:gd name="T12" fmla="*/ 0 w 8683"/>
                <a:gd name="T13" fmla="*/ 774 h 865"/>
                <a:gd name="T14" fmla="*/ 0 w 8683"/>
                <a:gd name="T15" fmla="*/ 91 h 865"/>
                <a:gd name="T16" fmla="*/ 91 w 8683"/>
                <a:gd name="T17" fmla="*/ 0 h 8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83" h="865">
                  <a:moveTo>
                    <a:pt x="91" y="0"/>
                  </a:moveTo>
                  <a:lnTo>
                    <a:pt x="8591" y="0"/>
                  </a:lnTo>
                  <a:cubicBezTo>
                    <a:pt x="8642" y="0"/>
                    <a:pt x="8683" y="41"/>
                    <a:pt x="8683" y="91"/>
                  </a:cubicBezTo>
                  <a:lnTo>
                    <a:pt x="8683" y="774"/>
                  </a:lnTo>
                  <a:cubicBezTo>
                    <a:pt x="8683" y="824"/>
                    <a:pt x="8642" y="865"/>
                    <a:pt x="8591" y="865"/>
                  </a:cubicBezTo>
                  <a:lnTo>
                    <a:pt x="91" y="865"/>
                  </a:lnTo>
                  <a:cubicBezTo>
                    <a:pt x="41" y="865"/>
                    <a:pt x="0" y="824"/>
                    <a:pt x="0" y="774"/>
                  </a:cubicBezTo>
                  <a:lnTo>
                    <a:pt x="0" y="91"/>
                  </a:lnTo>
                  <a:cubicBezTo>
                    <a:pt x="0" y="41"/>
                    <a:pt x="41" y="0"/>
                    <a:pt x="91" y="0"/>
                  </a:cubicBezTo>
                  <a:close/>
                </a:path>
              </a:pathLst>
            </a:custGeom>
            <a:solidFill>
              <a:srgbClr val="C00000"/>
            </a:solidFill>
            <a:ln w="9525" cap="flat">
              <a:solidFill>
                <a:schemeClr val="bg2">
                  <a:lumMod val="40000"/>
                  <a:lumOff val="60000"/>
                </a:schemeClr>
              </a:solidFill>
              <a:prstDash val="solid"/>
              <a:miter lim="800000"/>
            </a:ln>
          </p:spPr>
          <p:txBody>
            <a:bodyPr vert="horz" wrap="square" lIns="91404" tIns="45702" rIns="91404" bIns="45702" numCol="1" anchor="t" anchorCtr="0" compatLnSpc="1"/>
            <a:lstStyle/>
            <a:p>
              <a:endParaRPr lang="zh-CN" altLang="en-US">
                <a:ea typeface="宋体" panose="02010600030101010101" pitchFamily="2" charset="-122"/>
              </a:endParaRPr>
            </a:p>
          </p:txBody>
        </p:sp>
        <p:sp>
          <p:nvSpPr>
            <p:cNvPr id="23" name="Freeform 27"/>
            <p:cNvSpPr/>
            <p:nvPr/>
          </p:nvSpPr>
          <p:spPr bwMode="auto">
            <a:xfrm>
              <a:off x="5424805" y="4487545"/>
              <a:ext cx="619760" cy="624205"/>
            </a:xfrm>
            <a:custGeom>
              <a:gdLst>
                <a:gd name="T0" fmla="*/ 91 w 865"/>
                <a:gd name="T1" fmla="*/ 0 h 866"/>
                <a:gd name="T2" fmla="*/ 774 w 865"/>
                <a:gd name="T3" fmla="*/ 0 h 866"/>
                <a:gd name="T4" fmla="*/ 865 w 865"/>
                <a:gd name="T5" fmla="*/ 91 h 866"/>
                <a:gd name="T6" fmla="*/ 865 w 865"/>
                <a:gd name="T7" fmla="*/ 775 h 866"/>
                <a:gd name="T8" fmla="*/ 774 w 865"/>
                <a:gd name="T9" fmla="*/ 866 h 866"/>
                <a:gd name="T10" fmla="*/ 91 w 865"/>
                <a:gd name="T11" fmla="*/ 866 h 866"/>
                <a:gd name="T12" fmla="*/ 0 w 865"/>
                <a:gd name="T13" fmla="*/ 775 h 866"/>
                <a:gd name="T14" fmla="*/ 0 w 865"/>
                <a:gd name="T15" fmla="*/ 91 h 866"/>
                <a:gd name="T16" fmla="*/ 91 w 865"/>
                <a:gd name="T17" fmla="*/ 0 h 8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5" h="865">
                  <a:moveTo>
                    <a:pt x="91" y="0"/>
                  </a:moveTo>
                  <a:lnTo>
                    <a:pt x="774" y="0"/>
                  </a:lnTo>
                  <a:cubicBezTo>
                    <a:pt x="824" y="0"/>
                    <a:pt x="865" y="41"/>
                    <a:pt x="865" y="91"/>
                  </a:cubicBezTo>
                  <a:lnTo>
                    <a:pt x="865" y="775"/>
                  </a:lnTo>
                  <a:cubicBezTo>
                    <a:pt x="865" y="825"/>
                    <a:pt x="824" y="866"/>
                    <a:pt x="774" y="866"/>
                  </a:cubicBezTo>
                  <a:lnTo>
                    <a:pt x="91" y="866"/>
                  </a:lnTo>
                  <a:cubicBezTo>
                    <a:pt x="41" y="866"/>
                    <a:pt x="0" y="825"/>
                    <a:pt x="0" y="775"/>
                  </a:cubicBezTo>
                  <a:lnTo>
                    <a:pt x="0" y="91"/>
                  </a:lnTo>
                  <a:cubicBezTo>
                    <a:pt x="0" y="41"/>
                    <a:pt x="41" y="0"/>
                    <a:pt x="91" y="0"/>
                  </a:cubicBezTo>
                  <a:close/>
                </a:path>
              </a:pathLst>
            </a:custGeom>
            <a:solidFill>
              <a:srgbClr val="C6171F"/>
            </a:solidFill>
            <a:ln>
              <a:noFill/>
            </a:ln>
          </p:spPr>
          <p:txBody>
            <a:bodyPr vert="horz" wrap="square" lIns="91404" tIns="45702" rIns="91404" bIns="45702" numCol="1" anchor="t" anchorCtr="0" compatLnSpc="1"/>
            <a:lstStyle/>
            <a:p>
              <a:endParaRPr lang="zh-CN" altLang="en-US">
                <a:solidFill>
                  <a:srgbClr val="C00000"/>
                </a:solidFill>
                <a:ea typeface="宋体" panose="02010600030101010101" pitchFamily="2" charset="-122"/>
              </a:endParaRPr>
            </a:p>
          </p:txBody>
        </p:sp>
        <p:sp>
          <p:nvSpPr>
            <p:cNvPr id="39" name="Freeform 28"/>
            <p:cNvSpPr/>
            <p:nvPr/>
          </p:nvSpPr>
          <p:spPr bwMode="auto">
            <a:xfrm>
              <a:off x="6105525" y="4487545"/>
              <a:ext cx="4998085" cy="624205"/>
            </a:xfrm>
            <a:custGeom>
              <a:gdLst>
                <a:gd name="T0" fmla="*/ 91 w 8683"/>
                <a:gd name="T1" fmla="*/ 0 h 866"/>
                <a:gd name="T2" fmla="*/ 8591 w 8683"/>
                <a:gd name="T3" fmla="*/ 0 h 866"/>
                <a:gd name="T4" fmla="*/ 8683 w 8683"/>
                <a:gd name="T5" fmla="*/ 91 h 866"/>
                <a:gd name="T6" fmla="*/ 8683 w 8683"/>
                <a:gd name="T7" fmla="*/ 775 h 866"/>
                <a:gd name="T8" fmla="*/ 8591 w 8683"/>
                <a:gd name="T9" fmla="*/ 866 h 866"/>
                <a:gd name="T10" fmla="*/ 91 w 8683"/>
                <a:gd name="T11" fmla="*/ 866 h 866"/>
                <a:gd name="T12" fmla="*/ 0 w 8683"/>
                <a:gd name="T13" fmla="*/ 775 h 866"/>
                <a:gd name="T14" fmla="*/ 0 w 8683"/>
                <a:gd name="T15" fmla="*/ 91 h 866"/>
                <a:gd name="T16" fmla="*/ 91 w 8683"/>
                <a:gd name="T17" fmla="*/ 0 h 8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83" h="865">
                  <a:moveTo>
                    <a:pt x="91" y="0"/>
                  </a:moveTo>
                  <a:lnTo>
                    <a:pt x="8591" y="0"/>
                  </a:lnTo>
                  <a:cubicBezTo>
                    <a:pt x="8642" y="0"/>
                    <a:pt x="8683" y="41"/>
                    <a:pt x="8683" y="91"/>
                  </a:cubicBezTo>
                  <a:lnTo>
                    <a:pt x="8683" y="775"/>
                  </a:lnTo>
                  <a:cubicBezTo>
                    <a:pt x="8683" y="825"/>
                    <a:pt x="8642" y="866"/>
                    <a:pt x="8591" y="866"/>
                  </a:cubicBezTo>
                  <a:lnTo>
                    <a:pt x="91" y="866"/>
                  </a:lnTo>
                  <a:cubicBezTo>
                    <a:pt x="41" y="866"/>
                    <a:pt x="0" y="825"/>
                    <a:pt x="0" y="775"/>
                  </a:cubicBezTo>
                  <a:lnTo>
                    <a:pt x="0" y="91"/>
                  </a:lnTo>
                  <a:cubicBezTo>
                    <a:pt x="0" y="41"/>
                    <a:pt x="41" y="0"/>
                    <a:pt x="91" y="0"/>
                  </a:cubicBezTo>
                  <a:close/>
                </a:path>
              </a:pathLst>
            </a:custGeom>
            <a:solidFill>
              <a:srgbClr val="C00000"/>
            </a:solidFill>
            <a:ln w="9525" cap="flat">
              <a:solidFill>
                <a:schemeClr val="bg2">
                  <a:lumMod val="40000"/>
                  <a:lumOff val="60000"/>
                </a:schemeClr>
              </a:solidFill>
              <a:prstDash val="solid"/>
              <a:miter lim="800000"/>
            </a:ln>
          </p:spPr>
          <p:txBody>
            <a:bodyPr vert="horz" wrap="square" lIns="91404" tIns="45702" rIns="91404" bIns="45702" numCol="1" anchor="t" anchorCtr="0" compatLnSpc="1"/>
            <a:lstStyle/>
            <a:p>
              <a:endParaRPr lang="zh-CN" altLang="en-US">
                <a:ea typeface="宋体" panose="02010600030101010101" pitchFamily="2" charset="-122"/>
              </a:endParaRPr>
            </a:p>
          </p:txBody>
        </p:sp>
        <p:sp>
          <p:nvSpPr>
            <p:cNvPr id="40" name="TextBox 47"/>
            <p:cNvSpPr txBox="1"/>
            <p:nvPr/>
          </p:nvSpPr>
          <p:spPr>
            <a:xfrm>
              <a:off x="6250305" y="2094865"/>
              <a:ext cx="3900805" cy="521970"/>
            </a:xfrm>
            <a:prstGeom prst="rect">
              <a:avLst/>
            </a:prstGeom>
            <a:noFill/>
          </p:spPr>
          <p:txBody>
            <a:bodyPr wrap="square" rtlCol="0">
              <a:spAutoFit/>
            </a:bodyPr>
            <a:lstStyle/>
            <a:p>
              <a:r>
                <a:rPr lang="zh-CN" altLang="en-US" sz="2800" b="1">
                  <a:solidFill>
                    <a:schemeClr val="bg1"/>
                  </a:solidFill>
                  <a:latin typeface="阿里巴巴普惠体 B" panose="00020600040101010101" charset="-122"/>
                  <a:ea typeface="阿里巴巴普惠体 B" panose="00020600040101010101" charset="-122"/>
                </a:rPr>
                <a:t>履职工作特色和亮点</a:t>
              </a:r>
              <a:endParaRPr lang="zh-CN" altLang="en-US" sz="2800" b="1">
                <a:solidFill>
                  <a:schemeClr val="bg1"/>
                </a:solidFill>
                <a:latin typeface="阿里巴巴普惠体 B" panose="00020600040101010101" charset="-122"/>
                <a:ea typeface="阿里巴巴普惠体 B" panose="00020600040101010101" charset="-122"/>
              </a:endParaRPr>
            </a:p>
          </p:txBody>
        </p:sp>
        <p:sp>
          <p:nvSpPr>
            <p:cNvPr id="44" name="TextBox 48"/>
            <p:cNvSpPr txBox="1"/>
            <p:nvPr/>
          </p:nvSpPr>
          <p:spPr>
            <a:xfrm>
              <a:off x="6250305" y="3323590"/>
              <a:ext cx="3900805" cy="521970"/>
            </a:xfrm>
            <a:prstGeom prst="rect">
              <a:avLst/>
            </a:prstGeom>
            <a:noFill/>
          </p:spPr>
          <p:txBody>
            <a:bodyPr wrap="square" rtlCol="0">
              <a:spAutoFit/>
            </a:bodyPr>
            <a:lstStyle>
              <a:defPPr>
                <a:defRPr lang="zh-CN"/>
              </a:defPPr>
              <a:lvl1pPr>
                <a:defRPr sz="3200" b="1">
                  <a:solidFill>
                    <a:schemeClr val="accent1"/>
                  </a:solidFill>
                  <a:latin typeface="微软雅黑" panose="020b0503020204020204" pitchFamily="34" charset="-122"/>
                  <a:ea typeface="微软雅黑" panose="020b0503020204020204" pitchFamily="34" charset="-122"/>
                </a:defRPr>
              </a:lvl1pPr>
            </a:lstStyle>
            <a:p>
              <a:r>
                <a:rPr lang="zh-CN" altLang="en-US" sz="2800">
                  <a:solidFill>
                    <a:schemeClr val="bg1"/>
                  </a:solidFill>
                  <a:latin typeface="阿里巴巴普惠体 B" panose="00020600040101010101" charset="-122"/>
                  <a:ea typeface="阿里巴巴普惠体 B" panose="00020600040101010101" charset="-122"/>
                </a:rPr>
                <a:t>存在的主要问题及原因</a:t>
              </a:r>
              <a:endParaRPr lang="zh-CN" altLang="en-US" sz="2800">
                <a:solidFill>
                  <a:schemeClr val="bg1"/>
                </a:solidFill>
                <a:latin typeface="阿里巴巴普惠体 B" panose="00020600040101010101" charset="-122"/>
                <a:ea typeface="阿里巴巴普惠体 B" panose="00020600040101010101" charset="-122"/>
              </a:endParaRPr>
            </a:p>
          </p:txBody>
        </p:sp>
        <p:sp>
          <p:nvSpPr>
            <p:cNvPr id="45" name="TextBox 55"/>
            <p:cNvSpPr txBox="1"/>
            <p:nvPr/>
          </p:nvSpPr>
          <p:spPr>
            <a:xfrm>
              <a:off x="6250305" y="4538980"/>
              <a:ext cx="4739005" cy="521970"/>
            </a:xfrm>
            <a:prstGeom prst="rect">
              <a:avLst/>
            </a:prstGeom>
            <a:noFill/>
          </p:spPr>
          <p:txBody>
            <a:bodyPr wrap="square" rtlCol="0">
              <a:spAutoFit/>
            </a:bodyPr>
            <a:lstStyle>
              <a:defPPr>
                <a:defRPr lang="zh-CN"/>
              </a:defPPr>
              <a:lvl1pPr>
                <a:defRPr sz="3200" b="1">
                  <a:solidFill>
                    <a:schemeClr val="accent1"/>
                  </a:solidFill>
                  <a:latin typeface="微软雅黑" panose="020b0503020204020204" pitchFamily="34" charset="-122"/>
                  <a:ea typeface="微软雅黑" panose="020b0503020204020204" pitchFamily="34" charset="-122"/>
                </a:defRPr>
              </a:lvl1pPr>
            </a:lstStyle>
            <a:p>
              <a:r>
                <a:rPr lang="zh-CN" altLang="en-US" sz="2800">
                  <a:solidFill>
                    <a:schemeClr val="bg1"/>
                  </a:solidFill>
                  <a:latin typeface="阿里巴巴普惠体 B" panose="00020600040101010101" charset="-122"/>
                  <a:ea typeface="阿里巴巴普惠体 B" panose="00020600040101010101" charset="-122"/>
                </a:rPr>
                <a:t>下一步工作思路和主要措施</a:t>
              </a:r>
              <a:endParaRPr lang="zh-CN" altLang="en-US" sz="2800">
                <a:solidFill>
                  <a:schemeClr val="bg1"/>
                </a:solidFill>
                <a:latin typeface="阿里巴巴普惠体 B" panose="00020600040101010101" charset="-122"/>
                <a:ea typeface="阿里巴巴普惠体 B" panose="00020600040101010101" charset="-122"/>
              </a:endParaRPr>
            </a:p>
          </p:txBody>
        </p:sp>
        <p:sp>
          <p:nvSpPr>
            <p:cNvPr id="46" name="TextBox 58"/>
            <p:cNvSpPr txBox="1"/>
            <p:nvPr/>
          </p:nvSpPr>
          <p:spPr>
            <a:xfrm>
              <a:off x="5504815" y="2027555"/>
              <a:ext cx="410845" cy="645160"/>
            </a:xfrm>
            <a:prstGeom prst="rect">
              <a:avLst/>
            </a:prstGeom>
            <a:noFill/>
          </p:spPr>
          <p:txBody>
            <a:bodyPr wrap="square" rtlCol="0">
              <a:spAutoFit/>
            </a:bodyPr>
            <a:lstStyle/>
            <a:p>
              <a:r>
                <a:rPr lang="en-US" altLang="zh-CN" sz="3600" b="1">
                  <a:solidFill>
                    <a:schemeClr val="bg1"/>
                  </a:solidFill>
                  <a:latin typeface="阿里巴巴普惠体 B" panose="00020600040101010101" charset="-122"/>
                  <a:ea typeface="阿里巴巴普惠体 B" panose="00020600040101010101" charset="-122"/>
                  <a:cs typeface="阿里巴巴普惠体 B" panose="00020600040101010101" charset="-122"/>
                </a:rPr>
                <a:t>1</a:t>
              </a:r>
              <a:endParaRPr lang="en-US" altLang="zh-CN" sz="3600" b="1">
                <a:solidFill>
                  <a:schemeClr val="bg1"/>
                </a:solidFill>
                <a:latin typeface="阿里巴巴普惠体 B" panose="00020600040101010101" charset="-122"/>
                <a:ea typeface="阿里巴巴普惠体 B" panose="00020600040101010101" charset="-122"/>
                <a:cs typeface="阿里巴巴普惠体 B" panose="00020600040101010101" charset="-122"/>
              </a:endParaRPr>
            </a:p>
          </p:txBody>
        </p:sp>
        <p:sp>
          <p:nvSpPr>
            <p:cNvPr id="47" name="TextBox 59"/>
            <p:cNvSpPr txBox="1"/>
            <p:nvPr/>
          </p:nvSpPr>
          <p:spPr>
            <a:xfrm>
              <a:off x="5504815" y="3245485"/>
              <a:ext cx="410845" cy="645160"/>
            </a:xfrm>
            <a:prstGeom prst="rect">
              <a:avLst/>
            </a:prstGeom>
            <a:noFill/>
          </p:spPr>
          <p:txBody>
            <a:bodyPr wrap="square" rtlCol="0">
              <a:spAutoFit/>
            </a:bodyPr>
            <a:lstStyle/>
            <a:p>
              <a:r>
                <a:rPr lang="en-US" altLang="zh-CN" sz="3600" b="1">
                  <a:solidFill>
                    <a:schemeClr val="bg1"/>
                  </a:solidFill>
                  <a:latin typeface="阿里巴巴普惠体 B" panose="00020600040101010101" charset="-122"/>
                  <a:ea typeface="阿里巴巴普惠体 B" panose="00020600040101010101" charset="-122"/>
                  <a:cs typeface="阿里巴巴普惠体 B" panose="00020600040101010101" charset="-122"/>
                </a:rPr>
                <a:t>2</a:t>
              </a:r>
              <a:endParaRPr lang="en-US" altLang="zh-CN" sz="3600" b="1">
                <a:solidFill>
                  <a:schemeClr val="bg1"/>
                </a:solidFill>
                <a:latin typeface="阿里巴巴普惠体 B" panose="00020600040101010101" charset="-122"/>
                <a:ea typeface="阿里巴巴普惠体 B" panose="00020600040101010101" charset="-122"/>
                <a:cs typeface="阿里巴巴普惠体 B" panose="00020600040101010101" charset="-122"/>
              </a:endParaRPr>
            </a:p>
          </p:txBody>
        </p:sp>
        <p:sp>
          <p:nvSpPr>
            <p:cNvPr id="50" name="TextBox 60"/>
            <p:cNvSpPr txBox="1"/>
            <p:nvPr/>
          </p:nvSpPr>
          <p:spPr>
            <a:xfrm>
              <a:off x="5513070" y="4473575"/>
              <a:ext cx="410845" cy="645160"/>
            </a:xfrm>
            <a:prstGeom prst="rect">
              <a:avLst/>
            </a:prstGeom>
            <a:noFill/>
          </p:spPr>
          <p:txBody>
            <a:bodyPr wrap="square" rtlCol="0">
              <a:spAutoFit/>
            </a:bodyPr>
            <a:lstStyle/>
            <a:p>
              <a:r>
                <a:rPr lang="en-US" altLang="zh-CN" sz="3600" b="1">
                  <a:solidFill>
                    <a:schemeClr val="bg1"/>
                  </a:solidFill>
                  <a:latin typeface="阿里巴巴普惠体 B" panose="00020600040101010101" charset="-122"/>
                  <a:ea typeface="阿里巴巴普惠体 B" panose="00020600040101010101" charset="-122"/>
                  <a:cs typeface="阿里巴巴普惠体 B" panose="00020600040101010101" charset="-122"/>
                </a:rPr>
                <a:t>3</a:t>
              </a:r>
              <a:endParaRPr lang="en-US" altLang="zh-CN" sz="3600" b="1">
                <a:solidFill>
                  <a:schemeClr val="bg1"/>
                </a:solidFill>
                <a:latin typeface="阿里巴巴普惠体 B" panose="00020600040101010101" charset="-122"/>
                <a:ea typeface="阿里巴巴普惠体 B" panose="00020600040101010101" charset="-122"/>
                <a:cs typeface="阿里巴巴普惠体 B" panose="00020600040101010101" charset="-122"/>
              </a:endParaRPr>
            </a:p>
          </p:txBody>
        </p:sp>
      </p:grpSp>
      <p:grpSp>
        <p:nvGrpSpPr>
          <p:cNvPr id="55" name="组合 54"/>
          <p:cNvGrpSpPr/>
          <p:nvPr/>
        </p:nvGrpSpPr>
        <p:grpSpPr>
          <a:xfrm>
            <a:off x="2075180" y="2150745"/>
            <a:ext cx="2853055" cy="3009255"/>
            <a:chOff x="3268" y="3381"/>
            <a:chExt cx="4567" cy="4817"/>
          </a:xfrm>
        </p:grpSpPr>
        <p:sp>
          <p:nvSpPr>
            <p:cNvPr id="11" name="Oval 19"/>
            <p:cNvSpPr>
              <a:spLocks noChangeArrowheads="1"/>
            </p:cNvSpPr>
            <p:nvPr/>
          </p:nvSpPr>
          <p:spPr bwMode="auto">
            <a:xfrm>
              <a:off x="3643" y="3717"/>
              <a:ext cx="3827" cy="3815"/>
            </a:xfrm>
            <a:prstGeom prst="ellipse">
              <a:avLst/>
            </a:prstGeom>
            <a:solidFill>
              <a:schemeClr val="accent4">
                <a:lumMod val="40000"/>
                <a:lumOff val="60000"/>
              </a:schemeClr>
            </a:solidFill>
            <a:ln>
              <a:noFill/>
            </a:ln>
          </p:spPr>
          <p:txBody>
            <a:bodyPr vert="horz" wrap="square" lIns="91404" tIns="45702" rIns="91404" bIns="45702" numCol="1" anchor="t" anchorCtr="0" compatLnSpc="1"/>
            <a:lstStyle/>
            <a:p>
              <a:endParaRPr lang="zh-CN" altLang="en-US">
                <a:ea typeface="宋体" panose="02010600030101010101" pitchFamily="2" charset="-122"/>
              </a:endParaRPr>
            </a:p>
          </p:txBody>
        </p:sp>
        <p:sp>
          <p:nvSpPr>
            <p:cNvPr id="13" name="Freeform 21"/>
            <p:cNvSpPr/>
            <p:nvPr/>
          </p:nvSpPr>
          <p:spPr bwMode="auto">
            <a:xfrm rot="20826964">
              <a:off x="3268" y="3646"/>
              <a:ext cx="1887" cy="1214"/>
            </a:xfrm>
            <a:custGeom>
              <a:gdLst>
                <a:gd name="T0" fmla="*/ 227 w 2059"/>
                <a:gd name="T1" fmla="*/ 1328 h 1328"/>
                <a:gd name="T2" fmla="*/ 2059 w 2059"/>
                <a:gd name="T3" fmla="*/ 262 h 1328"/>
                <a:gd name="T4" fmla="*/ 2059 w 2059"/>
                <a:gd name="T5" fmla="*/ 0 h 1328"/>
                <a:gd name="T6" fmla="*/ 0 w 2059"/>
                <a:gd name="T7" fmla="*/ 1197 h 1328"/>
                <a:gd name="T8" fmla="*/ 227 w 2059"/>
                <a:gd name="T9" fmla="*/ 1328 h 1328"/>
              </a:gdLst>
              <a:cxnLst>
                <a:cxn ang="0">
                  <a:pos x="T0" y="T1"/>
                </a:cxn>
                <a:cxn ang="0">
                  <a:pos x="T2" y="T3"/>
                </a:cxn>
                <a:cxn ang="0">
                  <a:pos x="T4" y="T5"/>
                </a:cxn>
                <a:cxn ang="0">
                  <a:pos x="T6" y="T7"/>
                </a:cxn>
                <a:cxn ang="0">
                  <a:pos x="T8" y="T9"/>
                </a:cxn>
              </a:cxnLst>
              <a:rect l="0" t="0" r="r" b="b"/>
              <a:pathLst>
                <a:path w="2059" h="1328">
                  <a:moveTo>
                    <a:pt x="227" y="1328"/>
                  </a:moveTo>
                  <a:cubicBezTo>
                    <a:pt x="606" y="706"/>
                    <a:pt x="1282" y="285"/>
                    <a:pt x="2059" y="262"/>
                  </a:cubicBezTo>
                  <a:lnTo>
                    <a:pt x="2059" y="0"/>
                  </a:lnTo>
                  <a:cubicBezTo>
                    <a:pt x="1186" y="23"/>
                    <a:pt x="424" y="497"/>
                    <a:pt x="0" y="1197"/>
                  </a:cubicBezTo>
                  <a:lnTo>
                    <a:pt x="227" y="1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04" tIns="45702" rIns="91404" bIns="45702" numCol="1" anchor="t" anchorCtr="0" compatLnSpc="1"/>
            <a:lstStyle/>
            <a:p>
              <a:endParaRPr lang="zh-CN" altLang="en-US">
                <a:ea typeface="宋体" panose="02010600030101010101" pitchFamily="2" charset="-122"/>
              </a:endParaRPr>
            </a:p>
          </p:txBody>
        </p:sp>
        <p:sp>
          <p:nvSpPr>
            <p:cNvPr id="14" name="Freeform 22"/>
            <p:cNvSpPr/>
            <p:nvPr/>
          </p:nvSpPr>
          <p:spPr bwMode="auto">
            <a:xfrm rot="20826964">
              <a:off x="3285" y="3381"/>
              <a:ext cx="4550" cy="4538"/>
            </a:xfrm>
            <a:custGeom>
              <a:gdLst>
                <a:gd name="T0" fmla="*/ 2527 w 4963"/>
                <a:gd name="T1" fmla="*/ 262 h 4963"/>
                <a:gd name="T2" fmla="*/ 4702 w 4963"/>
                <a:gd name="T3" fmla="*/ 2481 h 4963"/>
                <a:gd name="T4" fmla="*/ 2482 w 4963"/>
                <a:gd name="T5" fmla="*/ 4701 h 4963"/>
                <a:gd name="T6" fmla="*/ 262 w 4963"/>
                <a:gd name="T7" fmla="*/ 2481 h 4963"/>
                <a:gd name="T8" fmla="*/ 530 w 4963"/>
                <a:gd name="T9" fmla="*/ 1424 h 4963"/>
                <a:gd name="T10" fmla="*/ 303 w 4963"/>
                <a:gd name="T11" fmla="*/ 1293 h 4963"/>
                <a:gd name="T12" fmla="*/ 0 w 4963"/>
                <a:gd name="T13" fmla="*/ 2481 h 4963"/>
                <a:gd name="T14" fmla="*/ 2482 w 4963"/>
                <a:gd name="T15" fmla="*/ 4963 h 4963"/>
                <a:gd name="T16" fmla="*/ 4963 w 4963"/>
                <a:gd name="T17" fmla="*/ 2481 h 4963"/>
                <a:gd name="T18" fmla="*/ 2527 w 4963"/>
                <a:gd name="T19" fmla="*/ 0 h 4963"/>
                <a:gd name="T20" fmla="*/ 2527 w 4963"/>
                <a:gd name="T21" fmla="*/ 262 h 49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63" h="4963">
                  <a:moveTo>
                    <a:pt x="2527" y="262"/>
                  </a:moveTo>
                  <a:cubicBezTo>
                    <a:pt x="3732" y="286"/>
                    <a:pt x="4702" y="1271"/>
                    <a:pt x="4702" y="2481"/>
                  </a:cubicBezTo>
                  <a:cubicBezTo>
                    <a:pt x="4702" y="3707"/>
                    <a:pt x="3708" y="4701"/>
                    <a:pt x="2482" y="4701"/>
                  </a:cubicBezTo>
                  <a:cubicBezTo>
                    <a:pt x="1256" y="4701"/>
                    <a:pt x="262" y="3707"/>
                    <a:pt x="262" y="2481"/>
                  </a:cubicBezTo>
                  <a:cubicBezTo>
                    <a:pt x="262" y="2098"/>
                    <a:pt x="359" y="1738"/>
                    <a:pt x="530" y="1424"/>
                  </a:cubicBezTo>
                  <a:lnTo>
                    <a:pt x="303" y="1293"/>
                  </a:lnTo>
                  <a:cubicBezTo>
                    <a:pt x="110" y="1646"/>
                    <a:pt x="0" y="2051"/>
                    <a:pt x="0" y="2481"/>
                  </a:cubicBezTo>
                  <a:cubicBezTo>
                    <a:pt x="0" y="3852"/>
                    <a:pt x="1111" y="4963"/>
                    <a:pt x="2482" y="4963"/>
                  </a:cubicBezTo>
                  <a:cubicBezTo>
                    <a:pt x="3852" y="4963"/>
                    <a:pt x="4963" y="3852"/>
                    <a:pt x="4963" y="2481"/>
                  </a:cubicBezTo>
                  <a:cubicBezTo>
                    <a:pt x="4963" y="1126"/>
                    <a:pt x="3877" y="24"/>
                    <a:pt x="2527" y="0"/>
                  </a:cubicBezTo>
                  <a:lnTo>
                    <a:pt x="2527" y="262"/>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4" tIns="45702" rIns="91404" bIns="45702" numCol="1" anchor="t" anchorCtr="0" compatLnSpc="1"/>
            <a:lstStyle/>
            <a:p>
              <a:endParaRPr lang="zh-CN" altLang="en-US">
                <a:ea typeface="宋体" panose="02010600030101010101" pitchFamily="2" charset="-122"/>
              </a:endParaRPr>
            </a:p>
          </p:txBody>
        </p:sp>
        <p:sp>
          <p:nvSpPr>
            <p:cNvPr id="15" name="椭圆 14"/>
            <p:cNvSpPr/>
            <p:nvPr/>
          </p:nvSpPr>
          <p:spPr bwMode="auto">
            <a:xfrm>
              <a:off x="5913" y="6739"/>
              <a:ext cx="1459" cy="1459"/>
            </a:xfrm>
            <a:prstGeom prst="ellipse">
              <a:avLst/>
            </a:prstGeom>
            <a:solidFill>
              <a:srgbClr val="C00000"/>
            </a:solidFill>
            <a:ln w="9525" cap="flat" cmpd="sng" algn="ctr">
              <a:noFill/>
              <a:prstDash val="solid"/>
              <a:round/>
              <a:headEnd type="none" w="med" len="med"/>
              <a:tailEnd type="none" w="med" len="med"/>
            </a:ln>
            <a:effectLst/>
          </p:spPr>
          <p:txBody>
            <a:bodyPr vert="horz" wrap="square" lIns="91404" tIns="45702" rIns="91404" bIns="45702" numCol="1" rtlCol="0" anchor="t" anchorCtr="0" compatLnSpc="1"/>
            <a:lstStyle/>
            <a:p>
              <a:pPr defTabSz="913765"/>
              <a:endParaRPr lang="zh-CN" altLang="en-US" sz="1800">
                <a:ea typeface="宋体" panose="02010600030101010101" pitchFamily="2" charset="-122"/>
              </a:endParaRPr>
            </a:p>
          </p:txBody>
        </p:sp>
        <p:sp>
          <p:nvSpPr>
            <p:cNvPr id="16" name="TextBox 33"/>
            <p:cNvSpPr txBox="1"/>
            <p:nvPr/>
          </p:nvSpPr>
          <p:spPr>
            <a:xfrm>
              <a:off x="6022" y="6964"/>
              <a:ext cx="1242" cy="688"/>
            </a:xfrm>
            <a:prstGeom prst="rect">
              <a:avLst/>
            </a:prstGeom>
            <a:noFill/>
          </p:spPr>
          <p:txBody>
            <a:bodyPr wrap="square" rtlCol="0">
              <a:spAutoFit/>
            </a:bodyPr>
            <a:lstStyle/>
            <a:p>
              <a:pPr algn="ctr"/>
              <a:r>
                <a:rPr lang="zh-CN" altLang="en-US" sz="2200">
                  <a:solidFill>
                    <a:schemeClr val="bg1"/>
                  </a:solidFill>
                  <a:latin typeface="阿里巴巴普惠体 B" panose="00020600040101010101" charset="-122"/>
                  <a:ea typeface="阿里巴巴普惠体 B" panose="00020600040101010101" charset="-122"/>
                </a:rPr>
                <a:t>目录</a:t>
              </a:r>
              <a:endParaRPr lang="zh-CN" altLang="en-US" sz="2200">
                <a:solidFill>
                  <a:schemeClr val="bg1"/>
                </a:solidFill>
                <a:latin typeface="阿里巴巴普惠体 B" panose="00020600040101010101" charset="-122"/>
                <a:ea typeface="阿里巴巴普惠体 B" panose="00020600040101010101" charset="-122"/>
              </a:endParaRPr>
            </a:p>
          </p:txBody>
        </p:sp>
        <p:sp>
          <p:nvSpPr>
            <p:cNvPr id="17" name="TextBox 35"/>
            <p:cNvSpPr txBox="1"/>
            <p:nvPr/>
          </p:nvSpPr>
          <p:spPr>
            <a:xfrm>
              <a:off x="6022" y="7563"/>
              <a:ext cx="1240" cy="392"/>
            </a:xfrm>
            <a:prstGeom prst="rect">
              <a:avLst/>
            </a:prstGeom>
            <a:noFill/>
          </p:spPr>
          <p:txBody>
            <a:bodyPr wrap="square" rtlCol="0">
              <a:spAutoFit/>
            </a:bodyPr>
            <a:lstStyle/>
            <a:p>
              <a:pPr algn="ctr"/>
              <a:r>
                <a:rPr lang="en-US" altLang="zh-CN" sz="1000">
                  <a:solidFill>
                    <a:schemeClr val="bg1"/>
                  </a:solidFill>
                  <a:latin typeface="阿里巴巴普惠体 B" panose="00020600040101010101" charset="-122"/>
                  <a:ea typeface="阿里巴巴普惠体 B" panose="00020600040101010101" charset="-122"/>
                </a:rPr>
                <a:t>Contents</a:t>
              </a:r>
              <a:endParaRPr lang="en-US" altLang="zh-CN" sz="1000">
                <a:solidFill>
                  <a:schemeClr val="bg1"/>
                </a:solidFill>
                <a:latin typeface="阿里巴巴普惠体 B" panose="00020600040101010101" charset="-122"/>
                <a:ea typeface="阿里巴巴普惠体 B" panose="00020600040101010101" charset="-122"/>
              </a:endParaRPr>
            </a:p>
          </p:txBody>
        </p:sp>
        <p:sp>
          <p:nvSpPr>
            <p:cNvPr id="53" name="文本框 52"/>
            <p:cNvSpPr txBox="1"/>
            <p:nvPr/>
          </p:nvSpPr>
          <p:spPr>
            <a:xfrm>
              <a:off x="4312" y="5263"/>
              <a:ext cx="2656" cy="836"/>
            </a:xfrm>
            <a:prstGeom prst="rect">
              <a:avLst/>
            </a:prstGeom>
            <a:noFill/>
          </p:spPr>
          <p:txBody>
            <a:bodyPr wrap="square" rtlCol="0">
              <a:spAutoFit/>
            </a:bodyPr>
            <a:lstStyle/>
            <a:p>
              <a:r>
                <a:rPr lang="zh-CN" altLang="en-US" sz="2800">
                  <a:solidFill>
                    <a:srgbClr val="C00000"/>
                  </a:solidFill>
                  <a:latin typeface="阿里巴巴普惠体 B" panose="00020600040101010101" charset="-122"/>
                  <a:ea typeface="阿里巴巴普惠体 B" panose="00020600040101010101" charset="-122"/>
                </a:rPr>
                <a:t>添加图片</a:t>
              </a:r>
              <a:endParaRPr lang="zh-CN" altLang="en-US" sz="2800">
                <a:solidFill>
                  <a:srgbClr val="C00000"/>
                </a:solidFill>
                <a:latin typeface="阿里巴巴普惠体 B" panose="00020600040101010101" charset="-122"/>
                <a:ea typeface="阿里巴巴普惠体 B" panose="00020600040101010101" charset="-122"/>
              </a:endParaRPr>
            </a:p>
          </p:txBody>
        </p:sp>
      </p:grpSp>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2"/>
          <a:stretch>
            <a:fillRect/>
          </a:stretch>
        </a:blipFill>
        <a:effectLst/>
      </p:bgPr>
    </p:bg>
    <p:spTree>
      <p:nvGrpSpPr>
        <p:cNvPr id="1" name=""/>
        <p:cNvGrpSpPr/>
        <p:nvPr/>
      </p:nvGrpSpPr>
      <p:grpSpPr>
        <a:xfrm>
          <a:off x="0" y="0"/>
          <a:ext cx="0" cy="0"/>
        </a:xfrm>
      </p:grpSpPr>
      <p:sp>
        <p:nvSpPr>
          <p:cNvPr id="28" name="TextBox 27"/>
          <p:cNvSpPr txBox="1"/>
          <p:nvPr/>
        </p:nvSpPr>
        <p:spPr>
          <a:xfrm>
            <a:off x="2414166" y="1927931"/>
            <a:ext cx="1733550" cy="3138170"/>
          </a:xfrm>
          <a:prstGeom prst="rect">
            <a:avLst/>
          </a:prstGeom>
          <a:noFill/>
        </p:spPr>
        <p:txBody>
          <a:bodyPr wrap="none" rtlCol="0">
            <a:spAutoFit/>
          </a:bodyPr>
          <a:lstStyle/>
          <a:p>
            <a:r>
              <a:rPr lang="en-US" altLang="zh-CN" sz="19800" b="1">
                <a:solidFill>
                  <a:srgbClr val="C00000"/>
                </a:solidFill>
                <a:latin typeface="阿里巴巴普惠体 B" panose="00020600040101010101" charset="-122"/>
                <a:ea typeface="阿里巴巴普惠体 B" panose="00020600040101010101" charset="-122"/>
                <a:cs typeface="阿里巴巴普惠体 B" panose="00020600040101010101" charset="-122"/>
              </a:rPr>
              <a:t>1</a:t>
            </a:r>
            <a:endParaRPr lang="en-US" altLang="zh-CN" sz="19800" b="1">
              <a:solidFill>
                <a:srgbClr val="C00000"/>
              </a:solidFill>
              <a:latin typeface="阿里巴巴普惠体 B" panose="00020600040101010101" charset="-122"/>
              <a:ea typeface="阿里巴巴普惠体 B" panose="00020600040101010101" charset="-122"/>
              <a:cs typeface="阿里巴巴普惠体 B" panose="00020600040101010101" charset="-122"/>
            </a:endParaRPr>
          </a:p>
        </p:txBody>
      </p:sp>
      <p:grpSp>
        <p:nvGrpSpPr>
          <p:cNvPr id="4" name="组合 3"/>
          <p:cNvGrpSpPr/>
          <p:nvPr/>
        </p:nvGrpSpPr>
        <p:grpSpPr>
          <a:xfrm>
            <a:off x="4147820" y="2267585"/>
            <a:ext cx="6764655" cy="2142663"/>
            <a:chOff x="7377" y="3155"/>
            <a:chExt cx="10653" cy="3374"/>
          </a:xfrm>
        </p:grpSpPr>
        <p:sp>
          <p:nvSpPr>
            <p:cNvPr id="2" name="TextBox 26"/>
            <p:cNvSpPr txBox="1"/>
            <p:nvPr/>
          </p:nvSpPr>
          <p:spPr>
            <a:xfrm>
              <a:off x="7377" y="3155"/>
              <a:ext cx="10653" cy="1452"/>
            </a:xfrm>
            <a:prstGeom prst="rect">
              <a:avLst/>
            </a:prstGeom>
            <a:noFill/>
          </p:spPr>
          <p:txBody>
            <a:bodyPr wrap="square" rtlCol="0">
              <a:spAutoFit/>
            </a:bodyPr>
            <a:lstStyle>
              <a:defPPr>
                <a:defRPr lang="zh-CN"/>
              </a:defPPr>
              <a:lvl1pPr>
                <a:defRPr sz="5400" b="1">
                  <a:solidFill>
                    <a:schemeClr val="accent2"/>
                  </a:solidFill>
                  <a:latin typeface="微软雅黑" panose="020b0503020204020204" pitchFamily="34" charset="-122"/>
                  <a:ea typeface="微软雅黑" panose="020b0503020204020204" pitchFamily="34" charset="-122"/>
                </a:defRPr>
              </a:lvl1pPr>
            </a:lstStyle>
            <a:p>
              <a:r>
                <a:rPr lang="zh-CN" altLang="en-US" sz="5400">
                  <a:solidFill>
                    <a:srgbClr val="C00000"/>
                  </a:solidFill>
                  <a:latin typeface="阿里巴巴普惠体 B" panose="00020600040101010101" charset="-122"/>
                  <a:ea typeface="阿里巴巴普惠体 B" panose="00020600040101010101" charset="-122"/>
                </a:rPr>
                <a:t>履职</a:t>
              </a:r>
              <a:r>
                <a:rPr lang="zh-CN" altLang="en-US" sz="5400">
                  <a:solidFill>
                    <a:srgbClr val="C00000"/>
                  </a:solidFill>
                  <a:latin typeface="宋体" panose="02010600030101010101" pitchFamily="2" charset="-122"/>
                  <a:ea typeface="宋体" panose="02010600030101010101" pitchFamily="2" charset="-122"/>
                </a:rPr>
                <a:t>工作特色和亮点</a:t>
              </a:r>
              <a:endParaRPr lang="zh-CN" altLang="en-US" sz="5400">
                <a:solidFill>
                  <a:srgbClr val="C00000"/>
                </a:solidFill>
                <a:latin typeface="宋体" panose="02010600030101010101" pitchFamily="2" charset="-122"/>
                <a:ea typeface="宋体" panose="02010600030101010101" pitchFamily="2" charset="-122"/>
              </a:endParaRPr>
            </a:p>
          </p:txBody>
        </p:sp>
        <p:sp>
          <p:nvSpPr>
            <p:cNvPr id="11" name="Oval 39"/>
            <p:cNvSpPr>
              <a:spLocks noChangeAspect="1" noChangeArrowheads="1"/>
            </p:cNvSpPr>
            <p:nvPr/>
          </p:nvSpPr>
          <p:spPr bwMode="auto">
            <a:xfrm>
              <a:off x="7628" y="4753"/>
              <a:ext cx="340" cy="342"/>
            </a:xfrm>
            <a:prstGeom prst="ellipse">
              <a:avLst/>
            </a:prstGeom>
            <a:solidFill>
              <a:srgbClr val="C4261D"/>
            </a:solidFill>
            <a:ln w="28575" cap="flat">
              <a:noFill/>
              <a:prstDash val="solid"/>
              <a:miter lim="800000"/>
            </a:ln>
          </p:spPr>
          <p:txBody>
            <a:bodyPr vert="horz" wrap="square" lIns="91404" tIns="45702" rIns="91404" bIns="45702" numCol="1" anchor="t" anchorCtr="0" compatLnSpc="1"/>
            <a:lstStyle/>
            <a:p>
              <a:endParaRPr lang="zh-CN" altLang="en-US" sz="2000">
                <a:solidFill>
                  <a:srgbClr val="C00000"/>
                </a:solidFill>
                <a:ea typeface="宋体" panose="02010600030101010101" pitchFamily="2" charset="-122"/>
              </a:endParaRPr>
            </a:p>
          </p:txBody>
        </p:sp>
        <p:sp>
          <p:nvSpPr>
            <p:cNvPr id="12" name="Oval 40"/>
            <p:cNvSpPr>
              <a:spLocks noChangeAspect="1" noChangeArrowheads="1"/>
            </p:cNvSpPr>
            <p:nvPr/>
          </p:nvSpPr>
          <p:spPr bwMode="auto">
            <a:xfrm>
              <a:off x="7628" y="5377"/>
              <a:ext cx="340" cy="342"/>
            </a:xfrm>
            <a:prstGeom prst="ellipse">
              <a:avLst/>
            </a:prstGeom>
            <a:solidFill>
              <a:srgbClr val="C4261D"/>
            </a:solidFill>
            <a:ln w="28575" cap="flat">
              <a:noFill/>
              <a:prstDash val="solid"/>
              <a:miter lim="800000"/>
            </a:ln>
          </p:spPr>
          <p:txBody>
            <a:bodyPr vert="horz" wrap="square" lIns="91404" tIns="45702" rIns="91404" bIns="45702" numCol="1" anchor="t" anchorCtr="0" compatLnSpc="1"/>
            <a:lstStyle/>
            <a:p>
              <a:endParaRPr lang="zh-CN" altLang="en-US" sz="2000">
                <a:solidFill>
                  <a:srgbClr val="C00000"/>
                </a:solidFill>
                <a:ea typeface="宋体" panose="02010600030101010101" pitchFamily="2" charset="-122"/>
              </a:endParaRPr>
            </a:p>
          </p:txBody>
        </p:sp>
        <p:sp>
          <p:nvSpPr>
            <p:cNvPr id="14" name="TextBox 13"/>
            <p:cNvSpPr txBox="1"/>
            <p:nvPr/>
          </p:nvSpPr>
          <p:spPr>
            <a:xfrm>
              <a:off x="7968" y="4609"/>
              <a:ext cx="9578" cy="628"/>
            </a:xfrm>
            <a:prstGeom prst="rect">
              <a:avLst/>
            </a:prstGeom>
            <a:noFill/>
          </p:spPr>
          <p:txBody>
            <a:bodyPr wrap="square" rtlCol="0">
              <a:spAutoFit/>
            </a:bodyPr>
            <a:lstStyle/>
            <a:p>
              <a:r>
                <a:rPr lang="zh-CN" altLang="en-US" sz="2000">
                  <a:solidFill>
                    <a:srgbClr val="C00000"/>
                  </a:solidFill>
                  <a:latin typeface="阿里巴巴普惠体 B" panose="00020600040101010101" charset="-122"/>
                  <a:ea typeface="阿里巴巴普惠体 B" panose="00020600040101010101" charset="-122"/>
                </a:rPr>
                <a:t>抓责任落实，建立党建工作联动机制</a:t>
              </a:r>
              <a:endParaRPr lang="zh-CN" altLang="en-US" sz="2000">
                <a:solidFill>
                  <a:srgbClr val="C00000"/>
                </a:solidFill>
                <a:latin typeface="阿里巴巴普惠体 B" panose="00020600040101010101" charset="-122"/>
                <a:ea typeface="阿里巴巴普惠体 B" panose="00020600040101010101" charset="-122"/>
              </a:endParaRPr>
            </a:p>
          </p:txBody>
        </p:sp>
        <p:sp>
          <p:nvSpPr>
            <p:cNvPr id="15" name="TextBox 14"/>
            <p:cNvSpPr txBox="1"/>
            <p:nvPr/>
          </p:nvSpPr>
          <p:spPr>
            <a:xfrm>
              <a:off x="7968" y="5233"/>
              <a:ext cx="7651" cy="630"/>
            </a:xfrm>
            <a:prstGeom prst="rect">
              <a:avLst/>
            </a:prstGeom>
            <a:noFill/>
          </p:spPr>
          <p:txBody>
            <a:bodyPr wrap="square" rtlCol="0">
              <a:spAutoFit/>
            </a:bodyPr>
            <a:lstStyle>
              <a:defPPr>
                <a:defRPr lang="zh-CN"/>
              </a:defPPr>
              <a:lvl1pPr>
                <a:defRPr sz="2000">
                  <a:solidFill>
                    <a:schemeClr val="accent2"/>
                  </a:solidFill>
                  <a:latin typeface="+mj-ea"/>
                  <a:ea typeface="+mj-ea"/>
                </a:defRPr>
              </a:lvl1pPr>
            </a:lstStyle>
            <a:p>
              <a:r>
                <a:rPr lang="zh-CN" altLang="en-US" sz="2000">
                  <a:solidFill>
                    <a:srgbClr val="C00000"/>
                  </a:solidFill>
                  <a:latin typeface="阿里巴巴普惠体 B" panose="00020600040101010101" charset="-122"/>
                  <a:ea typeface="阿里巴巴普惠体 B" panose="00020600040101010101" charset="-122"/>
                </a:rPr>
                <a:t>抓学习教育，营造树党风扬正气的氛围</a:t>
              </a:r>
              <a:endParaRPr lang="zh-CN" altLang="en-US" sz="2000">
                <a:solidFill>
                  <a:srgbClr val="C00000"/>
                </a:solidFill>
                <a:latin typeface="阿里巴巴普惠体 B" panose="00020600040101010101" charset="-122"/>
                <a:ea typeface="阿里巴巴普惠体 B" panose="00020600040101010101" charset="-122"/>
              </a:endParaRPr>
            </a:p>
          </p:txBody>
        </p:sp>
        <p:sp>
          <p:nvSpPr>
            <p:cNvPr id="19" name="Oval 40"/>
            <p:cNvSpPr>
              <a:spLocks noChangeAspect="1" noChangeArrowheads="1"/>
            </p:cNvSpPr>
            <p:nvPr/>
          </p:nvSpPr>
          <p:spPr bwMode="auto">
            <a:xfrm>
              <a:off x="7628" y="6043"/>
              <a:ext cx="340" cy="342"/>
            </a:xfrm>
            <a:prstGeom prst="ellipse">
              <a:avLst/>
            </a:prstGeom>
            <a:solidFill>
              <a:srgbClr val="C4261D"/>
            </a:solidFill>
            <a:ln w="28575" cap="flat">
              <a:noFill/>
              <a:prstDash val="solid"/>
              <a:miter lim="800000"/>
            </a:ln>
          </p:spPr>
          <p:txBody>
            <a:bodyPr vert="horz" wrap="square" lIns="91404" tIns="45702" rIns="91404" bIns="45702" numCol="1" anchor="t" anchorCtr="0" compatLnSpc="1"/>
            <a:lstStyle/>
            <a:p>
              <a:endParaRPr lang="zh-CN" altLang="en-US" sz="2000">
                <a:solidFill>
                  <a:srgbClr val="C00000"/>
                </a:solidFill>
                <a:ea typeface="宋体" panose="02010600030101010101" pitchFamily="2" charset="-122"/>
              </a:endParaRPr>
            </a:p>
          </p:txBody>
        </p:sp>
        <p:sp>
          <p:nvSpPr>
            <p:cNvPr id="20" name="TextBox 19"/>
            <p:cNvSpPr txBox="1"/>
            <p:nvPr/>
          </p:nvSpPr>
          <p:spPr>
            <a:xfrm>
              <a:off x="7968" y="5899"/>
              <a:ext cx="8104" cy="630"/>
            </a:xfrm>
            <a:prstGeom prst="rect">
              <a:avLst/>
            </a:prstGeom>
            <a:noFill/>
          </p:spPr>
          <p:txBody>
            <a:bodyPr wrap="square" rtlCol="0">
              <a:spAutoFit/>
            </a:bodyPr>
            <a:lstStyle>
              <a:defPPr>
                <a:defRPr lang="zh-CN"/>
              </a:defPPr>
              <a:lvl1pPr>
                <a:defRPr sz="2000">
                  <a:solidFill>
                    <a:schemeClr val="accent2"/>
                  </a:solidFill>
                  <a:latin typeface="+mn-ea"/>
                  <a:ea typeface="+mn-ea"/>
                </a:defRPr>
              </a:lvl1pPr>
            </a:lstStyle>
            <a:p>
              <a:r>
                <a:rPr lang="zh-CN" altLang="en-US" sz="2000">
                  <a:solidFill>
                    <a:srgbClr val="C00000"/>
                  </a:solidFill>
                  <a:latin typeface="阿里巴巴普惠体 B" panose="00020600040101010101" charset="-122"/>
                  <a:ea typeface="阿里巴巴普惠体 B" panose="00020600040101010101" charset="-122"/>
                </a:rPr>
                <a:t>抓组织建设，凝聚党员领导干部战斗力</a:t>
              </a:r>
              <a:endParaRPr lang="zh-CN" altLang="en-US" sz="2000">
                <a:solidFill>
                  <a:srgbClr val="C00000"/>
                </a:solidFill>
                <a:latin typeface="阿里巴巴普惠体 B" panose="00020600040101010101" charset="-122"/>
                <a:ea typeface="阿里巴巴普惠体 B" panose="00020600040101010101" charset="-122"/>
              </a:endParaRPr>
            </a:p>
          </p:txBody>
        </p:sp>
      </p:grpSp>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 calcmode="lin" valueType="num">
                                      <p:cBhvr>
                                        <p:cTn id="9" dur="500" fill="hold"/>
                                        <p:tgtEl>
                                          <p:spTgt spid="28"/>
                                        </p:tgtEl>
                                        <p:attrNameLst>
                                          <p:attrName>style.rotation</p:attrName>
                                        </p:attrNameLst>
                                      </p:cBhvr>
                                      <p:tavLst>
                                        <p:tav tm="0">
                                          <p:val>
                                            <p:fltVal val="90"/>
                                          </p:val>
                                        </p:tav>
                                        <p:tav tm="100000">
                                          <p:val>
                                            <p:fltVal val="0"/>
                                          </p:val>
                                        </p:tav>
                                      </p:tavLst>
                                    </p:anim>
                                    <p:animEffect transition="in" filter="fade">
                                      <p:cBhvr>
                                        <p:cTn id="10" dur="500"/>
                                        <p:tgtEl>
                                          <p:spTgt spid="28"/>
                                        </p:tgtEl>
                                      </p:cBhvr>
                                    </p:animEffect>
                                  </p:childTnLst>
                                </p:cTn>
                              </p:par>
                              <p:par>
                                <p:cTn id="11" presetID="8" presetClass="emph" presetSubtype="0" fill="hold" grpId="1" nodeType="withEffect">
                                  <p:stCondLst>
                                    <p:cond delay="0"/>
                                  </p:stCondLst>
                                  <p:childTnLst>
                                    <p:animRot by="21600000">
                                      <p:cBhvr>
                                        <p:cTn id="12" dur="500" fill="hold"/>
                                        <p:tgtEl>
                                          <p:spTgt spid="28"/>
                                        </p:tgtEl>
                                        <p:attrNameLst>
                                          <p:attrName>r</p:attrName>
                                        </p:attrNameLst>
                                      </p:cBhvr>
                                    </p:animRot>
                                  </p:childTnLst>
                                </p:cTn>
                              </p:par>
                            </p:childTnLst>
                          </p:cTn>
                        </p:par>
                        <p:par>
                          <p:cTn id="13" fill="hold" nodeType="afterGroup">
                            <p:stCondLst>
                              <p:cond delay="50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8" grpId="1"/>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2"/>
          <a:stretch>
            <a:fillRect/>
          </a:stretch>
        </a:blipFill>
        <a:effectLst/>
      </p:bgPr>
    </p:bg>
    <p:spTree>
      <p:nvGrpSpPr>
        <p:cNvPr id="1" name=""/>
        <p:cNvGrpSpPr/>
        <p:nvPr/>
      </p:nvGrpSpPr>
      <p:grpSpPr>
        <a:xfrm>
          <a:off x="0" y="0"/>
          <a:ext cx="0" cy="0"/>
        </a:xfrm>
      </p:grpSpPr>
      <p:sp>
        <p:nvSpPr>
          <p:cNvPr id="4" name="文本框 3"/>
          <p:cNvSpPr txBox="1"/>
          <p:nvPr/>
        </p:nvSpPr>
        <p:spPr>
          <a:xfrm>
            <a:off x="1852295" y="1217295"/>
            <a:ext cx="8971280" cy="3784600"/>
          </a:xfrm>
          <a:prstGeom prst="rect">
            <a:avLst/>
          </a:prstGeom>
          <a:noFill/>
        </p:spPr>
        <p:txBody>
          <a:bodyPr wrap="square" rtlCol="0">
            <a:spAutoFit/>
          </a:bodyPr>
          <a:lstStyle/>
          <a:p>
            <a:pPr>
              <a:lnSpc>
                <a:spcPct val="200000"/>
              </a:lnSpc>
            </a:pPr>
            <a:r>
              <a:rPr kumimoji="1" lang="zh-CN" altLang="en-US" sz="2400" b="1">
                <a:solidFill>
                  <a:srgbClr val="C00000"/>
                </a:solidFill>
                <a:latin typeface="阿里巴巴普惠体 B" panose="00020600040101010101" charset="-122"/>
                <a:ea typeface="阿里巴巴普惠体 B" panose="00020600040101010101" charset="-122"/>
                <a:cs typeface="阿里巴巴普惠体 B" panose="00020600040101010101" charset="-122"/>
              </a:rPr>
              <a:t>习近平总书记指出</a:t>
            </a:r>
            <a:r>
              <a:rPr kumimoji="1" lang="en-US" altLang="zh-CN" sz="2400" b="1">
                <a:solidFill>
                  <a:srgbClr val="C00000"/>
                </a:solidFill>
                <a:latin typeface="阿里巴巴普惠体 B" panose="00020600040101010101" charset="-122"/>
                <a:ea typeface="阿里巴巴普惠体 B" panose="00020600040101010101" charset="-122"/>
                <a:cs typeface="阿里巴巴普惠体 B" panose="00020600040101010101" charset="-122"/>
              </a:rPr>
              <a:t>:  </a:t>
            </a:r>
            <a:endParaRPr kumimoji="1" lang="en-US" altLang="zh-CN" sz="2400" b="1">
              <a:solidFill>
                <a:srgbClr val="C00000"/>
              </a:solidFill>
              <a:latin typeface="阿里巴巴普惠体 B" panose="00020600040101010101" charset="-122"/>
              <a:ea typeface="阿里巴巴普惠体 B" panose="00020600040101010101" charset="-122"/>
              <a:cs typeface="阿里巴巴普惠体 B" panose="00020600040101010101" charset="-122"/>
            </a:endParaRPr>
          </a:p>
          <a:p>
            <a:pPr>
              <a:lnSpc>
                <a:spcPct val="200000"/>
              </a:lnSpc>
            </a:pPr>
            <a:r>
              <a:rPr kumimoji="1" lang="zh-CN" altLang="en-US" sz="2400">
                <a:solidFill>
                  <a:srgbClr val="C00000"/>
                </a:solidFill>
                <a:latin typeface="阿里巴巴普惠体 B" panose="00020600040101010101" charset="-122"/>
                <a:ea typeface="阿里巴巴普惠体 B" panose="00020600040101010101" charset="-122"/>
                <a:cs typeface="阿里巴巴普惠体 B" panose="00020600040101010101" charset="-122"/>
              </a:rPr>
              <a:t>历史是最好的教科书</a:t>
            </a:r>
            <a:r>
              <a:rPr kumimoji="1" lang="en-US" altLang="zh-CN" sz="2400">
                <a:solidFill>
                  <a:srgbClr val="C00000"/>
                </a:solidFill>
                <a:latin typeface="阿里巴巴普惠体 B" panose="00020600040101010101" charset="-122"/>
                <a:ea typeface="阿里巴巴普惠体 B" panose="00020600040101010101" charset="-122"/>
                <a:cs typeface="阿里巴巴普惠体 B" panose="00020600040101010101" charset="-122"/>
              </a:rPr>
              <a:t>,</a:t>
            </a:r>
            <a:r>
              <a:rPr kumimoji="1" lang="zh-CN" altLang="en-US" sz="2400">
                <a:solidFill>
                  <a:srgbClr val="C00000"/>
                </a:solidFill>
                <a:latin typeface="阿里巴巴普惠体 B" panose="00020600040101010101" charset="-122"/>
                <a:ea typeface="阿里巴巴普惠体 B" panose="00020600040101010101" charset="-122"/>
                <a:cs typeface="阿里巴巴普惠体 B" panose="00020600040101010101" charset="-122"/>
              </a:rPr>
              <a:t>中国革命历史是最好的营养剂。学习党史、国史</a:t>
            </a:r>
            <a:r>
              <a:rPr kumimoji="1" lang="en-US" altLang="zh-CN" sz="2400">
                <a:solidFill>
                  <a:srgbClr val="C00000"/>
                </a:solidFill>
                <a:latin typeface="阿里巴巴普惠体 B" panose="00020600040101010101" charset="-122"/>
                <a:ea typeface="阿里巴巴普惠体 B" panose="00020600040101010101" charset="-122"/>
                <a:cs typeface="阿里巴巴普惠体 B" panose="00020600040101010101" charset="-122"/>
              </a:rPr>
              <a:t>,</a:t>
            </a:r>
            <a:r>
              <a:rPr kumimoji="1" lang="zh-CN" altLang="en-US" sz="2400">
                <a:solidFill>
                  <a:srgbClr val="C00000"/>
                </a:solidFill>
                <a:latin typeface="阿里巴巴普惠体 B" panose="00020600040101010101" charset="-122"/>
                <a:ea typeface="阿里巴巴普惠体 B" panose="00020600040101010101" charset="-122"/>
                <a:cs typeface="阿里巴巴普惠体 B" panose="00020600040101010101" charset="-122"/>
              </a:rPr>
              <a:t>是坚持和发展中国特色社会主义、把党和国家各项事业继续推向前进的必修课。在对历史的深入思考中做好现实工作，更好走向未来</a:t>
            </a:r>
            <a:r>
              <a:rPr kumimoji="1" lang="en-US" altLang="zh-CN" sz="2400">
                <a:solidFill>
                  <a:srgbClr val="C00000"/>
                </a:solidFill>
                <a:latin typeface="阿里巴巴普惠体 B" panose="00020600040101010101" charset="-122"/>
                <a:ea typeface="阿里巴巴普惠体 B" panose="00020600040101010101" charset="-122"/>
                <a:cs typeface="阿里巴巴普惠体 B" panose="00020600040101010101" charset="-122"/>
              </a:rPr>
              <a:t>,</a:t>
            </a:r>
            <a:r>
              <a:rPr kumimoji="1" lang="zh-CN" altLang="en-US" sz="2400">
                <a:solidFill>
                  <a:srgbClr val="C00000"/>
                </a:solidFill>
                <a:latin typeface="阿里巴巴普惠体 B" panose="00020600040101010101" charset="-122"/>
                <a:ea typeface="阿里巴巴普惠体 B" panose="00020600040101010101" charset="-122"/>
                <a:cs typeface="阿里巴巴普惠体 B" panose="00020600040101010101" charset="-122"/>
              </a:rPr>
              <a:t>不断交出坚持和发展中国特色社会主义的合格答卷。</a:t>
            </a:r>
            <a:endParaRPr kumimoji="1" lang="zh-CN" altLang="en-US" sz="2400">
              <a:solidFill>
                <a:srgbClr val="C00000"/>
              </a:solidFill>
              <a:latin typeface="阿里巴巴普惠体 B" panose="00020600040101010101" charset="-122"/>
              <a:ea typeface="阿里巴巴普惠体 B" panose="00020600040101010101" charset="-122"/>
              <a:cs typeface="阿里巴巴普惠体 B" panose="00020600040101010101" charset="-122"/>
            </a:endParaRPr>
          </a:p>
        </p:txBody>
      </p:sp>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2"/>
          <a:stretch>
            <a:fillRect/>
          </a:stretch>
        </a:blipFill>
        <a:effectLst/>
      </p:bgPr>
    </p:bg>
    <p:spTree>
      <p:nvGrpSpPr>
        <p:cNvPr id="1" name=""/>
        <p:cNvGrpSpPr/>
        <p:nvPr/>
      </p:nvGrpSpPr>
      <p:grpSpPr>
        <a:xfrm>
          <a:off x="0" y="0"/>
          <a:ext cx="0" cy="0"/>
        </a:xfrm>
      </p:grpSpPr>
      <p:sp>
        <p:nvSpPr>
          <p:cNvPr id="5" name="文本框 4"/>
          <p:cNvSpPr txBox="1"/>
          <p:nvPr/>
        </p:nvSpPr>
        <p:spPr>
          <a:xfrm>
            <a:off x="3853815" y="1179830"/>
            <a:ext cx="4754880" cy="706755"/>
          </a:xfrm>
          <a:prstGeom prst="rect">
            <a:avLst/>
          </a:prstGeom>
          <a:noFill/>
        </p:spPr>
        <p:txBody>
          <a:bodyPr wrap="none" rtlCol="0" anchor="t">
            <a:spAutoFit/>
          </a:bodyPr>
          <a:lstStyle/>
          <a:p>
            <a:pPr algn="ctr"/>
            <a:r>
              <a:rPr kumimoji="1" lang="zh-CN" altLang="en-US" sz="4000" b="1">
                <a:solidFill>
                  <a:srgbClr val="C00000"/>
                </a:solidFill>
                <a:latin typeface="阿里巴巴普惠体 B" panose="00020600040101010101" charset="-122"/>
                <a:ea typeface="阿里巴巴普惠体 B" panose="00020600040101010101" charset="-122"/>
                <a:cs typeface="微软雅黑" panose="020b0503020204020204" pitchFamily="34" charset="-122"/>
                <a:sym typeface="+mn-ea"/>
              </a:rPr>
              <a:t>学习党史的重要意义</a:t>
            </a:r>
            <a:endParaRPr kumimoji="1" lang="zh-CN" altLang="en-US" sz="4000" b="1">
              <a:solidFill>
                <a:srgbClr val="C00000"/>
              </a:solidFill>
              <a:latin typeface="阿里巴巴普惠体 B" panose="00020600040101010101" charset="-122"/>
              <a:ea typeface="阿里巴巴普惠体 B" panose="00020600040101010101" charset="-122"/>
              <a:cs typeface="微软雅黑" panose="020b0503020204020204" pitchFamily="34" charset="-122"/>
              <a:sym typeface="+mn-ea"/>
            </a:endParaRPr>
          </a:p>
        </p:txBody>
      </p:sp>
      <p:grpSp>
        <p:nvGrpSpPr>
          <p:cNvPr id="2" name="组合 1"/>
          <p:cNvGrpSpPr/>
          <p:nvPr/>
        </p:nvGrpSpPr>
        <p:grpSpPr>
          <a:xfrm>
            <a:off x="1967865" y="2402205"/>
            <a:ext cx="8627745" cy="2626995"/>
            <a:chOff x="1967865" y="2402205"/>
            <a:chExt cx="8627745" cy="2626995"/>
          </a:xfrm>
        </p:grpSpPr>
        <p:grpSp>
          <p:nvGrpSpPr>
            <p:cNvPr id="6" name="组合 5"/>
            <p:cNvGrpSpPr/>
            <p:nvPr/>
          </p:nvGrpSpPr>
          <p:grpSpPr>
            <a:xfrm>
              <a:off x="1967865" y="2402205"/>
              <a:ext cx="2626995" cy="2626995"/>
              <a:chOff x="3068" y="4560"/>
              <a:chExt cx="4137" cy="4137"/>
            </a:xfrm>
          </p:grpSpPr>
          <p:sp>
            <p:nvSpPr>
              <p:cNvPr id="20" name="椭圆"/>
              <p:cNvSpPr/>
              <p:nvPr/>
            </p:nvSpPr>
            <p:spPr>
              <a:xfrm>
                <a:off x="3308" y="4800"/>
                <a:ext cx="3657" cy="365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ea typeface="宋体" panose="02010600030101010101" pitchFamily="2" charset="-122"/>
                </a:endParaRPr>
              </a:p>
            </p:txBody>
          </p:sp>
          <p:sp>
            <p:nvSpPr>
              <p:cNvPr id="21" name="椭圆"/>
              <p:cNvSpPr/>
              <p:nvPr/>
            </p:nvSpPr>
            <p:spPr>
              <a:xfrm>
                <a:off x="3068" y="4560"/>
                <a:ext cx="4137" cy="4137"/>
              </a:xfrm>
              <a:prstGeom prst="ellipse">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ea typeface="宋体" panose="02010600030101010101" pitchFamily="2" charset="-122"/>
                </a:endParaRPr>
              </a:p>
            </p:txBody>
          </p:sp>
          <p:sp>
            <p:nvSpPr>
              <p:cNvPr id="22" name="文本"/>
              <p:cNvSpPr txBox="1"/>
              <p:nvPr/>
            </p:nvSpPr>
            <p:spPr>
              <a:xfrm>
                <a:off x="3174" y="5907"/>
                <a:ext cx="3861" cy="1442"/>
              </a:xfrm>
              <a:prstGeom prst="rect">
                <a:avLst/>
              </a:prstGeom>
              <a:noFill/>
            </p:spPr>
            <p:txBody>
              <a:bodyPr vert="horz" wrap="square" lIns="91440" tIns="45720" rIns="91440" bIns="45720" rtlCol="0" anchor="ctr">
                <a:spAutoFit/>
              </a:bodyPr>
              <a:lstStyle>
                <a:lvl1pPr indent="539750">
                  <a:lnSpc>
                    <a:spcPts val="3000"/>
                  </a:lnSpc>
                  <a:spcBef>
                    <a:spcPts val="1000"/>
                  </a:spcBef>
                  <a:buFont typeface="Arial" panose="020b0604020202020204" pitchFamily="34" charset="0"/>
                  <a:buNone/>
                  <a:defRPr lang="zh-CN" altLang="en-US" sz="2000" b="1">
                    <a:gradFill>
                      <a:gsLst>
                        <a:gs pos="90000">
                          <a:srgbClr val="C00000"/>
                        </a:gs>
                        <a:gs pos="30000">
                          <a:srgbClr val="FF3300"/>
                        </a:gs>
                      </a:gsLst>
                      <a:lin ang="5400000" scaled="1"/>
                    </a:gradFill>
                    <a:latin typeface="+mj-ea"/>
                    <a:ea typeface="+mj-ea"/>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nSpc>
                    <a:spcPct val="150000"/>
                  </a:lnSpc>
                </a:pPr>
                <a:r>
                  <a:rPr kumimoji="1" lang="zh-CN" altLang="en-US" sz="1600">
                    <a:solidFill>
                      <a:schemeClr val="bg1"/>
                    </a:solidFill>
                    <a:latin typeface="阿里巴巴普惠体 B" panose="00020600040101010101" charset="-122"/>
                    <a:ea typeface="阿里巴巴普惠体 B" panose="00020600040101010101" charset="-122"/>
                    <a:cs typeface="微软雅黑" panose="020b0503020204020204" pitchFamily="34" charset="-122"/>
                  </a:rPr>
                  <a:t>可以从历史中</a:t>
                </a:r>
                <a:endParaRPr kumimoji="1" lang="en-US" altLang="zh-CN" sz="1600">
                  <a:solidFill>
                    <a:schemeClr val="bg1"/>
                  </a:solidFill>
                  <a:latin typeface="阿里巴巴普惠体 B" panose="00020600040101010101" charset="-122"/>
                  <a:ea typeface="阿里巴巴普惠体 B" panose="00020600040101010101" charset="-122"/>
                  <a:cs typeface="微软雅黑" panose="020b0503020204020204" pitchFamily="34" charset="-122"/>
                </a:endParaRPr>
              </a:p>
              <a:p>
                <a:pPr>
                  <a:lnSpc>
                    <a:spcPct val="150000"/>
                  </a:lnSpc>
                </a:pPr>
                <a:r>
                  <a:rPr kumimoji="1" lang="zh-CN" altLang="en-US" sz="1600">
                    <a:solidFill>
                      <a:schemeClr val="bg1"/>
                    </a:solidFill>
                    <a:latin typeface="阿里巴巴普惠体 B" panose="00020600040101010101" charset="-122"/>
                    <a:ea typeface="阿里巴巴普惠体 B" panose="00020600040101010101" charset="-122"/>
                    <a:cs typeface="微软雅黑" panose="020b0503020204020204" pitchFamily="34" charset="-122"/>
                  </a:rPr>
                  <a:t>摄取智慧和力量</a:t>
                </a:r>
                <a:endParaRPr kumimoji="1" lang="zh-CN" altLang="en-US" sz="1600">
                  <a:solidFill>
                    <a:schemeClr val="bg1"/>
                  </a:solidFill>
                  <a:latin typeface="阿里巴巴普惠体 B" panose="00020600040101010101" charset="-122"/>
                  <a:ea typeface="阿里巴巴普惠体 B" panose="00020600040101010101" charset="-122"/>
                  <a:cs typeface="微软雅黑" panose="020b0503020204020204" pitchFamily="34" charset="-122"/>
                </a:endParaRPr>
              </a:p>
            </p:txBody>
          </p:sp>
        </p:grpSp>
        <p:grpSp>
          <p:nvGrpSpPr>
            <p:cNvPr id="7" name="组合 6"/>
            <p:cNvGrpSpPr/>
            <p:nvPr/>
          </p:nvGrpSpPr>
          <p:grpSpPr>
            <a:xfrm>
              <a:off x="4851400" y="2402205"/>
              <a:ext cx="2759710" cy="2626995"/>
              <a:chOff x="7420" y="4770"/>
              <a:chExt cx="4346" cy="4137"/>
            </a:xfrm>
          </p:grpSpPr>
          <p:sp>
            <p:nvSpPr>
              <p:cNvPr id="26" name="椭圆"/>
              <p:cNvSpPr/>
              <p:nvPr/>
            </p:nvSpPr>
            <p:spPr>
              <a:xfrm>
                <a:off x="7869" y="5009"/>
                <a:ext cx="3657" cy="365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ea typeface="宋体" panose="02010600030101010101" pitchFamily="2" charset="-122"/>
                </a:endParaRPr>
              </a:p>
            </p:txBody>
          </p:sp>
          <p:sp>
            <p:nvSpPr>
              <p:cNvPr id="27" name="椭圆"/>
              <p:cNvSpPr/>
              <p:nvPr/>
            </p:nvSpPr>
            <p:spPr>
              <a:xfrm>
                <a:off x="7629" y="4770"/>
                <a:ext cx="4137" cy="4137"/>
              </a:xfrm>
              <a:prstGeom prst="ellipse">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ea typeface="宋体" panose="02010600030101010101" pitchFamily="2" charset="-122"/>
                </a:endParaRPr>
              </a:p>
            </p:txBody>
          </p:sp>
          <p:sp>
            <p:nvSpPr>
              <p:cNvPr id="28" name="文本"/>
              <p:cNvSpPr txBox="1"/>
              <p:nvPr/>
            </p:nvSpPr>
            <p:spPr>
              <a:xfrm>
                <a:off x="7420" y="6117"/>
                <a:ext cx="3861" cy="1442"/>
              </a:xfrm>
              <a:prstGeom prst="rect">
                <a:avLst/>
              </a:prstGeom>
              <a:noFill/>
            </p:spPr>
            <p:txBody>
              <a:bodyPr vert="horz" wrap="square" lIns="91440" tIns="45720" rIns="91440" bIns="45720" rtlCol="0" anchor="ctr">
                <a:spAutoFit/>
              </a:bodyPr>
              <a:lstStyle>
                <a:lvl1pPr indent="539750">
                  <a:lnSpc>
                    <a:spcPts val="3000"/>
                  </a:lnSpc>
                  <a:spcBef>
                    <a:spcPts val="1000"/>
                  </a:spcBef>
                  <a:buFont typeface="Arial" panose="020b0604020202020204" pitchFamily="34" charset="0"/>
                  <a:buNone/>
                  <a:defRPr lang="zh-CN" altLang="en-US" sz="2000" b="1">
                    <a:gradFill>
                      <a:gsLst>
                        <a:gs pos="90000">
                          <a:srgbClr val="C00000"/>
                        </a:gs>
                        <a:gs pos="30000">
                          <a:srgbClr val="FF3300"/>
                        </a:gs>
                      </a:gsLst>
                      <a:lin ang="5400000" scaled="1"/>
                    </a:gradFill>
                    <a:latin typeface="+mj-ea"/>
                    <a:ea typeface="+mj-ea"/>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nSpc>
                    <a:spcPct val="150000"/>
                  </a:lnSpc>
                </a:pPr>
                <a:r>
                  <a:rPr kumimoji="1" lang="zh-CN" altLang="en-US" sz="1600">
                    <a:solidFill>
                      <a:schemeClr val="bg1"/>
                    </a:solidFill>
                    <a:latin typeface="阿里巴巴普惠体 B" panose="00020600040101010101" charset="-122"/>
                    <a:ea typeface="阿里巴巴普惠体 B" panose="00020600040101010101" charset="-122"/>
                    <a:cs typeface="微软雅黑" panose="020b0503020204020204" pitchFamily="34" charset="-122"/>
                  </a:rPr>
                  <a:t>是加强党的思想理</a:t>
                </a:r>
                <a:endParaRPr kumimoji="1" lang="en-US" altLang="zh-CN" sz="1600">
                  <a:solidFill>
                    <a:schemeClr val="bg1"/>
                  </a:solidFill>
                  <a:latin typeface="阿里巴巴普惠体 B" panose="00020600040101010101" charset="-122"/>
                  <a:ea typeface="阿里巴巴普惠体 B" panose="00020600040101010101" charset="-122"/>
                  <a:cs typeface="微软雅黑" panose="020b0503020204020204" pitchFamily="34" charset="-122"/>
                </a:endParaRPr>
              </a:p>
              <a:p>
                <a:pPr>
                  <a:lnSpc>
                    <a:spcPct val="150000"/>
                  </a:lnSpc>
                </a:pPr>
                <a:r>
                  <a:rPr kumimoji="1" lang="zh-CN" altLang="en-US" sz="1600">
                    <a:solidFill>
                      <a:schemeClr val="bg1"/>
                    </a:solidFill>
                    <a:latin typeface="阿里巴巴普惠体 B" panose="00020600040101010101" charset="-122"/>
                    <a:ea typeface="阿里巴巴普惠体 B" panose="00020600040101010101" charset="-122"/>
                    <a:cs typeface="微软雅黑" panose="020b0503020204020204" pitchFamily="34" charset="-122"/>
                  </a:rPr>
                  <a:t>论建设的重要任务</a:t>
                </a:r>
                <a:endParaRPr kumimoji="1" lang="zh-CN" altLang="en-US" sz="1600">
                  <a:solidFill>
                    <a:schemeClr val="bg1"/>
                  </a:solidFill>
                  <a:latin typeface="阿里巴巴普惠体 B" panose="00020600040101010101" charset="-122"/>
                  <a:ea typeface="阿里巴巴普惠体 B" panose="00020600040101010101" charset="-122"/>
                  <a:cs typeface="微软雅黑" panose="020b0503020204020204" pitchFamily="34" charset="-122"/>
                </a:endParaRPr>
              </a:p>
            </p:txBody>
          </p:sp>
        </p:grpSp>
        <p:grpSp>
          <p:nvGrpSpPr>
            <p:cNvPr id="8" name="组合 7"/>
            <p:cNvGrpSpPr/>
            <p:nvPr/>
          </p:nvGrpSpPr>
          <p:grpSpPr>
            <a:xfrm>
              <a:off x="7650480" y="2402205"/>
              <a:ext cx="2945130" cy="2626995"/>
              <a:chOff x="11860" y="4770"/>
              <a:chExt cx="4638" cy="4137"/>
            </a:xfrm>
          </p:grpSpPr>
          <p:sp>
            <p:nvSpPr>
              <p:cNvPr id="29" name="椭圆"/>
              <p:cNvSpPr/>
              <p:nvPr/>
            </p:nvSpPr>
            <p:spPr>
              <a:xfrm>
                <a:off x="12601" y="5010"/>
                <a:ext cx="3657" cy="365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ea typeface="宋体" panose="02010600030101010101" pitchFamily="2" charset="-122"/>
                </a:endParaRPr>
              </a:p>
            </p:txBody>
          </p:sp>
          <p:sp>
            <p:nvSpPr>
              <p:cNvPr id="30" name="椭圆"/>
              <p:cNvSpPr/>
              <p:nvPr/>
            </p:nvSpPr>
            <p:spPr>
              <a:xfrm>
                <a:off x="12361" y="4770"/>
                <a:ext cx="4137" cy="4137"/>
              </a:xfrm>
              <a:prstGeom prst="ellipse">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ea typeface="宋体" panose="02010600030101010101" pitchFamily="2" charset="-122"/>
                </a:endParaRPr>
              </a:p>
            </p:txBody>
          </p:sp>
          <p:sp>
            <p:nvSpPr>
              <p:cNvPr id="31" name="文本"/>
              <p:cNvSpPr txBox="1"/>
              <p:nvPr/>
            </p:nvSpPr>
            <p:spPr>
              <a:xfrm>
                <a:off x="11860" y="6116"/>
                <a:ext cx="4372" cy="1442"/>
              </a:xfrm>
              <a:prstGeom prst="rect">
                <a:avLst/>
              </a:prstGeom>
              <a:noFill/>
            </p:spPr>
            <p:txBody>
              <a:bodyPr vert="horz" wrap="square" lIns="91440" tIns="45720" rIns="91440" bIns="45720" rtlCol="0" anchor="ctr">
                <a:spAutoFit/>
              </a:bodyPr>
              <a:lstStyle>
                <a:lvl1pPr indent="539750">
                  <a:lnSpc>
                    <a:spcPts val="3000"/>
                  </a:lnSpc>
                  <a:spcBef>
                    <a:spcPts val="1000"/>
                  </a:spcBef>
                  <a:buFont typeface="Arial" panose="020b0604020202020204" pitchFamily="34" charset="0"/>
                  <a:buNone/>
                  <a:defRPr lang="zh-CN" altLang="en-US" sz="2000" b="1">
                    <a:gradFill>
                      <a:gsLst>
                        <a:gs pos="90000">
                          <a:srgbClr val="C00000"/>
                        </a:gs>
                        <a:gs pos="30000">
                          <a:srgbClr val="FF3300"/>
                        </a:gs>
                      </a:gsLst>
                      <a:lin ang="5400000" scaled="1"/>
                    </a:gradFill>
                    <a:latin typeface="+mj-ea"/>
                    <a:ea typeface="+mj-ea"/>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lnSpc>
                    <a:spcPct val="150000"/>
                  </a:lnSpc>
                </a:pPr>
                <a:r>
                  <a:rPr kumimoji="1" lang="zh-CN" altLang="en-US" sz="1600">
                    <a:solidFill>
                      <a:schemeClr val="bg1"/>
                    </a:solidFill>
                    <a:latin typeface="阿里巴巴普惠体 B" panose="00020600040101010101" charset="-122"/>
                    <a:ea typeface="阿里巴巴普惠体 B" panose="00020600040101010101" charset="-122"/>
                    <a:cs typeface="微软雅黑" panose="020b0503020204020204" pitchFamily="34" charset="-122"/>
                  </a:rPr>
                  <a:t>是继承党的成功经验</a:t>
                </a:r>
                <a:endParaRPr kumimoji="1" lang="en-US" altLang="zh-CN" sz="1600">
                  <a:solidFill>
                    <a:schemeClr val="bg1"/>
                  </a:solidFill>
                  <a:latin typeface="阿里巴巴普惠体 B" panose="00020600040101010101" charset="-122"/>
                  <a:ea typeface="阿里巴巴普惠体 B" panose="00020600040101010101" charset="-122"/>
                  <a:cs typeface="微软雅黑" panose="020b0503020204020204" pitchFamily="34" charset="-122"/>
                </a:endParaRPr>
              </a:p>
              <a:p>
                <a:pPr algn="ctr">
                  <a:lnSpc>
                    <a:spcPct val="150000"/>
                  </a:lnSpc>
                </a:pPr>
                <a:r>
                  <a:rPr kumimoji="1" lang="zh-CN" altLang="en-US" sz="1600">
                    <a:solidFill>
                      <a:schemeClr val="bg1"/>
                    </a:solidFill>
                    <a:latin typeface="阿里巴巴普惠体 B" panose="00020600040101010101" charset="-122"/>
                    <a:ea typeface="阿里巴巴普惠体 B" panose="00020600040101010101" charset="-122"/>
                    <a:cs typeface="微软雅黑" panose="020b0503020204020204" pitchFamily="34" charset="-122"/>
                  </a:rPr>
                  <a:t>和优良传统的需求</a:t>
                </a:r>
                <a:endParaRPr kumimoji="1" lang="zh-CN" altLang="en-US" sz="1600">
                  <a:solidFill>
                    <a:schemeClr val="bg1"/>
                  </a:solidFill>
                  <a:latin typeface="阿里巴巴普惠体 B" panose="00020600040101010101" charset="-122"/>
                  <a:ea typeface="阿里巴巴普惠体 B" panose="00020600040101010101" charset="-122"/>
                  <a:cs typeface="微软雅黑" panose="020b0503020204020204" pitchFamily="34" charset="-122"/>
                </a:endParaRPr>
              </a:p>
            </p:txBody>
          </p:sp>
        </p:grpSp>
      </p:grpSp>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2"/>
          <a:stretch>
            <a:fillRect/>
          </a:stretch>
        </a:blipFill>
        <a:effectLst/>
      </p:bgPr>
    </p:bg>
    <p:spTree>
      <p:nvGrpSpPr>
        <p:cNvPr id="1" name=""/>
        <p:cNvGrpSpPr/>
        <p:nvPr/>
      </p:nvGrpSpPr>
      <p:grpSpPr>
        <a:xfrm>
          <a:off x="0" y="0"/>
          <a:ext cx="0" cy="0"/>
        </a:xfrm>
      </p:grpSpPr>
      <p:sp>
        <p:nvSpPr>
          <p:cNvPr id="26" name="文本"/>
          <p:cNvSpPr txBox="1"/>
          <p:nvPr/>
        </p:nvSpPr>
        <p:spPr>
          <a:xfrm>
            <a:off x="4034337" y="2026111"/>
            <a:ext cx="5644638" cy="526811"/>
          </a:xfrm>
          <a:prstGeom prst="rect">
            <a:avLst/>
          </a:prstGeom>
          <a:noFill/>
        </p:spPr>
        <p:txBody>
          <a:bodyPr wrap="square" rtlCol="0" anchor="ctr">
            <a:spAutoFit/>
          </a:bodyPr>
          <a:lstStyle>
            <a:defPPr>
              <a:defRPr lang="zh-CN"/>
            </a:defPPr>
            <a:lvl1pPr indent="457200">
              <a:lnSpc>
                <a:spcPct val="150000"/>
              </a:lnSpc>
              <a:spcAft>
                <a:spcPts val="1000"/>
              </a:spcAft>
              <a:defRPr b="1">
                <a:solidFill>
                  <a:schemeClr val="accent1"/>
                </a:solidFill>
                <a:latin typeface="+mn-ea"/>
              </a:defRPr>
            </a:lvl1pPr>
          </a:lstStyle>
          <a:p>
            <a:r>
              <a:rPr kumimoji="1" lang="zh-CN" altLang="en-US" sz="1000">
                <a:solidFill>
                  <a:srgbClr val="C00000"/>
                </a:solidFill>
                <a:latin typeface="阿里巴巴普惠体 B" panose="00020600040101010101" charset="-122"/>
                <a:ea typeface="阿里巴巴普惠体 B" panose="00020600040101010101" charset="-122"/>
                <a:cs typeface="微软雅黑" panose="020b0503020204020204" pitchFamily="34" charset="-122"/>
              </a:rPr>
              <a:t>在陈独秀、李大钊领导下创立了中中国共产党成立在陈独秀、李大钊领导下创立了中国共产党</a:t>
            </a:r>
            <a:endParaRPr kumimoji="1" lang="zh-CN" altLang="en-US" sz="1000">
              <a:solidFill>
                <a:srgbClr val="C00000"/>
              </a:solidFill>
              <a:latin typeface="阿里巴巴普惠体 B" panose="00020600040101010101" charset="-122"/>
              <a:ea typeface="阿里巴巴普惠体 B" panose="00020600040101010101" charset="-122"/>
              <a:cs typeface="微软雅黑" panose="020b0503020204020204" pitchFamily="34" charset="-122"/>
            </a:endParaRPr>
          </a:p>
        </p:txBody>
      </p:sp>
      <p:grpSp>
        <p:nvGrpSpPr>
          <p:cNvPr id="2" name="组合 1"/>
          <p:cNvGrpSpPr/>
          <p:nvPr/>
        </p:nvGrpSpPr>
        <p:grpSpPr>
          <a:xfrm>
            <a:off x="2379206" y="1072508"/>
            <a:ext cx="7300237" cy="1493580"/>
            <a:chOff x="2379206" y="1072508"/>
            <a:chExt cx="7300237" cy="1493580"/>
          </a:xfrm>
        </p:grpSpPr>
        <p:sp>
          <p:nvSpPr>
            <p:cNvPr id="25" name="椭圆"/>
            <p:cNvSpPr/>
            <p:nvPr/>
          </p:nvSpPr>
          <p:spPr>
            <a:xfrm>
              <a:off x="2379206" y="1072508"/>
              <a:ext cx="1493496" cy="1493580"/>
            </a:xfrm>
            <a:prstGeom prst="ellipse">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ea typeface="宋体" panose="02010600030101010101" pitchFamily="2" charset="-122"/>
              </a:endParaRPr>
            </a:p>
          </p:txBody>
        </p:sp>
        <p:sp>
          <p:nvSpPr>
            <p:cNvPr id="27" name="矩形"/>
            <p:cNvSpPr/>
            <p:nvPr/>
          </p:nvSpPr>
          <p:spPr>
            <a:xfrm>
              <a:off x="3509255" y="1438778"/>
              <a:ext cx="6170188" cy="380753"/>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00" rtlCol="0" anchor="ctr"/>
            <a:lstStyle/>
            <a:p>
              <a:pPr>
                <a:lnSpc>
                  <a:spcPct val="150000"/>
                </a:lnSpc>
              </a:pPr>
              <a:r>
                <a:rPr kumimoji="1" lang="zh-CN" altLang="en-US" sz="1400" b="1">
                  <a:solidFill>
                    <a:schemeClr val="bg1"/>
                  </a:solidFill>
                  <a:latin typeface="阿里巴巴普惠体 B" panose="00020600040101010101" charset="-122"/>
                  <a:ea typeface="阿里巴巴普惠体 B" panose="00020600040101010101" charset="-122"/>
                  <a:cs typeface="微软雅黑" panose="020b0503020204020204" pitchFamily="34" charset="-122"/>
                </a:rPr>
                <a:t>中国共产党成立</a:t>
              </a:r>
              <a:endParaRPr kumimoji="1" lang="zh-CN" altLang="en-US" sz="1400" b="1">
                <a:solidFill>
                  <a:schemeClr val="bg1"/>
                </a:solidFill>
                <a:latin typeface="阿里巴巴普惠体 B" panose="00020600040101010101" charset="-122"/>
                <a:ea typeface="阿里巴巴普惠体 B" panose="00020600040101010101" charset="-122"/>
                <a:cs typeface="微软雅黑" panose="020b0503020204020204" pitchFamily="34" charset="-122"/>
              </a:endParaRPr>
            </a:p>
          </p:txBody>
        </p:sp>
        <p:sp>
          <p:nvSpPr>
            <p:cNvPr id="28" name="椭圆"/>
            <p:cNvSpPr/>
            <p:nvPr/>
          </p:nvSpPr>
          <p:spPr>
            <a:xfrm>
              <a:off x="2466097" y="1159404"/>
              <a:ext cx="1320181" cy="132025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ea typeface="宋体" panose="02010600030101010101" pitchFamily="2" charset="-122"/>
              </a:endParaRPr>
            </a:p>
          </p:txBody>
        </p:sp>
      </p:grpSp>
      <p:sp>
        <p:nvSpPr>
          <p:cNvPr id="29" name="文本"/>
          <p:cNvSpPr txBox="1"/>
          <p:nvPr/>
        </p:nvSpPr>
        <p:spPr>
          <a:xfrm>
            <a:off x="2042854" y="1490168"/>
            <a:ext cx="1642518" cy="475591"/>
          </a:xfrm>
          <a:prstGeom prst="rect">
            <a:avLst/>
          </a:prstGeom>
          <a:noFill/>
        </p:spPr>
        <p:txBody>
          <a:bodyPr vert="horz" wrap="square" lIns="91440" tIns="45720" rIns="91440" bIns="45720" rtlCol="0" anchor="ctr">
            <a:spAutoFit/>
          </a:bodyPr>
          <a:lstStyle>
            <a:lvl1pPr indent="539750">
              <a:lnSpc>
                <a:spcPts val="3000"/>
              </a:lnSpc>
              <a:spcBef>
                <a:spcPts val="1000"/>
              </a:spcBef>
              <a:buFont typeface="Arial" panose="020b0604020202020204" pitchFamily="34" charset="0"/>
              <a:buNone/>
              <a:defRPr lang="zh-CN" altLang="en-US" sz="2000" b="1">
                <a:gradFill>
                  <a:gsLst>
                    <a:gs pos="90000">
                      <a:srgbClr val="C00000"/>
                    </a:gs>
                    <a:gs pos="30000">
                      <a:srgbClr val="FF3300"/>
                    </a:gs>
                  </a:gsLst>
                  <a:lin ang="5400000" scaled="1"/>
                </a:gradFill>
                <a:latin typeface="+mj-ea"/>
                <a:ea typeface="+mj-ea"/>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zh-CN">
                <a:solidFill>
                  <a:schemeClr val="bg1"/>
                </a:solidFill>
                <a:latin typeface="阿里巴巴普惠体 B" panose="00020600040101010101" charset="-122"/>
                <a:ea typeface="阿里巴巴普惠体 B" panose="00020600040101010101" charset="-122"/>
                <a:cs typeface="阿里巴巴普惠体 B" panose="00020600040101010101" charset="-122"/>
              </a:rPr>
              <a:t>1921</a:t>
            </a:r>
            <a:r>
              <a:rPr lang="zh-CN" altLang="en-US">
                <a:solidFill>
                  <a:schemeClr val="bg1"/>
                </a:solidFill>
                <a:latin typeface="阿里巴巴普惠体 B" panose="00020600040101010101" charset="-122"/>
                <a:ea typeface="阿里巴巴普惠体 B" panose="00020600040101010101" charset="-122"/>
                <a:cs typeface="阿里巴巴普惠体 B" panose="00020600040101010101" charset="-122"/>
              </a:rPr>
              <a:t>年</a:t>
            </a:r>
            <a:endParaRPr lang="zh-CN" altLang="en-US">
              <a:solidFill>
                <a:schemeClr val="bg1"/>
              </a:solidFill>
              <a:latin typeface="阿里巴巴普惠体 B" panose="00020600040101010101" charset="-122"/>
              <a:ea typeface="阿里巴巴普惠体 B" panose="00020600040101010101" charset="-122"/>
              <a:cs typeface="阿里巴巴普惠体 B" panose="00020600040101010101" charset="-122"/>
            </a:endParaRPr>
          </a:p>
        </p:txBody>
      </p:sp>
      <p:sp>
        <p:nvSpPr>
          <p:cNvPr id="36" name="文本"/>
          <p:cNvSpPr txBox="1"/>
          <p:nvPr/>
        </p:nvSpPr>
        <p:spPr>
          <a:xfrm>
            <a:off x="4034337" y="3585478"/>
            <a:ext cx="5644638" cy="553143"/>
          </a:xfrm>
          <a:prstGeom prst="rect">
            <a:avLst/>
          </a:prstGeom>
          <a:noFill/>
        </p:spPr>
        <p:txBody>
          <a:bodyPr wrap="square" rtlCol="0" anchor="ctr">
            <a:spAutoFit/>
          </a:bodyPr>
          <a:lstStyle>
            <a:defPPr>
              <a:defRPr lang="zh-CN"/>
            </a:defPPr>
            <a:lvl1pPr indent="457200">
              <a:lnSpc>
                <a:spcPct val="150000"/>
              </a:lnSpc>
              <a:spcAft>
                <a:spcPts val="1000"/>
              </a:spcAft>
              <a:defRPr b="1">
                <a:solidFill>
                  <a:schemeClr val="accent1"/>
                </a:solidFill>
                <a:latin typeface="+mn-ea"/>
              </a:defRPr>
            </a:lvl1pPr>
          </a:lstStyle>
          <a:p>
            <a:r>
              <a:rPr kumimoji="1" lang="zh-CN" altLang="en-US" sz="1000">
                <a:solidFill>
                  <a:srgbClr val="C00000"/>
                </a:solidFill>
                <a:latin typeface="阿里巴巴普惠体 B" panose="00020600040101010101" charset="-122"/>
                <a:ea typeface="阿里巴巴普惠体 B" panose="00020600040101010101" charset="-122"/>
                <a:cs typeface="阿里巴巴普惠体 B" panose="00020600040101010101" charset="-122"/>
              </a:rPr>
              <a:t>遵义会议确立以毛泽东在中共中央的领导地位</a:t>
            </a:r>
            <a:r>
              <a:rPr kumimoji="1" lang="en-US" altLang="zh-CN" sz="1000">
                <a:solidFill>
                  <a:srgbClr val="C00000"/>
                </a:solidFill>
                <a:latin typeface="阿里巴巴普惠体 B" panose="00020600040101010101" charset="-122"/>
                <a:ea typeface="阿里巴巴普惠体 B" panose="00020600040101010101" charset="-122"/>
                <a:cs typeface="阿里巴巴普惠体 B" panose="00020600040101010101" charset="-122"/>
              </a:rPr>
              <a:t>,</a:t>
            </a:r>
            <a:r>
              <a:rPr kumimoji="1" lang="zh-CN" altLang="en-US" sz="1000">
                <a:solidFill>
                  <a:srgbClr val="C00000"/>
                </a:solidFill>
                <a:latin typeface="阿里巴巴普惠体 B" panose="00020600040101010101" charset="-122"/>
                <a:ea typeface="阿里巴巴普惠体 B" panose="00020600040101010101" charset="-122"/>
                <a:cs typeface="阿里巴巴普惠体 B" panose="00020600040101010101" charset="-122"/>
              </a:rPr>
              <a:t>是中共历史上一个生死攸关的转折点</a:t>
            </a:r>
            <a:r>
              <a:rPr kumimoji="1" lang="en-US" altLang="zh-CN" sz="1000">
                <a:solidFill>
                  <a:srgbClr val="C00000"/>
                </a:solidFill>
                <a:latin typeface="阿里巴巴普惠体 B" panose="00020600040101010101" charset="-122"/>
                <a:ea typeface="阿里巴巴普惠体 B" panose="00020600040101010101" charset="-122"/>
                <a:cs typeface="阿里巴巴普惠体 B" panose="00020600040101010101" charset="-122"/>
              </a:rPr>
              <a:t>,</a:t>
            </a:r>
            <a:r>
              <a:rPr kumimoji="1" lang="zh-CN" altLang="en-US" sz="1000">
                <a:solidFill>
                  <a:srgbClr val="C00000"/>
                </a:solidFill>
                <a:latin typeface="阿里巴巴普惠体 B" panose="00020600040101010101" charset="-122"/>
                <a:ea typeface="阿里巴巴普惠体 B" panose="00020600040101010101" charset="-122"/>
                <a:cs typeface="阿里巴巴普惠体 B" panose="00020600040101010101" charset="-122"/>
              </a:rPr>
              <a:t>标志着中国共产党从幼稚走向成熟。</a:t>
            </a:r>
            <a:endParaRPr kumimoji="1" lang="zh-CN" altLang="en-US" sz="1000">
              <a:solidFill>
                <a:srgbClr val="C00000"/>
              </a:solidFill>
              <a:latin typeface="阿里巴巴普惠体 B" panose="00020600040101010101" charset="-122"/>
              <a:ea typeface="阿里巴巴普惠体 B" panose="00020600040101010101" charset="-122"/>
              <a:cs typeface="阿里巴巴普惠体 B" panose="00020600040101010101" charset="-122"/>
            </a:endParaRPr>
          </a:p>
        </p:txBody>
      </p:sp>
      <p:grpSp>
        <p:nvGrpSpPr>
          <p:cNvPr id="6" name="组合 5"/>
          <p:cNvGrpSpPr/>
          <p:nvPr/>
        </p:nvGrpSpPr>
        <p:grpSpPr>
          <a:xfrm>
            <a:off x="2042854" y="2645041"/>
            <a:ext cx="7636589" cy="1493580"/>
            <a:chOff x="2042854" y="2645041"/>
            <a:chExt cx="7636589" cy="1493580"/>
          </a:xfrm>
        </p:grpSpPr>
        <p:sp>
          <p:nvSpPr>
            <p:cNvPr id="35" name="椭圆"/>
            <p:cNvSpPr/>
            <p:nvPr/>
          </p:nvSpPr>
          <p:spPr>
            <a:xfrm>
              <a:off x="2379206" y="2645041"/>
              <a:ext cx="1493496" cy="1493580"/>
            </a:xfrm>
            <a:prstGeom prst="ellipse">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ea typeface="宋体" panose="02010600030101010101" pitchFamily="2" charset="-122"/>
              </a:endParaRPr>
            </a:p>
          </p:txBody>
        </p:sp>
        <p:grpSp>
          <p:nvGrpSpPr>
            <p:cNvPr id="3" name="组合 2"/>
            <p:cNvGrpSpPr/>
            <p:nvPr/>
          </p:nvGrpSpPr>
          <p:grpSpPr>
            <a:xfrm>
              <a:off x="2466097" y="2731937"/>
              <a:ext cx="7213346" cy="1320255"/>
              <a:chOff x="2466097" y="2731937"/>
              <a:chExt cx="7213346" cy="1320255"/>
            </a:xfrm>
          </p:grpSpPr>
          <p:sp>
            <p:nvSpPr>
              <p:cNvPr id="37" name="矩形"/>
              <p:cNvSpPr/>
              <p:nvPr/>
            </p:nvSpPr>
            <p:spPr>
              <a:xfrm>
                <a:off x="3509255" y="3011312"/>
                <a:ext cx="6170188" cy="380753"/>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00" rtlCol="0" anchor="ctr"/>
              <a:lstStyle/>
              <a:p>
                <a:pPr>
                  <a:lnSpc>
                    <a:spcPct val="150000"/>
                  </a:lnSpc>
                </a:pPr>
                <a:r>
                  <a:rPr kumimoji="1" lang="zh-CN" altLang="en-US" sz="1400" b="1">
                    <a:solidFill>
                      <a:schemeClr val="bg1"/>
                    </a:solidFill>
                    <a:latin typeface="阿里巴巴普惠体 B" panose="00020600040101010101" charset="-122"/>
                    <a:ea typeface="阿里巴巴普惠体 B" panose="00020600040101010101" charset="-122"/>
                    <a:cs typeface="微软雅黑" panose="020b0503020204020204" pitchFamily="34" charset="-122"/>
                  </a:rPr>
                  <a:t>毛泽东思想基本形成</a:t>
                </a:r>
                <a:endParaRPr kumimoji="1" lang="zh-CN" altLang="en-US" sz="1400" b="1">
                  <a:solidFill>
                    <a:schemeClr val="bg1"/>
                  </a:solidFill>
                  <a:latin typeface="阿里巴巴普惠体 B" panose="00020600040101010101" charset="-122"/>
                  <a:ea typeface="阿里巴巴普惠体 B" panose="00020600040101010101" charset="-122"/>
                  <a:cs typeface="微软雅黑" panose="020b0503020204020204" pitchFamily="34" charset="-122"/>
                </a:endParaRPr>
              </a:p>
            </p:txBody>
          </p:sp>
          <p:sp>
            <p:nvSpPr>
              <p:cNvPr id="38" name="椭圆"/>
              <p:cNvSpPr/>
              <p:nvPr/>
            </p:nvSpPr>
            <p:spPr>
              <a:xfrm>
                <a:off x="2466097" y="2731937"/>
                <a:ext cx="1320181" cy="132025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ea typeface="宋体" panose="02010600030101010101" pitchFamily="2" charset="-122"/>
                </a:endParaRPr>
              </a:p>
            </p:txBody>
          </p:sp>
        </p:grpSp>
        <p:sp>
          <p:nvSpPr>
            <p:cNvPr id="39" name="文本"/>
            <p:cNvSpPr txBox="1"/>
            <p:nvPr/>
          </p:nvSpPr>
          <p:spPr>
            <a:xfrm>
              <a:off x="2042854" y="3155671"/>
              <a:ext cx="1642518" cy="475591"/>
            </a:xfrm>
            <a:prstGeom prst="rect">
              <a:avLst/>
            </a:prstGeom>
            <a:noFill/>
          </p:spPr>
          <p:txBody>
            <a:bodyPr vert="horz" wrap="square" lIns="91440" tIns="45720" rIns="91440" bIns="45720" rtlCol="0" anchor="ctr">
              <a:spAutoFit/>
            </a:bodyPr>
            <a:lstStyle>
              <a:lvl1pPr indent="539750">
                <a:lnSpc>
                  <a:spcPts val="3000"/>
                </a:lnSpc>
                <a:spcBef>
                  <a:spcPts val="1000"/>
                </a:spcBef>
                <a:buFont typeface="Arial" panose="020b0604020202020204" pitchFamily="34" charset="0"/>
                <a:buNone/>
                <a:defRPr lang="zh-CN" altLang="en-US" sz="2000" b="1">
                  <a:gradFill>
                    <a:gsLst>
                      <a:gs pos="90000">
                        <a:srgbClr val="C00000"/>
                      </a:gs>
                      <a:gs pos="30000">
                        <a:srgbClr val="FF3300"/>
                      </a:gs>
                    </a:gsLst>
                    <a:lin ang="5400000" scaled="1"/>
                  </a:gradFill>
                  <a:latin typeface="+mj-ea"/>
                  <a:ea typeface="+mj-ea"/>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zh-CN">
                  <a:solidFill>
                    <a:schemeClr val="bg1"/>
                  </a:solidFill>
                  <a:latin typeface="阿里巴巴普惠体 B" panose="00020600040101010101" charset="-122"/>
                  <a:ea typeface="阿里巴巴普惠体 B" panose="00020600040101010101" charset="-122"/>
                  <a:cs typeface="阿里巴巴普惠体 B" panose="00020600040101010101" charset="-122"/>
                </a:rPr>
                <a:t>1935</a:t>
              </a:r>
              <a:r>
                <a:rPr lang="zh-CN" altLang="en-US">
                  <a:solidFill>
                    <a:schemeClr val="bg1"/>
                  </a:solidFill>
                  <a:latin typeface="阿里巴巴普惠体 B" panose="00020600040101010101" charset="-122"/>
                  <a:ea typeface="阿里巴巴普惠体 B" panose="00020600040101010101" charset="-122"/>
                  <a:cs typeface="阿里巴巴普惠体 B" panose="00020600040101010101" charset="-122"/>
                </a:rPr>
                <a:t>年</a:t>
              </a:r>
              <a:endParaRPr lang="zh-CN" altLang="en-US">
                <a:solidFill>
                  <a:schemeClr val="bg1"/>
                </a:solidFill>
                <a:latin typeface="阿里巴巴普惠体 B" panose="00020600040101010101" charset="-122"/>
                <a:ea typeface="阿里巴巴普惠体 B" panose="00020600040101010101" charset="-122"/>
                <a:cs typeface="阿里巴巴普惠体 B" panose="00020600040101010101" charset="-122"/>
              </a:endParaRPr>
            </a:p>
          </p:txBody>
        </p:sp>
      </p:grpSp>
      <p:sp>
        <p:nvSpPr>
          <p:cNvPr id="41" name="文本"/>
          <p:cNvSpPr txBox="1"/>
          <p:nvPr/>
        </p:nvSpPr>
        <p:spPr>
          <a:xfrm>
            <a:off x="4034337" y="5176231"/>
            <a:ext cx="5644638" cy="553143"/>
          </a:xfrm>
          <a:prstGeom prst="rect">
            <a:avLst/>
          </a:prstGeom>
          <a:noFill/>
        </p:spPr>
        <p:txBody>
          <a:bodyPr wrap="square" rtlCol="0" anchor="ctr">
            <a:spAutoFit/>
          </a:bodyPr>
          <a:lstStyle>
            <a:defPPr>
              <a:defRPr lang="zh-CN"/>
            </a:defPPr>
            <a:lvl1pPr indent="457200">
              <a:lnSpc>
                <a:spcPct val="150000"/>
              </a:lnSpc>
              <a:spcAft>
                <a:spcPts val="1000"/>
              </a:spcAft>
              <a:defRPr b="1">
                <a:solidFill>
                  <a:schemeClr val="accent1"/>
                </a:solidFill>
                <a:latin typeface="+mn-ea"/>
              </a:defRPr>
            </a:lvl1pPr>
          </a:lstStyle>
          <a:p>
            <a:r>
              <a:rPr kumimoji="1" lang="zh-CN" altLang="en-US" sz="1000">
                <a:solidFill>
                  <a:srgbClr val="C00000"/>
                </a:solidFill>
                <a:latin typeface="阿里巴巴普惠体 B" panose="00020600040101010101" charset="-122"/>
                <a:ea typeface="阿里巴巴普惠体 B" panose="00020600040101010101" charset="-122"/>
                <a:cs typeface="阿里巴巴普惠体 B" panose="00020600040101010101" charset="-122"/>
              </a:rPr>
              <a:t>南方谈话标志着中国特色社会主义理论体系基本成形。</a:t>
            </a:r>
            <a:r>
              <a:rPr kumimoji="1" lang="en-US" altLang="zh-CN" sz="1000">
                <a:solidFill>
                  <a:srgbClr val="C00000"/>
                </a:solidFill>
                <a:latin typeface="阿里巴巴普惠体 B" panose="00020600040101010101" charset="-122"/>
                <a:ea typeface="阿里巴巴普惠体 B" panose="00020600040101010101" charset="-122"/>
                <a:cs typeface="阿里巴巴普惠体 B" panose="00020600040101010101" charset="-122"/>
              </a:rPr>
              <a:t>(</a:t>
            </a:r>
            <a:r>
              <a:rPr kumimoji="1" lang="zh-CN" altLang="en-US" sz="1000">
                <a:solidFill>
                  <a:srgbClr val="C00000"/>
                </a:solidFill>
                <a:latin typeface="阿里巴巴普惠体 B" panose="00020600040101010101" charset="-122"/>
                <a:ea typeface="阿里巴巴普惠体 B" panose="00020600040101010101" charset="-122"/>
                <a:cs typeface="阿里巴巴普惠体 B" panose="00020600040101010101" charset="-122"/>
              </a:rPr>
              <a:t>即邓小平理论，三个代表重要思想和科学发展观等</a:t>
            </a:r>
            <a:r>
              <a:rPr kumimoji="1" lang="en-US" altLang="zh-CN" sz="1000">
                <a:solidFill>
                  <a:srgbClr val="C00000"/>
                </a:solidFill>
                <a:latin typeface="阿里巴巴普惠体 B" panose="00020600040101010101" charset="-122"/>
                <a:ea typeface="阿里巴巴普惠体 B" panose="00020600040101010101" charset="-122"/>
                <a:cs typeface="阿里巴巴普惠体 B" panose="00020600040101010101" charset="-122"/>
              </a:rPr>
              <a:t>)</a:t>
            </a:r>
            <a:endParaRPr kumimoji="1" lang="en-US" altLang="zh-CN" sz="1000">
              <a:solidFill>
                <a:srgbClr val="C00000"/>
              </a:solidFill>
              <a:latin typeface="阿里巴巴普惠体 B" panose="00020600040101010101" charset="-122"/>
              <a:ea typeface="阿里巴巴普惠体 B" panose="00020600040101010101" charset="-122"/>
              <a:cs typeface="阿里巴巴普惠体 B" panose="00020600040101010101" charset="-122"/>
            </a:endParaRPr>
          </a:p>
        </p:txBody>
      </p:sp>
      <p:grpSp>
        <p:nvGrpSpPr>
          <p:cNvPr id="5" name="组合 4"/>
          <p:cNvGrpSpPr/>
          <p:nvPr/>
        </p:nvGrpSpPr>
        <p:grpSpPr>
          <a:xfrm>
            <a:off x="2379206" y="4235794"/>
            <a:ext cx="7300237" cy="1493580"/>
            <a:chOff x="2379206" y="4235794"/>
            <a:chExt cx="7300237" cy="1493580"/>
          </a:xfrm>
        </p:grpSpPr>
        <p:sp>
          <p:nvSpPr>
            <p:cNvPr id="40" name="椭圆"/>
            <p:cNvSpPr/>
            <p:nvPr/>
          </p:nvSpPr>
          <p:spPr>
            <a:xfrm>
              <a:off x="2379206" y="4235794"/>
              <a:ext cx="1493496" cy="1493580"/>
            </a:xfrm>
            <a:prstGeom prst="ellipse">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ea typeface="宋体" panose="02010600030101010101" pitchFamily="2" charset="-122"/>
              </a:endParaRPr>
            </a:p>
          </p:txBody>
        </p:sp>
        <p:sp>
          <p:nvSpPr>
            <p:cNvPr id="42" name="矩形"/>
            <p:cNvSpPr/>
            <p:nvPr/>
          </p:nvSpPr>
          <p:spPr>
            <a:xfrm>
              <a:off x="3509255" y="4602065"/>
              <a:ext cx="6170188" cy="380753"/>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00" rtlCol="0" anchor="ctr"/>
            <a:lstStyle/>
            <a:p>
              <a:pPr>
                <a:lnSpc>
                  <a:spcPct val="150000"/>
                </a:lnSpc>
              </a:pPr>
              <a:r>
                <a:rPr kumimoji="1" lang="zh-CN" altLang="en-US" sz="1400" b="1">
                  <a:solidFill>
                    <a:schemeClr val="bg1"/>
                  </a:solidFill>
                  <a:latin typeface="阿里巴巴普惠体 B" panose="00020600040101010101" charset="-122"/>
                  <a:ea typeface="阿里巴巴普惠体 B" panose="00020600040101010101" charset="-122"/>
                  <a:cs typeface="微软雅黑" panose="020b0503020204020204" pitchFamily="34" charset="-122"/>
                </a:rPr>
                <a:t>邓小平理论成形</a:t>
              </a:r>
              <a:endParaRPr kumimoji="1" lang="zh-CN" altLang="en-US" sz="1400" b="1">
                <a:solidFill>
                  <a:schemeClr val="bg1"/>
                </a:solidFill>
                <a:latin typeface="阿里巴巴普惠体 B" panose="00020600040101010101" charset="-122"/>
                <a:ea typeface="阿里巴巴普惠体 B" panose="00020600040101010101" charset="-122"/>
                <a:cs typeface="微软雅黑" panose="020b0503020204020204" pitchFamily="34" charset="-122"/>
              </a:endParaRPr>
            </a:p>
          </p:txBody>
        </p:sp>
        <p:sp>
          <p:nvSpPr>
            <p:cNvPr id="43" name="椭圆"/>
            <p:cNvSpPr/>
            <p:nvPr/>
          </p:nvSpPr>
          <p:spPr>
            <a:xfrm>
              <a:off x="2466097" y="4322690"/>
              <a:ext cx="1320181" cy="132025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ea typeface="宋体" panose="02010600030101010101" pitchFamily="2" charset="-122"/>
              </a:endParaRPr>
            </a:p>
          </p:txBody>
        </p:sp>
      </p:grpSp>
      <p:sp>
        <p:nvSpPr>
          <p:cNvPr id="44" name="文本"/>
          <p:cNvSpPr txBox="1"/>
          <p:nvPr/>
        </p:nvSpPr>
        <p:spPr>
          <a:xfrm>
            <a:off x="2042854" y="4771652"/>
            <a:ext cx="1642518" cy="475591"/>
          </a:xfrm>
          <a:prstGeom prst="rect">
            <a:avLst/>
          </a:prstGeom>
          <a:noFill/>
        </p:spPr>
        <p:txBody>
          <a:bodyPr vert="horz" wrap="square" lIns="91440" tIns="45720" rIns="91440" bIns="45720" rtlCol="0" anchor="ctr">
            <a:spAutoFit/>
          </a:bodyPr>
          <a:lstStyle>
            <a:lvl1pPr indent="539750">
              <a:lnSpc>
                <a:spcPts val="3000"/>
              </a:lnSpc>
              <a:spcBef>
                <a:spcPts val="1000"/>
              </a:spcBef>
              <a:buFont typeface="Arial" panose="020b0604020202020204" pitchFamily="34" charset="0"/>
              <a:buNone/>
              <a:defRPr lang="zh-CN" altLang="en-US" sz="2000" b="1">
                <a:gradFill>
                  <a:gsLst>
                    <a:gs pos="90000">
                      <a:srgbClr val="C00000"/>
                    </a:gs>
                    <a:gs pos="30000">
                      <a:srgbClr val="FF3300"/>
                    </a:gs>
                  </a:gsLst>
                  <a:lin ang="5400000" scaled="1"/>
                </a:gradFill>
                <a:latin typeface="+mj-ea"/>
                <a:ea typeface="+mj-ea"/>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zh-CN">
                <a:solidFill>
                  <a:schemeClr val="bg1"/>
                </a:solidFill>
                <a:latin typeface="阿里巴巴普惠体 B" panose="00020600040101010101" charset="-122"/>
                <a:ea typeface="阿里巴巴普惠体 B" panose="00020600040101010101" charset="-122"/>
                <a:cs typeface="阿里巴巴普惠体 B" panose="00020600040101010101" charset="-122"/>
              </a:rPr>
              <a:t>1992</a:t>
            </a:r>
            <a:r>
              <a:rPr lang="zh-CN" altLang="en-US">
                <a:solidFill>
                  <a:schemeClr val="bg1"/>
                </a:solidFill>
                <a:latin typeface="阿里巴巴普惠体 B" panose="00020600040101010101" charset="-122"/>
                <a:ea typeface="阿里巴巴普惠体 B" panose="00020600040101010101" charset="-122"/>
                <a:cs typeface="阿里巴巴普惠体 B" panose="00020600040101010101" charset="-122"/>
              </a:rPr>
              <a:t>年</a:t>
            </a:r>
            <a:endParaRPr lang="zh-CN" altLang="en-US">
              <a:solidFill>
                <a:schemeClr val="bg1"/>
              </a:solidFill>
              <a:latin typeface="阿里巴巴普惠体 B" panose="00020600040101010101" charset="-122"/>
              <a:ea typeface="阿里巴巴普惠体 B" panose="00020600040101010101" charset="-122"/>
              <a:cs typeface="阿里巴巴普惠体 B" panose="00020600040101010101" charset="-122"/>
            </a:endParaRPr>
          </a:p>
        </p:txBody>
      </p:sp>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childTnLst>
                          </p:cTn>
                        </p:par>
                        <p:par>
                          <p:cTn id="20" fill="hold" nodeType="afterGroup">
                            <p:stCondLst>
                              <p:cond delay="20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par>
                          <p:cTn id="24" fill="hold" nodeType="afterGroup">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6" grpId="0"/>
      <p:bldP spid="41"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2"/>
          <a:stretch>
            <a:fillRect/>
          </a:stretch>
        </a:blipFill>
        <a:effectLst/>
      </p:bgPr>
    </p:bg>
    <p:spTree>
      <p:nvGrpSpPr>
        <p:cNvPr id="1" name=""/>
        <p:cNvGrpSpPr/>
        <p:nvPr/>
      </p:nvGrpSpPr>
      <p:grpSpPr>
        <a:xfrm>
          <a:off x="0" y="0"/>
          <a:ext cx="0" cy="0"/>
        </a:xfrm>
      </p:grpSpPr>
      <p:grpSp>
        <p:nvGrpSpPr>
          <p:cNvPr id="2" name="组合 1"/>
          <p:cNvGrpSpPr/>
          <p:nvPr/>
        </p:nvGrpSpPr>
        <p:grpSpPr>
          <a:xfrm>
            <a:off x="1636395" y="1143635"/>
            <a:ext cx="6542405" cy="1443990"/>
            <a:chOff x="1636395" y="1143635"/>
            <a:chExt cx="6542405" cy="1443990"/>
          </a:xfrm>
        </p:grpSpPr>
        <p:sp>
          <p:nvSpPr>
            <p:cNvPr id="8" name="矩形 14"/>
            <p:cNvSpPr/>
            <p:nvPr/>
          </p:nvSpPr>
          <p:spPr>
            <a:xfrm>
              <a:off x="1636395" y="2379980"/>
              <a:ext cx="5821045" cy="204470"/>
            </a:xfrm>
            <a:custGeom>
              <a:rect l="l" t="t" r="r" b="b"/>
              <a:pathLst>
                <a:path w="4571707" h="242218">
                  <a:moveTo>
                    <a:pt x="0" y="0"/>
                  </a:moveTo>
                  <a:lnTo>
                    <a:pt x="4571707" y="0"/>
                  </a:lnTo>
                  <a:lnTo>
                    <a:pt x="4571707" y="242218"/>
                  </a:lnTo>
                  <a:lnTo>
                    <a:pt x="0" y="242218"/>
                  </a:lnTo>
                  <a:close/>
                </a:path>
              </a:pathLst>
            </a:custGeom>
            <a:solidFill>
              <a:srgbClr val="C00000"/>
            </a:solidFill>
            <a:ln>
              <a:noFill/>
            </a:ln>
          </p:spPr>
          <p:style>
            <a:lnRef idx="2">
              <a:schemeClr val="accent6">
                <a:shade val="50000"/>
              </a:schemeClr>
            </a:lnRef>
            <a:fillRef idx="1">
              <a:schemeClr val="accent6"/>
            </a:fillRef>
            <a:effectRef idx="0">
              <a:schemeClr val="accent6"/>
            </a:effectRef>
            <a:fontRef idx="minor">
              <a:schemeClr val="lt1"/>
            </a:fontRef>
          </p:style>
          <p:txBody>
            <a:bodyPr lIns="70564" tIns="35282" rIns="70564" bIns="35282" rtlCol="0" anchor="ctr"/>
            <a:lstStyle/>
            <a:p>
              <a:pPr algn="ctr"/>
              <a:endParaRPr lang="en-US">
                <a:solidFill>
                  <a:schemeClr val="lt1"/>
                </a:solidFill>
                <a:ea typeface="宋体" panose="02010600030101010101" pitchFamily="2" charset="-122"/>
              </a:endParaRPr>
            </a:p>
          </p:txBody>
        </p:sp>
        <p:sp>
          <p:nvSpPr>
            <p:cNvPr id="10" name="椭圆 9"/>
            <p:cNvSpPr/>
            <p:nvPr/>
          </p:nvSpPr>
          <p:spPr>
            <a:xfrm>
              <a:off x="6735445" y="1143635"/>
              <a:ext cx="1443355" cy="1443990"/>
            </a:xfrm>
            <a:prstGeom prst="ellipse">
              <a:avLst/>
            </a:prstGeom>
            <a:solidFill>
              <a:srgbClr val="C00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accent1"/>
                </a:solidFill>
                <a:latin typeface="宋体" panose="02010600030101010101" pitchFamily="2" charset="-122"/>
                <a:ea typeface="宋体" panose="02010600030101010101" pitchFamily="2" charset="-122"/>
              </a:endParaRPr>
            </a:p>
          </p:txBody>
        </p:sp>
        <p:sp>
          <p:nvSpPr>
            <p:cNvPr id="11" name="椭圆 10"/>
            <p:cNvSpPr/>
            <p:nvPr/>
          </p:nvSpPr>
          <p:spPr>
            <a:xfrm>
              <a:off x="6922135" y="1330960"/>
              <a:ext cx="1068070" cy="1068070"/>
            </a:xfrm>
            <a:prstGeom prst="ellipse">
              <a:avLst/>
            </a:prstGeom>
            <a:solidFill>
              <a:schemeClr val="bg1">
                <a:lumMod val="95000"/>
              </a:schemeClr>
            </a:solidFill>
            <a:ln w="25400" cap="flat" cmpd="sng" algn="ctr">
              <a:noFill/>
              <a:prstDash val="solid"/>
            </a:ln>
            <a:effectLst/>
          </p:spPr>
          <p:txBody>
            <a:bodyPr tIns="36000" anchor="ctr"/>
            <a:lstStyle/>
            <a:p>
              <a:pPr lvl="0" algn="ctr">
                <a:defRPr/>
              </a:pPr>
              <a:r>
                <a:rPr lang="en-US" altLang="zh-CN" sz="3100" b="1" kern="0">
                  <a:solidFill>
                    <a:srgbClr val="C00000"/>
                  </a:solidFill>
                  <a:latin typeface="阿里巴巴普惠体 B" panose="00020600040101010101" charset="-122"/>
                  <a:ea typeface="阿里巴巴普惠体 B" panose="00020600040101010101" charset="-122"/>
                </a:rPr>
                <a:t>01</a:t>
              </a:r>
              <a:endParaRPr lang="en-US" altLang="zh-CN" sz="3100" b="1" kern="0">
                <a:solidFill>
                  <a:srgbClr val="C00000"/>
                </a:solidFill>
                <a:latin typeface="阿里巴巴普惠体 B" panose="00020600040101010101" charset="-122"/>
                <a:ea typeface="阿里巴巴普惠体 B" panose="00020600040101010101" charset="-122"/>
              </a:endParaRPr>
            </a:p>
          </p:txBody>
        </p:sp>
      </p:grpSp>
      <p:grpSp>
        <p:nvGrpSpPr>
          <p:cNvPr id="3" name="组合 2"/>
          <p:cNvGrpSpPr/>
          <p:nvPr/>
        </p:nvGrpSpPr>
        <p:grpSpPr>
          <a:xfrm>
            <a:off x="1698625" y="829310"/>
            <a:ext cx="4255135" cy="1487805"/>
            <a:chOff x="1698625" y="829310"/>
            <a:chExt cx="4255135" cy="1487805"/>
          </a:xfrm>
        </p:grpSpPr>
        <p:sp>
          <p:nvSpPr>
            <p:cNvPr id="16" name="TextBox 15"/>
            <p:cNvSpPr txBox="1"/>
            <p:nvPr/>
          </p:nvSpPr>
          <p:spPr>
            <a:xfrm>
              <a:off x="1698625" y="1016635"/>
              <a:ext cx="4255135" cy="1300480"/>
            </a:xfrm>
            <a:prstGeom prst="rect">
              <a:avLst/>
            </a:prstGeom>
            <a:noFill/>
          </p:spPr>
          <p:txBody>
            <a:bodyPr wrap="square" lIns="70564" tIns="35282" rIns="70564" bIns="35282" rtlCol="0">
              <a:spAutoFit/>
            </a:bodyPr>
            <a:lstStyle/>
            <a:p>
              <a:pPr>
                <a:lnSpc>
                  <a:spcPct val="200000"/>
                </a:lnSpc>
              </a:pPr>
              <a:r>
                <a:rPr kumimoji="1" lang="zh-CN" altLang="en-US" sz="1000">
                  <a:solidFill>
                    <a:srgbClr val="C00000"/>
                  </a:solidFill>
                  <a:latin typeface="阿里巴巴普惠体 B" panose="00020600040101010101" charset="-122"/>
                  <a:ea typeface="阿里巴巴普惠体 B" panose="00020600040101010101" charset="-122"/>
                  <a:cs typeface="阿里巴巴普惠体 B" panose="00020600040101010101" charset="-122"/>
                  <a:sym typeface="+mn-ea"/>
                </a:rPr>
                <a:t>历史选择了中国共产党，这不是一句空话。</a:t>
              </a:r>
              <a:r>
                <a:rPr kumimoji="1" lang="en-US" altLang="zh-CN" sz="1000">
                  <a:solidFill>
                    <a:srgbClr val="C00000"/>
                  </a:solidFill>
                  <a:latin typeface="阿里巴巴普惠体 B" panose="00020600040101010101" charset="-122"/>
                  <a:ea typeface="阿里巴巴普惠体 B" panose="00020600040101010101" charset="-122"/>
                  <a:cs typeface="阿里巴巴普惠体 B" panose="00020600040101010101" charset="-122"/>
                  <a:sym typeface="+mn-ea"/>
                </a:rPr>
                <a:t>1840</a:t>
              </a:r>
              <a:r>
                <a:rPr kumimoji="1" lang="zh-CN" altLang="en-US" sz="1000">
                  <a:solidFill>
                    <a:srgbClr val="C00000"/>
                  </a:solidFill>
                  <a:latin typeface="阿里巴巴普惠体 B" panose="00020600040101010101" charset="-122"/>
                  <a:ea typeface="阿里巴巴普惠体 B" panose="00020600040101010101" charset="-122"/>
                  <a:cs typeface="阿里巴巴普惠体 B" panose="00020600040101010101" charset="-122"/>
                  <a:sym typeface="+mn-ea"/>
                </a:rPr>
                <a:t>年鸦片战争后</a:t>
              </a:r>
              <a:r>
                <a:rPr kumimoji="1" lang="en-US" altLang="zh-CN" sz="1000">
                  <a:solidFill>
                    <a:srgbClr val="C00000"/>
                  </a:solidFill>
                  <a:latin typeface="阿里巴巴普惠体 B" panose="00020600040101010101" charset="-122"/>
                  <a:ea typeface="阿里巴巴普惠体 B" panose="00020600040101010101" charset="-122"/>
                  <a:cs typeface="阿里巴巴普惠体 B" panose="00020600040101010101" charset="-122"/>
                  <a:sym typeface="+mn-ea"/>
                </a:rPr>
                <a:t>,</a:t>
              </a:r>
              <a:r>
                <a:rPr kumimoji="1" lang="zh-CN" altLang="en-US" sz="1000">
                  <a:solidFill>
                    <a:srgbClr val="C00000"/>
                  </a:solidFill>
                  <a:latin typeface="阿里巴巴普惠体 B" panose="00020600040101010101" charset="-122"/>
                  <a:ea typeface="阿里巴巴普惠体 B" panose="00020600040101010101" charset="-122"/>
                  <a:cs typeface="阿里巴巴普惠体 B" panose="00020600040101010101" charset="-122"/>
                  <a:sym typeface="+mn-ea"/>
                </a:rPr>
                <a:t>中国尝试过许多救亡图存之路，从太平天国、戊戌变法到辛亥革命</a:t>
              </a:r>
              <a:r>
                <a:rPr kumimoji="1" lang="en-US" altLang="zh-CN" sz="1000">
                  <a:solidFill>
                    <a:srgbClr val="C00000"/>
                  </a:solidFill>
                  <a:latin typeface="阿里巴巴普惠体 B" panose="00020600040101010101" charset="-122"/>
                  <a:ea typeface="阿里巴巴普惠体 B" panose="00020600040101010101" charset="-122"/>
                  <a:cs typeface="阿里巴巴普惠体 B" panose="00020600040101010101" charset="-122"/>
                  <a:sym typeface="+mn-ea"/>
                </a:rPr>
                <a:t>,</a:t>
              </a:r>
              <a:r>
                <a:rPr kumimoji="1" lang="zh-CN" altLang="en-US" sz="1000">
                  <a:solidFill>
                    <a:srgbClr val="C00000"/>
                  </a:solidFill>
                  <a:latin typeface="阿里巴巴普惠体 B" panose="00020600040101010101" charset="-122"/>
                  <a:ea typeface="阿里巴巴普惠体 B" panose="00020600040101010101" charset="-122"/>
                  <a:cs typeface="阿里巴巴普惠体 B" panose="00020600040101010101" charset="-122"/>
                  <a:sym typeface="+mn-ea"/>
                </a:rPr>
                <a:t>从旧式农民起义到资产阶级改良运动</a:t>
              </a:r>
              <a:r>
                <a:rPr kumimoji="1" lang="en-US" altLang="zh-CN" sz="1000">
                  <a:solidFill>
                    <a:srgbClr val="C00000"/>
                  </a:solidFill>
                  <a:latin typeface="阿里巴巴普惠体 B" panose="00020600040101010101" charset="-122"/>
                  <a:ea typeface="阿里巴巴普惠体 B" panose="00020600040101010101" charset="-122"/>
                  <a:cs typeface="阿里巴巴普惠体 B" panose="00020600040101010101" charset="-122"/>
                  <a:sym typeface="+mn-ea"/>
                </a:rPr>
                <a:t>,</a:t>
              </a:r>
              <a:r>
                <a:rPr kumimoji="1" lang="zh-CN" altLang="en-US" sz="1000">
                  <a:solidFill>
                    <a:srgbClr val="C00000"/>
                  </a:solidFill>
                  <a:latin typeface="阿里巴巴普惠体 B" panose="00020600040101010101" charset="-122"/>
                  <a:ea typeface="阿里巴巴普惠体 B" panose="00020600040101010101" charset="-122"/>
                  <a:cs typeface="阿里巴巴普惠体 B" panose="00020600040101010101" charset="-122"/>
                  <a:sym typeface="+mn-ea"/>
                </a:rPr>
                <a:t>最后都走不通，只有中国共产党领导的革命事业成功了。说明中国共产党代表了人民的意愿和心声，顺  应了历史的规律。</a:t>
              </a:r>
              <a:endParaRPr lang="zh-CN" altLang="en-US" sz="100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sp>
          <p:nvSpPr>
            <p:cNvPr id="17" name="TextBox 16"/>
            <p:cNvSpPr txBox="1"/>
            <p:nvPr/>
          </p:nvSpPr>
          <p:spPr>
            <a:xfrm>
              <a:off x="1698625" y="829310"/>
              <a:ext cx="2503805" cy="254000"/>
            </a:xfrm>
            <a:prstGeom prst="rect">
              <a:avLst/>
            </a:prstGeom>
            <a:noFill/>
          </p:spPr>
          <p:txBody>
            <a:bodyPr wrap="square" lIns="70564" tIns="35282" rIns="70564" bIns="35282" rtlCol="0">
              <a:spAutoFit/>
            </a:bodyPr>
            <a:lstStyle/>
            <a:p>
              <a:pPr algn="l"/>
              <a:r>
                <a:rPr kumimoji="1" lang="en-US" altLang="zh-CN" sz="1200">
                  <a:solidFill>
                    <a:srgbClr val="C00000"/>
                  </a:solidFill>
                  <a:latin typeface="阿里巴巴普惠体 B" panose="00020600040101010101" charset="-122"/>
                  <a:ea typeface="阿里巴巴普惠体 B" panose="00020600040101010101" charset="-122"/>
                  <a:cs typeface="Avenir Medium" charset="0"/>
                  <a:sym typeface="+mn-ea"/>
                </a:rPr>
                <a:t>1919.5——1949.10</a:t>
              </a:r>
              <a:endParaRPr kumimoji="1" lang="en-US" altLang="zh-CN" sz="1200" b="1">
                <a:solidFill>
                  <a:srgbClr val="C00000"/>
                </a:solidFill>
                <a:latin typeface="阿里巴巴普惠体 B" panose="00020600040101010101" charset="-122"/>
                <a:ea typeface="阿里巴巴普惠体 B" panose="00020600040101010101" charset="-122"/>
                <a:cs typeface="Avenir Medium" charset="0"/>
                <a:sym typeface="+mn-ea"/>
              </a:endParaRPr>
            </a:p>
          </p:txBody>
        </p:sp>
      </p:grpSp>
      <p:sp>
        <p:nvSpPr>
          <p:cNvPr id="18" name="TextBox 17"/>
          <p:cNvSpPr txBox="1"/>
          <p:nvPr/>
        </p:nvSpPr>
        <p:spPr>
          <a:xfrm>
            <a:off x="1659890" y="3457575"/>
            <a:ext cx="2595880" cy="2223770"/>
          </a:xfrm>
          <a:prstGeom prst="rect">
            <a:avLst/>
          </a:prstGeom>
          <a:noFill/>
        </p:spPr>
        <p:txBody>
          <a:bodyPr wrap="square" lIns="70564" tIns="35282" rIns="70564" bIns="35282" rtlCol="0">
            <a:spAutoFit/>
          </a:bodyPr>
          <a:lstStyle/>
          <a:p>
            <a:pPr>
              <a:lnSpc>
                <a:spcPct val="200000"/>
              </a:lnSpc>
            </a:pPr>
            <a:r>
              <a:rPr kumimoji="1" lang="zh-CN" altLang="en-US" sz="1000">
                <a:solidFill>
                  <a:srgbClr val="C00000"/>
                </a:solidFill>
                <a:latin typeface="阿里巴巴普惠体 B" panose="00020600040101010101" charset="-122"/>
                <a:ea typeface="阿里巴巴普惠体 B" panose="00020600040101010101" charset="-122"/>
                <a:cs typeface="阿里巴巴普惠体 B" panose="00020600040101010101" charset="-122"/>
                <a:sym typeface="+mn-ea"/>
              </a:rPr>
              <a:t>旧中国留下了一个经济凋敝、百废待兴的烂摊子。中国共产党顶住各种压力</a:t>
            </a:r>
            <a:r>
              <a:rPr kumimoji="1" lang="en-US" altLang="zh-CN" sz="1000">
                <a:solidFill>
                  <a:srgbClr val="C00000"/>
                </a:solidFill>
                <a:latin typeface="阿里巴巴普惠体 B" panose="00020600040101010101" charset="-122"/>
                <a:ea typeface="阿里巴巴普惠体 B" panose="00020600040101010101" charset="-122"/>
                <a:cs typeface="阿里巴巴普惠体 B" panose="00020600040101010101" charset="-122"/>
                <a:sym typeface="+mn-ea"/>
              </a:rPr>
              <a:t>,</a:t>
            </a:r>
            <a:r>
              <a:rPr kumimoji="1" lang="zh-CN" altLang="en-US" sz="1000">
                <a:solidFill>
                  <a:srgbClr val="C00000"/>
                </a:solidFill>
                <a:latin typeface="阿里巴巴普惠体 B" panose="00020600040101010101" charset="-122"/>
                <a:ea typeface="阿里巴巴普惠体 B" panose="00020600040101010101" charset="-122"/>
                <a:cs typeface="阿里巴巴普惠体 B" panose="00020600040101010101" charset="-122"/>
                <a:sym typeface="+mn-ea"/>
              </a:rPr>
              <a:t>领导中国人民，自力更生</a:t>
            </a:r>
            <a:r>
              <a:rPr kumimoji="1" lang="en-US" altLang="zh-CN" sz="1000">
                <a:solidFill>
                  <a:srgbClr val="C00000"/>
                </a:solidFill>
                <a:latin typeface="阿里巴巴普惠体 B" panose="00020600040101010101" charset="-122"/>
                <a:ea typeface="阿里巴巴普惠体 B" panose="00020600040101010101" charset="-122"/>
                <a:cs typeface="阿里巴巴普惠体 B" panose="00020600040101010101" charset="-122"/>
                <a:sym typeface="+mn-ea"/>
              </a:rPr>
              <a:t>,</a:t>
            </a:r>
            <a:r>
              <a:rPr kumimoji="1" lang="zh-CN" altLang="en-US" sz="1000">
                <a:solidFill>
                  <a:srgbClr val="C00000"/>
                </a:solidFill>
                <a:latin typeface="阿里巴巴普惠体 B" panose="00020600040101010101" charset="-122"/>
                <a:ea typeface="阿里巴巴普惠体 B" panose="00020600040101010101" charset="-122"/>
                <a:cs typeface="阿里巴巴普惠体 B" panose="00020600040101010101" charset="-122"/>
                <a:sym typeface="+mn-ea"/>
              </a:rPr>
              <a:t>艰苦奋斗</a:t>
            </a:r>
            <a:r>
              <a:rPr kumimoji="1" lang="en-US" altLang="zh-CN" sz="1000">
                <a:solidFill>
                  <a:srgbClr val="C00000"/>
                </a:solidFill>
                <a:latin typeface="阿里巴巴普惠体 B" panose="00020600040101010101" charset="-122"/>
                <a:ea typeface="阿里巴巴普惠体 B" panose="00020600040101010101" charset="-122"/>
                <a:cs typeface="阿里巴巴普惠体 B" panose="00020600040101010101" charset="-122"/>
                <a:sym typeface="+mn-ea"/>
              </a:rPr>
              <a:t>,</a:t>
            </a:r>
            <a:r>
              <a:rPr kumimoji="1" lang="zh-CN" altLang="en-US" sz="1000">
                <a:solidFill>
                  <a:srgbClr val="C00000"/>
                </a:solidFill>
                <a:latin typeface="阿里巴巴普惠体 B" panose="00020600040101010101" charset="-122"/>
                <a:ea typeface="阿里巴巴普惠体 B" panose="00020600040101010101" charset="-122"/>
                <a:cs typeface="阿里巴巴普惠体 B" panose="00020600040101010101" charset="-122"/>
                <a:sym typeface="+mn-ea"/>
              </a:rPr>
              <a:t>使中国从一一个落后的农业国发展成具备独立、完整的工业体系的国家。这说明尽管社会主义道路是前无古人</a:t>
            </a:r>
            <a:r>
              <a:rPr kumimoji="1" lang="en-US" altLang="zh-CN" sz="1000">
                <a:solidFill>
                  <a:srgbClr val="C00000"/>
                </a:solidFill>
                <a:latin typeface="阿里巴巴普惠体 B" panose="00020600040101010101" charset="-122"/>
                <a:ea typeface="阿里巴巴普惠体 B" panose="00020600040101010101" charset="-122"/>
                <a:cs typeface="阿里巴巴普惠体 B" panose="00020600040101010101" charset="-122"/>
                <a:sym typeface="+mn-ea"/>
              </a:rPr>
              <a:t>,</a:t>
            </a:r>
            <a:r>
              <a:rPr kumimoji="1" lang="zh-CN" altLang="en-US" sz="1000">
                <a:solidFill>
                  <a:srgbClr val="C00000"/>
                </a:solidFill>
                <a:latin typeface="阿里巴巴普惠体 B" panose="00020600040101010101" charset="-122"/>
                <a:ea typeface="阿里巴巴普惠体 B" panose="00020600040101010101" charset="-122"/>
                <a:cs typeface="阿里巴巴普惠体 B" panose="00020600040101010101" charset="-122"/>
                <a:sym typeface="+mn-ea"/>
              </a:rPr>
              <a:t>充满着探索和艰辛，中国共产党有能力带领中国人  民建设好新中国。</a:t>
            </a:r>
            <a:endParaRPr lang="zh-CN" altLang="en-US" sz="100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grpSp>
        <p:nvGrpSpPr>
          <p:cNvPr id="5" name="组合 4"/>
          <p:cNvGrpSpPr/>
          <p:nvPr/>
        </p:nvGrpSpPr>
        <p:grpSpPr>
          <a:xfrm>
            <a:off x="1636395" y="2819400"/>
            <a:ext cx="4126230" cy="1443990"/>
            <a:chOff x="1636395" y="2819400"/>
            <a:chExt cx="4126230" cy="1443990"/>
          </a:xfrm>
        </p:grpSpPr>
        <p:sp>
          <p:nvSpPr>
            <p:cNvPr id="4" name="矩形 14"/>
            <p:cNvSpPr/>
            <p:nvPr/>
          </p:nvSpPr>
          <p:spPr>
            <a:xfrm flipV="1">
              <a:off x="1636395" y="2819400"/>
              <a:ext cx="3418205" cy="204470"/>
            </a:xfrm>
            <a:custGeom>
              <a:rect l="l" t="t" r="r" b="b"/>
              <a:pathLst>
                <a:path w="4571707" h="242218">
                  <a:moveTo>
                    <a:pt x="0" y="242218"/>
                  </a:moveTo>
                  <a:lnTo>
                    <a:pt x="4571707" y="242218"/>
                  </a:lnTo>
                  <a:lnTo>
                    <a:pt x="4571707" y="0"/>
                  </a:lnTo>
                  <a:lnTo>
                    <a:pt x="0" y="0"/>
                  </a:lnTo>
                  <a:close/>
                </a:path>
              </a:pathLst>
            </a:custGeom>
            <a:solidFill>
              <a:srgbClr val="C00000"/>
            </a:solidFill>
            <a:ln>
              <a:noFill/>
            </a:ln>
          </p:spPr>
          <p:style>
            <a:lnRef idx="2">
              <a:schemeClr val="accent5">
                <a:shade val="50000"/>
              </a:schemeClr>
            </a:lnRef>
            <a:fillRef idx="1">
              <a:schemeClr val="accent5"/>
            </a:fillRef>
            <a:effectRef idx="0">
              <a:schemeClr val="accent5"/>
            </a:effectRef>
            <a:fontRef idx="minor">
              <a:schemeClr val="lt1"/>
            </a:fontRef>
          </p:style>
          <p:txBody>
            <a:bodyPr lIns="70564" tIns="35282" rIns="70564" bIns="35282" rtlCol="0" anchor="ctr"/>
            <a:lstStyle/>
            <a:p>
              <a:pPr algn="ctr"/>
              <a:endParaRPr lang="en-US">
                <a:solidFill>
                  <a:schemeClr val="lt1"/>
                </a:solidFill>
                <a:ea typeface="宋体" panose="02010600030101010101" pitchFamily="2" charset="-122"/>
              </a:endParaRPr>
            </a:p>
          </p:txBody>
        </p:sp>
        <p:sp>
          <p:nvSpPr>
            <p:cNvPr id="6" name="椭圆 5"/>
            <p:cNvSpPr/>
            <p:nvPr/>
          </p:nvSpPr>
          <p:spPr>
            <a:xfrm flipV="1">
              <a:off x="4319270" y="2820670"/>
              <a:ext cx="1443355" cy="1442720"/>
            </a:xfrm>
            <a:prstGeom prst="ellipse">
              <a:avLst/>
            </a:prstGeom>
            <a:solidFill>
              <a:srgbClr val="C0000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accent1"/>
                </a:solidFill>
                <a:latin typeface="宋体" panose="02010600030101010101" pitchFamily="2" charset="-122"/>
                <a:ea typeface="宋体" panose="02010600030101010101" pitchFamily="2" charset="-122"/>
              </a:endParaRPr>
            </a:p>
          </p:txBody>
        </p:sp>
        <p:sp>
          <p:nvSpPr>
            <p:cNvPr id="7" name="椭圆 6"/>
            <p:cNvSpPr/>
            <p:nvPr/>
          </p:nvSpPr>
          <p:spPr>
            <a:xfrm rot="10800000" flipV="1">
              <a:off x="4505960" y="3021965"/>
              <a:ext cx="1068070" cy="1068070"/>
            </a:xfrm>
            <a:prstGeom prst="ellipse">
              <a:avLst/>
            </a:prstGeom>
            <a:solidFill>
              <a:schemeClr val="bg1">
                <a:lumMod val="95000"/>
              </a:schemeClr>
            </a:solidFill>
            <a:ln w="25400" cap="flat" cmpd="sng" algn="ctr">
              <a:noFill/>
              <a:prstDash val="solid"/>
            </a:ln>
            <a:effectLst/>
          </p:spPr>
          <p:txBody>
            <a:bodyPr tIns="36000" anchor="ctr" anchorCtr="1"/>
            <a:lstStyle/>
            <a:p>
              <a:pPr lvl="0" algn="ctr">
                <a:defRPr/>
              </a:pPr>
              <a:r>
                <a:rPr lang="en-US" altLang="zh-CN" sz="3100" b="1" kern="0">
                  <a:solidFill>
                    <a:srgbClr val="C00000"/>
                  </a:solidFill>
                  <a:latin typeface="阿里巴巴普惠体 B" panose="00020600040101010101" charset="-122"/>
                  <a:ea typeface="阿里巴巴普惠体 B" panose="00020600040101010101" charset="-122"/>
                </a:rPr>
                <a:t>02</a:t>
              </a:r>
              <a:endParaRPr lang="en-US" altLang="zh-CN" sz="3100" b="1" kern="0">
                <a:solidFill>
                  <a:srgbClr val="C00000"/>
                </a:solidFill>
                <a:latin typeface="阿里巴巴普惠体 B" panose="00020600040101010101" charset="-122"/>
                <a:ea typeface="阿里巴巴普惠体 B" panose="00020600040101010101" charset="-122"/>
              </a:endParaRPr>
            </a:p>
          </p:txBody>
        </p:sp>
        <p:sp>
          <p:nvSpPr>
            <p:cNvPr id="19" name="TextBox 18"/>
            <p:cNvSpPr txBox="1"/>
            <p:nvPr/>
          </p:nvSpPr>
          <p:spPr>
            <a:xfrm>
              <a:off x="1659890" y="3262630"/>
              <a:ext cx="2122805" cy="254000"/>
            </a:xfrm>
            <a:prstGeom prst="rect">
              <a:avLst/>
            </a:prstGeom>
            <a:noFill/>
          </p:spPr>
          <p:txBody>
            <a:bodyPr wrap="square" lIns="70564" tIns="35282" rIns="70564" bIns="35282" rtlCol="0">
              <a:spAutoFit/>
            </a:bodyPr>
            <a:lstStyle/>
            <a:p>
              <a:pPr algn="l"/>
              <a:r>
                <a:rPr kumimoji="1" lang="en-US" altLang="zh-CN" sz="1200">
                  <a:solidFill>
                    <a:srgbClr val="C00000"/>
                  </a:solidFill>
                  <a:latin typeface="阿里巴巴普惠体 B" panose="00020600040101010101" charset="-122"/>
                  <a:ea typeface="阿里巴巴普惠体 B" panose="00020600040101010101" charset="-122"/>
                  <a:cs typeface="Avenir Medium" charset="0"/>
                  <a:sym typeface="+mn-ea"/>
                </a:rPr>
                <a:t>1949.10——1978.12</a:t>
              </a:r>
              <a:endParaRPr kumimoji="1" lang="en-US" altLang="zh-CN" sz="1200" b="1">
                <a:solidFill>
                  <a:srgbClr val="C00000"/>
                </a:solidFill>
                <a:latin typeface="阿里巴巴普惠体 B" panose="00020600040101010101" charset="-122"/>
                <a:ea typeface="阿里巴巴普惠体 B" panose="00020600040101010101" charset="-122"/>
                <a:cs typeface="Avenir Medium" charset="0"/>
                <a:sym typeface="+mn-ea"/>
              </a:endParaRPr>
            </a:p>
          </p:txBody>
        </p:sp>
      </p:grpSp>
      <p:sp>
        <p:nvSpPr>
          <p:cNvPr id="20" name="TextBox 19"/>
          <p:cNvSpPr txBox="1"/>
          <p:nvPr/>
        </p:nvSpPr>
        <p:spPr>
          <a:xfrm>
            <a:off x="7542530" y="3585210"/>
            <a:ext cx="2807335" cy="2223770"/>
          </a:xfrm>
          <a:prstGeom prst="rect">
            <a:avLst/>
          </a:prstGeom>
          <a:noFill/>
        </p:spPr>
        <p:txBody>
          <a:bodyPr wrap="square" lIns="70564" tIns="35282" rIns="70564" bIns="35282" rtlCol="0">
            <a:spAutoFit/>
          </a:bodyPr>
          <a:lstStyle/>
          <a:p>
            <a:pPr algn="l">
              <a:lnSpc>
                <a:spcPct val="200000"/>
              </a:lnSpc>
            </a:pPr>
            <a:r>
              <a:rPr kumimoji="1" lang="zh-CN" altLang="en-US" sz="1000">
                <a:solidFill>
                  <a:srgbClr val="C00000"/>
                </a:solidFill>
                <a:latin typeface="阿里巴巴普惠体 B" panose="00020600040101010101" charset="-122"/>
                <a:ea typeface="阿里巴巴普惠体 B" panose="00020600040101010101" charset="-122"/>
                <a:cs typeface="阿里巴巴普惠体 B" panose="00020600040101010101" charset="-122"/>
                <a:sym typeface="+mn-ea"/>
              </a:rPr>
              <a:t>中国要发展、生活要小康</a:t>
            </a:r>
            <a:r>
              <a:rPr kumimoji="1" lang="en-US" altLang="zh-CN" sz="1000">
                <a:solidFill>
                  <a:srgbClr val="C00000"/>
                </a:solidFill>
                <a:latin typeface="阿里巴巴普惠体 B" panose="00020600040101010101" charset="-122"/>
                <a:ea typeface="阿里巴巴普惠体 B" panose="00020600040101010101" charset="-122"/>
                <a:cs typeface="阿里巴巴普惠体 B" panose="00020600040101010101" charset="-122"/>
                <a:sym typeface="+mn-ea"/>
              </a:rPr>
              <a:t>,</a:t>
            </a:r>
            <a:r>
              <a:rPr kumimoji="1" lang="zh-CN" altLang="en-US" sz="1000">
                <a:solidFill>
                  <a:srgbClr val="C00000"/>
                </a:solidFill>
                <a:latin typeface="阿里巴巴普惠体 B" panose="00020600040101010101" charset="-122"/>
                <a:ea typeface="阿里巴巴普惠体 B" panose="00020600040101010101" charset="-122"/>
                <a:cs typeface="阿里巴巴普惠体 B" panose="00020600040101010101" charset="-122"/>
                <a:sym typeface="+mn-ea"/>
              </a:rPr>
              <a:t>就要回答好什么是社会主义</a:t>
            </a:r>
            <a:r>
              <a:rPr kumimoji="1" lang="en-US" altLang="zh-CN" sz="1000">
                <a:solidFill>
                  <a:srgbClr val="C00000"/>
                </a:solidFill>
                <a:latin typeface="阿里巴巴普惠体 B" panose="00020600040101010101" charset="-122"/>
                <a:ea typeface="阿里巴巴普惠体 B" panose="00020600040101010101" charset="-122"/>
                <a:cs typeface="阿里巴巴普惠体 B" panose="00020600040101010101" charset="-122"/>
                <a:sym typeface="+mn-ea"/>
              </a:rPr>
              <a:t>,</a:t>
            </a:r>
            <a:r>
              <a:rPr kumimoji="1" lang="zh-CN" altLang="en-US" sz="1000">
                <a:solidFill>
                  <a:srgbClr val="C00000"/>
                </a:solidFill>
                <a:latin typeface="阿里巴巴普惠体 B" panose="00020600040101010101" charset="-122"/>
                <a:ea typeface="阿里巴巴普惠体 B" panose="00020600040101010101" charset="-122"/>
                <a:cs typeface="阿里巴巴普惠体 B" panose="00020600040101010101" charset="-122"/>
                <a:sym typeface="+mn-ea"/>
              </a:rPr>
              <a:t>怎样建设社会主义的问题。</a:t>
            </a:r>
            <a:r>
              <a:rPr kumimoji="1" lang="en-US" altLang="zh-CN" sz="1000">
                <a:solidFill>
                  <a:srgbClr val="C00000"/>
                </a:solidFill>
                <a:latin typeface="阿里巴巴普惠体 B" panose="00020600040101010101" charset="-122"/>
                <a:ea typeface="阿里巴巴普惠体 B" panose="00020600040101010101" charset="-122"/>
                <a:cs typeface="阿里巴巴普惠体 B" panose="00020600040101010101" charset="-122"/>
                <a:sym typeface="+mn-ea"/>
              </a:rPr>
              <a:t>2017</a:t>
            </a:r>
            <a:r>
              <a:rPr kumimoji="1" lang="zh-CN" altLang="en-US" sz="1000">
                <a:solidFill>
                  <a:srgbClr val="C00000"/>
                </a:solidFill>
                <a:latin typeface="阿里巴巴普惠体 B" panose="00020600040101010101" charset="-122"/>
                <a:ea typeface="阿里巴巴普惠体 B" panose="00020600040101010101" charset="-122"/>
                <a:cs typeface="阿里巴巴普惠体 B" panose="00020600040101010101" charset="-122"/>
                <a:sym typeface="+mn-ea"/>
              </a:rPr>
              <a:t>年 </a:t>
            </a:r>
            <a:r>
              <a:rPr kumimoji="1" lang="en-US" altLang="zh-CN" sz="1000">
                <a:solidFill>
                  <a:srgbClr val="C00000"/>
                </a:solidFill>
                <a:latin typeface="阿里巴巴普惠体 B" panose="00020600040101010101" charset="-122"/>
                <a:ea typeface="阿里巴巴普惠体 B" panose="00020600040101010101" charset="-122"/>
                <a:cs typeface="阿里巴巴普惠体 B" panose="00020600040101010101" charset="-122"/>
                <a:sym typeface="+mn-ea"/>
              </a:rPr>
              <a:t>,</a:t>
            </a:r>
            <a:r>
              <a:rPr kumimoji="1" lang="zh-CN" altLang="en-US" sz="1000">
                <a:solidFill>
                  <a:srgbClr val="C00000"/>
                </a:solidFill>
                <a:latin typeface="阿里巴巴普惠体 B" panose="00020600040101010101" charset="-122"/>
                <a:ea typeface="阿里巴巴普惠体 B" panose="00020600040101010101" charset="-122"/>
                <a:cs typeface="阿里巴巴普惠体 B" panose="00020600040101010101" charset="-122"/>
                <a:sym typeface="+mn-ea"/>
              </a:rPr>
              <a:t>我国经济总量超过</a:t>
            </a:r>
            <a:r>
              <a:rPr kumimoji="1" lang="en-US" altLang="zh-CN" sz="1000">
                <a:solidFill>
                  <a:srgbClr val="C00000"/>
                </a:solidFill>
                <a:latin typeface="阿里巴巴普惠体 B" panose="00020600040101010101" charset="-122"/>
                <a:ea typeface="阿里巴巴普惠体 B" panose="00020600040101010101" charset="-122"/>
                <a:cs typeface="阿里巴巴普惠体 B" panose="00020600040101010101" charset="-122"/>
                <a:sym typeface="+mn-ea"/>
              </a:rPr>
              <a:t>82.7</a:t>
            </a:r>
            <a:r>
              <a:rPr kumimoji="1" lang="zh-CN" altLang="en-US" sz="1000">
                <a:solidFill>
                  <a:srgbClr val="C00000"/>
                </a:solidFill>
                <a:latin typeface="阿里巴巴普惠体 B" panose="00020600040101010101" charset="-122"/>
                <a:ea typeface="阿里巴巴普惠体 B" panose="00020600040101010101" charset="-122"/>
                <a:cs typeface="阿里巴巴普惠体 B" panose="00020600040101010101" charset="-122"/>
                <a:sym typeface="+mn-ea"/>
              </a:rPr>
              <a:t>万亿元人民币</a:t>
            </a:r>
            <a:r>
              <a:rPr kumimoji="1" lang="en-US" altLang="zh-CN" sz="1000">
                <a:solidFill>
                  <a:srgbClr val="C00000"/>
                </a:solidFill>
                <a:latin typeface="阿里巴巴普惠体 B" panose="00020600040101010101" charset="-122"/>
                <a:ea typeface="阿里巴巴普惠体 B" panose="00020600040101010101" charset="-122"/>
                <a:cs typeface="阿里巴巴普惠体 B" panose="00020600040101010101" charset="-122"/>
                <a:sym typeface="+mn-ea"/>
              </a:rPr>
              <a:t>,</a:t>
            </a:r>
            <a:r>
              <a:rPr kumimoji="1" lang="zh-CN" altLang="en-US" sz="1000">
                <a:solidFill>
                  <a:srgbClr val="C00000"/>
                </a:solidFill>
                <a:latin typeface="阿里巴巴普惠体 B" panose="00020600040101010101" charset="-122"/>
                <a:ea typeface="阿里巴巴普惠体 B" panose="00020600040101010101" charset="-122"/>
                <a:cs typeface="阿里巴巴普惠体 B" panose="00020600040101010101" charset="-122"/>
                <a:sym typeface="+mn-ea"/>
              </a:rPr>
              <a:t>排名世界第二</a:t>
            </a:r>
            <a:r>
              <a:rPr kumimoji="1" lang="en-US" altLang="zh-CN" sz="1000">
                <a:solidFill>
                  <a:srgbClr val="C00000"/>
                </a:solidFill>
                <a:latin typeface="阿里巴巴普惠体 B" panose="00020600040101010101" charset="-122"/>
                <a:ea typeface="阿里巴巴普惠体 B" panose="00020600040101010101" charset="-122"/>
                <a:cs typeface="阿里巴巴普惠体 B" panose="00020600040101010101" charset="-122"/>
                <a:sym typeface="+mn-ea"/>
              </a:rPr>
              <a:t>C,</a:t>
            </a:r>
            <a:r>
              <a:rPr kumimoji="1" lang="zh-CN" altLang="en-US" sz="1000">
                <a:solidFill>
                  <a:srgbClr val="C00000"/>
                </a:solidFill>
                <a:latin typeface="阿里巴巴普惠体 B" panose="00020600040101010101" charset="-122"/>
                <a:ea typeface="阿里巴巴普惠体 B" panose="00020600040101010101" charset="-122"/>
                <a:cs typeface="阿里巴巴普惠体 B" panose="00020600040101010101" charset="-122"/>
                <a:sym typeface="+mn-ea"/>
              </a:rPr>
              <a:t>人民生活实现了从贫困到温饱再到总体小康的跨越。这就告诉我们，中国共产党成功开创了中国特色社会主义的伟大道路，从理论和实践上解决和回答了这个重  大课题。</a:t>
            </a:r>
            <a:endParaRPr lang="zh-CN" altLang="en-US" sz="100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grpSp>
        <p:nvGrpSpPr>
          <p:cNvPr id="9" name="组合 8"/>
          <p:cNvGrpSpPr/>
          <p:nvPr/>
        </p:nvGrpSpPr>
        <p:grpSpPr>
          <a:xfrm>
            <a:off x="5983605" y="2819400"/>
            <a:ext cx="5506085" cy="1443990"/>
            <a:chOff x="5983605" y="2819400"/>
            <a:chExt cx="5506085" cy="1443990"/>
          </a:xfrm>
        </p:grpSpPr>
        <p:sp>
          <p:nvSpPr>
            <p:cNvPr id="12" name="矩形 14"/>
            <p:cNvSpPr/>
            <p:nvPr/>
          </p:nvSpPr>
          <p:spPr>
            <a:xfrm flipV="1">
              <a:off x="6705600" y="2819400"/>
              <a:ext cx="4784090" cy="204470"/>
            </a:xfrm>
            <a:custGeom>
              <a:rect l="l" t="t" r="r" b="b"/>
              <a:pathLst>
                <a:path w="4571707" h="242218">
                  <a:moveTo>
                    <a:pt x="0" y="242218"/>
                  </a:moveTo>
                  <a:lnTo>
                    <a:pt x="4571707" y="242218"/>
                  </a:lnTo>
                  <a:lnTo>
                    <a:pt x="4571707" y="0"/>
                  </a:lnTo>
                  <a:lnTo>
                    <a:pt x="0" y="0"/>
                  </a:lnTo>
                  <a:close/>
                </a:path>
              </a:pathLst>
            </a:custGeom>
            <a:solidFill>
              <a:srgbClr val="C00000"/>
            </a:solidFill>
            <a:ln>
              <a:noFill/>
            </a:ln>
          </p:spPr>
          <p:style>
            <a:lnRef idx="2">
              <a:schemeClr val="dk1">
                <a:shade val="50000"/>
              </a:schemeClr>
            </a:lnRef>
            <a:fillRef idx="1">
              <a:schemeClr val="dk1"/>
            </a:fillRef>
            <a:effectRef idx="0">
              <a:schemeClr val="dk1"/>
            </a:effectRef>
            <a:fontRef idx="minor">
              <a:schemeClr val="lt1"/>
            </a:fontRef>
          </p:style>
          <p:txBody>
            <a:bodyPr lIns="70564" tIns="35282" rIns="70564" bIns="35282" rtlCol="0" anchor="ctr"/>
            <a:lstStyle/>
            <a:p>
              <a:pPr algn="ctr"/>
              <a:endParaRPr lang="en-US">
                <a:solidFill>
                  <a:schemeClr val="lt1"/>
                </a:solidFill>
                <a:ea typeface="宋体" panose="02010600030101010101" pitchFamily="2" charset="-122"/>
              </a:endParaRPr>
            </a:p>
          </p:txBody>
        </p:sp>
        <p:sp>
          <p:nvSpPr>
            <p:cNvPr id="14" name="椭圆 13"/>
            <p:cNvSpPr/>
            <p:nvPr/>
          </p:nvSpPr>
          <p:spPr>
            <a:xfrm flipV="1">
              <a:off x="5983605" y="2820670"/>
              <a:ext cx="1443355" cy="1442720"/>
            </a:xfrm>
            <a:prstGeom prst="ellipse">
              <a:avLst/>
            </a:prstGeom>
            <a:solidFill>
              <a:srgbClr val="C0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accent1"/>
                </a:solidFill>
                <a:latin typeface="宋体" panose="02010600030101010101" pitchFamily="2" charset="-122"/>
                <a:ea typeface="宋体" panose="02010600030101010101" pitchFamily="2" charset="-122"/>
              </a:endParaRPr>
            </a:p>
          </p:txBody>
        </p:sp>
        <p:sp>
          <p:nvSpPr>
            <p:cNvPr id="15" name="椭圆 14"/>
            <p:cNvSpPr/>
            <p:nvPr/>
          </p:nvSpPr>
          <p:spPr>
            <a:xfrm rot="10800000" flipV="1">
              <a:off x="6177915" y="3007995"/>
              <a:ext cx="1068070" cy="1068070"/>
            </a:xfrm>
            <a:prstGeom prst="ellipse">
              <a:avLst/>
            </a:prstGeom>
            <a:solidFill>
              <a:schemeClr val="bg1">
                <a:lumMod val="95000"/>
              </a:schemeClr>
            </a:solidFill>
            <a:ln w="25400" cap="flat" cmpd="sng" algn="ctr">
              <a:noFill/>
              <a:prstDash val="solid"/>
            </a:ln>
            <a:effectLst/>
          </p:spPr>
          <p:txBody>
            <a:bodyPr tIns="36000" anchor="ctr"/>
            <a:lstStyle/>
            <a:p>
              <a:pPr lvl="0" algn="ctr">
                <a:defRPr/>
              </a:pPr>
              <a:r>
                <a:rPr lang="en-US" altLang="zh-CN" sz="3100" b="1" kern="0">
                  <a:solidFill>
                    <a:srgbClr val="C00000"/>
                  </a:solidFill>
                  <a:latin typeface="阿里巴巴普惠体 B" panose="00020600040101010101" charset="-122"/>
                  <a:ea typeface="阿里巴巴普惠体 B" panose="00020600040101010101" charset="-122"/>
                </a:rPr>
                <a:t>03</a:t>
              </a:r>
              <a:endParaRPr lang="en-US" altLang="zh-CN" sz="3100" b="1" kern="0">
                <a:solidFill>
                  <a:srgbClr val="C00000"/>
                </a:solidFill>
                <a:latin typeface="阿里巴巴普惠体 B" panose="00020600040101010101" charset="-122"/>
                <a:ea typeface="阿里巴巴普惠体 B" panose="00020600040101010101" charset="-122"/>
              </a:endParaRPr>
            </a:p>
          </p:txBody>
        </p:sp>
        <p:sp>
          <p:nvSpPr>
            <p:cNvPr id="21" name="TextBox 20"/>
            <p:cNvSpPr txBox="1"/>
            <p:nvPr/>
          </p:nvSpPr>
          <p:spPr>
            <a:xfrm>
              <a:off x="7542530" y="3339465"/>
              <a:ext cx="1480185" cy="254000"/>
            </a:xfrm>
            <a:prstGeom prst="rect">
              <a:avLst/>
            </a:prstGeom>
            <a:noFill/>
          </p:spPr>
          <p:txBody>
            <a:bodyPr wrap="square" lIns="70564" tIns="35282" rIns="70564" bIns="35282" rtlCol="0">
              <a:spAutoFit/>
            </a:bodyPr>
            <a:lstStyle/>
            <a:p>
              <a:pPr algn="l"/>
              <a:r>
                <a:rPr kumimoji="1" lang="en-US" altLang="zh-CN" sz="1200">
                  <a:solidFill>
                    <a:srgbClr val="C00000"/>
                  </a:solidFill>
                  <a:latin typeface="阿里巴巴普惠体 B" panose="00020600040101010101" charset="-122"/>
                  <a:ea typeface="阿里巴巴普惠体 B" panose="00020600040101010101" charset="-122"/>
                  <a:cs typeface="阿里巴巴普惠体 B" panose="00020600040101010101" charset="-122"/>
                  <a:sym typeface="+mn-ea"/>
                </a:rPr>
                <a:t>1978.12——</a:t>
              </a:r>
              <a:r>
                <a:rPr kumimoji="1" lang="zh-CN" altLang="en-US" sz="1200">
                  <a:solidFill>
                    <a:srgbClr val="C00000"/>
                  </a:solidFill>
                  <a:latin typeface="阿里巴巴普惠体 B" panose="00020600040101010101" charset="-122"/>
                  <a:ea typeface="阿里巴巴普惠体 B" panose="00020600040101010101" charset="-122"/>
                  <a:cs typeface="阿里巴巴普惠体 B" panose="00020600040101010101" charset="-122"/>
                  <a:sym typeface="+mn-ea"/>
                </a:rPr>
                <a:t>至今</a:t>
              </a:r>
              <a:endParaRPr kumimoji="1" lang="zh-CN" altLang="en-US" sz="1200" b="1">
                <a:solidFill>
                  <a:srgbClr val="C00000"/>
                </a:solidFill>
                <a:latin typeface="阿里巴巴普惠体 B" panose="00020600040101010101" charset="-122"/>
                <a:ea typeface="阿里巴巴普惠体 B" panose="00020600040101010101" charset="-122"/>
                <a:cs typeface="阿里巴巴普惠体 B" panose="00020600040101010101" charset="-122"/>
                <a:sym typeface="+mn-ea"/>
              </a:endParaRPr>
            </a:p>
          </p:txBody>
        </p:sp>
      </p:grpSp>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nodeType="afterGroup">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par>
                          <p:cTn id="24" fill="hold" nodeType="afterGroup">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2"/>
          <a:stretch>
            <a:fillRect/>
          </a:stretch>
        </a:blipFill>
        <a:effectLst/>
      </p:bgPr>
    </p:bg>
    <p:spTree>
      <p:nvGrpSpPr>
        <p:cNvPr id="1" name=""/>
        <p:cNvGrpSpPr/>
        <p:nvPr/>
      </p:nvGrpSpPr>
      <p:grpSpPr>
        <a:xfrm>
          <a:off x="0" y="0"/>
          <a:ext cx="0" cy="0"/>
        </a:xfrm>
      </p:grpSpPr>
      <p:sp>
        <p:nvSpPr>
          <p:cNvPr id="28" name="TextBox 27"/>
          <p:cNvSpPr txBox="1"/>
          <p:nvPr/>
        </p:nvSpPr>
        <p:spPr>
          <a:xfrm>
            <a:off x="2450996" y="2179779"/>
            <a:ext cx="1475105" cy="2630170"/>
          </a:xfrm>
          <a:prstGeom prst="rect">
            <a:avLst/>
          </a:prstGeom>
          <a:noFill/>
        </p:spPr>
        <p:txBody>
          <a:bodyPr wrap="none" rtlCol="0">
            <a:spAutoFit/>
          </a:bodyPr>
          <a:lstStyle/>
          <a:p>
            <a:r>
              <a:rPr lang="en-US" altLang="zh-CN" sz="16500" b="1">
                <a:solidFill>
                  <a:srgbClr val="C00000"/>
                </a:solidFill>
                <a:latin typeface="阿里巴巴普惠体 B" panose="00020600040101010101" charset="-122"/>
                <a:ea typeface="阿里巴巴普惠体 B" panose="00020600040101010101" charset="-122"/>
                <a:cs typeface="阿里巴巴普惠体 B" panose="00020600040101010101" charset="-122"/>
              </a:rPr>
              <a:t>2</a:t>
            </a:r>
            <a:endParaRPr lang="en-US" altLang="zh-CN" sz="16500" b="1">
              <a:solidFill>
                <a:srgbClr val="C00000"/>
              </a:solidFill>
              <a:latin typeface="阿里巴巴普惠体 B" panose="00020600040101010101" charset="-122"/>
              <a:ea typeface="阿里巴巴普惠体 B" panose="00020600040101010101" charset="-122"/>
              <a:cs typeface="阿里巴巴普惠体 B" panose="00020600040101010101" charset="-122"/>
            </a:endParaRPr>
          </a:p>
        </p:txBody>
      </p:sp>
      <p:sp>
        <p:nvSpPr>
          <p:cNvPr id="13" name="TextBox 12"/>
          <p:cNvSpPr txBox="1"/>
          <p:nvPr/>
        </p:nvSpPr>
        <p:spPr>
          <a:xfrm>
            <a:off x="3934359" y="2422614"/>
            <a:ext cx="7248836" cy="922969"/>
          </a:xfrm>
          <a:prstGeom prst="rect">
            <a:avLst/>
          </a:prstGeom>
          <a:noFill/>
        </p:spPr>
        <p:txBody>
          <a:bodyPr wrap="square" rtlCol="0">
            <a:spAutoFit/>
          </a:bodyPr>
          <a:lstStyle>
            <a:defPPr>
              <a:defRPr lang="zh-CN"/>
            </a:defPPr>
            <a:lvl1pPr>
              <a:defRPr sz="5400" b="1">
                <a:solidFill>
                  <a:schemeClr val="accent2"/>
                </a:solidFill>
                <a:latin typeface="微软雅黑" panose="020b0503020204020204" pitchFamily="34" charset="-122"/>
                <a:ea typeface="微软雅黑" panose="020b0503020204020204" pitchFamily="34" charset="-122"/>
              </a:defRPr>
            </a:lvl1pPr>
          </a:lstStyle>
          <a:p>
            <a:r>
              <a:rPr lang="zh-CN" altLang="en-US" sz="5400">
                <a:solidFill>
                  <a:srgbClr val="C00000"/>
                </a:solidFill>
                <a:latin typeface="宋体" panose="02010600030101010101" pitchFamily="2" charset="-122"/>
                <a:ea typeface="宋体" panose="02010600030101010101" pitchFamily="2" charset="-122"/>
              </a:rPr>
              <a:t>存在的主要问题及原因</a:t>
            </a:r>
            <a:endParaRPr lang="zh-CN" altLang="en-US" sz="5400">
              <a:solidFill>
                <a:srgbClr val="C00000"/>
              </a:solidFill>
              <a:latin typeface="宋体" panose="02010600030101010101" pitchFamily="2" charset="-122"/>
              <a:ea typeface="宋体" panose="02010600030101010101" pitchFamily="2" charset="-122"/>
            </a:endParaRPr>
          </a:p>
        </p:txBody>
      </p:sp>
      <p:sp>
        <p:nvSpPr>
          <p:cNvPr id="16" name="Oval 39"/>
          <p:cNvSpPr>
            <a:spLocks noChangeAspect="1" noChangeArrowheads="1"/>
          </p:cNvSpPr>
          <p:nvPr/>
        </p:nvSpPr>
        <p:spPr bwMode="auto">
          <a:xfrm>
            <a:off x="4093699" y="3528623"/>
            <a:ext cx="215916" cy="217142"/>
          </a:xfrm>
          <a:prstGeom prst="ellipse">
            <a:avLst/>
          </a:prstGeom>
          <a:solidFill>
            <a:srgbClr val="C4261D"/>
          </a:solidFill>
          <a:ln w="28575" cap="flat">
            <a:noFill/>
            <a:prstDash val="solid"/>
            <a:miter lim="800000"/>
          </a:ln>
        </p:spPr>
        <p:txBody>
          <a:bodyPr vert="horz" wrap="square" lIns="91404" tIns="45702" rIns="91404" bIns="45702" numCol="1" anchor="t" anchorCtr="0" compatLnSpc="1"/>
          <a:lstStyle/>
          <a:p>
            <a:endParaRPr lang="zh-CN" altLang="en-US" sz="2000">
              <a:solidFill>
                <a:srgbClr val="C00000"/>
              </a:solidFill>
              <a:ea typeface="宋体" panose="02010600030101010101" pitchFamily="2" charset="-122"/>
            </a:endParaRPr>
          </a:p>
        </p:txBody>
      </p:sp>
      <p:sp>
        <p:nvSpPr>
          <p:cNvPr id="17" name="Oval 40"/>
          <p:cNvSpPr>
            <a:spLocks noChangeAspect="1" noChangeArrowheads="1"/>
          </p:cNvSpPr>
          <p:nvPr/>
        </p:nvSpPr>
        <p:spPr bwMode="auto">
          <a:xfrm>
            <a:off x="4093699" y="4012059"/>
            <a:ext cx="215916" cy="217142"/>
          </a:xfrm>
          <a:prstGeom prst="ellipse">
            <a:avLst/>
          </a:prstGeom>
          <a:solidFill>
            <a:srgbClr val="C4261D"/>
          </a:solidFill>
          <a:ln w="28575" cap="flat">
            <a:noFill/>
            <a:prstDash val="solid"/>
            <a:miter lim="800000"/>
          </a:ln>
        </p:spPr>
        <p:txBody>
          <a:bodyPr vert="horz" wrap="square" lIns="91404" tIns="45702" rIns="91404" bIns="45702" numCol="1" anchor="t" anchorCtr="0" compatLnSpc="1"/>
          <a:lstStyle/>
          <a:p>
            <a:endParaRPr lang="zh-CN" altLang="en-US" sz="2000">
              <a:solidFill>
                <a:srgbClr val="C00000"/>
              </a:solidFill>
              <a:ea typeface="宋体" panose="02010600030101010101" pitchFamily="2" charset="-122"/>
            </a:endParaRPr>
          </a:p>
        </p:txBody>
      </p:sp>
      <p:sp>
        <p:nvSpPr>
          <p:cNvPr id="18" name="TextBox 17"/>
          <p:cNvSpPr txBox="1"/>
          <p:nvPr/>
        </p:nvSpPr>
        <p:spPr>
          <a:xfrm>
            <a:off x="4309615" y="3437216"/>
            <a:ext cx="3249163" cy="399954"/>
          </a:xfrm>
          <a:prstGeom prst="rect">
            <a:avLst/>
          </a:prstGeom>
          <a:noFill/>
        </p:spPr>
        <p:txBody>
          <a:bodyPr wrap="square" rtlCol="0">
            <a:spAutoFit/>
          </a:bodyPr>
          <a:lstStyle/>
          <a:p>
            <a:r>
              <a:rPr lang="zh-CN" altLang="en-US" sz="2000">
                <a:solidFill>
                  <a:srgbClr val="C00000"/>
                </a:solidFill>
                <a:latin typeface="宋体" panose="02010600030101010101" pitchFamily="2" charset="-122"/>
                <a:ea typeface="宋体" panose="02010600030101010101" pitchFamily="2" charset="-122"/>
              </a:rPr>
              <a:t>对党建工作重视程度不够</a:t>
            </a:r>
            <a:endParaRPr lang="zh-CN" altLang="en-US" sz="2000">
              <a:solidFill>
                <a:srgbClr val="C00000"/>
              </a:solidFill>
              <a:latin typeface="宋体" panose="02010600030101010101" pitchFamily="2" charset="-122"/>
              <a:ea typeface="宋体" panose="02010600030101010101" pitchFamily="2" charset="-122"/>
            </a:endParaRPr>
          </a:p>
        </p:txBody>
      </p:sp>
      <p:sp>
        <p:nvSpPr>
          <p:cNvPr id="21" name="TextBox 20"/>
          <p:cNvSpPr txBox="1"/>
          <p:nvPr/>
        </p:nvSpPr>
        <p:spPr>
          <a:xfrm>
            <a:off x="4309615" y="3920652"/>
            <a:ext cx="3130627" cy="399954"/>
          </a:xfrm>
          <a:prstGeom prst="rect">
            <a:avLst/>
          </a:prstGeom>
          <a:noFill/>
        </p:spPr>
        <p:txBody>
          <a:bodyPr wrap="square" rtlCol="0">
            <a:spAutoFit/>
          </a:bodyPr>
          <a:lstStyle>
            <a:defPPr>
              <a:defRPr lang="zh-CN"/>
            </a:defPPr>
            <a:lvl1pPr>
              <a:defRPr sz="2000">
                <a:solidFill>
                  <a:schemeClr val="accent2"/>
                </a:solidFill>
                <a:latin typeface="+mj-ea"/>
                <a:ea typeface="+mj-ea"/>
              </a:defRPr>
            </a:lvl1pPr>
          </a:lstStyle>
          <a:p>
            <a:r>
              <a:rPr lang="zh-CN" altLang="en-US" sz="2000">
                <a:solidFill>
                  <a:srgbClr val="C00000"/>
                </a:solidFill>
                <a:latin typeface="宋体" panose="02010600030101010101" pitchFamily="2" charset="-122"/>
                <a:ea typeface="宋体" panose="02010600030101010101" pitchFamily="2" charset="-122"/>
              </a:rPr>
              <a:t>基层党组织还比较薄弱</a:t>
            </a:r>
            <a:endParaRPr lang="zh-CN" altLang="en-US" sz="2000">
              <a:solidFill>
                <a:srgbClr val="C00000"/>
              </a:solidFill>
              <a:latin typeface="宋体" panose="02010600030101010101" pitchFamily="2" charset="-122"/>
              <a:ea typeface="宋体" panose="02010600030101010101" pitchFamily="2" charset="-122"/>
            </a:endParaRPr>
          </a:p>
        </p:txBody>
      </p:sp>
      <p:sp>
        <p:nvSpPr>
          <p:cNvPr id="22" name="Oval 40"/>
          <p:cNvSpPr>
            <a:spLocks noChangeAspect="1" noChangeArrowheads="1"/>
          </p:cNvSpPr>
          <p:nvPr/>
        </p:nvSpPr>
        <p:spPr bwMode="auto">
          <a:xfrm>
            <a:off x="7586234" y="3528623"/>
            <a:ext cx="215916" cy="217142"/>
          </a:xfrm>
          <a:prstGeom prst="ellipse">
            <a:avLst/>
          </a:prstGeom>
          <a:solidFill>
            <a:srgbClr val="C4261D"/>
          </a:solidFill>
          <a:ln w="28575" cap="flat">
            <a:noFill/>
            <a:prstDash val="solid"/>
            <a:miter lim="800000"/>
          </a:ln>
        </p:spPr>
        <p:txBody>
          <a:bodyPr vert="horz" wrap="square" lIns="91404" tIns="45702" rIns="91404" bIns="45702" numCol="1" anchor="t" anchorCtr="0" compatLnSpc="1"/>
          <a:lstStyle/>
          <a:p>
            <a:endParaRPr lang="zh-CN" altLang="en-US" sz="2000">
              <a:solidFill>
                <a:srgbClr val="C00000"/>
              </a:solidFill>
              <a:ea typeface="宋体" panose="02010600030101010101" pitchFamily="2" charset="-122"/>
            </a:endParaRPr>
          </a:p>
        </p:txBody>
      </p:sp>
      <p:sp>
        <p:nvSpPr>
          <p:cNvPr id="23" name="TextBox 22"/>
          <p:cNvSpPr txBox="1"/>
          <p:nvPr/>
        </p:nvSpPr>
        <p:spPr>
          <a:xfrm>
            <a:off x="7802150" y="3437216"/>
            <a:ext cx="3007104" cy="399954"/>
          </a:xfrm>
          <a:prstGeom prst="rect">
            <a:avLst/>
          </a:prstGeom>
          <a:noFill/>
        </p:spPr>
        <p:txBody>
          <a:bodyPr wrap="square" rtlCol="0">
            <a:spAutoFit/>
          </a:bodyPr>
          <a:lstStyle>
            <a:defPPr>
              <a:defRPr lang="zh-CN"/>
            </a:defPPr>
            <a:lvl1pPr>
              <a:defRPr sz="2000">
                <a:solidFill>
                  <a:schemeClr val="accent2"/>
                </a:solidFill>
                <a:latin typeface="+mn-ea"/>
                <a:ea typeface="+mn-ea"/>
              </a:defRPr>
            </a:lvl1pPr>
          </a:lstStyle>
          <a:p>
            <a:r>
              <a:rPr lang="zh-CN" altLang="en-US" sz="2000">
                <a:solidFill>
                  <a:srgbClr val="C00000"/>
                </a:solidFill>
                <a:latin typeface="宋体" panose="02010600030101010101" pitchFamily="2" charset="-122"/>
                <a:ea typeface="宋体" panose="02010600030101010101" pitchFamily="2" charset="-122"/>
              </a:rPr>
              <a:t>党务工作者能力不强</a:t>
            </a:r>
            <a:endParaRPr lang="zh-CN" altLang="en-US" sz="2000">
              <a:solidFill>
                <a:srgbClr val="C00000"/>
              </a:solidFill>
              <a:latin typeface="宋体" panose="02010600030101010101" pitchFamily="2" charset="-122"/>
              <a:ea typeface="宋体" panose="02010600030101010101" pitchFamily="2" charset="-122"/>
            </a:endParaRPr>
          </a:p>
        </p:txBody>
      </p:sp>
      <p:sp>
        <p:nvSpPr>
          <p:cNvPr id="24" name="Oval 40"/>
          <p:cNvSpPr>
            <a:spLocks noChangeAspect="1" noChangeArrowheads="1"/>
          </p:cNvSpPr>
          <p:nvPr/>
        </p:nvSpPr>
        <p:spPr bwMode="auto">
          <a:xfrm>
            <a:off x="7586234" y="4011179"/>
            <a:ext cx="215916" cy="217142"/>
          </a:xfrm>
          <a:prstGeom prst="ellipse">
            <a:avLst/>
          </a:prstGeom>
          <a:solidFill>
            <a:srgbClr val="C4261D"/>
          </a:solidFill>
          <a:ln w="28575" cap="flat">
            <a:noFill/>
            <a:prstDash val="solid"/>
            <a:miter lim="800000"/>
          </a:ln>
        </p:spPr>
        <p:txBody>
          <a:bodyPr vert="horz" wrap="square" lIns="91404" tIns="45702" rIns="91404" bIns="45702" numCol="1" anchor="t" anchorCtr="0" compatLnSpc="1"/>
          <a:lstStyle/>
          <a:p>
            <a:endParaRPr lang="zh-CN" altLang="en-US" sz="2000">
              <a:solidFill>
                <a:srgbClr val="C00000"/>
              </a:solidFill>
              <a:ea typeface="宋体" panose="02010600030101010101" pitchFamily="2" charset="-122"/>
            </a:endParaRPr>
          </a:p>
        </p:txBody>
      </p:sp>
      <p:sp>
        <p:nvSpPr>
          <p:cNvPr id="2" name="TextBox 24"/>
          <p:cNvSpPr txBox="1"/>
          <p:nvPr/>
        </p:nvSpPr>
        <p:spPr>
          <a:xfrm>
            <a:off x="7802150" y="3919772"/>
            <a:ext cx="3007104" cy="399954"/>
          </a:xfrm>
          <a:prstGeom prst="rect">
            <a:avLst/>
          </a:prstGeom>
          <a:noFill/>
        </p:spPr>
        <p:txBody>
          <a:bodyPr wrap="square" rtlCol="0">
            <a:spAutoFit/>
          </a:bodyPr>
          <a:lstStyle>
            <a:defPPr>
              <a:defRPr lang="zh-CN"/>
            </a:defPPr>
            <a:lvl1pPr>
              <a:defRPr sz="2000">
                <a:solidFill>
                  <a:schemeClr val="accent2"/>
                </a:solidFill>
                <a:latin typeface="+mn-ea"/>
                <a:ea typeface="+mn-ea"/>
              </a:defRPr>
            </a:lvl1pPr>
          </a:lstStyle>
          <a:p>
            <a:r>
              <a:rPr lang="zh-CN" altLang="en-US" sz="2000">
                <a:solidFill>
                  <a:srgbClr val="C00000"/>
                </a:solidFill>
                <a:latin typeface="宋体" panose="02010600030101010101" pitchFamily="2" charset="-122"/>
                <a:ea typeface="宋体" panose="02010600030101010101" pitchFamily="2" charset="-122"/>
              </a:rPr>
              <a:t>党建工作质量不高</a:t>
            </a:r>
            <a:endParaRPr lang="zh-CN" altLang="en-US" sz="2000">
              <a:solidFill>
                <a:srgbClr val="C00000"/>
              </a:solidFill>
              <a:latin typeface="宋体" panose="02010600030101010101" pitchFamily="2" charset="-122"/>
              <a:ea typeface="宋体" panose="02010600030101010101" pitchFamily="2" charset="-122"/>
            </a:endParaRPr>
          </a:p>
        </p:txBody>
      </p:sp>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 calcmode="lin" valueType="num">
                                      <p:cBhvr>
                                        <p:cTn id="9" dur="500" fill="hold"/>
                                        <p:tgtEl>
                                          <p:spTgt spid="28"/>
                                        </p:tgtEl>
                                        <p:attrNameLst>
                                          <p:attrName>style.rotation</p:attrName>
                                        </p:attrNameLst>
                                      </p:cBhvr>
                                      <p:tavLst>
                                        <p:tav tm="0">
                                          <p:val>
                                            <p:fltVal val="90"/>
                                          </p:val>
                                        </p:tav>
                                        <p:tav tm="100000">
                                          <p:val>
                                            <p:fltVal val="0"/>
                                          </p:val>
                                        </p:tav>
                                      </p:tavLst>
                                    </p:anim>
                                    <p:animEffect transition="in" filter="fade">
                                      <p:cBhvr>
                                        <p:cTn id="10" dur="500"/>
                                        <p:tgtEl>
                                          <p:spTgt spid="28"/>
                                        </p:tgtEl>
                                      </p:cBhvr>
                                    </p:animEffect>
                                  </p:childTnLst>
                                </p:cTn>
                              </p:par>
                              <p:par>
                                <p:cTn id="11" presetID="8" presetClass="emph" presetSubtype="0" fill="hold" grpId="1" nodeType="withEffect">
                                  <p:stCondLst>
                                    <p:cond delay="0"/>
                                  </p:stCondLst>
                                  <p:childTnLst>
                                    <p:animRot by="21600000">
                                      <p:cBhvr>
                                        <p:cTn id="12" dur="500" fill="hold"/>
                                        <p:tgtEl>
                                          <p:spTgt spid="28"/>
                                        </p:tgtEl>
                                        <p:attrNameLst>
                                          <p:attrName>r</p:attrName>
                                        </p:attrNameLst>
                                      </p:cBhvr>
                                    </p:animRot>
                                  </p:childTnLst>
                                </p:cTn>
                              </p:par>
                            </p:childTnLst>
                          </p:cTn>
                        </p:par>
                        <p:par>
                          <p:cTn id="13" fill="hold" nodeType="afterGroup">
                            <p:stCondLst>
                              <p:cond delay="500"/>
                            </p:stCondLst>
                            <p:childTnLst>
                              <p:par>
                                <p:cTn id="14" presetID="56" presetClass="entr" presetSubtype="0" fill="hold" grpId="0" nodeType="afterEffect">
                                  <p:stCondLst>
                                    <p:cond delay="0"/>
                                  </p:stCondLst>
                                  <p:iterate type="lt">
                                    <p:tmPct val="10000"/>
                                  </p:iterate>
                                  <p:childTnLst>
                                    <p:set>
                                      <p:cBhvr>
                                        <p:cTn id="15" dur="1" fill="hold">
                                          <p:stCondLst>
                                            <p:cond delay="0"/>
                                          </p:stCondLst>
                                        </p:cTn>
                                        <p:tgtEl>
                                          <p:spTgt spid="13"/>
                                        </p:tgtEl>
                                        <p:attrNameLst>
                                          <p:attrName>style.visibility</p:attrName>
                                        </p:attrNameLst>
                                      </p:cBhvr>
                                      <p:to>
                                        <p:strVal val="visible"/>
                                      </p:to>
                                    </p:set>
                                    <p:anim by="(-#ppt_w*2)" calcmode="lin" valueType="num">
                                      <p:cBhvr rctx="PPT">
                                        <p:cTn id="16" dur="250" autoRev="1" fill="hold">
                                          <p:stCondLst>
                                            <p:cond delay="0"/>
                                          </p:stCondLst>
                                        </p:cTn>
                                        <p:tgtEl>
                                          <p:spTgt spid="13"/>
                                        </p:tgtEl>
                                        <p:attrNameLst>
                                          <p:attrName>ppt_w</p:attrName>
                                        </p:attrNameLst>
                                      </p:cBhvr>
                                    </p:anim>
                                    <p:anim by="(#ppt_w*0.50)" calcmode="lin" valueType="num">
                                      <p:cBhvr>
                                        <p:cTn id="17" dur="250" decel="50000" autoRev="1" fill="hold">
                                          <p:stCondLst>
                                            <p:cond delay="0"/>
                                          </p:stCondLst>
                                        </p:cTn>
                                        <p:tgtEl>
                                          <p:spTgt spid="13"/>
                                        </p:tgtEl>
                                        <p:attrNameLst>
                                          <p:attrName>ppt_x</p:attrName>
                                        </p:attrNameLst>
                                      </p:cBhvr>
                                    </p:anim>
                                    <p:anim from="(-#ppt_h/2)" to="(#ppt_y)" calcmode="lin" valueType="num">
                                      <p:cBhvr>
                                        <p:cTn id="18" dur="500" fill="hold">
                                          <p:stCondLst>
                                            <p:cond delay="0"/>
                                          </p:stCondLst>
                                        </p:cTn>
                                        <p:tgtEl>
                                          <p:spTgt spid="13"/>
                                        </p:tgtEl>
                                        <p:attrNameLst>
                                          <p:attrName>ppt_y</p:attrName>
                                        </p:attrNameLst>
                                      </p:cBhvr>
                                    </p:anim>
                                    <p:animRot by="21600000">
                                      <p:cBhvr>
                                        <p:cTn id="19" dur="500" fill="hold">
                                          <p:stCondLst>
                                            <p:cond delay="0"/>
                                          </p:stCondLst>
                                        </p:cTn>
                                        <p:tgtEl>
                                          <p:spTgt spid="13"/>
                                        </p:tgtEl>
                                        <p:attrNameLst>
                                          <p:attrName>r</p:attrName>
                                        </p:attrNameLst>
                                      </p:cBhvr>
                                    </p:animRot>
                                  </p:childTnLst>
                                </p:cTn>
                              </p:par>
                            </p:childTnLst>
                          </p:cTn>
                        </p:par>
                        <p:par>
                          <p:cTn id="20" fill="hold" nodeType="afterGroup">
                            <p:stCondLst>
                              <p:cond delay="1000"/>
                            </p:stCondLst>
                            <p:childTnLst>
                              <p:par>
                                <p:cTn id="21" presetID="2" presetClass="entr" presetSubtype="12"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0-#ppt_w/2"/>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par>
                                <p:cTn id="25" presetID="2" presetClass="entr" presetSubtype="12" fill="hold" grpId="0" nodeType="withEffect">
                                  <p:stCondLst>
                                    <p:cond delay="10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0-#ppt_w/2"/>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1600"/>
                            </p:stCondLst>
                            <p:childTnLst>
                              <p:par>
                                <p:cTn id="30" presetID="22" presetClass="entr" presetSubtype="8"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500"/>
                                        <p:tgtEl>
                                          <p:spTgt spid="18"/>
                                        </p:tgtEl>
                                      </p:cBhvr>
                                    </p:animEffect>
                                  </p:childTnLst>
                                </p:cTn>
                              </p:par>
                              <p:par>
                                <p:cTn id="33" presetID="22" presetClass="entr" presetSubtype="8" fill="hold" grpId="0" nodeType="withEffect">
                                  <p:stCondLst>
                                    <p:cond delay="100"/>
                                  </p:stCondLst>
                                  <p:childTnLst>
                                    <p:set>
                                      <p:cBhvr>
                                        <p:cTn id="34" dur="1" fill="hold">
                                          <p:stCondLst>
                                            <p:cond delay="0"/>
                                          </p:stCondLst>
                                        </p:cTn>
                                        <p:tgtEl>
                                          <p:spTgt spid="21"/>
                                        </p:tgtEl>
                                        <p:attrNameLst>
                                          <p:attrName>style.visibility</p:attrName>
                                        </p:attrNameLst>
                                      </p:cBhvr>
                                      <p:to>
                                        <p:strVal val="visible"/>
                                      </p:to>
                                    </p:set>
                                    <p:animEffect transition="in" filter="wipe(left)">
                                      <p:cBhvr>
                                        <p:cTn id="35" dur="500"/>
                                        <p:tgtEl>
                                          <p:spTgt spid="21"/>
                                        </p:tgtEl>
                                      </p:cBhvr>
                                    </p:animEffect>
                                  </p:childTnLst>
                                </p:cTn>
                              </p:par>
                            </p:childTnLst>
                          </p:cTn>
                        </p:par>
                        <p:par>
                          <p:cTn id="36" fill="hold" nodeType="afterGroup">
                            <p:stCondLst>
                              <p:cond delay="2200"/>
                            </p:stCondLst>
                            <p:childTnLst>
                              <p:par>
                                <p:cTn id="37" presetID="2" presetClass="entr" presetSubtype="12"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500" fill="hold"/>
                                        <p:tgtEl>
                                          <p:spTgt spid="22"/>
                                        </p:tgtEl>
                                        <p:attrNameLst>
                                          <p:attrName>ppt_x</p:attrName>
                                        </p:attrNameLst>
                                      </p:cBhvr>
                                      <p:tavLst>
                                        <p:tav tm="0">
                                          <p:val>
                                            <p:strVal val="0-#ppt_w/2"/>
                                          </p:val>
                                        </p:tav>
                                        <p:tav tm="100000">
                                          <p:val>
                                            <p:strVal val="#ppt_x"/>
                                          </p:val>
                                        </p:tav>
                                      </p:tavLst>
                                    </p:anim>
                                    <p:anim calcmode="lin" valueType="num">
                                      <p:cBhvr additive="base">
                                        <p:cTn id="40" dur="500" fill="hold"/>
                                        <p:tgtEl>
                                          <p:spTgt spid="22"/>
                                        </p:tgtEl>
                                        <p:attrNameLst>
                                          <p:attrName>ppt_y</p:attrName>
                                        </p:attrNameLst>
                                      </p:cBhvr>
                                      <p:tavLst>
                                        <p:tav tm="0">
                                          <p:val>
                                            <p:strVal val="1+#ppt_h/2"/>
                                          </p:val>
                                        </p:tav>
                                        <p:tav tm="100000">
                                          <p:val>
                                            <p:strVal val="#ppt_y"/>
                                          </p:val>
                                        </p:tav>
                                      </p:tavLst>
                                    </p:anim>
                                  </p:childTnLst>
                                </p:cTn>
                              </p:par>
                              <p:par>
                                <p:cTn id="41" presetID="2" presetClass="entr" presetSubtype="12" fill="hold" grpId="0" nodeType="withEffect">
                                  <p:stCondLst>
                                    <p:cond delay="10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0-#ppt_w/2"/>
                                          </p:val>
                                        </p:tav>
                                        <p:tav tm="100000">
                                          <p:val>
                                            <p:strVal val="#ppt_x"/>
                                          </p:val>
                                        </p:tav>
                                      </p:tavLst>
                                    </p:anim>
                                    <p:anim calcmode="lin" valueType="num">
                                      <p:cBhvr additive="base">
                                        <p:cTn id="44" dur="500" fill="hold"/>
                                        <p:tgtEl>
                                          <p:spTgt spid="24"/>
                                        </p:tgtEl>
                                        <p:attrNameLst>
                                          <p:attrName>ppt_y</p:attrName>
                                        </p:attrNameLst>
                                      </p:cBhvr>
                                      <p:tavLst>
                                        <p:tav tm="0">
                                          <p:val>
                                            <p:strVal val="1+#ppt_h/2"/>
                                          </p:val>
                                        </p:tav>
                                        <p:tav tm="100000">
                                          <p:val>
                                            <p:strVal val="#ppt_y"/>
                                          </p:val>
                                        </p:tav>
                                      </p:tavLst>
                                    </p:anim>
                                  </p:childTnLst>
                                </p:cTn>
                              </p:par>
                            </p:childTnLst>
                          </p:cTn>
                        </p:par>
                        <p:par>
                          <p:cTn id="45" fill="hold" nodeType="afterGroup">
                            <p:stCondLst>
                              <p:cond delay="2800"/>
                            </p:stCondLst>
                            <p:childTnLst>
                              <p:par>
                                <p:cTn id="46" presetID="22" presetClass="entr" presetSubtype="8" fill="hold" grpId="0" nodeType="after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wipe(left)">
                                      <p:cBhvr>
                                        <p:cTn id="48" dur="500"/>
                                        <p:tgtEl>
                                          <p:spTgt spid="23"/>
                                        </p:tgtEl>
                                      </p:cBhvr>
                                    </p:animEffect>
                                  </p:childTnLst>
                                </p:cTn>
                              </p:par>
                              <p:par>
                                <p:cTn id="49" presetID="22" presetClass="entr" presetSubtype="8" fill="hold" grpId="0" nodeType="withEffect">
                                  <p:stCondLst>
                                    <p:cond delay="100"/>
                                  </p:stCondLst>
                                  <p:childTnLst>
                                    <p:set>
                                      <p:cBhvr>
                                        <p:cTn id="50" dur="1" fill="hold">
                                          <p:stCondLst>
                                            <p:cond delay="0"/>
                                          </p:stCondLst>
                                        </p:cTn>
                                        <p:tgtEl>
                                          <p:spTgt spid="2"/>
                                        </p:tgtEl>
                                        <p:attrNameLst>
                                          <p:attrName>style.visibility</p:attrName>
                                        </p:attrNameLst>
                                      </p:cBhvr>
                                      <p:to>
                                        <p:strVal val="visible"/>
                                      </p:to>
                                    </p:set>
                                    <p:animEffect transition="in" filter="wipe(left)">
                                      <p:cBhvr>
                                        <p:cTn id="5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8" grpId="1"/>
      <p:bldP spid="13" grpId="0"/>
      <p:bldP spid="16" grpId="0" animBg="1"/>
      <p:bldP spid="17" grpId="0" animBg="1"/>
      <p:bldP spid="18" grpId="0"/>
      <p:bldP spid="21" grpId="0"/>
      <p:bldP spid="22" grpId="0" animBg="1"/>
      <p:bldP spid="23" grpId="0"/>
      <p:bldP spid="24" grpId="0" animBg="1"/>
      <p:bldP spid="2" grpId="0"/>
    </p:bldLst>
  </p:timing>
</p:sld>
</file>

<file path=ppt/tags/tag1.xml><?xml version="1.0" encoding="utf-8"?>
<p:tagLst xmlns:p="http://schemas.openxmlformats.org/presentationml/2006/main">
  <p:tag name="KSO_WM_TAG_VERSION" val="1.0"/>
  <p:tag name="KSO_WM_TEMPLATE_CATEGORY" val="custom"/>
  <p:tag name="KSO_WM_TEMPLATE_INDEX" val="20184553"/>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TAG_VERSION" val="1.0"/>
  <p:tag name="KSO_WM_TEMPLATE_CATEGORY" val="custom"/>
  <p:tag name="KSO_WM_TEMPLATE_INDEX" val="20184553"/>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TEMPLATE_CATEGORY" val="custom"/>
  <p:tag name="KSO_WM_TEMPLATE_INDEX" val="20184553"/>
  <p:tag name="KSO_WM_TEMPLATE_JOB_ID" val="2"/>
  <p:tag name="KSO_WM_TEMPLATE_OUTLINE_ID" val="15"/>
  <p:tag name="KSO_WM_TEMPLATE_SCENE_ID" val="1"/>
  <p:tag name="KSO_WM_TEMPLATE_THUMBS_INDEX" val="1、6、10、14、20、26、27、28、29、31"/>
  <p:tag name="KSO_WM_TEMPLATE_TOPIC_DEFAULT" val="1"/>
  <p:tag name="KSO_WM_TEMPLATE_TOPIC_ID" val="2869567"/>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6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3.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4.xml><?xml version="1.0" encoding="utf-8"?>
<p:tagLst xmlns:p="http://schemas.openxmlformats.org/presentationml/2006/main">
  <p:tag name="KSO_WM_BEAUTIFY_FLAG" val="#wm#"/>
  <p:tag name="KSO_WM_SLIDE_ID" val="custom20184553_1"/>
  <p:tag name="KSO_WM_SLIDE_INDEX" val="1"/>
  <p:tag name="KSO_WM_SLIDE_ITEM_CNT" val="2"/>
  <p:tag name="KSO_WM_SLIDE_LAYOUT" val="a_b"/>
  <p:tag name="KSO_WM_SLIDE_LAYOUT_CNT" val="1_1"/>
  <p:tag name="KSO_WM_SLIDE_POSITION" val="66*144"/>
  <p:tag name="KSO_WM_SLIDE_SIZE" val="828*343"/>
  <p:tag name="KSO_WM_SLIDE_SUBTYPE" val="pureTxt"/>
  <p:tag name="KSO_WM_SLIDE_TYPE" val="title"/>
  <p:tag name="KSO_WM_TAG_VERSION" val="1.0"/>
  <p:tag name="KSO_WM_TEMPLATE_CATEGORY" val="custom"/>
  <p:tag name="KSO_WM_TEMPLATE_INDEX" val="20184553"/>
  <p:tag name="KSO_WM_TEMPLATE_JOB_ID" val="2"/>
  <p:tag name="KSO_WM_TEMPLATE_OUTLINE_ID" val="15"/>
  <p:tag name="KSO_WM_TEMPLATE_SCENE_ID" val="1"/>
  <p:tag name="KSO_WM_TEMPLATE_THUMBS_INDEX" val="1、6、10、14、20、26、27、28、29、31、"/>
  <p:tag name="KSO_WM_TEMPLATE_TOPIC_DEFAULT" val="1"/>
  <p:tag name="KSO_WM_TEMPLATE_TOPIC_ID" val="2869567"/>
</p:tagLst>
</file>

<file path=ppt/tags/tag65.xml><?xml version="1.0" encoding="utf-8"?>
<p:tagLst xmlns:p="http://schemas.openxmlformats.org/presentationml/2006/main">
  <p:tag name="KSO_WM_BEAUTIFY_FLAG" val="#wm#"/>
  <p:tag name="KSO_WM_SLIDE_ID" val="custom20184553_1"/>
  <p:tag name="KSO_WM_SLIDE_INDEX" val="1"/>
  <p:tag name="KSO_WM_SLIDE_ITEM_CNT" val="2"/>
  <p:tag name="KSO_WM_SLIDE_LAYOUT" val="a_b"/>
  <p:tag name="KSO_WM_SLIDE_LAYOUT_CNT" val="1_1"/>
  <p:tag name="KSO_WM_SLIDE_POSITION" val="66*144"/>
  <p:tag name="KSO_WM_SLIDE_SIZE" val="828*343"/>
  <p:tag name="KSO_WM_SLIDE_SUBTYPE" val="pureTxt"/>
  <p:tag name="KSO_WM_SLIDE_TYPE" val="title"/>
  <p:tag name="KSO_WM_TAG_VERSION" val="1.0"/>
  <p:tag name="KSO_WM_TEMPLATE_CATEGORY" val="custom"/>
  <p:tag name="KSO_WM_TEMPLATE_INDEX" val="20184553"/>
  <p:tag name="KSO_WM_TEMPLATE_JOB_ID" val="2"/>
  <p:tag name="KSO_WM_TEMPLATE_OUTLINE_ID" val="15"/>
  <p:tag name="KSO_WM_TEMPLATE_SCENE_ID" val="1"/>
  <p:tag name="KSO_WM_TEMPLATE_THUMBS_INDEX" val="1、6、10、14、20、26、27、28、29、31"/>
  <p:tag name="KSO_WM_TEMPLATE_TOPIC_DEFAULT" val="1"/>
  <p:tag name="KSO_WM_TEMPLATE_TOPIC_ID" val="2869567"/>
</p:tagLst>
</file>

<file path=ppt/tags/tag66.xml><?xml version="1.0" encoding="utf-8"?>
<p:tagLst xmlns:p="http://schemas.openxmlformats.org/presentationml/2006/main">
  <p:tag name="KSO_WM_BEAUTIFY_FLAG" val="#wm#"/>
  <p:tag name="KSO_WM_TEMPLATE_CATEGORY" val="custom"/>
  <p:tag name="KSO_WM_TEMPLATE_INDEX" val="20184553"/>
</p:tagLst>
</file>

<file path=ppt/tags/tag67.xml><?xml version="1.0" encoding="utf-8"?>
<p:tagLst xmlns:p="http://schemas.openxmlformats.org/presentationml/2006/main">
  <p:tag name="KSO_WM_BEAUTIFY_FLAG" val="#wm#"/>
  <p:tag name="KSO_WM_TEMPLATE_CATEGORY" val="custom"/>
  <p:tag name="KSO_WM_TEMPLATE_INDEX" val="20184553"/>
</p:tagLst>
</file>

<file path=ppt/tags/tag68.xml><?xml version="1.0" encoding="utf-8"?>
<p:tagLst xmlns:p="http://schemas.openxmlformats.org/presentationml/2006/main">
  <p:tag name="KSO_WM_BEAUTIFY_FLAG" val="#wm#"/>
  <p:tag name="KSO_WM_TEMPLATE_CATEGORY" val="custom"/>
  <p:tag name="KSO_WM_TEMPLATE_INDEX" val="20184553"/>
</p:tagLst>
</file>

<file path=ppt/tags/tag69.xml><?xml version="1.0" encoding="utf-8"?>
<p:tagLst xmlns:p="http://schemas.openxmlformats.org/presentationml/2006/main">
  <p:tag name="KSO_WM_BEAUTIFY_FLAG" val="#wm#"/>
  <p:tag name="KSO_WM_TEMPLATE_CATEGORY" val="custom"/>
  <p:tag name="KSO_WM_TEMPLATE_INDEX" val="20184553"/>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70.xml><?xml version="1.0" encoding="utf-8"?>
<p:tagLst xmlns:p="http://schemas.openxmlformats.org/presentationml/2006/main">
  <p:tag name="KSO_WM_BEAUTIFY_FLAG" val="#wm#"/>
  <p:tag name="KSO_WM_TEMPLATE_CATEGORY" val="custom"/>
  <p:tag name="KSO_WM_TEMPLATE_INDEX" val="20184553"/>
</p:tagLst>
</file>

<file path=ppt/tags/tag71.xml><?xml version="1.0" encoding="utf-8"?>
<p:tagLst xmlns:p="http://schemas.openxmlformats.org/presentationml/2006/main">
  <p:tag name="KSO_WM_BEAUTIFY_FLAG" val="#wm#"/>
  <p:tag name="KSO_WM_TEMPLATE_CATEGORY" val="custom"/>
  <p:tag name="KSO_WM_TEMPLATE_INDEX" val="20184553"/>
</p:tagLst>
</file>

<file path=ppt/tags/tag72.xml><?xml version="1.0" encoding="utf-8"?>
<p:tagLst xmlns:p="http://schemas.openxmlformats.org/presentationml/2006/main">
  <p:tag name="KSO_WM_BEAUTIFY_FLAG" val="#wm#"/>
  <p:tag name="KSO_WM_TEMPLATE_CATEGORY" val="custom"/>
  <p:tag name="KSO_WM_TEMPLATE_INDEX" val="20184553"/>
</p:tagLst>
</file>

<file path=ppt/tags/tag73.xml><?xml version="1.0" encoding="utf-8"?>
<p:tagLst xmlns:p="http://schemas.openxmlformats.org/presentationml/2006/main">
  <p:tag name="KSO_WM_BEAUTIFY_FLAG" val="#wm#"/>
  <p:tag name="KSO_WM_TEMPLATE_CATEGORY" val="custom"/>
  <p:tag name="KSO_WM_TEMPLATE_INDEX" val="20184553"/>
</p:tagLst>
</file>

<file path=ppt/tags/tag74.xml><?xml version="1.0" encoding="utf-8"?>
<p:tagLst xmlns:p="http://schemas.openxmlformats.org/presentationml/2006/main">
  <p:tag name="KSO_WM_BEAUTIFY_FLAG" val="#wm#"/>
  <p:tag name="KSO_WM_TEMPLATE_CATEGORY" val="custom"/>
  <p:tag name="KSO_WM_TEMPLATE_INDEX" val="20184553"/>
</p:tagLst>
</file>

<file path=ppt/tags/tag75.xml><?xml version="1.0" encoding="utf-8"?>
<p:tagLst xmlns:p="http://schemas.openxmlformats.org/presentationml/2006/main">
  <p:tag name="KSO_WM_BEAUTIFY_FLAG" val="#wm#"/>
  <p:tag name="KSO_WM_TEMPLATE_CATEGORY" val="custom"/>
  <p:tag name="KSO_WM_TEMPLATE_INDEX" val="20184553"/>
</p:tagLst>
</file>

<file path=ppt/tags/tag76.xml><?xml version="1.0" encoding="utf-8"?>
<p:tagLst xmlns:p="http://schemas.openxmlformats.org/presentationml/2006/main">
  <p:tag name="KSO_WM_BEAUTIFY_FLAG" val="#wm#"/>
  <p:tag name="KSO_WM_TEMPLATE_CATEGORY" val="custom"/>
  <p:tag name="KSO_WM_TEMPLATE_INDEX" val="20184553"/>
</p:tagLst>
</file>

<file path=ppt/tags/tag77.xml><?xml version="1.0" encoding="utf-8"?>
<p:tagLst xmlns:p="http://schemas.openxmlformats.org/presentationml/2006/main">
  <p:tag name="KSO_WM_BEAUTIFY_FLAG" val="#wm#"/>
  <p:tag name="KSO_WM_TEMPLATE_CATEGORY" val="custom"/>
  <p:tag name="KSO_WM_TEMPLATE_INDEX" val="20184553"/>
</p:tagLst>
</file>

<file path=ppt/tags/tag78.xml><?xml version="1.0" encoding="utf-8"?>
<p:tagLst xmlns:p="http://schemas.openxmlformats.org/presentationml/2006/main">
  <p:tag name="KSO_WM_BEAUTIFY_FLAG" val="#wm#"/>
  <p:tag name="KSO_WM_TEMPLATE_CATEGORY" val="custom"/>
  <p:tag name="KSO_WM_TEMPLATE_INDEX" val="20184553"/>
</p:tagLst>
</file>

<file path=ppt/tags/tag79.xml><?xml version="1.0" encoding="utf-8"?>
<p:tagLst xmlns:p="http://schemas.openxmlformats.org/presentationml/2006/main">
  <p:tag name="KSO_WM_BEAUTIFY_FLAG" val="#wm#"/>
  <p:tag name="KSO_WM_TEMPLATE_CATEGORY" val="custom"/>
  <p:tag name="KSO_WM_TEMPLATE_INDEX" val="20184553"/>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80.xml><?xml version="1.0" encoding="utf-8"?>
<p:tagLst xmlns:p="http://schemas.openxmlformats.org/presentationml/2006/main">
  <p:tag name="KSO_WM_BEAUTIFY_FLAG" val="#wm#"/>
  <p:tag name="KSO_WM_SLIDE_ID" val="custom20184553_1"/>
  <p:tag name="KSO_WM_SLIDE_INDEX" val="1"/>
  <p:tag name="KSO_WM_SLIDE_ITEM_CNT" val="2"/>
  <p:tag name="KSO_WM_SLIDE_LAYOUT" val="a_b"/>
  <p:tag name="KSO_WM_SLIDE_LAYOUT_CNT" val="1_1"/>
  <p:tag name="KSO_WM_SLIDE_POSITION" val="66*144"/>
  <p:tag name="KSO_WM_SLIDE_SIZE" val="828*343"/>
  <p:tag name="KSO_WM_SLIDE_SUBTYPE" val="pureTxt"/>
  <p:tag name="KSO_WM_SLIDE_TYPE" val="title"/>
  <p:tag name="KSO_WM_TAG_VERSION" val="1.0"/>
  <p:tag name="KSO_WM_TEMPLATE_CATEGORY" val="custom"/>
  <p:tag name="KSO_WM_TEMPLATE_INDEX" val="20184553"/>
  <p:tag name="KSO_WM_TEMPLATE_JOB_ID" val="2"/>
  <p:tag name="KSO_WM_TEMPLATE_OUTLINE_ID" val="15"/>
  <p:tag name="KSO_WM_TEMPLATE_SCENE_ID" val="1"/>
  <p:tag name="KSO_WM_TEMPLATE_THUMBS_INDEX" val="1、6、10、14、20、26、27、28、29、31、"/>
  <p:tag name="KSO_WM_TEMPLATE_TOPIC_DEFAULT" val="1"/>
  <p:tag name="KSO_WM_TEMPLATE_TOPIC_ID" val="2869567"/>
</p:tagLst>
</file>

<file path=ppt/tags/tag81.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办公资源网：www.bangongziyuan.com">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124</Paragraphs>
  <Slides>19</Slides>
  <Notes>5</Notes>
  <TotalTime>0</TotalTime>
  <HiddenSlides>0</HiddenSlides>
  <MMClips>0</MMClips>
  <ScaleCrop>0</ScaleCrop>
  <HeadingPairs>
    <vt:vector baseType="variant" size="6">
      <vt:variant>
        <vt:lpstr>Fonts used</vt:lpstr>
      </vt:variant>
      <vt:variant>
        <vt:i4>11</vt:i4>
      </vt:variant>
      <vt:variant>
        <vt:lpstr>Theme</vt:lpstr>
      </vt:variant>
      <vt:variant>
        <vt:i4>1</vt:i4>
      </vt:variant>
      <vt:variant>
        <vt:lpstr>Slide Titles</vt:lpstr>
      </vt:variant>
      <vt:variant>
        <vt:i4>19</vt:i4>
      </vt:variant>
    </vt:vector>
  </HeadingPairs>
  <TitlesOfParts>
    <vt:vector baseType="lpstr" size="31">
      <vt:lpstr>Arial</vt:lpstr>
      <vt:lpstr>微软雅黑</vt:lpstr>
      <vt:lpstr>宋体</vt:lpstr>
      <vt:lpstr>Calibri Light</vt:lpstr>
      <vt:lpstr>Calibri</vt:lpstr>
      <vt:lpstr>阿里巴巴普惠体 B</vt:lpstr>
      <vt:lpstr>Avenir Medium</vt:lpstr>
      <vt:lpstr>阿里巴巴普惠体 R</vt:lpstr>
      <vt:lpstr>阿里巴巴普惠体 M</vt:lpstr>
      <vt:lpstr>Meiryo</vt:lpstr>
      <vt:lpstr>Wingdings</vt:lpstr>
      <vt:lpstr>办公资源网：www.bangongziyuan.com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 办公资源网</dc:creator>
  <cp:lastModifiedBy>xiaoke</cp:lastModifiedBy>
  <cp:revision>5</cp:revision>
  <dcterms:created xsi:type="dcterms:W3CDTF">2018-03-01T02:03:00Z</dcterms:created>
  <dcterms:modified xsi:type="dcterms:W3CDTF">2023-05-08T06:04:54Z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2052-11.1.0.9740</vt:lpwstr>
  </property>
</Properties>
</file>