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Lst>
  <p:notesMasterIdLst>
    <p:notesMasterId r:id="rId3"/>
  </p:notesMasterIdLst>
  <p:sldIdLst>
    <p:sldId id="308" r:id="rId4"/>
    <p:sldId id="309" r:id="rId5"/>
    <p:sldId id="257" r:id="rId6"/>
    <p:sldId id="284" r:id="rId7"/>
    <p:sldId id="259" r:id="rId8"/>
    <p:sldId id="290" r:id="rId9"/>
    <p:sldId id="288" r:id="rId10"/>
    <p:sldId id="263" r:id="rId11"/>
    <p:sldId id="289" r:id="rId12"/>
    <p:sldId id="264" r:id="rId13"/>
    <p:sldId id="267" r:id="rId14"/>
    <p:sldId id="291" r:id="rId15"/>
    <p:sldId id="266" r:id="rId16"/>
    <p:sldId id="292" r:id="rId17"/>
    <p:sldId id="301" r:id="rId18"/>
    <p:sldId id="293" r:id="rId19"/>
    <p:sldId id="295" r:id="rId20"/>
    <p:sldId id="268" r:id="rId21"/>
    <p:sldId id="261" r:id="rId22"/>
    <p:sldId id="304" r:id="rId23"/>
    <p:sldId id="305" r:id="rId24"/>
    <p:sldId id="296" r:id="rId25"/>
    <p:sldId id="273" r:id="rId26"/>
    <p:sldId id="270" r:id="rId27"/>
    <p:sldId id="297" r:id="rId28"/>
    <p:sldId id="298" r:id="rId29"/>
    <p:sldId id="279" r:id="rId30"/>
    <p:sldId id="272" r:id="rId31"/>
    <p:sldId id="260" r:id="rId32"/>
    <p:sldId id="299" r:id="rId33"/>
    <p:sldId id="282" r:id="rId34"/>
    <p:sldId id="271" r:id="rId35"/>
    <p:sldId id="300" r:id="rId36"/>
    <p:sldId id="269" r:id="rId37"/>
    <p:sldId id="280" r:id="rId38"/>
    <p:sldId id="262" r:id="rId39"/>
    <p:sldId id="302" r:id="rId40"/>
    <p:sldId id="265" r:id="rId41"/>
    <p:sldId id="303" r:id="rId42"/>
    <p:sldId id="306" r:id="rId43"/>
    <p:sldId id="310" r:id="rId44"/>
    <p:sldId id="349" r:id="rId45"/>
    <p:sldId id="393" r:id="rId46"/>
  </p:sldIdLst>
  <p:sldSz cx="9144000" cy="5143500" type="screen16x9"/>
  <p:notesSz cx="6858000" cy="9144000"/>
  <p:custDataLst>
    <p:tags r:id="rId4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4" autoAdjust="0"/>
    <p:restoredTop sz="94660"/>
  </p:normalViewPr>
  <p:slideViewPr>
    <p:cSldViewPr>
      <p:cViewPr varScale="1">
        <p:scale>
          <a:sx n="70" d="100"/>
          <a:sy n="70" d="100"/>
        </p:scale>
        <p:origin x="108" y="78"/>
      </p:cViewPr>
      <p:guideLst>
        <p:guide orient="horz" pos="2160"/>
        <p:guide pos="3840"/>
        <p:guide pos="7242"/>
        <p:guide pos="438"/>
        <p:guide orient="horz" pos="1620"/>
        <p:guide pos="2880"/>
        <p:guide pos="5432"/>
        <p:guide pos="329"/>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tags" Target="tags/tag61.xml" /><Relationship Id="rId48" Type="http://schemas.openxmlformats.org/officeDocument/2006/relationships/presProps" Target="presProps.xml" /><Relationship Id="rId49" Type="http://schemas.openxmlformats.org/officeDocument/2006/relationships/viewProps" Target="viewProps.xml" /><Relationship Id="rId5" Type="http://schemas.openxmlformats.org/officeDocument/2006/relationships/slide" Target="slides/slide2.xml" /><Relationship Id="rId50" Type="http://schemas.openxmlformats.org/officeDocument/2006/relationships/theme" Target="theme/theme1.xml" /><Relationship Id="rId51"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香山素材</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香山素材</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lvl1pPr>
              <a:defRPr/>
            </a:lvl1pPr>
          </a:lstStyle>
          <a:p>
            <a:pPr>
              <a:defRPr/>
            </a:pPr>
            <a:fld id="{F1DF8838-2596-481A-81BD-BA549497E720}" type="datetimeFigureOut">
              <a:rPr lang="zh-CN" altLang="en-US"/>
              <a:t/>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lvl1pPr>
              <a:defRPr/>
            </a:lvl1pPr>
          </a:lstStyle>
          <a:p>
            <a:pPr>
              <a:defRPr/>
            </a:pPr>
            <a:fld id="{7F7507C5-9851-4EF6-82C9-5647805156C3}"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标题 1"/>
          <p:cNvSpPr>
            <a:spLocks noGrp="1"/>
          </p:cNvSpPr>
          <p:nvPr>
            <p:ph type="title"/>
          </p:nvPr>
        </p:nvSpPr>
        <p:spPr>
          <a:xfrm>
            <a:off x="737574" y="304737"/>
            <a:ext cx="3780420" cy="378041"/>
          </a:xfrm>
        </p:spPr>
        <p:txBody>
          <a:bodyPr lIns="0" tIns="0" rIns="0" bIns="0" anchor="t"/>
          <a:lstStyle>
            <a:lvl1pPr algn="l">
              <a:defRPr sz="2400" b="0" cap="a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lvl1pPr>
              <a:defRPr/>
            </a:lvl1pPr>
          </a:lstStyle>
          <a:p>
            <a:pPr>
              <a:defRPr/>
            </a:pPr>
            <a:fld id="{AF102D13-023C-493B-946F-6334B1550202}" type="datetimeFigureOut">
              <a:rPr lang="zh-CN" altLang="en-US"/>
              <a:t/>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lvl1pPr>
              <a:defRPr/>
            </a:lvl1pPr>
          </a:lstStyle>
          <a:p>
            <a:pPr>
              <a:defRPr/>
            </a:pPr>
            <a:fld id="{FB027665-4685-4CFB-A4DF-574C5BBB6387}" type="slidenum">
              <a:rPr lang="zh-CN" altLang="en-US"/>
              <a:t/>
            </a:fld>
            <a:endParaRPr lang="zh-CN" altLang="en-US"/>
          </a:p>
        </p:txBody>
      </p:sp>
      <p:sp>
        <p:nvSpPr>
          <p:cNvPr id="7" name="五边形 6"/>
          <p:cNvSpPr/>
          <p:nvPr userDrawn="1"/>
        </p:nvSpPr>
        <p:spPr>
          <a:xfrm>
            <a:off x="197514" y="324670"/>
            <a:ext cx="430473" cy="324035"/>
          </a:xfrm>
          <a:prstGeom prst="homePlate">
            <a:avLst>
              <a:gd name="adj" fmla="val 38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98757" y="324670"/>
            <a:ext cx="71754" cy="3240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userDrawn="1"/>
        </p:nvSpPr>
        <p:spPr>
          <a:xfrm>
            <a:off x="1" y="324670"/>
            <a:ext cx="71754" cy="3240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gradFill>
          <a:gsLst>
            <a:gs pos="50000">
              <a:srgbClr val="ECECEC"/>
            </a:gs>
            <a:gs pos="0">
              <a:srgbClr val="E2E2E2"/>
            </a:gs>
            <a:gs pos="100000">
              <a:schemeClr val="bg1"/>
            </a:gs>
          </a:gsLst>
          <a:lin ang="18900000" scaled="1"/>
        </a:gradFill>
        <a:effectLst/>
      </p:bgPr>
    </p:bg>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2.png" /><Relationship Id="rId5" Type="http://schemas.microsoft.com/office/2007/relationships/hdphoto" Target="../media/image3.wdp"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7" name="图片 6"/>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0" y="0"/>
            <a:ext cx="9144000" cy="5143500"/>
          </a:xfrm>
          <a:prstGeom prst="rect">
            <a:avLst/>
          </a:prstGeom>
          <a:gradFill flip="none" rotWithShape="1">
            <a:gsLst>
              <a:gs pos="0">
                <a:schemeClr val="bg1">
                  <a:alpha val="55000"/>
                </a:schemeClr>
              </a:gs>
              <a:gs pos="71000">
                <a:schemeClr val="bg1">
                  <a:lumMod val="9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4.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2.jpeg" /><Relationship Id="rId4" Type="http://schemas.openxmlformats.org/officeDocument/2006/relationships/image" Target="../media/image1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jpeg" /><Relationship Id="rId6"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9.jpeg" /><Relationship Id="rId4"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5.xml" /><Relationship Id="rId3" Type="http://schemas.openxmlformats.org/officeDocument/2006/relationships/image" Target="../media/image5.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21.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2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8.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9" name="淘宝店chenying0907出品 68"/>
          <p:cNvSpPr/>
          <p:nvPr/>
        </p:nvSpPr>
        <p:spPr>
          <a:xfrm>
            <a:off x="1990986" y="3340108"/>
            <a:ext cx="5135329" cy="16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grpSp>
        <p:nvGrpSpPr>
          <p:cNvPr id="14" name="淘宝店chenying0907出品 13"/>
          <p:cNvGrpSpPr/>
          <p:nvPr/>
        </p:nvGrpSpPr>
        <p:grpSpPr>
          <a:xfrm>
            <a:off x="2307680" y="3169308"/>
            <a:ext cx="4501940" cy="330637"/>
            <a:chOff x="898376" y="3075806"/>
            <a:chExt cx="7277295" cy="411184"/>
          </a:xfrm>
        </p:grpSpPr>
        <p:sp>
          <p:nvSpPr>
            <p:cNvPr id="15" name="五边形 14"/>
            <p:cNvSpPr/>
            <p:nvPr/>
          </p:nvSpPr>
          <p:spPr>
            <a:xfrm>
              <a:off x="3603672"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9" name="五边形 18"/>
            <p:cNvSpPr/>
            <p:nvPr/>
          </p:nvSpPr>
          <p:spPr>
            <a:xfrm flipH="1">
              <a:off x="898376"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24" name="TextBox 7"/>
          <p:cNvSpPr>
            <a:spLocks noChangeArrowheads="1"/>
          </p:cNvSpPr>
          <p:nvPr/>
        </p:nvSpPr>
        <p:spPr bwMode="auto">
          <a:xfrm>
            <a:off x="2254394" y="3196605"/>
            <a:ext cx="460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en-US" altLang="zh-CN" b="1">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rPr>
              <a:t>BUSENESS ACTIVITY PLANNING</a:t>
            </a:r>
            <a:endParaRPr lang="zh-CN" altLang="en-US" b="1">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endParaRPr>
          </a:p>
        </p:txBody>
      </p:sp>
      <p:sp>
        <p:nvSpPr>
          <p:cNvPr id="67" name="淘宝店chenying0907出品 66"/>
          <p:cNvSpPr/>
          <p:nvPr/>
        </p:nvSpPr>
        <p:spPr>
          <a:xfrm>
            <a:off x="1880072" y="2407571"/>
            <a:ext cx="5357156" cy="761737"/>
          </a:xfrm>
          <a:prstGeom prst="rect">
            <a:avLst/>
          </a:prstGeom>
        </p:spPr>
        <p:txBody>
          <a:bodyPr wrap="square" lIns="68571" tIns="34285" rIns="68571" bIns="34285">
            <a:spAutoFit/>
          </a:bodyPr>
          <a:lstStyle/>
          <a:p>
            <a:pPr algn="ctr"/>
            <a:r>
              <a:rPr lang="zh-CN" altLang="en-US" sz="4500">
                <a:solidFill>
                  <a:srgbClr val="C00000"/>
                </a:solidFill>
                <a:latin typeface="Impact" panose="020b0806030902050204" pitchFamily="34" charset="0"/>
                <a:ea typeface="微软雅黑" panose="020b0503020204020204" pitchFamily="34" charset="-122"/>
                <a:cs typeface="Gisha" panose="020b0502040204020203" pitchFamily="34" charset="-79"/>
              </a:rPr>
              <a:t>商业融资</a:t>
            </a:r>
            <a:r>
              <a:rPr lang="zh-CN" altLang="en-US" sz="4500" b="1">
                <a:solidFill>
                  <a:srgbClr val="C00000"/>
                </a:solidFill>
                <a:latin typeface="Impact" panose="020b0806030902050204" pitchFamily="34" charset="0"/>
                <a:ea typeface="微软雅黑" panose="020b0503020204020204" pitchFamily="34" charset="-122"/>
                <a:cs typeface="Gisha" panose="020b0502040204020203" pitchFamily="34" charset="-79"/>
              </a:rPr>
              <a:t>活动计划书</a:t>
            </a:r>
            <a:endParaRPr lang="en-US" altLang="zh-CN" sz="4500" b="1">
              <a:solidFill>
                <a:srgbClr val="C00000"/>
              </a:solidFill>
              <a:latin typeface="Impact" panose="020b0806030902050204" pitchFamily="34" charset="0"/>
              <a:ea typeface="微软雅黑" panose="020b0503020204020204" pitchFamily="34" charset="-122"/>
              <a:cs typeface="Gisha" panose="020b0502040204020203" pitchFamily="34" charset="-79"/>
            </a:endParaRPr>
          </a:p>
        </p:txBody>
      </p:sp>
      <p:sp>
        <p:nvSpPr>
          <p:cNvPr id="71" name="淘宝店chenying0907出品 70"/>
          <p:cNvSpPr/>
          <p:nvPr/>
        </p:nvSpPr>
        <p:spPr>
          <a:xfrm>
            <a:off x="2532992" y="921141"/>
            <a:ext cx="4051316" cy="1759585"/>
          </a:xfrm>
          <a:prstGeom prst="rect">
            <a:avLst/>
          </a:prstGeom>
        </p:spPr>
        <p:txBody>
          <a:bodyPr wrap="square" lIns="68571" tIns="34285" rIns="68571" bIns="34285">
            <a:spAutoFit/>
          </a:bodyPr>
          <a:lstStyle/>
          <a:p>
            <a:pPr algn="ctr"/>
            <a:r>
              <a:rPr lang="en-US" altLang="zh-CN" sz="11000">
                <a:solidFill>
                  <a:srgbClr val="C00000"/>
                </a:solidFill>
                <a:latin typeface="Impact" panose="020b0806030902050204" pitchFamily="34" charset="0"/>
                <a:ea typeface="微软雅黑" panose="020b0503020204020204" pitchFamily="34" charset="-122"/>
                <a:cs typeface="Gisha" panose="020b0502040204020203" pitchFamily="34" charset="-79"/>
              </a:rPr>
              <a:t>202X</a:t>
            </a:r>
            <a:endParaRPr lang="en-US" altLang="zh-CN" sz="11000">
              <a:solidFill>
                <a:srgbClr val="C00000"/>
              </a:solidFill>
              <a:latin typeface="Impact" panose="020b0806030902050204" pitchFamily="34" charset="0"/>
              <a:ea typeface="微软雅黑" panose="020b0503020204020204" pitchFamily="34" charset="-122"/>
              <a:cs typeface="Gisha" panose="020b0502040204020203" pitchFamily="34" charset="-79"/>
            </a:endParaRPr>
          </a:p>
        </p:txBody>
      </p:sp>
      <p:pic>
        <p:nvPicPr>
          <p:cNvPr id="30" name="sound 756 (snd2436e2d8_0).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8291" y="-1577211"/>
            <a:ext cx="609600" cy="609600"/>
          </a:xfrm>
          <a:prstGeom prst="rect">
            <a:avLst/>
          </a:prstGeom>
        </p:spPr>
      </p:pic>
      <p:sp>
        <p:nvSpPr>
          <p:cNvPr id="31" name="淘宝店chenying0907出品 30"/>
          <p:cNvSpPr/>
          <p:nvPr/>
        </p:nvSpPr>
        <p:spPr>
          <a:xfrm rot="13498206">
            <a:off x="442147" y="2264586"/>
            <a:ext cx="1268895" cy="12684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32" name="淘宝店chenying0907出品 31"/>
          <p:cNvSpPr/>
          <p:nvPr/>
        </p:nvSpPr>
        <p:spPr>
          <a:xfrm rot="13498206">
            <a:off x="7416334" y="2264586"/>
            <a:ext cx="1268895" cy="12684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0"/>
                                        </p:tgtEl>
                                      </p:cBhvr>
                                    </p:cmd>
                                  </p:childTnLst>
                                </p:cTn>
                              </p:par>
                              <p:par>
                                <p:cTn id="8" presetID="3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1000" fill="hold"/>
                                        <p:tgtEl>
                                          <p:spTgt spid="32"/>
                                        </p:tgtEl>
                                        <p:attrNameLst>
                                          <p:attrName>ppt_w</p:attrName>
                                        </p:attrNameLst>
                                      </p:cBhvr>
                                      <p:tavLst>
                                        <p:tav tm="0">
                                          <p:val>
                                            <p:fltVal val="0"/>
                                          </p:val>
                                        </p:tav>
                                        <p:tav tm="100000">
                                          <p:val>
                                            <p:strVal val="#ppt_w"/>
                                          </p:val>
                                        </p:tav>
                                      </p:tavLst>
                                    </p:anim>
                                    <p:anim calcmode="lin" valueType="num">
                                      <p:cBhvr>
                                        <p:cTn id="11" dur="1000" fill="hold"/>
                                        <p:tgtEl>
                                          <p:spTgt spid="32"/>
                                        </p:tgtEl>
                                        <p:attrNameLst>
                                          <p:attrName>ppt_h</p:attrName>
                                        </p:attrNameLst>
                                      </p:cBhvr>
                                      <p:tavLst>
                                        <p:tav tm="0">
                                          <p:val>
                                            <p:fltVal val="0"/>
                                          </p:val>
                                        </p:tav>
                                        <p:tav tm="100000">
                                          <p:val>
                                            <p:strVal val="#ppt_h"/>
                                          </p:val>
                                        </p:tav>
                                      </p:tavLst>
                                    </p:anim>
                                    <p:anim calcmode="lin" valueType="num">
                                      <p:cBhvr>
                                        <p:cTn id="12" dur="1000" fill="hold"/>
                                        <p:tgtEl>
                                          <p:spTgt spid="32"/>
                                        </p:tgtEl>
                                        <p:attrNameLst>
                                          <p:attrName>style.rotation</p:attrName>
                                        </p:attrNameLst>
                                      </p:cBhvr>
                                      <p:tavLst>
                                        <p:tav tm="0">
                                          <p:val>
                                            <p:fltVal val="90"/>
                                          </p:val>
                                        </p:tav>
                                        <p:tav tm="100000">
                                          <p:val>
                                            <p:fltVal val="0"/>
                                          </p:val>
                                        </p:tav>
                                      </p:tavLst>
                                    </p:anim>
                                    <p:animEffect transition="in" filter="fade">
                                      <p:cBhvr>
                                        <p:cTn id="13" dur="1000"/>
                                        <p:tgtEl>
                                          <p:spTgt spid="3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1"/>
                                        </p:tgtEl>
                                        <p:attrNameLst>
                                          <p:attrName>ppt_y</p:attrName>
                                        </p:attrNameLst>
                                      </p:cBhvr>
                                      <p:tavLst>
                                        <p:tav tm="0">
                                          <p:val>
                                            <p:strVal val="#ppt_y"/>
                                          </p:val>
                                        </p:tav>
                                        <p:tav tm="100000">
                                          <p:val>
                                            <p:strVal val="#ppt_y"/>
                                          </p:val>
                                        </p:tav>
                                      </p:tavLst>
                                    </p:anim>
                                    <p:anim calcmode="lin" valueType="num">
                                      <p:cBhvr>
                                        <p:cTn id="25"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1"/>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500"/>
                            </p:stCondLst>
                            <p:childTnLst>
                              <p:par>
                                <p:cTn id="33" presetID="16" presetClass="entr" presetSubtype="37"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par>
                          <p:cTn id="36" fill="hold" nodeType="afterGroup">
                            <p:stCondLst>
                              <p:cond delay="2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7"/>
                                        </p:tgtEl>
                                        <p:attrNameLst>
                                          <p:attrName>ppt_y</p:attrName>
                                        </p:attrNameLst>
                                      </p:cBhvr>
                                      <p:tavLst>
                                        <p:tav tm="0">
                                          <p:val>
                                            <p:strVal val="#ppt_y"/>
                                          </p:val>
                                        </p:tav>
                                        <p:tav tm="100000">
                                          <p:val>
                                            <p:strVal val="#ppt_y"/>
                                          </p:val>
                                        </p:tav>
                                      </p:tavLst>
                                    </p:anim>
                                    <p:anim calcmode="lin" valueType="num">
                                      <p:cBhvr>
                                        <p:cTn id="41"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7"/>
                                        </p:tgtEl>
                                      </p:cBhvr>
                                    </p:animEffect>
                                  </p:childTnLst>
                                </p:cTn>
                              </p:par>
                            </p:childTnLst>
                          </p:cTn>
                        </p:par>
                        <p:par>
                          <p:cTn id="44" fill="hold" nodeType="afterGroup">
                            <p:stCondLst>
                              <p:cond delay="2500"/>
                            </p:stCondLst>
                            <p:childTnLst>
                              <p:par>
                                <p:cTn id="45" presetID="38" presetClass="entr" presetSubtype="0" accel="50000" fill="hold" grpId="0" nodeType="afterEffect">
                                  <p:stCondLst>
                                    <p:cond delay="0"/>
                                  </p:stCondLst>
                                  <p:iterate type="lt">
                                    <p:tmPct val="50000"/>
                                  </p:iterate>
                                  <p:childTnLst>
                                    <p:set>
                                      <p:cBhvr>
                                        <p:cTn id="46" dur="1" fill="hold">
                                          <p:stCondLst>
                                            <p:cond delay="0"/>
                                          </p:stCondLst>
                                        </p:cTn>
                                        <p:tgtEl>
                                          <p:spTgt spid="24"/>
                                        </p:tgtEl>
                                        <p:attrNameLst>
                                          <p:attrName>style.visibility</p:attrName>
                                        </p:attrNameLst>
                                      </p:cBhvr>
                                      <p:to>
                                        <p:strVal val="visible"/>
                                      </p:to>
                                    </p:set>
                                    <p:set>
                                      <p:cBhvr>
                                        <p:cTn id="47" dur="46" fill="hold">
                                          <p:stCondLst>
                                            <p:cond delay="0"/>
                                          </p:stCondLst>
                                        </p:cTn>
                                        <p:tgtEl>
                                          <p:spTgt spid="24"/>
                                        </p:tgtEl>
                                        <p:attrNameLst>
                                          <p:attrName>style.rotation</p:attrName>
                                        </p:attrNameLst>
                                      </p:cBhvr>
                                      <p:to>
                                        <p:strVal val="-45.0"/>
                                      </p:to>
                                    </p:set>
                                    <p:anim calcmode="lin" valueType="num">
                                      <p:cBhvr>
                                        <p:cTn id="48" dur="46" fill="hold">
                                          <p:stCondLst>
                                            <p:cond delay="46"/>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49" dur="46"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50" dur="16" decel="50000" autoRev="1" fill="hold">
                                          <p:stCondLst>
                                            <p:cond delay="46"/>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51" dur="14" fill="hold">
                                          <p:stCondLst>
                                            <p:cond delay="86"/>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30"/>
                </p:tgtEl>
              </p:cMediaNode>
            </p:audio>
          </p:childTnLst>
        </p:cTn>
      </p:par>
    </p:tnLst>
    <p:bldLst>
      <p:bldP spid="69" grpId="0" animBg="1"/>
      <p:bldP spid="24" grpId="0"/>
      <p:bldP spid="67" grpId="0"/>
      <p:bldP spid="71" grpId="0"/>
      <p:bldP spid="31" grpId="0" animBg="1"/>
      <p:bldP spid="32"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时间地点</a:t>
            </a:r>
            <a:endParaRPr lang="zh-CN" altLang="en-US"/>
          </a:p>
        </p:txBody>
      </p:sp>
      <p:sp>
        <p:nvSpPr>
          <p:cNvPr id="5" name="淘宝店chenying0907出品 4"/>
          <p:cNvSpPr/>
          <p:nvPr/>
        </p:nvSpPr>
        <p:spPr>
          <a:xfrm>
            <a:off x="1620961" y="1130750"/>
            <a:ext cx="7523039" cy="3383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圆角淘宝店chenying0907出品 3"/>
          <p:cNvSpPr/>
          <p:nvPr/>
        </p:nvSpPr>
        <p:spPr>
          <a:xfrm>
            <a:off x="750094" y="1067436"/>
            <a:ext cx="810146" cy="810146"/>
          </a:xfrm>
          <a:prstGeom prst="roundRect">
            <a:avLst>
              <a:gd name="adj" fmla="val 96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KSO_Shape"/>
          <p:cNvSpPr/>
          <p:nvPr/>
        </p:nvSpPr>
        <p:spPr bwMode="auto">
          <a:xfrm>
            <a:off x="866305" y="1183165"/>
            <a:ext cx="577724" cy="578687"/>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68580" tIns="34290" rIns="68580" bIns="34290"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34" name="TextBox 16"/>
          <p:cNvSpPr txBox="1"/>
          <p:nvPr/>
        </p:nvSpPr>
        <p:spPr>
          <a:xfrm>
            <a:off x="2068119" y="1165490"/>
            <a:ext cx="1276931" cy="276999"/>
          </a:xfrm>
          <a:prstGeom prst="rect">
            <a:avLst/>
          </a:prstGeom>
          <a:noFill/>
        </p:spPr>
        <p:txBody>
          <a:bodyPr wrap="square" lIns="0" tIns="0" rIns="0" bIns="0"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活动时间</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淘宝店chenying0907出品 40"/>
          <p:cNvSpPr/>
          <p:nvPr/>
        </p:nvSpPr>
        <p:spPr>
          <a:xfrm>
            <a:off x="1620961" y="1486834"/>
            <a:ext cx="7523039" cy="338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TextBox 16"/>
          <p:cNvSpPr txBox="1"/>
          <p:nvPr/>
        </p:nvSpPr>
        <p:spPr>
          <a:xfrm>
            <a:off x="2068118" y="1545096"/>
            <a:ext cx="2139020" cy="230833"/>
          </a:xfrm>
          <a:prstGeom prst="rect">
            <a:avLst/>
          </a:prstGeom>
          <a:noFill/>
        </p:spPr>
        <p:txBody>
          <a:bodyPr wrap="square" lIns="0" tIns="0" rIns="0" bIns="0" rtlCol="0">
            <a:spAutoFit/>
          </a:bodyPr>
          <a:lstStyle/>
          <a:p>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2016.5.1——2016.5.3</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淘宝店chenying0907出品 81"/>
          <p:cNvSpPr/>
          <p:nvPr/>
        </p:nvSpPr>
        <p:spPr>
          <a:xfrm>
            <a:off x="1620961" y="2082481"/>
            <a:ext cx="7523039" cy="3383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圆角淘宝店chenying0907出品 82"/>
          <p:cNvSpPr/>
          <p:nvPr/>
        </p:nvSpPr>
        <p:spPr>
          <a:xfrm>
            <a:off x="750094" y="2019168"/>
            <a:ext cx="810146" cy="810146"/>
          </a:xfrm>
          <a:prstGeom prst="roundRect">
            <a:avLst>
              <a:gd name="adj" fmla="val 961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5" name="TextBox 16"/>
          <p:cNvSpPr txBox="1"/>
          <p:nvPr/>
        </p:nvSpPr>
        <p:spPr>
          <a:xfrm>
            <a:off x="2068119" y="2117221"/>
            <a:ext cx="1276931" cy="276999"/>
          </a:xfrm>
          <a:prstGeom prst="rect">
            <a:avLst/>
          </a:prstGeom>
          <a:noFill/>
        </p:spPr>
        <p:txBody>
          <a:bodyPr wrap="square" lIns="0" tIns="0" rIns="0" bIns="0"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活动地点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淘宝店chenying0907出品 85"/>
          <p:cNvSpPr/>
          <p:nvPr/>
        </p:nvSpPr>
        <p:spPr>
          <a:xfrm>
            <a:off x="1620960" y="2438565"/>
            <a:ext cx="7523040" cy="338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7" name="TextBox 16"/>
          <p:cNvSpPr txBox="1"/>
          <p:nvPr/>
        </p:nvSpPr>
        <p:spPr>
          <a:xfrm>
            <a:off x="2068118" y="2496828"/>
            <a:ext cx="3393447" cy="230833"/>
          </a:xfrm>
          <a:prstGeom prst="rect">
            <a:avLst/>
          </a:prstGeom>
          <a:noFill/>
        </p:spPr>
        <p:txBody>
          <a:bodyPr wrap="square" lIns="0" tIns="0" rIns="0" bIns="0"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淮海路</a:t>
            </a: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888</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号，中央新城</a:t>
            </a: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楼国际会议厅</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淘宝店chenying0907出品 88"/>
          <p:cNvSpPr/>
          <p:nvPr/>
        </p:nvSpPr>
        <p:spPr>
          <a:xfrm>
            <a:off x="1620961" y="3034213"/>
            <a:ext cx="7523039" cy="3383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0" name="圆角淘宝店chenying0907出品 89"/>
          <p:cNvSpPr/>
          <p:nvPr/>
        </p:nvSpPr>
        <p:spPr>
          <a:xfrm>
            <a:off x="750094" y="2970899"/>
            <a:ext cx="810146" cy="810146"/>
          </a:xfrm>
          <a:prstGeom prst="roundRect">
            <a:avLst>
              <a:gd name="adj" fmla="val 96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2" name="TextBox 16"/>
          <p:cNvSpPr txBox="1"/>
          <p:nvPr/>
        </p:nvSpPr>
        <p:spPr>
          <a:xfrm>
            <a:off x="2068119" y="3068952"/>
            <a:ext cx="1276931" cy="276999"/>
          </a:xfrm>
          <a:prstGeom prst="rect">
            <a:avLst/>
          </a:prstGeom>
          <a:noFill/>
        </p:spPr>
        <p:txBody>
          <a:bodyPr wrap="square" lIns="0" tIns="0" rIns="0" bIns="0"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活动对象</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淘宝店chenying0907出品 92"/>
          <p:cNvSpPr/>
          <p:nvPr/>
        </p:nvSpPr>
        <p:spPr>
          <a:xfrm>
            <a:off x="1620960" y="3390296"/>
            <a:ext cx="7523039" cy="338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4" name="TextBox 16"/>
          <p:cNvSpPr txBox="1"/>
          <p:nvPr/>
        </p:nvSpPr>
        <p:spPr>
          <a:xfrm>
            <a:off x="2068118" y="3448559"/>
            <a:ext cx="2853387" cy="230833"/>
          </a:xfrm>
          <a:prstGeom prst="rect">
            <a:avLst/>
          </a:prstGeom>
          <a:noFill/>
        </p:spPr>
        <p:txBody>
          <a:bodyPr wrap="square" lIns="0" tIns="0" rIns="0" bIns="0"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主要针对</a:t>
            </a: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20-35</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岁职场现代女性</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淘宝店chenying0907出品 95"/>
          <p:cNvSpPr/>
          <p:nvPr/>
        </p:nvSpPr>
        <p:spPr>
          <a:xfrm>
            <a:off x="1620961" y="3985943"/>
            <a:ext cx="7523039" cy="3383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7" name="圆角淘宝店chenying0907出品 96"/>
          <p:cNvSpPr/>
          <p:nvPr/>
        </p:nvSpPr>
        <p:spPr>
          <a:xfrm>
            <a:off x="750094" y="3922630"/>
            <a:ext cx="810146" cy="810146"/>
          </a:xfrm>
          <a:prstGeom prst="roundRect">
            <a:avLst>
              <a:gd name="adj" fmla="val 961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9" name="TextBox 16"/>
          <p:cNvSpPr txBox="1"/>
          <p:nvPr/>
        </p:nvSpPr>
        <p:spPr>
          <a:xfrm>
            <a:off x="2068119" y="4020683"/>
            <a:ext cx="1276931" cy="276999"/>
          </a:xfrm>
          <a:prstGeom prst="rect">
            <a:avLst/>
          </a:prstGeom>
          <a:noFill/>
        </p:spPr>
        <p:txBody>
          <a:bodyPr wrap="square" lIns="0" tIns="0" rIns="0" bIns="0"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赞助商</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淘宝店chenying0907出品 99"/>
          <p:cNvSpPr/>
          <p:nvPr/>
        </p:nvSpPr>
        <p:spPr>
          <a:xfrm>
            <a:off x="1620960" y="4342027"/>
            <a:ext cx="7523039" cy="338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1" name="TextBox 16"/>
          <p:cNvSpPr txBox="1"/>
          <p:nvPr/>
        </p:nvSpPr>
        <p:spPr>
          <a:xfrm>
            <a:off x="2068117" y="4400289"/>
            <a:ext cx="4340087" cy="230833"/>
          </a:xfrm>
          <a:prstGeom prst="rect">
            <a:avLst/>
          </a:prstGeom>
          <a:noFill/>
        </p:spPr>
        <p:txBody>
          <a:bodyPr wrap="square" lIns="0" tIns="0" rIns="0" bIns="0"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上海韩创国际、创新科技有限公司、楚兴地产</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淘宝店chenying0907出品 10"/>
          <p:cNvSpPr>
            <a:spLocks noChangeAspect="1" noEditPoints="1"/>
          </p:cNvSpPr>
          <p:nvPr/>
        </p:nvSpPr>
        <p:spPr bwMode="auto">
          <a:xfrm>
            <a:off x="931373" y="2191176"/>
            <a:ext cx="501339" cy="459402"/>
          </a:xfrm>
          <a:custGeom>
            <a:gdLst>
              <a:gd name="T0" fmla="*/ 460 w 2893"/>
              <a:gd name="T1" fmla="*/ 2647 h 2647"/>
              <a:gd name="T2" fmla="*/ 460 w 2893"/>
              <a:gd name="T3" fmla="*/ 1530 h 2647"/>
              <a:gd name="T4" fmla="*/ 1453 w 2893"/>
              <a:gd name="T5" fmla="*/ 660 h 2647"/>
              <a:gd name="T6" fmla="*/ 2445 w 2893"/>
              <a:gd name="T7" fmla="*/ 1530 h 2647"/>
              <a:gd name="T8" fmla="*/ 2445 w 2893"/>
              <a:gd name="T9" fmla="*/ 2647 h 2647"/>
              <a:gd name="T10" fmla="*/ 1750 w 2893"/>
              <a:gd name="T11" fmla="*/ 2647 h 2647"/>
              <a:gd name="T12" fmla="*/ 1750 w 2893"/>
              <a:gd name="T13" fmla="*/ 1902 h 2647"/>
              <a:gd name="T14" fmla="*/ 1229 w 2893"/>
              <a:gd name="T15" fmla="*/ 1902 h 2647"/>
              <a:gd name="T16" fmla="*/ 1229 w 2893"/>
              <a:gd name="T17" fmla="*/ 2647 h 2647"/>
              <a:gd name="T18" fmla="*/ 460 w 2893"/>
              <a:gd name="T19" fmla="*/ 2647 h 2647"/>
              <a:gd name="T20" fmla="*/ 2148 w 2893"/>
              <a:gd name="T21" fmla="*/ 546 h 2647"/>
              <a:gd name="T22" fmla="*/ 2421 w 2893"/>
              <a:gd name="T23" fmla="*/ 782 h 2647"/>
              <a:gd name="T24" fmla="*/ 2421 w 2893"/>
              <a:gd name="T25" fmla="*/ 322 h 2647"/>
              <a:gd name="T26" fmla="*/ 2148 w 2893"/>
              <a:gd name="T27" fmla="*/ 322 h 2647"/>
              <a:gd name="T28" fmla="*/ 2148 w 2893"/>
              <a:gd name="T29" fmla="*/ 546 h 2647"/>
              <a:gd name="T30" fmla="*/ 1453 w 2893"/>
              <a:gd name="T31" fmla="*/ 521 h 2647"/>
              <a:gd name="T32" fmla="*/ 273 w 2893"/>
              <a:gd name="T33" fmla="*/ 1552 h 2647"/>
              <a:gd name="T34" fmla="*/ 0 w 2893"/>
              <a:gd name="T35" fmla="*/ 1302 h 2647"/>
              <a:gd name="T36" fmla="*/ 1428 w 2893"/>
              <a:gd name="T37" fmla="*/ 0 h 2647"/>
              <a:gd name="T38" fmla="*/ 2893 w 2893"/>
              <a:gd name="T39" fmla="*/ 1316 h 2647"/>
              <a:gd name="T40" fmla="*/ 2657 w 2893"/>
              <a:gd name="T41" fmla="*/ 1527 h 2647"/>
              <a:gd name="T42" fmla="*/ 1453 w 2893"/>
              <a:gd name="T43" fmla="*/ 521 h 2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3" h="2647">
                <a:moveTo>
                  <a:pt x="460" y="2647"/>
                </a:moveTo>
                <a:lnTo>
                  <a:pt x="460" y="1530"/>
                </a:lnTo>
                <a:lnTo>
                  <a:pt x="1453" y="660"/>
                </a:lnTo>
                <a:lnTo>
                  <a:pt x="2445" y="1530"/>
                </a:lnTo>
                <a:lnTo>
                  <a:pt x="2445" y="2647"/>
                </a:lnTo>
                <a:lnTo>
                  <a:pt x="1750" y="2647"/>
                </a:lnTo>
                <a:lnTo>
                  <a:pt x="1750" y="1902"/>
                </a:lnTo>
                <a:lnTo>
                  <a:pt x="1229" y="1902"/>
                </a:lnTo>
                <a:lnTo>
                  <a:pt x="1229" y="2647"/>
                </a:lnTo>
                <a:lnTo>
                  <a:pt x="460" y="2647"/>
                </a:lnTo>
                <a:close/>
                <a:moveTo>
                  <a:pt x="2148" y="546"/>
                </a:moveTo>
                <a:lnTo>
                  <a:pt x="2421" y="782"/>
                </a:lnTo>
                <a:lnTo>
                  <a:pt x="2421" y="322"/>
                </a:lnTo>
                <a:lnTo>
                  <a:pt x="2148" y="322"/>
                </a:lnTo>
                <a:lnTo>
                  <a:pt x="2148" y="546"/>
                </a:lnTo>
                <a:close/>
                <a:moveTo>
                  <a:pt x="1453" y="521"/>
                </a:moveTo>
                <a:lnTo>
                  <a:pt x="273" y="1552"/>
                </a:lnTo>
                <a:lnTo>
                  <a:pt x="0" y="1302"/>
                </a:lnTo>
                <a:lnTo>
                  <a:pt x="1428" y="0"/>
                </a:lnTo>
                <a:lnTo>
                  <a:pt x="2893" y="1316"/>
                </a:lnTo>
                <a:lnTo>
                  <a:pt x="2657" y="1527"/>
                </a:lnTo>
                <a:lnTo>
                  <a:pt x="1453" y="521"/>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1E90B4"/>
              </a:solidFill>
            </a:endParaRPr>
          </a:p>
        </p:txBody>
      </p:sp>
      <p:sp>
        <p:nvSpPr>
          <p:cNvPr id="111" name="淘宝店chenying0907出品 13"/>
          <p:cNvSpPr>
            <a:spLocks noEditPoints="1"/>
          </p:cNvSpPr>
          <p:nvPr/>
        </p:nvSpPr>
        <p:spPr bwMode="auto">
          <a:xfrm>
            <a:off x="899010" y="3192893"/>
            <a:ext cx="461060" cy="394806"/>
          </a:xfrm>
          <a:custGeom>
            <a:gdLst>
              <a:gd name="T0" fmla="*/ 219 w 341"/>
              <a:gd name="T1" fmla="*/ 124 h 292"/>
              <a:gd name="T2" fmla="*/ 235 w 341"/>
              <a:gd name="T3" fmla="*/ 136 h 292"/>
              <a:gd name="T4" fmla="*/ 243 w 341"/>
              <a:gd name="T5" fmla="*/ 153 h 292"/>
              <a:gd name="T6" fmla="*/ 97 w 341"/>
              <a:gd name="T7" fmla="*/ 156 h 292"/>
              <a:gd name="T8" fmla="*/ 105 w 341"/>
              <a:gd name="T9" fmla="*/ 137 h 292"/>
              <a:gd name="T10" fmla="*/ 119 w 341"/>
              <a:gd name="T11" fmla="*/ 125 h 292"/>
              <a:gd name="T12" fmla="*/ 256 w 341"/>
              <a:gd name="T13" fmla="*/ 127 h 292"/>
              <a:gd name="T14" fmla="*/ 323 w 341"/>
              <a:gd name="T15" fmla="*/ 130 h 292"/>
              <a:gd name="T16" fmla="*/ 335 w 341"/>
              <a:gd name="T17" fmla="*/ 139 h 292"/>
              <a:gd name="T18" fmla="*/ 341 w 341"/>
              <a:gd name="T19" fmla="*/ 153 h 292"/>
              <a:gd name="T20" fmla="*/ 250 w 341"/>
              <a:gd name="T21" fmla="*/ 153 h 292"/>
              <a:gd name="T22" fmla="*/ 242 w 341"/>
              <a:gd name="T23" fmla="*/ 134 h 292"/>
              <a:gd name="T24" fmla="*/ 256 w 341"/>
              <a:gd name="T25" fmla="*/ 127 h 292"/>
              <a:gd name="T26" fmla="*/ 101 w 341"/>
              <a:gd name="T27" fmla="*/ 131 h 292"/>
              <a:gd name="T28" fmla="*/ 91 w 341"/>
              <a:gd name="T29" fmla="*/ 149 h 292"/>
              <a:gd name="T30" fmla="*/ 0 w 341"/>
              <a:gd name="T31" fmla="*/ 157 h 292"/>
              <a:gd name="T32" fmla="*/ 5 w 341"/>
              <a:gd name="T33" fmla="*/ 142 h 292"/>
              <a:gd name="T34" fmla="*/ 15 w 341"/>
              <a:gd name="T35" fmla="*/ 131 h 292"/>
              <a:gd name="T36" fmla="*/ 30 w 341"/>
              <a:gd name="T37" fmla="*/ 127 h 292"/>
              <a:gd name="T38" fmla="*/ 75 w 341"/>
              <a:gd name="T39" fmla="*/ 34 h 292"/>
              <a:gd name="T40" fmla="*/ 91 w 341"/>
              <a:gd name="T41" fmla="*/ 46 h 292"/>
              <a:gd name="T42" fmla="*/ 100 w 341"/>
              <a:gd name="T43" fmla="*/ 65 h 292"/>
              <a:gd name="T44" fmla="*/ 99 w 341"/>
              <a:gd name="T45" fmla="*/ 86 h 292"/>
              <a:gd name="T46" fmla="*/ 88 w 341"/>
              <a:gd name="T47" fmla="*/ 104 h 292"/>
              <a:gd name="T48" fmla="*/ 70 w 341"/>
              <a:gd name="T49" fmla="*/ 114 h 292"/>
              <a:gd name="T50" fmla="*/ 49 w 341"/>
              <a:gd name="T51" fmla="*/ 115 h 292"/>
              <a:gd name="T52" fmla="*/ 31 w 341"/>
              <a:gd name="T53" fmla="*/ 106 h 292"/>
              <a:gd name="T54" fmla="*/ 18 w 341"/>
              <a:gd name="T55" fmla="*/ 90 h 292"/>
              <a:gd name="T56" fmla="*/ 15 w 341"/>
              <a:gd name="T57" fmla="*/ 69 h 292"/>
              <a:gd name="T58" fmla="*/ 22 w 341"/>
              <a:gd name="T59" fmla="*/ 50 h 292"/>
              <a:gd name="T60" fmla="*/ 37 w 341"/>
              <a:gd name="T61" fmla="*/ 36 h 292"/>
              <a:gd name="T62" fmla="*/ 58 w 341"/>
              <a:gd name="T63" fmla="*/ 31 h 292"/>
              <a:gd name="T64" fmla="*/ 301 w 341"/>
              <a:gd name="T65" fmla="*/ 35 h 292"/>
              <a:gd name="T66" fmla="*/ 317 w 341"/>
              <a:gd name="T67" fmla="*/ 48 h 292"/>
              <a:gd name="T68" fmla="*/ 325 w 341"/>
              <a:gd name="T69" fmla="*/ 67 h 292"/>
              <a:gd name="T70" fmla="*/ 323 w 341"/>
              <a:gd name="T71" fmla="*/ 88 h 292"/>
              <a:gd name="T72" fmla="*/ 312 w 341"/>
              <a:gd name="T73" fmla="*/ 105 h 292"/>
              <a:gd name="T74" fmla="*/ 293 w 341"/>
              <a:gd name="T75" fmla="*/ 115 h 292"/>
              <a:gd name="T76" fmla="*/ 272 w 341"/>
              <a:gd name="T77" fmla="*/ 115 h 292"/>
              <a:gd name="T78" fmla="*/ 254 w 341"/>
              <a:gd name="T79" fmla="*/ 105 h 292"/>
              <a:gd name="T80" fmla="*/ 243 w 341"/>
              <a:gd name="T81" fmla="*/ 88 h 292"/>
              <a:gd name="T82" fmla="*/ 240 w 341"/>
              <a:gd name="T83" fmla="*/ 67 h 292"/>
              <a:gd name="T84" fmla="*/ 248 w 341"/>
              <a:gd name="T85" fmla="*/ 48 h 292"/>
              <a:gd name="T86" fmla="*/ 264 w 341"/>
              <a:gd name="T87" fmla="*/ 35 h 292"/>
              <a:gd name="T88" fmla="*/ 170 w 341"/>
              <a:gd name="T89" fmla="*/ 0 h 292"/>
              <a:gd name="T90" fmla="*/ 196 w 341"/>
              <a:gd name="T91" fmla="*/ 6 h 292"/>
              <a:gd name="T92" fmla="*/ 215 w 341"/>
              <a:gd name="T93" fmla="*/ 24 h 292"/>
              <a:gd name="T94" fmla="*/ 224 w 341"/>
              <a:gd name="T95" fmla="*/ 48 h 292"/>
              <a:gd name="T96" fmla="*/ 220 w 341"/>
              <a:gd name="T97" fmla="*/ 75 h 292"/>
              <a:gd name="T98" fmla="*/ 205 w 341"/>
              <a:gd name="T99" fmla="*/ 96 h 292"/>
              <a:gd name="T100" fmla="*/ 181 w 341"/>
              <a:gd name="T101" fmla="*/ 107 h 292"/>
              <a:gd name="T102" fmla="*/ 154 w 341"/>
              <a:gd name="T103" fmla="*/ 106 h 292"/>
              <a:gd name="T104" fmla="*/ 132 w 341"/>
              <a:gd name="T105" fmla="*/ 92 h 292"/>
              <a:gd name="T106" fmla="*/ 118 w 341"/>
              <a:gd name="T107" fmla="*/ 70 h 292"/>
              <a:gd name="T108" fmla="*/ 117 w 341"/>
              <a:gd name="T109" fmla="*/ 43 h 292"/>
              <a:gd name="T110" fmla="*/ 129 w 341"/>
              <a:gd name="T111" fmla="*/ 19 h 292"/>
              <a:gd name="T112" fmla="*/ 149 w 341"/>
              <a:gd name="T113" fmla="*/ 4 h 2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292">
                <a:moveTo>
                  <a:pt x="137" y="121"/>
                </a:moveTo>
                <a:lnTo>
                  <a:pt x="204" y="121"/>
                </a:lnTo>
                <a:lnTo>
                  <a:pt x="205" y="121"/>
                </a:lnTo>
                <a:lnTo>
                  <a:pt x="207" y="121"/>
                </a:lnTo>
                <a:lnTo>
                  <a:pt x="210" y="122"/>
                </a:lnTo>
                <a:lnTo>
                  <a:pt x="211" y="122"/>
                </a:lnTo>
                <a:lnTo>
                  <a:pt x="214" y="122"/>
                </a:lnTo>
                <a:lnTo>
                  <a:pt x="216" y="123"/>
                </a:lnTo>
                <a:lnTo>
                  <a:pt x="217" y="124"/>
                </a:lnTo>
                <a:lnTo>
                  <a:pt x="219" y="124"/>
                </a:lnTo>
                <a:lnTo>
                  <a:pt x="221" y="125"/>
                </a:lnTo>
                <a:lnTo>
                  <a:pt x="223" y="126"/>
                </a:lnTo>
                <a:lnTo>
                  <a:pt x="224" y="127"/>
                </a:lnTo>
                <a:lnTo>
                  <a:pt x="226" y="128"/>
                </a:lnTo>
                <a:lnTo>
                  <a:pt x="228" y="129"/>
                </a:lnTo>
                <a:lnTo>
                  <a:pt x="229" y="130"/>
                </a:lnTo>
                <a:lnTo>
                  <a:pt x="231" y="132"/>
                </a:lnTo>
                <a:lnTo>
                  <a:pt x="232" y="133"/>
                </a:lnTo>
                <a:lnTo>
                  <a:pt x="233" y="134"/>
                </a:lnTo>
                <a:lnTo>
                  <a:pt x="235" y="136"/>
                </a:lnTo>
                <a:lnTo>
                  <a:pt x="236" y="137"/>
                </a:lnTo>
                <a:lnTo>
                  <a:pt x="237" y="139"/>
                </a:lnTo>
                <a:lnTo>
                  <a:pt x="238" y="140"/>
                </a:lnTo>
                <a:lnTo>
                  <a:pt x="239" y="142"/>
                </a:lnTo>
                <a:lnTo>
                  <a:pt x="240" y="144"/>
                </a:lnTo>
                <a:lnTo>
                  <a:pt x="241" y="146"/>
                </a:lnTo>
                <a:lnTo>
                  <a:pt x="242" y="148"/>
                </a:lnTo>
                <a:lnTo>
                  <a:pt x="242" y="150"/>
                </a:lnTo>
                <a:lnTo>
                  <a:pt x="243" y="152"/>
                </a:lnTo>
                <a:lnTo>
                  <a:pt x="243" y="153"/>
                </a:lnTo>
                <a:lnTo>
                  <a:pt x="244" y="156"/>
                </a:lnTo>
                <a:lnTo>
                  <a:pt x="244" y="157"/>
                </a:lnTo>
                <a:lnTo>
                  <a:pt x="244" y="160"/>
                </a:lnTo>
                <a:lnTo>
                  <a:pt x="244" y="162"/>
                </a:lnTo>
                <a:lnTo>
                  <a:pt x="244" y="292"/>
                </a:lnTo>
                <a:lnTo>
                  <a:pt x="96" y="292"/>
                </a:lnTo>
                <a:lnTo>
                  <a:pt x="96" y="162"/>
                </a:lnTo>
                <a:lnTo>
                  <a:pt x="96" y="160"/>
                </a:lnTo>
                <a:lnTo>
                  <a:pt x="96" y="157"/>
                </a:lnTo>
                <a:lnTo>
                  <a:pt x="97" y="156"/>
                </a:lnTo>
                <a:lnTo>
                  <a:pt x="97" y="153"/>
                </a:lnTo>
                <a:lnTo>
                  <a:pt x="98" y="152"/>
                </a:lnTo>
                <a:lnTo>
                  <a:pt x="98" y="150"/>
                </a:lnTo>
                <a:lnTo>
                  <a:pt x="99" y="148"/>
                </a:lnTo>
                <a:lnTo>
                  <a:pt x="99" y="146"/>
                </a:lnTo>
                <a:lnTo>
                  <a:pt x="100" y="144"/>
                </a:lnTo>
                <a:lnTo>
                  <a:pt x="101" y="142"/>
                </a:lnTo>
                <a:lnTo>
                  <a:pt x="102" y="140"/>
                </a:lnTo>
                <a:lnTo>
                  <a:pt x="103" y="139"/>
                </a:lnTo>
                <a:lnTo>
                  <a:pt x="105" y="137"/>
                </a:lnTo>
                <a:lnTo>
                  <a:pt x="106" y="136"/>
                </a:lnTo>
                <a:lnTo>
                  <a:pt x="107" y="134"/>
                </a:lnTo>
                <a:lnTo>
                  <a:pt x="109" y="133"/>
                </a:lnTo>
                <a:lnTo>
                  <a:pt x="110" y="132"/>
                </a:lnTo>
                <a:lnTo>
                  <a:pt x="111" y="130"/>
                </a:lnTo>
                <a:lnTo>
                  <a:pt x="113" y="129"/>
                </a:lnTo>
                <a:lnTo>
                  <a:pt x="114" y="128"/>
                </a:lnTo>
                <a:lnTo>
                  <a:pt x="116" y="127"/>
                </a:lnTo>
                <a:lnTo>
                  <a:pt x="118" y="126"/>
                </a:lnTo>
                <a:lnTo>
                  <a:pt x="119" y="125"/>
                </a:lnTo>
                <a:lnTo>
                  <a:pt x="121" y="124"/>
                </a:lnTo>
                <a:lnTo>
                  <a:pt x="123" y="124"/>
                </a:lnTo>
                <a:lnTo>
                  <a:pt x="125" y="123"/>
                </a:lnTo>
                <a:lnTo>
                  <a:pt x="127" y="122"/>
                </a:lnTo>
                <a:lnTo>
                  <a:pt x="129" y="122"/>
                </a:lnTo>
                <a:lnTo>
                  <a:pt x="131" y="122"/>
                </a:lnTo>
                <a:lnTo>
                  <a:pt x="133" y="121"/>
                </a:lnTo>
                <a:lnTo>
                  <a:pt x="135" y="121"/>
                </a:lnTo>
                <a:lnTo>
                  <a:pt x="137" y="121"/>
                </a:lnTo>
                <a:close/>
                <a:moveTo>
                  <a:pt x="256" y="127"/>
                </a:moveTo>
                <a:lnTo>
                  <a:pt x="309" y="127"/>
                </a:lnTo>
                <a:lnTo>
                  <a:pt x="310" y="127"/>
                </a:lnTo>
                <a:lnTo>
                  <a:pt x="312" y="127"/>
                </a:lnTo>
                <a:lnTo>
                  <a:pt x="314" y="127"/>
                </a:lnTo>
                <a:lnTo>
                  <a:pt x="315" y="127"/>
                </a:lnTo>
                <a:lnTo>
                  <a:pt x="317" y="127"/>
                </a:lnTo>
                <a:lnTo>
                  <a:pt x="318" y="128"/>
                </a:lnTo>
                <a:lnTo>
                  <a:pt x="320" y="128"/>
                </a:lnTo>
                <a:lnTo>
                  <a:pt x="321" y="129"/>
                </a:lnTo>
                <a:lnTo>
                  <a:pt x="323" y="130"/>
                </a:lnTo>
                <a:lnTo>
                  <a:pt x="324" y="130"/>
                </a:lnTo>
                <a:lnTo>
                  <a:pt x="325" y="131"/>
                </a:lnTo>
                <a:lnTo>
                  <a:pt x="327" y="132"/>
                </a:lnTo>
                <a:lnTo>
                  <a:pt x="328" y="133"/>
                </a:lnTo>
                <a:lnTo>
                  <a:pt x="329" y="134"/>
                </a:lnTo>
                <a:lnTo>
                  <a:pt x="330" y="135"/>
                </a:lnTo>
                <a:lnTo>
                  <a:pt x="331" y="136"/>
                </a:lnTo>
                <a:lnTo>
                  <a:pt x="332" y="137"/>
                </a:lnTo>
                <a:lnTo>
                  <a:pt x="334" y="138"/>
                </a:lnTo>
                <a:lnTo>
                  <a:pt x="335" y="139"/>
                </a:lnTo>
                <a:lnTo>
                  <a:pt x="335" y="140"/>
                </a:lnTo>
                <a:lnTo>
                  <a:pt x="336" y="142"/>
                </a:lnTo>
                <a:lnTo>
                  <a:pt x="337" y="143"/>
                </a:lnTo>
                <a:lnTo>
                  <a:pt x="338" y="144"/>
                </a:lnTo>
                <a:lnTo>
                  <a:pt x="338" y="146"/>
                </a:lnTo>
                <a:lnTo>
                  <a:pt x="339" y="147"/>
                </a:lnTo>
                <a:lnTo>
                  <a:pt x="339" y="149"/>
                </a:lnTo>
                <a:lnTo>
                  <a:pt x="340" y="150"/>
                </a:lnTo>
                <a:lnTo>
                  <a:pt x="340" y="152"/>
                </a:lnTo>
                <a:lnTo>
                  <a:pt x="341" y="153"/>
                </a:lnTo>
                <a:lnTo>
                  <a:pt x="341" y="155"/>
                </a:lnTo>
                <a:lnTo>
                  <a:pt x="341" y="157"/>
                </a:lnTo>
                <a:lnTo>
                  <a:pt x="341" y="158"/>
                </a:lnTo>
                <a:lnTo>
                  <a:pt x="341" y="261"/>
                </a:lnTo>
                <a:lnTo>
                  <a:pt x="251" y="261"/>
                </a:lnTo>
                <a:lnTo>
                  <a:pt x="251" y="162"/>
                </a:lnTo>
                <a:lnTo>
                  <a:pt x="251" y="160"/>
                </a:lnTo>
                <a:lnTo>
                  <a:pt x="251" y="157"/>
                </a:lnTo>
                <a:lnTo>
                  <a:pt x="250" y="155"/>
                </a:lnTo>
                <a:lnTo>
                  <a:pt x="250" y="153"/>
                </a:lnTo>
                <a:lnTo>
                  <a:pt x="250" y="151"/>
                </a:lnTo>
                <a:lnTo>
                  <a:pt x="249" y="149"/>
                </a:lnTo>
                <a:lnTo>
                  <a:pt x="249" y="147"/>
                </a:lnTo>
                <a:lnTo>
                  <a:pt x="248" y="145"/>
                </a:lnTo>
                <a:lnTo>
                  <a:pt x="247" y="143"/>
                </a:lnTo>
                <a:lnTo>
                  <a:pt x="246" y="141"/>
                </a:lnTo>
                <a:lnTo>
                  <a:pt x="245" y="140"/>
                </a:lnTo>
                <a:lnTo>
                  <a:pt x="244" y="138"/>
                </a:lnTo>
                <a:lnTo>
                  <a:pt x="243" y="136"/>
                </a:lnTo>
                <a:lnTo>
                  <a:pt x="242" y="134"/>
                </a:lnTo>
                <a:lnTo>
                  <a:pt x="241" y="133"/>
                </a:lnTo>
                <a:lnTo>
                  <a:pt x="240" y="131"/>
                </a:lnTo>
                <a:lnTo>
                  <a:pt x="242" y="130"/>
                </a:lnTo>
                <a:lnTo>
                  <a:pt x="243" y="129"/>
                </a:lnTo>
                <a:lnTo>
                  <a:pt x="246" y="128"/>
                </a:lnTo>
                <a:lnTo>
                  <a:pt x="248" y="128"/>
                </a:lnTo>
                <a:lnTo>
                  <a:pt x="250" y="127"/>
                </a:lnTo>
                <a:lnTo>
                  <a:pt x="252" y="127"/>
                </a:lnTo>
                <a:lnTo>
                  <a:pt x="254" y="127"/>
                </a:lnTo>
                <a:lnTo>
                  <a:pt x="256" y="127"/>
                </a:lnTo>
                <a:close/>
                <a:moveTo>
                  <a:pt x="32" y="127"/>
                </a:moveTo>
                <a:lnTo>
                  <a:pt x="84" y="127"/>
                </a:lnTo>
                <a:lnTo>
                  <a:pt x="86" y="127"/>
                </a:lnTo>
                <a:lnTo>
                  <a:pt x="89" y="127"/>
                </a:lnTo>
                <a:lnTo>
                  <a:pt x="91" y="127"/>
                </a:lnTo>
                <a:lnTo>
                  <a:pt x="93" y="128"/>
                </a:lnTo>
                <a:lnTo>
                  <a:pt x="95" y="128"/>
                </a:lnTo>
                <a:lnTo>
                  <a:pt x="97" y="129"/>
                </a:lnTo>
                <a:lnTo>
                  <a:pt x="99" y="130"/>
                </a:lnTo>
                <a:lnTo>
                  <a:pt x="101" y="131"/>
                </a:lnTo>
                <a:lnTo>
                  <a:pt x="99" y="133"/>
                </a:lnTo>
                <a:lnTo>
                  <a:pt x="98" y="134"/>
                </a:lnTo>
                <a:lnTo>
                  <a:pt x="97" y="136"/>
                </a:lnTo>
                <a:lnTo>
                  <a:pt x="96" y="138"/>
                </a:lnTo>
                <a:lnTo>
                  <a:pt x="95" y="140"/>
                </a:lnTo>
                <a:lnTo>
                  <a:pt x="94" y="141"/>
                </a:lnTo>
                <a:lnTo>
                  <a:pt x="93" y="143"/>
                </a:lnTo>
                <a:lnTo>
                  <a:pt x="93" y="145"/>
                </a:lnTo>
                <a:lnTo>
                  <a:pt x="92" y="147"/>
                </a:lnTo>
                <a:lnTo>
                  <a:pt x="91" y="149"/>
                </a:lnTo>
                <a:lnTo>
                  <a:pt x="91" y="151"/>
                </a:lnTo>
                <a:lnTo>
                  <a:pt x="90" y="153"/>
                </a:lnTo>
                <a:lnTo>
                  <a:pt x="90" y="155"/>
                </a:lnTo>
                <a:lnTo>
                  <a:pt x="90" y="157"/>
                </a:lnTo>
                <a:lnTo>
                  <a:pt x="90" y="160"/>
                </a:lnTo>
                <a:lnTo>
                  <a:pt x="90" y="162"/>
                </a:lnTo>
                <a:lnTo>
                  <a:pt x="90" y="261"/>
                </a:lnTo>
                <a:lnTo>
                  <a:pt x="0" y="261"/>
                </a:lnTo>
                <a:lnTo>
                  <a:pt x="0" y="158"/>
                </a:lnTo>
                <a:lnTo>
                  <a:pt x="0" y="157"/>
                </a:lnTo>
                <a:lnTo>
                  <a:pt x="0" y="155"/>
                </a:lnTo>
                <a:lnTo>
                  <a:pt x="0" y="153"/>
                </a:lnTo>
                <a:lnTo>
                  <a:pt x="0" y="152"/>
                </a:lnTo>
                <a:lnTo>
                  <a:pt x="1" y="150"/>
                </a:lnTo>
                <a:lnTo>
                  <a:pt x="1" y="149"/>
                </a:lnTo>
                <a:lnTo>
                  <a:pt x="1" y="147"/>
                </a:lnTo>
                <a:lnTo>
                  <a:pt x="2" y="146"/>
                </a:lnTo>
                <a:lnTo>
                  <a:pt x="3" y="144"/>
                </a:lnTo>
                <a:lnTo>
                  <a:pt x="4" y="143"/>
                </a:lnTo>
                <a:lnTo>
                  <a:pt x="5" y="142"/>
                </a:lnTo>
                <a:lnTo>
                  <a:pt x="5" y="140"/>
                </a:lnTo>
                <a:lnTo>
                  <a:pt x="6" y="139"/>
                </a:lnTo>
                <a:lnTo>
                  <a:pt x="7" y="138"/>
                </a:lnTo>
                <a:lnTo>
                  <a:pt x="8" y="137"/>
                </a:lnTo>
                <a:lnTo>
                  <a:pt x="9" y="136"/>
                </a:lnTo>
                <a:lnTo>
                  <a:pt x="10" y="135"/>
                </a:lnTo>
                <a:lnTo>
                  <a:pt x="11" y="134"/>
                </a:lnTo>
                <a:lnTo>
                  <a:pt x="13" y="133"/>
                </a:lnTo>
                <a:lnTo>
                  <a:pt x="14" y="132"/>
                </a:lnTo>
                <a:lnTo>
                  <a:pt x="15" y="131"/>
                </a:lnTo>
                <a:lnTo>
                  <a:pt x="17" y="130"/>
                </a:lnTo>
                <a:lnTo>
                  <a:pt x="18" y="130"/>
                </a:lnTo>
                <a:lnTo>
                  <a:pt x="19" y="129"/>
                </a:lnTo>
                <a:lnTo>
                  <a:pt x="21" y="128"/>
                </a:lnTo>
                <a:lnTo>
                  <a:pt x="22" y="128"/>
                </a:lnTo>
                <a:lnTo>
                  <a:pt x="24" y="127"/>
                </a:lnTo>
                <a:lnTo>
                  <a:pt x="25" y="127"/>
                </a:lnTo>
                <a:lnTo>
                  <a:pt x="27" y="127"/>
                </a:lnTo>
                <a:lnTo>
                  <a:pt x="29" y="127"/>
                </a:lnTo>
                <a:lnTo>
                  <a:pt x="30" y="127"/>
                </a:lnTo>
                <a:lnTo>
                  <a:pt x="32" y="127"/>
                </a:lnTo>
                <a:close/>
                <a:moveTo>
                  <a:pt x="58" y="31"/>
                </a:moveTo>
                <a:lnTo>
                  <a:pt x="60" y="31"/>
                </a:lnTo>
                <a:lnTo>
                  <a:pt x="62" y="31"/>
                </a:lnTo>
                <a:lnTo>
                  <a:pt x="64" y="32"/>
                </a:lnTo>
                <a:lnTo>
                  <a:pt x="67" y="32"/>
                </a:lnTo>
                <a:lnTo>
                  <a:pt x="69" y="32"/>
                </a:lnTo>
                <a:lnTo>
                  <a:pt x="70" y="33"/>
                </a:lnTo>
                <a:lnTo>
                  <a:pt x="73" y="34"/>
                </a:lnTo>
                <a:lnTo>
                  <a:pt x="75" y="34"/>
                </a:lnTo>
                <a:lnTo>
                  <a:pt x="77" y="35"/>
                </a:lnTo>
                <a:lnTo>
                  <a:pt x="78" y="36"/>
                </a:lnTo>
                <a:lnTo>
                  <a:pt x="80" y="37"/>
                </a:lnTo>
                <a:lnTo>
                  <a:pt x="82" y="38"/>
                </a:lnTo>
                <a:lnTo>
                  <a:pt x="83" y="39"/>
                </a:lnTo>
                <a:lnTo>
                  <a:pt x="85" y="41"/>
                </a:lnTo>
                <a:lnTo>
                  <a:pt x="86" y="42"/>
                </a:lnTo>
                <a:lnTo>
                  <a:pt x="88" y="43"/>
                </a:lnTo>
                <a:lnTo>
                  <a:pt x="90" y="45"/>
                </a:lnTo>
                <a:lnTo>
                  <a:pt x="91" y="46"/>
                </a:lnTo>
                <a:lnTo>
                  <a:pt x="92" y="48"/>
                </a:lnTo>
                <a:lnTo>
                  <a:pt x="93" y="50"/>
                </a:lnTo>
                <a:lnTo>
                  <a:pt x="94" y="51"/>
                </a:lnTo>
                <a:lnTo>
                  <a:pt x="96" y="53"/>
                </a:lnTo>
                <a:lnTo>
                  <a:pt x="96" y="55"/>
                </a:lnTo>
                <a:lnTo>
                  <a:pt x="97" y="57"/>
                </a:lnTo>
                <a:lnTo>
                  <a:pt x="98" y="59"/>
                </a:lnTo>
                <a:lnTo>
                  <a:pt x="99" y="61"/>
                </a:lnTo>
                <a:lnTo>
                  <a:pt x="99" y="63"/>
                </a:lnTo>
                <a:lnTo>
                  <a:pt x="100" y="65"/>
                </a:lnTo>
                <a:lnTo>
                  <a:pt x="100" y="67"/>
                </a:lnTo>
                <a:lnTo>
                  <a:pt x="100" y="69"/>
                </a:lnTo>
                <a:lnTo>
                  <a:pt x="101" y="71"/>
                </a:lnTo>
                <a:lnTo>
                  <a:pt x="101" y="74"/>
                </a:lnTo>
                <a:lnTo>
                  <a:pt x="101" y="76"/>
                </a:lnTo>
                <a:lnTo>
                  <a:pt x="100" y="78"/>
                </a:lnTo>
                <a:lnTo>
                  <a:pt x="100" y="80"/>
                </a:lnTo>
                <a:lnTo>
                  <a:pt x="100" y="82"/>
                </a:lnTo>
                <a:lnTo>
                  <a:pt x="99" y="84"/>
                </a:lnTo>
                <a:lnTo>
                  <a:pt x="99" y="86"/>
                </a:lnTo>
                <a:lnTo>
                  <a:pt x="98" y="88"/>
                </a:lnTo>
                <a:lnTo>
                  <a:pt x="97" y="90"/>
                </a:lnTo>
                <a:lnTo>
                  <a:pt x="96" y="92"/>
                </a:lnTo>
                <a:lnTo>
                  <a:pt x="96" y="94"/>
                </a:lnTo>
                <a:lnTo>
                  <a:pt x="94" y="96"/>
                </a:lnTo>
                <a:lnTo>
                  <a:pt x="93" y="97"/>
                </a:lnTo>
                <a:lnTo>
                  <a:pt x="92" y="99"/>
                </a:lnTo>
                <a:lnTo>
                  <a:pt x="91" y="101"/>
                </a:lnTo>
                <a:lnTo>
                  <a:pt x="90" y="102"/>
                </a:lnTo>
                <a:lnTo>
                  <a:pt x="88" y="104"/>
                </a:lnTo>
                <a:lnTo>
                  <a:pt x="86" y="105"/>
                </a:lnTo>
                <a:lnTo>
                  <a:pt x="85" y="106"/>
                </a:lnTo>
                <a:lnTo>
                  <a:pt x="83" y="107"/>
                </a:lnTo>
                <a:lnTo>
                  <a:pt x="82" y="109"/>
                </a:lnTo>
                <a:lnTo>
                  <a:pt x="80" y="110"/>
                </a:lnTo>
                <a:lnTo>
                  <a:pt x="78" y="111"/>
                </a:lnTo>
                <a:lnTo>
                  <a:pt x="77" y="112"/>
                </a:lnTo>
                <a:lnTo>
                  <a:pt x="75" y="113"/>
                </a:lnTo>
                <a:lnTo>
                  <a:pt x="73" y="114"/>
                </a:lnTo>
                <a:lnTo>
                  <a:pt x="70" y="114"/>
                </a:lnTo>
                <a:lnTo>
                  <a:pt x="69" y="115"/>
                </a:lnTo>
                <a:lnTo>
                  <a:pt x="67" y="115"/>
                </a:lnTo>
                <a:lnTo>
                  <a:pt x="64" y="116"/>
                </a:lnTo>
                <a:lnTo>
                  <a:pt x="62" y="116"/>
                </a:lnTo>
                <a:lnTo>
                  <a:pt x="60" y="116"/>
                </a:lnTo>
                <a:lnTo>
                  <a:pt x="58" y="116"/>
                </a:lnTo>
                <a:lnTo>
                  <a:pt x="56" y="116"/>
                </a:lnTo>
                <a:lnTo>
                  <a:pt x="54" y="116"/>
                </a:lnTo>
                <a:lnTo>
                  <a:pt x="51" y="116"/>
                </a:lnTo>
                <a:lnTo>
                  <a:pt x="49" y="115"/>
                </a:lnTo>
                <a:lnTo>
                  <a:pt x="47" y="115"/>
                </a:lnTo>
                <a:lnTo>
                  <a:pt x="45" y="114"/>
                </a:lnTo>
                <a:lnTo>
                  <a:pt x="43" y="114"/>
                </a:lnTo>
                <a:lnTo>
                  <a:pt x="41" y="113"/>
                </a:lnTo>
                <a:lnTo>
                  <a:pt x="39" y="112"/>
                </a:lnTo>
                <a:lnTo>
                  <a:pt x="37" y="111"/>
                </a:lnTo>
                <a:lnTo>
                  <a:pt x="36" y="110"/>
                </a:lnTo>
                <a:lnTo>
                  <a:pt x="34" y="109"/>
                </a:lnTo>
                <a:lnTo>
                  <a:pt x="32" y="107"/>
                </a:lnTo>
                <a:lnTo>
                  <a:pt x="31" y="106"/>
                </a:lnTo>
                <a:lnTo>
                  <a:pt x="29" y="105"/>
                </a:lnTo>
                <a:lnTo>
                  <a:pt x="28" y="104"/>
                </a:lnTo>
                <a:lnTo>
                  <a:pt x="26" y="102"/>
                </a:lnTo>
                <a:lnTo>
                  <a:pt x="25" y="101"/>
                </a:lnTo>
                <a:lnTo>
                  <a:pt x="24" y="99"/>
                </a:lnTo>
                <a:lnTo>
                  <a:pt x="22" y="97"/>
                </a:lnTo>
                <a:lnTo>
                  <a:pt x="21" y="96"/>
                </a:lnTo>
                <a:lnTo>
                  <a:pt x="20" y="94"/>
                </a:lnTo>
                <a:lnTo>
                  <a:pt x="19" y="92"/>
                </a:lnTo>
                <a:lnTo>
                  <a:pt x="18" y="90"/>
                </a:lnTo>
                <a:lnTo>
                  <a:pt x="18" y="88"/>
                </a:lnTo>
                <a:lnTo>
                  <a:pt x="17" y="86"/>
                </a:lnTo>
                <a:lnTo>
                  <a:pt x="16" y="84"/>
                </a:lnTo>
                <a:lnTo>
                  <a:pt x="16" y="82"/>
                </a:lnTo>
                <a:lnTo>
                  <a:pt x="16" y="80"/>
                </a:lnTo>
                <a:lnTo>
                  <a:pt x="15" y="78"/>
                </a:lnTo>
                <a:lnTo>
                  <a:pt x="15" y="76"/>
                </a:lnTo>
                <a:lnTo>
                  <a:pt x="15" y="74"/>
                </a:lnTo>
                <a:lnTo>
                  <a:pt x="15" y="71"/>
                </a:lnTo>
                <a:lnTo>
                  <a:pt x="15" y="69"/>
                </a:lnTo>
                <a:lnTo>
                  <a:pt x="16" y="67"/>
                </a:lnTo>
                <a:lnTo>
                  <a:pt x="16" y="65"/>
                </a:lnTo>
                <a:lnTo>
                  <a:pt x="16" y="63"/>
                </a:lnTo>
                <a:lnTo>
                  <a:pt x="17" y="61"/>
                </a:lnTo>
                <a:lnTo>
                  <a:pt x="18" y="59"/>
                </a:lnTo>
                <a:lnTo>
                  <a:pt x="18" y="57"/>
                </a:lnTo>
                <a:lnTo>
                  <a:pt x="19" y="55"/>
                </a:lnTo>
                <a:lnTo>
                  <a:pt x="20" y="53"/>
                </a:lnTo>
                <a:lnTo>
                  <a:pt x="21" y="51"/>
                </a:lnTo>
                <a:lnTo>
                  <a:pt x="22" y="50"/>
                </a:lnTo>
                <a:lnTo>
                  <a:pt x="24" y="48"/>
                </a:lnTo>
                <a:lnTo>
                  <a:pt x="25" y="46"/>
                </a:lnTo>
                <a:lnTo>
                  <a:pt x="26" y="45"/>
                </a:lnTo>
                <a:lnTo>
                  <a:pt x="28" y="43"/>
                </a:lnTo>
                <a:lnTo>
                  <a:pt x="29" y="42"/>
                </a:lnTo>
                <a:lnTo>
                  <a:pt x="31" y="41"/>
                </a:lnTo>
                <a:lnTo>
                  <a:pt x="32" y="39"/>
                </a:lnTo>
                <a:lnTo>
                  <a:pt x="34" y="38"/>
                </a:lnTo>
                <a:lnTo>
                  <a:pt x="36" y="37"/>
                </a:lnTo>
                <a:lnTo>
                  <a:pt x="37" y="36"/>
                </a:lnTo>
                <a:lnTo>
                  <a:pt x="39" y="35"/>
                </a:lnTo>
                <a:lnTo>
                  <a:pt x="41" y="34"/>
                </a:lnTo>
                <a:lnTo>
                  <a:pt x="43" y="34"/>
                </a:lnTo>
                <a:lnTo>
                  <a:pt x="45" y="33"/>
                </a:lnTo>
                <a:lnTo>
                  <a:pt x="47" y="32"/>
                </a:lnTo>
                <a:lnTo>
                  <a:pt x="49" y="32"/>
                </a:lnTo>
                <a:lnTo>
                  <a:pt x="51" y="32"/>
                </a:lnTo>
                <a:lnTo>
                  <a:pt x="54" y="31"/>
                </a:lnTo>
                <a:lnTo>
                  <a:pt x="56" y="31"/>
                </a:lnTo>
                <a:lnTo>
                  <a:pt x="58" y="31"/>
                </a:lnTo>
                <a:close/>
                <a:moveTo>
                  <a:pt x="282" y="31"/>
                </a:moveTo>
                <a:lnTo>
                  <a:pt x="285" y="31"/>
                </a:lnTo>
                <a:lnTo>
                  <a:pt x="287" y="31"/>
                </a:lnTo>
                <a:lnTo>
                  <a:pt x="289" y="32"/>
                </a:lnTo>
                <a:lnTo>
                  <a:pt x="291" y="32"/>
                </a:lnTo>
                <a:lnTo>
                  <a:pt x="293" y="32"/>
                </a:lnTo>
                <a:lnTo>
                  <a:pt x="295" y="33"/>
                </a:lnTo>
                <a:lnTo>
                  <a:pt x="297" y="34"/>
                </a:lnTo>
                <a:lnTo>
                  <a:pt x="299" y="34"/>
                </a:lnTo>
                <a:lnTo>
                  <a:pt x="301" y="35"/>
                </a:lnTo>
                <a:lnTo>
                  <a:pt x="303" y="36"/>
                </a:lnTo>
                <a:lnTo>
                  <a:pt x="305" y="37"/>
                </a:lnTo>
                <a:lnTo>
                  <a:pt x="307" y="38"/>
                </a:lnTo>
                <a:lnTo>
                  <a:pt x="308" y="39"/>
                </a:lnTo>
                <a:lnTo>
                  <a:pt x="310" y="41"/>
                </a:lnTo>
                <a:lnTo>
                  <a:pt x="312" y="42"/>
                </a:lnTo>
                <a:lnTo>
                  <a:pt x="313" y="43"/>
                </a:lnTo>
                <a:lnTo>
                  <a:pt x="314" y="45"/>
                </a:lnTo>
                <a:lnTo>
                  <a:pt x="315" y="46"/>
                </a:lnTo>
                <a:lnTo>
                  <a:pt x="317" y="48"/>
                </a:lnTo>
                <a:lnTo>
                  <a:pt x="318" y="50"/>
                </a:lnTo>
                <a:lnTo>
                  <a:pt x="319" y="51"/>
                </a:lnTo>
                <a:lnTo>
                  <a:pt x="320" y="53"/>
                </a:lnTo>
                <a:lnTo>
                  <a:pt x="321" y="55"/>
                </a:lnTo>
                <a:lnTo>
                  <a:pt x="322" y="57"/>
                </a:lnTo>
                <a:lnTo>
                  <a:pt x="323" y="59"/>
                </a:lnTo>
                <a:lnTo>
                  <a:pt x="324" y="61"/>
                </a:lnTo>
                <a:lnTo>
                  <a:pt x="324" y="63"/>
                </a:lnTo>
                <a:lnTo>
                  <a:pt x="325" y="65"/>
                </a:lnTo>
                <a:lnTo>
                  <a:pt x="325" y="67"/>
                </a:lnTo>
                <a:lnTo>
                  <a:pt x="325" y="69"/>
                </a:lnTo>
                <a:lnTo>
                  <a:pt x="325" y="71"/>
                </a:lnTo>
                <a:lnTo>
                  <a:pt x="325" y="74"/>
                </a:lnTo>
                <a:lnTo>
                  <a:pt x="325" y="76"/>
                </a:lnTo>
                <a:lnTo>
                  <a:pt x="325" y="78"/>
                </a:lnTo>
                <a:lnTo>
                  <a:pt x="325" y="80"/>
                </a:lnTo>
                <a:lnTo>
                  <a:pt x="325" y="82"/>
                </a:lnTo>
                <a:lnTo>
                  <a:pt x="324" y="84"/>
                </a:lnTo>
                <a:lnTo>
                  <a:pt x="324" y="86"/>
                </a:lnTo>
                <a:lnTo>
                  <a:pt x="323" y="88"/>
                </a:lnTo>
                <a:lnTo>
                  <a:pt x="322" y="90"/>
                </a:lnTo>
                <a:lnTo>
                  <a:pt x="321" y="92"/>
                </a:lnTo>
                <a:lnTo>
                  <a:pt x="320" y="94"/>
                </a:lnTo>
                <a:lnTo>
                  <a:pt x="319" y="96"/>
                </a:lnTo>
                <a:lnTo>
                  <a:pt x="318" y="97"/>
                </a:lnTo>
                <a:lnTo>
                  <a:pt x="317" y="99"/>
                </a:lnTo>
                <a:lnTo>
                  <a:pt x="315" y="101"/>
                </a:lnTo>
                <a:lnTo>
                  <a:pt x="314" y="102"/>
                </a:lnTo>
                <a:lnTo>
                  <a:pt x="313" y="104"/>
                </a:lnTo>
                <a:lnTo>
                  <a:pt x="312" y="105"/>
                </a:lnTo>
                <a:lnTo>
                  <a:pt x="310" y="106"/>
                </a:lnTo>
                <a:lnTo>
                  <a:pt x="308" y="107"/>
                </a:lnTo>
                <a:lnTo>
                  <a:pt x="307" y="109"/>
                </a:lnTo>
                <a:lnTo>
                  <a:pt x="305" y="110"/>
                </a:lnTo>
                <a:lnTo>
                  <a:pt x="303" y="111"/>
                </a:lnTo>
                <a:lnTo>
                  <a:pt x="301" y="112"/>
                </a:lnTo>
                <a:lnTo>
                  <a:pt x="299" y="113"/>
                </a:lnTo>
                <a:lnTo>
                  <a:pt x="297" y="114"/>
                </a:lnTo>
                <a:lnTo>
                  <a:pt x="295" y="114"/>
                </a:lnTo>
                <a:lnTo>
                  <a:pt x="293" y="115"/>
                </a:lnTo>
                <a:lnTo>
                  <a:pt x="291" y="115"/>
                </a:lnTo>
                <a:lnTo>
                  <a:pt x="289" y="116"/>
                </a:lnTo>
                <a:lnTo>
                  <a:pt x="287" y="116"/>
                </a:lnTo>
                <a:lnTo>
                  <a:pt x="285" y="116"/>
                </a:lnTo>
                <a:lnTo>
                  <a:pt x="282" y="116"/>
                </a:lnTo>
                <a:lnTo>
                  <a:pt x="280" y="116"/>
                </a:lnTo>
                <a:lnTo>
                  <a:pt x="278" y="116"/>
                </a:lnTo>
                <a:lnTo>
                  <a:pt x="276" y="116"/>
                </a:lnTo>
                <a:lnTo>
                  <a:pt x="274" y="115"/>
                </a:lnTo>
                <a:lnTo>
                  <a:pt x="272" y="115"/>
                </a:lnTo>
                <a:lnTo>
                  <a:pt x="270" y="114"/>
                </a:lnTo>
                <a:lnTo>
                  <a:pt x="268" y="114"/>
                </a:lnTo>
                <a:lnTo>
                  <a:pt x="266" y="113"/>
                </a:lnTo>
                <a:lnTo>
                  <a:pt x="264" y="112"/>
                </a:lnTo>
                <a:lnTo>
                  <a:pt x="262" y="111"/>
                </a:lnTo>
                <a:lnTo>
                  <a:pt x="260" y="110"/>
                </a:lnTo>
                <a:lnTo>
                  <a:pt x="259" y="109"/>
                </a:lnTo>
                <a:lnTo>
                  <a:pt x="257" y="107"/>
                </a:lnTo>
                <a:lnTo>
                  <a:pt x="256" y="106"/>
                </a:lnTo>
                <a:lnTo>
                  <a:pt x="254" y="105"/>
                </a:lnTo>
                <a:lnTo>
                  <a:pt x="253" y="104"/>
                </a:lnTo>
                <a:lnTo>
                  <a:pt x="251" y="102"/>
                </a:lnTo>
                <a:lnTo>
                  <a:pt x="250" y="101"/>
                </a:lnTo>
                <a:lnTo>
                  <a:pt x="248" y="99"/>
                </a:lnTo>
                <a:lnTo>
                  <a:pt x="247" y="97"/>
                </a:lnTo>
                <a:lnTo>
                  <a:pt x="246" y="96"/>
                </a:lnTo>
                <a:lnTo>
                  <a:pt x="245" y="94"/>
                </a:lnTo>
                <a:lnTo>
                  <a:pt x="244" y="92"/>
                </a:lnTo>
                <a:lnTo>
                  <a:pt x="243" y="90"/>
                </a:lnTo>
                <a:lnTo>
                  <a:pt x="243" y="88"/>
                </a:lnTo>
                <a:lnTo>
                  <a:pt x="242" y="86"/>
                </a:lnTo>
                <a:lnTo>
                  <a:pt x="241" y="84"/>
                </a:lnTo>
                <a:lnTo>
                  <a:pt x="241" y="82"/>
                </a:lnTo>
                <a:lnTo>
                  <a:pt x="240" y="80"/>
                </a:lnTo>
                <a:lnTo>
                  <a:pt x="240" y="78"/>
                </a:lnTo>
                <a:lnTo>
                  <a:pt x="240" y="76"/>
                </a:lnTo>
                <a:lnTo>
                  <a:pt x="240" y="74"/>
                </a:lnTo>
                <a:lnTo>
                  <a:pt x="240" y="71"/>
                </a:lnTo>
                <a:lnTo>
                  <a:pt x="240" y="69"/>
                </a:lnTo>
                <a:lnTo>
                  <a:pt x="240" y="67"/>
                </a:lnTo>
                <a:lnTo>
                  <a:pt x="241" y="65"/>
                </a:lnTo>
                <a:lnTo>
                  <a:pt x="241" y="63"/>
                </a:lnTo>
                <a:lnTo>
                  <a:pt x="242" y="61"/>
                </a:lnTo>
                <a:lnTo>
                  <a:pt x="243" y="59"/>
                </a:lnTo>
                <a:lnTo>
                  <a:pt x="243" y="57"/>
                </a:lnTo>
                <a:lnTo>
                  <a:pt x="244" y="55"/>
                </a:lnTo>
                <a:lnTo>
                  <a:pt x="245" y="53"/>
                </a:lnTo>
                <a:lnTo>
                  <a:pt x="246" y="51"/>
                </a:lnTo>
                <a:lnTo>
                  <a:pt x="247" y="50"/>
                </a:lnTo>
                <a:lnTo>
                  <a:pt x="248" y="48"/>
                </a:lnTo>
                <a:lnTo>
                  <a:pt x="250" y="46"/>
                </a:lnTo>
                <a:lnTo>
                  <a:pt x="251" y="45"/>
                </a:lnTo>
                <a:lnTo>
                  <a:pt x="253" y="43"/>
                </a:lnTo>
                <a:lnTo>
                  <a:pt x="254" y="42"/>
                </a:lnTo>
                <a:lnTo>
                  <a:pt x="256" y="41"/>
                </a:lnTo>
                <a:lnTo>
                  <a:pt x="257" y="39"/>
                </a:lnTo>
                <a:lnTo>
                  <a:pt x="259" y="38"/>
                </a:lnTo>
                <a:lnTo>
                  <a:pt x="260" y="37"/>
                </a:lnTo>
                <a:lnTo>
                  <a:pt x="262" y="36"/>
                </a:lnTo>
                <a:lnTo>
                  <a:pt x="264" y="35"/>
                </a:lnTo>
                <a:lnTo>
                  <a:pt x="266" y="34"/>
                </a:lnTo>
                <a:lnTo>
                  <a:pt x="268" y="34"/>
                </a:lnTo>
                <a:lnTo>
                  <a:pt x="270" y="33"/>
                </a:lnTo>
                <a:lnTo>
                  <a:pt x="272" y="32"/>
                </a:lnTo>
                <a:lnTo>
                  <a:pt x="274" y="32"/>
                </a:lnTo>
                <a:lnTo>
                  <a:pt x="276" y="32"/>
                </a:lnTo>
                <a:lnTo>
                  <a:pt x="278" y="31"/>
                </a:lnTo>
                <a:lnTo>
                  <a:pt x="280" y="31"/>
                </a:lnTo>
                <a:lnTo>
                  <a:pt x="282" y="31"/>
                </a:lnTo>
                <a:close/>
                <a:moveTo>
                  <a:pt x="170" y="0"/>
                </a:moveTo>
                <a:lnTo>
                  <a:pt x="173" y="0"/>
                </a:lnTo>
                <a:lnTo>
                  <a:pt x="176" y="0"/>
                </a:lnTo>
                <a:lnTo>
                  <a:pt x="178" y="0"/>
                </a:lnTo>
                <a:lnTo>
                  <a:pt x="181" y="1"/>
                </a:lnTo>
                <a:lnTo>
                  <a:pt x="184" y="2"/>
                </a:lnTo>
                <a:lnTo>
                  <a:pt x="186" y="2"/>
                </a:lnTo>
                <a:lnTo>
                  <a:pt x="189" y="3"/>
                </a:lnTo>
                <a:lnTo>
                  <a:pt x="191" y="4"/>
                </a:lnTo>
                <a:lnTo>
                  <a:pt x="194" y="5"/>
                </a:lnTo>
                <a:lnTo>
                  <a:pt x="196" y="6"/>
                </a:lnTo>
                <a:lnTo>
                  <a:pt x="198" y="8"/>
                </a:lnTo>
                <a:lnTo>
                  <a:pt x="201" y="9"/>
                </a:lnTo>
                <a:lnTo>
                  <a:pt x="203" y="10"/>
                </a:lnTo>
                <a:lnTo>
                  <a:pt x="205" y="12"/>
                </a:lnTo>
                <a:lnTo>
                  <a:pt x="207" y="14"/>
                </a:lnTo>
                <a:lnTo>
                  <a:pt x="209" y="15"/>
                </a:lnTo>
                <a:lnTo>
                  <a:pt x="211" y="18"/>
                </a:lnTo>
                <a:lnTo>
                  <a:pt x="212" y="19"/>
                </a:lnTo>
                <a:lnTo>
                  <a:pt x="214" y="22"/>
                </a:lnTo>
                <a:lnTo>
                  <a:pt x="215" y="24"/>
                </a:lnTo>
                <a:lnTo>
                  <a:pt x="217" y="26"/>
                </a:lnTo>
                <a:lnTo>
                  <a:pt x="218" y="28"/>
                </a:lnTo>
                <a:lnTo>
                  <a:pt x="219" y="31"/>
                </a:lnTo>
                <a:lnTo>
                  <a:pt x="220" y="33"/>
                </a:lnTo>
                <a:lnTo>
                  <a:pt x="221" y="35"/>
                </a:lnTo>
                <a:lnTo>
                  <a:pt x="222" y="38"/>
                </a:lnTo>
                <a:lnTo>
                  <a:pt x="223" y="40"/>
                </a:lnTo>
                <a:lnTo>
                  <a:pt x="224" y="43"/>
                </a:lnTo>
                <a:lnTo>
                  <a:pt x="224" y="45"/>
                </a:lnTo>
                <a:lnTo>
                  <a:pt x="224" y="48"/>
                </a:lnTo>
                <a:lnTo>
                  <a:pt x="225" y="51"/>
                </a:lnTo>
                <a:lnTo>
                  <a:pt x="225" y="54"/>
                </a:lnTo>
                <a:lnTo>
                  <a:pt x="225" y="57"/>
                </a:lnTo>
                <a:lnTo>
                  <a:pt x="224" y="59"/>
                </a:lnTo>
                <a:lnTo>
                  <a:pt x="224" y="62"/>
                </a:lnTo>
                <a:lnTo>
                  <a:pt x="224" y="65"/>
                </a:lnTo>
                <a:lnTo>
                  <a:pt x="223" y="68"/>
                </a:lnTo>
                <a:lnTo>
                  <a:pt x="222" y="70"/>
                </a:lnTo>
                <a:lnTo>
                  <a:pt x="221" y="73"/>
                </a:lnTo>
                <a:lnTo>
                  <a:pt x="220" y="75"/>
                </a:lnTo>
                <a:lnTo>
                  <a:pt x="219" y="78"/>
                </a:lnTo>
                <a:lnTo>
                  <a:pt x="218" y="80"/>
                </a:lnTo>
                <a:lnTo>
                  <a:pt x="217" y="82"/>
                </a:lnTo>
                <a:lnTo>
                  <a:pt x="215" y="84"/>
                </a:lnTo>
                <a:lnTo>
                  <a:pt x="214" y="86"/>
                </a:lnTo>
                <a:lnTo>
                  <a:pt x="212" y="88"/>
                </a:lnTo>
                <a:lnTo>
                  <a:pt x="211" y="90"/>
                </a:lnTo>
                <a:lnTo>
                  <a:pt x="209" y="92"/>
                </a:lnTo>
                <a:lnTo>
                  <a:pt x="207" y="94"/>
                </a:lnTo>
                <a:lnTo>
                  <a:pt x="205" y="96"/>
                </a:lnTo>
                <a:lnTo>
                  <a:pt x="203" y="97"/>
                </a:lnTo>
                <a:lnTo>
                  <a:pt x="201" y="99"/>
                </a:lnTo>
                <a:lnTo>
                  <a:pt x="198" y="100"/>
                </a:lnTo>
                <a:lnTo>
                  <a:pt x="196" y="101"/>
                </a:lnTo>
                <a:lnTo>
                  <a:pt x="194" y="103"/>
                </a:lnTo>
                <a:lnTo>
                  <a:pt x="191" y="104"/>
                </a:lnTo>
                <a:lnTo>
                  <a:pt x="189" y="105"/>
                </a:lnTo>
                <a:lnTo>
                  <a:pt x="186" y="106"/>
                </a:lnTo>
                <a:lnTo>
                  <a:pt x="184" y="106"/>
                </a:lnTo>
                <a:lnTo>
                  <a:pt x="181" y="107"/>
                </a:lnTo>
                <a:lnTo>
                  <a:pt x="178" y="107"/>
                </a:lnTo>
                <a:lnTo>
                  <a:pt x="176" y="108"/>
                </a:lnTo>
                <a:lnTo>
                  <a:pt x="173" y="108"/>
                </a:lnTo>
                <a:lnTo>
                  <a:pt x="170" y="108"/>
                </a:lnTo>
                <a:lnTo>
                  <a:pt x="168" y="108"/>
                </a:lnTo>
                <a:lnTo>
                  <a:pt x="165" y="108"/>
                </a:lnTo>
                <a:lnTo>
                  <a:pt x="162" y="107"/>
                </a:lnTo>
                <a:lnTo>
                  <a:pt x="159" y="107"/>
                </a:lnTo>
                <a:lnTo>
                  <a:pt x="157" y="106"/>
                </a:lnTo>
                <a:lnTo>
                  <a:pt x="154" y="106"/>
                </a:lnTo>
                <a:lnTo>
                  <a:pt x="152" y="105"/>
                </a:lnTo>
                <a:lnTo>
                  <a:pt x="149" y="104"/>
                </a:lnTo>
                <a:lnTo>
                  <a:pt x="147" y="103"/>
                </a:lnTo>
                <a:lnTo>
                  <a:pt x="144" y="101"/>
                </a:lnTo>
                <a:lnTo>
                  <a:pt x="142" y="100"/>
                </a:lnTo>
                <a:lnTo>
                  <a:pt x="140" y="99"/>
                </a:lnTo>
                <a:lnTo>
                  <a:pt x="138" y="97"/>
                </a:lnTo>
                <a:lnTo>
                  <a:pt x="136" y="96"/>
                </a:lnTo>
                <a:lnTo>
                  <a:pt x="134" y="94"/>
                </a:lnTo>
                <a:lnTo>
                  <a:pt x="132" y="92"/>
                </a:lnTo>
                <a:lnTo>
                  <a:pt x="130" y="90"/>
                </a:lnTo>
                <a:lnTo>
                  <a:pt x="129" y="88"/>
                </a:lnTo>
                <a:lnTo>
                  <a:pt x="127" y="86"/>
                </a:lnTo>
                <a:lnTo>
                  <a:pt x="125" y="84"/>
                </a:lnTo>
                <a:lnTo>
                  <a:pt x="124" y="82"/>
                </a:lnTo>
                <a:lnTo>
                  <a:pt x="122" y="80"/>
                </a:lnTo>
                <a:lnTo>
                  <a:pt x="121" y="78"/>
                </a:lnTo>
                <a:lnTo>
                  <a:pt x="120" y="75"/>
                </a:lnTo>
                <a:lnTo>
                  <a:pt x="119" y="73"/>
                </a:lnTo>
                <a:lnTo>
                  <a:pt x="118" y="70"/>
                </a:lnTo>
                <a:lnTo>
                  <a:pt x="118" y="68"/>
                </a:lnTo>
                <a:lnTo>
                  <a:pt x="117" y="65"/>
                </a:lnTo>
                <a:lnTo>
                  <a:pt x="116" y="62"/>
                </a:lnTo>
                <a:lnTo>
                  <a:pt x="116" y="59"/>
                </a:lnTo>
                <a:lnTo>
                  <a:pt x="116" y="57"/>
                </a:lnTo>
                <a:lnTo>
                  <a:pt x="116" y="54"/>
                </a:lnTo>
                <a:lnTo>
                  <a:pt x="116" y="51"/>
                </a:lnTo>
                <a:lnTo>
                  <a:pt x="116" y="48"/>
                </a:lnTo>
                <a:lnTo>
                  <a:pt x="116" y="45"/>
                </a:lnTo>
                <a:lnTo>
                  <a:pt x="117" y="43"/>
                </a:lnTo>
                <a:lnTo>
                  <a:pt x="118" y="40"/>
                </a:lnTo>
                <a:lnTo>
                  <a:pt x="118" y="38"/>
                </a:lnTo>
                <a:lnTo>
                  <a:pt x="119" y="35"/>
                </a:lnTo>
                <a:lnTo>
                  <a:pt x="120" y="33"/>
                </a:lnTo>
                <a:lnTo>
                  <a:pt x="121" y="31"/>
                </a:lnTo>
                <a:lnTo>
                  <a:pt x="122" y="28"/>
                </a:lnTo>
                <a:lnTo>
                  <a:pt x="124" y="26"/>
                </a:lnTo>
                <a:lnTo>
                  <a:pt x="125" y="24"/>
                </a:lnTo>
                <a:lnTo>
                  <a:pt x="127" y="22"/>
                </a:lnTo>
                <a:lnTo>
                  <a:pt x="129" y="19"/>
                </a:lnTo>
                <a:lnTo>
                  <a:pt x="130" y="18"/>
                </a:lnTo>
                <a:lnTo>
                  <a:pt x="132" y="15"/>
                </a:lnTo>
                <a:lnTo>
                  <a:pt x="134" y="14"/>
                </a:lnTo>
                <a:lnTo>
                  <a:pt x="136" y="12"/>
                </a:lnTo>
                <a:lnTo>
                  <a:pt x="138" y="10"/>
                </a:lnTo>
                <a:lnTo>
                  <a:pt x="140" y="9"/>
                </a:lnTo>
                <a:lnTo>
                  <a:pt x="142" y="8"/>
                </a:lnTo>
                <a:lnTo>
                  <a:pt x="144" y="6"/>
                </a:lnTo>
                <a:lnTo>
                  <a:pt x="147" y="5"/>
                </a:lnTo>
                <a:lnTo>
                  <a:pt x="149" y="4"/>
                </a:lnTo>
                <a:lnTo>
                  <a:pt x="152" y="3"/>
                </a:lnTo>
                <a:lnTo>
                  <a:pt x="154" y="2"/>
                </a:lnTo>
                <a:lnTo>
                  <a:pt x="157" y="2"/>
                </a:lnTo>
                <a:lnTo>
                  <a:pt x="159" y="1"/>
                </a:lnTo>
                <a:lnTo>
                  <a:pt x="162" y="0"/>
                </a:lnTo>
                <a:lnTo>
                  <a:pt x="165" y="0"/>
                </a:lnTo>
                <a:lnTo>
                  <a:pt x="168" y="0"/>
                </a:lnTo>
                <a:lnTo>
                  <a:pt x="170" y="0"/>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12" name="淘宝店chenying0907出品 5"/>
          <p:cNvSpPr>
            <a:spLocks noEditPoints="1"/>
          </p:cNvSpPr>
          <p:nvPr/>
        </p:nvSpPr>
        <p:spPr bwMode="auto">
          <a:xfrm>
            <a:off x="852097" y="4066226"/>
            <a:ext cx="606140" cy="462912"/>
          </a:xfrm>
          <a:custGeom>
            <a:gdLst>
              <a:gd name="T0" fmla="*/ 4 w 221"/>
              <a:gd name="T1" fmla="*/ 143 h 168"/>
              <a:gd name="T2" fmla="*/ 17 w 221"/>
              <a:gd name="T3" fmla="*/ 152 h 168"/>
              <a:gd name="T4" fmla="*/ 46 w 221"/>
              <a:gd name="T5" fmla="*/ 107 h 168"/>
              <a:gd name="T6" fmla="*/ 46 w 221"/>
              <a:gd name="T7" fmla="*/ 107 h 168"/>
              <a:gd name="T8" fmla="*/ 43 w 221"/>
              <a:gd name="T9" fmla="*/ 78 h 168"/>
              <a:gd name="T10" fmla="*/ 45 w 221"/>
              <a:gd name="T11" fmla="*/ 75 h 168"/>
              <a:gd name="T12" fmla="*/ 70 w 221"/>
              <a:gd name="T13" fmla="*/ 36 h 168"/>
              <a:gd name="T14" fmla="*/ 108 w 221"/>
              <a:gd name="T15" fmla="*/ 61 h 168"/>
              <a:gd name="T16" fmla="*/ 81 w 221"/>
              <a:gd name="T17" fmla="*/ 103 h 168"/>
              <a:gd name="T18" fmla="*/ 52 w 221"/>
              <a:gd name="T19" fmla="*/ 111 h 168"/>
              <a:gd name="T20" fmla="*/ 23 w 221"/>
              <a:gd name="T21" fmla="*/ 155 h 168"/>
              <a:gd name="T22" fmla="*/ 36 w 221"/>
              <a:gd name="T23" fmla="*/ 164 h 168"/>
              <a:gd name="T24" fmla="*/ 37 w 221"/>
              <a:gd name="T25" fmla="*/ 168 h 168"/>
              <a:gd name="T26" fmla="*/ 0 w 221"/>
              <a:gd name="T27" fmla="*/ 144 h 168"/>
              <a:gd name="T28" fmla="*/ 4 w 221"/>
              <a:gd name="T29" fmla="*/ 143 h 168"/>
              <a:gd name="T30" fmla="*/ 109 w 221"/>
              <a:gd name="T31" fmla="*/ 0 h 168"/>
              <a:gd name="T32" fmla="*/ 118 w 221"/>
              <a:gd name="T33" fmla="*/ 22 h 168"/>
              <a:gd name="T34" fmla="*/ 142 w 221"/>
              <a:gd name="T35" fmla="*/ 18 h 168"/>
              <a:gd name="T36" fmla="*/ 130 w 221"/>
              <a:gd name="T37" fmla="*/ 33 h 168"/>
              <a:gd name="T38" fmla="*/ 130 w 221"/>
              <a:gd name="T39" fmla="*/ 25 h 168"/>
              <a:gd name="T40" fmla="*/ 109 w 221"/>
              <a:gd name="T41" fmla="*/ 13 h 168"/>
              <a:gd name="T42" fmla="*/ 88 w 221"/>
              <a:gd name="T43" fmla="*/ 25 h 168"/>
              <a:gd name="T44" fmla="*/ 89 w 221"/>
              <a:gd name="T45" fmla="*/ 34 h 168"/>
              <a:gd name="T46" fmla="*/ 76 w 221"/>
              <a:gd name="T47" fmla="*/ 18 h 168"/>
              <a:gd name="T48" fmla="*/ 100 w 221"/>
              <a:gd name="T49" fmla="*/ 22 h 168"/>
              <a:gd name="T50" fmla="*/ 109 w 221"/>
              <a:gd name="T51" fmla="*/ 0 h 168"/>
              <a:gd name="T52" fmla="*/ 217 w 221"/>
              <a:gd name="T53" fmla="*/ 140 h 168"/>
              <a:gd name="T54" fmla="*/ 204 w 221"/>
              <a:gd name="T55" fmla="*/ 149 h 168"/>
              <a:gd name="T56" fmla="*/ 175 w 221"/>
              <a:gd name="T57" fmla="*/ 104 h 168"/>
              <a:gd name="T58" fmla="*/ 174 w 221"/>
              <a:gd name="T59" fmla="*/ 104 h 168"/>
              <a:gd name="T60" fmla="*/ 178 w 221"/>
              <a:gd name="T61" fmla="*/ 75 h 168"/>
              <a:gd name="T62" fmla="*/ 176 w 221"/>
              <a:gd name="T63" fmla="*/ 72 h 168"/>
              <a:gd name="T64" fmla="*/ 151 w 221"/>
              <a:gd name="T65" fmla="*/ 33 h 168"/>
              <a:gd name="T66" fmla="*/ 113 w 221"/>
              <a:gd name="T67" fmla="*/ 58 h 168"/>
              <a:gd name="T68" fmla="*/ 140 w 221"/>
              <a:gd name="T69" fmla="*/ 99 h 168"/>
              <a:gd name="T70" fmla="*/ 169 w 221"/>
              <a:gd name="T71" fmla="*/ 107 h 168"/>
              <a:gd name="T72" fmla="*/ 198 w 221"/>
              <a:gd name="T73" fmla="*/ 152 h 168"/>
              <a:gd name="T74" fmla="*/ 185 w 221"/>
              <a:gd name="T75" fmla="*/ 161 h 168"/>
              <a:gd name="T76" fmla="*/ 184 w 221"/>
              <a:gd name="T77" fmla="*/ 164 h 168"/>
              <a:gd name="T78" fmla="*/ 221 w 221"/>
              <a:gd name="T79" fmla="*/ 141 h 168"/>
              <a:gd name="T80" fmla="*/ 217 w 221"/>
              <a:gd name="T81" fmla="*/ 14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68">
                <a:moveTo>
                  <a:pt x="4" y="143"/>
                </a:moveTo>
                <a:cubicBezTo>
                  <a:pt x="17" y="152"/>
                  <a:pt x="17" y="152"/>
                  <a:pt x="17" y="152"/>
                </a:cubicBezTo>
                <a:cubicBezTo>
                  <a:pt x="46" y="107"/>
                  <a:pt x="46" y="107"/>
                  <a:pt x="46" y="107"/>
                </a:cubicBezTo>
                <a:cubicBezTo>
                  <a:pt x="46" y="107"/>
                  <a:pt x="46" y="107"/>
                  <a:pt x="46" y="107"/>
                </a:cubicBezTo>
                <a:cubicBezTo>
                  <a:pt x="38" y="100"/>
                  <a:pt x="37" y="87"/>
                  <a:pt x="43" y="78"/>
                </a:cubicBezTo>
                <a:cubicBezTo>
                  <a:pt x="43" y="77"/>
                  <a:pt x="44" y="76"/>
                  <a:pt x="45" y="75"/>
                </a:cubicBezTo>
                <a:cubicBezTo>
                  <a:pt x="70" y="36"/>
                  <a:pt x="70" y="36"/>
                  <a:pt x="70" y="36"/>
                </a:cubicBezTo>
                <a:cubicBezTo>
                  <a:pt x="108" y="61"/>
                  <a:pt x="108" y="61"/>
                  <a:pt x="108" y="61"/>
                </a:cubicBezTo>
                <a:cubicBezTo>
                  <a:pt x="81" y="103"/>
                  <a:pt x="81" y="103"/>
                  <a:pt x="81" y="103"/>
                </a:cubicBezTo>
                <a:cubicBezTo>
                  <a:pt x="74" y="112"/>
                  <a:pt x="62" y="115"/>
                  <a:pt x="52" y="111"/>
                </a:cubicBezTo>
                <a:cubicBezTo>
                  <a:pt x="23" y="155"/>
                  <a:pt x="23" y="155"/>
                  <a:pt x="23" y="155"/>
                </a:cubicBezTo>
                <a:cubicBezTo>
                  <a:pt x="36" y="164"/>
                  <a:pt x="36" y="164"/>
                  <a:pt x="36" y="164"/>
                </a:cubicBezTo>
                <a:cubicBezTo>
                  <a:pt x="37" y="165"/>
                  <a:pt x="37" y="166"/>
                  <a:pt x="37" y="168"/>
                </a:cubicBezTo>
                <a:cubicBezTo>
                  <a:pt x="0" y="144"/>
                  <a:pt x="0" y="144"/>
                  <a:pt x="0" y="144"/>
                </a:cubicBezTo>
                <a:cubicBezTo>
                  <a:pt x="1" y="143"/>
                  <a:pt x="3" y="142"/>
                  <a:pt x="4" y="143"/>
                </a:cubicBezTo>
                <a:close/>
                <a:moveTo>
                  <a:pt x="109" y="0"/>
                </a:moveTo>
                <a:cubicBezTo>
                  <a:pt x="112" y="7"/>
                  <a:pt x="115" y="14"/>
                  <a:pt x="118" y="22"/>
                </a:cubicBezTo>
                <a:cubicBezTo>
                  <a:pt x="126" y="20"/>
                  <a:pt x="134" y="19"/>
                  <a:pt x="142" y="18"/>
                </a:cubicBezTo>
                <a:cubicBezTo>
                  <a:pt x="138" y="23"/>
                  <a:pt x="134" y="28"/>
                  <a:pt x="130" y="33"/>
                </a:cubicBezTo>
                <a:cubicBezTo>
                  <a:pt x="124" y="29"/>
                  <a:pt x="124" y="31"/>
                  <a:pt x="130" y="25"/>
                </a:cubicBezTo>
                <a:cubicBezTo>
                  <a:pt x="112" y="28"/>
                  <a:pt x="116" y="30"/>
                  <a:pt x="109" y="13"/>
                </a:cubicBezTo>
                <a:cubicBezTo>
                  <a:pt x="102" y="30"/>
                  <a:pt x="106" y="28"/>
                  <a:pt x="88" y="25"/>
                </a:cubicBezTo>
                <a:cubicBezTo>
                  <a:pt x="94" y="32"/>
                  <a:pt x="95" y="30"/>
                  <a:pt x="89" y="34"/>
                </a:cubicBezTo>
                <a:cubicBezTo>
                  <a:pt x="84" y="28"/>
                  <a:pt x="80" y="23"/>
                  <a:pt x="76" y="18"/>
                </a:cubicBezTo>
                <a:cubicBezTo>
                  <a:pt x="84" y="19"/>
                  <a:pt x="92" y="20"/>
                  <a:pt x="100" y="22"/>
                </a:cubicBezTo>
                <a:cubicBezTo>
                  <a:pt x="103" y="14"/>
                  <a:pt x="106" y="7"/>
                  <a:pt x="109" y="0"/>
                </a:cubicBezTo>
                <a:close/>
                <a:moveTo>
                  <a:pt x="217" y="140"/>
                </a:moveTo>
                <a:cubicBezTo>
                  <a:pt x="204" y="149"/>
                  <a:pt x="204" y="149"/>
                  <a:pt x="204" y="149"/>
                </a:cubicBezTo>
                <a:cubicBezTo>
                  <a:pt x="175" y="104"/>
                  <a:pt x="175" y="104"/>
                  <a:pt x="175" y="104"/>
                </a:cubicBezTo>
                <a:cubicBezTo>
                  <a:pt x="174" y="104"/>
                  <a:pt x="174" y="104"/>
                  <a:pt x="174" y="104"/>
                </a:cubicBezTo>
                <a:cubicBezTo>
                  <a:pt x="182" y="96"/>
                  <a:pt x="184" y="84"/>
                  <a:pt x="178" y="75"/>
                </a:cubicBezTo>
                <a:cubicBezTo>
                  <a:pt x="177" y="74"/>
                  <a:pt x="177" y="73"/>
                  <a:pt x="176" y="72"/>
                </a:cubicBezTo>
                <a:cubicBezTo>
                  <a:pt x="151" y="33"/>
                  <a:pt x="151" y="33"/>
                  <a:pt x="151" y="33"/>
                </a:cubicBezTo>
                <a:cubicBezTo>
                  <a:pt x="113" y="58"/>
                  <a:pt x="113" y="58"/>
                  <a:pt x="113" y="58"/>
                </a:cubicBezTo>
                <a:cubicBezTo>
                  <a:pt x="140" y="99"/>
                  <a:pt x="140" y="99"/>
                  <a:pt x="140" y="99"/>
                </a:cubicBezTo>
                <a:cubicBezTo>
                  <a:pt x="147" y="109"/>
                  <a:pt x="159" y="112"/>
                  <a:pt x="169" y="107"/>
                </a:cubicBezTo>
                <a:cubicBezTo>
                  <a:pt x="198" y="152"/>
                  <a:pt x="198" y="152"/>
                  <a:pt x="198" y="152"/>
                </a:cubicBezTo>
                <a:cubicBezTo>
                  <a:pt x="185" y="161"/>
                  <a:pt x="185" y="161"/>
                  <a:pt x="185" y="161"/>
                </a:cubicBezTo>
                <a:cubicBezTo>
                  <a:pt x="184" y="161"/>
                  <a:pt x="183" y="163"/>
                  <a:pt x="184" y="164"/>
                </a:cubicBezTo>
                <a:cubicBezTo>
                  <a:pt x="221" y="141"/>
                  <a:pt x="221" y="141"/>
                  <a:pt x="221" y="141"/>
                </a:cubicBezTo>
                <a:cubicBezTo>
                  <a:pt x="220" y="140"/>
                  <a:pt x="218" y="139"/>
                  <a:pt x="217" y="14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13"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15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500"/>
                                        <p:tgtEl>
                                          <p:spTgt spid="41"/>
                                        </p:tgtEl>
                                      </p:cBhvr>
                                    </p:animEffect>
                                  </p:childTnLst>
                                </p:cTn>
                              </p:par>
                              <p:par>
                                <p:cTn id="11" presetID="22" presetClass="entr" presetSubtype="2" fill="hold" grpId="0" nodeType="withEffect">
                                  <p:stCondLst>
                                    <p:cond delay="300"/>
                                  </p:stCondLst>
                                  <p:childTnLst>
                                    <p:set>
                                      <p:cBhvr>
                                        <p:cTn id="12" dur="1" fill="hold">
                                          <p:stCondLst>
                                            <p:cond delay="0"/>
                                          </p:stCondLst>
                                        </p:cTn>
                                        <p:tgtEl>
                                          <p:spTgt spid="82"/>
                                        </p:tgtEl>
                                        <p:attrNameLst>
                                          <p:attrName>style.visibility</p:attrName>
                                        </p:attrNameLst>
                                      </p:cBhvr>
                                      <p:to>
                                        <p:strVal val="visible"/>
                                      </p:to>
                                    </p:set>
                                    <p:animEffect transition="in" filter="wipe(right)">
                                      <p:cBhvr>
                                        <p:cTn id="13" dur="500"/>
                                        <p:tgtEl>
                                          <p:spTgt spid="82"/>
                                        </p:tgtEl>
                                      </p:cBhvr>
                                    </p:animEffect>
                                  </p:childTnLst>
                                </p:cTn>
                              </p:par>
                              <p:par>
                                <p:cTn id="14" presetID="22" presetClass="entr" presetSubtype="2" fill="hold" grpId="0" nodeType="withEffect">
                                  <p:stCondLst>
                                    <p:cond delay="450"/>
                                  </p:stCondLst>
                                  <p:childTnLst>
                                    <p:set>
                                      <p:cBhvr>
                                        <p:cTn id="15" dur="1" fill="hold">
                                          <p:stCondLst>
                                            <p:cond delay="0"/>
                                          </p:stCondLst>
                                        </p:cTn>
                                        <p:tgtEl>
                                          <p:spTgt spid="86"/>
                                        </p:tgtEl>
                                        <p:attrNameLst>
                                          <p:attrName>style.visibility</p:attrName>
                                        </p:attrNameLst>
                                      </p:cBhvr>
                                      <p:to>
                                        <p:strVal val="visible"/>
                                      </p:to>
                                    </p:set>
                                    <p:animEffect transition="in" filter="wipe(right)">
                                      <p:cBhvr>
                                        <p:cTn id="16" dur="500"/>
                                        <p:tgtEl>
                                          <p:spTgt spid="86"/>
                                        </p:tgtEl>
                                      </p:cBhvr>
                                    </p:animEffect>
                                  </p:childTnLst>
                                </p:cTn>
                              </p:par>
                              <p:par>
                                <p:cTn id="17" presetID="22" presetClass="entr" presetSubtype="2" fill="hold" grpId="0" nodeType="withEffect">
                                  <p:stCondLst>
                                    <p:cond delay="600"/>
                                  </p:stCondLst>
                                  <p:childTnLst>
                                    <p:set>
                                      <p:cBhvr>
                                        <p:cTn id="18" dur="1" fill="hold">
                                          <p:stCondLst>
                                            <p:cond delay="0"/>
                                          </p:stCondLst>
                                        </p:cTn>
                                        <p:tgtEl>
                                          <p:spTgt spid="89"/>
                                        </p:tgtEl>
                                        <p:attrNameLst>
                                          <p:attrName>style.visibility</p:attrName>
                                        </p:attrNameLst>
                                      </p:cBhvr>
                                      <p:to>
                                        <p:strVal val="visible"/>
                                      </p:to>
                                    </p:set>
                                    <p:animEffect transition="in" filter="wipe(right)">
                                      <p:cBhvr>
                                        <p:cTn id="19" dur="500"/>
                                        <p:tgtEl>
                                          <p:spTgt spid="89"/>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93"/>
                                        </p:tgtEl>
                                        <p:attrNameLst>
                                          <p:attrName>style.visibility</p:attrName>
                                        </p:attrNameLst>
                                      </p:cBhvr>
                                      <p:to>
                                        <p:strVal val="visible"/>
                                      </p:to>
                                    </p:set>
                                    <p:animEffect transition="in" filter="wipe(right)">
                                      <p:cBhvr>
                                        <p:cTn id="22" dur="500"/>
                                        <p:tgtEl>
                                          <p:spTgt spid="93"/>
                                        </p:tgtEl>
                                      </p:cBhvr>
                                    </p:animEffect>
                                  </p:childTnLst>
                                </p:cTn>
                              </p:par>
                              <p:par>
                                <p:cTn id="23" presetID="22" presetClass="entr" presetSubtype="2" fill="hold" grpId="0" nodeType="withEffect">
                                  <p:stCondLst>
                                    <p:cond delay="900"/>
                                  </p:stCondLst>
                                  <p:childTnLst>
                                    <p:set>
                                      <p:cBhvr>
                                        <p:cTn id="24" dur="1" fill="hold">
                                          <p:stCondLst>
                                            <p:cond delay="0"/>
                                          </p:stCondLst>
                                        </p:cTn>
                                        <p:tgtEl>
                                          <p:spTgt spid="96"/>
                                        </p:tgtEl>
                                        <p:attrNameLst>
                                          <p:attrName>style.visibility</p:attrName>
                                        </p:attrNameLst>
                                      </p:cBhvr>
                                      <p:to>
                                        <p:strVal val="visible"/>
                                      </p:to>
                                    </p:set>
                                    <p:animEffect transition="in" filter="wipe(right)">
                                      <p:cBhvr>
                                        <p:cTn id="25" dur="500"/>
                                        <p:tgtEl>
                                          <p:spTgt spid="96"/>
                                        </p:tgtEl>
                                      </p:cBhvr>
                                    </p:animEffect>
                                  </p:childTnLst>
                                </p:cTn>
                              </p:par>
                              <p:par>
                                <p:cTn id="26" presetID="22" presetClass="entr" presetSubtype="2" fill="hold" grpId="0" nodeType="withEffect">
                                  <p:stCondLst>
                                    <p:cond delay="1050"/>
                                  </p:stCondLst>
                                  <p:childTnLst>
                                    <p:set>
                                      <p:cBhvr>
                                        <p:cTn id="27" dur="1" fill="hold">
                                          <p:stCondLst>
                                            <p:cond delay="0"/>
                                          </p:stCondLst>
                                        </p:cTn>
                                        <p:tgtEl>
                                          <p:spTgt spid="100"/>
                                        </p:tgtEl>
                                        <p:attrNameLst>
                                          <p:attrName>style.visibility</p:attrName>
                                        </p:attrNameLst>
                                      </p:cBhvr>
                                      <p:to>
                                        <p:strVal val="visible"/>
                                      </p:to>
                                    </p:set>
                                    <p:animEffect transition="in" filter="wipe(right)">
                                      <p:cBhvr>
                                        <p:cTn id="28" dur="500"/>
                                        <p:tgtEl>
                                          <p:spTgt spid="100"/>
                                        </p:tgtEl>
                                      </p:cBhvr>
                                    </p:animEffect>
                                  </p:childTnLst>
                                </p:cTn>
                              </p:par>
                            </p:childTnLst>
                          </p:cTn>
                        </p:par>
                        <p:par>
                          <p:cTn id="29" fill="hold" nodeType="afterGroup">
                            <p:stCondLst>
                              <p:cond delay="155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800"/>
                                        <p:tgtEl>
                                          <p:spTgt spid="23"/>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800"/>
                                        <p:tgtEl>
                                          <p:spTgt spid="110"/>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800"/>
                                        <p:tgtEl>
                                          <p:spTgt spid="83"/>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800"/>
                                        <p:tgtEl>
                                          <p:spTgt spid="111"/>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800"/>
                                        <p:tgtEl>
                                          <p:spTgt spid="90"/>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800"/>
                                        <p:tgtEl>
                                          <p:spTgt spid="112"/>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800"/>
                                        <p:tgtEl>
                                          <p:spTgt spid="97"/>
                                        </p:tgtEl>
                                      </p:cBhvr>
                                    </p:animEffect>
                                  </p:childTnLst>
                                </p:cTn>
                              </p:par>
                            </p:childTnLst>
                          </p:cTn>
                        </p:par>
                        <p:par>
                          <p:cTn id="54" fill="hold" nodeType="afterGroup">
                            <p:stCondLst>
                              <p:cond delay="2950"/>
                            </p:stCondLst>
                            <p:childTnLst>
                              <p:par>
                                <p:cTn id="55" presetID="22" presetClass="entr" presetSubtype="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par>
                                <p:cTn id="61" presetID="22" presetClass="entr" presetSubtype="8" fill="hold" grpId="0" nodeType="withEffect">
                                  <p:stCondLst>
                                    <p:cond delay="400"/>
                                  </p:stCondLst>
                                  <p:childTnLst>
                                    <p:set>
                                      <p:cBhvr>
                                        <p:cTn id="62" dur="1" fill="hold">
                                          <p:stCondLst>
                                            <p:cond delay="0"/>
                                          </p:stCondLst>
                                        </p:cTn>
                                        <p:tgtEl>
                                          <p:spTgt spid="85"/>
                                        </p:tgtEl>
                                        <p:attrNameLst>
                                          <p:attrName>style.visibility</p:attrName>
                                        </p:attrNameLst>
                                      </p:cBhvr>
                                      <p:to>
                                        <p:strVal val="visible"/>
                                      </p:to>
                                    </p:set>
                                    <p:animEffect transition="in" filter="wipe(left)">
                                      <p:cBhvr>
                                        <p:cTn id="63" dur="500"/>
                                        <p:tgtEl>
                                          <p:spTgt spid="85"/>
                                        </p:tgtEl>
                                      </p:cBhvr>
                                    </p:animEffect>
                                  </p:childTnLst>
                                </p:cTn>
                              </p:par>
                              <p:par>
                                <p:cTn id="64" presetID="22" presetClass="entr" presetSubtype="8" fill="hold" grpId="0" nodeType="withEffect">
                                  <p:stCondLst>
                                    <p:cond delay="60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par>
                                <p:cTn id="67" presetID="22" presetClass="entr" presetSubtype="8" fill="hold" grpId="0" nodeType="withEffect">
                                  <p:stCondLst>
                                    <p:cond delay="800"/>
                                  </p:stCondLst>
                                  <p:childTnLst>
                                    <p:set>
                                      <p:cBhvr>
                                        <p:cTn id="68" dur="1" fill="hold">
                                          <p:stCondLst>
                                            <p:cond delay="0"/>
                                          </p:stCondLst>
                                        </p:cTn>
                                        <p:tgtEl>
                                          <p:spTgt spid="92"/>
                                        </p:tgtEl>
                                        <p:attrNameLst>
                                          <p:attrName>style.visibility</p:attrName>
                                        </p:attrNameLst>
                                      </p:cBhvr>
                                      <p:to>
                                        <p:strVal val="visible"/>
                                      </p:to>
                                    </p:set>
                                    <p:animEffect transition="in" filter="wipe(left)">
                                      <p:cBhvr>
                                        <p:cTn id="69" dur="500"/>
                                        <p:tgtEl>
                                          <p:spTgt spid="92"/>
                                        </p:tgtEl>
                                      </p:cBhvr>
                                    </p:animEffect>
                                  </p:childTnLst>
                                </p:cTn>
                              </p:par>
                              <p:par>
                                <p:cTn id="70" presetID="22" presetClass="entr" presetSubtype="8" fill="hold" grpId="0" nodeType="withEffect">
                                  <p:stCondLst>
                                    <p:cond delay="1000"/>
                                  </p:stCondLst>
                                  <p:childTnLst>
                                    <p:set>
                                      <p:cBhvr>
                                        <p:cTn id="71" dur="1" fill="hold">
                                          <p:stCondLst>
                                            <p:cond delay="0"/>
                                          </p:stCondLst>
                                        </p:cTn>
                                        <p:tgtEl>
                                          <p:spTgt spid="94"/>
                                        </p:tgtEl>
                                        <p:attrNameLst>
                                          <p:attrName>style.visibility</p:attrName>
                                        </p:attrNameLst>
                                      </p:cBhvr>
                                      <p:to>
                                        <p:strVal val="visible"/>
                                      </p:to>
                                    </p:set>
                                    <p:animEffect transition="in" filter="wipe(left)">
                                      <p:cBhvr>
                                        <p:cTn id="72" dur="500"/>
                                        <p:tgtEl>
                                          <p:spTgt spid="94"/>
                                        </p:tgtEl>
                                      </p:cBhvr>
                                    </p:animEffect>
                                  </p:childTnLst>
                                </p:cTn>
                              </p:par>
                              <p:par>
                                <p:cTn id="73" presetID="22" presetClass="entr" presetSubtype="8" fill="hold" grpId="0" nodeType="withEffect">
                                  <p:stCondLst>
                                    <p:cond delay="1200"/>
                                  </p:stCondLst>
                                  <p:childTnLst>
                                    <p:set>
                                      <p:cBhvr>
                                        <p:cTn id="74" dur="1" fill="hold">
                                          <p:stCondLst>
                                            <p:cond delay="0"/>
                                          </p:stCondLst>
                                        </p:cTn>
                                        <p:tgtEl>
                                          <p:spTgt spid="99"/>
                                        </p:tgtEl>
                                        <p:attrNameLst>
                                          <p:attrName>style.visibility</p:attrName>
                                        </p:attrNameLst>
                                      </p:cBhvr>
                                      <p:to>
                                        <p:strVal val="visible"/>
                                      </p:to>
                                    </p:set>
                                    <p:animEffect transition="in" filter="wipe(left)">
                                      <p:cBhvr>
                                        <p:cTn id="75" dur="500"/>
                                        <p:tgtEl>
                                          <p:spTgt spid="99"/>
                                        </p:tgtEl>
                                      </p:cBhvr>
                                    </p:animEffect>
                                  </p:childTnLst>
                                </p:cTn>
                              </p:par>
                              <p:par>
                                <p:cTn id="76" presetID="22" presetClass="entr" presetSubtype="8" fill="hold" grpId="0" nodeType="withEffect">
                                  <p:stCondLst>
                                    <p:cond delay="1400"/>
                                  </p:stCondLst>
                                  <p:childTnLst>
                                    <p:set>
                                      <p:cBhvr>
                                        <p:cTn id="77" dur="1" fill="hold">
                                          <p:stCondLst>
                                            <p:cond delay="0"/>
                                          </p:stCondLst>
                                        </p:cTn>
                                        <p:tgtEl>
                                          <p:spTgt spid="101"/>
                                        </p:tgtEl>
                                        <p:attrNameLst>
                                          <p:attrName>style.visibility</p:attrName>
                                        </p:attrNameLst>
                                      </p:cBhvr>
                                      <p:to>
                                        <p:strVal val="visible"/>
                                      </p:to>
                                    </p:set>
                                    <p:animEffect transition="in" filter="wipe(left)">
                                      <p:cBhvr>
                                        <p:cTn id="7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3" grpId="0" animBg="1"/>
      <p:bldP spid="34" grpId="0"/>
      <p:bldP spid="41" grpId="0" animBg="1"/>
      <p:bldP spid="42" grpId="0"/>
      <p:bldP spid="82" grpId="0" animBg="1"/>
      <p:bldP spid="83" grpId="0" animBg="1"/>
      <p:bldP spid="85" grpId="0"/>
      <p:bldP spid="86" grpId="0" animBg="1"/>
      <p:bldP spid="87" grpId="0"/>
      <p:bldP spid="89" grpId="0" animBg="1"/>
      <p:bldP spid="90" grpId="0" animBg="1"/>
      <p:bldP spid="92" grpId="0"/>
      <p:bldP spid="93" grpId="0" animBg="1"/>
      <p:bldP spid="94" grpId="0"/>
      <p:bldP spid="96" grpId="0" animBg="1"/>
      <p:bldP spid="97" grpId="0" animBg="1"/>
      <p:bldP spid="99" grpId="0"/>
      <p:bldP spid="100" grpId="0" animBg="1"/>
      <p:bldP spid="101" grpId="0"/>
      <p:bldP spid="110" grpId="0" animBg="1"/>
      <p:bldP spid="111" grpId="0" animBg="1"/>
      <p:bldP spid="112"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圆角淘宝店chenying0907出品 19"/>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淘宝店chenying0907出品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具体内容</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淘宝店chenying0907出品 9"/>
          <p:cNvSpPr txBox="1"/>
          <p:nvPr/>
        </p:nvSpPr>
        <p:spPr>
          <a:xfrm>
            <a:off x="4854163"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进度规划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淘宝店chenying0907出品 9"/>
          <p:cNvSpPr txBox="1"/>
          <p:nvPr/>
        </p:nvSpPr>
        <p:spPr>
          <a:xfrm>
            <a:off x="3823832"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执行策略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淘宝店chenying0907出品 9"/>
          <p:cNvSpPr txBox="1"/>
          <p:nvPr/>
        </p:nvSpPr>
        <p:spPr>
          <a:xfrm>
            <a:off x="4854163"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奖项设置</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淘宝店chenying0907出品 9"/>
          <p:cNvSpPr txBox="1"/>
          <p:nvPr/>
        </p:nvSpPr>
        <p:spPr>
          <a:xfrm>
            <a:off x="3823832" y="1963431"/>
            <a:ext cx="2916324"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活动内容构成</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2668280" y="2063919"/>
            <a:ext cx="775453" cy="1015663"/>
          </a:xfrm>
          <a:prstGeom prst="rect">
            <a:avLst/>
          </a:prstGeom>
          <a:noFill/>
        </p:spPr>
        <p:txBody>
          <a:bodyPr wrap="none" lIns="0" tIns="0" rIns="0" bIns="0" rtlCol="0">
            <a:spAutoFit/>
          </a:bodyPr>
          <a:lstStyle/>
          <a:p>
            <a:pPr algn="ctr"/>
            <a:r>
              <a:rPr lang="en-US" altLang="zh-CN" sz="6600" spc="300">
                <a:solidFill>
                  <a:schemeClr val="accent1"/>
                </a:solidFill>
                <a:latin typeface="Agency FB" panose="020b0503020202020204" pitchFamily="34" charset="0"/>
                <a:ea typeface="微软雅黑" panose="020b0503020204020204" pitchFamily="34" charset="-122"/>
              </a:rPr>
              <a:t>02</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37" name="五边形 36"/>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淘宝店chenying0907出品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40" name="淘宝店chenying0907出品 39"/>
          <p:cNvGrpSpPr/>
          <p:nvPr/>
        </p:nvGrpSpPr>
        <p:grpSpPr>
          <a:xfrm>
            <a:off x="5180602" y="4710983"/>
            <a:ext cx="189663" cy="221151"/>
            <a:chOff x="944563" y="3860794"/>
            <a:chExt cx="392112" cy="457207"/>
          </a:xfrm>
          <a:solidFill>
            <a:schemeClr val="bg1">
              <a:lumMod val="65000"/>
            </a:schemeClr>
          </a:solidFill>
        </p:grpSpPr>
        <p:sp>
          <p:nvSpPr>
            <p:cNvPr id="41"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42"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43"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44" name="淘宝店chenying0907出品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45" name="淘宝店chenying0907出品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46" name="淘宝店chenying0907出品 45"/>
          <p:cNvGrpSpPr/>
          <p:nvPr/>
        </p:nvGrpSpPr>
        <p:grpSpPr>
          <a:xfrm>
            <a:off x="5622921" y="4740665"/>
            <a:ext cx="236964" cy="161787"/>
            <a:chOff x="4913498" y="4006828"/>
            <a:chExt cx="359542" cy="245478"/>
          </a:xfrm>
          <a:solidFill>
            <a:schemeClr val="bg1">
              <a:lumMod val="65000"/>
            </a:schemeClr>
          </a:solidFill>
        </p:grpSpPr>
        <p:sp>
          <p:nvSpPr>
            <p:cNvPr id="47" name="淘宝店chenying0907出品 46"/>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48"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24" name="淘宝店chenying0907出品 9"/>
          <p:cNvSpPr txBox="1"/>
          <p:nvPr/>
        </p:nvSpPr>
        <p:spPr>
          <a:xfrm>
            <a:off x="5925562"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诚邀嘉宾</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300"/>
                                        <p:tgtEl>
                                          <p:spTgt spid="30"/>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22" presetClass="entr" presetSubtype="8" fill="hold" grpId="0" nodeType="withEffect">
                                  <p:stCondLst>
                                    <p:cond delay="60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8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par>
                          <p:cTn id="44" fill="hold" nodeType="afterGroup">
                            <p:stCondLst>
                              <p:cond delay="31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15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45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nodeType="withEffect">
                                  <p:stCondLst>
                                    <p:cond delay="6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75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7" grpId="0"/>
      <p:bldP spid="29" grpId="0"/>
      <p:bldP spid="30" grpId="0"/>
      <p:bldP spid="33" grpId="0"/>
      <p:bldP spid="37" grpId="0" animBg="1"/>
      <p:bldP spid="38" grpId="0" animBg="1"/>
      <p:bldP spid="39" grpId="0" animBg="1"/>
      <p:bldP spid="44" grpId="0" animBg="1"/>
      <p:bldP spid="45" grpId="0" animBg="1"/>
      <p:bldP spid="2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活动主题</a:t>
            </a:r>
            <a:endParaRPr lang="zh-CN" altLang="en-US"/>
          </a:p>
        </p:txBody>
      </p:sp>
      <p:sp>
        <p:nvSpPr>
          <p:cNvPr id="30" name="淘宝店chenying0907出品 9"/>
          <p:cNvSpPr txBox="1"/>
          <p:nvPr/>
        </p:nvSpPr>
        <p:spPr>
          <a:xfrm>
            <a:off x="1047750" y="1254104"/>
            <a:ext cx="7048500" cy="830997"/>
          </a:xfrm>
          <a:prstGeom prst="rect">
            <a:avLst/>
          </a:prstGeom>
          <a:noFill/>
        </p:spPr>
        <p:txBody>
          <a:bodyPr wrap="square" lIns="0" tIns="0" rIns="0" bIns="0" rtlCol="0">
            <a:spAutoFit/>
          </a:bodyPr>
          <a:lstStyle/>
          <a:p>
            <a:pPr marL="0" lvl="1" algn="ctr"/>
            <a:r>
              <a:rPr lang="zh-CN" altLang="en-US" sz="5400" b="1">
                <a:solidFill>
                  <a:schemeClr val="accent1"/>
                </a:solidFill>
                <a:latin typeface="微软雅黑" panose="020b0503020204020204" pitchFamily="34" charset="-122"/>
                <a:ea typeface="微软雅黑" panose="020b0503020204020204" pitchFamily="34" charset="-122"/>
              </a:rPr>
              <a:t>新品发布暨客户答谢会</a:t>
            </a:r>
            <a:endParaRPr lang="zh-CN" altLang="en-US" sz="5400" b="1">
              <a:solidFill>
                <a:schemeClr val="accent1"/>
              </a:solidFill>
              <a:latin typeface="微软雅黑" panose="020b0503020204020204" pitchFamily="34" charset="-122"/>
              <a:ea typeface="微软雅黑" panose="020b0503020204020204" pitchFamily="34" charset="-122"/>
            </a:endParaRPr>
          </a:p>
        </p:txBody>
      </p:sp>
      <p:sp>
        <p:nvSpPr>
          <p:cNvPr id="32" name="淘宝店chenying0907出品 9"/>
          <p:cNvSpPr txBox="1"/>
          <p:nvPr/>
        </p:nvSpPr>
        <p:spPr>
          <a:xfrm>
            <a:off x="1722546" y="2115154"/>
            <a:ext cx="5698908" cy="369332"/>
          </a:xfrm>
          <a:prstGeom prst="rect">
            <a:avLst/>
          </a:prstGeom>
          <a:noFill/>
        </p:spPr>
        <p:txBody>
          <a:bodyPr wrap="square" lIns="0" tIns="0" rIns="0" bIns="0" rtlCol="0">
            <a:spAutoFit/>
          </a:bodyPr>
          <a:lstStyle/>
          <a:p>
            <a:pPr marL="0" lvl="1" algn="ct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单击此处输入活动副标题</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淘宝店chenying0907出品 4"/>
          <p:cNvSpPr/>
          <p:nvPr/>
        </p:nvSpPr>
        <p:spPr>
          <a:xfrm>
            <a:off x="521494" y="3165816"/>
            <a:ext cx="3996500" cy="1566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淘宝店chenying0907出品 32"/>
          <p:cNvSpPr/>
          <p:nvPr/>
        </p:nvSpPr>
        <p:spPr>
          <a:xfrm>
            <a:off x="4636294" y="3165816"/>
            <a:ext cx="3996500" cy="1566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淘宝店chenying0907出品 9"/>
          <p:cNvSpPr txBox="1"/>
          <p:nvPr/>
        </p:nvSpPr>
        <p:spPr>
          <a:xfrm>
            <a:off x="1007590" y="3882948"/>
            <a:ext cx="3132362" cy="369332"/>
          </a:xfrm>
          <a:prstGeom prst="rect">
            <a:avLst/>
          </a:prstGeom>
          <a:noFill/>
        </p:spPr>
        <p:txBody>
          <a:bodyPr wrap="square" lIns="0" tIns="0" rIns="0" bIns="0" rtlCol="0">
            <a:spAutoFit/>
          </a:bodyPr>
          <a:lstStyle/>
          <a:p>
            <a:pPr marL="0" lvl="1" algn="ctr"/>
            <a:r>
              <a:rPr lang="zh-CN" altLang="en-US" sz="2400">
                <a:latin typeface="微软雅黑" panose="020b0503020204020204" pitchFamily="34" charset="-122"/>
                <a:ea typeface="微软雅黑" panose="020b0503020204020204" pitchFamily="34" charset="-122"/>
              </a:rPr>
              <a:t>暖暖春意  畅享菲凡</a:t>
            </a:r>
            <a:endParaRPr lang="zh-CN" altLang="en-US" sz="2400">
              <a:latin typeface="微软雅黑" panose="020b0503020204020204" pitchFamily="34" charset="-122"/>
              <a:ea typeface="微软雅黑" panose="020b0503020204020204" pitchFamily="34" charset="-122"/>
            </a:endParaRPr>
          </a:p>
        </p:txBody>
      </p:sp>
      <p:sp>
        <p:nvSpPr>
          <p:cNvPr id="37" name="梯形 36"/>
          <p:cNvSpPr/>
          <p:nvPr/>
        </p:nvSpPr>
        <p:spPr>
          <a:xfrm>
            <a:off x="1452533" y="3063395"/>
            <a:ext cx="1953818" cy="103929"/>
          </a:xfrm>
          <a:prstGeom prst="trapezoid">
            <a:avLst>
              <a:gd name="adj" fmla="val 10745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流程图: 离页连接符 37"/>
          <p:cNvSpPr/>
          <p:nvPr/>
        </p:nvSpPr>
        <p:spPr>
          <a:xfrm>
            <a:off x="1564053" y="3063394"/>
            <a:ext cx="1730778" cy="522788"/>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淘宝店chenying0907出品 9"/>
          <p:cNvSpPr txBox="1"/>
          <p:nvPr/>
        </p:nvSpPr>
        <p:spPr>
          <a:xfrm>
            <a:off x="1751549" y="3170685"/>
            <a:ext cx="1355786" cy="230833"/>
          </a:xfrm>
          <a:prstGeom prst="rect">
            <a:avLst/>
          </a:prstGeom>
          <a:noFill/>
        </p:spPr>
        <p:txBody>
          <a:bodyPr wrap="square" lIns="0" tIns="0" rIns="0" bIns="0" rtlCol="0">
            <a:spAutoFit/>
          </a:bodyPr>
          <a:lstStyle/>
          <a:p>
            <a:pPr marL="0" lvl="1" algn="ctr"/>
            <a:r>
              <a:rPr lang="zh-CN" altLang="en-US" sz="1500">
                <a:solidFill>
                  <a:schemeClr val="bg1"/>
                </a:solidFill>
                <a:latin typeface="微软雅黑" panose="020b0503020204020204" pitchFamily="34" charset="-122"/>
                <a:ea typeface="微软雅黑" panose="020b0503020204020204" pitchFamily="34" charset="-122"/>
              </a:rPr>
              <a:t>备选主题</a:t>
            </a:r>
            <a:r>
              <a:rPr lang="en-US" altLang="zh-CN" sz="1500">
                <a:solidFill>
                  <a:schemeClr val="bg1"/>
                </a:solidFill>
                <a:latin typeface="微软雅黑" panose="020b0503020204020204" pitchFamily="34" charset="-122"/>
                <a:ea typeface="微软雅黑" panose="020b0503020204020204" pitchFamily="34" charset="-122"/>
              </a:rPr>
              <a:t>1</a:t>
            </a: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0" name="梯形 39"/>
          <p:cNvSpPr/>
          <p:nvPr/>
        </p:nvSpPr>
        <p:spPr>
          <a:xfrm>
            <a:off x="5657635" y="3063395"/>
            <a:ext cx="1953818" cy="103929"/>
          </a:xfrm>
          <a:prstGeom prst="trapezoid">
            <a:avLst>
              <a:gd name="adj" fmla="val 10745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流程图: 离页连接符 40"/>
          <p:cNvSpPr/>
          <p:nvPr/>
        </p:nvSpPr>
        <p:spPr>
          <a:xfrm>
            <a:off x="5769155" y="3063394"/>
            <a:ext cx="1730778" cy="522788"/>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淘宝店chenying0907出品 9"/>
          <p:cNvSpPr txBox="1"/>
          <p:nvPr/>
        </p:nvSpPr>
        <p:spPr>
          <a:xfrm>
            <a:off x="5956651" y="3170685"/>
            <a:ext cx="1355786" cy="230833"/>
          </a:xfrm>
          <a:prstGeom prst="rect">
            <a:avLst/>
          </a:prstGeom>
          <a:noFill/>
        </p:spPr>
        <p:txBody>
          <a:bodyPr wrap="square" lIns="0" tIns="0" rIns="0" bIns="0" rtlCol="0">
            <a:spAutoFit/>
          </a:bodyPr>
          <a:lstStyle/>
          <a:p>
            <a:pPr marL="0" lvl="1" algn="ctr"/>
            <a:r>
              <a:rPr lang="zh-CN" altLang="en-US" sz="1500">
                <a:solidFill>
                  <a:schemeClr val="bg1"/>
                </a:solidFill>
                <a:latin typeface="微软雅黑" panose="020b0503020204020204" pitchFamily="34" charset="-122"/>
                <a:ea typeface="微软雅黑" panose="020b0503020204020204" pitchFamily="34" charset="-122"/>
              </a:rPr>
              <a:t>备选主题</a:t>
            </a:r>
            <a:r>
              <a:rPr lang="en-US" altLang="zh-CN" sz="1500">
                <a:solidFill>
                  <a:schemeClr val="bg1"/>
                </a:solidFill>
                <a:latin typeface="微软雅黑" panose="020b0503020204020204" pitchFamily="34" charset="-122"/>
                <a:ea typeface="微软雅黑" panose="020b0503020204020204" pitchFamily="34" charset="-122"/>
              </a:rPr>
              <a:t>2</a:t>
            </a: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3" name="淘宝店chenying0907出品 9"/>
          <p:cNvSpPr txBox="1"/>
          <p:nvPr/>
        </p:nvSpPr>
        <p:spPr>
          <a:xfrm>
            <a:off x="5166067" y="3882948"/>
            <a:ext cx="3132362" cy="369332"/>
          </a:xfrm>
          <a:prstGeom prst="rect">
            <a:avLst/>
          </a:prstGeom>
          <a:noFill/>
        </p:spPr>
        <p:txBody>
          <a:bodyPr wrap="square" lIns="0" tIns="0" rIns="0" bIns="0" rtlCol="0">
            <a:spAutoFit/>
          </a:bodyPr>
          <a:lstStyle/>
          <a:p>
            <a:pPr marL="0" lvl="1" algn="ctr"/>
            <a:r>
              <a:rPr lang="zh-CN" altLang="en-US" sz="2400">
                <a:latin typeface="微软雅黑" panose="020b0503020204020204" pitchFamily="34" charset="-122"/>
                <a:ea typeface="微软雅黑" panose="020b0503020204020204" pitchFamily="34" charset="-122"/>
              </a:rPr>
              <a:t>打造职场新一代精英群</a:t>
            </a:r>
            <a:endParaRPr lang="zh-CN" altLang="en-US" sz="2400">
              <a:latin typeface="微软雅黑" panose="020b0503020204020204" pitchFamily="34" charset="-122"/>
              <a:ea typeface="微软雅黑" panose="020b0503020204020204" pitchFamily="34" charset="-122"/>
            </a:endParaRPr>
          </a:p>
        </p:txBody>
      </p:sp>
      <p:sp>
        <p:nvSpPr>
          <p:cNvPr id="44"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300"/>
                                        <p:tgtEl>
                                          <p:spTgt spid="30"/>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300"/>
                                        <p:tgtEl>
                                          <p:spTgt spid="32"/>
                                        </p:tgtEl>
                                      </p:cBhvr>
                                    </p:animEffect>
                                  </p:childTnLst>
                                </p:cTn>
                              </p:par>
                            </p:childTnLst>
                          </p:cTn>
                        </p:par>
                        <p:par>
                          <p:cTn id="12" fill="hold" nodeType="afterGroup">
                            <p:stCondLst>
                              <p:cond delay="6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450"/>
                            </p:stCondLst>
                            <p:childTnLst>
                              <p:par>
                                <p:cTn id="22" presetID="2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par>
                          <p:cTn id="25" fill="hold" nodeType="afterGroup">
                            <p:stCondLst>
                              <p:cond delay="1950"/>
                            </p:stCondLst>
                            <p:childTnLst>
                              <p:par>
                                <p:cTn id="26" presetID="22" presetClass="entr" presetSubtype="1"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childTnLst>
                          </p:cTn>
                        </p:par>
                        <p:par>
                          <p:cTn id="29" fill="hold" nodeType="afterGroup">
                            <p:stCondLst>
                              <p:cond delay="245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300"/>
                                        <p:tgtEl>
                                          <p:spTgt spid="34"/>
                                        </p:tgtEl>
                                      </p:cBhvr>
                                    </p:animEffect>
                                  </p:childTnLst>
                                </p:cTn>
                              </p:par>
                            </p:childTnLst>
                          </p:cTn>
                        </p:par>
                        <p:par>
                          <p:cTn id="33" fill="hold" nodeType="afterGroup">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300"/>
                                        <p:tgtEl>
                                          <p:spTgt spid="36"/>
                                        </p:tgtEl>
                                      </p:cBhvr>
                                    </p:animEffect>
                                  </p:childTnLst>
                                </p:cTn>
                              </p:par>
                            </p:childTnLst>
                          </p:cTn>
                        </p:par>
                        <p:par>
                          <p:cTn id="37" fill="hold" nodeType="afterGroup">
                            <p:stCondLst>
                              <p:cond delay="3050"/>
                            </p:stCondLst>
                            <p:childTnLst>
                              <p:par>
                                <p:cTn id="38" presetID="22" presetClass="entr" presetSubtype="4"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nodeType="afterGroup">
                            <p:stCondLst>
                              <p:cond delay="3550"/>
                            </p:stCondLst>
                            <p:childTnLst>
                              <p:par>
                                <p:cTn id="42" presetID="22" presetClass="entr" presetSubtype="1"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500"/>
                                        <p:tgtEl>
                                          <p:spTgt spid="41"/>
                                        </p:tgtEl>
                                      </p:cBhvr>
                                    </p:animEffect>
                                  </p:childTnLst>
                                </p:cTn>
                              </p:par>
                            </p:childTnLst>
                          </p:cTn>
                        </p:par>
                        <p:par>
                          <p:cTn id="45" fill="hold" nodeType="afterGroup">
                            <p:stCondLst>
                              <p:cond delay="405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300"/>
                                        <p:tgtEl>
                                          <p:spTgt spid="42"/>
                                        </p:tgtEl>
                                      </p:cBhvr>
                                    </p:animEffect>
                                  </p:childTnLst>
                                </p:cTn>
                              </p:par>
                            </p:childTnLst>
                          </p:cTn>
                        </p:par>
                        <p:par>
                          <p:cTn id="49" fill="hold" nodeType="afterGroup">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5" grpId="0" animBg="1"/>
      <p:bldP spid="33" grpId="0" animBg="1"/>
      <p:bldP spid="36" grpId="0"/>
      <p:bldP spid="37" grpId="0" animBg="1"/>
      <p:bldP spid="38" grpId="0" animBg="1"/>
      <p:bldP spid="34" grpId="0"/>
      <p:bldP spid="40" grpId="0" animBg="1"/>
      <p:bldP spid="41" grpId="0" animBg="1"/>
      <p:bldP spid="42" grpId="0"/>
      <p:bldP spid="4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活动内容</a:t>
            </a:r>
            <a:endParaRPr lang="zh-CN" altLang="en-US"/>
          </a:p>
        </p:txBody>
      </p:sp>
      <p:sp>
        <p:nvSpPr>
          <p:cNvPr id="43" name="淘宝店chenying0907出品 9"/>
          <p:cNvSpPr txBox="1"/>
          <p:nvPr/>
        </p:nvSpPr>
        <p:spPr>
          <a:xfrm>
            <a:off x="4099031" y="2355726"/>
            <a:ext cx="998513" cy="738664"/>
          </a:xfrm>
          <a:prstGeom prst="rect">
            <a:avLst/>
          </a:prstGeom>
          <a:noFill/>
        </p:spPr>
        <p:txBody>
          <a:bodyPr wrap="square" lIns="0" tIns="0" rIns="0" bIns="0" rtlCol="0">
            <a:spAutoFit/>
          </a:bodyPr>
          <a:lstStyle/>
          <a:p>
            <a:pPr marL="0" lvl="1" algn="ct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活动主要内容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淘宝店chenying0907出品 33"/>
          <p:cNvGrpSpPr/>
          <p:nvPr/>
        </p:nvGrpSpPr>
        <p:grpSpPr>
          <a:xfrm>
            <a:off x="3619298" y="1478408"/>
            <a:ext cx="895861" cy="745865"/>
            <a:chOff x="4825730" y="1971210"/>
            <a:chExt cx="1194481" cy="994487"/>
          </a:xfrm>
        </p:grpSpPr>
        <p:sp>
          <p:nvSpPr>
            <p:cNvPr id="25" name="淘宝店chenying0907出品 8"/>
            <p:cNvSpPr/>
            <p:nvPr/>
          </p:nvSpPr>
          <p:spPr bwMode="auto">
            <a:xfrm>
              <a:off x="4825730" y="1971210"/>
              <a:ext cx="1194481" cy="994487"/>
            </a:xfrm>
            <a:custGeom>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0" name="TextBox 20"/>
            <p:cNvSpPr txBox="1"/>
            <p:nvPr/>
          </p:nvSpPr>
          <p:spPr>
            <a:xfrm>
              <a:off x="5350033" y="2191454"/>
              <a:ext cx="145874"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1</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36" name="淘宝店chenying0907出品 35"/>
          <p:cNvGrpSpPr/>
          <p:nvPr/>
        </p:nvGrpSpPr>
        <p:grpSpPr>
          <a:xfrm>
            <a:off x="4641601" y="1472461"/>
            <a:ext cx="882507" cy="751002"/>
            <a:chOff x="6188801" y="1963281"/>
            <a:chExt cx="1176676" cy="1001336"/>
          </a:xfrm>
        </p:grpSpPr>
        <p:sp>
          <p:nvSpPr>
            <p:cNvPr id="27" name="淘宝店chenying0907出品 10"/>
            <p:cNvSpPr/>
            <p:nvPr/>
          </p:nvSpPr>
          <p:spPr bwMode="auto">
            <a:xfrm>
              <a:off x="6188801" y="1963281"/>
              <a:ext cx="1176676" cy="1001336"/>
            </a:xfrm>
            <a:custGeom>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2" name="TextBox 20"/>
            <p:cNvSpPr txBox="1"/>
            <p:nvPr/>
          </p:nvSpPr>
          <p:spPr>
            <a:xfrm>
              <a:off x="6661723" y="2186950"/>
              <a:ext cx="230832"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2</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44" name="淘宝店chenying0907出品 43"/>
          <p:cNvGrpSpPr/>
          <p:nvPr/>
        </p:nvGrpSpPr>
        <p:grpSpPr>
          <a:xfrm>
            <a:off x="5246440" y="2270782"/>
            <a:ext cx="621557" cy="885587"/>
            <a:chOff x="6995253" y="3027708"/>
            <a:chExt cx="828742" cy="1180783"/>
          </a:xfrm>
        </p:grpSpPr>
        <p:sp>
          <p:nvSpPr>
            <p:cNvPr id="21" name="淘宝店chenying0907出品 5"/>
            <p:cNvSpPr/>
            <p:nvPr/>
          </p:nvSpPr>
          <p:spPr bwMode="auto">
            <a:xfrm>
              <a:off x="6995253" y="3027708"/>
              <a:ext cx="828742" cy="1180783"/>
            </a:xfrm>
            <a:custGeom>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3" name="TextBox 20"/>
            <p:cNvSpPr txBox="1"/>
            <p:nvPr/>
          </p:nvSpPr>
          <p:spPr>
            <a:xfrm>
              <a:off x="7398600" y="3341100"/>
              <a:ext cx="246862"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3</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48" name="淘宝店chenying0907出品 47"/>
          <p:cNvGrpSpPr/>
          <p:nvPr/>
        </p:nvGrpSpPr>
        <p:grpSpPr>
          <a:xfrm>
            <a:off x="4641601" y="3223634"/>
            <a:ext cx="882507" cy="748949"/>
            <a:chOff x="6188801" y="4298178"/>
            <a:chExt cx="1176676" cy="998599"/>
          </a:xfrm>
        </p:grpSpPr>
        <p:sp>
          <p:nvSpPr>
            <p:cNvPr id="24" name="淘宝店chenying0907出品 7"/>
            <p:cNvSpPr/>
            <p:nvPr/>
          </p:nvSpPr>
          <p:spPr bwMode="auto">
            <a:xfrm>
              <a:off x="6188801" y="4298178"/>
              <a:ext cx="1176676" cy="998599"/>
            </a:xfrm>
            <a:custGeom>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4" name="TextBox 20"/>
            <p:cNvSpPr txBox="1"/>
            <p:nvPr/>
          </p:nvSpPr>
          <p:spPr>
            <a:xfrm>
              <a:off x="6674897" y="4515973"/>
              <a:ext cx="227626"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4</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9" name="淘宝店chenying0907出品 88"/>
          <p:cNvGrpSpPr/>
          <p:nvPr/>
        </p:nvGrpSpPr>
        <p:grpSpPr>
          <a:xfrm>
            <a:off x="3619298" y="3221797"/>
            <a:ext cx="895861" cy="745865"/>
            <a:chOff x="4825730" y="4295729"/>
            <a:chExt cx="1194481" cy="994487"/>
          </a:xfrm>
        </p:grpSpPr>
        <p:sp>
          <p:nvSpPr>
            <p:cNvPr id="26" name="淘宝店chenying0907出品 9"/>
            <p:cNvSpPr/>
            <p:nvPr/>
          </p:nvSpPr>
          <p:spPr bwMode="auto">
            <a:xfrm>
              <a:off x="4825730" y="4295729"/>
              <a:ext cx="1194481" cy="994487"/>
            </a:xfrm>
            <a:custGeom>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5" name="TextBox 20"/>
            <p:cNvSpPr txBox="1"/>
            <p:nvPr/>
          </p:nvSpPr>
          <p:spPr>
            <a:xfrm>
              <a:off x="5310697" y="4515973"/>
              <a:ext cx="240451"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5</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90" name="淘宝店chenying0907出品 89"/>
          <p:cNvGrpSpPr/>
          <p:nvPr/>
        </p:nvGrpSpPr>
        <p:grpSpPr>
          <a:xfrm>
            <a:off x="3276004" y="2270782"/>
            <a:ext cx="621557" cy="885587"/>
            <a:chOff x="4368005" y="3027708"/>
            <a:chExt cx="828742" cy="1180783"/>
          </a:xfrm>
        </p:grpSpPr>
        <p:sp>
          <p:nvSpPr>
            <p:cNvPr id="23" name="淘宝店chenying0907出品 6"/>
            <p:cNvSpPr/>
            <p:nvPr/>
          </p:nvSpPr>
          <p:spPr bwMode="auto">
            <a:xfrm>
              <a:off x="4368005" y="3027708"/>
              <a:ext cx="828742" cy="1180783"/>
            </a:xfrm>
            <a:custGeom>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6" name="TextBox 20"/>
            <p:cNvSpPr txBox="1"/>
            <p:nvPr/>
          </p:nvSpPr>
          <p:spPr>
            <a:xfrm>
              <a:off x="4658944" y="3341100"/>
              <a:ext cx="246863"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6</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sp>
        <p:nvSpPr>
          <p:cNvPr id="77" name="TextBox 19"/>
          <p:cNvSpPr txBox="1"/>
          <p:nvPr/>
        </p:nvSpPr>
        <p:spPr>
          <a:xfrm>
            <a:off x="2272959" y="1077128"/>
            <a:ext cx="1329915"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产品推介</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78" name="TextBox 106"/>
          <p:cNvSpPr txBox="1"/>
          <p:nvPr/>
        </p:nvSpPr>
        <p:spPr>
          <a:xfrm>
            <a:off x="1442487" y="1463089"/>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79" name="TextBox 19"/>
          <p:cNvSpPr txBox="1"/>
          <p:nvPr/>
        </p:nvSpPr>
        <p:spPr>
          <a:xfrm>
            <a:off x="5627531" y="1077128"/>
            <a:ext cx="1329915" cy="276999"/>
          </a:xfrm>
          <a:prstGeom prst="rect">
            <a:avLst/>
          </a:prstGeom>
          <a:noFill/>
        </p:spPr>
        <p:txBody>
          <a:bodyPr wrap="square" lIns="0" tIns="0" rIns="0" bIns="0"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节目表演</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0" name="TextBox 106"/>
          <p:cNvSpPr txBox="1"/>
          <p:nvPr/>
        </p:nvSpPr>
        <p:spPr>
          <a:xfrm>
            <a:off x="5627532" y="1463089"/>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81" name="TextBox 19"/>
          <p:cNvSpPr txBox="1"/>
          <p:nvPr/>
        </p:nvSpPr>
        <p:spPr>
          <a:xfrm>
            <a:off x="6170507" y="2325843"/>
            <a:ext cx="1329915" cy="276999"/>
          </a:xfrm>
          <a:prstGeom prst="rect">
            <a:avLst/>
          </a:prstGeom>
          <a:noFill/>
        </p:spPr>
        <p:txBody>
          <a:bodyPr wrap="square" lIns="0" tIns="0" rIns="0" bIns="0"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游戏互动</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2" name="TextBox 106"/>
          <p:cNvSpPr txBox="1"/>
          <p:nvPr/>
        </p:nvSpPr>
        <p:spPr>
          <a:xfrm>
            <a:off x="6170507" y="2711804"/>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83" name="TextBox 19"/>
          <p:cNvSpPr txBox="1"/>
          <p:nvPr/>
        </p:nvSpPr>
        <p:spPr>
          <a:xfrm>
            <a:off x="5627531" y="3802478"/>
            <a:ext cx="1329915" cy="276999"/>
          </a:xfrm>
          <a:prstGeom prst="rect">
            <a:avLst/>
          </a:prstGeom>
          <a:noFill/>
        </p:spPr>
        <p:txBody>
          <a:bodyPr wrap="square" lIns="0" tIns="0" rIns="0" bIns="0"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嘉宾演讲</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4" name="TextBox 106"/>
          <p:cNvSpPr txBox="1"/>
          <p:nvPr/>
        </p:nvSpPr>
        <p:spPr>
          <a:xfrm>
            <a:off x="5627532" y="4188439"/>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85" name="TextBox 19"/>
          <p:cNvSpPr txBox="1"/>
          <p:nvPr/>
        </p:nvSpPr>
        <p:spPr>
          <a:xfrm>
            <a:off x="2272959" y="3802478"/>
            <a:ext cx="1329915"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幸运抽奖</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6" name="TextBox 106"/>
          <p:cNvSpPr txBox="1"/>
          <p:nvPr/>
        </p:nvSpPr>
        <p:spPr>
          <a:xfrm>
            <a:off x="1448185" y="4188439"/>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87" name="TextBox 19"/>
          <p:cNvSpPr txBox="1"/>
          <p:nvPr/>
        </p:nvSpPr>
        <p:spPr>
          <a:xfrm>
            <a:off x="1616354" y="2327247"/>
            <a:ext cx="1329915"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现场交流</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8" name="TextBox 106"/>
          <p:cNvSpPr txBox="1"/>
          <p:nvPr/>
        </p:nvSpPr>
        <p:spPr>
          <a:xfrm>
            <a:off x="791580" y="2713208"/>
            <a:ext cx="2160388"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91"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anim calcmode="lin" valueType="num">
                                      <p:cBhvr>
                                        <p:cTn id="10" dur="500" fill="hold"/>
                                        <p:tgtEl>
                                          <p:spTgt spid="34"/>
                                        </p:tgtEl>
                                        <p:attrNameLst>
                                          <p:attrName>ppt_x</p:attrName>
                                        </p:attrNameLst>
                                      </p:cBhvr>
                                      <p:tavLst>
                                        <p:tav tm="0">
                                          <p:val>
                                            <p:fltVal val="0.5"/>
                                          </p:val>
                                        </p:tav>
                                        <p:tav tm="100000">
                                          <p:val>
                                            <p:strVal val="#ppt_x"/>
                                          </p:val>
                                        </p:tav>
                                      </p:tavLst>
                                    </p:anim>
                                    <p:anim calcmode="lin" valueType="num">
                                      <p:cBhvr>
                                        <p:cTn id="11" dur="500" fill="hold"/>
                                        <p:tgtEl>
                                          <p:spTgt spid="3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fltVal val="0.5"/>
                                          </p:val>
                                        </p:tav>
                                        <p:tav tm="100000">
                                          <p:val>
                                            <p:strVal val="#ppt_x"/>
                                          </p:val>
                                        </p:tav>
                                      </p:tavLst>
                                    </p:anim>
                                    <p:anim calcmode="lin" valueType="num">
                                      <p:cBhvr>
                                        <p:cTn id="18" dur="500" fill="hold"/>
                                        <p:tgtEl>
                                          <p:spTgt spid="3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fltVal val="0.5"/>
                                          </p:val>
                                        </p:tav>
                                        <p:tav tm="100000">
                                          <p:val>
                                            <p:strVal val="#ppt_x"/>
                                          </p:val>
                                        </p:tav>
                                      </p:tavLst>
                                    </p:anim>
                                    <p:anim calcmode="lin" valueType="num">
                                      <p:cBhvr>
                                        <p:cTn id="25" dur="500" fill="hold"/>
                                        <p:tgtEl>
                                          <p:spTgt spid="4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fltVal val="0.5"/>
                                          </p:val>
                                        </p:tav>
                                        <p:tav tm="100000">
                                          <p:val>
                                            <p:strVal val="#ppt_x"/>
                                          </p:val>
                                        </p:tav>
                                      </p:tavLst>
                                    </p:anim>
                                    <p:anim calcmode="lin" valueType="num">
                                      <p:cBhvr>
                                        <p:cTn id="32" dur="500" fill="hold"/>
                                        <p:tgtEl>
                                          <p:spTgt spid="48"/>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anim calcmode="lin" valueType="num">
                                      <p:cBhvr>
                                        <p:cTn id="38" dur="500" fill="hold"/>
                                        <p:tgtEl>
                                          <p:spTgt spid="89"/>
                                        </p:tgtEl>
                                        <p:attrNameLst>
                                          <p:attrName>ppt_x</p:attrName>
                                        </p:attrNameLst>
                                      </p:cBhvr>
                                      <p:tavLst>
                                        <p:tav tm="0">
                                          <p:val>
                                            <p:fltVal val="0.5"/>
                                          </p:val>
                                        </p:tav>
                                        <p:tav tm="100000">
                                          <p:val>
                                            <p:strVal val="#ppt_x"/>
                                          </p:val>
                                        </p:tav>
                                      </p:tavLst>
                                    </p:anim>
                                    <p:anim calcmode="lin" valueType="num">
                                      <p:cBhvr>
                                        <p:cTn id="39" dur="500" fill="hold"/>
                                        <p:tgtEl>
                                          <p:spTgt spid="89"/>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90"/>
                                        </p:tgtEl>
                                        <p:attrNameLst>
                                          <p:attrName>style.visibility</p:attrName>
                                        </p:attrNameLst>
                                      </p:cBhvr>
                                      <p:to>
                                        <p:strVal val="visible"/>
                                      </p:to>
                                    </p:set>
                                    <p:anim calcmode="lin" valueType="num">
                                      <p:cBhvr>
                                        <p:cTn id="42" dur="500" fill="hold"/>
                                        <p:tgtEl>
                                          <p:spTgt spid="90"/>
                                        </p:tgtEl>
                                        <p:attrNameLst>
                                          <p:attrName>ppt_w</p:attrName>
                                        </p:attrNameLst>
                                      </p:cBhvr>
                                      <p:tavLst>
                                        <p:tav tm="0">
                                          <p:val>
                                            <p:fltVal val="0"/>
                                          </p:val>
                                        </p:tav>
                                        <p:tav tm="100000">
                                          <p:val>
                                            <p:strVal val="#ppt_w"/>
                                          </p:val>
                                        </p:tav>
                                      </p:tavLst>
                                    </p:anim>
                                    <p:anim calcmode="lin" valueType="num">
                                      <p:cBhvr>
                                        <p:cTn id="43" dur="500" fill="hold"/>
                                        <p:tgtEl>
                                          <p:spTgt spid="90"/>
                                        </p:tgtEl>
                                        <p:attrNameLst>
                                          <p:attrName>ppt_h</p:attrName>
                                        </p:attrNameLst>
                                      </p:cBhvr>
                                      <p:tavLst>
                                        <p:tav tm="0">
                                          <p:val>
                                            <p:fltVal val="0"/>
                                          </p:val>
                                        </p:tav>
                                        <p:tav tm="100000">
                                          <p:val>
                                            <p:strVal val="#ppt_h"/>
                                          </p:val>
                                        </p:tav>
                                      </p:tavLst>
                                    </p:anim>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fltVal val="0.5"/>
                                          </p:val>
                                        </p:tav>
                                        <p:tav tm="100000">
                                          <p:val>
                                            <p:strVal val="#ppt_x"/>
                                          </p:val>
                                        </p:tav>
                                      </p:tavLst>
                                    </p:anim>
                                    <p:anim calcmode="lin" valueType="num">
                                      <p:cBhvr>
                                        <p:cTn id="46" dur="500" fill="hold"/>
                                        <p:tgtEl>
                                          <p:spTgt spid="90"/>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par>
                          <p:cTn id="53" fill="hold" nodeType="afterGroup">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right)">
                                      <p:cBhvr>
                                        <p:cTn id="56" dur="500"/>
                                        <p:tgtEl>
                                          <p:spTgt spid="7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nodeType="afterGroup">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childTnLst>
                          </p:cTn>
                        </p:par>
                        <p:par>
                          <p:cTn id="67" fill="hold" nodeType="afterGroup">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500"/>
                                        <p:tgtEl>
                                          <p:spTgt spid="82"/>
                                        </p:tgtEl>
                                      </p:cBhvr>
                                    </p:animEffect>
                                  </p:childTnLst>
                                </p:cTn>
                              </p:par>
                            </p:childTnLst>
                          </p:cTn>
                        </p:par>
                        <p:par>
                          <p:cTn id="74" fill="hold" nodeType="afterGroup">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left)">
                                      <p:cBhvr>
                                        <p:cTn id="77" dur="500"/>
                                        <p:tgtEl>
                                          <p:spTgt spid="8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wipe(left)">
                                      <p:cBhvr>
                                        <p:cTn id="80" dur="500"/>
                                        <p:tgtEl>
                                          <p:spTgt spid="84"/>
                                        </p:tgtEl>
                                      </p:cBhvr>
                                    </p:animEffect>
                                  </p:childTnLst>
                                </p:cTn>
                              </p:par>
                            </p:childTnLst>
                          </p:cTn>
                        </p:par>
                        <p:par>
                          <p:cTn id="81" fill="hold" nodeType="afterGroup">
                            <p:stCondLst>
                              <p:cond delay="4000"/>
                            </p:stCondLst>
                            <p:childTnLst>
                              <p:par>
                                <p:cTn id="82" presetID="22" presetClass="entr" presetSubtype="2" fill="hold" grpId="0"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right)">
                                      <p:cBhvr>
                                        <p:cTn id="84" dur="500"/>
                                        <p:tgtEl>
                                          <p:spTgt spid="85"/>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right)">
                                      <p:cBhvr>
                                        <p:cTn id="87" dur="500"/>
                                        <p:tgtEl>
                                          <p:spTgt spid="86"/>
                                        </p:tgtEl>
                                      </p:cBhvr>
                                    </p:animEffect>
                                  </p:childTnLst>
                                </p:cTn>
                              </p:par>
                            </p:childTnLst>
                          </p:cTn>
                        </p:par>
                        <p:par>
                          <p:cTn id="88" fill="hold" nodeType="afterGroup">
                            <p:stCondLst>
                              <p:cond delay="4500"/>
                            </p:stCondLst>
                            <p:childTnLst>
                              <p:par>
                                <p:cTn id="89" presetID="22" presetClass="entr" presetSubtype="2"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right)">
                                      <p:cBhvr>
                                        <p:cTn id="91" dur="500"/>
                                        <p:tgtEl>
                                          <p:spTgt spid="8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wipe(right)">
                                      <p:cBhvr>
                                        <p:cTn id="9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淘宝店chenying0907出品 37"/>
          <p:cNvSpPr/>
          <p:nvPr/>
        </p:nvSpPr>
        <p:spPr>
          <a:xfrm rot="2700000">
            <a:off x="4079301" y="1236536"/>
            <a:ext cx="228674" cy="228674"/>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淘宝店chenying0907出品 40"/>
          <p:cNvSpPr/>
          <p:nvPr/>
        </p:nvSpPr>
        <p:spPr>
          <a:xfrm rot="18900000" flipH="1">
            <a:off x="4803533" y="1992135"/>
            <a:ext cx="228674" cy="228674"/>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淘宝店chenying0907出品 45"/>
          <p:cNvSpPr/>
          <p:nvPr/>
        </p:nvSpPr>
        <p:spPr>
          <a:xfrm rot="2700000">
            <a:off x="4079301" y="2747734"/>
            <a:ext cx="228674" cy="228674"/>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淘宝店chenying0907出品 48"/>
          <p:cNvSpPr/>
          <p:nvPr/>
        </p:nvSpPr>
        <p:spPr>
          <a:xfrm rot="18900000" flipH="1">
            <a:off x="4803533" y="3503332"/>
            <a:ext cx="228674" cy="228674"/>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淘宝店chenying0907出品 51"/>
          <p:cNvSpPr/>
          <p:nvPr/>
        </p:nvSpPr>
        <p:spPr>
          <a:xfrm rot="2700000">
            <a:off x="4079301" y="4258930"/>
            <a:ext cx="228674" cy="228674"/>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p:nvPr>
        </p:nvSpPr>
        <p:spPr/>
        <p:txBody>
          <a:bodyPr/>
          <a:lstStyle/>
          <a:p>
            <a:r>
              <a:rPr lang="zh-CN" altLang="en-US"/>
              <a:t>进度规划</a:t>
            </a:r>
            <a:endParaRPr lang="zh-CN" altLang="en-US"/>
          </a:p>
        </p:txBody>
      </p:sp>
      <p:sp>
        <p:nvSpPr>
          <p:cNvPr id="55"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淘宝店chenying0907出品 86"/>
          <p:cNvGrpSpPr/>
          <p:nvPr/>
        </p:nvGrpSpPr>
        <p:grpSpPr>
          <a:xfrm>
            <a:off x="4210458" y="1005576"/>
            <a:ext cx="690591" cy="690591"/>
            <a:chOff x="5613944" y="1340768"/>
            <a:chExt cx="920788" cy="920788"/>
          </a:xfrm>
        </p:grpSpPr>
        <p:sp>
          <p:nvSpPr>
            <p:cNvPr id="24" name="淘宝店chenying0907出品 23"/>
            <p:cNvSpPr/>
            <p:nvPr/>
          </p:nvSpPr>
          <p:spPr>
            <a:xfrm>
              <a:off x="5613944" y="1340768"/>
              <a:ext cx="920788" cy="9207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淘宝店chenying0907出品 62"/>
            <p:cNvGrpSpPr/>
            <p:nvPr/>
          </p:nvGrpSpPr>
          <p:grpSpPr>
            <a:xfrm>
              <a:off x="5875566" y="1442091"/>
              <a:ext cx="397545" cy="718142"/>
              <a:chOff x="5875566" y="1432788"/>
              <a:chExt cx="397545" cy="718142"/>
            </a:xfrm>
          </p:grpSpPr>
          <p:sp>
            <p:nvSpPr>
              <p:cNvPr id="54" name="TextBox 20"/>
              <p:cNvSpPr txBox="1"/>
              <p:nvPr/>
            </p:nvSpPr>
            <p:spPr>
              <a:xfrm>
                <a:off x="5875566" y="1596932"/>
                <a:ext cx="397545"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01</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sp>
            <p:nvSpPr>
              <p:cNvPr id="56" name="TextBox 20"/>
              <p:cNvSpPr txBox="1"/>
              <p:nvPr/>
            </p:nvSpPr>
            <p:spPr>
              <a:xfrm>
                <a:off x="5881977" y="1432788"/>
                <a:ext cx="384722" cy="225702"/>
              </a:xfrm>
              <a:prstGeom prst="rect">
                <a:avLst/>
              </a:prstGeom>
              <a:noFill/>
            </p:spPr>
            <p:txBody>
              <a:bodyPr wrap="none" lIns="0" tIns="0" rIns="0" bIns="0" rtlCol="0">
                <a:spAutoFit/>
              </a:bodyPr>
              <a:lstStyle/>
              <a:p>
                <a:pPr algn="ctr"/>
                <a:r>
                  <a:rPr lang="en-US" altLang="zh-CN" sz="1100">
                    <a:solidFill>
                      <a:schemeClr val="bg1">
                        <a:lumMod val="95000"/>
                      </a:schemeClr>
                    </a:solidFill>
                    <a:latin typeface="微软雅黑" panose="020b0503020204020204" pitchFamily="34" charset="-122"/>
                    <a:ea typeface="微软雅黑" panose="020b0503020204020204" pitchFamily="34" charset="-122"/>
                  </a:rPr>
                  <a:t>step</a:t>
                </a:r>
                <a:endParaRPr lang="zh-CN" altLang="en-US" sz="110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88" name="淘宝店chenying0907出品 87"/>
          <p:cNvGrpSpPr/>
          <p:nvPr/>
        </p:nvGrpSpPr>
        <p:grpSpPr>
          <a:xfrm>
            <a:off x="4210458" y="1761175"/>
            <a:ext cx="690591" cy="690591"/>
            <a:chOff x="5613944" y="2348233"/>
            <a:chExt cx="920788" cy="920788"/>
          </a:xfrm>
        </p:grpSpPr>
        <p:sp>
          <p:nvSpPr>
            <p:cNvPr id="42" name="淘宝店chenying0907出品 41"/>
            <p:cNvSpPr/>
            <p:nvPr/>
          </p:nvSpPr>
          <p:spPr>
            <a:xfrm flipH="1">
              <a:off x="5613944" y="2348233"/>
              <a:ext cx="920788" cy="9207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淘宝店chenying0907出品 58"/>
            <p:cNvGrpSpPr/>
            <p:nvPr/>
          </p:nvGrpSpPr>
          <p:grpSpPr>
            <a:xfrm>
              <a:off x="5881976" y="2449556"/>
              <a:ext cx="384723" cy="718142"/>
              <a:chOff x="5881975" y="2469108"/>
              <a:chExt cx="384723" cy="718142"/>
            </a:xfrm>
          </p:grpSpPr>
          <p:sp>
            <p:nvSpPr>
              <p:cNvPr id="57" name="TextBox 20"/>
              <p:cNvSpPr txBox="1"/>
              <p:nvPr/>
            </p:nvSpPr>
            <p:spPr>
              <a:xfrm>
                <a:off x="5884382" y="2633252"/>
                <a:ext cx="379911"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02</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sp>
            <p:nvSpPr>
              <p:cNvPr id="58" name="TextBox 20"/>
              <p:cNvSpPr txBox="1"/>
              <p:nvPr/>
            </p:nvSpPr>
            <p:spPr>
              <a:xfrm>
                <a:off x="5881975" y="2469108"/>
                <a:ext cx="384723" cy="225702"/>
              </a:xfrm>
              <a:prstGeom prst="rect">
                <a:avLst/>
              </a:prstGeom>
              <a:noFill/>
            </p:spPr>
            <p:txBody>
              <a:bodyPr wrap="none" lIns="0" tIns="0" rIns="0" bIns="0" rtlCol="0">
                <a:spAutoFit/>
              </a:bodyPr>
              <a:lstStyle/>
              <a:p>
                <a:pPr algn="ctr"/>
                <a:r>
                  <a:rPr lang="en-US" altLang="zh-CN" sz="1100">
                    <a:solidFill>
                      <a:schemeClr val="bg1">
                        <a:lumMod val="95000"/>
                      </a:schemeClr>
                    </a:solidFill>
                    <a:latin typeface="微软雅黑" panose="020b0503020204020204" pitchFamily="34" charset="-122"/>
                    <a:ea typeface="微软雅黑" panose="020b0503020204020204" pitchFamily="34" charset="-122"/>
                  </a:rPr>
                  <a:t>step</a:t>
                </a:r>
                <a:endParaRPr lang="zh-CN" altLang="en-US" sz="110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89" name="淘宝店chenying0907出品 88"/>
          <p:cNvGrpSpPr/>
          <p:nvPr/>
        </p:nvGrpSpPr>
        <p:grpSpPr>
          <a:xfrm>
            <a:off x="4210458" y="2516774"/>
            <a:ext cx="690591" cy="690591"/>
            <a:chOff x="5613944" y="3355698"/>
            <a:chExt cx="920788" cy="920788"/>
          </a:xfrm>
        </p:grpSpPr>
        <p:sp>
          <p:nvSpPr>
            <p:cNvPr id="47" name="淘宝店chenying0907出品 46"/>
            <p:cNvSpPr/>
            <p:nvPr/>
          </p:nvSpPr>
          <p:spPr>
            <a:xfrm>
              <a:off x="5613944" y="3355698"/>
              <a:ext cx="920788" cy="9207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淘宝店chenying0907出品 59"/>
            <p:cNvGrpSpPr/>
            <p:nvPr/>
          </p:nvGrpSpPr>
          <p:grpSpPr>
            <a:xfrm>
              <a:off x="5876368" y="3457021"/>
              <a:ext cx="395942" cy="718142"/>
              <a:chOff x="5876367" y="2469108"/>
              <a:chExt cx="395942" cy="718142"/>
            </a:xfrm>
          </p:grpSpPr>
          <p:sp>
            <p:nvSpPr>
              <p:cNvPr id="61" name="TextBox 20"/>
              <p:cNvSpPr txBox="1"/>
              <p:nvPr/>
            </p:nvSpPr>
            <p:spPr>
              <a:xfrm>
                <a:off x="5876367" y="2633252"/>
                <a:ext cx="395942"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03</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sp>
            <p:nvSpPr>
              <p:cNvPr id="62" name="TextBox 20"/>
              <p:cNvSpPr txBox="1"/>
              <p:nvPr/>
            </p:nvSpPr>
            <p:spPr>
              <a:xfrm>
                <a:off x="5881976" y="2469108"/>
                <a:ext cx="384722" cy="225702"/>
              </a:xfrm>
              <a:prstGeom prst="rect">
                <a:avLst/>
              </a:prstGeom>
              <a:noFill/>
            </p:spPr>
            <p:txBody>
              <a:bodyPr wrap="none" lIns="0" tIns="0" rIns="0" bIns="0" rtlCol="0">
                <a:spAutoFit/>
              </a:bodyPr>
              <a:lstStyle/>
              <a:p>
                <a:pPr algn="ctr"/>
                <a:r>
                  <a:rPr lang="en-US" altLang="zh-CN" sz="1100">
                    <a:solidFill>
                      <a:schemeClr val="bg1">
                        <a:lumMod val="95000"/>
                      </a:schemeClr>
                    </a:solidFill>
                    <a:latin typeface="微软雅黑" panose="020b0503020204020204" pitchFamily="34" charset="-122"/>
                    <a:ea typeface="微软雅黑" panose="020b0503020204020204" pitchFamily="34" charset="-122"/>
                  </a:rPr>
                  <a:t>step</a:t>
                </a:r>
                <a:endParaRPr lang="zh-CN" altLang="en-US" sz="110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90" name="淘宝店chenying0907出品 89"/>
          <p:cNvGrpSpPr/>
          <p:nvPr/>
        </p:nvGrpSpPr>
        <p:grpSpPr>
          <a:xfrm>
            <a:off x="4210458" y="3272371"/>
            <a:ext cx="690591" cy="690591"/>
            <a:chOff x="5613944" y="4363162"/>
            <a:chExt cx="920788" cy="920788"/>
          </a:xfrm>
        </p:grpSpPr>
        <p:sp>
          <p:nvSpPr>
            <p:cNvPr id="50" name="淘宝店chenying0907出品 49"/>
            <p:cNvSpPr/>
            <p:nvPr/>
          </p:nvSpPr>
          <p:spPr>
            <a:xfrm flipH="1">
              <a:off x="5613944" y="4363162"/>
              <a:ext cx="920788" cy="9207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淘宝店chenying0907出品 63"/>
            <p:cNvGrpSpPr/>
            <p:nvPr/>
          </p:nvGrpSpPr>
          <p:grpSpPr>
            <a:xfrm>
              <a:off x="5881977" y="4464485"/>
              <a:ext cx="384722" cy="718142"/>
              <a:chOff x="5881976" y="2469108"/>
              <a:chExt cx="384722" cy="718142"/>
            </a:xfrm>
          </p:grpSpPr>
          <p:sp>
            <p:nvSpPr>
              <p:cNvPr id="65" name="TextBox 20"/>
              <p:cNvSpPr txBox="1"/>
              <p:nvPr/>
            </p:nvSpPr>
            <p:spPr>
              <a:xfrm>
                <a:off x="5885985" y="2633252"/>
                <a:ext cx="376706"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04</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sp>
            <p:nvSpPr>
              <p:cNvPr id="66" name="TextBox 20"/>
              <p:cNvSpPr txBox="1"/>
              <p:nvPr/>
            </p:nvSpPr>
            <p:spPr>
              <a:xfrm>
                <a:off x="5881976" y="2469108"/>
                <a:ext cx="384722" cy="225702"/>
              </a:xfrm>
              <a:prstGeom prst="rect">
                <a:avLst/>
              </a:prstGeom>
              <a:noFill/>
            </p:spPr>
            <p:txBody>
              <a:bodyPr wrap="none" lIns="0" tIns="0" rIns="0" bIns="0" rtlCol="0">
                <a:spAutoFit/>
              </a:bodyPr>
              <a:lstStyle/>
              <a:p>
                <a:pPr algn="ctr"/>
                <a:r>
                  <a:rPr lang="en-US" altLang="zh-CN" sz="1100">
                    <a:solidFill>
                      <a:schemeClr val="bg1">
                        <a:lumMod val="95000"/>
                      </a:schemeClr>
                    </a:solidFill>
                    <a:latin typeface="微软雅黑" panose="020b0503020204020204" pitchFamily="34" charset="-122"/>
                    <a:ea typeface="微软雅黑" panose="020b0503020204020204" pitchFamily="34" charset="-122"/>
                  </a:rPr>
                  <a:t>step</a:t>
                </a:r>
                <a:endParaRPr lang="zh-CN" altLang="en-US" sz="110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91" name="淘宝店chenying0907出品 90"/>
          <p:cNvGrpSpPr/>
          <p:nvPr/>
        </p:nvGrpSpPr>
        <p:grpSpPr>
          <a:xfrm>
            <a:off x="4210458" y="4027970"/>
            <a:ext cx="690591" cy="690591"/>
            <a:chOff x="5613944" y="5370626"/>
            <a:chExt cx="920788" cy="920788"/>
          </a:xfrm>
        </p:grpSpPr>
        <p:sp>
          <p:nvSpPr>
            <p:cNvPr id="53" name="淘宝店chenying0907出品 52"/>
            <p:cNvSpPr/>
            <p:nvPr/>
          </p:nvSpPr>
          <p:spPr>
            <a:xfrm>
              <a:off x="5613944" y="5370626"/>
              <a:ext cx="920788" cy="9207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淘宝店chenying0907出品 66"/>
            <p:cNvGrpSpPr/>
            <p:nvPr/>
          </p:nvGrpSpPr>
          <p:grpSpPr>
            <a:xfrm>
              <a:off x="5879574" y="5471949"/>
              <a:ext cx="389530" cy="718142"/>
              <a:chOff x="5879573" y="2469108"/>
              <a:chExt cx="389530" cy="718142"/>
            </a:xfrm>
          </p:grpSpPr>
          <p:sp>
            <p:nvSpPr>
              <p:cNvPr id="68" name="TextBox 20"/>
              <p:cNvSpPr txBox="1"/>
              <p:nvPr/>
            </p:nvSpPr>
            <p:spPr>
              <a:xfrm>
                <a:off x="5879573" y="2633252"/>
                <a:ext cx="389530"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05</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sp>
            <p:nvSpPr>
              <p:cNvPr id="69" name="TextBox 20"/>
              <p:cNvSpPr txBox="1"/>
              <p:nvPr/>
            </p:nvSpPr>
            <p:spPr>
              <a:xfrm>
                <a:off x="5881976" y="2469108"/>
                <a:ext cx="384722" cy="225702"/>
              </a:xfrm>
              <a:prstGeom prst="rect">
                <a:avLst/>
              </a:prstGeom>
              <a:noFill/>
            </p:spPr>
            <p:txBody>
              <a:bodyPr wrap="none" lIns="0" tIns="0" rIns="0" bIns="0" rtlCol="0">
                <a:spAutoFit/>
              </a:bodyPr>
              <a:lstStyle/>
              <a:p>
                <a:pPr algn="ctr"/>
                <a:r>
                  <a:rPr lang="en-US" altLang="zh-CN" sz="1100">
                    <a:solidFill>
                      <a:schemeClr val="bg1">
                        <a:lumMod val="95000"/>
                      </a:schemeClr>
                    </a:solidFill>
                    <a:latin typeface="微软雅黑" panose="020b0503020204020204" pitchFamily="34" charset="-122"/>
                    <a:ea typeface="微软雅黑" panose="020b0503020204020204" pitchFamily="34" charset="-122"/>
                  </a:rPr>
                  <a:t>step</a:t>
                </a:r>
                <a:endParaRPr lang="zh-CN" altLang="en-US" sz="110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70" name="TextBox 19"/>
          <p:cNvSpPr txBox="1"/>
          <p:nvPr/>
        </p:nvSpPr>
        <p:spPr>
          <a:xfrm>
            <a:off x="1568047" y="1077128"/>
            <a:ext cx="2160388"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筹备阶段（</a:t>
            </a:r>
            <a:r>
              <a:rPr lang="en-US" altLang="zh-CN" b="1">
                <a:solidFill>
                  <a:schemeClr val="accent1"/>
                </a:solidFill>
                <a:latin typeface="微软雅黑" panose="020b0503020204020204" pitchFamily="34" charset="-122"/>
                <a:ea typeface="微软雅黑" panose="020b0503020204020204" pitchFamily="34" charset="-122"/>
              </a:rPr>
              <a:t>4.10-25</a:t>
            </a:r>
            <a:r>
              <a:rPr lang="zh-CN" altLang="en-US" b="1">
                <a:solidFill>
                  <a:schemeClr val="accent1"/>
                </a:solidFill>
                <a:latin typeface="微软雅黑" panose="020b0503020204020204" pitchFamily="34" charset="-122"/>
                <a:ea typeface="微软雅黑" panose="020b0503020204020204" pitchFamily="34" charset="-122"/>
              </a:rPr>
              <a:t>）</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71" name="TextBox 106"/>
          <p:cNvSpPr txBox="1"/>
          <p:nvPr/>
        </p:nvSpPr>
        <p:spPr>
          <a:xfrm>
            <a:off x="791581" y="1463089"/>
            <a:ext cx="2936855"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72" name="TextBox 19"/>
          <p:cNvSpPr txBox="1"/>
          <p:nvPr/>
        </p:nvSpPr>
        <p:spPr>
          <a:xfrm>
            <a:off x="5385234" y="1728554"/>
            <a:ext cx="2160388" cy="276999"/>
          </a:xfrm>
          <a:prstGeom prst="rect">
            <a:avLst/>
          </a:prstGeom>
          <a:noFill/>
        </p:spPr>
        <p:txBody>
          <a:bodyPr wrap="square" lIns="0" tIns="0" rIns="0" bIns="0"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宣传阶段（</a:t>
            </a:r>
            <a:r>
              <a:rPr lang="en-US" altLang="zh-CN" b="1">
                <a:solidFill>
                  <a:schemeClr val="accent1"/>
                </a:solidFill>
                <a:latin typeface="微软雅黑" panose="020b0503020204020204" pitchFamily="34" charset="-122"/>
                <a:ea typeface="微软雅黑" panose="020b0503020204020204" pitchFamily="34" charset="-122"/>
              </a:rPr>
              <a:t>4.25-5.5</a:t>
            </a:r>
            <a:r>
              <a:rPr lang="zh-CN" altLang="en-US" b="1">
                <a:solidFill>
                  <a:schemeClr val="accent1"/>
                </a:solidFill>
                <a:latin typeface="微软雅黑" panose="020b0503020204020204" pitchFamily="34" charset="-122"/>
                <a:ea typeface="微软雅黑" panose="020b0503020204020204" pitchFamily="34" charset="-122"/>
              </a:rPr>
              <a:t>）</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73" name="TextBox 106"/>
          <p:cNvSpPr txBox="1"/>
          <p:nvPr/>
        </p:nvSpPr>
        <p:spPr>
          <a:xfrm>
            <a:off x="5385234" y="2114515"/>
            <a:ext cx="2967186"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74" name="TextBox 19"/>
          <p:cNvSpPr txBox="1"/>
          <p:nvPr/>
        </p:nvSpPr>
        <p:spPr>
          <a:xfrm>
            <a:off x="1568047" y="2491590"/>
            <a:ext cx="2160388"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准备阶段（</a:t>
            </a:r>
            <a:r>
              <a:rPr lang="en-US" altLang="zh-CN" b="1">
                <a:solidFill>
                  <a:schemeClr val="accent1"/>
                </a:solidFill>
                <a:latin typeface="微软雅黑" panose="020b0503020204020204" pitchFamily="34" charset="-122"/>
                <a:ea typeface="微软雅黑" panose="020b0503020204020204" pitchFamily="34" charset="-122"/>
              </a:rPr>
              <a:t>5.5-5.7</a:t>
            </a:r>
            <a:r>
              <a:rPr lang="zh-CN" altLang="en-US" b="1">
                <a:solidFill>
                  <a:schemeClr val="accent1"/>
                </a:solidFill>
                <a:latin typeface="微软雅黑" panose="020b0503020204020204" pitchFamily="34" charset="-122"/>
                <a:ea typeface="微软雅黑" panose="020b0503020204020204" pitchFamily="34" charset="-122"/>
              </a:rPr>
              <a:t>）</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75" name="TextBox 106"/>
          <p:cNvSpPr txBox="1"/>
          <p:nvPr/>
        </p:nvSpPr>
        <p:spPr>
          <a:xfrm>
            <a:off x="791581" y="2877551"/>
            <a:ext cx="2936855"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78" name="TextBox 19"/>
          <p:cNvSpPr txBox="1"/>
          <p:nvPr/>
        </p:nvSpPr>
        <p:spPr>
          <a:xfrm>
            <a:off x="5385234" y="3253837"/>
            <a:ext cx="2160387" cy="276999"/>
          </a:xfrm>
          <a:prstGeom prst="rect">
            <a:avLst/>
          </a:prstGeom>
          <a:noFill/>
        </p:spPr>
        <p:txBody>
          <a:bodyPr wrap="square" lIns="0" tIns="0" rIns="0" bIns="0"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实施阶段（</a:t>
            </a:r>
            <a:r>
              <a:rPr lang="en-US" altLang="zh-CN" b="1">
                <a:solidFill>
                  <a:schemeClr val="accent1"/>
                </a:solidFill>
                <a:latin typeface="微软雅黑" panose="020b0503020204020204" pitchFamily="34" charset="-122"/>
                <a:ea typeface="微软雅黑" panose="020b0503020204020204" pitchFamily="34" charset="-122"/>
              </a:rPr>
              <a:t>5.8</a:t>
            </a:r>
            <a:r>
              <a:rPr lang="zh-CN" altLang="en-US" b="1">
                <a:solidFill>
                  <a:schemeClr val="accent1"/>
                </a:solidFill>
                <a:latin typeface="微软雅黑" panose="020b0503020204020204" pitchFamily="34" charset="-122"/>
                <a:ea typeface="微软雅黑" panose="020b0503020204020204" pitchFamily="34" charset="-122"/>
              </a:rPr>
              <a:t>）</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79" name="TextBox 106"/>
          <p:cNvSpPr txBox="1"/>
          <p:nvPr/>
        </p:nvSpPr>
        <p:spPr>
          <a:xfrm>
            <a:off x="5415567" y="3710335"/>
            <a:ext cx="2967186"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
        <p:nvSpPr>
          <p:cNvPr id="80" name="TextBox 19"/>
          <p:cNvSpPr txBox="1"/>
          <p:nvPr/>
        </p:nvSpPr>
        <p:spPr>
          <a:xfrm>
            <a:off x="1568047" y="4006065"/>
            <a:ext cx="2160388" cy="276999"/>
          </a:xfrm>
          <a:prstGeom prst="rect">
            <a:avLst/>
          </a:prstGeom>
          <a:noFill/>
        </p:spPr>
        <p:txBody>
          <a:bodyPr wrap="square" lIns="0" tIns="0" rIns="0" bIns="0" rtlCol="0">
            <a:spAutoFit/>
          </a:bodyPr>
          <a:lstStyle/>
          <a:p>
            <a:pPr algn="r"/>
            <a:r>
              <a:rPr lang="zh-CN" altLang="en-US" b="1">
                <a:solidFill>
                  <a:schemeClr val="accent1"/>
                </a:solidFill>
                <a:latin typeface="微软雅黑" panose="020b0503020204020204" pitchFamily="34" charset="-122"/>
                <a:ea typeface="微软雅黑" panose="020b0503020204020204" pitchFamily="34" charset="-122"/>
              </a:rPr>
              <a:t>收尾阶段（</a:t>
            </a:r>
            <a:r>
              <a:rPr lang="en-US" altLang="zh-CN" b="1">
                <a:solidFill>
                  <a:schemeClr val="accent1"/>
                </a:solidFill>
                <a:latin typeface="微软雅黑" panose="020b0503020204020204" pitchFamily="34" charset="-122"/>
                <a:ea typeface="微软雅黑" panose="020b0503020204020204" pitchFamily="34" charset="-122"/>
              </a:rPr>
              <a:t>5.9-10</a:t>
            </a:r>
            <a:r>
              <a:rPr lang="zh-CN" altLang="en-US" b="1">
                <a:solidFill>
                  <a:schemeClr val="accent1"/>
                </a:solidFill>
                <a:latin typeface="微软雅黑" panose="020b0503020204020204" pitchFamily="34" charset="-122"/>
                <a:ea typeface="微软雅黑" panose="020b0503020204020204" pitchFamily="34" charset="-122"/>
              </a:rPr>
              <a:t>）</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1" name="TextBox 106"/>
          <p:cNvSpPr txBox="1"/>
          <p:nvPr/>
        </p:nvSpPr>
        <p:spPr>
          <a:xfrm>
            <a:off x="791581" y="4392026"/>
            <a:ext cx="2936855" cy="338554"/>
          </a:xfrm>
          <a:prstGeom prst="rect">
            <a:avLst/>
          </a:prstGeom>
          <a:noFill/>
        </p:spPr>
        <p:txBody>
          <a:bodyPr wrap="square" lIns="0" tIns="0" rIns="0" bIns="0" rtlCol="0">
            <a:spAutoFit/>
          </a:bodyPr>
          <a:lstStyle/>
          <a:p>
            <a:pPr algn="just">
              <a:lnSpc>
                <a:spcPct val="100000"/>
              </a:lnSpc>
            </a:pPr>
            <a:r>
              <a:rPr lang="zh-CN" altLang="en-US" sz="1100">
                <a:latin typeface="微软雅黑" panose="020b0503020204020204" pitchFamily="34" charset="-122"/>
                <a:ea typeface="微软雅黑" panose="020b0503020204020204" pitchFamily="34" charset="-122"/>
              </a:rPr>
              <a:t>点击输入简要文字内容，言简意赅的说明分项内容</a:t>
            </a:r>
            <a:endParaRPr lang="en-US" altLang="zh-CN" sz="1100">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anim calcmode="lin" valueType="num">
                                      <p:cBhvr>
                                        <p:cTn id="10" dur="500" fill="hold"/>
                                        <p:tgtEl>
                                          <p:spTgt spid="87"/>
                                        </p:tgtEl>
                                        <p:attrNameLst>
                                          <p:attrName>ppt_x</p:attrName>
                                        </p:attrNameLst>
                                      </p:cBhvr>
                                      <p:tavLst>
                                        <p:tav tm="0">
                                          <p:val>
                                            <p:fltVal val="0.5"/>
                                          </p:val>
                                        </p:tav>
                                        <p:tav tm="100000">
                                          <p:val>
                                            <p:strVal val="#ppt_x"/>
                                          </p:val>
                                        </p:tav>
                                      </p:tavLst>
                                    </p:anim>
                                    <p:anim calcmode="lin" valueType="num">
                                      <p:cBhvr>
                                        <p:cTn id="11" dur="500" fill="hold"/>
                                        <p:tgtEl>
                                          <p:spTgt spid="8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88"/>
                                        </p:tgtEl>
                                        <p:attrNameLst>
                                          <p:attrName>style.visibility</p:attrName>
                                        </p:attrNameLst>
                                      </p:cBhvr>
                                      <p:to>
                                        <p:strVal val="visible"/>
                                      </p:to>
                                    </p:set>
                                    <p:anim calcmode="lin" valueType="num">
                                      <p:cBhvr>
                                        <p:cTn id="14" dur="500" fill="hold"/>
                                        <p:tgtEl>
                                          <p:spTgt spid="88"/>
                                        </p:tgtEl>
                                        <p:attrNameLst>
                                          <p:attrName>ppt_w</p:attrName>
                                        </p:attrNameLst>
                                      </p:cBhvr>
                                      <p:tavLst>
                                        <p:tav tm="0">
                                          <p:val>
                                            <p:fltVal val="0"/>
                                          </p:val>
                                        </p:tav>
                                        <p:tav tm="100000">
                                          <p:val>
                                            <p:strVal val="#ppt_w"/>
                                          </p:val>
                                        </p:tav>
                                      </p:tavLst>
                                    </p:anim>
                                    <p:anim calcmode="lin" valueType="num">
                                      <p:cBhvr>
                                        <p:cTn id="15" dur="500" fill="hold"/>
                                        <p:tgtEl>
                                          <p:spTgt spid="88"/>
                                        </p:tgtEl>
                                        <p:attrNameLst>
                                          <p:attrName>ppt_h</p:attrName>
                                        </p:attrNameLst>
                                      </p:cBhvr>
                                      <p:tavLst>
                                        <p:tav tm="0">
                                          <p:val>
                                            <p:fltVal val="0"/>
                                          </p:val>
                                        </p:tav>
                                        <p:tav tm="100000">
                                          <p:val>
                                            <p:strVal val="#ppt_h"/>
                                          </p:val>
                                        </p:tav>
                                      </p:tavLst>
                                    </p:anim>
                                    <p:animEffect transition="in" filter="fade">
                                      <p:cBhvr>
                                        <p:cTn id="16" dur="500"/>
                                        <p:tgtEl>
                                          <p:spTgt spid="88"/>
                                        </p:tgtEl>
                                      </p:cBhvr>
                                    </p:animEffect>
                                    <p:anim calcmode="lin" valueType="num">
                                      <p:cBhvr>
                                        <p:cTn id="17" dur="500" fill="hold"/>
                                        <p:tgtEl>
                                          <p:spTgt spid="88"/>
                                        </p:tgtEl>
                                        <p:attrNameLst>
                                          <p:attrName>ppt_x</p:attrName>
                                        </p:attrNameLst>
                                      </p:cBhvr>
                                      <p:tavLst>
                                        <p:tav tm="0">
                                          <p:val>
                                            <p:fltVal val="0.5"/>
                                          </p:val>
                                        </p:tav>
                                        <p:tav tm="100000">
                                          <p:val>
                                            <p:strVal val="#ppt_x"/>
                                          </p:val>
                                        </p:tav>
                                      </p:tavLst>
                                    </p:anim>
                                    <p:anim calcmode="lin" valueType="num">
                                      <p:cBhvr>
                                        <p:cTn id="18" dur="500" fill="hold"/>
                                        <p:tgtEl>
                                          <p:spTgt spid="8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89"/>
                                        </p:tgtEl>
                                        <p:attrNameLst>
                                          <p:attrName>style.visibility</p:attrName>
                                        </p:attrNameLst>
                                      </p:cBhvr>
                                      <p:to>
                                        <p:strVal val="visible"/>
                                      </p:to>
                                    </p:set>
                                    <p:anim calcmode="lin" valueType="num">
                                      <p:cBhvr>
                                        <p:cTn id="21" dur="500" fill="hold"/>
                                        <p:tgtEl>
                                          <p:spTgt spid="89"/>
                                        </p:tgtEl>
                                        <p:attrNameLst>
                                          <p:attrName>ppt_w</p:attrName>
                                        </p:attrNameLst>
                                      </p:cBhvr>
                                      <p:tavLst>
                                        <p:tav tm="0">
                                          <p:val>
                                            <p:fltVal val="0"/>
                                          </p:val>
                                        </p:tav>
                                        <p:tav tm="100000">
                                          <p:val>
                                            <p:strVal val="#ppt_w"/>
                                          </p:val>
                                        </p:tav>
                                      </p:tavLst>
                                    </p:anim>
                                    <p:anim calcmode="lin" valueType="num">
                                      <p:cBhvr>
                                        <p:cTn id="22" dur="500" fill="hold"/>
                                        <p:tgtEl>
                                          <p:spTgt spid="89"/>
                                        </p:tgtEl>
                                        <p:attrNameLst>
                                          <p:attrName>ppt_h</p:attrName>
                                        </p:attrNameLst>
                                      </p:cBhvr>
                                      <p:tavLst>
                                        <p:tav tm="0">
                                          <p:val>
                                            <p:fltVal val="0"/>
                                          </p:val>
                                        </p:tav>
                                        <p:tav tm="100000">
                                          <p:val>
                                            <p:strVal val="#ppt_h"/>
                                          </p:val>
                                        </p:tav>
                                      </p:tavLst>
                                    </p:anim>
                                    <p:animEffect transition="in" filter="fade">
                                      <p:cBhvr>
                                        <p:cTn id="23" dur="500"/>
                                        <p:tgtEl>
                                          <p:spTgt spid="89"/>
                                        </p:tgtEl>
                                      </p:cBhvr>
                                    </p:animEffect>
                                    <p:anim calcmode="lin" valueType="num">
                                      <p:cBhvr>
                                        <p:cTn id="24" dur="500" fill="hold"/>
                                        <p:tgtEl>
                                          <p:spTgt spid="89"/>
                                        </p:tgtEl>
                                        <p:attrNameLst>
                                          <p:attrName>ppt_x</p:attrName>
                                        </p:attrNameLst>
                                      </p:cBhvr>
                                      <p:tavLst>
                                        <p:tav tm="0">
                                          <p:val>
                                            <p:fltVal val="0.5"/>
                                          </p:val>
                                        </p:tav>
                                        <p:tav tm="100000">
                                          <p:val>
                                            <p:strVal val="#ppt_x"/>
                                          </p:val>
                                        </p:tav>
                                      </p:tavLst>
                                    </p:anim>
                                    <p:anim calcmode="lin" valueType="num">
                                      <p:cBhvr>
                                        <p:cTn id="25" dur="500" fill="hold"/>
                                        <p:tgtEl>
                                          <p:spTgt spid="89"/>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fltVal val="0.5"/>
                                          </p:val>
                                        </p:tav>
                                        <p:tav tm="100000">
                                          <p:val>
                                            <p:strVal val="#ppt_x"/>
                                          </p:val>
                                        </p:tav>
                                      </p:tavLst>
                                    </p:anim>
                                    <p:anim calcmode="lin" valueType="num">
                                      <p:cBhvr>
                                        <p:cTn id="32" dur="500" fill="hold"/>
                                        <p:tgtEl>
                                          <p:spTgt spid="9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500" fill="hold"/>
                                        <p:tgtEl>
                                          <p:spTgt spid="91"/>
                                        </p:tgtEl>
                                        <p:attrNameLst>
                                          <p:attrName>ppt_w</p:attrName>
                                        </p:attrNameLst>
                                      </p:cBhvr>
                                      <p:tavLst>
                                        <p:tav tm="0">
                                          <p:val>
                                            <p:fltVal val="0"/>
                                          </p:val>
                                        </p:tav>
                                        <p:tav tm="100000">
                                          <p:val>
                                            <p:strVal val="#ppt_w"/>
                                          </p:val>
                                        </p:tav>
                                      </p:tavLst>
                                    </p:anim>
                                    <p:anim calcmode="lin" valueType="num">
                                      <p:cBhvr>
                                        <p:cTn id="36" dur="500" fill="hold"/>
                                        <p:tgtEl>
                                          <p:spTgt spid="91"/>
                                        </p:tgtEl>
                                        <p:attrNameLst>
                                          <p:attrName>ppt_h</p:attrName>
                                        </p:attrNameLst>
                                      </p:cBhvr>
                                      <p:tavLst>
                                        <p:tav tm="0">
                                          <p:val>
                                            <p:fltVal val="0"/>
                                          </p:val>
                                        </p:tav>
                                        <p:tav tm="100000">
                                          <p:val>
                                            <p:strVal val="#ppt_h"/>
                                          </p:val>
                                        </p:tav>
                                      </p:tavLst>
                                    </p:anim>
                                    <p:animEffect transition="in" filter="fade">
                                      <p:cBhvr>
                                        <p:cTn id="37" dur="500"/>
                                        <p:tgtEl>
                                          <p:spTgt spid="91"/>
                                        </p:tgtEl>
                                      </p:cBhvr>
                                    </p:animEffect>
                                    <p:anim calcmode="lin" valueType="num">
                                      <p:cBhvr>
                                        <p:cTn id="38" dur="500" fill="hold"/>
                                        <p:tgtEl>
                                          <p:spTgt spid="91"/>
                                        </p:tgtEl>
                                        <p:attrNameLst>
                                          <p:attrName>ppt_x</p:attrName>
                                        </p:attrNameLst>
                                      </p:cBhvr>
                                      <p:tavLst>
                                        <p:tav tm="0">
                                          <p:val>
                                            <p:fltVal val="0.5"/>
                                          </p:val>
                                        </p:tav>
                                        <p:tav tm="100000">
                                          <p:val>
                                            <p:strVal val="#ppt_x"/>
                                          </p:val>
                                        </p:tav>
                                      </p:tavLst>
                                    </p:anim>
                                    <p:anim calcmode="lin" valueType="num">
                                      <p:cBhvr>
                                        <p:cTn id="39" dur="500" fill="hold"/>
                                        <p:tgtEl>
                                          <p:spTgt spid="91"/>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1300"/>
                            </p:stCondLst>
                            <p:childTnLst>
                              <p:par>
                                <p:cTn id="41" presetID="12" presetClass="entr" presetSubtype="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ppt_x</p:attrName>
                                        </p:attrNameLst>
                                      </p:cBhvr>
                                      <p:tavLst>
                                        <p:tav tm="0">
                                          <p:val>
                                            <p:strVal val="#ppt_x+#ppt_w*1.125000"/>
                                          </p:val>
                                        </p:tav>
                                        <p:tav tm="100000">
                                          <p:val>
                                            <p:strVal val="#ppt_x"/>
                                          </p:val>
                                        </p:tav>
                                      </p:tavLst>
                                    </p:anim>
                                    <p:animEffect transition="in" filter="wipe(left)">
                                      <p:cBhvr>
                                        <p:cTn id="44" dur="500"/>
                                        <p:tgtEl>
                                          <p:spTgt spid="38"/>
                                        </p:tgtEl>
                                      </p:cBhvr>
                                    </p:animEffect>
                                  </p:childTnLst>
                                </p:cTn>
                              </p:par>
                            </p:childTnLst>
                          </p:cTn>
                        </p:par>
                        <p:par>
                          <p:cTn id="45" fill="hold" nodeType="afterGroup">
                            <p:stCondLst>
                              <p:cond delay="1800"/>
                            </p:stCondLst>
                            <p:childTnLst>
                              <p:par>
                                <p:cTn id="46" presetID="22" presetClass="entr" presetSubtype="2" fill="hold" grpId="0"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right)">
                                      <p:cBhvr>
                                        <p:cTn id="48" dur="500"/>
                                        <p:tgtEl>
                                          <p:spTgt spid="7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right)">
                                      <p:cBhvr>
                                        <p:cTn id="51" dur="500"/>
                                        <p:tgtEl>
                                          <p:spTgt spid="71"/>
                                        </p:tgtEl>
                                      </p:cBhvr>
                                    </p:animEffect>
                                  </p:childTnLst>
                                </p:cTn>
                              </p:par>
                            </p:childTnLst>
                          </p:cTn>
                        </p:par>
                        <p:par>
                          <p:cTn id="52" fill="hold" nodeType="afterGroup">
                            <p:stCondLst>
                              <p:cond delay="2300"/>
                            </p:stCondLst>
                            <p:childTnLst>
                              <p:par>
                                <p:cTn id="53" presetID="1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p:tgtEl>
                                          <p:spTgt spid="41"/>
                                        </p:tgtEl>
                                        <p:attrNameLst>
                                          <p:attrName>ppt_x</p:attrName>
                                        </p:attrNameLst>
                                      </p:cBhvr>
                                      <p:tavLst>
                                        <p:tav tm="0">
                                          <p:val>
                                            <p:strVal val="#ppt_x-#ppt_w*1.125000"/>
                                          </p:val>
                                        </p:tav>
                                        <p:tav tm="100000">
                                          <p:val>
                                            <p:strVal val="#ppt_x"/>
                                          </p:val>
                                        </p:tav>
                                      </p:tavLst>
                                    </p:anim>
                                    <p:animEffect transition="in" filter="wipe(right)">
                                      <p:cBhvr>
                                        <p:cTn id="56" dur="500"/>
                                        <p:tgtEl>
                                          <p:spTgt spid="41"/>
                                        </p:tgtEl>
                                      </p:cBhvr>
                                    </p:animEffect>
                                  </p:childTnLst>
                                </p:cTn>
                              </p:par>
                            </p:childTnLst>
                          </p:cTn>
                        </p:par>
                        <p:par>
                          <p:cTn id="57" fill="hold" nodeType="afterGroup">
                            <p:stCondLst>
                              <p:cond delay="2800"/>
                            </p:stCondLst>
                            <p:childTnLst>
                              <p:par>
                                <p:cTn id="58" presetID="22" presetClass="entr" presetSubtype="8"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500"/>
                                        <p:tgtEl>
                                          <p:spTgt spid="7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left)">
                                      <p:cBhvr>
                                        <p:cTn id="63" dur="500"/>
                                        <p:tgtEl>
                                          <p:spTgt spid="73"/>
                                        </p:tgtEl>
                                      </p:cBhvr>
                                    </p:animEffect>
                                  </p:childTnLst>
                                </p:cTn>
                              </p:par>
                            </p:childTnLst>
                          </p:cTn>
                        </p:par>
                        <p:par>
                          <p:cTn id="64" fill="hold" nodeType="afterGroup">
                            <p:stCondLst>
                              <p:cond delay="3300"/>
                            </p:stCondLst>
                            <p:childTnLst>
                              <p:par>
                                <p:cTn id="65" presetID="12" presetClass="entr" presetSubtype="2"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p:tgtEl>
                                          <p:spTgt spid="46"/>
                                        </p:tgtEl>
                                        <p:attrNameLst>
                                          <p:attrName>ppt_x</p:attrName>
                                        </p:attrNameLst>
                                      </p:cBhvr>
                                      <p:tavLst>
                                        <p:tav tm="0">
                                          <p:val>
                                            <p:strVal val="#ppt_x+#ppt_w*1.125000"/>
                                          </p:val>
                                        </p:tav>
                                        <p:tav tm="100000">
                                          <p:val>
                                            <p:strVal val="#ppt_x"/>
                                          </p:val>
                                        </p:tav>
                                      </p:tavLst>
                                    </p:anim>
                                    <p:animEffect transition="in" filter="wipe(left)">
                                      <p:cBhvr>
                                        <p:cTn id="68" dur="500"/>
                                        <p:tgtEl>
                                          <p:spTgt spid="46"/>
                                        </p:tgtEl>
                                      </p:cBhvr>
                                    </p:animEffect>
                                  </p:childTnLst>
                                </p:cTn>
                              </p:par>
                            </p:childTnLst>
                          </p:cTn>
                        </p:par>
                        <p:par>
                          <p:cTn id="69" fill="hold" nodeType="afterGroup">
                            <p:stCondLst>
                              <p:cond delay="3800"/>
                            </p:stCondLst>
                            <p:childTnLst>
                              <p:par>
                                <p:cTn id="70" presetID="22" presetClass="entr" presetSubtype="2"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right)">
                                      <p:cBhvr>
                                        <p:cTn id="72" dur="500"/>
                                        <p:tgtEl>
                                          <p:spTgt spid="74"/>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right)">
                                      <p:cBhvr>
                                        <p:cTn id="75" dur="500"/>
                                        <p:tgtEl>
                                          <p:spTgt spid="75"/>
                                        </p:tgtEl>
                                      </p:cBhvr>
                                    </p:animEffect>
                                  </p:childTnLst>
                                </p:cTn>
                              </p:par>
                            </p:childTnLst>
                          </p:cTn>
                        </p:par>
                        <p:par>
                          <p:cTn id="76" fill="hold" nodeType="afterGroup">
                            <p:stCondLst>
                              <p:cond delay="4300"/>
                            </p:stCondLst>
                            <p:childTnLst>
                              <p:par>
                                <p:cTn id="77" presetID="12" presetClass="entr" presetSubtype="8"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p:tgtEl>
                                          <p:spTgt spid="49"/>
                                        </p:tgtEl>
                                        <p:attrNameLst>
                                          <p:attrName>ppt_x</p:attrName>
                                        </p:attrNameLst>
                                      </p:cBhvr>
                                      <p:tavLst>
                                        <p:tav tm="0">
                                          <p:val>
                                            <p:strVal val="#ppt_x-#ppt_w*1.125000"/>
                                          </p:val>
                                        </p:tav>
                                        <p:tav tm="100000">
                                          <p:val>
                                            <p:strVal val="#ppt_x"/>
                                          </p:val>
                                        </p:tav>
                                      </p:tavLst>
                                    </p:anim>
                                    <p:animEffect transition="in" filter="wipe(right)">
                                      <p:cBhvr>
                                        <p:cTn id="80" dur="500"/>
                                        <p:tgtEl>
                                          <p:spTgt spid="49"/>
                                        </p:tgtEl>
                                      </p:cBhvr>
                                    </p:animEffect>
                                  </p:childTnLst>
                                </p:cTn>
                              </p:par>
                            </p:childTnLst>
                          </p:cTn>
                        </p:par>
                        <p:par>
                          <p:cTn id="81" fill="hold" nodeType="afterGroup">
                            <p:stCondLst>
                              <p:cond delay="4800"/>
                            </p:stCondLst>
                            <p:childTnLst>
                              <p:par>
                                <p:cTn id="82" presetID="22" presetClass="entr" presetSubtype="8"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500"/>
                                        <p:tgtEl>
                                          <p:spTgt spid="7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childTnLst>
                          </p:cTn>
                        </p:par>
                        <p:par>
                          <p:cTn id="88" fill="hold" nodeType="afterGroup">
                            <p:stCondLst>
                              <p:cond delay="5300"/>
                            </p:stCondLst>
                            <p:childTnLst>
                              <p:par>
                                <p:cTn id="89" presetID="12" presetClass="entr" presetSubtype="2"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p:tgtEl>
                                          <p:spTgt spid="52"/>
                                        </p:tgtEl>
                                        <p:attrNameLst>
                                          <p:attrName>ppt_x</p:attrName>
                                        </p:attrNameLst>
                                      </p:cBhvr>
                                      <p:tavLst>
                                        <p:tav tm="0">
                                          <p:val>
                                            <p:strVal val="#ppt_x+#ppt_w*1.125000"/>
                                          </p:val>
                                        </p:tav>
                                        <p:tav tm="100000">
                                          <p:val>
                                            <p:strVal val="#ppt_x"/>
                                          </p:val>
                                        </p:tav>
                                      </p:tavLst>
                                    </p:anim>
                                    <p:animEffect transition="in" filter="wipe(left)">
                                      <p:cBhvr>
                                        <p:cTn id="92" dur="500"/>
                                        <p:tgtEl>
                                          <p:spTgt spid="52"/>
                                        </p:tgtEl>
                                      </p:cBhvr>
                                    </p:animEffect>
                                  </p:childTnLst>
                                </p:cTn>
                              </p:par>
                            </p:childTnLst>
                          </p:cTn>
                        </p:par>
                        <p:par>
                          <p:cTn id="93" fill="hold" nodeType="afterGroup">
                            <p:stCondLst>
                              <p:cond delay="5800"/>
                            </p:stCondLst>
                            <p:childTnLst>
                              <p:par>
                                <p:cTn id="94" presetID="22" presetClass="entr" presetSubtype="2" fill="hold" grpId="0" nodeType="after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wipe(right)">
                                      <p:cBhvr>
                                        <p:cTn id="96" dur="500"/>
                                        <p:tgtEl>
                                          <p:spTgt spid="80"/>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right)">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6" grpId="0" animBg="1"/>
      <p:bldP spid="49" grpId="0" animBg="1"/>
      <p:bldP spid="52" grpId="0" animBg="1"/>
      <p:bldP spid="70" grpId="0"/>
      <p:bldP spid="71" grpId="0"/>
      <p:bldP spid="72" grpId="0"/>
      <p:bldP spid="73" grpId="0"/>
      <p:bldP spid="74" grpId="0"/>
      <p:bldP spid="75"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5" name="淘宝店chenying0907出品 74"/>
          <p:cNvSpPr/>
          <p:nvPr/>
        </p:nvSpPr>
        <p:spPr>
          <a:xfrm>
            <a:off x="576390" y="933607"/>
            <a:ext cx="167020" cy="369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p:nvPr>
        </p:nvSpPr>
        <p:spPr/>
        <p:txBody>
          <a:bodyPr/>
          <a:lstStyle/>
          <a:p>
            <a:r>
              <a:rPr lang="zh-CN" altLang="en-US"/>
              <a:t>诚邀嘉宾</a:t>
            </a:r>
            <a:endParaRPr lang="zh-CN" altLang="en-US"/>
          </a:p>
        </p:txBody>
      </p:sp>
      <p:sp>
        <p:nvSpPr>
          <p:cNvPr id="37" name="圆角淘宝店chenying0907出品 36"/>
          <p:cNvSpPr/>
          <p:nvPr/>
        </p:nvSpPr>
        <p:spPr>
          <a:xfrm>
            <a:off x="756990" y="933607"/>
            <a:ext cx="1646330" cy="2268506"/>
          </a:xfrm>
          <a:prstGeom prst="roundRect">
            <a:avLst>
              <a:gd name="adj" fmla="val 0"/>
            </a:avLst>
          </a:prstGeom>
          <a:blipFill dpi="0" rotWithShape="1">
            <a:blip r:embed="rId3">
              <a:extLst>
                <a:ext uri="{28A0092B-C50C-407E-A947-70E740481C1C}">
                  <a14:useLocalDpi xmlns:a14="http://schemas.microsoft.com/office/drawing/2010/main" val="0"/>
                </a:ext>
              </a:extLst>
            </a:blip>
            <a:stretch>
              <a:fillRect l="-40544" t="-1587" b="-605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p>
        </p:txBody>
      </p:sp>
      <p:sp>
        <p:nvSpPr>
          <p:cNvPr id="38" name="TextBox 7"/>
          <p:cNvSpPr txBox="1"/>
          <p:nvPr/>
        </p:nvSpPr>
        <p:spPr>
          <a:xfrm>
            <a:off x="2516471" y="1325537"/>
            <a:ext cx="125636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b="0">
                <a:solidFill>
                  <a:schemeClr val="tx1">
                    <a:lumMod val="75000"/>
                    <a:lumOff val="25000"/>
                  </a:schemeClr>
                </a:solidFill>
              </a:rPr>
              <a:t>嘉宾主要头衔</a:t>
            </a:r>
            <a:endParaRPr lang="en-US" altLang="zh-CN" b="0">
              <a:solidFill>
                <a:schemeClr val="tx1">
                  <a:lumMod val="75000"/>
                  <a:lumOff val="25000"/>
                </a:schemeClr>
              </a:solidFill>
            </a:endParaRPr>
          </a:p>
        </p:txBody>
      </p:sp>
      <p:sp>
        <p:nvSpPr>
          <p:cNvPr id="39" name="淘宝店chenying0907出品 38"/>
          <p:cNvSpPr>
            <a:spLocks noChangeArrowheads="1"/>
          </p:cNvSpPr>
          <p:nvPr/>
        </p:nvSpPr>
        <p:spPr bwMode="auto">
          <a:xfrm>
            <a:off x="2516471" y="933608"/>
            <a:ext cx="1256365" cy="3780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00" b="1" cap="all">
                <a:solidFill>
                  <a:schemeClr val="accent1"/>
                </a:solidFill>
                <a:latin typeface="微软雅黑" panose="020b0503020204020204" pitchFamily="34" charset="-122"/>
                <a:ea typeface="微软雅黑" panose="020b0503020204020204" pitchFamily="34" charset="-122"/>
                <a:cs typeface="+mj-cs"/>
              </a:rPr>
              <a:t>嘉宾姓名</a:t>
            </a:r>
            <a:endParaRPr lang="en-US" altLang="zh-CN" sz="2100" b="1" cap="all">
              <a:solidFill>
                <a:schemeClr val="accent1"/>
              </a:solidFill>
              <a:latin typeface="微软雅黑" panose="020b0503020204020204" pitchFamily="34" charset="-122"/>
              <a:ea typeface="微软雅黑" panose="020b0503020204020204" pitchFamily="34" charset="-122"/>
              <a:cs typeface="+mj-cs"/>
            </a:endParaRPr>
          </a:p>
        </p:txBody>
      </p:sp>
      <p:sp>
        <p:nvSpPr>
          <p:cNvPr id="40" name="TextBox 9"/>
          <p:cNvSpPr txBox="1"/>
          <p:nvPr/>
        </p:nvSpPr>
        <p:spPr>
          <a:xfrm>
            <a:off x="855249" y="3794434"/>
            <a:ext cx="3446722"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t>将介绍嘉宾成员的主要经历用简短的文字描述，内容需概括精炼，言简意赅的说明分项内容</a:t>
            </a:r>
            <a:endParaRPr lang="en-US" altLang="zh-CN" sz="1200"/>
          </a:p>
        </p:txBody>
      </p:sp>
      <p:sp>
        <p:nvSpPr>
          <p:cNvPr id="41" name="圆角淘宝店chenying0907出品 40"/>
          <p:cNvSpPr/>
          <p:nvPr/>
        </p:nvSpPr>
        <p:spPr>
          <a:xfrm>
            <a:off x="4849958" y="933607"/>
            <a:ext cx="1647000" cy="2268000"/>
          </a:xfrm>
          <a:prstGeom prst="roundRect">
            <a:avLst>
              <a:gd name="adj" fmla="val 0"/>
            </a:avLst>
          </a:prstGeom>
          <a:blipFill dpi="0" rotWithShape="1">
            <a:blip r:embed="rId4">
              <a:extLst>
                <a:ext uri="{28A0092B-C50C-407E-A947-70E740481C1C}">
                  <a14:useLocalDpi xmlns:a14="http://schemas.microsoft.com/office/drawing/2010/main" val="0"/>
                </a:ext>
              </a:extLst>
            </a:blip>
            <a:stretch>
              <a:fillRect l="-3" t="-3978" r="-6255" b="-31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p>
        </p:txBody>
      </p:sp>
      <p:sp>
        <p:nvSpPr>
          <p:cNvPr id="55" name="TextBox 54"/>
          <p:cNvSpPr txBox="1"/>
          <p:nvPr/>
        </p:nvSpPr>
        <p:spPr>
          <a:xfrm>
            <a:off x="6631962" y="1325537"/>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b="0">
                <a:solidFill>
                  <a:schemeClr val="tx1">
                    <a:lumMod val="75000"/>
                    <a:lumOff val="25000"/>
                  </a:schemeClr>
                </a:solidFill>
              </a:rPr>
              <a:t>嘉宾主要头衔</a:t>
            </a:r>
            <a:endParaRPr lang="en-US" altLang="zh-CN" b="0">
              <a:solidFill>
                <a:schemeClr val="tx1">
                  <a:lumMod val="75000"/>
                  <a:lumOff val="25000"/>
                </a:schemeClr>
              </a:solidFill>
            </a:endParaRPr>
          </a:p>
        </p:txBody>
      </p:sp>
      <p:sp>
        <p:nvSpPr>
          <p:cNvPr id="56" name="淘宝店chenying0907出品 55"/>
          <p:cNvSpPr>
            <a:spLocks noChangeArrowheads="1"/>
          </p:cNvSpPr>
          <p:nvPr/>
        </p:nvSpPr>
        <p:spPr bwMode="auto">
          <a:xfrm>
            <a:off x="6631962" y="933608"/>
            <a:ext cx="1241945" cy="3780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100" b="1" cap="all">
                <a:solidFill>
                  <a:schemeClr val="accent1"/>
                </a:solidFill>
                <a:latin typeface="微软雅黑" panose="020b0503020204020204" pitchFamily="34" charset="-122"/>
                <a:ea typeface="微软雅黑" panose="020b0503020204020204" pitchFamily="34" charset="-122"/>
              </a:rPr>
              <a:t>嘉宾姓名</a:t>
            </a:r>
            <a:endParaRPr lang="en-US" altLang="zh-CN" sz="2100" b="1" cap="all">
              <a:solidFill>
                <a:schemeClr val="accent1"/>
              </a:solidFill>
              <a:latin typeface="微软雅黑" panose="020b0503020204020204" pitchFamily="34" charset="-122"/>
              <a:ea typeface="微软雅黑" panose="020b0503020204020204" pitchFamily="34" charset="-122"/>
            </a:endParaRPr>
          </a:p>
        </p:txBody>
      </p:sp>
      <p:sp>
        <p:nvSpPr>
          <p:cNvPr id="71" name="淘宝店chenying0907出品 70"/>
          <p:cNvSpPr>
            <a:spLocks noChangeArrowheads="1"/>
          </p:cNvSpPr>
          <p:nvPr/>
        </p:nvSpPr>
        <p:spPr bwMode="auto">
          <a:xfrm>
            <a:off x="855249" y="3359260"/>
            <a:ext cx="1256365" cy="2945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a:solidFill>
                  <a:schemeClr val="tx1">
                    <a:lumMod val="75000"/>
                    <a:lumOff val="25000"/>
                  </a:schemeClr>
                </a:solidFill>
                <a:latin typeface="微软雅黑" panose="020b0503020204020204" pitchFamily="34" charset="-122"/>
                <a:ea typeface="微软雅黑" panose="020b0503020204020204" pitchFamily="34" charset="-122"/>
                <a:cs typeface="+mj-cs"/>
              </a:rPr>
              <a:t>嘉宾介绍</a:t>
            </a:r>
            <a:endParaRPr lang="en-US" altLang="zh-CN" b="1" cap="all">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cxnSp>
        <p:nvCxnSpPr>
          <p:cNvPr id="73" name="淘宝店chenying0907出品 72"/>
          <p:cNvCxnSpPr/>
          <p:nvPr/>
        </p:nvCxnSpPr>
        <p:spPr>
          <a:xfrm>
            <a:off x="855249" y="3733035"/>
            <a:ext cx="344672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2" name="TextBox 9"/>
          <p:cNvSpPr txBox="1"/>
          <p:nvPr/>
        </p:nvSpPr>
        <p:spPr>
          <a:xfrm>
            <a:off x="4949103" y="3794434"/>
            <a:ext cx="3446722"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t>将介绍嘉宾成员的主要经历用简短的文字描述，内容需概括精炼，言简意赅的说明分项内容</a:t>
            </a:r>
            <a:endParaRPr lang="en-US" altLang="zh-CN" sz="1200"/>
          </a:p>
        </p:txBody>
      </p:sp>
      <p:sp>
        <p:nvSpPr>
          <p:cNvPr id="83" name="淘宝店chenying0907出品 82"/>
          <p:cNvSpPr>
            <a:spLocks noChangeArrowheads="1"/>
          </p:cNvSpPr>
          <p:nvPr/>
        </p:nvSpPr>
        <p:spPr bwMode="auto">
          <a:xfrm>
            <a:off x="4949103" y="3359260"/>
            <a:ext cx="1256365" cy="2945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a:solidFill>
                  <a:schemeClr val="tx1">
                    <a:lumMod val="75000"/>
                    <a:lumOff val="25000"/>
                  </a:schemeClr>
                </a:solidFill>
                <a:latin typeface="微软雅黑" panose="020b0503020204020204" pitchFamily="34" charset="-122"/>
                <a:ea typeface="微软雅黑" panose="020b0503020204020204" pitchFamily="34" charset="-122"/>
                <a:cs typeface="+mj-cs"/>
              </a:rPr>
              <a:t>嘉宾介绍</a:t>
            </a:r>
            <a:endParaRPr lang="en-US" altLang="zh-CN" b="1" cap="all">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cxnSp>
        <p:nvCxnSpPr>
          <p:cNvPr id="84" name="淘宝店chenying0907出品 83"/>
          <p:cNvCxnSpPr/>
          <p:nvPr/>
        </p:nvCxnSpPr>
        <p:spPr>
          <a:xfrm>
            <a:off x="4949103" y="3733035"/>
            <a:ext cx="344672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5" name="淘宝店chenying0907出品 84"/>
          <p:cNvSpPr/>
          <p:nvPr/>
        </p:nvSpPr>
        <p:spPr>
          <a:xfrm>
            <a:off x="4670244" y="933607"/>
            <a:ext cx="167020" cy="3691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7"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outHorizontal)">
                                      <p:cBhvr>
                                        <p:cTn id="7" dur="500"/>
                                        <p:tgtEl>
                                          <p:spTgt spid="7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 calcmode="lin" valueType="num">
                                      <p:cBhvr additive="base">
                                        <p:cTn id="15" dur="1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 dur="1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150"/>
                            </p:stCondLst>
                            <p:childTnLst>
                              <p:par>
                                <p:cTn id="18" presetID="2" presetClass="entr" presetSubtype="2" fill="hold" grpId="0" nodeType="afterEffect">
                                  <p:stCondLst>
                                    <p:cond delay="0"/>
                                  </p:stCondLst>
                                  <p:childTnLst>
                                    <p:set>
                                      <p:cBhvr>
                                        <p:cTn id="19" dur="1" fill="hold">
                                          <p:stCondLst>
                                            <p:cond delay="0"/>
                                          </p:stCondLst>
                                        </p:cTn>
                                        <p:tgtEl>
                                          <p:spTgt spid="38">
                                            <p:txEl>
                                              <p:pRg st="0" end="0"/>
                                            </p:txEl>
                                          </p:spTgt>
                                        </p:tgtEl>
                                        <p:attrNameLst>
                                          <p:attrName>style.visibility</p:attrName>
                                        </p:attrNameLst>
                                      </p:cBhvr>
                                      <p:to>
                                        <p:strVal val="visible"/>
                                      </p:to>
                                    </p:set>
                                    <p:anim calcmode="lin" valueType="num">
                                      <p:cBhvr additive="base">
                                        <p:cTn id="20" dur="15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1" dur="15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00"/>
                            </p:stCondLst>
                            <p:childTnLst>
                              <p:par>
                                <p:cTn id="23" presetID="22" presetClass="entr" presetSubtype="8" fill="hold" grpId="0" nodeType="afterEffect">
                                  <p:stCondLst>
                                    <p:cond delay="0"/>
                                  </p:stCondLst>
                                  <p:childTnLst>
                                    <p:set>
                                      <p:cBhvr>
                                        <p:cTn id="24" dur="1" fill="hold">
                                          <p:stCondLst>
                                            <p:cond delay="0"/>
                                          </p:stCondLst>
                                        </p:cTn>
                                        <p:tgtEl>
                                          <p:spTgt spid="71">
                                            <p:txEl>
                                              <p:pRg st="0" end="0"/>
                                            </p:txEl>
                                          </p:spTgt>
                                        </p:tgtEl>
                                        <p:attrNameLst>
                                          <p:attrName>style.visibility</p:attrName>
                                        </p:attrNameLst>
                                      </p:cBhvr>
                                      <p:to>
                                        <p:strVal val="visible"/>
                                      </p:to>
                                    </p:set>
                                    <p:animEffect transition="in" filter="wipe(left)">
                                      <p:cBhvr>
                                        <p:cTn id="25" dur="500"/>
                                        <p:tgtEl>
                                          <p:spTgt spid="71">
                                            <p:txEl>
                                              <p:pRg st="0" end="0"/>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wipe(left)">
                                      <p:cBhvr>
                                        <p:cTn id="31" dur="500"/>
                                        <p:tgtEl>
                                          <p:spTgt spid="40">
                                            <p:txEl>
                                              <p:pRg st="0" end="0"/>
                                            </p:txEl>
                                          </p:spTgt>
                                        </p:tgtEl>
                                      </p:cBhvr>
                                    </p:animEffect>
                                  </p:childTnLst>
                                </p:cTn>
                              </p:par>
                            </p:childTnLst>
                          </p:cTn>
                        </p:par>
                        <p:par>
                          <p:cTn id="32" fill="hold" nodeType="afterGroup">
                            <p:stCondLst>
                              <p:cond delay="1800"/>
                            </p:stCondLst>
                            <p:childTnLst>
                              <p:par>
                                <p:cTn id="33" presetID="16" presetClass="entr" presetSubtype="42" fill="hold" grpId="0" nodeType="afterEffect">
                                  <p:stCondLst>
                                    <p:cond delay="200"/>
                                  </p:stCondLst>
                                  <p:childTnLst>
                                    <p:set>
                                      <p:cBhvr>
                                        <p:cTn id="34" dur="1" fill="hold">
                                          <p:stCondLst>
                                            <p:cond delay="0"/>
                                          </p:stCondLst>
                                        </p:cTn>
                                        <p:tgtEl>
                                          <p:spTgt spid="85"/>
                                        </p:tgtEl>
                                        <p:attrNameLst>
                                          <p:attrName>style.visibility</p:attrName>
                                        </p:attrNameLst>
                                      </p:cBhvr>
                                      <p:to>
                                        <p:strVal val="visible"/>
                                      </p:to>
                                    </p:set>
                                    <p:animEffect transition="in" filter="barn(outHorizontal)">
                                      <p:cBhvr>
                                        <p:cTn id="35" dur="500"/>
                                        <p:tgtEl>
                                          <p:spTgt spid="85"/>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nodeType="afterGroup">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 calcmode="lin" valueType="num">
                                      <p:cBhvr additive="base">
                                        <p:cTn id="43" dur="15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4" dur="15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150"/>
                            </p:stCondLst>
                            <p:childTnLst>
                              <p:par>
                                <p:cTn id="46" presetID="2" presetClass="entr" presetSubtype="2" fill="hold" grpId="0" nodeType="afterEffect">
                                  <p:stCondLst>
                                    <p:cond delay="0"/>
                                  </p:stCondLst>
                                  <p:childTnLst>
                                    <p:set>
                                      <p:cBhvr>
                                        <p:cTn id="47" dur="1" fill="hold">
                                          <p:stCondLst>
                                            <p:cond delay="0"/>
                                          </p:stCondLst>
                                        </p:cTn>
                                        <p:tgtEl>
                                          <p:spTgt spid="55">
                                            <p:txEl>
                                              <p:pRg st="0" end="0"/>
                                            </p:txEl>
                                          </p:spTgt>
                                        </p:tgtEl>
                                        <p:attrNameLst>
                                          <p:attrName>style.visibility</p:attrName>
                                        </p:attrNameLst>
                                      </p:cBhvr>
                                      <p:to>
                                        <p:strVal val="visible"/>
                                      </p:to>
                                    </p:set>
                                    <p:anim calcmode="lin" valueType="num">
                                      <p:cBhvr additive="base">
                                        <p:cTn id="48" dur="15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49" dur="15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300"/>
                            </p:stCondLst>
                            <p:childTnLst>
                              <p:par>
                                <p:cTn id="51" presetID="22" presetClass="entr" presetSubtype="8" fill="hold" grpId="0" nodeType="afterEffect">
                                  <p:stCondLst>
                                    <p:cond delay="0"/>
                                  </p:stCondLst>
                                  <p:childTnLst>
                                    <p:set>
                                      <p:cBhvr>
                                        <p:cTn id="52" dur="1" fill="hold">
                                          <p:stCondLst>
                                            <p:cond delay="0"/>
                                          </p:stCondLst>
                                        </p:cTn>
                                        <p:tgtEl>
                                          <p:spTgt spid="83">
                                            <p:txEl>
                                              <p:pRg st="0" end="0"/>
                                            </p:txEl>
                                          </p:spTgt>
                                        </p:tgtEl>
                                        <p:attrNameLst>
                                          <p:attrName>style.visibility</p:attrName>
                                        </p:attrNameLst>
                                      </p:cBhvr>
                                      <p:to>
                                        <p:strVal val="visible"/>
                                      </p:to>
                                    </p:set>
                                    <p:animEffect transition="in" filter="wipe(left)">
                                      <p:cBhvr>
                                        <p:cTn id="53" dur="500"/>
                                        <p:tgtEl>
                                          <p:spTgt spid="83">
                                            <p:txEl>
                                              <p:pRg st="0" end="0"/>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2">
                                            <p:txEl>
                                              <p:pRg st="0" end="0"/>
                                            </p:txEl>
                                          </p:spTgt>
                                        </p:tgtEl>
                                        <p:attrNameLst>
                                          <p:attrName>style.visibility</p:attrName>
                                        </p:attrNameLst>
                                      </p:cBhvr>
                                      <p:to>
                                        <p:strVal val="visible"/>
                                      </p:to>
                                    </p:set>
                                    <p:animEffect transition="in" filter="wipe(left)">
                                      <p:cBhvr>
                                        <p:cTn id="59"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7" grpId="0" animBg="1"/>
      <p:bldP spid="38" grpId="0" build="p"/>
      <p:bldP spid="39" grpId="0" build="p"/>
      <p:bldP spid="40" grpId="0" build="p"/>
      <p:bldP spid="41" grpId="0" animBg="1"/>
      <p:bldP spid="55" grpId="0" build="p"/>
      <p:bldP spid="56" grpId="0" build="p"/>
      <p:bldP spid="71" grpId="0" build="p"/>
      <p:bldP spid="82" grpId="0" build="p"/>
      <p:bldP spid="83" grpId="0" build="p"/>
      <p:bldP spid="8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淘宝店chenying0907出品 35"/>
          <p:cNvSpPr/>
          <p:nvPr/>
        </p:nvSpPr>
        <p:spPr>
          <a:xfrm>
            <a:off x="4573887" y="1011190"/>
            <a:ext cx="3735308" cy="3735056"/>
          </a:xfrm>
          <a:custGeom>
            <a:gdLst>
              <a:gd name="connsiteX0" fmla="*/ 2489382 w 4980410"/>
              <a:gd name="connsiteY0" fmla="*/ 571193 h 4980074"/>
              <a:gd name="connsiteX1" fmla="*/ 577366 w 4980410"/>
              <a:gd name="connsiteY1" fmla="*/ 2483209 h 4980074"/>
              <a:gd name="connsiteX2" fmla="*/ 2489382 w 4980410"/>
              <a:gd name="connsiteY2" fmla="*/ 4395225 h 4980074"/>
              <a:gd name="connsiteX3" fmla="*/ 4401398 w 4980410"/>
              <a:gd name="connsiteY3" fmla="*/ 2483209 h 4980074"/>
              <a:gd name="connsiteX4" fmla="*/ 2489382 w 4980410"/>
              <a:gd name="connsiteY4" fmla="*/ 571193 h 4980074"/>
              <a:gd name="connsiteX5" fmla="*/ 2293273 w 4980410"/>
              <a:gd name="connsiteY5" fmla="*/ 120 h 4980074"/>
              <a:gd name="connsiteX6" fmla="*/ 2352189 w 4980410"/>
              <a:gd name="connsiteY6" fmla="*/ 33796 h 4980074"/>
              <a:gd name="connsiteX7" fmla="*/ 2449931 w 4980410"/>
              <a:gd name="connsiteY7" fmla="*/ 266034 h 4980074"/>
              <a:gd name="connsiteX8" fmla="*/ 2503019 w 4980410"/>
              <a:gd name="connsiteY8" fmla="*/ 306399 h 4980074"/>
              <a:gd name="connsiteX9" fmla="*/ 2641578 w 4980410"/>
              <a:gd name="connsiteY9" fmla="*/ 309436 h 4980074"/>
              <a:gd name="connsiteX10" fmla="*/ 2702013 w 4980410"/>
              <a:gd name="connsiteY10" fmla="*/ 273832 h 4980074"/>
              <a:gd name="connsiteX11" fmla="*/ 2812541 w 4980410"/>
              <a:gd name="connsiteY11" fmla="*/ 52409 h 4980074"/>
              <a:gd name="connsiteX12" fmla="*/ 2873406 w 4980410"/>
              <a:gd name="connsiteY12" fmla="*/ 23064 h 4980074"/>
              <a:gd name="connsiteX13" fmla="*/ 3032466 w 4980410"/>
              <a:gd name="connsiteY13" fmla="*/ 49845 h 4980074"/>
              <a:gd name="connsiteX14" fmla="*/ 3080157 w 4980410"/>
              <a:gd name="connsiteY14" fmla="*/ 103159 h 4980074"/>
              <a:gd name="connsiteX15" fmla="*/ 3103653 w 4980410"/>
              <a:gd name="connsiteY15" fmla="*/ 353086 h 4980074"/>
              <a:gd name="connsiteX16" fmla="*/ 3145085 w 4980410"/>
              <a:gd name="connsiteY16" fmla="*/ 406831 h 4980074"/>
              <a:gd name="connsiteX17" fmla="*/ 3273712 w 4980410"/>
              <a:gd name="connsiteY17" fmla="*/ 448284 h 4980074"/>
              <a:gd name="connsiteX18" fmla="*/ 3341699 w 4980410"/>
              <a:gd name="connsiteY18" fmla="*/ 431026 h 4980074"/>
              <a:gd name="connsiteX19" fmla="*/ 3518263 w 4980410"/>
              <a:gd name="connsiteY19" fmla="*/ 255365 h 4980074"/>
              <a:gd name="connsiteX20" fmla="*/ 3580422 w 4980410"/>
              <a:gd name="connsiteY20" fmla="*/ 244797 h 4980074"/>
              <a:gd name="connsiteX21" fmla="*/ 3730411 w 4980410"/>
              <a:gd name="connsiteY21" fmla="*/ 322511 h 4980074"/>
              <a:gd name="connsiteX22" fmla="*/ 3759325 w 4980410"/>
              <a:gd name="connsiteY22" fmla="*/ 377118 h 4980074"/>
              <a:gd name="connsiteX23" fmla="*/ 3707283 w 4980410"/>
              <a:gd name="connsiteY23" fmla="*/ 625957 h 4980074"/>
              <a:gd name="connsiteX24" fmla="*/ 3730369 w 4980410"/>
              <a:gd name="connsiteY24" fmla="*/ 687254 h 4980074"/>
              <a:gd name="connsiteX25" fmla="*/ 3842804 w 4980410"/>
              <a:gd name="connsiteY25" fmla="*/ 767554 h 4980074"/>
              <a:gd name="connsiteX26" fmla="*/ 3912514 w 4980410"/>
              <a:gd name="connsiteY26" fmla="*/ 775331 h 4980074"/>
              <a:gd name="connsiteX27" fmla="*/ 4130511 w 4980410"/>
              <a:gd name="connsiteY27" fmla="*/ 653416 h 4980074"/>
              <a:gd name="connsiteX28" fmla="*/ 4193962 w 4980410"/>
              <a:gd name="connsiteY28" fmla="*/ 661625 h 4980074"/>
              <a:gd name="connsiteX29" fmla="*/ 4308983 w 4980410"/>
              <a:gd name="connsiteY29" fmla="*/ 779478 h 4980074"/>
              <a:gd name="connsiteX30" fmla="*/ 4319982 w 4980410"/>
              <a:gd name="connsiteY30" fmla="*/ 847895 h 4980074"/>
              <a:gd name="connsiteX31" fmla="*/ 4202765 w 4980410"/>
              <a:gd name="connsiteY31" fmla="*/ 1063490 h 4980074"/>
              <a:gd name="connsiteX32" fmla="*/ 4207505 w 4980410"/>
              <a:gd name="connsiteY32" fmla="*/ 1132339 h 4980074"/>
              <a:gd name="connsiteX33" fmla="*/ 4284110 w 4980410"/>
              <a:gd name="connsiteY33" fmla="*/ 1240260 h 4980074"/>
              <a:gd name="connsiteX34" fmla="*/ 4348855 w 4980410"/>
              <a:gd name="connsiteY34" fmla="*/ 1267245 h 4980074"/>
              <a:gd name="connsiteX35" fmla="*/ 4597058 w 4980410"/>
              <a:gd name="connsiteY35" fmla="*/ 1218713 h 4980074"/>
              <a:gd name="connsiteX36" fmla="*/ 4655544 w 4980410"/>
              <a:gd name="connsiteY36" fmla="*/ 1246130 h 4980074"/>
              <a:gd name="connsiteX37" fmla="*/ 4734734 w 4980410"/>
              <a:gd name="connsiteY37" fmla="*/ 1391604 h 4980074"/>
              <a:gd name="connsiteX38" fmla="*/ 4720267 w 4980410"/>
              <a:gd name="connsiteY38" fmla="*/ 1455487 h 4980074"/>
              <a:gd name="connsiteX39" fmla="*/ 4543702 w 4980410"/>
              <a:gd name="connsiteY39" fmla="*/ 1631148 h 4980074"/>
              <a:gd name="connsiteX40" fmla="*/ 4529666 w 4980410"/>
              <a:gd name="connsiteY40" fmla="*/ 1701289 h 4980074"/>
              <a:gd name="connsiteX41" fmla="*/ 4569579 w 4980410"/>
              <a:gd name="connsiteY41" fmla="*/ 1824314 h 4980074"/>
              <a:gd name="connsiteX42" fmla="*/ 4629357 w 4980410"/>
              <a:gd name="connsiteY42" fmla="*/ 1870507 h 4980074"/>
              <a:gd name="connsiteX43" fmla="*/ 4876042 w 4980410"/>
              <a:gd name="connsiteY43" fmla="*/ 1891254 h 4980074"/>
              <a:gd name="connsiteX44" fmla="*/ 4923302 w 4980410"/>
              <a:gd name="connsiteY44" fmla="*/ 1938309 h 4980074"/>
              <a:gd name="connsiteX45" fmla="*/ 4959542 w 4980410"/>
              <a:gd name="connsiteY45" fmla="*/ 2099319 h 4980074"/>
              <a:gd name="connsiteX46" fmla="*/ 4925867 w 4980410"/>
              <a:gd name="connsiteY46" fmla="*/ 2158235 h 4980074"/>
              <a:gd name="connsiteX47" fmla="*/ 4707439 w 4980410"/>
              <a:gd name="connsiteY47" fmla="*/ 2273892 h 4980074"/>
              <a:gd name="connsiteX48" fmla="*/ 4667505 w 4980410"/>
              <a:gd name="connsiteY48" fmla="*/ 2333239 h 4980074"/>
              <a:gd name="connsiteX49" fmla="*/ 4676985 w 4980410"/>
              <a:gd name="connsiteY49" fmla="*/ 2470936 h 4980074"/>
              <a:gd name="connsiteX50" fmla="*/ 4712158 w 4980410"/>
              <a:gd name="connsiteY50" fmla="*/ 2525112 h 4980074"/>
              <a:gd name="connsiteX51" fmla="*/ 4945238 w 4980410"/>
              <a:gd name="connsiteY51" fmla="*/ 2622260 h 4980074"/>
              <a:gd name="connsiteX52" fmla="*/ 4980410 w 4980410"/>
              <a:gd name="connsiteY52" fmla="*/ 2676435 h 4980074"/>
              <a:gd name="connsiteX53" fmla="*/ 4960320 w 4980410"/>
              <a:gd name="connsiteY53" fmla="*/ 2841323 h 4980074"/>
              <a:gd name="connsiteX54" fmla="*/ 4913265 w 4980410"/>
              <a:gd name="connsiteY54" fmla="*/ 2888583 h 4980074"/>
              <a:gd name="connsiteX55" fmla="*/ 4671320 w 4980410"/>
              <a:gd name="connsiteY55" fmla="*/ 2936684 h 4980074"/>
              <a:gd name="connsiteX56" fmla="*/ 4618006 w 4980410"/>
              <a:gd name="connsiteY56" fmla="*/ 2984375 h 4980074"/>
              <a:gd name="connsiteX57" fmla="*/ 4582812 w 4980410"/>
              <a:gd name="connsiteY57" fmla="*/ 3112571 h 4980074"/>
              <a:gd name="connsiteX58" fmla="*/ 4606329 w 4980410"/>
              <a:gd name="connsiteY58" fmla="*/ 3180127 h 4980074"/>
              <a:gd name="connsiteX59" fmla="*/ 4793215 w 4980410"/>
              <a:gd name="connsiteY59" fmla="*/ 3337052 h 4980074"/>
              <a:gd name="connsiteX60" fmla="*/ 4810473 w 4980410"/>
              <a:gd name="connsiteY60" fmla="*/ 3405039 h 4980074"/>
              <a:gd name="connsiteX61" fmla="*/ 4745277 w 4980410"/>
              <a:gd name="connsiteY61" fmla="*/ 3554166 h 4980074"/>
              <a:gd name="connsiteX62" fmla="*/ 4691101 w 4980410"/>
              <a:gd name="connsiteY62" fmla="*/ 3589339 h 4980074"/>
              <a:gd name="connsiteX63" fmla="*/ 4437295 w 4980410"/>
              <a:gd name="connsiteY63" fmla="*/ 3556505 h 4980074"/>
              <a:gd name="connsiteX64" fmla="*/ 4376429 w 4980410"/>
              <a:gd name="connsiteY64" fmla="*/ 3585850 h 4980074"/>
              <a:gd name="connsiteX65" fmla="*/ 4308648 w 4980410"/>
              <a:gd name="connsiteY65" fmla="*/ 3697423 h 4980074"/>
              <a:gd name="connsiteX66" fmla="*/ 4307129 w 4980410"/>
              <a:gd name="connsiteY66" fmla="*/ 3766703 h 4980074"/>
              <a:gd name="connsiteX67" fmla="*/ 4441132 w 4980410"/>
              <a:gd name="connsiteY67" fmla="*/ 3977579 h 4980074"/>
              <a:gd name="connsiteX68" fmla="*/ 4439613 w 4980410"/>
              <a:gd name="connsiteY68" fmla="*/ 4046858 h 4980074"/>
              <a:gd name="connsiteX69" fmla="*/ 4328450 w 4980410"/>
              <a:gd name="connsiteY69" fmla="*/ 4167707 h 4980074"/>
              <a:gd name="connsiteX70" fmla="*/ 4266722 w 4980410"/>
              <a:gd name="connsiteY70" fmla="*/ 4184534 h 4980074"/>
              <a:gd name="connsiteX71" fmla="*/ 4039471 w 4980410"/>
              <a:gd name="connsiteY71" fmla="*/ 4080696 h 4980074"/>
              <a:gd name="connsiteX72" fmla="*/ 3971053 w 4980410"/>
              <a:gd name="connsiteY72" fmla="*/ 4091696 h 4980074"/>
              <a:gd name="connsiteX73" fmla="*/ 3870253 w 4980410"/>
              <a:gd name="connsiteY73" fmla="*/ 4180388 h 4980074"/>
              <a:gd name="connsiteX74" fmla="*/ 3849526 w 4980410"/>
              <a:gd name="connsiteY74" fmla="*/ 4244701 h 4980074"/>
              <a:gd name="connsiteX75" fmla="*/ 3916404 w 4980410"/>
              <a:gd name="connsiteY75" fmla="*/ 4485353 h 4980074"/>
              <a:gd name="connsiteX76" fmla="*/ 3889419 w 4980410"/>
              <a:gd name="connsiteY76" fmla="*/ 4550097 h 4980074"/>
              <a:gd name="connsiteX77" fmla="*/ 3750634 w 4980410"/>
              <a:gd name="connsiteY77" fmla="*/ 4635116 h 4980074"/>
              <a:gd name="connsiteX78" fmla="*/ 3687614 w 4980410"/>
              <a:gd name="connsiteY78" fmla="*/ 4633166 h 4980074"/>
              <a:gd name="connsiteX79" fmla="*/ 3499866 w 4980410"/>
              <a:gd name="connsiteY79" fmla="*/ 4463723 h 4980074"/>
              <a:gd name="connsiteX80" fmla="*/ 3430155 w 4980410"/>
              <a:gd name="connsiteY80" fmla="*/ 4455945 h 4980074"/>
              <a:gd name="connsiteX81" fmla="*/ 3307993 w 4980410"/>
              <a:gd name="connsiteY81" fmla="*/ 4508376 h 4980074"/>
              <a:gd name="connsiteX82" fmla="*/ 3268058 w 4980410"/>
              <a:gd name="connsiteY82" fmla="*/ 4567724 h 4980074"/>
              <a:gd name="connsiteX83" fmla="*/ 3266088 w 4980410"/>
              <a:gd name="connsiteY83" fmla="*/ 4813115 h 4980074"/>
              <a:gd name="connsiteX84" fmla="*/ 3219464 w 4980410"/>
              <a:gd name="connsiteY84" fmla="*/ 4866635 h 4980074"/>
              <a:gd name="connsiteX85" fmla="*/ 3065144 w 4980410"/>
              <a:gd name="connsiteY85" fmla="*/ 4908703 h 4980074"/>
              <a:gd name="connsiteX86" fmla="*/ 3000831 w 4980410"/>
              <a:gd name="connsiteY86" fmla="*/ 4887976 h 4980074"/>
              <a:gd name="connsiteX87" fmla="*/ 2873087 w 4980410"/>
              <a:gd name="connsiteY87" fmla="*/ 4676669 h 4980074"/>
              <a:gd name="connsiteX88" fmla="*/ 2807912 w 4980410"/>
              <a:gd name="connsiteY88" fmla="*/ 4643425 h 4980074"/>
              <a:gd name="connsiteX89" fmla="*/ 2676905 w 4980410"/>
              <a:gd name="connsiteY89" fmla="*/ 4658733 h 4980074"/>
              <a:gd name="connsiteX90" fmla="*/ 2623160 w 4980410"/>
              <a:gd name="connsiteY90" fmla="*/ 4700165 h 4980074"/>
              <a:gd name="connsiteX91" fmla="*/ 2538961 w 4980410"/>
              <a:gd name="connsiteY91" fmla="*/ 4938642 h 4980074"/>
              <a:gd name="connsiteX92" fmla="*/ 2485216 w 4980410"/>
              <a:gd name="connsiteY92" fmla="*/ 4980074 h 4980074"/>
              <a:gd name="connsiteX93" fmla="*/ 2321190 w 4980410"/>
              <a:gd name="connsiteY93" fmla="*/ 4972501 h 4980074"/>
              <a:gd name="connsiteX94" fmla="*/ 2268103 w 4980410"/>
              <a:gd name="connsiteY94" fmla="*/ 4932136 h 4980074"/>
              <a:gd name="connsiteX95" fmla="*/ 2207053 w 4980410"/>
              <a:gd name="connsiteY95" fmla="*/ 4684794 h 4980074"/>
              <a:gd name="connsiteX96" fmla="*/ 2159793 w 4980410"/>
              <a:gd name="connsiteY96" fmla="*/ 4637739 h 4980074"/>
              <a:gd name="connsiteX97" fmla="*/ 2026200 w 4980410"/>
              <a:gd name="connsiteY97" fmla="*/ 4615494 h 4980074"/>
              <a:gd name="connsiteX98" fmla="*/ 1958644 w 4980410"/>
              <a:gd name="connsiteY98" fmla="*/ 4639011 h 4980074"/>
              <a:gd name="connsiteX99" fmla="*/ 1815529 w 4980410"/>
              <a:gd name="connsiteY99" fmla="*/ 4843812 h 4980074"/>
              <a:gd name="connsiteX100" fmla="*/ 1754232 w 4980410"/>
              <a:gd name="connsiteY100" fmla="*/ 4866898 h 4980074"/>
              <a:gd name="connsiteX101" fmla="*/ 1599277 w 4980410"/>
              <a:gd name="connsiteY101" fmla="*/ 4808392 h 4980074"/>
              <a:gd name="connsiteX102" fmla="*/ 1557845 w 4980410"/>
              <a:gd name="connsiteY102" fmla="*/ 4754647 h 4980074"/>
              <a:gd name="connsiteX103" fmla="*/ 1572333 w 4980410"/>
              <a:gd name="connsiteY103" fmla="*/ 4508393 h 4980074"/>
              <a:gd name="connsiteX104" fmla="*/ 1536729 w 4980410"/>
              <a:gd name="connsiteY104" fmla="*/ 4447958 h 4980074"/>
              <a:gd name="connsiteX105" fmla="*/ 1418897 w 4980410"/>
              <a:gd name="connsiteY105" fmla="*/ 4380607 h 4980074"/>
              <a:gd name="connsiteX106" fmla="*/ 1350048 w 4980410"/>
              <a:gd name="connsiteY106" fmla="*/ 4385347 h 4980074"/>
              <a:gd name="connsiteX107" fmla="*/ 1152983 w 4980410"/>
              <a:gd name="connsiteY107" fmla="*/ 4537265 h 4980074"/>
              <a:gd name="connsiteX108" fmla="*/ 1084134 w 4980410"/>
              <a:gd name="connsiteY108" fmla="*/ 4542005 h 4980074"/>
              <a:gd name="connsiteX109" fmla="*/ 951630 w 4980410"/>
              <a:gd name="connsiteY109" fmla="*/ 4444221 h 4980074"/>
              <a:gd name="connsiteX110" fmla="*/ 934371 w 4980410"/>
              <a:gd name="connsiteY110" fmla="*/ 4376235 h 4980074"/>
              <a:gd name="connsiteX111" fmla="*/ 1019001 w 4980410"/>
              <a:gd name="connsiteY111" fmla="*/ 4144018 h 4980074"/>
              <a:gd name="connsiteX112" fmla="*/ 1001743 w 4980410"/>
              <a:gd name="connsiteY112" fmla="*/ 4076031 h 4980074"/>
              <a:gd name="connsiteX113" fmla="*/ 907223 w 4980410"/>
              <a:gd name="connsiteY113" fmla="*/ 3981921 h 4980074"/>
              <a:gd name="connsiteX114" fmla="*/ 837082 w 4980410"/>
              <a:gd name="connsiteY114" fmla="*/ 3967884 h 4980074"/>
              <a:gd name="connsiteX115" fmla="*/ 603981 w 4980410"/>
              <a:gd name="connsiteY115" fmla="*/ 4053108 h 4980074"/>
              <a:gd name="connsiteX116" fmla="*/ 539668 w 4980410"/>
              <a:gd name="connsiteY116" fmla="*/ 4032381 h 4980074"/>
              <a:gd name="connsiteX117" fmla="*/ 442562 w 4980410"/>
              <a:gd name="connsiteY117" fmla="*/ 3900717 h 4980074"/>
              <a:gd name="connsiteX118" fmla="*/ 444081 w 4980410"/>
              <a:gd name="connsiteY118" fmla="*/ 3831438 h 4980074"/>
              <a:gd name="connsiteX119" fmla="*/ 593886 w 4980410"/>
              <a:gd name="connsiteY119" fmla="*/ 3632465 h 4980074"/>
              <a:gd name="connsiteX120" fmla="*/ 601664 w 4980410"/>
              <a:gd name="connsiteY120" fmla="*/ 3562755 h 4980074"/>
              <a:gd name="connsiteX121" fmla="*/ 537146 w 4980410"/>
              <a:gd name="connsiteY121" fmla="*/ 3447713 h 4980074"/>
              <a:gd name="connsiteX122" fmla="*/ 478229 w 4980410"/>
              <a:gd name="connsiteY122" fmla="*/ 3414037 h 4980074"/>
              <a:gd name="connsiteX123" fmla="*/ 227440 w 4980410"/>
              <a:gd name="connsiteY123" fmla="*/ 3425016 h 4980074"/>
              <a:gd name="connsiteX124" fmla="*/ 174783 w 4980410"/>
              <a:gd name="connsiteY124" fmla="*/ 3390909 h 4980074"/>
              <a:gd name="connsiteX125" fmla="*/ 119766 w 4980410"/>
              <a:gd name="connsiteY125" fmla="*/ 3231193 h 4980074"/>
              <a:gd name="connsiteX126" fmla="*/ 134234 w 4980410"/>
              <a:gd name="connsiteY126" fmla="*/ 3167311 h 4980074"/>
              <a:gd name="connsiteX127" fmla="*/ 338420 w 4980410"/>
              <a:gd name="connsiteY127" fmla="*/ 3027480 h 4980074"/>
              <a:gd name="connsiteX128" fmla="*/ 364974 w 4980410"/>
              <a:gd name="connsiteY128" fmla="*/ 2956477 h 4980074"/>
              <a:gd name="connsiteX129" fmla="*/ 343407 w 4980410"/>
              <a:gd name="connsiteY129" fmla="*/ 2825900 h 4980074"/>
              <a:gd name="connsiteX130" fmla="*/ 296147 w 4980410"/>
              <a:gd name="connsiteY130" fmla="*/ 2778845 h 4980074"/>
              <a:gd name="connsiteX131" fmla="*/ 52704 w 4980410"/>
              <a:gd name="connsiteY131" fmla="*/ 2713854 h 4980074"/>
              <a:gd name="connsiteX132" fmla="*/ 11703 w 4980410"/>
              <a:gd name="connsiteY132" fmla="*/ 2666368 h 4980074"/>
              <a:gd name="connsiteX133" fmla="*/ 68 w 4980410"/>
              <a:gd name="connsiteY133" fmla="*/ 2497376 h 4980074"/>
              <a:gd name="connsiteX134" fmla="*/ 40433 w 4980410"/>
              <a:gd name="connsiteY134" fmla="*/ 2444288 h 4980074"/>
              <a:gd name="connsiteX135" fmla="*/ 273964 w 4980410"/>
              <a:gd name="connsiteY135" fmla="*/ 2365323 h 4980074"/>
              <a:gd name="connsiteX136" fmla="*/ 320588 w 4980410"/>
              <a:gd name="connsiteY136" fmla="*/ 2311804 h 4980074"/>
              <a:gd name="connsiteX137" fmla="*/ 336575 w 4980410"/>
              <a:gd name="connsiteY137" fmla="*/ 2178642 h 4980074"/>
              <a:gd name="connsiteX138" fmla="*/ 306799 w 4980410"/>
              <a:gd name="connsiteY138" fmla="*/ 2111518 h 4980074"/>
              <a:gd name="connsiteX139" fmla="*/ 90773 w 4980410"/>
              <a:gd name="connsiteY139" fmla="*/ 1988041 h 4980074"/>
              <a:gd name="connsiteX140" fmla="*/ 67687 w 4980410"/>
              <a:gd name="connsiteY140" fmla="*/ 1926744 h 4980074"/>
              <a:gd name="connsiteX141" fmla="*/ 106985 w 4980410"/>
              <a:gd name="connsiteY141" fmla="*/ 1766823 h 4980074"/>
              <a:gd name="connsiteX142" fmla="*/ 160730 w 4980410"/>
              <a:gd name="connsiteY142" fmla="*/ 1725391 h 4980074"/>
              <a:gd name="connsiteX143" fmla="*/ 411519 w 4980410"/>
              <a:gd name="connsiteY143" fmla="*/ 1714412 h 4980074"/>
              <a:gd name="connsiteX144" fmla="*/ 471954 w 4980410"/>
              <a:gd name="connsiteY144" fmla="*/ 1678808 h 4980074"/>
              <a:gd name="connsiteX145" fmla="*/ 520097 w 4980410"/>
              <a:gd name="connsiteY145" fmla="*/ 1556010 h 4980074"/>
              <a:gd name="connsiteX146" fmla="*/ 509098 w 4980410"/>
              <a:gd name="connsiteY146" fmla="*/ 1487592 h 4980074"/>
              <a:gd name="connsiteX147" fmla="*/ 345093 w 4980410"/>
              <a:gd name="connsiteY147" fmla="*/ 1297648 h 4980074"/>
              <a:gd name="connsiteX148" fmla="*/ 340784 w 4980410"/>
              <a:gd name="connsiteY148" fmla="*/ 1235058 h 4980074"/>
              <a:gd name="connsiteX149" fmla="*/ 425188 w 4980410"/>
              <a:gd name="connsiteY149" fmla="*/ 1090897 h 4980074"/>
              <a:gd name="connsiteX150" fmla="*/ 486485 w 4980410"/>
              <a:gd name="connsiteY150" fmla="*/ 1067811 h 4980074"/>
              <a:gd name="connsiteX151" fmla="*/ 730358 w 4980410"/>
              <a:gd name="connsiteY151" fmla="*/ 1139061 h 4980074"/>
              <a:gd name="connsiteX152" fmla="*/ 797914 w 4980410"/>
              <a:gd name="connsiteY152" fmla="*/ 1115544 h 4980074"/>
              <a:gd name="connsiteX153" fmla="*/ 885334 w 4980410"/>
              <a:gd name="connsiteY153" fmla="*/ 1015196 h 4980074"/>
              <a:gd name="connsiteX154" fmla="*/ 893112 w 4980410"/>
              <a:gd name="connsiteY154" fmla="*/ 945486 h 4980074"/>
              <a:gd name="connsiteX155" fmla="*/ 789542 w 4980410"/>
              <a:gd name="connsiteY155" fmla="*/ 719937 h 4980074"/>
              <a:gd name="connsiteX156" fmla="*/ 804010 w 4980410"/>
              <a:gd name="connsiteY156" fmla="*/ 656055 h 4980074"/>
              <a:gd name="connsiteX157" fmla="*/ 928553 w 4980410"/>
              <a:gd name="connsiteY157" fmla="*/ 546862 h 4980074"/>
              <a:gd name="connsiteX158" fmla="*/ 997401 w 4980410"/>
              <a:gd name="connsiteY158" fmla="*/ 542122 h 4980074"/>
              <a:gd name="connsiteX159" fmla="*/ 1208030 w 4980410"/>
              <a:gd name="connsiteY159" fmla="*/ 678547 h 4980074"/>
              <a:gd name="connsiteX160" fmla="*/ 1277310 w 4980410"/>
              <a:gd name="connsiteY160" fmla="*/ 680066 h 4980074"/>
              <a:gd name="connsiteX161" fmla="*/ 1391489 w 4980410"/>
              <a:gd name="connsiteY161" fmla="*/ 603030 h 4980074"/>
              <a:gd name="connsiteX162" fmla="*/ 1418906 w 4980410"/>
              <a:gd name="connsiteY162" fmla="*/ 544544 h 4980074"/>
              <a:gd name="connsiteX163" fmla="*/ 1389151 w 4980410"/>
              <a:gd name="connsiteY163" fmla="*/ 295048 h 4980074"/>
              <a:gd name="connsiteX164" fmla="*/ 1416567 w 4980410"/>
              <a:gd name="connsiteY164" fmla="*/ 236563 h 4980074"/>
              <a:gd name="connsiteX165" fmla="*/ 1569163 w 4980410"/>
              <a:gd name="connsiteY165" fmla="*/ 169459 h 4980074"/>
              <a:gd name="connsiteX166" fmla="*/ 1633045 w 4980410"/>
              <a:gd name="connsiteY166" fmla="*/ 183927 h 4980074"/>
              <a:gd name="connsiteX167" fmla="*/ 1797481 w 4980410"/>
              <a:gd name="connsiteY167" fmla="*/ 380130 h 4980074"/>
              <a:gd name="connsiteX168" fmla="*/ 1861794 w 4980410"/>
              <a:gd name="connsiteY168" fmla="*/ 400856 h 4980074"/>
              <a:gd name="connsiteX169" fmla="*/ 1991078 w 4980410"/>
              <a:gd name="connsiteY169" fmla="*/ 360512 h 4980074"/>
              <a:gd name="connsiteX170" fmla="*/ 2038133 w 4980410"/>
              <a:gd name="connsiteY170" fmla="*/ 313252 h 4980074"/>
              <a:gd name="connsiteX171" fmla="*/ 2083916 w 4980410"/>
              <a:gd name="connsiteY171" fmla="*/ 64843 h 4980074"/>
              <a:gd name="connsiteX172" fmla="*/ 2130972 w 4980410"/>
              <a:gd name="connsiteY172" fmla="*/ 17583 h 4980074"/>
              <a:gd name="connsiteX173" fmla="*/ 2293273 w 4980410"/>
              <a:gd name="connsiteY173" fmla="*/ 120 h 4980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80410" h="4980074">
                <a:moveTo>
                  <a:pt x="2489382" y="571193"/>
                </a:moveTo>
                <a:cubicBezTo>
                  <a:pt x="1433405" y="571193"/>
                  <a:pt x="577366" y="1427232"/>
                  <a:pt x="577366" y="2483209"/>
                </a:cubicBezTo>
                <a:cubicBezTo>
                  <a:pt x="577366" y="3539186"/>
                  <a:pt x="1433405" y="4395225"/>
                  <a:pt x="2489382" y="4395225"/>
                </a:cubicBezTo>
                <a:cubicBezTo>
                  <a:pt x="3545359" y="4395225"/>
                  <a:pt x="4401398" y="3539186"/>
                  <a:pt x="4401398" y="2483209"/>
                </a:cubicBezTo>
                <a:cubicBezTo>
                  <a:pt x="4401398" y="1427232"/>
                  <a:pt x="3545359" y="571193"/>
                  <a:pt x="2489382" y="571193"/>
                </a:cubicBezTo>
                <a:close/>
                <a:moveTo>
                  <a:pt x="2293273" y="120"/>
                </a:moveTo>
                <a:cubicBezTo>
                  <a:pt x="2318309" y="-1604"/>
                  <a:pt x="2344638" y="15450"/>
                  <a:pt x="2352189" y="33796"/>
                </a:cubicBezTo>
                <a:cubicBezTo>
                  <a:pt x="2352189" y="33796"/>
                  <a:pt x="2352189" y="33796"/>
                  <a:pt x="2449931" y="266034"/>
                </a:cubicBezTo>
                <a:cubicBezTo>
                  <a:pt x="2457483" y="284380"/>
                  <a:pt x="2483812" y="301433"/>
                  <a:pt x="2503019" y="306399"/>
                </a:cubicBezTo>
                <a:cubicBezTo>
                  <a:pt x="2503019" y="306399"/>
                  <a:pt x="2503019" y="306399"/>
                  <a:pt x="2641578" y="309436"/>
                </a:cubicBezTo>
                <a:cubicBezTo>
                  <a:pt x="2660355" y="308144"/>
                  <a:pt x="2690788" y="293471"/>
                  <a:pt x="2702013" y="273832"/>
                </a:cubicBezTo>
                <a:cubicBezTo>
                  <a:pt x="2702013" y="273832"/>
                  <a:pt x="2702013" y="273832"/>
                  <a:pt x="2812541" y="52409"/>
                </a:cubicBezTo>
                <a:cubicBezTo>
                  <a:pt x="2823766" y="32771"/>
                  <a:pt x="2847940" y="18529"/>
                  <a:pt x="2873406" y="23064"/>
                </a:cubicBezTo>
                <a:cubicBezTo>
                  <a:pt x="2873406" y="23064"/>
                  <a:pt x="2873406" y="23064"/>
                  <a:pt x="3032466" y="49845"/>
                </a:cubicBezTo>
                <a:cubicBezTo>
                  <a:pt x="3057933" y="54380"/>
                  <a:pt x="3078433" y="78123"/>
                  <a:pt x="3080157" y="103159"/>
                </a:cubicBezTo>
                <a:cubicBezTo>
                  <a:pt x="3080157" y="103159"/>
                  <a:pt x="3080157" y="103159"/>
                  <a:pt x="3103653" y="353086"/>
                </a:cubicBezTo>
                <a:cubicBezTo>
                  <a:pt x="3104946" y="371863"/>
                  <a:pt x="3125447" y="395606"/>
                  <a:pt x="3145085" y="406831"/>
                </a:cubicBezTo>
                <a:cubicBezTo>
                  <a:pt x="3145085" y="406831"/>
                  <a:pt x="3145085" y="406831"/>
                  <a:pt x="3273712" y="448284"/>
                </a:cubicBezTo>
                <a:cubicBezTo>
                  <a:pt x="3299609" y="459078"/>
                  <a:pt x="3324214" y="451096"/>
                  <a:pt x="3341699" y="431026"/>
                </a:cubicBezTo>
                <a:cubicBezTo>
                  <a:pt x="3341699" y="431026"/>
                  <a:pt x="3341699" y="431026"/>
                  <a:pt x="3518263" y="255365"/>
                </a:cubicBezTo>
                <a:cubicBezTo>
                  <a:pt x="3529488" y="235727"/>
                  <a:pt x="3560783" y="233572"/>
                  <a:pt x="3580422" y="244797"/>
                </a:cubicBezTo>
                <a:cubicBezTo>
                  <a:pt x="3580422" y="244797"/>
                  <a:pt x="3580422" y="244797"/>
                  <a:pt x="3730411" y="322511"/>
                </a:cubicBezTo>
                <a:cubicBezTo>
                  <a:pt x="3750049" y="333736"/>
                  <a:pt x="3764291" y="357910"/>
                  <a:pt x="3759325" y="377118"/>
                </a:cubicBezTo>
                <a:cubicBezTo>
                  <a:pt x="3759325" y="377118"/>
                  <a:pt x="3759325" y="377118"/>
                  <a:pt x="3707283" y="625957"/>
                </a:cubicBezTo>
                <a:cubicBezTo>
                  <a:pt x="3702316" y="645165"/>
                  <a:pt x="3710730" y="676029"/>
                  <a:pt x="3730369" y="687254"/>
                </a:cubicBezTo>
                <a:cubicBezTo>
                  <a:pt x="3730369" y="687254"/>
                  <a:pt x="3730369" y="687254"/>
                  <a:pt x="3842804" y="767554"/>
                </a:cubicBezTo>
                <a:cubicBezTo>
                  <a:pt x="3856615" y="785469"/>
                  <a:pt x="3887909" y="783314"/>
                  <a:pt x="3912514" y="775331"/>
                </a:cubicBezTo>
                <a:cubicBezTo>
                  <a:pt x="3912514" y="775331"/>
                  <a:pt x="3912514" y="775331"/>
                  <a:pt x="4130511" y="653416"/>
                </a:cubicBezTo>
                <a:cubicBezTo>
                  <a:pt x="4148857" y="645864"/>
                  <a:pt x="4180583" y="649968"/>
                  <a:pt x="4193962" y="661625"/>
                </a:cubicBezTo>
                <a:cubicBezTo>
                  <a:pt x="4193962" y="661625"/>
                  <a:pt x="4193962" y="661625"/>
                  <a:pt x="4308983" y="779478"/>
                </a:cubicBezTo>
                <a:cubicBezTo>
                  <a:pt x="4329053" y="796962"/>
                  <a:pt x="4331208" y="828257"/>
                  <a:pt x="4319982" y="847895"/>
                </a:cubicBezTo>
                <a:cubicBezTo>
                  <a:pt x="4319982" y="847895"/>
                  <a:pt x="4319982" y="847895"/>
                  <a:pt x="4202765" y="1063490"/>
                </a:cubicBezTo>
                <a:cubicBezTo>
                  <a:pt x="4191540" y="1083129"/>
                  <a:pt x="4193694" y="1114424"/>
                  <a:pt x="4207505" y="1132339"/>
                </a:cubicBezTo>
                <a:cubicBezTo>
                  <a:pt x="4207505" y="1132339"/>
                  <a:pt x="4207505" y="1132339"/>
                  <a:pt x="4284110" y="1240260"/>
                </a:cubicBezTo>
                <a:cubicBezTo>
                  <a:pt x="4297921" y="1258175"/>
                  <a:pt x="4330509" y="1274797"/>
                  <a:pt x="4348855" y="1267245"/>
                </a:cubicBezTo>
                <a:cubicBezTo>
                  <a:pt x="4348855" y="1267245"/>
                  <a:pt x="4348855" y="1267245"/>
                  <a:pt x="4597058" y="1218713"/>
                </a:cubicBezTo>
                <a:cubicBezTo>
                  <a:pt x="4615404" y="1211162"/>
                  <a:pt x="4647992" y="1227784"/>
                  <a:pt x="4655544" y="1246130"/>
                </a:cubicBezTo>
                <a:cubicBezTo>
                  <a:pt x="4655544" y="1246130"/>
                  <a:pt x="4655544" y="1246130"/>
                  <a:pt x="4734734" y="1391604"/>
                </a:cubicBezTo>
                <a:cubicBezTo>
                  <a:pt x="4742286" y="1409950"/>
                  <a:pt x="4738182" y="1441676"/>
                  <a:pt x="4720267" y="1455487"/>
                </a:cubicBezTo>
                <a:cubicBezTo>
                  <a:pt x="4720267" y="1455487"/>
                  <a:pt x="4720267" y="1455487"/>
                  <a:pt x="4543702" y="1631148"/>
                </a:cubicBezTo>
                <a:cubicBezTo>
                  <a:pt x="4525787" y="1644958"/>
                  <a:pt x="4521683" y="1676684"/>
                  <a:pt x="4529666" y="1701289"/>
                </a:cubicBezTo>
                <a:cubicBezTo>
                  <a:pt x="4529666" y="1701289"/>
                  <a:pt x="4529666" y="1701289"/>
                  <a:pt x="4569579" y="1824314"/>
                </a:cubicBezTo>
                <a:cubicBezTo>
                  <a:pt x="4577561" y="1848918"/>
                  <a:pt x="4603890" y="1865972"/>
                  <a:pt x="4629357" y="1870507"/>
                </a:cubicBezTo>
                <a:cubicBezTo>
                  <a:pt x="4629357" y="1870507"/>
                  <a:pt x="4629357" y="1870507"/>
                  <a:pt x="4876042" y="1891254"/>
                </a:cubicBezTo>
                <a:cubicBezTo>
                  <a:pt x="4901509" y="1895790"/>
                  <a:pt x="4921578" y="1913274"/>
                  <a:pt x="4923302" y="1938309"/>
                </a:cubicBezTo>
                <a:lnTo>
                  <a:pt x="4959542" y="2099319"/>
                </a:lnTo>
                <a:cubicBezTo>
                  <a:pt x="4961266" y="2124354"/>
                  <a:pt x="4950472" y="2150252"/>
                  <a:pt x="4925867" y="2158235"/>
                </a:cubicBezTo>
                <a:cubicBezTo>
                  <a:pt x="4925867" y="2158235"/>
                  <a:pt x="4925867" y="2158235"/>
                  <a:pt x="4707439" y="2273892"/>
                </a:cubicBezTo>
                <a:cubicBezTo>
                  <a:pt x="4682834" y="2281874"/>
                  <a:pt x="4665781" y="2308203"/>
                  <a:pt x="4667505" y="2333239"/>
                </a:cubicBezTo>
                <a:cubicBezTo>
                  <a:pt x="4667505" y="2333239"/>
                  <a:pt x="4667505" y="2333239"/>
                  <a:pt x="4676985" y="2470936"/>
                </a:cubicBezTo>
                <a:cubicBezTo>
                  <a:pt x="4678278" y="2489713"/>
                  <a:pt x="4692519" y="2513887"/>
                  <a:pt x="4712158" y="2525112"/>
                </a:cubicBezTo>
                <a:cubicBezTo>
                  <a:pt x="4712158" y="2525112"/>
                  <a:pt x="4712158" y="2525112"/>
                  <a:pt x="4945238" y="2622260"/>
                </a:cubicBezTo>
                <a:cubicBezTo>
                  <a:pt x="4964445" y="2627226"/>
                  <a:pt x="4979118" y="2657659"/>
                  <a:pt x="4980410" y="2676435"/>
                </a:cubicBezTo>
                <a:cubicBezTo>
                  <a:pt x="4980410" y="2676435"/>
                  <a:pt x="4980410" y="2676435"/>
                  <a:pt x="4960320" y="2841323"/>
                </a:cubicBezTo>
                <a:cubicBezTo>
                  <a:pt x="4955785" y="2866790"/>
                  <a:pt x="4938300" y="2886859"/>
                  <a:pt x="4913265" y="2888583"/>
                </a:cubicBezTo>
                <a:cubicBezTo>
                  <a:pt x="4913265" y="2888583"/>
                  <a:pt x="4913265" y="2888583"/>
                  <a:pt x="4671320" y="2936684"/>
                </a:cubicBezTo>
                <a:cubicBezTo>
                  <a:pt x="4646284" y="2938408"/>
                  <a:pt x="4622542" y="2958908"/>
                  <a:pt x="4618006" y="2984375"/>
                </a:cubicBezTo>
                <a:cubicBezTo>
                  <a:pt x="4618006" y="2984375"/>
                  <a:pt x="4618006" y="2984375"/>
                  <a:pt x="4582812" y="3112571"/>
                </a:cubicBezTo>
                <a:cubicBezTo>
                  <a:pt x="4577846" y="3131779"/>
                  <a:pt x="4586259" y="3162643"/>
                  <a:pt x="4606329" y="3180127"/>
                </a:cubicBezTo>
                <a:cubicBezTo>
                  <a:pt x="4606329" y="3180127"/>
                  <a:pt x="4606329" y="3180127"/>
                  <a:pt x="4793215" y="3337052"/>
                </a:cubicBezTo>
                <a:cubicBezTo>
                  <a:pt x="4813285" y="3354536"/>
                  <a:pt x="4821267" y="3379142"/>
                  <a:pt x="4810473" y="3405039"/>
                </a:cubicBezTo>
                <a:cubicBezTo>
                  <a:pt x="4810473" y="3405039"/>
                  <a:pt x="4810473" y="3405039"/>
                  <a:pt x="4745277" y="3554166"/>
                </a:cubicBezTo>
                <a:cubicBezTo>
                  <a:pt x="4734052" y="3573805"/>
                  <a:pt x="4709878" y="3588047"/>
                  <a:pt x="4691101" y="3589339"/>
                </a:cubicBezTo>
                <a:cubicBezTo>
                  <a:pt x="4691101" y="3589339"/>
                  <a:pt x="4691101" y="3589339"/>
                  <a:pt x="4437295" y="3556505"/>
                </a:cubicBezTo>
                <a:cubicBezTo>
                  <a:pt x="4418087" y="3551539"/>
                  <a:pt x="4387655" y="3566211"/>
                  <a:pt x="4376429" y="3585850"/>
                </a:cubicBezTo>
                <a:cubicBezTo>
                  <a:pt x="4376429" y="3585850"/>
                  <a:pt x="4376429" y="3585850"/>
                  <a:pt x="4308648" y="3697423"/>
                </a:cubicBezTo>
                <a:cubicBezTo>
                  <a:pt x="4291164" y="3717493"/>
                  <a:pt x="4293318" y="3748788"/>
                  <a:pt x="4307129" y="3766703"/>
                </a:cubicBezTo>
                <a:cubicBezTo>
                  <a:pt x="4307129" y="3766703"/>
                  <a:pt x="4307129" y="3766703"/>
                  <a:pt x="4441132" y="3977579"/>
                </a:cubicBezTo>
                <a:cubicBezTo>
                  <a:pt x="4454943" y="3995494"/>
                  <a:pt x="4450838" y="4027219"/>
                  <a:pt x="4439613" y="4046858"/>
                </a:cubicBezTo>
                <a:cubicBezTo>
                  <a:pt x="4439613" y="4046858"/>
                  <a:pt x="4439613" y="4046858"/>
                  <a:pt x="4328450" y="4167707"/>
                </a:cubicBezTo>
                <a:cubicBezTo>
                  <a:pt x="4317225" y="4187346"/>
                  <a:pt x="4286361" y="4195760"/>
                  <a:pt x="4266722" y="4184534"/>
                </a:cubicBezTo>
                <a:cubicBezTo>
                  <a:pt x="4266722" y="4184534"/>
                  <a:pt x="4266722" y="4184534"/>
                  <a:pt x="4039471" y="4080696"/>
                </a:cubicBezTo>
                <a:cubicBezTo>
                  <a:pt x="4019832" y="4069471"/>
                  <a:pt x="3988968" y="4077885"/>
                  <a:pt x="3971053" y="4091696"/>
                </a:cubicBezTo>
                <a:cubicBezTo>
                  <a:pt x="3971053" y="4091696"/>
                  <a:pt x="3971053" y="4091696"/>
                  <a:pt x="3870253" y="4180388"/>
                </a:cubicBezTo>
                <a:cubicBezTo>
                  <a:pt x="3852338" y="4194199"/>
                  <a:pt x="3841975" y="4226355"/>
                  <a:pt x="3849526" y="4244701"/>
                </a:cubicBezTo>
                <a:cubicBezTo>
                  <a:pt x="3849526" y="4244701"/>
                  <a:pt x="3849526" y="4244701"/>
                  <a:pt x="3916404" y="4485353"/>
                </a:cubicBezTo>
                <a:cubicBezTo>
                  <a:pt x="3924387" y="4509958"/>
                  <a:pt x="3913593" y="4535856"/>
                  <a:pt x="3889419" y="4550097"/>
                </a:cubicBezTo>
                <a:cubicBezTo>
                  <a:pt x="3889419" y="4550097"/>
                  <a:pt x="3889419" y="4550097"/>
                  <a:pt x="3750634" y="4635116"/>
                </a:cubicBezTo>
                <a:cubicBezTo>
                  <a:pt x="3732719" y="4648927"/>
                  <a:pt x="3700993" y="4644822"/>
                  <a:pt x="3687614" y="4633166"/>
                </a:cubicBezTo>
                <a:cubicBezTo>
                  <a:pt x="3687614" y="4633166"/>
                  <a:pt x="3687614" y="4633166"/>
                  <a:pt x="3499866" y="4463723"/>
                </a:cubicBezTo>
                <a:cubicBezTo>
                  <a:pt x="3480227" y="4452498"/>
                  <a:pt x="3448501" y="4448394"/>
                  <a:pt x="3430155" y="4455945"/>
                </a:cubicBezTo>
                <a:cubicBezTo>
                  <a:pt x="3430155" y="4455945"/>
                  <a:pt x="3430155" y="4455945"/>
                  <a:pt x="3307993" y="4508376"/>
                </a:cubicBezTo>
                <a:cubicBezTo>
                  <a:pt x="3283388" y="4516359"/>
                  <a:pt x="3266335" y="4542688"/>
                  <a:pt x="3268058" y="4567724"/>
                </a:cubicBezTo>
                <a:cubicBezTo>
                  <a:pt x="3268058" y="4567724"/>
                  <a:pt x="3268058" y="4567724"/>
                  <a:pt x="3266088" y="4813115"/>
                </a:cubicBezTo>
                <a:cubicBezTo>
                  <a:pt x="3261553" y="4838582"/>
                  <a:pt x="3244500" y="4864911"/>
                  <a:pt x="3219464" y="4866635"/>
                </a:cubicBezTo>
                <a:cubicBezTo>
                  <a:pt x="3219464" y="4866635"/>
                  <a:pt x="3219464" y="4866635"/>
                  <a:pt x="3065144" y="4908703"/>
                </a:cubicBezTo>
                <a:cubicBezTo>
                  <a:pt x="3040540" y="4916685"/>
                  <a:pt x="3014642" y="4905891"/>
                  <a:pt x="3000831" y="4887976"/>
                </a:cubicBezTo>
                <a:cubicBezTo>
                  <a:pt x="3000831" y="4887976"/>
                  <a:pt x="3000831" y="4887976"/>
                  <a:pt x="2873087" y="4676669"/>
                </a:cubicBezTo>
                <a:cubicBezTo>
                  <a:pt x="2858846" y="4652496"/>
                  <a:pt x="2832948" y="4641701"/>
                  <a:pt x="2807912" y="4643425"/>
                </a:cubicBezTo>
                <a:cubicBezTo>
                  <a:pt x="2807912" y="4643425"/>
                  <a:pt x="2807912" y="4643425"/>
                  <a:pt x="2676905" y="4658733"/>
                </a:cubicBezTo>
                <a:cubicBezTo>
                  <a:pt x="2651869" y="4660457"/>
                  <a:pt x="2628126" y="4680958"/>
                  <a:pt x="2623160" y="4700165"/>
                </a:cubicBezTo>
                <a:cubicBezTo>
                  <a:pt x="2623160" y="4700165"/>
                  <a:pt x="2623160" y="4700165"/>
                  <a:pt x="2538961" y="4938642"/>
                </a:cubicBezTo>
                <a:cubicBezTo>
                  <a:pt x="2534426" y="4964109"/>
                  <a:pt x="2510252" y="4978350"/>
                  <a:pt x="2485216" y="4980074"/>
                </a:cubicBezTo>
                <a:cubicBezTo>
                  <a:pt x="2485216" y="4980074"/>
                  <a:pt x="2485216" y="4980074"/>
                  <a:pt x="2321190" y="4972501"/>
                </a:cubicBezTo>
                <a:cubicBezTo>
                  <a:pt x="2301983" y="4967535"/>
                  <a:pt x="2275654" y="4950482"/>
                  <a:pt x="2268103" y="4932136"/>
                </a:cubicBezTo>
                <a:cubicBezTo>
                  <a:pt x="2268103" y="4932136"/>
                  <a:pt x="2268103" y="4932136"/>
                  <a:pt x="2207053" y="4684794"/>
                </a:cubicBezTo>
                <a:cubicBezTo>
                  <a:pt x="2205760" y="4666017"/>
                  <a:pt x="2179000" y="4642705"/>
                  <a:pt x="2159793" y="4637739"/>
                </a:cubicBezTo>
                <a:cubicBezTo>
                  <a:pt x="2159793" y="4637739"/>
                  <a:pt x="2159793" y="4637739"/>
                  <a:pt x="2026200" y="4615494"/>
                </a:cubicBezTo>
                <a:cubicBezTo>
                  <a:pt x="2000733" y="4610958"/>
                  <a:pt x="1976559" y="4625200"/>
                  <a:pt x="1958644" y="4639011"/>
                </a:cubicBezTo>
                <a:cubicBezTo>
                  <a:pt x="1958644" y="4639011"/>
                  <a:pt x="1958644" y="4639011"/>
                  <a:pt x="1815529" y="4843812"/>
                </a:cubicBezTo>
                <a:cubicBezTo>
                  <a:pt x="1804303" y="4863451"/>
                  <a:pt x="1773440" y="4871864"/>
                  <a:pt x="1754232" y="4866898"/>
                </a:cubicBezTo>
                <a:cubicBezTo>
                  <a:pt x="1754232" y="4866898"/>
                  <a:pt x="1754232" y="4866898"/>
                  <a:pt x="1599277" y="4808392"/>
                </a:cubicBezTo>
                <a:cubicBezTo>
                  <a:pt x="1573810" y="4803856"/>
                  <a:pt x="1559568" y="4779682"/>
                  <a:pt x="1557845" y="4754647"/>
                </a:cubicBezTo>
                <a:cubicBezTo>
                  <a:pt x="1557845" y="4754647"/>
                  <a:pt x="1557845" y="4754647"/>
                  <a:pt x="1572333" y="4508393"/>
                </a:cubicBezTo>
                <a:cubicBezTo>
                  <a:pt x="1576868" y="4482926"/>
                  <a:pt x="1555937" y="4452924"/>
                  <a:pt x="1536729" y="4447958"/>
                </a:cubicBezTo>
                <a:cubicBezTo>
                  <a:pt x="1536729" y="4447958"/>
                  <a:pt x="1536729" y="4447958"/>
                  <a:pt x="1418897" y="4380607"/>
                </a:cubicBezTo>
                <a:cubicBezTo>
                  <a:pt x="1399258" y="4369382"/>
                  <a:pt x="1367963" y="4371536"/>
                  <a:pt x="1350048" y="4385347"/>
                </a:cubicBezTo>
                <a:cubicBezTo>
                  <a:pt x="1350048" y="4385347"/>
                  <a:pt x="1350048" y="4385347"/>
                  <a:pt x="1152983" y="4537265"/>
                </a:cubicBezTo>
                <a:cubicBezTo>
                  <a:pt x="1135068" y="4551076"/>
                  <a:pt x="1103773" y="4553230"/>
                  <a:pt x="1084134" y="4542005"/>
                </a:cubicBezTo>
                <a:cubicBezTo>
                  <a:pt x="1084134" y="4542005"/>
                  <a:pt x="1084134" y="4542005"/>
                  <a:pt x="951630" y="4444221"/>
                </a:cubicBezTo>
                <a:cubicBezTo>
                  <a:pt x="931560" y="4426738"/>
                  <a:pt x="923577" y="4402132"/>
                  <a:pt x="934371" y="4376235"/>
                </a:cubicBezTo>
                <a:cubicBezTo>
                  <a:pt x="934371" y="4376235"/>
                  <a:pt x="934371" y="4376235"/>
                  <a:pt x="1019001" y="4144018"/>
                </a:cubicBezTo>
                <a:cubicBezTo>
                  <a:pt x="1023967" y="4124810"/>
                  <a:pt x="1021813" y="4093515"/>
                  <a:pt x="1001743" y="4076031"/>
                </a:cubicBezTo>
                <a:cubicBezTo>
                  <a:pt x="1001743" y="4076031"/>
                  <a:pt x="1001743" y="4076031"/>
                  <a:pt x="907223" y="3981921"/>
                </a:cubicBezTo>
                <a:cubicBezTo>
                  <a:pt x="893412" y="3964005"/>
                  <a:pt x="861686" y="3959901"/>
                  <a:pt x="837082" y="3967884"/>
                </a:cubicBezTo>
                <a:cubicBezTo>
                  <a:pt x="837082" y="3967884"/>
                  <a:pt x="837082" y="3967884"/>
                  <a:pt x="603981" y="4053108"/>
                </a:cubicBezTo>
                <a:cubicBezTo>
                  <a:pt x="585636" y="4060659"/>
                  <a:pt x="553479" y="4050296"/>
                  <a:pt x="539668" y="4032381"/>
                </a:cubicBezTo>
                <a:cubicBezTo>
                  <a:pt x="539668" y="4032381"/>
                  <a:pt x="539668" y="4032381"/>
                  <a:pt x="442562" y="3900717"/>
                </a:cubicBezTo>
                <a:cubicBezTo>
                  <a:pt x="428752" y="3882802"/>
                  <a:pt x="432856" y="3851076"/>
                  <a:pt x="444081" y="3831438"/>
                </a:cubicBezTo>
                <a:cubicBezTo>
                  <a:pt x="444081" y="3831438"/>
                  <a:pt x="444081" y="3831438"/>
                  <a:pt x="593886" y="3632465"/>
                </a:cubicBezTo>
                <a:cubicBezTo>
                  <a:pt x="611801" y="3618654"/>
                  <a:pt x="609646" y="3587359"/>
                  <a:pt x="601664" y="3562755"/>
                </a:cubicBezTo>
                <a:cubicBezTo>
                  <a:pt x="601664" y="3562755"/>
                  <a:pt x="601664" y="3562755"/>
                  <a:pt x="537146" y="3447713"/>
                </a:cubicBezTo>
                <a:cubicBezTo>
                  <a:pt x="529594" y="3429367"/>
                  <a:pt x="497006" y="3412745"/>
                  <a:pt x="478229" y="3414037"/>
                </a:cubicBezTo>
                <a:cubicBezTo>
                  <a:pt x="478229" y="3414037"/>
                  <a:pt x="478229" y="3414037"/>
                  <a:pt x="227440" y="3425016"/>
                </a:cubicBezTo>
                <a:cubicBezTo>
                  <a:pt x="202404" y="3426739"/>
                  <a:pt x="182335" y="3409255"/>
                  <a:pt x="174783" y="3390909"/>
                </a:cubicBezTo>
                <a:cubicBezTo>
                  <a:pt x="174783" y="3390909"/>
                  <a:pt x="174783" y="3390909"/>
                  <a:pt x="119766" y="3231193"/>
                </a:cubicBezTo>
                <a:cubicBezTo>
                  <a:pt x="112214" y="3212847"/>
                  <a:pt x="116319" y="3181121"/>
                  <a:pt x="134234" y="3167311"/>
                </a:cubicBezTo>
                <a:cubicBezTo>
                  <a:pt x="134234" y="3167311"/>
                  <a:pt x="134234" y="3167311"/>
                  <a:pt x="338420" y="3027480"/>
                </a:cubicBezTo>
                <a:cubicBezTo>
                  <a:pt x="356335" y="3013669"/>
                  <a:pt x="372957" y="2981082"/>
                  <a:pt x="364974" y="2956477"/>
                </a:cubicBezTo>
                <a:cubicBezTo>
                  <a:pt x="364974" y="2956477"/>
                  <a:pt x="364974" y="2956477"/>
                  <a:pt x="343407" y="2825900"/>
                </a:cubicBezTo>
                <a:cubicBezTo>
                  <a:pt x="335855" y="2807555"/>
                  <a:pt x="315354" y="2783811"/>
                  <a:pt x="296147" y="2778845"/>
                </a:cubicBezTo>
                <a:cubicBezTo>
                  <a:pt x="296147" y="2778845"/>
                  <a:pt x="296147" y="2778845"/>
                  <a:pt x="52704" y="2713854"/>
                </a:cubicBezTo>
                <a:cubicBezTo>
                  <a:pt x="27237" y="2709319"/>
                  <a:pt x="6737" y="2685576"/>
                  <a:pt x="11703" y="2666368"/>
                </a:cubicBezTo>
                <a:cubicBezTo>
                  <a:pt x="11703" y="2666368"/>
                  <a:pt x="11703" y="2666368"/>
                  <a:pt x="68" y="2497376"/>
                </a:cubicBezTo>
                <a:cubicBezTo>
                  <a:pt x="-1225" y="2478599"/>
                  <a:pt x="15828" y="2452271"/>
                  <a:pt x="40433" y="2444288"/>
                </a:cubicBezTo>
                <a:cubicBezTo>
                  <a:pt x="40433" y="2444288"/>
                  <a:pt x="40433" y="2444288"/>
                  <a:pt x="273964" y="2365323"/>
                </a:cubicBezTo>
                <a:cubicBezTo>
                  <a:pt x="298569" y="2357341"/>
                  <a:pt x="315622" y="2331012"/>
                  <a:pt x="320588" y="2311804"/>
                </a:cubicBezTo>
                <a:cubicBezTo>
                  <a:pt x="320588" y="2311804"/>
                  <a:pt x="320588" y="2311804"/>
                  <a:pt x="336575" y="2178642"/>
                </a:cubicBezTo>
                <a:cubicBezTo>
                  <a:pt x="341110" y="2153176"/>
                  <a:pt x="326868" y="2129002"/>
                  <a:pt x="306799" y="2111518"/>
                </a:cubicBezTo>
                <a:cubicBezTo>
                  <a:pt x="306799" y="2111518"/>
                  <a:pt x="306799" y="2111518"/>
                  <a:pt x="90773" y="1988041"/>
                </a:cubicBezTo>
                <a:cubicBezTo>
                  <a:pt x="71134" y="1976816"/>
                  <a:pt x="62720" y="1945952"/>
                  <a:pt x="67687" y="1926744"/>
                </a:cubicBezTo>
                <a:cubicBezTo>
                  <a:pt x="67687" y="1926744"/>
                  <a:pt x="67687" y="1926744"/>
                  <a:pt x="106985" y="1766823"/>
                </a:cubicBezTo>
                <a:cubicBezTo>
                  <a:pt x="117779" y="1740925"/>
                  <a:pt x="135263" y="1720855"/>
                  <a:pt x="160730" y="1725391"/>
                </a:cubicBezTo>
                <a:cubicBezTo>
                  <a:pt x="160730" y="1725391"/>
                  <a:pt x="160730" y="1725391"/>
                  <a:pt x="411519" y="1714412"/>
                </a:cubicBezTo>
                <a:cubicBezTo>
                  <a:pt x="430727" y="1719379"/>
                  <a:pt x="460729" y="1698447"/>
                  <a:pt x="471954" y="1678808"/>
                </a:cubicBezTo>
                <a:cubicBezTo>
                  <a:pt x="471954" y="1678808"/>
                  <a:pt x="471954" y="1678808"/>
                  <a:pt x="520097" y="1556010"/>
                </a:cubicBezTo>
                <a:cubicBezTo>
                  <a:pt x="531322" y="1536371"/>
                  <a:pt x="529168" y="1505076"/>
                  <a:pt x="509098" y="1487592"/>
                </a:cubicBezTo>
                <a:cubicBezTo>
                  <a:pt x="509098" y="1487592"/>
                  <a:pt x="509098" y="1487592"/>
                  <a:pt x="345093" y="1297648"/>
                </a:cubicBezTo>
                <a:cubicBezTo>
                  <a:pt x="331282" y="1279733"/>
                  <a:pt x="329559" y="1254697"/>
                  <a:pt x="340784" y="1235058"/>
                </a:cubicBezTo>
                <a:cubicBezTo>
                  <a:pt x="340784" y="1235058"/>
                  <a:pt x="340784" y="1235058"/>
                  <a:pt x="425188" y="1090897"/>
                </a:cubicBezTo>
                <a:cubicBezTo>
                  <a:pt x="436413" y="1071259"/>
                  <a:pt x="467277" y="1062845"/>
                  <a:pt x="486485" y="1067811"/>
                </a:cubicBezTo>
                <a:cubicBezTo>
                  <a:pt x="486485" y="1067811"/>
                  <a:pt x="486485" y="1067811"/>
                  <a:pt x="730358" y="1139061"/>
                </a:cubicBezTo>
                <a:cubicBezTo>
                  <a:pt x="749566" y="1144028"/>
                  <a:pt x="780430" y="1135614"/>
                  <a:pt x="797914" y="1115544"/>
                </a:cubicBezTo>
                <a:cubicBezTo>
                  <a:pt x="797914" y="1115544"/>
                  <a:pt x="797914" y="1115544"/>
                  <a:pt x="885334" y="1015196"/>
                </a:cubicBezTo>
                <a:cubicBezTo>
                  <a:pt x="896559" y="995557"/>
                  <a:pt x="900663" y="963832"/>
                  <a:pt x="893112" y="945486"/>
                </a:cubicBezTo>
                <a:cubicBezTo>
                  <a:pt x="893112" y="945486"/>
                  <a:pt x="893112" y="945486"/>
                  <a:pt x="789542" y="719937"/>
                </a:cubicBezTo>
                <a:cubicBezTo>
                  <a:pt x="781559" y="695332"/>
                  <a:pt x="786094" y="669866"/>
                  <a:pt x="804010" y="656055"/>
                </a:cubicBezTo>
                <a:cubicBezTo>
                  <a:pt x="804010" y="656055"/>
                  <a:pt x="804010" y="656055"/>
                  <a:pt x="928553" y="546862"/>
                </a:cubicBezTo>
                <a:cubicBezTo>
                  <a:pt x="946468" y="533052"/>
                  <a:pt x="977762" y="530897"/>
                  <a:pt x="997401" y="542122"/>
                </a:cubicBezTo>
                <a:cubicBezTo>
                  <a:pt x="997401" y="542122"/>
                  <a:pt x="997401" y="542122"/>
                  <a:pt x="1208030" y="678547"/>
                </a:cubicBezTo>
                <a:cubicBezTo>
                  <a:pt x="1227669" y="689772"/>
                  <a:pt x="1258964" y="687618"/>
                  <a:pt x="1277310" y="680066"/>
                </a:cubicBezTo>
                <a:cubicBezTo>
                  <a:pt x="1277310" y="680066"/>
                  <a:pt x="1277310" y="680066"/>
                  <a:pt x="1391489" y="603030"/>
                </a:cubicBezTo>
                <a:cubicBezTo>
                  <a:pt x="1409835" y="595478"/>
                  <a:pt x="1420199" y="563321"/>
                  <a:pt x="1418906" y="544544"/>
                </a:cubicBezTo>
                <a:cubicBezTo>
                  <a:pt x="1418906" y="544544"/>
                  <a:pt x="1418906" y="544544"/>
                  <a:pt x="1389151" y="295048"/>
                </a:cubicBezTo>
                <a:cubicBezTo>
                  <a:pt x="1381168" y="270443"/>
                  <a:pt x="1398221" y="244115"/>
                  <a:pt x="1416567" y="236563"/>
                </a:cubicBezTo>
                <a:cubicBezTo>
                  <a:pt x="1416567" y="236563"/>
                  <a:pt x="1416567" y="236563"/>
                  <a:pt x="1569163" y="169459"/>
                </a:cubicBezTo>
                <a:cubicBezTo>
                  <a:pt x="1593768" y="161476"/>
                  <a:pt x="1619234" y="166012"/>
                  <a:pt x="1633045" y="183927"/>
                </a:cubicBezTo>
                <a:cubicBezTo>
                  <a:pt x="1633045" y="183927"/>
                  <a:pt x="1633045" y="183927"/>
                  <a:pt x="1797481" y="380130"/>
                </a:cubicBezTo>
                <a:cubicBezTo>
                  <a:pt x="1810861" y="391786"/>
                  <a:pt x="1843017" y="402149"/>
                  <a:pt x="1861794" y="400856"/>
                </a:cubicBezTo>
                <a:cubicBezTo>
                  <a:pt x="1861794" y="400856"/>
                  <a:pt x="1861794" y="400856"/>
                  <a:pt x="1991078" y="360512"/>
                </a:cubicBezTo>
                <a:cubicBezTo>
                  <a:pt x="2016114" y="358788"/>
                  <a:pt x="2033167" y="332460"/>
                  <a:pt x="2038133" y="313252"/>
                </a:cubicBezTo>
                <a:cubicBezTo>
                  <a:pt x="2038133" y="313252"/>
                  <a:pt x="2038133" y="313252"/>
                  <a:pt x="2083916" y="64843"/>
                </a:cubicBezTo>
                <a:cubicBezTo>
                  <a:pt x="2082624" y="46067"/>
                  <a:pt x="2106367" y="25566"/>
                  <a:pt x="2130972" y="17583"/>
                </a:cubicBezTo>
                <a:cubicBezTo>
                  <a:pt x="2130972" y="17583"/>
                  <a:pt x="2130972" y="17583"/>
                  <a:pt x="2293273" y="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p:nvPr>
        </p:nvSpPr>
        <p:spPr/>
        <p:txBody>
          <a:bodyPr/>
          <a:lstStyle/>
          <a:p>
            <a:r>
              <a:rPr lang="zh-CN" altLang="en-US"/>
              <a:t>执行策略</a:t>
            </a:r>
            <a:endParaRPr lang="zh-CN" altLang="en-US"/>
          </a:p>
        </p:txBody>
      </p:sp>
      <p:sp>
        <p:nvSpPr>
          <p:cNvPr id="18"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淘宝店chenying0907出品 34"/>
          <p:cNvSpPr/>
          <p:nvPr/>
        </p:nvSpPr>
        <p:spPr bwMode="auto">
          <a:xfrm>
            <a:off x="848635" y="1005576"/>
            <a:ext cx="3732239" cy="3736032"/>
          </a:xfrm>
          <a:custGeom>
            <a:gdLst>
              <a:gd name="connsiteX0" fmla="*/ 2485624 w 4976318"/>
              <a:gd name="connsiteY0" fmla="*/ 578679 h 4981376"/>
              <a:gd name="connsiteX1" fmla="*/ 573608 w 4976318"/>
              <a:gd name="connsiteY1" fmla="*/ 2490695 h 4981376"/>
              <a:gd name="connsiteX2" fmla="*/ 2485624 w 4976318"/>
              <a:gd name="connsiteY2" fmla="*/ 4402711 h 4981376"/>
              <a:gd name="connsiteX3" fmla="*/ 4397640 w 4976318"/>
              <a:gd name="connsiteY3" fmla="*/ 2490695 h 4981376"/>
              <a:gd name="connsiteX4" fmla="*/ 2485624 w 4976318"/>
              <a:gd name="connsiteY4" fmla="*/ 578679 h 4981376"/>
              <a:gd name="connsiteX5" fmla="*/ 2460535 w 4976318"/>
              <a:gd name="connsiteY5" fmla="*/ 0 h 4981376"/>
              <a:gd name="connsiteX6" fmla="*/ 2516999 w 4976318"/>
              <a:gd name="connsiteY6" fmla="*/ 37643 h 4981376"/>
              <a:gd name="connsiteX7" fmla="*/ 2598558 w 4976318"/>
              <a:gd name="connsiteY7" fmla="*/ 276046 h 4981376"/>
              <a:gd name="connsiteX8" fmla="*/ 2648748 w 4976318"/>
              <a:gd name="connsiteY8" fmla="*/ 319963 h 4981376"/>
              <a:gd name="connsiteX9" fmla="*/ 2786771 w 4976318"/>
              <a:gd name="connsiteY9" fmla="*/ 332510 h 4981376"/>
              <a:gd name="connsiteX10" fmla="*/ 2849509 w 4976318"/>
              <a:gd name="connsiteY10" fmla="*/ 301141 h 4981376"/>
              <a:gd name="connsiteX11" fmla="*/ 2974984 w 4976318"/>
              <a:gd name="connsiteY11" fmla="*/ 87833 h 4981376"/>
              <a:gd name="connsiteX12" fmla="*/ 3037722 w 4976318"/>
              <a:gd name="connsiteY12" fmla="*/ 62738 h 4981376"/>
              <a:gd name="connsiteX13" fmla="*/ 3194567 w 4976318"/>
              <a:gd name="connsiteY13" fmla="*/ 100380 h 4981376"/>
              <a:gd name="connsiteX14" fmla="*/ 3238483 w 4976318"/>
              <a:gd name="connsiteY14" fmla="*/ 156845 h 4981376"/>
              <a:gd name="connsiteX15" fmla="*/ 3244757 w 4976318"/>
              <a:gd name="connsiteY15" fmla="*/ 407795 h 4981376"/>
              <a:gd name="connsiteX16" fmla="*/ 3282399 w 4976318"/>
              <a:gd name="connsiteY16" fmla="*/ 464259 h 4981376"/>
              <a:gd name="connsiteX17" fmla="*/ 3407875 w 4976318"/>
              <a:gd name="connsiteY17" fmla="*/ 514450 h 4981376"/>
              <a:gd name="connsiteX18" fmla="*/ 3476886 w 4976318"/>
              <a:gd name="connsiteY18" fmla="*/ 501902 h 4981376"/>
              <a:gd name="connsiteX19" fmla="*/ 3665100 w 4976318"/>
              <a:gd name="connsiteY19" fmla="*/ 338784 h 4981376"/>
              <a:gd name="connsiteX20" fmla="*/ 3727837 w 4976318"/>
              <a:gd name="connsiteY20" fmla="*/ 332510 h 4981376"/>
              <a:gd name="connsiteX21" fmla="*/ 3872134 w 4976318"/>
              <a:gd name="connsiteY21" fmla="*/ 420343 h 4981376"/>
              <a:gd name="connsiteX22" fmla="*/ 3897229 w 4976318"/>
              <a:gd name="connsiteY22" fmla="*/ 476807 h 4981376"/>
              <a:gd name="connsiteX23" fmla="*/ 3828218 w 4976318"/>
              <a:gd name="connsiteY23" fmla="*/ 721484 h 4981376"/>
              <a:gd name="connsiteX24" fmla="*/ 3847039 w 4976318"/>
              <a:gd name="connsiteY24" fmla="*/ 784222 h 4981376"/>
              <a:gd name="connsiteX25" fmla="*/ 3953693 w 4976318"/>
              <a:gd name="connsiteY25" fmla="*/ 872055 h 4981376"/>
              <a:gd name="connsiteX26" fmla="*/ 4022705 w 4976318"/>
              <a:gd name="connsiteY26" fmla="*/ 884602 h 4981376"/>
              <a:gd name="connsiteX27" fmla="*/ 4248561 w 4976318"/>
              <a:gd name="connsiteY27" fmla="*/ 777948 h 4981376"/>
              <a:gd name="connsiteX28" fmla="*/ 4311298 w 4976318"/>
              <a:gd name="connsiteY28" fmla="*/ 790496 h 4981376"/>
              <a:gd name="connsiteX29" fmla="*/ 4417952 w 4976318"/>
              <a:gd name="connsiteY29" fmla="*/ 915971 h 4981376"/>
              <a:gd name="connsiteX30" fmla="*/ 4424226 w 4976318"/>
              <a:gd name="connsiteY30" fmla="*/ 984983 h 4981376"/>
              <a:gd name="connsiteX31" fmla="*/ 4292477 w 4976318"/>
              <a:gd name="connsiteY31" fmla="*/ 1192017 h 4981376"/>
              <a:gd name="connsiteX32" fmla="*/ 4292477 w 4976318"/>
              <a:gd name="connsiteY32" fmla="*/ 1261029 h 4981376"/>
              <a:gd name="connsiteX33" fmla="*/ 4361488 w 4976318"/>
              <a:gd name="connsiteY33" fmla="*/ 1373957 h 4981376"/>
              <a:gd name="connsiteX34" fmla="*/ 4424226 w 4976318"/>
              <a:gd name="connsiteY34" fmla="*/ 1405325 h 4981376"/>
              <a:gd name="connsiteX35" fmla="*/ 4675177 w 4976318"/>
              <a:gd name="connsiteY35" fmla="*/ 1373957 h 4981376"/>
              <a:gd name="connsiteX36" fmla="*/ 4731641 w 4976318"/>
              <a:gd name="connsiteY36" fmla="*/ 1405325 h 4981376"/>
              <a:gd name="connsiteX37" fmla="*/ 4800653 w 4976318"/>
              <a:gd name="connsiteY37" fmla="*/ 1555896 h 4981376"/>
              <a:gd name="connsiteX38" fmla="*/ 4781831 w 4976318"/>
              <a:gd name="connsiteY38" fmla="*/ 1618634 h 4981376"/>
              <a:gd name="connsiteX39" fmla="*/ 4593618 w 4976318"/>
              <a:gd name="connsiteY39" fmla="*/ 1781752 h 4981376"/>
              <a:gd name="connsiteX40" fmla="*/ 4574797 w 4976318"/>
              <a:gd name="connsiteY40" fmla="*/ 1850763 h 4981376"/>
              <a:gd name="connsiteX41" fmla="*/ 4606166 w 4976318"/>
              <a:gd name="connsiteY41" fmla="*/ 1976239 h 4981376"/>
              <a:gd name="connsiteX42" fmla="*/ 4662630 w 4976318"/>
              <a:gd name="connsiteY42" fmla="*/ 2026429 h 4981376"/>
              <a:gd name="connsiteX43" fmla="*/ 4907307 w 4976318"/>
              <a:gd name="connsiteY43" fmla="*/ 2064072 h 4981376"/>
              <a:gd name="connsiteX44" fmla="*/ 4951223 w 4976318"/>
              <a:gd name="connsiteY44" fmla="*/ 2114262 h 4981376"/>
              <a:gd name="connsiteX45" fmla="*/ 4976318 w 4976318"/>
              <a:gd name="connsiteY45" fmla="*/ 2277380 h 4981376"/>
              <a:gd name="connsiteX46" fmla="*/ 4938676 w 4976318"/>
              <a:gd name="connsiteY46" fmla="*/ 2333844 h 4981376"/>
              <a:gd name="connsiteX47" fmla="*/ 4712820 w 4976318"/>
              <a:gd name="connsiteY47" fmla="*/ 2434224 h 4981376"/>
              <a:gd name="connsiteX48" fmla="*/ 4668903 w 4976318"/>
              <a:gd name="connsiteY48" fmla="*/ 2490688 h 4981376"/>
              <a:gd name="connsiteX49" fmla="*/ 4668903 w 4976318"/>
              <a:gd name="connsiteY49" fmla="*/ 2628711 h 4981376"/>
              <a:gd name="connsiteX50" fmla="*/ 4700272 w 4976318"/>
              <a:gd name="connsiteY50" fmla="*/ 2685175 h 4981376"/>
              <a:gd name="connsiteX51" fmla="*/ 4926128 w 4976318"/>
              <a:gd name="connsiteY51" fmla="*/ 2798103 h 4981376"/>
              <a:gd name="connsiteX52" fmla="*/ 4957497 w 4976318"/>
              <a:gd name="connsiteY52" fmla="*/ 2854567 h 4981376"/>
              <a:gd name="connsiteX53" fmla="*/ 4926128 w 4976318"/>
              <a:gd name="connsiteY53" fmla="*/ 3017685 h 4981376"/>
              <a:gd name="connsiteX54" fmla="*/ 4875938 w 4976318"/>
              <a:gd name="connsiteY54" fmla="*/ 3061601 h 4981376"/>
              <a:gd name="connsiteX55" fmla="*/ 4631261 w 4976318"/>
              <a:gd name="connsiteY55" fmla="*/ 3092970 h 4981376"/>
              <a:gd name="connsiteX56" fmla="*/ 4574797 w 4976318"/>
              <a:gd name="connsiteY56" fmla="*/ 3136887 h 4981376"/>
              <a:gd name="connsiteX57" fmla="*/ 4530880 w 4976318"/>
              <a:gd name="connsiteY57" fmla="*/ 3262362 h 4981376"/>
              <a:gd name="connsiteX58" fmla="*/ 4549702 w 4976318"/>
              <a:gd name="connsiteY58" fmla="*/ 3331374 h 4981376"/>
              <a:gd name="connsiteX59" fmla="*/ 4725367 w 4976318"/>
              <a:gd name="connsiteY59" fmla="*/ 3500766 h 4981376"/>
              <a:gd name="connsiteX60" fmla="*/ 4737915 w 4976318"/>
              <a:gd name="connsiteY60" fmla="*/ 3569777 h 4981376"/>
              <a:gd name="connsiteX61" fmla="*/ 4662630 w 4976318"/>
              <a:gd name="connsiteY61" fmla="*/ 3714074 h 4981376"/>
              <a:gd name="connsiteX62" fmla="*/ 4606166 w 4976318"/>
              <a:gd name="connsiteY62" fmla="*/ 3745443 h 4981376"/>
              <a:gd name="connsiteX63" fmla="*/ 4355215 w 4976318"/>
              <a:gd name="connsiteY63" fmla="*/ 3695253 h 4981376"/>
              <a:gd name="connsiteX64" fmla="*/ 4292477 w 4976318"/>
              <a:gd name="connsiteY64" fmla="*/ 3720348 h 4981376"/>
              <a:gd name="connsiteX65" fmla="*/ 4217192 w 4976318"/>
              <a:gd name="connsiteY65" fmla="*/ 3827002 h 4981376"/>
              <a:gd name="connsiteX66" fmla="*/ 4210918 w 4976318"/>
              <a:gd name="connsiteY66" fmla="*/ 3896013 h 4981376"/>
              <a:gd name="connsiteX67" fmla="*/ 4330120 w 4976318"/>
              <a:gd name="connsiteY67" fmla="*/ 4115595 h 4981376"/>
              <a:gd name="connsiteX68" fmla="*/ 4323846 w 4976318"/>
              <a:gd name="connsiteY68" fmla="*/ 4184607 h 4981376"/>
              <a:gd name="connsiteX69" fmla="*/ 4204644 w 4976318"/>
              <a:gd name="connsiteY69" fmla="*/ 4297535 h 4981376"/>
              <a:gd name="connsiteX70" fmla="*/ 4141906 w 4976318"/>
              <a:gd name="connsiteY70" fmla="*/ 4310083 h 4981376"/>
              <a:gd name="connsiteX71" fmla="*/ 3922324 w 4976318"/>
              <a:gd name="connsiteY71" fmla="*/ 4190881 h 4981376"/>
              <a:gd name="connsiteX72" fmla="*/ 3853313 w 4976318"/>
              <a:gd name="connsiteY72" fmla="*/ 4197155 h 4981376"/>
              <a:gd name="connsiteX73" fmla="*/ 3746659 w 4976318"/>
              <a:gd name="connsiteY73" fmla="*/ 4278714 h 4981376"/>
              <a:gd name="connsiteX74" fmla="*/ 3721563 w 4976318"/>
              <a:gd name="connsiteY74" fmla="*/ 4341451 h 4981376"/>
              <a:gd name="connsiteX75" fmla="*/ 3771754 w 4976318"/>
              <a:gd name="connsiteY75" fmla="*/ 4586129 h 4981376"/>
              <a:gd name="connsiteX76" fmla="*/ 3740385 w 4976318"/>
              <a:gd name="connsiteY76" fmla="*/ 4648866 h 4981376"/>
              <a:gd name="connsiteX77" fmla="*/ 3596088 w 4976318"/>
              <a:gd name="connsiteY77" fmla="*/ 4724152 h 4981376"/>
              <a:gd name="connsiteX78" fmla="*/ 3533350 w 4976318"/>
              <a:gd name="connsiteY78" fmla="*/ 4717878 h 4981376"/>
              <a:gd name="connsiteX79" fmla="*/ 3357685 w 4976318"/>
              <a:gd name="connsiteY79" fmla="*/ 4535938 h 4981376"/>
              <a:gd name="connsiteX80" fmla="*/ 3288673 w 4976318"/>
              <a:gd name="connsiteY80" fmla="*/ 4523391 h 4981376"/>
              <a:gd name="connsiteX81" fmla="*/ 3163198 w 4976318"/>
              <a:gd name="connsiteY81" fmla="*/ 4567307 h 4981376"/>
              <a:gd name="connsiteX82" fmla="*/ 3119281 w 4976318"/>
              <a:gd name="connsiteY82" fmla="*/ 4623771 h 4981376"/>
              <a:gd name="connsiteX83" fmla="*/ 3100460 w 4976318"/>
              <a:gd name="connsiteY83" fmla="*/ 4868448 h 4981376"/>
              <a:gd name="connsiteX84" fmla="*/ 3050270 w 4976318"/>
              <a:gd name="connsiteY84" fmla="*/ 4918639 h 4981376"/>
              <a:gd name="connsiteX85" fmla="*/ 2893425 w 4976318"/>
              <a:gd name="connsiteY85" fmla="*/ 4950007 h 4981376"/>
              <a:gd name="connsiteX86" fmla="*/ 2830688 w 4976318"/>
              <a:gd name="connsiteY86" fmla="*/ 4924912 h 4981376"/>
              <a:gd name="connsiteX87" fmla="*/ 2717760 w 4976318"/>
              <a:gd name="connsiteY87" fmla="*/ 4705330 h 4981376"/>
              <a:gd name="connsiteX88" fmla="*/ 2655022 w 4976318"/>
              <a:gd name="connsiteY88" fmla="*/ 4667688 h 4981376"/>
              <a:gd name="connsiteX89" fmla="*/ 2523273 w 4976318"/>
              <a:gd name="connsiteY89" fmla="*/ 4673961 h 4981376"/>
              <a:gd name="connsiteX90" fmla="*/ 2466809 w 4976318"/>
              <a:gd name="connsiteY90" fmla="*/ 4711604 h 4981376"/>
              <a:gd name="connsiteX91" fmla="*/ 2366428 w 4976318"/>
              <a:gd name="connsiteY91" fmla="*/ 4943734 h 4981376"/>
              <a:gd name="connsiteX92" fmla="*/ 2309964 w 4976318"/>
              <a:gd name="connsiteY92" fmla="*/ 4981376 h 4981376"/>
              <a:gd name="connsiteX93" fmla="*/ 2146846 w 4976318"/>
              <a:gd name="connsiteY93" fmla="*/ 4962555 h 4981376"/>
              <a:gd name="connsiteX94" fmla="*/ 2096656 w 4976318"/>
              <a:gd name="connsiteY94" fmla="*/ 4918639 h 4981376"/>
              <a:gd name="connsiteX95" fmla="*/ 2052740 w 4976318"/>
              <a:gd name="connsiteY95" fmla="*/ 4667688 h 4981376"/>
              <a:gd name="connsiteX96" fmla="*/ 2008823 w 4976318"/>
              <a:gd name="connsiteY96" fmla="*/ 4617497 h 4981376"/>
              <a:gd name="connsiteX97" fmla="*/ 1877074 w 4976318"/>
              <a:gd name="connsiteY97" fmla="*/ 4586129 h 4981376"/>
              <a:gd name="connsiteX98" fmla="*/ 1808063 w 4976318"/>
              <a:gd name="connsiteY98" fmla="*/ 4604950 h 4981376"/>
              <a:gd name="connsiteX99" fmla="*/ 1651218 w 4976318"/>
              <a:gd name="connsiteY99" fmla="*/ 4799437 h 4981376"/>
              <a:gd name="connsiteX100" fmla="*/ 1588481 w 4976318"/>
              <a:gd name="connsiteY100" fmla="*/ 4818258 h 4981376"/>
              <a:gd name="connsiteX101" fmla="*/ 1437910 w 4976318"/>
              <a:gd name="connsiteY101" fmla="*/ 4749247 h 4981376"/>
              <a:gd name="connsiteX102" fmla="*/ 1400267 w 4976318"/>
              <a:gd name="connsiteY102" fmla="*/ 4692783 h 4981376"/>
              <a:gd name="connsiteX103" fmla="*/ 1431636 w 4976318"/>
              <a:gd name="connsiteY103" fmla="*/ 4448106 h 4981376"/>
              <a:gd name="connsiteX104" fmla="*/ 1400267 w 4976318"/>
              <a:gd name="connsiteY104" fmla="*/ 4385368 h 4981376"/>
              <a:gd name="connsiteX105" fmla="*/ 1287339 w 4976318"/>
              <a:gd name="connsiteY105" fmla="*/ 4310083 h 4981376"/>
              <a:gd name="connsiteX106" fmla="*/ 1218328 w 4976318"/>
              <a:gd name="connsiteY106" fmla="*/ 4310083 h 4981376"/>
              <a:gd name="connsiteX107" fmla="*/ 1011293 w 4976318"/>
              <a:gd name="connsiteY107" fmla="*/ 4448106 h 4981376"/>
              <a:gd name="connsiteX108" fmla="*/ 942282 w 4976318"/>
              <a:gd name="connsiteY108" fmla="*/ 4448106 h 4981376"/>
              <a:gd name="connsiteX109" fmla="*/ 816806 w 4976318"/>
              <a:gd name="connsiteY109" fmla="*/ 4341451 h 4981376"/>
              <a:gd name="connsiteX110" fmla="*/ 804259 w 4976318"/>
              <a:gd name="connsiteY110" fmla="*/ 4272440 h 4981376"/>
              <a:gd name="connsiteX111" fmla="*/ 904639 w 4976318"/>
              <a:gd name="connsiteY111" fmla="*/ 4046584 h 4981376"/>
              <a:gd name="connsiteX112" fmla="*/ 892092 w 4976318"/>
              <a:gd name="connsiteY112" fmla="*/ 3977572 h 4981376"/>
              <a:gd name="connsiteX113" fmla="*/ 804259 w 4976318"/>
              <a:gd name="connsiteY113" fmla="*/ 3877192 h 4981376"/>
              <a:gd name="connsiteX114" fmla="*/ 735247 w 4976318"/>
              <a:gd name="connsiteY114" fmla="*/ 3858371 h 4981376"/>
              <a:gd name="connsiteX115" fmla="*/ 496844 w 4976318"/>
              <a:gd name="connsiteY115" fmla="*/ 3927382 h 4981376"/>
              <a:gd name="connsiteX116" fmla="*/ 434106 w 4976318"/>
              <a:gd name="connsiteY116" fmla="*/ 3902287 h 4981376"/>
              <a:gd name="connsiteX117" fmla="*/ 346273 w 4976318"/>
              <a:gd name="connsiteY117" fmla="*/ 3764264 h 4981376"/>
              <a:gd name="connsiteX118" fmla="*/ 352547 w 4976318"/>
              <a:gd name="connsiteY118" fmla="*/ 3695253 h 4981376"/>
              <a:gd name="connsiteX119" fmla="*/ 515665 w 4976318"/>
              <a:gd name="connsiteY119" fmla="*/ 3507039 h 4981376"/>
              <a:gd name="connsiteX120" fmla="*/ 528213 w 4976318"/>
              <a:gd name="connsiteY120" fmla="*/ 3438028 h 4981376"/>
              <a:gd name="connsiteX121" fmla="*/ 471749 w 4976318"/>
              <a:gd name="connsiteY121" fmla="*/ 3318826 h 4981376"/>
              <a:gd name="connsiteX122" fmla="*/ 415285 w 4976318"/>
              <a:gd name="connsiteY122" fmla="*/ 3281184 h 4981376"/>
              <a:gd name="connsiteX123" fmla="*/ 164334 w 4976318"/>
              <a:gd name="connsiteY123" fmla="*/ 3274910 h 4981376"/>
              <a:gd name="connsiteX124" fmla="*/ 114144 w 4976318"/>
              <a:gd name="connsiteY124" fmla="*/ 3237267 h 4981376"/>
              <a:gd name="connsiteX125" fmla="*/ 70227 w 4976318"/>
              <a:gd name="connsiteY125" fmla="*/ 3074149 h 4981376"/>
              <a:gd name="connsiteX126" fmla="*/ 89049 w 4976318"/>
              <a:gd name="connsiteY126" fmla="*/ 3011411 h 4981376"/>
              <a:gd name="connsiteX127" fmla="*/ 302357 w 4976318"/>
              <a:gd name="connsiteY127" fmla="*/ 2885936 h 4981376"/>
              <a:gd name="connsiteX128" fmla="*/ 333726 w 4976318"/>
              <a:gd name="connsiteY128" fmla="*/ 2816924 h 4981376"/>
              <a:gd name="connsiteX129" fmla="*/ 321178 w 4976318"/>
              <a:gd name="connsiteY129" fmla="*/ 2685175 h 4981376"/>
              <a:gd name="connsiteX130" fmla="*/ 277262 w 4976318"/>
              <a:gd name="connsiteY130" fmla="*/ 2634985 h 4981376"/>
              <a:gd name="connsiteX131" fmla="*/ 38858 w 4976318"/>
              <a:gd name="connsiteY131" fmla="*/ 2553426 h 4981376"/>
              <a:gd name="connsiteX132" fmla="*/ 1216 w 4976318"/>
              <a:gd name="connsiteY132" fmla="*/ 2503236 h 4981376"/>
              <a:gd name="connsiteX133" fmla="*/ 1216 w 4976318"/>
              <a:gd name="connsiteY133" fmla="*/ 2333844 h 4981376"/>
              <a:gd name="connsiteX134" fmla="*/ 45132 w 4976318"/>
              <a:gd name="connsiteY134" fmla="*/ 2283654 h 4981376"/>
              <a:gd name="connsiteX135" fmla="*/ 283536 w 4976318"/>
              <a:gd name="connsiteY135" fmla="*/ 2220916 h 4981376"/>
              <a:gd name="connsiteX136" fmla="*/ 333726 w 4976318"/>
              <a:gd name="connsiteY136" fmla="*/ 2170726 h 4981376"/>
              <a:gd name="connsiteX137" fmla="*/ 358821 w 4976318"/>
              <a:gd name="connsiteY137" fmla="*/ 2038977 h 4981376"/>
              <a:gd name="connsiteX138" fmla="*/ 333726 w 4976318"/>
              <a:gd name="connsiteY138" fmla="*/ 1969965 h 4981376"/>
              <a:gd name="connsiteX139" fmla="*/ 126691 w 4976318"/>
              <a:gd name="connsiteY139" fmla="*/ 1831942 h 4981376"/>
              <a:gd name="connsiteX140" fmla="*/ 107870 w 4976318"/>
              <a:gd name="connsiteY140" fmla="*/ 1769204 h 4981376"/>
              <a:gd name="connsiteX141" fmla="*/ 158060 w 4976318"/>
              <a:gd name="connsiteY141" fmla="*/ 1612360 h 4981376"/>
              <a:gd name="connsiteX142" fmla="*/ 214524 w 4976318"/>
              <a:gd name="connsiteY142" fmla="*/ 1574717 h 4981376"/>
              <a:gd name="connsiteX143" fmla="*/ 465475 w 4976318"/>
              <a:gd name="connsiteY143" fmla="*/ 1580991 h 4981376"/>
              <a:gd name="connsiteX144" fmla="*/ 528213 w 4976318"/>
              <a:gd name="connsiteY144" fmla="*/ 1549622 h 4981376"/>
              <a:gd name="connsiteX145" fmla="*/ 584677 w 4976318"/>
              <a:gd name="connsiteY145" fmla="*/ 1430420 h 4981376"/>
              <a:gd name="connsiteX146" fmla="*/ 578403 w 4976318"/>
              <a:gd name="connsiteY146" fmla="*/ 1361409 h 4981376"/>
              <a:gd name="connsiteX147" fmla="*/ 427833 w 4976318"/>
              <a:gd name="connsiteY147" fmla="*/ 1160648 h 4981376"/>
              <a:gd name="connsiteX148" fmla="*/ 427833 w 4976318"/>
              <a:gd name="connsiteY148" fmla="*/ 1097911 h 4981376"/>
              <a:gd name="connsiteX149" fmla="*/ 521939 w 4976318"/>
              <a:gd name="connsiteY149" fmla="*/ 959887 h 4981376"/>
              <a:gd name="connsiteX150" fmla="*/ 584677 w 4976318"/>
              <a:gd name="connsiteY150" fmla="*/ 941066 h 4981376"/>
              <a:gd name="connsiteX151" fmla="*/ 823080 w 4976318"/>
              <a:gd name="connsiteY151" fmla="*/ 1028899 h 4981376"/>
              <a:gd name="connsiteX152" fmla="*/ 892092 w 4976318"/>
              <a:gd name="connsiteY152" fmla="*/ 1010078 h 4981376"/>
              <a:gd name="connsiteX153" fmla="*/ 986198 w 4976318"/>
              <a:gd name="connsiteY153" fmla="*/ 915971 h 4981376"/>
              <a:gd name="connsiteX154" fmla="*/ 998746 w 4976318"/>
              <a:gd name="connsiteY154" fmla="*/ 846960 h 4981376"/>
              <a:gd name="connsiteX155" fmla="*/ 910913 w 4976318"/>
              <a:gd name="connsiteY155" fmla="*/ 614830 h 4981376"/>
              <a:gd name="connsiteX156" fmla="*/ 929734 w 4976318"/>
              <a:gd name="connsiteY156" fmla="*/ 552092 h 4981376"/>
              <a:gd name="connsiteX157" fmla="*/ 1061484 w 4976318"/>
              <a:gd name="connsiteY157" fmla="*/ 451712 h 4981376"/>
              <a:gd name="connsiteX158" fmla="*/ 1130495 w 4976318"/>
              <a:gd name="connsiteY158" fmla="*/ 451712 h 4981376"/>
              <a:gd name="connsiteX159" fmla="*/ 1331256 w 4976318"/>
              <a:gd name="connsiteY159" fmla="*/ 602282 h 4981376"/>
              <a:gd name="connsiteX160" fmla="*/ 1400267 w 4976318"/>
              <a:gd name="connsiteY160" fmla="*/ 608556 h 4981376"/>
              <a:gd name="connsiteX161" fmla="*/ 1519469 w 4976318"/>
              <a:gd name="connsiteY161" fmla="*/ 539545 h 4981376"/>
              <a:gd name="connsiteX162" fmla="*/ 1550838 w 4976318"/>
              <a:gd name="connsiteY162" fmla="*/ 483081 h 4981376"/>
              <a:gd name="connsiteX163" fmla="*/ 1538290 w 4976318"/>
              <a:gd name="connsiteY163" fmla="*/ 232130 h 4981376"/>
              <a:gd name="connsiteX164" fmla="*/ 1569659 w 4976318"/>
              <a:gd name="connsiteY164" fmla="*/ 175666 h 4981376"/>
              <a:gd name="connsiteX165" fmla="*/ 1726504 w 4976318"/>
              <a:gd name="connsiteY165" fmla="*/ 119202 h 4981376"/>
              <a:gd name="connsiteX166" fmla="*/ 1789241 w 4976318"/>
              <a:gd name="connsiteY166" fmla="*/ 138023 h 4981376"/>
              <a:gd name="connsiteX167" fmla="*/ 1939812 w 4976318"/>
              <a:gd name="connsiteY167" fmla="*/ 345058 h 4981376"/>
              <a:gd name="connsiteX168" fmla="*/ 2002550 w 4976318"/>
              <a:gd name="connsiteY168" fmla="*/ 370153 h 4981376"/>
              <a:gd name="connsiteX169" fmla="*/ 2134299 w 4976318"/>
              <a:gd name="connsiteY169" fmla="*/ 338784 h 4981376"/>
              <a:gd name="connsiteX170" fmla="*/ 2184489 w 4976318"/>
              <a:gd name="connsiteY170" fmla="*/ 294868 h 4981376"/>
              <a:gd name="connsiteX171" fmla="*/ 2247227 w 4976318"/>
              <a:gd name="connsiteY171" fmla="*/ 50190 h 4981376"/>
              <a:gd name="connsiteX172" fmla="*/ 2297417 w 4976318"/>
              <a:gd name="connsiteY172" fmla="*/ 6274 h 4981376"/>
              <a:gd name="connsiteX173" fmla="*/ 2460535 w 4976318"/>
              <a:gd name="connsiteY173" fmla="*/ 0 h 4981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76318" h="4981376">
                <a:moveTo>
                  <a:pt x="2485624" y="578679"/>
                </a:moveTo>
                <a:cubicBezTo>
                  <a:pt x="1429647" y="578679"/>
                  <a:pt x="573608" y="1434718"/>
                  <a:pt x="573608" y="2490695"/>
                </a:cubicBezTo>
                <a:cubicBezTo>
                  <a:pt x="573608" y="3546672"/>
                  <a:pt x="1429647" y="4402711"/>
                  <a:pt x="2485624" y="4402711"/>
                </a:cubicBezTo>
                <a:cubicBezTo>
                  <a:pt x="3541601" y="4402711"/>
                  <a:pt x="4397640" y="3546672"/>
                  <a:pt x="4397640" y="2490695"/>
                </a:cubicBezTo>
                <a:cubicBezTo>
                  <a:pt x="4397640" y="1434718"/>
                  <a:pt x="3541601" y="578679"/>
                  <a:pt x="2485624" y="578679"/>
                </a:cubicBezTo>
                <a:close/>
                <a:moveTo>
                  <a:pt x="2460535" y="0"/>
                </a:moveTo>
                <a:cubicBezTo>
                  <a:pt x="2485630" y="0"/>
                  <a:pt x="2510725" y="18821"/>
                  <a:pt x="2516999" y="37643"/>
                </a:cubicBezTo>
                <a:cubicBezTo>
                  <a:pt x="2516999" y="37643"/>
                  <a:pt x="2516999" y="37643"/>
                  <a:pt x="2598558" y="276046"/>
                </a:cubicBezTo>
                <a:cubicBezTo>
                  <a:pt x="2604832" y="294868"/>
                  <a:pt x="2629927" y="313689"/>
                  <a:pt x="2648748" y="319963"/>
                </a:cubicBezTo>
                <a:cubicBezTo>
                  <a:pt x="2648748" y="319963"/>
                  <a:pt x="2648748" y="319963"/>
                  <a:pt x="2786771" y="332510"/>
                </a:cubicBezTo>
                <a:cubicBezTo>
                  <a:pt x="2805593" y="332510"/>
                  <a:pt x="2836961" y="319963"/>
                  <a:pt x="2849509" y="301141"/>
                </a:cubicBezTo>
                <a:cubicBezTo>
                  <a:pt x="2849509" y="301141"/>
                  <a:pt x="2849509" y="301141"/>
                  <a:pt x="2974984" y="87833"/>
                </a:cubicBezTo>
                <a:cubicBezTo>
                  <a:pt x="2987532" y="69012"/>
                  <a:pt x="3012627" y="56464"/>
                  <a:pt x="3037722" y="62738"/>
                </a:cubicBezTo>
                <a:cubicBezTo>
                  <a:pt x="3037722" y="62738"/>
                  <a:pt x="3037722" y="62738"/>
                  <a:pt x="3194567" y="100380"/>
                </a:cubicBezTo>
                <a:cubicBezTo>
                  <a:pt x="3219662" y="106654"/>
                  <a:pt x="3238483" y="131749"/>
                  <a:pt x="3238483" y="156845"/>
                </a:cubicBezTo>
                <a:cubicBezTo>
                  <a:pt x="3238483" y="156845"/>
                  <a:pt x="3238483" y="156845"/>
                  <a:pt x="3244757" y="407795"/>
                </a:cubicBezTo>
                <a:cubicBezTo>
                  <a:pt x="3244757" y="426617"/>
                  <a:pt x="3263578" y="451712"/>
                  <a:pt x="3282399" y="464259"/>
                </a:cubicBezTo>
                <a:cubicBezTo>
                  <a:pt x="3282399" y="464259"/>
                  <a:pt x="3282399" y="464259"/>
                  <a:pt x="3407875" y="514450"/>
                </a:cubicBezTo>
                <a:cubicBezTo>
                  <a:pt x="3432970" y="526997"/>
                  <a:pt x="3458065" y="520723"/>
                  <a:pt x="3476886" y="501902"/>
                </a:cubicBezTo>
                <a:cubicBezTo>
                  <a:pt x="3476886" y="501902"/>
                  <a:pt x="3476886" y="501902"/>
                  <a:pt x="3665100" y="338784"/>
                </a:cubicBezTo>
                <a:cubicBezTo>
                  <a:pt x="3677647" y="319963"/>
                  <a:pt x="3709016" y="319963"/>
                  <a:pt x="3727837" y="332510"/>
                </a:cubicBezTo>
                <a:cubicBezTo>
                  <a:pt x="3727837" y="332510"/>
                  <a:pt x="3727837" y="332510"/>
                  <a:pt x="3872134" y="420343"/>
                </a:cubicBezTo>
                <a:cubicBezTo>
                  <a:pt x="3890955" y="432890"/>
                  <a:pt x="3903503" y="457986"/>
                  <a:pt x="3897229" y="476807"/>
                </a:cubicBezTo>
                <a:cubicBezTo>
                  <a:pt x="3897229" y="476807"/>
                  <a:pt x="3897229" y="476807"/>
                  <a:pt x="3828218" y="721484"/>
                </a:cubicBezTo>
                <a:cubicBezTo>
                  <a:pt x="3821944" y="740305"/>
                  <a:pt x="3828218" y="771674"/>
                  <a:pt x="3847039" y="784222"/>
                </a:cubicBezTo>
                <a:cubicBezTo>
                  <a:pt x="3847039" y="784222"/>
                  <a:pt x="3847039" y="784222"/>
                  <a:pt x="3953693" y="872055"/>
                </a:cubicBezTo>
                <a:cubicBezTo>
                  <a:pt x="3966241" y="890876"/>
                  <a:pt x="3997609" y="890876"/>
                  <a:pt x="4022705" y="884602"/>
                </a:cubicBezTo>
                <a:cubicBezTo>
                  <a:pt x="4022705" y="884602"/>
                  <a:pt x="4022705" y="884602"/>
                  <a:pt x="4248561" y="777948"/>
                </a:cubicBezTo>
                <a:cubicBezTo>
                  <a:pt x="4267382" y="771674"/>
                  <a:pt x="4298751" y="777948"/>
                  <a:pt x="4311298" y="790496"/>
                </a:cubicBezTo>
                <a:cubicBezTo>
                  <a:pt x="4311298" y="790496"/>
                  <a:pt x="4311298" y="790496"/>
                  <a:pt x="4417952" y="915971"/>
                </a:cubicBezTo>
                <a:cubicBezTo>
                  <a:pt x="4436774" y="934792"/>
                  <a:pt x="4436774" y="966161"/>
                  <a:pt x="4424226" y="984983"/>
                </a:cubicBezTo>
                <a:cubicBezTo>
                  <a:pt x="4424226" y="984983"/>
                  <a:pt x="4424226" y="984983"/>
                  <a:pt x="4292477" y="1192017"/>
                </a:cubicBezTo>
                <a:cubicBezTo>
                  <a:pt x="4279929" y="1210838"/>
                  <a:pt x="4279929" y="1242207"/>
                  <a:pt x="4292477" y="1261029"/>
                </a:cubicBezTo>
                <a:cubicBezTo>
                  <a:pt x="4292477" y="1261029"/>
                  <a:pt x="4292477" y="1261029"/>
                  <a:pt x="4361488" y="1373957"/>
                </a:cubicBezTo>
                <a:cubicBezTo>
                  <a:pt x="4374036" y="1392778"/>
                  <a:pt x="4405405" y="1411599"/>
                  <a:pt x="4424226" y="1405325"/>
                </a:cubicBezTo>
                <a:cubicBezTo>
                  <a:pt x="4424226" y="1405325"/>
                  <a:pt x="4424226" y="1405325"/>
                  <a:pt x="4675177" y="1373957"/>
                </a:cubicBezTo>
                <a:cubicBezTo>
                  <a:pt x="4693998" y="1367683"/>
                  <a:pt x="4725367" y="1386504"/>
                  <a:pt x="4731641" y="1405325"/>
                </a:cubicBezTo>
                <a:cubicBezTo>
                  <a:pt x="4731641" y="1405325"/>
                  <a:pt x="4731641" y="1405325"/>
                  <a:pt x="4800653" y="1555896"/>
                </a:cubicBezTo>
                <a:cubicBezTo>
                  <a:pt x="4806926" y="1574717"/>
                  <a:pt x="4800653" y="1606086"/>
                  <a:pt x="4781831" y="1618634"/>
                </a:cubicBezTo>
                <a:cubicBezTo>
                  <a:pt x="4781831" y="1618634"/>
                  <a:pt x="4781831" y="1618634"/>
                  <a:pt x="4593618" y="1781752"/>
                </a:cubicBezTo>
                <a:cubicBezTo>
                  <a:pt x="4574797" y="1794299"/>
                  <a:pt x="4568523" y="1825668"/>
                  <a:pt x="4574797" y="1850763"/>
                </a:cubicBezTo>
                <a:cubicBezTo>
                  <a:pt x="4574797" y="1850763"/>
                  <a:pt x="4574797" y="1850763"/>
                  <a:pt x="4606166" y="1976239"/>
                </a:cubicBezTo>
                <a:cubicBezTo>
                  <a:pt x="4612439" y="2001334"/>
                  <a:pt x="4637534" y="2020155"/>
                  <a:pt x="4662630" y="2026429"/>
                </a:cubicBezTo>
                <a:cubicBezTo>
                  <a:pt x="4662630" y="2026429"/>
                  <a:pt x="4662630" y="2026429"/>
                  <a:pt x="4907307" y="2064072"/>
                </a:cubicBezTo>
                <a:cubicBezTo>
                  <a:pt x="4932402" y="2070345"/>
                  <a:pt x="4951223" y="2089167"/>
                  <a:pt x="4951223" y="2114262"/>
                </a:cubicBezTo>
                <a:lnTo>
                  <a:pt x="4976318" y="2277380"/>
                </a:lnTo>
                <a:cubicBezTo>
                  <a:pt x="4976318" y="2302475"/>
                  <a:pt x="4963771" y="2327570"/>
                  <a:pt x="4938676" y="2333844"/>
                </a:cubicBezTo>
                <a:cubicBezTo>
                  <a:pt x="4938676" y="2333844"/>
                  <a:pt x="4938676" y="2333844"/>
                  <a:pt x="4712820" y="2434224"/>
                </a:cubicBezTo>
                <a:cubicBezTo>
                  <a:pt x="4687725" y="2440498"/>
                  <a:pt x="4668903" y="2465593"/>
                  <a:pt x="4668903" y="2490688"/>
                </a:cubicBezTo>
                <a:cubicBezTo>
                  <a:pt x="4668903" y="2490688"/>
                  <a:pt x="4668903" y="2490688"/>
                  <a:pt x="4668903" y="2628711"/>
                </a:cubicBezTo>
                <a:cubicBezTo>
                  <a:pt x="4668903" y="2647532"/>
                  <a:pt x="4681451" y="2672628"/>
                  <a:pt x="4700272" y="2685175"/>
                </a:cubicBezTo>
                <a:cubicBezTo>
                  <a:pt x="4700272" y="2685175"/>
                  <a:pt x="4700272" y="2685175"/>
                  <a:pt x="4926128" y="2798103"/>
                </a:cubicBezTo>
                <a:cubicBezTo>
                  <a:pt x="4944949" y="2804377"/>
                  <a:pt x="4957497" y="2835746"/>
                  <a:pt x="4957497" y="2854567"/>
                </a:cubicBezTo>
                <a:cubicBezTo>
                  <a:pt x="4957497" y="2854567"/>
                  <a:pt x="4957497" y="2854567"/>
                  <a:pt x="4926128" y="3017685"/>
                </a:cubicBezTo>
                <a:cubicBezTo>
                  <a:pt x="4919854" y="3042780"/>
                  <a:pt x="4901033" y="3061601"/>
                  <a:pt x="4875938" y="3061601"/>
                </a:cubicBezTo>
                <a:cubicBezTo>
                  <a:pt x="4875938" y="3061601"/>
                  <a:pt x="4875938" y="3061601"/>
                  <a:pt x="4631261" y="3092970"/>
                </a:cubicBezTo>
                <a:cubicBezTo>
                  <a:pt x="4606166" y="3092970"/>
                  <a:pt x="4581071" y="3111792"/>
                  <a:pt x="4574797" y="3136887"/>
                </a:cubicBezTo>
                <a:cubicBezTo>
                  <a:pt x="4574797" y="3136887"/>
                  <a:pt x="4574797" y="3136887"/>
                  <a:pt x="4530880" y="3262362"/>
                </a:cubicBezTo>
                <a:cubicBezTo>
                  <a:pt x="4524607" y="3281184"/>
                  <a:pt x="4530880" y="3312552"/>
                  <a:pt x="4549702" y="3331374"/>
                </a:cubicBezTo>
                <a:cubicBezTo>
                  <a:pt x="4549702" y="3331374"/>
                  <a:pt x="4549702" y="3331374"/>
                  <a:pt x="4725367" y="3500766"/>
                </a:cubicBezTo>
                <a:cubicBezTo>
                  <a:pt x="4744189" y="3519587"/>
                  <a:pt x="4750462" y="3544682"/>
                  <a:pt x="4737915" y="3569777"/>
                </a:cubicBezTo>
                <a:cubicBezTo>
                  <a:pt x="4737915" y="3569777"/>
                  <a:pt x="4737915" y="3569777"/>
                  <a:pt x="4662630" y="3714074"/>
                </a:cubicBezTo>
                <a:cubicBezTo>
                  <a:pt x="4650082" y="3732895"/>
                  <a:pt x="4624987" y="3745443"/>
                  <a:pt x="4606166" y="3745443"/>
                </a:cubicBezTo>
                <a:cubicBezTo>
                  <a:pt x="4606166" y="3745443"/>
                  <a:pt x="4606166" y="3745443"/>
                  <a:pt x="4355215" y="3695253"/>
                </a:cubicBezTo>
                <a:cubicBezTo>
                  <a:pt x="4336393" y="3688979"/>
                  <a:pt x="4305025" y="3701526"/>
                  <a:pt x="4292477" y="3720348"/>
                </a:cubicBezTo>
                <a:cubicBezTo>
                  <a:pt x="4292477" y="3720348"/>
                  <a:pt x="4292477" y="3720348"/>
                  <a:pt x="4217192" y="3827002"/>
                </a:cubicBezTo>
                <a:cubicBezTo>
                  <a:pt x="4198370" y="3845823"/>
                  <a:pt x="4198370" y="3877192"/>
                  <a:pt x="4210918" y="3896013"/>
                </a:cubicBezTo>
                <a:cubicBezTo>
                  <a:pt x="4210918" y="3896013"/>
                  <a:pt x="4210918" y="3896013"/>
                  <a:pt x="4330120" y="4115595"/>
                </a:cubicBezTo>
                <a:cubicBezTo>
                  <a:pt x="4342667" y="4134417"/>
                  <a:pt x="4336393" y="4165786"/>
                  <a:pt x="4323846" y="4184607"/>
                </a:cubicBezTo>
                <a:cubicBezTo>
                  <a:pt x="4323846" y="4184607"/>
                  <a:pt x="4323846" y="4184607"/>
                  <a:pt x="4204644" y="4297535"/>
                </a:cubicBezTo>
                <a:cubicBezTo>
                  <a:pt x="4192097" y="4316356"/>
                  <a:pt x="4160728" y="4322630"/>
                  <a:pt x="4141906" y="4310083"/>
                </a:cubicBezTo>
                <a:cubicBezTo>
                  <a:pt x="4141906" y="4310083"/>
                  <a:pt x="4141906" y="4310083"/>
                  <a:pt x="3922324" y="4190881"/>
                </a:cubicBezTo>
                <a:cubicBezTo>
                  <a:pt x="3903503" y="4178333"/>
                  <a:pt x="3872134" y="4184607"/>
                  <a:pt x="3853313" y="4197155"/>
                </a:cubicBezTo>
                <a:cubicBezTo>
                  <a:pt x="3853313" y="4197155"/>
                  <a:pt x="3853313" y="4197155"/>
                  <a:pt x="3746659" y="4278714"/>
                </a:cubicBezTo>
                <a:cubicBezTo>
                  <a:pt x="3727837" y="4291261"/>
                  <a:pt x="3715290" y="4322630"/>
                  <a:pt x="3721563" y="4341451"/>
                </a:cubicBezTo>
                <a:cubicBezTo>
                  <a:pt x="3721563" y="4341451"/>
                  <a:pt x="3721563" y="4341451"/>
                  <a:pt x="3771754" y="4586129"/>
                </a:cubicBezTo>
                <a:cubicBezTo>
                  <a:pt x="3778027" y="4611224"/>
                  <a:pt x="3765480" y="4636319"/>
                  <a:pt x="3740385" y="4648866"/>
                </a:cubicBezTo>
                <a:cubicBezTo>
                  <a:pt x="3740385" y="4648866"/>
                  <a:pt x="3740385" y="4648866"/>
                  <a:pt x="3596088" y="4724152"/>
                </a:cubicBezTo>
                <a:cubicBezTo>
                  <a:pt x="3577267" y="4736699"/>
                  <a:pt x="3545898" y="4730425"/>
                  <a:pt x="3533350" y="4717878"/>
                </a:cubicBezTo>
                <a:cubicBezTo>
                  <a:pt x="3533350" y="4717878"/>
                  <a:pt x="3533350" y="4717878"/>
                  <a:pt x="3357685" y="4535938"/>
                </a:cubicBezTo>
                <a:cubicBezTo>
                  <a:pt x="3338863" y="4523391"/>
                  <a:pt x="3307494" y="4517117"/>
                  <a:pt x="3288673" y="4523391"/>
                </a:cubicBezTo>
                <a:cubicBezTo>
                  <a:pt x="3288673" y="4523391"/>
                  <a:pt x="3288673" y="4523391"/>
                  <a:pt x="3163198" y="4567307"/>
                </a:cubicBezTo>
                <a:cubicBezTo>
                  <a:pt x="3138103" y="4573581"/>
                  <a:pt x="3119281" y="4598676"/>
                  <a:pt x="3119281" y="4623771"/>
                </a:cubicBezTo>
                <a:cubicBezTo>
                  <a:pt x="3119281" y="4623771"/>
                  <a:pt x="3119281" y="4623771"/>
                  <a:pt x="3100460" y="4868448"/>
                </a:cubicBezTo>
                <a:cubicBezTo>
                  <a:pt x="3094186" y="4893543"/>
                  <a:pt x="3075365" y="4918639"/>
                  <a:pt x="3050270" y="4918639"/>
                </a:cubicBezTo>
                <a:cubicBezTo>
                  <a:pt x="3050270" y="4918639"/>
                  <a:pt x="3050270" y="4918639"/>
                  <a:pt x="2893425" y="4950007"/>
                </a:cubicBezTo>
                <a:cubicBezTo>
                  <a:pt x="2868330" y="4956281"/>
                  <a:pt x="2843235" y="4943734"/>
                  <a:pt x="2830688" y="4924912"/>
                </a:cubicBezTo>
                <a:cubicBezTo>
                  <a:pt x="2830688" y="4924912"/>
                  <a:pt x="2830688" y="4924912"/>
                  <a:pt x="2717760" y="4705330"/>
                </a:cubicBezTo>
                <a:cubicBezTo>
                  <a:pt x="2705212" y="4680235"/>
                  <a:pt x="2680117" y="4667688"/>
                  <a:pt x="2655022" y="4667688"/>
                </a:cubicBezTo>
                <a:cubicBezTo>
                  <a:pt x="2655022" y="4667688"/>
                  <a:pt x="2655022" y="4667688"/>
                  <a:pt x="2523273" y="4673961"/>
                </a:cubicBezTo>
                <a:cubicBezTo>
                  <a:pt x="2498178" y="4673961"/>
                  <a:pt x="2473083" y="4692783"/>
                  <a:pt x="2466809" y="4711604"/>
                </a:cubicBezTo>
                <a:cubicBezTo>
                  <a:pt x="2466809" y="4711604"/>
                  <a:pt x="2466809" y="4711604"/>
                  <a:pt x="2366428" y="4943734"/>
                </a:cubicBezTo>
                <a:cubicBezTo>
                  <a:pt x="2360155" y="4968829"/>
                  <a:pt x="2335060" y="4981376"/>
                  <a:pt x="2309964" y="4981376"/>
                </a:cubicBezTo>
                <a:cubicBezTo>
                  <a:pt x="2309964" y="4981376"/>
                  <a:pt x="2309964" y="4981376"/>
                  <a:pt x="2146846" y="4962555"/>
                </a:cubicBezTo>
                <a:cubicBezTo>
                  <a:pt x="2128025" y="4956281"/>
                  <a:pt x="2102930" y="4937460"/>
                  <a:pt x="2096656" y="4918639"/>
                </a:cubicBezTo>
                <a:cubicBezTo>
                  <a:pt x="2096656" y="4918639"/>
                  <a:pt x="2096656" y="4918639"/>
                  <a:pt x="2052740" y="4667688"/>
                </a:cubicBezTo>
                <a:cubicBezTo>
                  <a:pt x="2052740" y="4648866"/>
                  <a:pt x="2027645" y="4623771"/>
                  <a:pt x="2008823" y="4617497"/>
                </a:cubicBezTo>
                <a:cubicBezTo>
                  <a:pt x="2008823" y="4617497"/>
                  <a:pt x="2008823" y="4617497"/>
                  <a:pt x="1877074" y="4586129"/>
                </a:cubicBezTo>
                <a:cubicBezTo>
                  <a:pt x="1851979" y="4579855"/>
                  <a:pt x="1826884" y="4592402"/>
                  <a:pt x="1808063" y="4604950"/>
                </a:cubicBezTo>
                <a:cubicBezTo>
                  <a:pt x="1808063" y="4604950"/>
                  <a:pt x="1808063" y="4604950"/>
                  <a:pt x="1651218" y="4799437"/>
                </a:cubicBezTo>
                <a:cubicBezTo>
                  <a:pt x="1638671" y="4818258"/>
                  <a:pt x="1607302" y="4824532"/>
                  <a:pt x="1588481" y="4818258"/>
                </a:cubicBezTo>
                <a:cubicBezTo>
                  <a:pt x="1588481" y="4818258"/>
                  <a:pt x="1588481" y="4818258"/>
                  <a:pt x="1437910" y="4749247"/>
                </a:cubicBezTo>
                <a:cubicBezTo>
                  <a:pt x="1412815" y="4742973"/>
                  <a:pt x="1400267" y="4717878"/>
                  <a:pt x="1400267" y="4692783"/>
                </a:cubicBezTo>
                <a:cubicBezTo>
                  <a:pt x="1400267" y="4692783"/>
                  <a:pt x="1400267" y="4692783"/>
                  <a:pt x="1431636" y="4448106"/>
                </a:cubicBezTo>
                <a:cubicBezTo>
                  <a:pt x="1437910" y="4423010"/>
                  <a:pt x="1419089" y="4391642"/>
                  <a:pt x="1400267" y="4385368"/>
                </a:cubicBezTo>
                <a:cubicBezTo>
                  <a:pt x="1400267" y="4385368"/>
                  <a:pt x="1400267" y="4385368"/>
                  <a:pt x="1287339" y="4310083"/>
                </a:cubicBezTo>
                <a:cubicBezTo>
                  <a:pt x="1268518" y="4297535"/>
                  <a:pt x="1237149" y="4297535"/>
                  <a:pt x="1218328" y="4310083"/>
                </a:cubicBezTo>
                <a:cubicBezTo>
                  <a:pt x="1218328" y="4310083"/>
                  <a:pt x="1218328" y="4310083"/>
                  <a:pt x="1011293" y="4448106"/>
                </a:cubicBezTo>
                <a:cubicBezTo>
                  <a:pt x="992472" y="4460653"/>
                  <a:pt x="961103" y="4460653"/>
                  <a:pt x="942282" y="4448106"/>
                </a:cubicBezTo>
                <a:cubicBezTo>
                  <a:pt x="942282" y="4448106"/>
                  <a:pt x="942282" y="4448106"/>
                  <a:pt x="816806" y="4341451"/>
                </a:cubicBezTo>
                <a:cubicBezTo>
                  <a:pt x="797985" y="4322630"/>
                  <a:pt x="791711" y="4297535"/>
                  <a:pt x="804259" y="4272440"/>
                </a:cubicBezTo>
                <a:cubicBezTo>
                  <a:pt x="804259" y="4272440"/>
                  <a:pt x="804259" y="4272440"/>
                  <a:pt x="904639" y="4046584"/>
                </a:cubicBezTo>
                <a:cubicBezTo>
                  <a:pt x="910913" y="4027763"/>
                  <a:pt x="910913" y="3996394"/>
                  <a:pt x="892092" y="3977572"/>
                </a:cubicBezTo>
                <a:cubicBezTo>
                  <a:pt x="892092" y="3977572"/>
                  <a:pt x="892092" y="3977572"/>
                  <a:pt x="804259" y="3877192"/>
                </a:cubicBezTo>
                <a:cubicBezTo>
                  <a:pt x="791711" y="3858371"/>
                  <a:pt x="760342" y="3852097"/>
                  <a:pt x="735247" y="3858371"/>
                </a:cubicBezTo>
                <a:cubicBezTo>
                  <a:pt x="735247" y="3858371"/>
                  <a:pt x="735247" y="3858371"/>
                  <a:pt x="496844" y="3927382"/>
                </a:cubicBezTo>
                <a:cubicBezTo>
                  <a:pt x="478023" y="3933656"/>
                  <a:pt x="446654" y="3921108"/>
                  <a:pt x="434106" y="3902287"/>
                </a:cubicBezTo>
                <a:cubicBezTo>
                  <a:pt x="434106" y="3902287"/>
                  <a:pt x="434106" y="3902287"/>
                  <a:pt x="346273" y="3764264"/>
                </a:cubicBezTo>
                <a:cubicBezTo>
                  <a:pt x="333726" y="3745443"/>
                  <a:pt x="340000" y="3714074"/>
                  <a:pt x="352547" y="3695253"/>
                </a:cubicBezTo>
                <a:cubicBezTo>
                  <a:pt x="352547" y="3695253"/>
                  <a:pt x="352547" y="3695253"/>
                  <a:pt x="515665" y="3507039"/>
                </a:cubicBezTo>
                <a:cubicBezTo>
                  <a:pt x="534487" y="3494492"/>
                  <a:pt x="534487" y="3463123"/>
                  <a:pt x="528213" y="3438028"/>
                </a:cubicBezTo>
                <a:cubicBezTo>
                  <a:pt x="528213" y="3438028"/>
                  <a:pt x="528213" y="3438028"/>
                  <a:pt x="471749" y="3318826"/>
                </a:cubicBezTo>
                <a:cubicBezTo>
                  <a:pt x="465475" y="3300005"/>
                  <a:pt x="434106" y="3281184"/>
                  <a:pt x="415285" y="3281184"/>
                </a:cubicBezTo>
                <a:cubicBezTo>
                  <a:pt x="415285" y="3281184"/>
                  <a:pt x="415285" y="3281184"/>
                  <a:pt x="164334" y="3274910"/>
                </a:cubicBezTo>
                <a:cubicBezTo>
                  <a:pt x="139239" y="3274910"/>
                  <a:pt x="120418" y="3256088"/>
                  <a:pt x="114144" y="3237267"/>
                </a:cubicBezTo>
                <a:cubicBezTo>
                  <a:pt x="114144" y="3237267"/>
                  <a:pt x="114144" y="3237267"/>
                  <a:pt x="70227" y="3074149"/>
                </a:cubicBezTo>
                <a:cubicBezTo>
                  <a:pt x="63954" y="3055328"/>
                  <a:pt x="70227" y="3023959"/>
                  <a:pt x="89049" y="3011411"/>
                </a:cubicBezTo>
                <a:cubicBezTo>
                  <a:pt x="89049" y="3011411"/>
                  <a:pt x="89049" y="3011411"/>
                  <a:pt x="302357" y="2885936"/>
                </a:cubicBezTo>
                <a:cubicBezTo>
                  <a:pt x="321178" y="2873388"/>
                  <a:pt x="340000" y="2842019"/>
                  <a:pt x="333726" y="2816924"/>
                </a:cubicBezTo>
                <a:cubicBezTo>
                  <a:pt x="333726" y="2816924"/>
                  <a:pt x="333726" y="2816924"/>
                  <a:pt x="321178" y="2685175"/>
                </a:cubicBezTo>
                <a:cubicBezTo>
                  <a:pt x="314905" y="2666354"/>
                  <a:pt x="296083" y="2641259"/>
                  <a:pt x="277262" y="2634985"/>
                </a:cubicBezTo>
                <a:cubicBezTo>
                  <a:pt x="277262" y="2634985"/>
                  <a:pt x="277262" y="2634985"/>
                  <a:pt x="38858" y="2553426"/>
                </a:cubicBezTo>
                <a:cubicBezTo>
                  <a:pt x="13764" y="2547152"/>
                  <a:pt x="-5058" y="2522057"/>
                  <a:pt x="1216" y="2503236"/>
                </a:cubicBezTo>
                <a:cubicBezTo>
                  <a:pt x="1216" y="2503236"/>
                  <a:pt x="1216" y="2503236"/>
                  <a:pt x="1216" y="2333844"/>
                </a:cubicBezTo>
                <a:cubicBezTo>
                  <a:pt x="1216" y="2315022"/>
                  <a:pt x="20037" y="2289927"/>
                  <a:pt x="45132" y="2283654"/>
                </a:cubicBezTo>
                <a:cubicBezTo>
                  <a:pt x="45132" y="2283654"/>
                  <a:pt x="45132" y="2283654"/>
                  <a:pt x="283536" y="2220916"/>
                </a:cubicBezTo>
                <a:cubicBezTo>
                  <a:pt x="308631" y="2214642"/>
                  <a:pt x="327452" y="2189547"/>
                  <a:pt x="333726" y="2170726"/>
                </a:cubicBezTo>
                <a:cubicBezTo>
                  <a:pt x="333726" y="2170726"/>
                  <a:pt x="333726" y="2170726"/>
                  <a:pt x="358821" y="2038977"/>
                </a:cubicBezTo>
                <a:cubicBezTo>
                  <a:pt x="365095" y="2013881"/>
                  <a:pt x="352547" y="1988786"/>
                  <a:pt x="333726" y="1969965"/>
                </a:cubicBezTo>
                <a:cubicBezTo>
                  <a:pt x="333726" y="1969965"/>
                  <a:pt x="333726" y="1969965"/>
                  <a:pt x="126691" y="1831942"/>
                </a:cubicBezTo>
                <a:cubicBezTo>
                  <a:pt x="107870" y="1819394"/>
                  <a:pt x="101596" y="1788026"/>
                  <a:pt x="107870" y="1769204"/>
                </a:cubicBezTo>
                <a:cubicBezTo>
                  <a:pt x="107870" y="1769204"/>
                  <a:pt x="107870" y="1769204"/>
                  <a:pt x="158060" y="1612360"/>
                </a:cubicBezTo>
                <a:cubicBezTo>
                  <a:pt x="170608" y="1587265"/>
                  <a:pt x="189429" y="1568444"/>
                  <a:pt x="214524" y="1574717"/>
                </a:cubicBezTo>
                <a:cubicBezTo>
                  <a:pt x="214524" y="1574717"/>
                  <a:pt x="214524" y="1574717"/>
                  <a:pt x="465475" y="1580991"/>
                </a:cubicBezTo>
                <a:cubicBezTo>
                  <a:pt x="484296" y="1587265"/>
                  <a:pt x="515665" y="1568444"/>
                  <a:pt x="528213" y="1549622"/>
                </a:cubicBezTo>
                <a:cubicBezTo>
                  <a:pt x="528213" y="1549622"/>
                  <a:pt x="528213" y="1549622"/>
                  <a:pt x="584677" y="1430420"/>
                </a:cubicBezTo>
                <a:cubicBezTo>
                  <a:pt x="597224" y="1411599"/>
                  <a:pt x="597224" y="1380230"/>
                  <a:pt x="578403" y="1361409"/>
                </a:cubicBezTo>
                <a:cubicBezTo>
                  <a:pt x="578403" y="1361409"/>
                  <a:pt x="578403" y="1361409"/>
                  <a:pt x="427833" y="1160648"/>
                </a:cubicBezTo>
                <a:cubicBezTo>
                  <a:pt x="415285" y="1141827"/>
                  <a:pt x="415285" y="1116732"/>
                  <a:pt x="427833" y="1097911"/>
                </a:cubicBezTo>
                <a:cubicBezTo>
                  <a:pt x="427833" y="1097911"/>
                  <a:pt x="427833" y="1097911"/>
                  <a:pt x="521939" y="959887"/>
                </a:cubicBezTo>
                <a:cubicBezTo>
                  <a:pt x="534487" y="941066"/>
                  <a:pt x="565856" y="934792"/>
                  <a:pt x="584677" y="941066"/>
                </a:cubicBezTo>
                <a:cubicBezTo>
                  <a:pt x="584677" y="941066"/>
                  <a:pt x="584677" y="941066"/>
                  <a:pt x="823080" y="1028899"/>
                </a:cubicBezTo>
                <a:cubicBezTo>
                  <a:pt x="841902" y="1035173"/>
                  <a:pt x="873270" y="1028899"/>
                  <a:pt x="892092" y="1010078"/>
                </a:cubicBezTo>
                <a:cubicBezTo>
                  <a:pt x="892092" y="1010078"/>
                  <a:pt x="892092" y="1010078"/>
                  <a:pt x="986198" y="915971"/>
                </a:cubicBezTo>
                <a:cubicBezTo>
                  <a:pt x="998746" y="897150"/>
                  <a:pt x="1005020" y="865781"/>
                  <a:pt x="998746" y="846960"/>
                </a:cubicBezTo>
                <a:cubicBezTo>
                  <a:pt x="998746" y="846960"/>
                  <a:pt x="998746" y="846960"/>
                  <a:pt x="910913" y="614830"/>
                </a:cubicBezTo>
                <a:cubicBezTo>
                  <a:pt x="904639" y="589735"/>
                  <a:pt x="910913" y="564640"/>
                  <a:pt x="929734" y="552092"/>
                </a:cubicBezTo>
                <a:cubicBezTo>
                  <a:pt x="929734" y="552092"/>
                  <a:pt x="929734" y="552092"/>
                  <a:pt x="1061484" y="451712"/>
                </a:cubicBezTo>
                <a:cubicBezTo>
                  <a:pt x="1080305" y="439164"/>
                  <a:pt x="1111674" y="439164"/>
                  <a:pt x="1130495" y="451712"/>
                </a:cubicBezTo>
                <a:cubicBezTo>
                  <a:pt x="1130495" y="451712"/>
                  <a:pt x="1130495" y="451712"/>
                  <a:pt x="1331256" y="602282"/>
                </a:cubicBezTo>
                <a:cubicBezTo>
                  <a:pt x="1350077" y="614830"/>
                  <a:pt x="1381446" y="614830"/>
                  <a:pt x="1400267" y="608556"/>
                </a:cubicBezTo>
                <a:cubicBezTo>
                  <a:pt x="1400267" y="608556"/>
                  <a:pt x="1400267" y="608556"/>
                  <a:pt x="1519469" y="539545"/>
                </a:cubicBezTo>
                <a:cubicBezTo>
                  <a:pt x="1538290" y="533271"/>
                  <a:pt x="1550838" y="501902"/>
                  <a:pt x="1550838" y="483081"/>
                </a:cubicBezTo>
                <a:cubicBezTo>
                  <a:pt x="1550838" y="483081"/>
                  <a:pt x="1550838" y="483081"/>
                  <a:pt x="1538290" y="232130"/>
                </a:cubicBezTo>
                <a:cubicBezTo>
                  <a:pt x="1532017" y="207035"/>
                  <a:pt x="1550838" y="181939"/>
                  <a:pt x="1569659" y="175666"/>
                </a:cubicBezTo>
                <a:cubicBezTo>
                  <a:pt x="1569659" y="175666"/>
                  <a:pt x="1569659" y="175666"/>
                  <a:pt x="1726504" y="119202"/>
                </a:cubicBezTo>
                <a:cubicBezTo>
                  <a:pt x="1751599" y="112928"/>
                  <a:pt x="1776694" y="119202"/>
                  <a:pt x="1789241" y="138023"/>
                </a:cubicBezTo>
                <a:cubicBezTo>
                  <a:pt x="1789241" y="138023"/>
                  <a:pt x="1789241" y="138023"/>
                  <a:pt x="1939812" y="345058"/>
                </a:cubicBezTo>
                <a:cubicBezTo>
                  <a:pt x="1952359" y="357605"/>
                  <a:pt x="1983728" y="370153"/>
                  <a:pt x="2002550" y="370153"/>
                </a:cubicBezTo>
                <a:cubicBezTo>
                  <a:pt x="2002550" y="370153"/>
                  <a:pt x="2002550" y="370153"/>
                  <a:pt x="2134299" y="338784"/>
                </a:cubicBezTo>
                <a:cubicBezTo>
                  <a:pt x="2159394" y="338784"/>
                  <a:pt x="2178215" y="313689"/>
                  <a:pt x="2184489" y="294868"/>
                </a:cubicBezTo>
                <a:cubicBezTo>
                  <a:pt x="2184489" y="294868"/>
                  <a:pt x="2184489" y="294868"/>
                  <a:pt x="2247227" y="50190"/>
                </a:cubicBezTo>
                <a:cubicBezTo>
                  <a:pt x="2247227" y="31369"/>
                  <a:pt x="2272322" y="12548"/>
                  <a:pt x="2297417" y="6274"/>
                </a:cubicBezTo>
                <a:cubicBezTo>
                  <a:pt x="2297417" y="6274"/>
                  <a:pt x="2297417" y="6274"/>
                  <a:pt x="2460535" y="0"/>
                </a:cubicBezTo>
                <a:close/>
              </a:path>
            </a:pathLst>
          </a:custGeom>
          <a:solidFill>
            <a:schemeClr val="accent1"/>
          </a:solidFill>
          <a:ln w="9525">
            <a:noFill/>
            <a:round/>
          </a:ln>
        </p:spPr>
        <p:txBody>
          <a:bodyPr vert="horz" wrap="square" lIns="68580" tIns="34290" rIns="68580" bIns="34290" numCol="1" anchor="t" anchorCtr="0" compatLnSpc="1">
            <a:noAutofit/>
          </a:bodyPr>
          <a:lstStyle/>
          <a:p>
            <a:endParaRPr lang="zh-CN" altLang="en-US">
              <a:solidFill>
                <a:prstClr val="black"/>
              </a:solidFill>
            </a:endParaRPr>
          </a:p>
        </p:txBody>
      </p:sp>
      <p:sp>
        <p:nvSpPr>
          <p:cNvPr id="34" name="淘宝店chenying0907出品 5"/>
          <p:cNvSpPr>
            <a:spLocks noEditPoints="1"/>
          </p:cNvSpPr>
          <p:nvPr/>
        </p:nvSpPr>
        <p:spPr bwMode="auto">
          <a:xfrm>
            <a:off x="4057951" y="685369"/>
            <a:ext cx="1075919" cy="1075919"/>
          </a:xfrm>
          <a:custGeom>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7" name="淘宝店chenying0907出品 5"/>
          <p:cNvSpPr>
            <a:spLocks noEditPoints="1"/>
          </p:cNvSpPr>
          <p:nvPr/>
        </p:nvSpPr>
        <p:spPr bwMode="auto">
          <a:xfrm>
            <a:off x="4078330" y="3837685"/>
            <a:ext cx="879329" cy="879329"/>
          </a:xfrm>
          <a:custGeom>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8" name="淘宝店chenying0907出品 5"/>
          <p:cNvSpPr>
            <a:spLocks noEditPoints="1"/>
          </p:cNvSpPr>
          <p:nvPr/>
        </p:nvSpPr>
        <p:spPr bwMode="auto">
          <a:xfrm>
            <a:off x="4873288" y="4349115"/>
            <a:ext cx="462324" cy="462324"/>
          </a:xfrm>
          <a:custGeom>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9" name="TextBox 19"/>
          <p:cNvSpPr txBox="1"/>
          <p:nvPr/>
        </p:nvSpPr>
        <p:spPr>
          <a:xfrm>
            <a:off x="1634562" y="2459451"/>
            <a:ext cx="2160388" cy="553998"/>
          </a:xfrm>
          <a:prstGeom prst="rect">
            <a:avLst/>
          </a:prstGeom>
          <a:noFill/>
        </p:spPr>
        <p:txBody>
          <a:bodyPr wrap="square" lIns="0" tIns="0" rIns="0" bIns="0" rtlCol="0">
            <a:spAutoFit/>
          </a:bodyPr>
          <a:lstStyle/>
          <a:p>
            <a:pPr algn="ctr"/>
            <a:r>
              <a:rPr lang="zh-CN" altLang="en-US" sz="3600" b="1">
                <a:solidFill>
                  <a:schemeClr val="accent1"/>
                </a:solidFill>
                <a:latin typeface="微软雅黑" panose="020b0503020204020204" pitchFamily="34" charset="-122"/>
                <a:ea typeface="微软雅黑" panose="020b0503020204020204" pitchFamily="34" charset="-122"/>
              </a:rPr>
              <a:t>创意领军</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1769650" y="3122332"/>
            <a:ext cx="1890210" cy="830997"/>
          </a:xfrm>
          <a:prstGeom prst="rect">
            <a:avLst/>
          </a:prstGeom>
          <a:noFill/>
        </p:spPr>
        <p:txBody>
          <a:bodyPr wrap="square" lIns="0" tIns="0" rIns="0" bIns="0" rtlCol="0">
            <a:spAutoFit/>
          </a:bodyPr>
          <a:lstStyle/>
          <a:p>
            <a:pPr algn="just">
              <a:lnSpc>
                <a:spcPct val="100000"/>
              </a:lnSpc>
            </a:pPr>
            <a:r>
              <a:rPr lang="zh-CN" altLang="en-US">
                <a:latin typeface="微软雅黑" panose="020b0503020204020204" pitchFamily="34" charset="-122"/>
                <a:ea typeface="微软雅黑" panose="020b0503020204020204" pitchFamily="34" charset="-122"/>
              </a:rPr>
              <a:t>点击输入简要文字内容，言简意赅的说设计</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p:txBody>
      </p:sp>
      <p:sp>
        <p:nvSpPr>
          <p:cNvPr id="41" name="TextBox 19"/>
          <p:cNvSpPr txBox="1"/>
          <p:nvPr/>
        </p:nvSpPr>
        <p:spPr>
          <a:xfrm>
            <a:off x="5361348" y="2459451"/>
            <a:ext cx="2160388" cy="553998"/>
          </a:xfrm>
          <a:prstGeom prst="rect">
            <a:avLst/>
          </a:prstGeom>
          <a:noFill/>
        </p:spPr>
        <p:txBody>
          <a:bodyPr wrap="square" lIns="0" tIns="0" rIns="0" bIns="0" rtlCol="0">
            <a:spAutoFit/>
          </a:bodyPr>
          <a:lstStyle/>
          <a:p>
            <a:pPr algn="ctr"/>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赢在细节</a:t>
            </a:r>
            <a:endParaRPr lang="zh-CN" altLang="en-US"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5496436" y="3122332"/>
            <a:ext cx="1890210" cy="830997"/>
          </a:xfrm>
          <a:prstGeom prst="rect">
            <a:avLst/>
          </a:prstGeom>
          <a:noFill/>
        </p:spPr>
        <p:txBody>
          <a:bodyPr wrap="square" lIns="0" tIns="0" rIns="0" bIns="0" rtlCol="0">
            <a:spAutoFit/>
          </a:bodyPr>
          <a:lstStyle/>
          <a:p>
            <a:pPr algn="just">
              <a:lnSpc>
                <a:spcPct val="100000"/>
              </a:lnSpc>
            </a:pPr>
            <a:r>
              <a:rPr lang="zh-CN" altLang="en-US">
                <a:latin typeface="微软雅黑" panose="020b0503020204020204" pitchFamily="34" charset="-122"/>
                <a:ea typeface="微软雅黑" panose="020b0503020204020204" pitchFamily="34" charset="-122"/>
              </a:rPr>
              <a:t>点击输入简要文字内容，言简意赅的说明专业设计</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p:txBody>
      </p:sp>
      <p:grpSp>
        <p:nvGrpSpPr>
          <p:cNvPr id="43" name="淘宝店chenying0907出品 42"/>
          <p:cNvGrpSpPr/>
          <p:nvPr/>
        </p:nvGrpSpPr>
        <p:grpSpPr>
          <a:xfrm>
            <a:off x="6156458" y="1719605"/>
            <a:ext cx="608409" cy="608409"/>
            <a:chOff x="5637213" y="3511550"/>
            <a:chExt cx="376238" cy="376238"/>
          </a:xfrm>
          <a:solidFill>
            <a:schemeClr val="tx1">
              <a:lumMod val="65000"/>
              <a:lumOff val="35000"/>
            </a:schemeClr>
          </a:solidFill>
        </p:grpSpPr>
        <p:sp>
          <p:nvSpPr>
            <p:cNvPr id="44" name="淘宝店chenying0907出品 50"/>
            <p:cNvSpPr>
              <a:spLocks noEditPoints="1"/>
            </p:cNvSpPr>
            <p:nvPr/>
          </p:nvSpPr>
          <p:spPr bwMode="auto">
            <a:xfrm>
              <a:off x="5637213" y="3546475"/>
              <a:ext cx="341313" cy="341313"/>
            </a:xfrm>
            <a:custGeom>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91440" tIns="45720" rIns="91440" bIns="45720" numCol="1" anchor="t" anchorCtr="0" compatLnSpc="1"/>
            <a:lstStyle/>
            <a:p>
              <a:endParaRPr lang="zh-CN" altLang="en-US"/>
            </a:p>
          </p:txBody>
        </p:sp>
        <p:sp>
          <p:nvSpPr>
            <p:cNvPr id="45" name="淘宝店chenying0907出品 51"/>
            <p:cNvSpPr>
              <a:spLocks noEditPoints="1"/>
            </p:cNvSpPr>
            <p:nvPr/>
          </p:nvSpPr>
          <p:spPr bwMode="auto">
            <a:xfrm>
              <a:off x="5724525" y="3633788"/>
              <a:ext cx="166688" cy="166688"/>
            </a:xfrm>
            <a:custGeom>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91440" tIns="45720" rIns="91440" bIns="45720" numCol="1" anchor="t" anchorCtr="0" compatLnSpc="1"/>
            <a:lstStyle/>
            <a:p>
              <a:endParaRPr lang="zh-CN" altLang="en-US"/>
            </a:p>
          </p:txBody>
        </p:sp>
        <p:sp>
          <p:nvSpPr>
            <p:cNvPr id="46" name="淘宝店chenying0907出品 52"/>
            <p:cNvSpPr>
              <a:spLocks noEditPoints="1"/>
            </p:cNvSpPr>
            <p:nvPr/>
          </p:nvSpPr>
          <p:spPr bwMode="auto">
            <a:xfrm>
              <a:off x="5824538" y="3511550"/>
              <a:ext cx="188913" cy="188913"/>
            </a:xfrm>
            <a:custGeom>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91440" tIns="45720" rIns="91440" bIns="45720" numCol="1" anchor="t" anchorCtr="0" compatLnSpc="1"/>
            <a:lstStyle/>
            <a:p>
              <a:endParaRPr lang="zh-CN" altLang="en-US"/>
            </a:p>
          </p:txBody>
        </p:sp>
      </p:grpSp>
      <p:grpSp>
        <p:nvGrpSpPr>
          <p:cNvPr id="47" name="淘宝店chenying0907出品 46"/>
          <p:cNvGrpSpPr/>
          <p:nvPr/>
        </p:nvGrpSpPr>
        <p:grpSpPr>
          <a:xfrm>
            <a:off x="2449452" y="1691099"/>
            <a:ext cx="530606" cy="662634"/>
            <a:chOff x="2116138" y="2506419"/>
            <a:chExt cx="338137" cy="422275"/>
          </a:xfrm>
          <a:solidFill>
            <a:schemeClr val="accent1"/>
          </a:solidFill>
        </p:grpSpPr>
        <p:sp>
          <p:nvSpPr>
            <p:cNvPr id="48" name="淘宝店chenying0907出品 20"/>
            <p:cNvSpPr>
              <a:spLocks noEditPoints="1"/>
            </p:cNvSpPr>
            <p:nvPr/>
          </p:nvSpPr>
          <p:spPr bwMode="auto">
            <a:xfrm>
              <a:off x="2116138" y="2506419"/>
              <a:ext cx="338137" cy="422275"/>
            </a:xfrm>
            <a:custGeom>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
          <p:nvSpPr>
            <p:cNvPr id="49" name="淘宝店chenying0907出品 21"/>
            <p:cNvSpPr/>
            <p:nvPr/>
          </p:nvSpPr>
          <p:spPr bwMode="auto">
            <a:xfrm>
              <a:off x="2212975" y="2581031"/>
              <a:ext cx="144462" cy="180975"/>
            </a:xfrm>
            <a:custGeom>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par>
                                <p:cTn id="10" presetID="8" presetClass="emph" presetSubtype="0" repeatCount="4000" fill="hold" grpId="1" nodeType="withEffect">
                                  <p:stCondLst>
                                    <p:cond delay="0"/>
                                  </p:stCondLst>
                                  <p:childTnLst>
                                    <p:animRot by="21600000">
                                      <p:cBhvr>
                                        <p:cTn id="11" dur="1000" fill="hold"/>
                                        <p:tgtEl>
                                          <p:spTgt spid="34"/>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fltVal val="0"/>
                                          </p:val>
                                        </p:tav>
                                        <p:tav tm="100000">
                                          <p:val>
                                            <p:strVal val="#ppt_w"/>
                                          </p:val>
                                        </p:tav>
                                      </p:tavLst>
                                    </p:anim>
                                    <p:anim calcmode="lin" valueType="num">
                                      <p:cBhvr>
                                        <p:cTn id="15" dur="1000" fill="hold"/>
                                        <p:tgtEl>
                                          <p:spTgt spid="37"/>
                                        </p:tgtEl>
                                        <p:attrNameLst>
                                          <p:attrName>ppt_h</p:attrName>
                                        </p:attrNameLst>
                                      </p:cBhvr>
                                      <p:tavLst>
                                        <p:tav tm="0">
                                          <p:val>
                                            <p:fltVal val="0"/>
                                          </p:val>
                                        </p:tav>
                                        <p:tav tm="100000">
                                          <p:val>
                                            <p:strVal val="#ppt_h"/>
                                          </p:val>
                                        </p:tav>
                                      </p:tavLst>
                                    </p:anim>
                                    <p:animEffect transition="in" filter="fade">
                                      <p:cBhvr>
                                        <p:cTn id="16" dur="1000"/>
                                        <p:tgtEl>
                                          <p:spTgt spid="37"/>
                                        </p:tgtEl>
                                      </p:cBhvr>
                                    </p:animEffect>
                                  </p:childTnLst>
                                </p:cTn>
                              </p:par>
                              <p:par>
                                <p:cTn id="17" presetID="8" presetClass="emph" presetSubtype="0" repeatCount="3000" fill="hold" grpId="1" nodeType="withEffect">
                                  <p:stCondLst>
                                    <p:cond delay="1000"/>
                                  </p:stCondLst>
                                  <p:childTnLst>
                                    <p:animRot by="21600000">
                                      <p:cBhvr>
                                        <p:cTn id="18" dur="1000" fill="hold"/>
                                        <p:tgtEl>
                                          <p:spTgt spid="37"/>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Effect transition="in" filter="fade">
                                      <p:cBhvr>
                                        <p:cTn id="23" dur="1000"/>
                                        <p:tgtEl>
                                          <p:spTgt spid="38"/>
                                        </p:tgtEl>
                                      </p:cBhvr>
                                    </p:animEffect>
                                  </p:childTnLst>
                                </p:cTn>
                              </p:par>
                              <p:par>
                                <p:cTn id="24" presetID="8" presetClass="emph" presetSubtype="0" repeatCount="4000" fill="hold" grpId="1" nodeType="withEffect">
                                  <p:stCondLst>
                                    <p:cond delay="500"/>
                                  </p:stCondLst>
                                  <p:childTnLst>
                                    <p:animRot by="21600000">
                                      <p:cBhvr>
                                        <p:cTn id="25" dur="1000" fill="hold"/>
                                        <p:tgtEl>
                                          <p:spTgt spid="38"/>
                                        </p:tgtEl>
                                        <p:attrNameLst>
                                          <p:attrName>r</p:attrName>
                                        </p:attrNameLst>
                                      </p:cBhvr>
                                    </p:animRot>
                                  </p:childTnLst>
                                </p:cTn>
                              </p:par>
                              <p:par>
                                <p:cTn id="26" presetID="53" presetClass="entr" presetSubtype="16"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fltVal val="0"/>
                                          </p:val>
                                        </p:tav>
                                        <p:tav tm="100000">
                                          <p:val>
                                            <p:strVal val="#ppt_w"/>
                                          </p:val>
                                        </p:tav>
                                      </p:tavLst>
                                    </p:anim>
                                    <p:anim calcmode="lin" valueType="num">
                                      <p:cBhvr>
                                        <p:cTn id="29" dur="1000" fill="hold"/>
                                        <p:tgtEl>
                                          <p:spTgt spid="35"/>
                                        </p:tgtEl>
                                        <p:attrNameLst>
                                          <p:attrName>ppt_h</p:attrName>
                                        </p:attrNameLst>
                                      </p:cBhvr>
                                      <p:tavLst>
                                        <p:tav tm="0">
                                          <p:val>
                                            <p:fltVal val="0"/>
                                          </p:val>
                                        </p:tav>
                                        <p:tav tm="100000">
                                          <p:val>
                                            <p:strVal val="#ppt_h"/>
                                          </p:val>
                                        </p:tav>
                                      </p:tavLst>
                                    </p:anim>
                                    <p:animEffect transition="in" filter="fade">
                                      <p:cBhvr>
                                        <p:cTn id="30" dur="1000"/>
                                        <p:tgtEl>
                                          <p:spTgt spid="35"/>
                                        </p:tgtEl>
                                      </p:cBhvr>
                                    </p:animEffect>
                                  </p:childTnLst>
                                </p:cTn>
                              </p:par>
                              <p:par>
                                <p:cTn id="31" presetID="8" presetClass="emph" presetSubtype="0" repeatCount="3000" fill="hold" grpId="1" nodeType="withEffect">
                                  <p:stCondLst>
                                    <p:cond delay="1500"/>
                                  </p:stCondLst>
                                  <p:childTnLst>
                                    <p:animRot by="21600000">
                                      <p:cBhvr>
                                        <p:cTn id="32" dur="1000" fill="hold"/>
                                        <p:tgtEl>
                                          <p:spTgt spid="35"/>
                                        </p:tgtEl>
                                        <p:attrNameLst>
                                          <p:attrName>r</p:attrName>
                                        </p:attrNameLst>
                                      </p:cBhvr>
                                    </p:animRot>
                                  </p:childTnLst>
                                </p:cTn>
                              </p:par>
                              <p:par>
                                <p:cTn id="33" presetID="53" presetClass="entr" presetSubtype="16" fill="hold" grpId="0" nodeType="withEffect">
                                  <p:stCondLst>
                                    <p:cond delay="2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fltVal val="0"/>
                                          </p:val>
                                        </p:tav>
                                        <p:tav tm="100000">
                                          <p:val>
                                            <p:strVal val="#ppt_w"/>
                                          </p:val>
                                        </p:tav>
                                      </p:tavLst>
                                    </p:anim>
                                    <p:anim calcmode="lin" valueType="num">
                                      <p:cBhvr>
                                        <p:cTn id="36" dur="1000" fill="hold"/>
                                        <p:tgtEl>
                                          <p:spTgt spid="36"/>
                                        </p:tgtEl>
                                        <p:attrNameLst>
                                          <p:attrName>ppt_h</p:attrName>
                                        </p:attrNameLst>
                                      </p:cBhvr>
                                      <p:tavLst>
                                        <p:tav tm="0">
                                          <p:val>
                                            <p:fltVal val="0"/>
                                          </p:val>
                                        </p:tav>
                                        <p:tav tm="100000">
                                          <p:val>
                                            <p:strVal val="#ppt_h"/>
                                          </p:val>
                                        </p:tav>
                                      </p:tavLst>
                                    </p:anim>
                                    <p:animEffect transition="in" filter="fade">
                                      <p:cBhvr>
                                        <p:cTn id="37" dur="1000"/>
                                        <p:tgtEl>
                                          <p:spTgt spid="36"/>
                                        </p:tgtEl>
                                      </p:cBhvr>
                                    </p:animEffect>
                                  </p:childTnLst>
                                </p:cTn>
                              </p:par>
                              <p:par>
                                <p:cTn id="38" presetID="8" presetClass="emph" presetSubtype="0" repeatCount="2000" fill="hold" grpId="1" nodeType="withEffect">
                                  <p:stCondLst>
                                    <p:cond delay="2000"/>
                                  </p:stCondLst>
                                  <p:childTnLst>
                                    <p:animRot by="21600000">
                                      <p:cBhvr>
                                        <p:cTn id="39" dur="1000" fill="hold"/>
                                        <p:tgtEl>
                                          <p:spTgt spid="36"/>
                                        </p:tgtEl>
                                        <p:attrNameLst>
                                          <p:attrName>r</p:attrName>
                                        </p:attrNameLst>
                                      </p:cBhvr>
                                    </p:animRot>
                                  </p:childTnLst>
                                </p:cTn>
                              </p:par>
                              <p:par>
                                <p:cTn id="40" presetID="53" presetClass="entr" presetSubtype="16" fill="hold" nodeType="withEffect">
                                  <p:stCondLst>
                                    <p:cond delay="300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par>
                                <p:cTn id="45" presetID="16" presetClass="entr" presetSubtype="21" fill="hold" grpId="0" nodeType="withEffect">
                                  <p:stCondLst>
                                    <p:cond delay="350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par>
                                <p:cTn id="48" presetID="16" presetClass="entr" presetSubtype="21" fill="hold" grpId="0" nodeType="withEffect">
                                  <p:stCondLst>
                                    <p:cond delay="350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53" presetClass="entr" presetSubtype="16" fill="hold" nodeType="withEffect">
                                  <p:stCondLst>
                                    <p:cond delay="40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par>
                                <p:cTn id="56" presetID="16" presetClass="entr" presetSubtype="21" fill="hold" grpId="0" nodeType="withEffect">
                                  <p:stCondLst>
                                    <p:cond delay="450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450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5" grpId="0" animBg="1"/>
      <p:bldP spid="35" grpId="1" animBg="1"/>
      <p:bldP spid="34" grpId="0" animBg="1"/>
      <p:bldP spid="34" grpId="1" animBg="1"/>
      <p:bldP spid="37" grpId="0" animBg="1"/>
      <p:bldP spid="37" grpId="1" animBg="1"/>
      <p:bldP spid="38" grpId="0" animBg="1"/>
      <p:bldP spid="38" grpId="1" animBg="1"/>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奖项设计</a:t>
            </a:r>
            <a:endParaRPr lang="zh-CN" altLang="en-US"/>
          </a:p>
        </p:txBody>
      </p:sp>
      <p:sp>
        <p:nvSpPr>
          <p:cNvPr id="3" name="淘宝店chenying0907出品 2"/>
          <p:cNvSpPr/>
          <p:nvPr/>
        </p:nvSpPr>
        <p:spPr>
          <a:xfrm>
            <a:off x="3531332" y="3748505"/>
            <a:ext cx="2261874" cy="1404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淘宝店chenying0907出品 37"/>
          <p:cNvSpPr/>
          <p:nvPr/>
        </p:nvSpPr>
        <p:spPr>
          <a:xfrm>
            <a:off x="4779489" y="4288565"/>
            <a:ext cx="2547868"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淘宝店chenying0907出品 39"/>
          <p:cNvSpPr/>
          <p:nvPr/>
        </p:nvSpPr>
        <p:spPr>
          <a:xfrm>
            <a:off x="2089927" y="4576598"/>
            <a:ext cx="5237430"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1" name="淘宝店chenying0907出品 40"/>
          <p:cNvGrpSpPr/>
          <p:nvPr/>
        </p:nvGrpSpPr>
        <p:grpSpPr>
          <a:xfrm>
            <a:off x="6188964" y="3253225"/>
            <a:ext cx="698522" cy="1183472"/>
            <a:chOff x="3605364" y="1960593"/>
            <a:chExt cx="1933273" cy="3275453"/>
          </a:xfrm>
          <a:effectLst/>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64" y="1960593"/>
              <a:ext cx="1933273" cy="3275453"/>
            </a:xfrm>
            <a:prstGeom prst="rect">
              <a:avLst/>
            </a:prstGeom>
          </p:spPr>
        </p:pic>
        <p:sp>
          <p:nvSpPr>
            <p:cNvPr id="45" name="淘宝店chenying0907出品 44"/>
            <p:cNvSpPr/>
            <p:nvPr/>
          </p:nvSpPr>
          <p:spPr>
            <a:xfrm>
              <a:off x="4583492" y="2297562"/>
              <a:ext cx="841496" cy="1920009"/>
            </a:xfrm>
            <a:custGeom>
              <a:gdLst>
                <a:gd name="connsiteX0" fmla="*/ 0 w 841495"/>
                <a:gd name="connsiteY0" fmla="*/ 0 h 1920008"/>
                <a:gd name="connsiteX1" fmla="*/ 841495 w 841495"/>
                <a:gd name="connsiteY1" fmla="*/ 0 h 1920008"/>
                <a:gd name="connsiteX2" fmla="*/ 841495 w 841495"/>
                <a:gd name="connsiteY2" fmla="*/ 1920008 h 1920008"/>
              </a:gdLst>
              <a:cxnLst>
                <a:cxn ang="0">
                  <a:pos x="connsiteX0" y="connsiteY0"/>
                </a:cxn>
                <a:cxn ang="0">
                  <a:pos x="connsiteX1" y="connsiteY1"/>
                </a:cxn>
                <a:cxn ang="0">
                  <a:pos x="connsiteX2" y="connsiteY2"/>
                </a:cxn>
              </a:cxnLst>
              <a:rect l="l" t="t" r="r" b="b"/>
              <a:pathLst>
                <a:path w="841495" h="1920007">
                  <a:moveTo>
                    <a:pt x="0" y="0"/>
                  </a:moveTo>
                  <a:lnTo>
                    <a:pt x="841495" y="0"/>
                  </a:lnTo>
                  <a:lnTo>
                    <a:pt x="841495" y="1920008"/>
                  </a:lnTo>
                  <a:close/>
                </a:path>
              </a:pathLst>
            </a:custGeom>
            <a:gradFill flip="none" rotWithShape="1">
              <a:gsLst>
                <a:gs pos="0">
                  <a:schemeClr val="bg1">
                    <a:alpha val="30000"/>
                  </a:schemeClr>
                </a:gs>
                <a:gs pos="62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淘宝店chenying0907出品 45"/>
          <p:cNvGrpSpPr/>
          <p:nvPr/>
        </p:nvGrpSpPr>
        <p:grpSpPr>
          <a:xfrm>
            <a:off x="3528143" y="2467915"/>
            <a:ext cx="2268252" cy="1327040"/>
            <a:chOff x="664749" y="2230735"/>
            <a:chExt cx="3963734" cy="2318981"/>
          </a:xfrm>
        </p:grpSpPr>
        <p:pic>
          <p:nvPicPr>
            <p:cNvPr id="47" name="图片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49" y="2230735"/>
              <a:ext cx="3963734" cy="2318981"/>
            </a:xfrm>
            <a:prstGeom prst="rect">
              <a:avLst/>
            </a:prstGeom>
          </p:spPr>
        </p:pic>
        <p:sp>
          <p:nvSpPr>
            <p:cNvPr id="48" name="淘宝店chenying0907出品 47"/>
            <p:cNvSpPr/>
            <p:nvPr/>
          </p:nvSpPr>
          <p:spPr>
            <a:xfrm>
              <a:off x="1185813" y="2383135"/>
              <a:ext cx="2926606" cy="1824608"/>
            </a:xfrm>
            <a:prstGeom prst="rect">
              <a:avLst/>
            </a:prstGeom>
            <a:blipFill dpi="0" rotWithShape="1">
              <a:blip r:embed="rId5">
                <a:extLst>
                  <a:ext uri="{28A0092B-C50C-407E-A947-70E740481C1C}">
                    <a14:useLocalDpi xmlns:a14="http://schemas.microsoft.com/office/drawing/2010/main" val="0"/>
                  </a:ext>
                </a:extLst>
              </a:blip>
              <a:stretch>
                <a:fillRect l="-1570" r="-15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淘宝店chenying0907出品 13"/>
            <p:cNvSpPr/>
            <p:nvPr/>
          </p:nvSpPr>
          <p:spPr>
            <a:xfrm>
              <a:off x="3016509" y="2383135"/>
              <a:ext cx="1095910" cy="1824608"/>
            </a:xfrm>
            <a:custGeom>
              <a:rect l="l" t="t" r="r" b="b"/>
              <a:pathLst>
                <a:path w="1095910" h="1824608">
                  <a:moveTo>
                    <a:pt x="0" y="0"/>
                  </a:moveTo>
                  <a:lnTo>
                    <a:pt x="1095910" y="0"/>
                  </a:lnTo>
                  <a:lnTo>
                    <a:pt x="1095910" y="1824608"/>
                  </a:lnTo>
                  <a:lnTo>
                    <a:pt x="1084499" y="1824608"/>
                  </a:lnTo>
                  <a:close/>
                </a:path>
              </a:pathLst>
            </a:custGeom>
            <a:gradFill>
              <a:gsLst>
                <a:gs pos="0">
                  <a:schemeClr val="bg1">
                    <a:alpha val="37000"/>
                  </a:schemeClr>
                </a:gs>
                <a:gs pos="10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20"/>
          <p:cNvSpPr txBox="1"/>
          <p:nvPr/>
        </p:nvSpPr>
        <p:spPr>
          <a:xfrm>
            <a:off x="4543647" y="3769083"/>
            <a:ext cx="237244" cy="630942"/>
          </a:xfrm>
          <a:prstGeom prst="rect">
            <a:avLst/>
          </a:prstGeom>
          <a:noFill/>
        </p:spPr>
        <p:txBody>
          <a:bodyPr wrap="none" lIns="0" tIns="0" rIns="0" bIns="0" rtlCol="0">
            <a:spAutoFit/>
          </a:bodyPr>
          <a:lstStyle/>
          <a:p>
            <a:pPr algn="ctr"/>
            <a:r>
              <a:rPr lang="en-US" altLang="zh-CN" sz="4100" b="1">
                <a:solidFill>
                  <a:schemeClr val="bg1">
                    <a:lumMod val="95000"/>
                  </a:schemeClr>
                </a:solidFill>
                <a:latin typeface="Agency FB" panose="020b0503020202020204" pitchFamily="34" charset="0"/>
                <a:ea typeface="微软雅黑" panose="020b0503020204020204" pitchFamily="34" charset="-122"/>
              </a:rPr>
              <a:t>A</a:t>
            </a:r>
            <a:endParaRPr lang="zh-CN" altLang="en-US" sz="4100" b="1">
              <a:solidFill>
                <a:schemeClr val="bg1">
                  <a:lumMod val="95000"/>
                </a:schemeClr>
              </a:solidFill>
              <a:latin typeface="Agency FB" panose="020b0503020202020204" pitchFamily="34" charset="0"/>
              <a:ea typeface="微软雅黑" panose="020b0503020204020204" pitchFamily="34" charset="-122"/>
            </a:endParaRPr>
          </a:p>
        </p:txBody>
      </p:sp>
      <p:sp>
        <p:nvSpPr>
          <p:cNvPr id="57" name="TextBox 20"/>
          <p:cNvSpPr txBox="1"/>
          <p:nvPr/>
        </p:nvSpPr>
        <p:spPr>
          <a:xfrm>
            <a:off x="6416398" y="4339740"/>
            <a:ext cx="243656" cy="630942"/>
          </a:xfrm>
          <a:prstGeom prst="rect">
            <a:avLst/>
          </a:prstGeom>
          <a:noFill/>
        </p:spPr>
        <p:txBody>
          <a:bodyPr wrap="none" lIns="0" tIns="0" rIns="0" bIns="0" rtlCol="0">
            <a:spAutoFit/>
          </a:bodyPr>
          <a:lstStyle/>
          <a:p>
            <a:pPr algn="ctr"/>
            <a:r>
              <a:rPr lang="en-US" altLang="zh-CN" sz="4100" b="1">
                <a:solidFill>
                  <a:schemeClr val="bg1">
                    <a:lumMod val="95000"/>
                  </a:schemeClr>
                </a:solidFill>
                <a:latin typeface="Agency FB" panose="020b0503020202020204" pitchFamily="34" charset="0"/>
                <a:ea typeface="微软雅黑" panose="020b0503020204020204" pitchFamily="34" charset="-122"/>
              </a:rPr>
              <a:t>B</a:t>
            </a:r>
            <a:endParaRPr lang="zh-CN" altLang="en-US" sz="4100" b="1">
              <a:solidFill>
                <a:schemeClr val="bg1">
                  <a:lumMod val="95000"/>
                </a:schemeClr>
              </a:solidFill>
              <a:latin typeface="Agency FB" panose="020b0503020202020204" pitchFamily="34" charset="0"/>
              <a:ea typeface="微软雅黑" panose="020b0503020204020204" pitchFamily="34" charset="-122"/>
            </a:endParaRPr>
          </a:p>
        </p:txBody>
      </p:sp>
      <p:sp>
        <p:nvSpPr>
          <p:cNvPr id="58" name="TextBox 20"/>
          <p:cNvSpPr txBox="1"/>
          <p:nvPr/>
        </p:nvSpPr>
        <p:spPr>
          <a:xfrm>
            <a:off x="2723418" y="4529414"/>
            <a:ext cx="245260" cy="630942"/>
          </a:xfrm>
          <a:prstGeom prst="rect">
            <a:avLst/>
          </a:prstGeom>
          <a:noFill/>
        </p:spPr>
        <p:txBody>
          <a:bodyPr wrap="none" lIns="0" tIns="0" rIns="0" bIns="0" rtlCol="0">
            <a:spAutoFit/>
          </a:bodyPr>
          <a:lstStyle/>
          <a:p>
            <a:pPr algn="ctr"/>
            <a:r>
              <a:rPr lang="en-US" altLang="zh-CN" sz="4100" b="1">
                <a:solidFill>
                  <a:schemeClr val="bg1">
                    <a:lumMod val="95000"/>
                  </a:schemeClr>
                </a:solidFill>
                <a:latin typeface="Agency FB" panose="020b0503020202020204" pitchFamily="34" charset="0"/>
                <a:ea typeface="微软雅黑" panose="020b0503020204020204" pitchFamily="34" charset="-122"/>
              </a:rPr>
              <a:t>C</a:t>
            </a:r>
            <a:endParaRPr lang="zh-CN" altLang="en-US" sz="4100" b="1">
              <a:solidFill>
                <a:schemeClr val="bg1">
                  <a:lumMod val="95000"/>
                </a:schemeClr>
              </a:solidFill>
              <a:latin typeface="Agency FB" panose="020b0503020202020204" pitchFamily="34" charset="0"/>
              <a:ea typeface="微软雅黑" panose="020b0503020204020204" pitchFamily="34" charset="-122"/>
            </a:endParaRPr>
          </a:p>
        </p:txBody>
      </p:sp>
      <p:sp>
        <p:nvSpPr>
          <p:cNvPr id="69" name="TextBox 19"/>
          <p:cNvSpPr txBox="1"/>
          <p:nvPr/>
        </p:nvSpPr>
        <p:spPr>
          <a:xfrm>
            <a:off x="3531580" y="1196612"/>
            <a:ext cx="2160388" cy="553998"/>
          </a:xfrm>
          <a:prstGeom prst="rect">
            <a:avLst/>
          </a:prstGeom>
          <a:noFill/>
        </p:spPr>
        <p:txBody>
          <a:bodyPr wrap="square" lIns="0" tIns="0" rIns="0" bIns="0" rtlCol="0">
            <a:spAutoFit/>
          </a:bodyPr>
          <a:lstStyle/>
          <a:p>
            <a:pPr algn="ctr"/>
            <a:r>
              <a:rPr lang="zh-CN" altLang="en-US" sz="3600" b="1">
                <a:solidFill>
                  <a:schemeClr val="accent1"/>
                </a:solidFill>
                <a:latin typeface="微软雅黑" panose="020b0503020204020204" pitchFamily="34" charset="-122"/>
                <a:ea typeface="微软雅黑" panose="020b0503020204020204" pitchFamily="34" charset="-122"/>
              </a:rPr>
              <a:t>一等奖</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72" name="TextBox 106"/>
          <p:cNvSpPr txBox="1"/>
          <p:nvPr/>
        </p:nvSpPr>
        <p:spPr>
          <a:xfrm>
            <a:off x="3271892" y="1859493"/>
            <a:ext cx="2679762" cy="230833"/>
          </a:xfrm>
          <a:prstGeom prst="rect">
            <a:avLst/>
          </a:prstGeom>
          <a:noFill/>
        </p:spPr>
        <p:txBody>
          <a:bodyPr wrap="square" lIns="0" tIns="0" rIns="0" bIns="0" rtlCol="0">
            <a:spAutoFit/>
          </a:bodyPr>
          <a:lstStyle/>
          <a:p>
            <a:pPr algn="ctr">
              <a:lnSpc>
                <a:spcPct val="100000"/>
              </a:lnSpc>
            </a:pPr>
            <a:r>
              <a:rPr lang="zh-CN" altLang="en-US" sz="1500">
                <a:latin typeface="微软雅黑" panose="020b0503020204020204" pitchFamily="34" charset="-122"/>
                <a:ea typeface="微软雅黑" panose="020b0503020204020204" pitchFamily="34" charset="-122"/>
              </a:rPr>
              <a:t>价值</a:t>
            </a:r>
            <a:r>
              <a:rPr lang="en-US" altLang="zh-CN" sz="1500">
                <a:latin typeface="微软雅黑" panose="020b0503020204020204" pitchFamily="34" charset="-122"/>
                <a:ea typeface="微软雅黑" panose="020b0503020204020204" pitchFamily="34" charset="-122"/>
              </a:rPr>
              <a:t>5000</a:t>
            </a:r>
            <a:r>
              <a:rPr lang="zh-CN" altLang="en-US" sz="1500">
                <a:latin typeface="微软雅黑" panose="020b0503020204020204" pitchFamily="34" charset="-122"/>
                <a:ea typeface="微软雅黑" panose="020b0503020204020204" pitchFamily="34" charset="-122"/>
              </a:rPr>
              <a:t>元笔记本电脑（</a:t>
            </a:r>
            <a:r>
              <a:rPr lang="en-US" altLang="zh-CN" sz="1500">
                <a:latin typeface="微软雅黑" panose="020b0503020204020204" pitchFamily="34" charset="-122"/>
                <a:ea typeface="微软雅黑" panose="020b0503020204020204" pitchFamily="34" charset="-122"/>
              </a:rPr>
              <a:t>1</a:t>
            </a:r>
            <a:r>
              <a:rPr lang="zh-CN" altLang="en-US" sz="1500">
                <a:latin typeface="微软雅黑" panose="020b0503020204020204" pitchFamily="34" charset="-122"/>
                <a:ea typeface="微软雅黑" panose="020b0503020204020204" pitchFamily="34" charset="-122"/>
              </a:rPr>
              <a:t>名）</a:t>
            </a:r>
            <a:endParaRPr lang="en-US" altLang="zh-CN" sz="1500">
              <a:latin typeface="微软雅黑" panose="020b0503020204020204" pitchFamily="34" charset="-122"/>
              <a:ea typeface="微软雅黑" panose="020b0503020204020204" pitchFamily="34" charset="-122"/>
            </a:endParaRPr>
          </a:p>
        </p:txBody>
      </p:sp>
      <p:sp>
        <p:nvSpPr>
          <p:cNvPr id="73" name="TextBox 19"/>
          <p:cNvSpPr txBox="1"/>
          <p:nvPr/>
        </p:nvSpPr>
        <p:spPr>
          <a:xfrm>
            <a:off x="6174156" y="2234494"/>
            <a:ext cx="1407948" cy="461665"/>
          </a:xfrm>
          <a:prstGeom prst="rect">
            <a:avLst/>
          </a:prstGeom>
          <a:noFill/>
        </p:spPr>
        <p:txBody>
          <a:bodyPr wrap="square" lIns="0" tIns="0" rIns="0" bIns="0" rtlCol="0">
            <a:spAutoFit/>
          </a:bodyPr>
          <a:lstStyle/>
          <a:p>
            <a:r>
              <a:rPr lang="zh-CN" altLang="en-US" sz="3000" b="1">
                <a:solidFill>
                  <a:schemeClr val="accent1"/>
                </a:solidFill>
                <a:latin typeface="微软雅黑" panose="020b0503020204020204" pitchFamily="34" charset="-122"/>
                <a:ea typeface="微软雅黑" panose="020b0503020204020204" pitchFamily="34" charset="-122"/>
              </a:rPr>
              <a:t>二等奖</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74" name="TextBox 106"/>
          <p:cNvSpPr txBox="1"/>
          <p:nvPr/>
        </p:nvSpPr>
        <p:spPr>
          <a:xfrm>
            <a:off x="6174155" y="2757035"/>
            <a:ext cx="2445765" cy="276999"/>
          </a:xfrm>
          <a:prstGeom prst="rect">
            <a:avLst/>
          </a:prstGeom>
          <a:noFill/>
        </p:spPr>
        <p:txBody>
          <a:bodyPr wrap="square" lIns="0" tIns="0" rIns="0" bIns="0" rtlCol="0">
            <a:spAutoFit/>
          </a:bodyPr>
          <a:lstStyle/>
          <a:p>
            <a:pPr>
              <a:lnSpc>
                <a:spcPct val="100000"/>
              </a:lnSpc>
            </a:pPr>
            <a:r>
              <a:rPr lang="zh-CN" altLang="en-US">
                <a:latin typeface="微软雅黑" panose="020b0503020204020204" pitchFamily="34" charset="-122"/>
                <a:ea typeface="微软雅黑" panose="020b0503020204020204" pitchFamily="34" charset="-122"/>
              </a:rPr>
              <a:t>价值</a:t>
            </a:r>
            <a:r>
              <a:rPr lang="en-US" altLang="zh-CN">
                <a:latin typeface="微软雅黑" panose="020b0503020204020204" pitchFamily="34" charset="-122"/>
                <a:ea typeface="微软雅黑" panose="020b0503020204020204" pitchFamily="34" charset="-122"/>
              </a:rPr>
              <a:t>3000</a:t>
            </a:r>
            <a:r>
              <a:rPr lang="zh-CN" altLang="en-US">
                <a:latin typeface="微软雅黑" panose="020b0503020204020204" pitchFamily="34" charset="-122"/>
                <a:ea typeface="微软雅黑" panose="020b0503020204020204" pitchFamily="34" charset="-122"/>
              </a:rPr>
              <a:t>元</a:t>
            </a:r>
            <a:r>
              <a:rPr lang="en-US" altLang="zh-CN">
                <a:latin typeface="微软雅黑" panose="020b0503020204020204" pitchFamily="34" charset="-122"/>
                <a:ea typeface="微软雅黑" panose="020b0503020204020204" pitchFamily="34" charset="-122"/>
              </a:rPr>
              <a:t>iPad</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名）</a:t>
            </a:r>
            <a:endParaRPr lang="en-US" altLang="zh-CN">
              <a:latin typeface="微软雅黑" panose="020b0503020204020204" pitchFamily="34" charset="-122"/>
              <a:ea typeface="微软雅黑" panose="020b0503020204020204" pitchFamily="34" charset="-122"/>
            </a:endParaRPr>
          </a:p>
        </p:txBody>
      </p:sp>
      <p:sp>
        <p:nvSpPr>
          <p:cNvPr id="76" name="TextBox 19"/>
          <p:cNvSpPr txBox="1"/>
          <p:nvPr/>
        </p:nvSpPr>
        <p:spPr>
          <a:xfrm>
            <a:off x="1839674" y="3018216"/>
            <a:ext cx="1407948" cy="461665"/>
          </a:xfrm>
          <a:prstGeom prst="rect">
            <a:avLst/>
          </a:prstGeom>
          <a:noFill/>
        </p:spPr>
        <p:txBody>
          <a:bodyPr wrap="square" lIns="0" tIns="0" rIns="0" bIns="0" rtlCol="0">
            <a:spAutoFit/>
          </a:bodyPr>
          <a:lstStyle/>
          <a:p>
            <a:pPr algn="r"/>
            <a:r>
              <a:rPr lang="zh-CN" altLang="en-US" sz="3000" b="1">
                <a:solidFill>
                  <a:schemeClr val="accent1"/>
                </a:solidFill>
                <a:latin typeface="微软雅黑" panose="020b0503020204020204" pitchFamily="34" charset="-122"/>
                <a:ea typeface="微软雅黑" panose="020b0503020204020204" pitchFamily="34" charset="-122"/>
              </a:rPr>
              <a:t>三等奖</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77" name="TextBox 106"/>
          <p:cNvSpPr txBox="1"/>
          <p:nvPr/>
        </p:nvSpPr>
        <p:spPr>
          <a:xfrm>
            <a:off x="801857" y="3540757"/>
            <a:ext cx="2445765" cy="553998"/>
          </a:xfrm>
          <a:prstGeom prst="rect">
            <a:avLst/>
          </a:prstGeom>
          <a:noFill/>
        </p:spPr>
        <p:txBody>
          <a:bodyPr wrap="square" lIns="0" tIns="0" rIns="0" bIns="0" rtlCol="0">
            <a:spAutoFit/>
          </a:bodyPr>
          <a:lstStyle/>
          <a:p>
            <a:pPr algn="r">
              <a:lnSpc>
                <a:spcPct val="100000"/>
              </a:lnSpc>
            </a:pPr>
            <a:r>
              <a:rPr lang="zh-CN" altLang="en-US">
                <a:latin typeface="微软雅黑" panose="020b0503020204020204" pitchFamily="34" charset="-122"/>
                <a:ea typeface="微软雅黑" panose="020b0503020204020204" pitchFamily="34" charset="-122"/>
              </a:rPr>
              <a:t>价值</a:t>
            </a:r>
            <a:r>
              <a:rPr lang="en-US" altLang="zh-CN">
                <a:latin typeface="微软雅黑" panose="020b0503020204020204" pitchFamily="34" charset="-122"/>
                <a:ea typeface="微软雅黑" panose="020b0503020204020204" pitchFamily="34" charset="-122"/>
              </a:rPr>
              <a:t>1800</a:t>
            </a:r>
            <a:r>
              <a:rPr lang="zh-CN" altLang="en-US">
                <a:latin typeface="微软雅黑" panose="020b0503020204020204" pitchFamily="34" charset="-122"/>
                <a:ea typeface="微软雅黑" panose="020b0503020204020204" pitchFamily="34" charset="-122"/>
              </a:rPr>
              <a:t>元数码相机（</a:t>
            </a:r>
            <a:r>
              <a:rPr lang="en-US" altLang="zh-CN">
                <a:latin typeface="微软雅黑" panose="020b0503020204020204" pitchFamily="34" charset="-122"/>
                <a:ea typeface="微软雅黑" panose="020b0503020204020204" pitchFamily="34" charset="-122"/>
              </a:rPr>
              <a:t>5</a:t>
            </a:r>
            <a:r>
              <a:rPr lang="zh-CN" altLang="en-US">
                <a:latin typeface="微软雅黑" panose="020b0503020204020204" pitchFamily="34" charset="-122"/>
                <a:ea typeface="微软雅黑" panose="020b0503020204020204" pitchFamily="34" charset="-122"/>
              </a:rPr>
              <a:t>名）</a:t>
            </a:r>
            <a:endParaRPr lang="en-US" altLang="zh-CN">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542" y="3975906"/>
            <a:ext cx="934350" cy="627572"/>
          </a:xfrm>
          <a:prstGeom prst="rect">
            <a:avLst/>
          </a:prstGeom>
        </p:spPr>
      </p:pic>
      <p:sp>
        <p:nvSpPr>
          <p:cNvPr id="78" name="淘宝店chenying0907出品 15"/>
          <p:cNvSpPr>
            <a:spLocks noEditPoints="1"/>
          </p:cNvSpPr>
          <p:nvPr/>
        </p:nvSpPr>
        <p:spPr bwMode="auto">
          <a:xfrm>
            <a:off x="267891" y="403563"/>
            <a:ext cx="225288" cy="180387"/>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child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inVertical)">
                                      <p:cBhvr>
                                        <p:cTn id="43" dur="500"/>
                                        <p:tgtEl>
                                          <p:spTgt spid="6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barn(inVertical)">
                                      <p:cBhvr>
                                        <p:cTn id="46" dur="500"/>
                                        <p:tgtEl>
                                          <p:spTgt spid="72"/>
                                        </p:tgtEl>
                                      </p:cBhvr>
                                    </p:animEffect>
                                  </p:childTnLst>
                                </p:cTn>
                              </p:par>
                            </p:childTnLst>
                          </p:cTn>
                        </p:par>
                        <p:par>
                          <p:cTn id="47" fill="hold" nodeType="afterGroup">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nodeType="afterGroup">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right)">
                                      <p:cBhvr>
                                        <p:cTn id="57" dur="500"/>
                                        <p:tgtEl>
                                          <p:spTgt spid="7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right)">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40" grpId="0" animBg="1"/>
      <p:bldP spid="56" grpId="0"/>
      <p:bldP spid="57" grpId="0"/>
      <p:bldP spid="58" grpId="0"/>
      <p:bldP spid="69" grpId="0"/>
      <p:bldP spid="72" grpId="0"/>
      <p:bldP spid="73" grpId="0"/>
      <p:bldP spid="74" grpId="0"/>
      <p:bldP spid="76" grpId="0"/>
      <p:bldP spid="7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1"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淘宝店chenying0907出品 15"/>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淘宝店chenying0907出品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广告宣传</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淘宝店chenying0907出品 9"/>
          <p:cNvSpPr txBox="1"/>
          <p:nvPr/>
        </p:nvSpPr>
        <p:spPr>
          <a:xfrm>
            <a:off x="4854163"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赞助方案</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淘宝店chenying0907出品 9"/>
          <p:cNvSpPr txBox="1"/>
          <p:nvPr/>
        </p:nvSpPr>
        <p:spPr>
          <a:xfrm>
            <a:off x="4854163"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场地布置</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淘宝店chenying0907出品 9"/>
          <p:cNvSpPr txBox="1"/>
          <p:nvPr/>
        </p:nvSpPr>
        <p:spPr>
          <a:xfrm>
            <a:off x="5884494"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现场掌控</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淘宝店chenying0907出品 9"/>
          <p:cNvSpPr txBox="1"/>
          <p:nvPr/>
        </p:nvSpPr>
        <p:spPr>
          <a:xfrm>
            <a:off x="3823832" y="1963431"/>
            <a:ext cx="2916324"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活动运作方式</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30" name="TextBox 20"/>
          <p:cNvSpPr txBox="1"/>
          <p:nvPr/>
        </p:nvSpPr>
        <p:spPr>
          <a:xfrm>
            <a:off x="2655055" y="2063919"/>
            <a:ext cx="801902" cy="1015663"/>
          </a:xfrm>
          <a:prstGeom prst="rect">
            <a:avLst/>
          </a:prstGeom>
          <a:noFill/>
        </p:spPr>
        <p:txBody>
          <a:bodyPr wrap="none" lIns="0" tIns="0" rIns="0" bIns="0" rtlCol="0">
            <a:spAutoFit/>
          </a:bodyPr>
          <a:lstStyle/>
          <a:p>
            <a:pPr algn="ctr"/>
            <a:r>
              <a:rPr lang="en-US" altLang="zh-CN" sz="6600" spc="300">
                <a:solidFill>
                  <a:schemeClr val="accent1"/>
                </a:solidFill>
                <a:latin typeface="Agency FB" panose="020b0503020202020204" pitchFamily="34" charset="0"/>
                <a:ea typeface="微软雅黑" panose="020b0503020204020204" pitchFamily="34" charset="-122"/>
              </a:rPr>
              <a:t>03</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35"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淘宝店chenying0907出品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37" name="淘宝店chenying0907出品 36"/>
          <p:cNvGrpSpPr/>
          <p:nvPr/>
        </p:nvGrpSpPr>
        <p:grpSpPr>
          <a:xfrm>
            <a:off x="5180602" y="4710983"/>
            <a:ext cx="189663" cy="221151"/>
            <a:chOff x="944563" y="3860794"/>
            <a:chExt cx="392112" cy="457207"/>
          </a:xfrm>
          <a:solidFill>
            <a:schemeClr val="bg1">
              <a:lumMod val="65000"/>
            </a:schemeClr>
          </a:solidFill>
        </p:grpSpPr>
        <p:sp>
          <p:nvSpPr>
            <p:cNvPr id="38"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39"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40"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41" name="淘宝店chenying0907出品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42" name="淘宝店chenying0907出品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43" name="淘宝店chenying0907出品 42"/>
          <p:cNvGrpSpPr/>
          <p:nvPr/>
        </p:nvGrpSpPr>
        <p:grpSpPr>
          <a:xfrm>
            <a:off x="5622921" y="4740665"/>
            <a:ext cx="236964" cy="161787"/>
            <a:chOff x="4913498" y="4006828"/>
            <a:chExt cx="359542" cy="245478"/>
          </a:xfrm>
          <a:solidFill>
            <a:schemeClr val="bg1">
              <a:lumMod val="65000"/>
            </a:schemeClr>
          </a:solidFill>
        </p:grpSpPr>
        <p:sp>
          <p:nvSpPr>
            <p:cNvPr id="44" name="淘宝店chenying0907出品 43"/>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45"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24" name="淘宝店chenying0907出品 9"/>
          <p:cNvSpPr txBox="1"/>
          <p:nvPr/>
        </p:nvSpPr>
        <p:spPr>
          <a:xfrm>
            <a:off x="3823832" y="2916773"/>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活动选址</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淘宝店chenying0907出品 9"/>
          <p:cNvSpPr txBox="1"/>
          <p:nvPr/>
        </p:nvSpPr>
        <p:spPr>
          <a:xfrm>
            <a:off x="5884494"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诚邀合作商</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mc:Choice xmlns:p14="http://schemas.microsoft.com/office/powerpoint/2010/main" Requires="p14">
      <p:transition spd="slow" advClick="0" advTm="0" p14:dur="160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300"/>
                                        <p:tgtEl>
                                          <p:spTgt spid="28"/>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40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6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nodeType="afterGroup">
                            <p:stCondLst>
                              <p:cond delay="3300"/>
                            </p:stCondLst>
                            <p:childTnLst>
                              <p:par>
                                <p:cTn id="48" presetID="10"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15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30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45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nodeType="withEffect">
                                  <p:stCondLst>
                                    <p:cond delay="6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nodeType="withEffect">
                                  <p:stCondLst>
                                    <p:cond delay="75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0" grpId="0"/>
      <p:bldP spid="25" grpId="0"/>
      <p:bldP spid="28" grpId="0"/>
      <p:bldP spid="30" grpId="0"/>
      <p:bldP spid="35" grpId="0" animBg="1"/>
      <p:bldP spid="36" grpId="0" animBg="1"/>
      <p:bldP spid="41" grpId="0" animBg="1"/>
      <p:bldP spid="42" grpId="0" animBg="1"/>
      <p:bldP spid="24" grpId="0"/>
      <p:bldP spid="26" grpId="0"/>
      <p:bldP spid="29"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广告宣传</a:t>
            </a:r>
            <a:endParaRPr lang="zh-CN" altLang="en-US"/>
          </a:p>
        </p:txBody>
      </p:sp>
      <p:sp>
        <p:nvSpPr>
          <p:cNvPr id="17" name="KSO_Shape"/>
          <p:cNvSpPr/>
          <p:nvPr/>
        </p:nvSpPr>
        <p:spPr bwMode="auto">
          <a:xfrm>
            <a:off x="260748" y="388467"/>
            <a:ext cx="212594" cy="210468"/>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TextBox 29"/>
          <p:cNvSpPr txBox="1"/>
          <p:nvPr/>
        </p:nvSpPr>
        <p:spPr>
          <a:xfrm>
            <a:off x="4370728" y="4155382"/>
            <a:ext cx="2372562" cy="333425"/>
          </a:xfrm>
          <a:prstGeom prst="rect">
            <a:avLst/>
          </a:prstGeom>
          <a:noFill/>
        </p:spPr>
        <p:txBody>
          <a:bodyPr wrap="square" lIns="0" tIns="0" rIns="0" bIns="0" rtlCol="0">
            <a:spAutoFit/>
          </a:bodyPr>
          <a:lstStyle/>
          <a:p>
            <a:pPr algn="just">
              <a:lnSpc>
                <a:spcPts val="13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30"/>
          <p:cNvSpPr txBox="1"/>
          <p:nvPr/>
        </p:nvSpPr>
        <p:spPr>
          <a:xfrm>
            <a:off x="4858446" y="3719294"/>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微信推广</a:t>
            </a:r>
            <a:endParaRPr lang="zh-CN" altLang="en-US" sz="2100" b="1">
              <a:solidFill>
                <a:schemeClr val="accent1"/>
              </a:solidFill>
              <a:latin typeface="微软雅黑" panose="020b0503020204020204" pitchFamily="34" charset="-122"/>
              <a:ea typeface="微软雅黑" panose="020b0503020204020204" pitchFamily="34" charset="-122"/>
            </a:endParaRPr>
          </a:p>
        </p:txBody>
      </p:sp>
      <p:grpSp>
        <p:nvGrpSpPr>
          <p:cNvPr id="21" name="淘宝店chenying0907出品 20"/>
          <p:cNvGrpSpPr/>
          <p:nvPr/>
        </p:nvGrpSpPr>
        <p:grpSpPr>
          <a:xfrm>
            <a:off x="5214151" y="2843898"/>
            <a:ext cx="685715" cy="573756"/>
            <a:chOff x="4178300" y="4422775"/>
            <a:chExt cx="388938" cy="325438"/>
          </a:xfrm>
          <a:solidFill>
            <a:schemeClr val="tx1">
              <a:lumMod val="75000"/>
              <a:lumOff val="25000"/>
            </a:schemeClr>
          </a:solidFill>
        </p:grpSpPr>
        <p:sp>
          <p:nvSpPr>
            <p:cNvPr id="22" name="淘宝店chenying0907出品 5"/>
            <p:cNvSpPr>
              <a:spLocks noEditPoints="1"/>
            </p:cNvSpPr>
            <p:nvPr/>
          </p:nvSpPr>
          <p:spPr bwMode="auto">
            <a:xfrm>
              <a:off x="4330700" y="4530725"/>
              <a:ext cx="236538" cy="217488"/>
            </a:xfrm>
            <a:custGeom>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3" name="淘宝店chenying0907出品 6"/>
            <p:cNvSpPr>
              <a:spLocks noEditPoints="1"/>
            </p:cNvSpPr>
            <p:nvPr/>
          </p:nvSpPr>
          <p:spPr bwMode="auto">
            <a:xfrm>
              <a:off x="4178300" y="4422775"/>
              <a:ext cx="282575" cy="260350"/>
            </a:xfrm>
            <a:custGeom>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sp>
        <p:nvSpPr>
          <p:cNvPr id="6" name="淘宝店chenying0907出品 5"/>
          <p:cNvSpPr/>
          <p:nvPr/>
        </p:nvSpPr>
        <p:spPr bwMode="auto">
          <a:xfrm>
            <a:off x="548822" y="2085696"/>
            <a:ext cx="4180285" cy="1538288"/>
          </a:xfrm>
          <a:custGeom>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
        <p:nvSpPr>
          <p:cNvPr id="7" name="淘宝店chenying0907出品 6"/>
          <p:cNvSpPr/>
          <p:nvPr/>
        </p:nvSpPr>
        <p:spPr bwMode="auto">
          <a:xfrm>
            <a:off x="4442165" y="2085697"/>
            <a:ext cx="4180285" cy="1537097"/>
          </a:xfrm>
          <a:custGeom>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8" name="TextBox 29"/>
          <p:cNvSpPr txBox="1"/>
          <p:nvPr/>
        </p:nvSpPr>
        <p:spPr>
          <a:xfrm>
            <a:off x="6044589" y="1117494"/>
            <a:ext cx="2372562" cy="333425"/>
          </a:xfrm>
          <a:prstGeom prst="rect">
            <a:avLst/>
          </a:prstGeom>
          <a:noFill/>
        </p:spPr>
        <p:txBody>
          <a:bodyPr wrap="square" lIns="0" tIns="0" rIns="0" bIns="0" rtlCol="0">
            <a:spAutoFit/>
          </a:bodyPr>
          <a:lstStyle/>
          <a:p>
            <a:pPr algn="just">
              <a:lnSpc>
                <a:spcPts val="13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6532307" y="1754692"/>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短信群发</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31" name="TextBox 29"/>
          <p:cNvSpPr txBox="1"/>
          <p:nvPr/>
        </p:nvSpPr>
        <p:spPr>
          <a:xfrm>
            <a:off x="737906" y="4155382"/>
            <a:ext cx="2372562" cy="333425"/>
          </a:xfrm>
          <a:prstGeom prst="rect">
            <a:avLst/>
          </a:prstGeom>
          <a:noFill/>
        </p:spPr>
        <p:txBody>
          <a:bodyPr wrap="square" lIns="0" tIns="0" rIns="0" bIns="0" rtlCol="0">
            <a:spAutoFit/>
          </a:bodyPr>
          <a:lstStyle/>
          <a:p>
            <a:pPr algn="just">
              <a:lnSpc>
                <a:spcPts val="13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1225624" y="3719294"/>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海报宣传</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33" name="TextBox 29"/>
          <p:cNvSpPr txBox="1"/>
          <p:nvPr/>
        </p:nvSpPr>
        <p:spPr>
          <a:xfrm>
            <a:off x="2411767" y="1117494"/>
            <a:ext cx="2372562" cy="333425"/>
          </a:xfrm>
          <a:prstGeom prst="rect">
            <a:avLst/>
          </a:prstGeom>
          <a:noFill/>
        </p:spPr>
        <p:txBody>
          <a:bodyPr wrap="square" lIns="0" tIns="0" rIns="0" bIns="0" rtlCol="0">
            <a:spAutoFit/>
          </a:bodyPr>
          <a:lstStyle/>
          <a:p>
            <a:pPr algn="just">
              <a:lnSpc>
                <a:spcPts val="13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0"/>
          <p:cNvSpPr txBox="1"/>
          <p:nvPr/>
        </p:nvSpPr>
        <p:spPr>
          <a:xfrm>
            <a:off x="2899485" y="1754692"/>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传单派发</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13" name="淘宝店chenying0907出品 10"/>
          <p:cNvSpPr>
            <a:spLocks noEditPoints="1"/>
          </p:cNvSpPr>
          <p:nvPr/>
        </p:nvSpPr>
        <p:spPr bwMode="auto">
          <a:xfrm>
            <a:off x="7118123" y="2310636"/>
            <a:ext cx="528960" cy="531018"/>
          </a:xfrm>
          <a:custGeom>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
        <p:nvSpPr>
          <p:cNvPr id="24" name="淘宝店chenying0907出品 11"/>
          <p:cNvSpPr>
            <a:spLocks noEditPoints="1"/>
          </p:cNvSpPr>
          <p:nvPr/>
        </p:nvSpPr>
        <p:spPr bwMode="auto">
          <a:xfrm>
            <a:off x="3372673" y="2295199"/>
            <a:ext cx="450749" cy="561893"/>
          </a:xfrm>
          <a:custGeom>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
        <p:nvSpPr>
          <p:cNvPr id="25" name="淘宝店chenying0907出品 12"/>
          <p:cNvSpPr>
            <a:spLocks noEditPoints="1"/>
          </p:cNvSpPr>
          <p:nvPr/>
        </p:nvSpPr>
        <p:spPr bwMode="auto">
          <a:xfrm>
            <a:off x="1703958" y="2883547"/>
            <a:ext cx="440457" cy="534107"/>
          </a:xfrm>
          <a:custGeom>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4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nodeType="afterGroup">
                            <p:stCondLst>
                              <p:cond delay="1600"/>
                            </p:stCondLst>
                            <p:childTnLst>
                              <p:par>
                                <p:cTn id="33" presetID="16" presetClass="entr" presetSubtype="2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35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par>
                                <p:cTn id="42" presetID="16" presetClass="entr" presetSubtype="21" fill="hold" grpId="0" nodeType="withEffect">
                                  <p:stCondLst>
                                    <p:cond delay="35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70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grpId="0" nodeType="withEffect">
                                  <p:stCondLst>
                                    <p:cond delay="70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105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105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 grpId="0" animBg="1"/>
      <p:bldP spid="7" grpId="0" animBg="1"/>
      <p:bldP spid="28" grpId="0"/>
      <p:bldP spid="29" grpId="0"/>
      <p:bldP spid="31" grpId="0"/>
      <p:bldP spid="32" grpId="0"/>
      <p:bldP spid="33" grpId="0"/>
      <p:bldP spid="34" grpId="0"/>
      <p:bldP spid="1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9" name="淘宝店chenying0907出品 68"/>
          <p:cNvSpPr/>
          <p:nvPr/>
        </p:nvSpPr>
        <p:spPr>
          <a:xfrm>
            <a:off x="3405661" y="4083918"/>
            <a:ext cx="5135329" cy="16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grpSp>
        <p:nvGrpSpPr>
          <p:cNvPr id="14" name="淘宝店chenying0907出品 13"/>
          <p:cNvGrpSpPr/>
          <p:nvPr/>
        </p:nvGrpSpPr>
        <p:grpSpPr>
          <a:xfrm>
            <a:off x="3717278" y="3913118"/>
            <a:ext cx="4501940" cy="330637"/>
            <a:chOff x="898376" y="3075806"/>
            <a:chExt cx="7277295" cy="411184"/>
          </a:xfrm>
        </p:grpSpPr>
        <p:sp>
          <p:nvSpPr>
            <p:cNvPr id="15" name="五边形 14"/>
            <p:cNvSpPr/>
            <p:nvPr/>
          </p:nvSpPr>
          <p:spPr>
            <a:xfrm>
              <a:off x="3603672"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9" name="五边形 18"/>
            <p:cNvSpPr/>
            <p:nvPr/>
          </p:nvSpPr>
          <p:spPr>
            <a:xfrm flipH="1">
              <a:off x="898376"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24" name="TextBox 7"/>
          <p:cNvSpPr>
            <a:spLocks noChangeArrowheads="1"/>
          </p:cNvSpPr>
          <p:nvPr/>
        </p:nvSpPr>
        <p:spPr bwMode="auto">
          <a:xfrm>
            <a:off x="3683276" y="3940415"/>
            <a:ext cx="460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en-US" altLang="zh-CN" b="1">
                <a:solidFill>
                  <a:schemeClr val="bg1"/>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BUSENESS ACTIVITY PLANNING</a:t>
            </a:r>
            <a:endParaRPr lang="zh-CN" altLang="en-US" b="1">
              <a:solidFill>
                <a:schemeClr val="bg1"/>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p:txBody>
      </p:sp>
      <p:sp>
        <p:nvSpPr>
          <p:cNvPr id="67" name="淘宝店chenying0907出品 66"/>
          <p:cNvSpPr/>
          <p:nvPr/>
        </p:nvSpPr>
        <p:spPr>
          <a:xfrm>
            <a:off x="251520" y="411510"/>
            <a:ext cx="2096419" cy="789034"/>
          </a:xfrm>
          <a:prstGeom prst="rect">
            <a:avLst/>
          </a:prstGeom>
        </p:spPr>
        <p:txBody>
          <a:bodyPr wrap="square" lIns="68571" tIns="34285" rIns="68571" bIns="34285">
            <a:spAutoFit/>
          </a:bodyPr>
          <a:lstStyle/>
          <a:p>
            <a:pPr algn="ctr"/>
            <a:r>
              <a:rPr lang="zh-CN" altLang="en-US" sz="4500" b="1">
                <a:solidFill>
                  <a:srgbClr val="C00000"/>
                </a:solidFill>
                <a:latin typeface="Impact" panose="020b0806030902050204" pitchFamily="34" charset="0"/>
                <a:ea typeface="微软雅黑" panose="020b0503020204020204" pitchFamily="34" charset="-122"/>
                <a:cs typeface="Gisha" panose="020b0502040204020203" pitchFamily="34" charset="-79"/>
              </a:rPr>
              <a:t>前言</a:t>
            </a:r>
            <a:endParaRPr lang="en-US" altLang="zh-CN" sz="4500" b="1">
              <a:solidFill>
                <a:srgbClr val="C00000"/>
              </a:solidFill>
              <a:latin typeface="Impact" panose="020b0806030902050204" pitchFamily="34" charset="0"/>
              <a:ea typeface="微软雅黑" panose="020b0503020204020204" pitchFamily="34" charset="-122"/>
              <a:cs typeface="Gisha" panose="020b0502040204020203" pitchFamily="34" charset="-79"/>
            </a:endParaRPr>
          </a:p>
        </p:txBody>
      </p:sp>
      <p:sp>
        <p:nvSpPr>
          <p:cNvPr id="30" name="TextBox 7"/>
          <p:cNvSpPr>
            <a:spLocks noChangeArrowheads="1"/>
          </p:cNvSpPr>
          <p:nvPr/>
        </p:nvSpPr>
        <p:spPr bwMode="auto">
          <a:xfrm>
            <a:off x="755576" y="1491630"/>
            <a:ext cx="77768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随着商业时代的到来，我们面临着巨大的挑战，同样也面临着巨大的机遇和丰厚的回报。我们开发了</a:t>
            </a: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SOHO</a:t>
            </a: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时代的新项目。</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a:p>
            <a:pPr fontAlgn="auto">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此项目融入了最新的科技时代的元素，发展高端写字楼，开发了最具世界科技前沿的</a:t>
            </a: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VB</a:t>
            </a: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科技试听、实用的各种现代科技。一键到达，一键定制停车位，订餐、娱乐等更加便捷的贴心服务。</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a:p>
            <a:pPr fontAlgn="auto">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现在我们诚邀您的加入，一起看到远大的发展目标，所谓志同道合，我们携手共赢！</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7"/>
                                        </p:tgtEl>
                                        <p:attrNameLst>
                                          <p:attrName>ppt_y</p:attrName>
                                        </p:attrNameLst>
                                      </p:cBhvr>
                                      <p:tavLst>
                                        <p:tav tm="0">
                                          <p:val>
                                            <p:strVal val="#ppt_y"/>
                                          </p:val>
                                        </p:tav>
                                        <p:tav tm="100000">
                                          <p:val>
                                            <p:strVal val="#ppt_y"/>
                                          </p:val>
                                        </p:tav>
                                      </p:tavLst>
                                    </p:anim>
                                    <p:anim calcmode="lin" valueType="num">
                                      <p:cBhvr>
                                        <p:cTn id="9"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7"/>
                                        </p:tgtEl>
                                      </p:cBhvr>
                                    </p:animEffect>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0"/>
                                        </p:tgtEl>
                                        <p:attrNameLst>
                                          <p:attrName>ppt_y</p:attrName>
                                        </p:attrNameLst>
                                      </p:cBhvr>
                                      <p:tavLst>
                                        <p:tav tm="0">
                                          <p:val>
                                            <p:strVal val="#ppt_y"/>
                                          </p:val>
                                        </p:tav>
                                        <p:tav tm="100000">
                                          <p:val>
                                            <p:strVal val="#ppt_y"/>
                                          </p:val>
                                        </p:tav>
                                      </p:tavLst>
                                    </p:anim>
                                    <p:anim calcmode="lin" valueType="num">
                                      <p:cBhvr>
                                        <p:cTn id="1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0"/>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1+#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6" presetClass="entr" presetSubtype="37"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par>
                          <p:cTn id="28" fill="hold" nodeType="afterGroup">
                            <p:stCondLst>
                              <p:cond delay="150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24"/>
                                        </p:tgtEl>
                                        <p:attrNameLst>
                                          <p:attrName>style.visibility</p:attrName>
                                        </p:attrNameLst>
                                      </p:cBhvr>
                                      <p:to>
                                        <p:strVal val="visible"/>
                                      </p:to>
                                    </p:set>
                                    <p:set>
                                      <p:cBhvr>
                                        <p:cTn id="31" dur="460" fill="hold">
                                          <p:stCondLst>
                                            <p:cond delay="0"/>
                                          </p:stCondLst>
                                        </p:cTn>
                                        <p:tgtEl>
                                          <p:spTgt spid="24"/>
                                        </p:tgtEl>
                                        <p:attrNameLst>
                                          <p:attrName>style.rotation</p:attrName>
                                        </p:attrNameLst>
                                      </p:cBhvr>
                                      <p:to>
                                        <p:strVal val="-45.0"/>
                                      </p:to>
                                    </p:set>
                                    <p:anim calcmode="lin" valueType="num">
                                      <p:cBhvr>
                                        <p:cTn id="32" dur="460" fill="hold">
                                          <p:stCondLst>
                                            <p:cond delay="460"/>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33" dur="460"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34" dur="160" decel="50000" autoRev="1" fill="hold">
                                          <p:stCondLst>
                                            <p:cond delay="460"/>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35" dur="140" fill="hold">
                                          <p:stCondLst>
                                            <p:cond delay="860"/>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4" grpId="0"/>
      <p:bldP spid="67" grpId="0"/>
      <p:bldP spid="3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赞助方案</a:t>
            </a:r>
            <a:endParaRPr lang="zh-CN" altLang="en-US"/>
          </a:p>
        </p:txBody>
      </p:sp>
      <p:sp>
        <p:nvSpPr>
          <p:cNvPr id="3" name="TextBox 29"/>
          <p:cNvSpPr txBox="1"/>
          <p:nvPr/>
        </p:nvSpPr>
        <p:spPr>
          <a:xfrm>
            <a:off x="533741" y="1375674"/>
            <a:ext cx="1676060"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29"/>
          <p:cNvSpPr txBox="1"/>
          <p:nvPr/>
        </p:nvSpPr>
        <p:spPr>
          <a:xfrm>
            <a:off x="6975873" y="2148985"/>
            <a:ext cx="1685344"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29"/>
          <p:cNvSpPr txBox="1"/>
          <p:nvPr/>
        </p:nvSpPr>
        <p:spPr>
          <a:xfrm>
            <a:off x="533741" y="2921105"/>
            <a:ext cx="1676060"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29"/>
          <p:cNvSpPr txBox="1"/>
          <p:nvPr/>
        </p:nvSpPr>
        <p:spPr>
          <a:xfrm>
            <a:off x="6975873" y="3694416"/>
            <a:ext cx="1685344"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淘宝店chenying0907出品 40"/>
          <p:cNvSpPr/>
          <p:nvPr/>
        </p:nvSpPr>
        <p:spPr bwMode="auto">
          <a:xfrm>
            <a:off x="4364832" y="3372502"/>
            <a:ext cx="2403872" cy="1412081"/>
          </a:xfrm>
          <a:custGeom>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a:p>
        </p:txBody>
      </p:sp>
      <p:sp>
        <p:nvSpPr>
          <p:cNvPr id="20" name="淘宝店chenying0907出品 41"/>
          <p:cNvSpPr/>
          <p:nvPr/>
        </p:nvSpPr>
        <p:spPr bwMode="auto">
          <a:xfrm>
            <a:off x="2375297" y="1054355"/>
            <a:ext cx="2403872" cy="1412081"/>
          </a:xfrm>
          <a:custGeom>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a:p>
        </p:txBody>
      </p:sp>
      <p:grpSp>
        <p:nvGrpSpPr>
          <p:cNvPr id="42" name="淘宝店chenying0907出品 41"/>
          <p:cNvGrpSpPr/>
          <p:nvPr/>
        </p:nvGrpSpPr>
        <p:grpSpPr>
          <a:xfrm>
            <a:off x="4507706" y="1300814"/>
            <a:ext cx="128588" cy="3200400"/>
            <a:chOff x="6010275" y="1583258"/>
            <a:chExt cx="171450" cy="4267200"/>
          </a:xfrm>
        </p:grpSpPr>
        <p:cxnSp>
          <p:nvCxnSpPr>
            <p:cNvPr id="41" name="淘宝店chenying0907出品 40"/>
            <p:cNvCxnSpPr>
              <a:stCxn id="21" idx="3"/>
              <a:endCxn id="25" idx="0"/>
            </p:cNvCxnSpPr>
            <p:nvPr/>
          </p:nvCxnSpPr>
          <p:spPr>
            <a:xfrm flipH="1">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淘宝店chenying0907出品 42"/>
            <p:cNvSpPr/>
            <p:nvPr/>
          </p:nvSpPr>
          <p:spPr bwMode="auto">
            <a:xfrm>
              <a:off x="6010275" y="1583258"/>
              <a:ext cx="171450" cy="130175"/>
            </a:xfrm>
            <a:custGeom>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2" name="淘宝店chenying0907出品 43"/>
            <p:cNvSpPr/>
            <p:nvPr/>
          </p:nvSpPr>
          <p:spPr bwMode="auto">
            <a:xfrm>
              <a:off x="6010275" y="2615133"/>
              <a:ext cx="171450" cy="133350"/>
            </a:xfrm>
            <a:custGeom>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3" name="淘宝店chenying0907出品 44"/>
            <p:cNvSpPr/>
            <p:nvPr/>
          </p:nvSpPr>
          <p:spPr bwMode="auto">
            <a:xfrm>
              <a:off x="6010275" y="3650183"/>
              <a:ext cx="171450" cy="133350"/>
            </a:xfrm>
            <a:custGeom>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4" name="淘宝店chenying0907出品 45"/>
            <p:cNvSpPr/>
            <p:nvPr/>
          </p:nvSpPr>
          <p:spPr bwMode="auto">
            <a:xfrm>
              <a:off x="6010275" y="4685233"/>
              <a:ext cx="171450" cy="130175"/>
            </a:xfrm>
            <a:custGeom>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5" name="淘宝店chenying0907出品 46"/>
            <p:cNvSpPr/>
            <p:nvPr/>
          </p:nvSpPr>
          <p:spPr bwMode="auto">
            <a:xfrm>
              <a:off x="6010275" y="5718696"/>
              <a:ext cx="171450" cy="131762"/>
            </a:xfrm>
            <a:custGeom>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sp>
        <p:nvSpPr>
          <p:cNvPr id="26" name="Oval 47"/>
          <p:cNvSpPr>
            <a:spLocks noChangeArrowheads="1"/>
          </p:cNvSpPr>
          <p:nvPr/>
        </p:nvSpPr>
        <p:spPr bwMode="auto">
          <a:xfrm>
            <a:off x="2462213" y="1141270"/>
            <a:ext cx="1240631" cy="1238250"/>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27" name="Oval 48"/>
          <p:cNvSpPr>
            <a:spLocks noChangeArrowheads="1"/>
          </p:cNvSpPr>
          <p:nvPr/>
        </p:nvSpPr>
        <p:spPr bwMode="auto">
          <a:xfrm>
            <a:off x="4406503" y="1594899"/>
            <a:ext cx="330994" cy="330994"/>
          </a:xfrm>
          <a:prstGeom prst="ellipse">
            <a:avLst/>
          </a:prstGeom>
          <a:solidFill>
            <a:schemeClr val="accent1"/>
          </a:solidFill>
          <a:ln>
            <a:noFill/>
          </a:ln>
        </p:spPr>
        <p:txBody>
          <a:bodyPr vert="horz" wrap="square" lIns="0" tIns="0" rIns="0" bIns="0" numCol="1" anchor="ctr" anchorCtr="0" compatLnSpc="1"/>
          <a:lstStyle/>
          <a:p>
            <a:pPr algn="ctr"/>
            <a:r>
              <a:rPr lang="en-US" altLang="zh-CN" sz="2100">
                <a:solidFill>
                  <a:schemeClr val="bg1"/>
                </a:solidFill>
                <a:latin typeface="Agency FB" panose="020b0503020202020204" pitchFamily="34" charset="0"/>
              </a:rPr>
              <a:t>A</a:t>
            </a:r>
            <a:endParaRPr lang="zh-CN" altLang="en-US" sz="2100">
              <a:solidFill>
                <a:schemeClr val="bg1"/>
              </a:solidFill>
              <a:latin typeface="Agency FB" panose="020b0503020202020204" pitchFamily="34" charset="0"/>
            </a:endParaRPr>
          </a:p>
        </p:txBody>
      </p:sp>
      <p:sp>
        <p:nvSpPr>
          <p:cNvPr id="28" name="淘宝店chenying0907出品 49"/>
          <p:cNvSpPr/>
          <p:nvPr/>
        </p:nvSpPr>
        <p:spPr bwMode="auto">
          <a:xfrm>
            <a:off x="2375297" y="2598595"/>
            <a:ext cx="2403872" cy="1414463"/>
          </a:xfrm>
          <a:custGeom>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9" name="Oval 50"/>
          <p:cNvSpPr>
            <a:spLocks noChangeArrowheads="1"/>
          </p:cNvSpPr>
          <p:nvPr/>
        </p:nvSpPr>
        <p:spPr bwMode="auto">
          <a:xfrm>
            <a:off x="2462213" y="2685511"/>
            <a:ext cx="1240631" cy="1240631"/>
          </a:xfrm>
          <a:prstGeom prst="ellipse">
            <a:avLst/>
          </a:prstGeom>
          <a:solidFill>
            <a:schemeClr val="accent3">
              <a:lumMod val="60000"/>
              <a:lumOff val="40000"/>
            </a:schemeClr>
          </a:solidFill>
          <a:ln>
            <a:noFill/>
          </a:ln>
        </p:spPr>
        <p:txBody>
          <a:bodyPr vert="horz" wrap="square" lIns="68580" tIns="34290" rIns="68580" bIns="34290" numCol="1" anchor="t" anchorCtr="0" compatLnSpc="1"/>
          <a:lstStyle/>
          <a:p>
            <a:endParaRPr lang="zh-CN" altLang="en-US"/>
          </a:p>
        </p:txBody>
      </p:sp>
      <p:sp>
        <p:nvSpPr>
          <p:cNvPr id="30" name="Oval 51"/>
          <p:cNvSpPr>
            <a:spLocks noChangeArrowheads="1"/>
          </p:cNvSpPr>
          <p:nvPr/>
        </p:nvSpPr>
        <p:spPr bwMode="auto">
          <a:xfrm>
            <a:off x="4406503" y="3139139"/>
            <a:ext cx="330994" cy="333375"/>
          </a:xfrm>
          <a:prstGeom prst="ellipse">
            <a:avLst/>
          </a:prstGeom>
          <a:solidFill>
            <a:schemeClr val="accent3">
              <a:lumMod val="60000"/>
              <a:lumOff val="40000"/>
            </a:schemeClr>
          </a:solidFill>
          <a:ln>
            <a:noFill/>
          </a:ln>
        </p:spPr>
        <p:txBody>
          <a:bodyPr vert="horz" wrap="square" lIns="0" tIns="0" rIns="0" bIns="0" numCol="1" anchor="ctr" anchorCtr="0" compatLnSpc="1"/>
          <a:lstStyle/>
          <a:p>
            <a:pPr algn="ctr"/>
            <a:r>
              <a:rPr lang="en-US" altLang="zh-CN" sz="2100">
                <a:solidFill>
                  <a:schemeClr val="bg1"/>
                </a:solidFill>
                <a:latin typeface="Agency FB" panose="020b0503020202020204" pitchFamily="34" charset="0"/>
              </a:rPr>
              <a:t>C</a:t>
            </a:r>
            <a:endParaRPr lang="zh-CN" altLang="en-US" sz="2100">
              <a:solidFill>
                <a:schemeClr val="bg1"/>
              </a:solidFill>
              <a:latin typeface="Agency FB" panose="020b0503020202020204" pitchFamily="34" charset="0"/>
            </a:endParaRPr>
          </a:p>
        </p:txBody>
      </p:sp>
      <p:sp>
        <p:nvSpPr>
          <p:cNvPr id="33" name="淘宝店chenying0907出品 54"/>
          <p:cNvSpPr/>
          <p:nvPr/>
        </p:nvSpPr>
        <p:spPr bwMode="auto">
          <a:xfrm>
            <a:off x="4364832" y="1827070"/>
            <a:ext cx="2403872" cy="1410890"/>
          </a:xfrm>
          <a:custGeom>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4" name="Oval 55"/>
          <p:cNvSpPr>
            <a:spLocks noChangeArrowheads="1"/>
          </p:cNvSpPr>
          <p:nvPr/>
        </p:nvSpPr>
        <p:spPr bwMode="auto">
          <a:xfrm>
            <a:off x="5441157" y="1913986"/>
            <a:ext cx="1240631" cy="1239440"/>
          </a:xfrm>
          <a:prstGeom prst="ellipse">
            <a:avLst/>
          </a:prstGeom>
          <a:solidFill>
            <a:schemeClr val="accent3">
              <a:lumMod val="60000"/>
              <a:lumOff val="40000"/>
            </a:schemeClr>
          </a:solidFill>
          <a:ln>
            <a:noFill/>
          </a:ln>
        </p:spPr>
        <p:txBody>
          <a:bodyPr vert="horz" wrap="square" lIns="68580" tIns="34290" rIns="68580" bIns="34290" numCol="1" anchor="t" anchorCtr="0" compatLnSpc="1"/>
          <a:lstStyle/>
          <a:p>
            <a:endParaRPr lang="zh-CN" altLang="en-US"/>
          </a:p>
        </p:txBody>
      </p:sp>
      <p:sp>
        <p:nvSpPr>
          <p:cNvPr id="35" name="Oval 56"/>
          <p:cNvSpPr>
            <a:spLocks noChangeArrowheads="1"/>
          </p:cNvSpPr>
          <p:nvPr/>
        </p:nvSpPr>
        <p:spPr bwMode="auto">
          <a:xfrm>
            <a:off x="4406503" y="2366423"/>
            <a:ext cx="330994" cy="333375"/>
          </a:xfrm>
          <a:prstGeom prst="ellipse">
            <a:avLst/>
          </a:prstGeom>
          <a:solidFill>
            <a:schemeClr val="accent3">
              <a:lumMod val="60000"/>
              <a:lumOff val="40000"/>
            </a:schemeClr>
          </a:solidFill>
          <a:ln>
            <a:noFill/>
          </a:ln>
        </p:spPr>
        <p:txBody>
          <a:bodyPr vert="horz" wrap="square" lIns="0" tIns="0" rIns="0" bIns="0" numCol="1" anchor="ctr" anchorCtr="0" compatLnSpc="1"/>
          <a:lstStyle/>
          <a:p>
            <a:pPr algn="ctr"/>
            <a:r>
              <a:rPr lang="en-US" altLang="zh-CN" sz="2100">
                <a:solidFill>
                  <a:schemeClr val="bg1"/>
                </a:solidFill>
                <a:latin typeface="Agency FB" panose="020b0503020202020204" pitchFamily="34" charset="0"/>
              </a:rPr>
              <a:t>B</a:t>
            </a:r>
            <a:endParaRPr lang="zh-CN" altLang="en-US" sz="2100">
              <a:solidFill>
                <a:schemeClr val="bg1"/>
              </a:solidFill>
              <a:latin typeface="Agency FB" panose="020b0503020202020204" pitchFamily="34" charset="0"/>
            </a:endParaRPr>
          </a:p>
        </p:txBody>
      </p:sp>
      <p:sp>
        <p:nvSpPr>
          <p:cNvPr id="36" name="Oval 57"/>
          <p:cNvSpPr>
            <a:spLocks noChangeArrowheads="1"/>
          </p:cNvSpPr>
          <p:nvPr/>
        </p:nvSpPr>
        <p:spPr bwMode="auto">
          <a:xfrm>
            <a:off x="5441157" y="3460607"/>
            <a:ext cx="1240631" cy="1237059"/>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8" name="Oval 59"/>
          <p:cNvSpPr>
            <a:spLocks noChangeArrowheads="1"/>
          </p:cNvSpPr>
          <p:nvPr/>
        </p:nvSpPr>
        <p:spPr bwMode="auto">
          <a:xfrm>
            <a:off x="4406503" y="3913045"/>
            <a:ext cx="330994" cy="332184"/>
          </a:xfrm>
          <a:prstGeom prst="ellipse">
            <a:avLst/>
          </a:prstGeom>
          <a:solidFill>
            <a:schemeClr val="accent1"/>
          </a:solidFill>
          <a:ln>
            <a:noFill/>
          </a:ln>
        </p:spPr>
        <p:txBody>
          <a:bodyPr vert="horz" wrap="square" lIns="0" tIns="0" rIns="0" bIns="0" numCol="1" anchor="ctr" anchorCtr="0" compatLnSpc="1"/>
          <a:lstStyle/>
          <a:p>
            <a:pPr algn="ctr"/>
            <a:r>
              <a:rPr lang="en-US" altLang="zh-CN" sz="2100">
                <a:solidFill>
                  <a:schemeClr val="bg1"/>
                </a:solidFill>
                <a:latin typeface="Agency FB" panose="020b0503020202020204" pitchFamily="34" charset="0"/>
              </a:rPr>
              <a:t>D</a:t>
            </a:r>
            <a:endParaRPr lang="zh-CN" altLang="en-US" sz="2100">
              <a:solidFill>
                <a:schemeClr val="bg1"/>
              </a:solidFill>
              <a:latin typeface="Agency FB" panose="020b0503020202020204" pitchFamily="34" charset="0"/>
            </a:endParaRPr>
          </a:p>
        </p:txBody>
      </p:sp>
      <p:sp>
        <p:nvSpPr>
          <p:cNvPr id="4" name="TextBox 30"/>
          <p:cNvSpPr txBox="1"/>
          <p:nvPr/>
        </p:nvSpPr>
        <p:spPr>
          <a:xfrm>
            <a:off x="2740700" y="1437229"/>
            <a:ext cx="683655"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冠名赞助</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6" name="TextBox 30"/>
          <p:cNvSpPr txBox="1"/>
          <p:nvPr/>
        </p:nvSpPr>
        <p:spPr>
          <a:xfrm>
            <a:off x="5702796" y="2210540"/>
            <a:ext cx="717353"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协力赞助</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2719766" y="2982661"/>
            <a:ext cx="725525"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友情赞助</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5729799" y="3755971"/>
            <a:ext cx="663347"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指定赞助</a:t>
            </a:r>
            <a:endParaRPr lang="zh-CN" altLang="en-US" sz="21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nodeType="afterGroup">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4*#ppt_w"/>
                                          </p:val>
                                        </p:tav>
                                        <p:tav tm="100000">
                                          <p:val>
                                            <p:strVal val="#ppt_w"/>
                                          </p:val>
                                        </p:tav>
                                      </p:tavLst>
                                    </p:anim>
                                    <p:anim calcmode="lin" valueType="num">
                                      <p:cBhvr>
                                        <p:cTn id="12" dur="500" fill="hold"/>
                                        <p:tgtEl>
                                          <p:spTgt spid="27"/>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4*#ppt_w"/>
                                          </p:val>
                                        </p:tav>
                                        <p:tav tm="100000">
                                          <p:val>
                                            <p:strVal val="#ppt_w"/>
                                          </p:val>
                                        </p:tav>
                                      </p:tavLst>
                                    </p:anim>
                                    <p:anim calcmode="lin" valueType="num">
                                      <p:cBhvr>
                                        <p:cTn id="16" dur="500" fill="hold"/>
                                        <p:tgtEl>
                                          <p:spTgt spid="35"/>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strVal val="4*#ppt_w"/>
                                          </p:val>
                                        </p:tav>
                                        <p:tav tm="100000">
                                          <p:val>
                                            <p:strVal val="#ppt_w"/>
                                          </p:val>
                                        </p:tav>
                                      </p:tavLst>
                                    </p:anim>
                                    <p:anim calcmode="lin" valueType="num">
                                      <p:cBhvr>
                                        <p:cTn id="20" dur="500" fill="hold"/>
                                        <p:tgtEl>
                                          <p:spTgt spid="30"/>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strVal val="4*#ppt_w"/>
                                          </p:val>
                                        </p:tav>
                                        <p:tav tm="100000">
                                          <p:val>
                                            <p:strVal val="#ppt_w"/>
                                          </p:val>
                                        </p:tav>
                                      </p:tavLst>
                                    </p:anim>
                                    <p:anim calcmode="lin" valueType="num">
                                      <p:cBhvr>
                                        <p:cTn id="24" dur="500" fill="hold"/>
                                        <p:tgtEl>
                                          <p:spTgt spid="38"/>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1600"/>
                            </p:stCondLst>
                            <p:childTnLst>
                              <p:par>
                                <p:cTn id="26" presetID="22" presetClass="entr" presetSubtype="2"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par>
                          <p:cTn id="29" fill="hold" nodeType="afterGroup">
                            <p:stCondLst>
                              <p:cond delay="21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nodeType="afterGroup">
                            <p:stCondLst>
                              <p:cond delay="2600"/>
                            </p:stCondLst>
                            <p:childTnLst>
                              <p:par>
                                <p:cTn id="41" presetID="22" presetClass="entr" presetSubtype="2"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right)">
                                      <p:cBhvr>
                                        <p:cTn id="43" dur="500"/>
                                        <p:tgtEl>
                                          <p:spTgt spid="3"/>
                                        </p:tgtEl>
                                      </p:cBhvr>
                                    </p:animEffect>
                                  </p:childTnLst>
                                </p:cTn>
                              </p:par>
                            </p:childTnLst>
                          </p:cTn>
                        </p:par>
                        <p:par>
                          <p:cTn id="44" fill="hold" nodeType="afterGroup">
                            <p:stCondLst>
                              <p:cond delay="31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nodeType="afterGroup">
                            <p:stCondLst>
                              <p:cond delay="3600"/>
                            </p:stCondLst>
                            <p:childTnLst>
                              <p:par>
                                <p:cTn id="49" presetID="53"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nodeType="afterGroup">
                            <p:stCondLst>
                              <p:cond delay="4100"/>
                            </p:stCondLst>
                            <p:childTnLst>
                              <p:par>
                                <p:cTn id="60" presetID="22" presetClass="entr" presetSubtype="8"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par>
                          <p:cTn id="63" fill="hold" nodeType="afterGroup">
                            <p:stCondLst>
                              <p:cond delay="4600"/>
                            </p:stCondLst>
                            <p:childTnLst>
                              <p:par>
                                <p:cTn id="64" presetID="2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right)">
                                      <p:cBhvr>
                                        <p:cTn id="66" dur="500"/>
                                        <p:tgtEl>
                                          <p:spTgt spid="28"/>
                                        </p:tgtEl>
                                      </p:cBhvr>
                                    </p:animEffect>
                                  </p:childTnLst>
                                </p:cTn>
                              </p:par>
                            </p:childTnLst>
                          </p:cTn>
                        </p:par>
                        <p:par>
                          <p:cTn id="67" fill="hold" nodeType="afterGroup">
                            <p:stCondLst>
                              <p:cond delay="5100"/>
                            </p:stCondLst>
                            <p:childTnLst>
                              <p:par>
                                <p:cTn id="68" presetID="53" presetClass="entr" presetSubtype="16"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fltVal val="0"/>
                                          </p:val>
                                        </p:tav>
                                        <p:tav tm="100000">
                                          <p:val>
                                            <p:strVal val="#ppt_h"/>
                                          </p:val>
                                        </p:tav>
                                      </p:tavLst>
                                    </p:anim>
                                    <p:animEffect transition="in" filter="fade">
                                      <p:cBhvr>
                                        <p:cTn id="72" dur="500"/>
                                        <p:tgtEl>
                                          <p:spTgt spid="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nodeType="afterGroup">
                            <p:stCondLst>
                              <p:cond delay="5600"/>
                            </p:stCondLst>
                            <p:childTnLst>
                              <p:par>
                                <p:cTn id="79" presetID="22" presetClass="entr" presetSubtype="2"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right)">
                                      <p:cBhvr>
                                        <p:cTn id="81" dur="500"/>
                                        <p:tgtEl>
                                          <p:spTgt spid="7"/>
                                        </p:tgtEl>
                                      </p:cBhvr>
                                    </p:animEffect>
                                  </p:childTnLst>
                                </p:cTn>
                              </p:par>
                            </p:childTnLst>
                          </p:cTn>
                        </p:par>
                        <p:par>
                          <p:cTn id="82" fill="hold" nodeType="afterGroup">
                            <p:stCondLst>
                              <p:cond delay="6100"/>
                            </p:stCondLst>
                            <p:childTnLst>
                              <p:par>
                                <p:cTn id="83" presetID="22" presetClass="entr" presetSubtype="8"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nodeType="afterGroup">
                            <p:stCondLst>
                              <p:cond delay="6600"/>
                            </p:stCondLst>
                            <p:childTnLst>
                              <p:par>
                                <p:cTn id="87" presetID="53" presetClass="entr" presetSubtype="16"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Effect transition="in" filter="fade">
                                      <p:cBhvr>
                                        <p:cTn id="91" dur="500"/>
                                        <p:tgtEl>
                                          <p:spTgt spid="1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500" fill="hold"/>
                                        <p:tgtEl>
                                          <p:spTgt spid="36"/>
                                        </p:tgtEl>
                                        <p:attrNameLst>
                                          <p:attrName>ppt_w</p:attrName>
                                        </p:attrNameLst>
                                      </p:cBhvr>
                                      <p:tavLst>
                                        <p:tav tm="0">
                                          <p:val>
                                            <p:fltVal val="0"/>
                                          </p:val>
                                        </p:tav>
                                        <p:tav tm="100000">
                                          <p:val>
                                            <p:strVal val="#ppt_w"/>
                                          </p:val>
                                        </p:tav>
                                      </p:tavLst>
                                    </p:anim>
                                    <p:anim calcmode="lin" valueType="num">
                                      <p:cBhvr>
                                        <p:cTn id="95" dur="500" fill="hold"/>
                                        <p:tgtEl>
                                          <p:spTgt spid="36"/>
                                        </p:tgtEl>
                                        <p:attrNameLst>
                                          <p:attrName>ppt_h</p:attrName>
                                        </p:attrNameLst>
                                      </p:cBhvr>
                                      <p:tavLst>
                                        <p:tav tm="0">
                                          <p:val>
                                            <p:fltVal val="0"/>
                                          </p:val>
                                        </p:tav>
                                        <p:tav tm="100000">
                                          <p:val>
                                            <p:strVal val="#ppt_h"/>
                                          </p:val>
                                        </p:tav>
                                      </p:tavLst>
                                    </p:anim>
                                    <p:animEffect transition="in" filter="fade">
                                      <p:cBhvr>
                                        <p:cTn id="96" dur="500"/>
                                        <p:tgtEl>
                                          <p:spTgt spid="36"/>
                                        </p:tgtEl>
                                      </p:cBhvr>
                                    </p:animEffect>
                                  </p:childTnLst>
                                </p:cTn>
                              </p:par>
                            </p:childTnLst>
                          </p:cTn>
                        </p:par>
                        <p:par>
                          <p:cTn id="97" fill="hold" nodeType="afterGroup">
                            <p:stCondLst>
                              <p:cond delay="7100"/>
                            </p:stCondLst>
                            <p:childTnLst>
                              <p:par>
                                <p:cTn id="98" presetID="22" presetClass="entr" presetSubtype="8"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left)">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9" grpId="0" animBg="1"/>
      <p:bldP spid="20" grpId="0" animBg="1"/>
      <p:bldP spid="26" grpId="0" animBg="1"/>
      <p:bldP spid="27" grpId="0" animBg="1"/>
      <p:bldP spid="28" grpId="0" animBg="1"/>
      <p:bldP spid="29" grpId="0" animBg="1"/>
      <p:bldP spid="30" grpId="0" animBg="1"/>
      <p:bldP spid="33" grpId="0" animBg="1"/>
      <p:bldP spid="34" grpId="0" animBg="1"/>
      <p:bldP spid="35" grpId="0" animBg="1"/>
      <p:bldP spid="36" grpId="0" animBg="1"/>
      <p:bldP spid="38" grpId="0" animBg="1"/>
      <p:bldP spid="4" grpId="0"/>
      <p:bldP spid="6" grpId="0"/>
      <p:bldP spid="8" grpId="0"/>
      <p:bldP spid="1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诚邀合作商</a:t>
            </a:r>
            <a:endParaRPr lang="zh-CN" altLang="en-US"/>
          </a:p>
        </p:txBody>
      </p:sp>
      <p:sp>
        <p:nvSpPr>
          <p:cNvPr id="3" name="TextBox 29"/>
          <p:cNvSpPr txBox="1"/>
          <p:nvPr/>
        </p:nvSpPr>
        <p:spPr>
          <a:xfrm>
            <a:off x="6046683" y="1464795"/>
            <a:ext cx="2555787"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淘宝店chenying0907出品 34"/>
          <p:cNvGrpSpPr/>
          <p:nvPr/>
        </p:nvGrpSpPr>
        <p:grpSpPr>
          <a:xfrm>
            <a:off x="3012977" y="1415574"/>
            <a:ext cx="2887762" cy="425453"/>
            <a:chOff x="4017302" y="1887432"/>
            <a:chExt cx="3850349" cy="567270"/>
          </a:xfrm>
        </p:grpSpPr>
        <p:sp>
          <p:nvSpPr>
            <p:cNvPr id="30" name="淘宝店chenying0907出品 29"/>
            <p:cNvSpPr/>
            <p:nvPr/>
          </p:nvSpPr>
          <p:spPr>
            <a:xfrm>
              <a:off x="4017302" y="1887432"/>
              <a:ext cx="3850349" cy="567270"/>
            </a:xfrm>
            <a:custGeom>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4"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诚邀联合主办</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36" name="淘宝店chenying0907出品 35"/>
          <p:cNvGrpSpPr/>
          <p:nvPr/>
        </p:nvGrpSpPr>
        <p:grpSpPr>
          <a:xfrm>
            <a:off x="3567048" y="2012077"/>
            <a:ext cx="2333690" cy="425453"/>
            <a:chOff x="4756064" y="2682769"/>
            <a:chExt cx="3111586" cy="567270"/>
          </a:xfrm>
        </p:grpSpPr>
        <p:sp>
          <p:nvSpPr>
            <p:cNvPr id="31" name="淘宝店chenying0907出品 30"/>
            <p:cNvSpPr/>
            <p:nvPr/>
          </p:nvSpPr>
          <p:spPr>
            <a:xfrm>
              <a:off x="4756064" y="2682769"/>
              <a:ext cx="3111586" cy="567270"/>
            </a:xfrm>
            <a:custGeom>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5"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招募协办单位</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37" name="淘宝店chenying0907出品 36"/>
          <p:cNvGrpSpPr/>
          <p:nvPr/>
        </p:nvGrpSpPr>
        <p:grpSpPr>
          <a:xfrm>
            <a:off x="3760115" y="2608579"/>
            <a:ext cx="2140624" cy="425453"/>
            <a:chOff x="5013486" y="3478106"/>
            <a:chExt cx="2854165" cy="567270"/>
          </a:xfrm>
        </p:grpSpPr>
        <p:sp>
          <p:nvSpPr>
            <p:cNvPr id="32" name="淘宝店chenying0907出品 31"/>
            <p:cNvSpPr/>
            <p:nvPr/>
          </p:nvSpPr>
          <p:spPr>
            <a:xfrm>
              <a:off x="5013486" y="3478106"/>
              <a:ext cx="2854165" cy="567270"/>
            </a:xfrm>
            <a:custGeom>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6" name="TextBox 30"/>
            <p:cNvSpPr txBox="1"/>
            <p:nvPr/>
          </p:nvSpPr>
          <p:spPr>
            <a:xfrm>
              <a:off x="5116428" y="3546298"/>
              <a:ext cx="2304256" cy="430887"/>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友情邀请</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38" name="淘宝店chenying0907出品 37"/>
          <p:cNvGrpSpPr/>
          <p:nvPr/>
        </p:nvGrpSpPr>
        <p:grpSpPr>
          <a:xfrm>
            <a:off x="3567050" y="3205082"/>
            <a:ext cx="2333688" cy="425453"/>
            <a:chOff x="4756066" y="4273443"/>
            <a:chExt cx="3111584" cy="567270"/>
          </a:xfrm>
        </p:grpSpPr>
        <p:sp>
          <p:nvSpPr>
            <p:cNvPr id="33" name="淘宝店chenying0907出品 32"/>
            <p:cNvSpPr/>
            <p:nvPr/>
          </p:nvSpPr>
          <p:spPr>
            <a:xfrm>
              <a:off x="4756066" y="4273443"/>
              <a:ext cx="3111584" cy="567270"/>
            </a:xfrm>
            <a:custGeom>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7" name="TextBox 30"/>
            <p:cNvSpPr txBox="1"/>
            <p:nvPr/>
          </p:nvSpPr>
          <p:spPr>
            <a:xfrm>
              <a:off x="5085111" y="4341635"/>
              <a:ext cx="2366890" cy="430887"/>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招募冠名企业</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39" name="淘宝店chenying0907出品 38"/>
          <p:cNvGrpSpPr/>
          <p:nvPr/>
        </p:nvGrpSpPr>
        <p:grpSpPr>
          <a:xfrm>
            <a:off x="3012977" y="3801586"/>
            <a:ext cx="2887762" cy="425453"/>
            <a:chOff x="4017302" y="5068782"/>
            <a:chExt cx="3850349" cy="567270"/>
          </a:xfrm>
        </p:grpSpPr>
        <p:sp>
          <p:nvSpPr>
            <p:cNvPr id="34" name="淘宝店chenying0907出品 33"/>
            <p:cNvSpPr/>
            <p:nvPr/>
          </p:nvSpPr>
          <p:spPr>
            <a:xfrm>
              <a:off x="4017302" y="5068782"/>
              <a:ext cx="3850349" cy="567270"/>
            </a:xfrm>
            <a:custGeom>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8"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诚邀媒体专访</a:t>
              </a: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9" name="TextBox 29"/>
          <p:cNvSpPr txBox="1"/>
          <p:nvPr/>
        </p:nvSpPr>
        <p:spPr>
          <a:xfrm>
            <a:off x="6046683" y="2061297"/>
            <a:ext cx="2555787"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6046683" y="2657800"/>
            <a:ext cx="2555787"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29"/>
          <p:cNvSpPr txBox="1"/>
          <p:nvPr/>
        </p:nvSpPr>
        <p:spPr>
          <a:xfrm>
            <a:off x="6046683" y="3254303"/>
            <a:ext cx="2555787"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6046683" y="3850807"/>
            <a:ext cx="2555787"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淘宝店chenying0907出品 16"/>
          <p:cNvSpPr/>
          <p:nvPr/>
        </p:nvSpPr>
        <p:spPr>
          <a:xfrm>
            <a:off x="523390" y="1249058"/>
            <a:ext cx="3144498" cy="3144498"/>
          </a:xfrm>
          <a:prstGeom prst="ellipse">
            <a:avLst/>
          </a:prstGeom>
          <a:blipFill dpi="0" rotWithShape="1">
            <a:blip r:embed="rId3">
              <a:extLst>
                <a:ext uri="{28A0092B-C50C-407E-A947-70E740481C1C}">
                  <a14:useLocalDpi xmlns:a14="http://schemas.microsoft.com/office/drawing/2010/main" val="0"/>
                </a:ext>
              </a:extLst>
            </a:blip>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8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7"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淘宝店chenying0907出品 14"/>
          <p:cNvSpPr/>
          <p:nvPr/>
        </p:nvSpPr>
        <p:spPr>
          <a:xfrm>
            <a:off x="4301971" y="682777"/>
            <a:ext cx="4320536" cy="4253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p:nvPr>
        </p:nvSpPr>
        <p:spPr/>
        <p:txBody>
          <a:bodyPr/>
          <a:lstStyle/>
          <a:p>
            <a:r>
              <a:rPr lang="zh-CN" altLang="en-US"/>
              <a:t>活动选址</a:t>
            </a:r>
            <a:endParaRPr lang="zh-CN" altLang="en-US"/>
          </a:p>
        </p:txBody>
      </p:sp>
      <p:sp>
        <p:nvSpPr>
          <p:cNvPr id="10" name="淘宝店chenying0907出品 9"/>
          <p:cNvSpPr/>
          <p:nvPr/>
        </p:nvSpPr>
        <p:spPr>
          <a:xfrm>
            <a:off x="521494" y="843558"/>
            <a:ext cx="4050506" cy="2571731"/>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TextBox 19"/>
          <p:cNvSpPr txBox="1"/>
          <p:nvPr/>
        </p:nvSpPr>
        <p:spPr>
          <a:xfrm>
            <a:off x="4842030" y="965593"/>
            <a:ext cx="3173267" cy="276999"/>
          </a:xfrm>
          <a:prstGeom prst="rect">
            <a:avLst/>
          </a:prstGeom>
          <a:noFill/>
        </p:spPr>
        <p:txBody>
          <a:bodyPr wrap="square" lIns="0" tIns="0" rIns="0" bIns="0" rtlCol="0">
            <a:spAutoFit/>
          </a:bodyPr>
          <a:lstStyle/>
          <a:p>
            <a:r>
              <a:rPr lang="zh-CN" altLang="en-US" b="1">
                <a:solidFill>
                  <a:schemeClr val="bg1"/>
                </a:solidFill>
                <a:latin typeface="微软雅黑" panose="020b0503020204020204" pitchFamily="34" charset="-122"/>
                <a:ea typeface="微软雅黑" panose="020b0503020204020204" pitchFamily="34" charset="-122"/>
              </a:rPr>
              <a:t>场地要求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1" name="TextBox 106"/>
          <p:cNvSpPr txBox="1"/>
          <p:nvPr/>
        </p:nvSpPr>
        <p:spPr>
          <a:xfrm>
            <a:off x="4842031" y="1512795"/>
            <a:ext cx="3510447" cy="769441"/>
          </a:xfrm>
          <a:prstGeom prst="rect">
            <a:avLst/>
          </a:prstGeom>
          <a:noFill/>
        </p:spPr>
        <p:txBody>
          <a:bodyPr wrap="square" lIns="0" tIns="0" rIns="0" bIns="0" rtlCol="0">
            <a:spAutoFit/>
          </a:bodyPr>
          <a:lstStyle/>
          <a:p>
            <a:pPr algn="just">
              <a:lnSpc>
                <a:spcPts val="1500"/>
              </a:lnSpc>
            </a:pPr>
            <a:r>
              <a:rPr lang="zh-CN" altLang="en-US" sz="1100">
                <a:solidFill>
                  <a:schemeClr val="bg1"/>
                </a:solidFill>
                <a:latin typeface="微软雅黑" panose="020b0503020204020204" pitchFamily="34" charset="-122"/>
                <a:ea typeface="微软雅黑" panose="020b0503020204020204" pitchFamily="34" charset="-122"/>
              </a:rPr>
              <a:t>本次活动需要选择档次较高的场地，要求交通便利、空间宽敞，有足够的空间来划分各种功能区域；点击输入简要文字内容，文字内容需概括精炼，言简意赅的说明该分项内容</a:t>
            </a:r>
            <a:endParaRPr lang="en-US" altLang="zh-CN" sz="1100">
              <a:solidFill>
                <a:schemeClr val="bg1"/>
              </a:solidFill>
              <a:latin typeface="微软雅黑" panose="020b0503020204020204" pitchFamily="34" charset="-122"/>
              <a:ea typeface="微软雅黑" panose="020b0503020204020204" pitchFamily="34" charset="-122"/>
            </a:endParaRPr>
          </a:p>
        </p:txBody>
      </p:sp>
      <p:sp>
        <p:nvSpPr>
          <p:cNvPr id="36" name="TextBox 19"/>
          <p:cNvSpPr txBox="1"/>
          <p:nvPr/>
        </p:nvSpPr>
        <p:spPr>
          <a:xfrm>
            <a:off x="4842030" y="2561714"/>
            <a:ext cx="3173267" cy="276999"/>
          </a:xfrm>
          <a:prstGeom prst="rect">
            <a:avLst/>
          </a:prstGeom>
          <a:noFill/>
        </p:spPr>
        <p:txBody>
          <a:bodyPr wrap="square" lIns="0" tIns="0" rIns="0" bIns="0" rtlCol="0">
            <a:spAutoFit/>
          </a:bodyPr>
          <a:lstStyle/>
          <a:p>
            <a:r>
              <a:rPr lang="zh-CN" altLang="en-US" b="1">
                <a:solidFill>
                  <a:schemeClr val="bg1"/>
                </a:solidFill>
                <a:latin typeface="微软雅黑" panose="020b0503020204020204" pitchFamily="34" charset="-122"/>
                <a:ea typeface="微软雅黑" panose="020b0503020204020204" pitchFamily="34" charset="-122"/>
              </a:rPr>
              <a:t>备选场地基本情况</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41" name="淘宝店chenying0907出品 40"/>
          <p:cNvCxnSpPr/>
          <p:nvPr/>
        </p:nvCxnSpPr>
        <p:spPr>
          <a:xfrm>
            <a:off x="4842030" y="1360795"/>
            <a:ext cx="3510448"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106"/>
          <p:cNvSpPr txBox="1"/>
          <p:nvPr/>
        </p:nvSpPr>
        <p:spPr>
          <a:xfrm>
            <a:off x="4842030" y="3455615"/>
            <a:ext cx="3078343" cy="169277"/>
          </a:xfrm>
          <a:prstGeom prst="rect">
            <a:avLst/>
          </a:prstGeom>
          <a:noFill/>
        </p:spPr>
        <p:txBody>
          <a:bodyPr wrap="square" lIns="0" tIns="0" rIns="0" bIns="0" rtlCol="0">
            <a:spAutoFit/>
          </a:bodyPr>
          <a:lstStyle/>
          <a:p>
            <a:pPr algn="just">
              <a:lnSpc>
                <a:spcPct val="100000"/>
              </a:lnSpc>
            </a:pPr>
            <a:r>
              <a:rPr lang="zh-CN" altLang="en-US" sz="1100">
                <a:solidFill>
                  <a:schemeClr val="bg1"/>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bg1"/>
              </a:solidFill>
              <a:latin typeface="微软雅黑" panose="020b0503020204020204" pitchFamily="34" charset="-122"/>
              <a:ea typeface="微软雅黑" panose="020b0503020204020204" pitchFamily="34" charset="-122"/>
            </a:endParaRPr>
          </a:p>
        </p:txBody>
      </p:sp>
      <p:cxnSp>
        <p:nvCxnSpPr>
          <p:cNvPr id="44" name="淘宝店chenying0907出品 43"/>
          <p:cNvCxnSpPr/>
          <p:nvPr/>
        </p:nvCxnSpPr>
        <p:spPr>
          <a:xfrm>
            <a:off x="4842030" y="2939034"/>
            <a:ext cx="3510448"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8" name="淘宝店chenying0907出品 17"/>
          <p:cNvGrpSpPr/>
          <p:nvPr/>
        </p:nvGrpSpPr>
        <p:grpSpPr>
          <a:xfrm>
            <a:off x="4842030" y="3130670"/>
            <a:ext cx="1350151" cy="261845"/>
            <a:chOff x="6456039" y="4174226"/>
            <a:chExt cx="1800201" cy="349127"/>
          </a:xfrm>
        </p:grpSpPr>
        <p:sp>
          <p:nvSpPr>
            <p:cNvPr id="17" name="圆角淘宝店chenying0907出品 16"/>
            <p:cNvSpPr/>
            <p:nvPr/>
          </p:nvSpPr>
          <p:spPr>
            <a:xfrm>
              <a:off x="6456039" y="4174226"/>
              <a:ext cx="1800201" cy="349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06"/>
            <p:cNvSpPr txBox="1"/>
            <p:nvPr/>
          </p:nvSpPr>
          <p:spPr>
            <a:xfrm>
              <a:off x="6545587" y="4259251"/>
              <a:ext cx="1710653" cy="256480"/>
            </a:xfrm>
            <a:prstGeom prst="rect">
              <a:avLst/>
            </a:prstGeom>
            <a:noFill/>
          </p:spPr>
          <p:txBody>
            <a:bodyPr wrap="square" lIns="0" tIns="0" rIns="0" bIns="0" rtlCol="0">
              <a:spAutoFit/>
            </a:bodyPr>
            <a:lstStyle/>
            <a:p>
              <a:pPr algn="just">
                <a:lnSpc>
                  <a:spcPts val="15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希尔顿大酒店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淘宝店chenying0907出品 19"/>
          <p:cNvGrpSpPr/>
          <p:nvPr/>
        </p:nvGrpSpPr>
        <p:grpSpPr>
          <a:xfrm>
            <a:off x="4842030" y="3931986"/>
            <a:ext cx="1350151" cy="261845"/>
            <a:chOff x="6456039" y="5242647"/>
            <a:chExt cx="1800201" cy="349127"/>
          </a:xfrm>
        </p:grpSpPr>
        <p:sp>
          <p:nvSpPr>
            <p:cNvPr id="45" name="圆角淘宝店chenying0907出品 44"/>
            <p:cNvSpPr/>
            <p:nvPr/>
          </p:nvSpPr>
          <p:spPr>
            <a:xfrm>
              <a:off x="6456039" y="5242647"/>
              <a:ext cx="1800201" cy="349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06"/>
            <p:cNvSpPr txBox="1"/>
            <p:nvPr/>
          </p:nvSpPr>
          <p:spPr>
            <a:xfrm>
              <a:off x="6545587" y="5327672"/>
              <a:ext cx="1710653" cy="264100"/>
            </a:xfrm>
            <a:prstGeom prst="rect">
              <a:avLst/>
            </a:prstGeom>
            <a:noFill/>
          </p:spPr>
          <p:txBody>
            <a:bodyPr wrap="square" lIns="0" tIns="0" rIns="0" bIns="0" rtlCol="0">
              <a:spAutoFit/>
            </a:bodyPr>
            <a:lstStyle/>
            <a:p>
              <a:pPr algn="just">
                <a:lnSpc>
                  <a:spcPts val="15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天一国际广场</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TextBox 106"/>
          <p:cNvSpPr txBox="1"/>
          <p:nvPr/>
        </p:nvSpPr>
        <p:spPr>
          <a:xfrm>
            <a:off x="4842030" y="4314081"/>
            <a:ext cx="3078343" cy="169277"/>
          </a:xfrm>
          <a:prstGeom prst="rect">
            <a:avLst/>
          </a:prstGeom>
          <a:noFill/>
        </p:spPr>
        <p:txBody>
          <a:bodyPr wrap="square" lIns="0" tIns="0" rIns="0" bIns="0" rtlCol="0">
            <a:spAutoFit/>
          </a:bodyPr>
          <a:lstStyle/>
          <a:p>
            <a:pPr algn="just">
              <a:lnSpc>
                <a:spcPct val="100000"/>
              </a:lnSpc>
            </a:pPr>
            <a:r>
              <a:rPr lang="zh-CN" altLang="en-US" sz="1100">
                <a:solidFill>
                  <a:schemeClr val="bg1"/>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bg1"/>
              </a:solidFill>
              <a:latin typeface="微软雅黑" panose="020b0503020204020204" pitchFamily="34" charset="-122"/>
              <a:ea typeface="微软雅黑" panose="020b0503020204020204" pitchFamily="34" charset="-122"/>
            </a:endParaRPr>
          </a:p>
        </p:txBody>
      </p:sp>
      <p:pic>
        <p:nvPicPr>
          <p:cNvPr id="4101" name="Picture 5" descr="E:\ufeils\ppt\PIC\004bRrBQgy6F9akOFqp39&amp;69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241" y="3453934"/>
            <a:ext cx="4043759" cy="1330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additive="base">
                                        <p:cTn id="11" dur="350" fill="hold"/>
                                        <p:tgtEl>
                                          <p:spTgt spid="4101"/>
                                        </p:tgtEl>
                                        <p:attrNameLst>
                                          <p:attrName>ppt_x</p:attrName>
                                        </p:attrNameLst>
                                      </p:cBhvr>
                                      <p:tavLst>
                                        <p:tav tm="0">
                                          <p:val>
                                            <p:strVal val="0-#ppt_w/2"/>
                                          </p:val>
                                        </p:tav>
                                        <p:tav tm="100000">
                                          <p:val>
                                            <p:strVal val="#ppt_x"/>
                                          </p:val>
                                        </p:tav>
                                      </p:tavLst>
                                    </p:anim>
                                    <p:anim calcmode="lin" valueType="num">
                                      <p:cBhvr additive="base">
                                        <p:cTn id="12" dur="350" fill="hold"/>
                                        <p:tgtEl>
                                          <p:spTgt spid="410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5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nodeType="afterGroup">
                            <p:stCondLst>
                              <p:cond delay="85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nodeType="afterGroup">
                            <p:stCondLst>
                              <p:cond delay="13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nodeType="afterGroup">
                            <p:stCondLst>
                              <p:cond delay="1850"/>
                            </p:stCondLst>
                            <p:childTnLst>
                              <p:par>
                                <p:cTn id="35" presetID="2"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9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30" grpId="0"/>
      <p:bldP spid="31" grpId="0"/>
      <p:bldP spid="36" grpId="0"/>
      <p:bldP spid="43" grpId="0"/>
      <p:bldP spid="4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场地布置</a:t>
            </a:r>
            <a:endParaRPr lang="zh-CN" altLang="en-US"/>
          </a:p>
        </p:txBody>
      </p:sp>
      <p:sp>
        <p:nvSpPr>
          <p:cNvPr id="32" name="TextBox 24"/>
          <p:cNvSpPr txBox="1"/>
          <p:nvPr/>
        </p:nvSpPr>
        <p:spPr>
          <a:xfrm>
            <a:off x="521494" y="864676"/>
            <a:ext cx="8109590" cy="769441"/>
          </a:xfrm>
          <a:prstGeom prst="rect">
            <a:avLst/>
          </a:prstGeom>
          <a:noFill/>
        </p:spPr>
        <p:txBody>
          <a:bodyPr wrap="square" lIns="0" tIns="0" rIns="0" bIns="0" rtlCol="0">
            <a:spAutoFit/>
          </a:bodyPr>
          <a:lstStyle/>
          <a:p>
            <a:pPr algn="just">
              <a:lnSpc>
                <a:spcPts val="1950"/>
              </a:lnSpc>
            </a:pPr>
            <a:r>
              <a:rPr lang="zh-CN" altLang="en-US">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endParaRPr lang="en-US" altLang="zh-CN">
              <a:latin typeface="微软雅黑 Light" panose="020b0502040204020203" pitchFamily="34" charset="-122"/>
              <a:ea typeface="微软雅黑 Light" panose="020b0502040204020203" pitchFamily="34" charset="-122"/>
            </a:endParaRPr>
          </a:p>
        </p:txBody>
      </p:sp>
      <p:sp>
        <p:nvSpPr>
          <p:cNvPr id="6" name="淘宝店chenying0907出品 5"/>
          <p:cNvSpPr/>
          <p:nvPr/>
        </p:nvSpPr>
        <p:spPr>
          <a:xfrm>
            <a:off x="3769826" y="2436580"/>
            <a:ext cx="1600200" cy="16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TextBox 19"/>
          <p:cNvSpPr txBox="1"/>
          <p:nvPr/>
        </p:nvSpPr>
        <p:spPr>
          <a:xfrm>
            <a:off x="4136133" y="2775015"/>
            <a:ext cx="867586" cy="923330"/>
          </a:xfrm>
          <a:prstGeom prst="rect">
            <a:avLst/>
          </a:prstGeom>
          <a:noFill/>
        </p:spPr>
        <p:txBody>
          <a:bodyPr wrap="square" lIns="0" tIns="0" rIns="0" bIns="0" rtlCol="0">
            <a:spAutoFit/>
          </a:bodyPr>
          <a:lstStyle/>
          <a:p>
            <a:pPr algn="ctr"/>
            <a:r>
              <a:rPr lang="zh-CN" altLang="en-US" sz="3000" b="1">
                <a:solidFill>
                  <a:schemeClr val="bg1"/>
                </a:solidFill>
                <a:latin typeface="微软雅黑" panose="020b0503020204020204" pitchFamily="34" charset="-122"/>
                <a:ea typeface="微软雅黑" panose="020b0503020204020204" pitchFamily="34" charset="-122"/>
              </a:rPr>
              <a:t>四点建议 </a:t>
            </a:r>
            <a:endParaRPr lang="zh-CN" altLang="en-US" sz="3000" b="1">
              <a:solidFill>
                <a:schemeClr val="bg1"/>
              </a:solidFill>
              <a:latin typeface="微软雅黑" panose="020b0503020204020204" pitchFamily="34" charset="-122"/>
              <a:ea typeface="微软雅黑" panose="020b0503020204020204" pitchFamily="34" charset="-122"/>
            </a:endParaRPr>
          </a:p>
        </p:txBody>
      </p:sp>
      <p:sp>
        <p:nvSpPr>
          <p:cNvPr id="45" name="淘宝店chenying0907出品 44"/>
          <p:cNvSpPr/>
          <p:nvPr/>
        </p:nvSpPr>
        <p:spPr>
          <a:xfrm>
            <a:off x="521494" y="1653648"/>
            <a:ext cx="3919271" cy="1464264"/>
          </a:xfrm>
          <a:custGeom>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825272 h 1952352"/>
              <a:gd name="connsiteX4" fmla="*/ 5136284 w 5225694"/>
              <a:gd name="connsiteY4" fmla="*/ 838917 h 1952352"/>
              <a:gd name="connsiteX5" fmla="*/ 4126117 w 5225694"/>
              <a:gd name="connsiteY5" fmla="*/ 1849083 h 1952352"/>
              <a:gd name="connsiteX6" fmla="*/ 411570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825272"/>
                </a:lnTo>
                <a:lnTo>
                  <a:pt x="5136284" y="838917"/>
                </a:lnTo>
                <a:cubicBezTo>
                  <a:pt x="4629239" y="942674"/>
                  <a:pt x="4229874" y="1342039"/>
                  <a:pt x="4126117" y="1849083"/>
                </a:cubicBezTo>
                <a:lnTo>
                  <a:pt x="4115707" y="1952352"/>
                </a:ln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淘宝店chenying0907出品 45"/>
          <p:cNvSpPr/>
          <p:nvPr/>
        </p:nvSpPr>
        <p:spPr>
          <a:xfrm>
            <a:off x="4699087" y="1653648"/>
            <a:ext cx="3919271" cy="1464264"/>
          </a:xfrm>
          <a:custGeom>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1109988 w 5225694"/>
              <a:gd name="connsiteY5" fmla="*/ 1952352 h 1952352"/>
              <a:gd name="connsiteX6" fmla="*/ 1099577 w 5225694"/>
              <a:gd name="connsiteY6" fmla="*/ 1849083 h 1952352"/>
              <a:gd name="connsiteX7" fmla="*/ 89411 w 5225694"/>
              <a:gd name="connsiteY7" fmla="*/ 838917 h 1952352"/>
              <a:gd name="connsiteX8" fmla="*/ 0 w 5225694"/>
              <a:gd name="connsiteY8" fmla="*/ 825272 h 1952352"/>
              <a:gd name="connsiteX9" fmla="*/ 0 w 5225694"/>
              <a:gd name="connsiteY9" fmla="*/ 206207 h 1952352"/>
              <a:gd name="connsiteX10" fmla="*/ 206207 w 5225694"/>
              <a:gd name="connsiteY10" fmla="*/ 0 h 1952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1746145"/>
                </a:lnTo>
                <a:cubicBezTo>
                  <a:pt x="5225694" y="1860030"/>
                  <a:pt x="5133372" y="1952352"/>
                  <a:pt x="5019487" y="1952352"/>
                </a:cubicBezTo>
                <a:lnTo>
                  <a:pt x="1109988" y="1952352"/>
                </a:lnTo>
                <a:lnTo>
                  <a:pt x="1099577" y="1849083"/>
                </a:lnTo>
                <a:cubicBezTo>
                  <a:pt x="995821" y="1342039"/>
                  <a:pt x="596456" y="942674"/>
                  <a:pt x="89411" y="838917"/>
                </a:cubicBezTo>
                <a:lnTo>
                  <a:pt x="0" y="825272"/>
                </a:ln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淘宝店chenying0907出品 47"/>
          <p:cNvSpPr/>
          <p:nvPr/>
        </p:nvSpPr>
        <p:spPr>
          <a:xfrm>
            <a:off x="521494" y="3355448"/>
            <a:ext cx="3919271" cy="1464264"/>
          </a:xfrm>
          <a:custGeom>
            <a:gdLst>
              <a:gd name="connsiteX0" fmla="*/ 206207 w 5225694"/>
              <a:gd name="connsiteY0" fmla="*/ 0 h 1952352"/>
              <a:gd name="connsiteX1" fmla="*/ 4115707 w 5225694"/>
              <a:gd name="connsiteY1" fmla="*/ 0 h 1952352"/>
              <a:gd name="connsiteX2" fmla="*/ 4126117 w 5225694"/>
              <a:gd name="connsiteY2" fmla="*/ 103268 h 1952352"/>
              <a:gd name="connsiteX3" fmla="*/ 5136284 w 5225694"/>
              <a:gd name="connsiteY3" fmla="*/ 1113434 h 1952352"/>
              <a:gd name="connsiteX4" fmla="*/ 5225694 w 5225694"/>
              <a:gd name="connsiteY4" fmla="*/ 1127080 h 1952352"/>
              <a:gd name="connsiteX5" fmla="*/ 5225694 w 5225694"/>
              <a:gd name="connsiteY5" fmla="*/ 1746145 h 1952352"/>
              <a:gd name="connsiteX6" fmla="*/ 501948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4115707" y="0"/>
                </a:lnTo>
                <a:lnTo>
                  <a:pt x="4126117" y="103268"/>
                </a:lnTo>
                <a:cubicBezTo>
                  <a:pt x="4229874" y="610313"/>
                  <a:pt x="4629239" y="1009678"/>
                  <a:pt x="5136284" y="1113434"/>
                </a:cubicBezTo>
                <a:lnTo>
                  <a:pt x="5225694" y="1127080"/>
                </a:lnTo>
                <a:lnTo>
                  <a:pt x="5225694" y="1746145"/>
                </a:lnTo>
                <a:cubicBezTo>
                  <a:pt x="5225694" y="1860030"/>
                  <a:pt x="5133372" y="1952352"/>
                  <a:pt x="5019487" y="1952352"/>
                </a:cubicBez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淘宝店chenying0907出品 46"/>
          <p:cNvSpPr/>
          <p:nvPr/>
        </p:nvSpPr>
        <p:spPr>
          <a:xfrm>
            <a:off x="4699087" y="3355448"/>
            <a:ext cx="3919271" cy="1464264"/>
          </a:xfrm>
          <a:custGeom>
            <a:gdLst>
              <a:gd name="connsiteX0" fmla="*/ 110998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206207 w 5225694"/>
              <a:gd name="connsiteY5" fmla="*/ 1952352 h 1952352"/>
              <a:gd name="connsiteX6" fmla="*/ 0 w 5225694"/>
              <a:gd name="connsiteY6" fmla="*/ 1746145 h 1952352"/>
              <a:gd name="connsiteX7" fmla="*/ 0 w 5225694"/>
              <a:gd name="connsiteY7" fmla="*/ 1127080 h 1952352"/>
              <a:gd name="connsiteX8" fmla="*/ 89411 w 5225694"/>
              <a:gd name="connsiteY8" fmla="*/ 1113434 h 1952352"/>
              <a:gd name="connsiteX9" fmla="*/ 1099577 w 5225694"/>
              <a:gd name="connsiteY9" fmla="*/ 103268 h 1952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694" h="1952352">
                <a:moveTo>
                  <a:pt x="1109987" y="0"/>
                </a:moveTo>
                <a:lnTo>
                  <a:pt x="5019487" y="0"/>
                </a:lnTo>
                <a:cubicBezTo>
                  <a:pt x="5133372" y="0"/>
                  <a:pt x="5225694" y="92322"/>
                  <a:pt x="5225694" y="206207"/>
                </a:cubicBezTo>
                <a:lnTo>
                  <a:pt x="5225694" y="1746145"/>
                </a:lnTo>
                <a:cubicBezTo>
                  <a:pt x="5225694" y="1860030"/>
                  <a:pt x="5133372" y="1952352"/>
                  <a:pt x="5019487" y="1952352"/>
                </a:cubicBezTo>
                <a:lnTo>
                  <a:pt x="206207" y="1952352"/>
                </a:lnTo>
                <a:cubicBezTo>
                  <a:pt x="92322" y="1952352"/>
                  <a:pt x="0" y="1860030"/>
                  <a:pt x="0" y="1746145"/>
                </a:cubicBezTo>
                <a:lnTo>
                  <a:pt x="0" y="1127080"/>
                </a:lnTo>
                <a:lnTo>
                  <a:pt x="89411" y="1113434"/>
                </a:lnTo>
                <a:cubicBezTo>
                  <a:pt x="596456" y="1009678"/>
                  <a:pt x="995821" y="610313"/>
                  <a:pt x="1099577" y="103268"/>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TextBox 29"/>
          <p:cNvSpPr txBox="1"/>
          <p:nvPr/>
        </p:nvSpPr>
        <p:spPr>
          <a:xfrm>
            <a:off x="845586" y="2319132"/>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30"/>
          <p:cNvSpPr txBox="1"/>
          <p:nvPr/>
        </p:nvSpPr>
        <p:spPr>
          <a:xfrm>
            <a:off x="845586" y="1849288"/>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建议之一</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1" name="TextBox 29"/>
          <p:cNvSpPr txBox="1"/>
          <p:nvPr/>
        </p:nvSpPr>
        <p:spPr>
          <a:xfrm>
            <a:off x="5812871" y="2265316"/>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30"/>
          <p:cNvSpPr txBox="1"/>
          <p:nvPr/>
        </p:nvSpPr>
        <p:spPr>
          <a:xfrm>
            <a:off x="5803180" y="1849288"/>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建议之二</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3" name="TextBox 29"/>
          <p:cNvSpPr txBox="1"/>
          <p:nvPr/>
        </p:nvSpPr>
        <p:spPr>
          <a:xfrm>
            <a:off x="845586" y="4047920"/>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30"/>
          <p:cNvSpPr txBox="1"/>
          <p:nvPr/>
        </p:nvSpPr>
        <p:spPr>
          <a:xfrm>
            <a:off x="845586" y="3578076"/>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建议之三</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5" name="TextBox 29"/>
          <p:cNvSpPr txBox="1"/>
          <p:nvPr/>
        </p:nvSpPr>
        <p:spPr>
          <a:xfrm>
            <a:off x="5803181" y="4047920"/>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30"/>
          <p:cNvSpPr txBox="1"/>
          <p:nvPr/>
        </p:nvSpPr>
        <p:spPr>
          <a:xfrm>
            <a:off x="5803180" y="3578076"/>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建议之四</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nodeType="afterGroup">
                            <p:stCondLst>
                              <p:cond delay="1000"/>
                            </p:stCondLst>
                            <p:childTnLst>
                              <p:par>
                                <p:cTn id="20" presetID="52" presetClass="entr" presetSubtype="0" fill="hold" grpId="1" nodeType="afterEffect">
                                  <p:stCondLst>
                                    <p:cond delay="0"/>
                                  </p:stCondLst>
                                  <p:childTnLst>
                                    <p:set>
                                      <p:cBhvr>
                                        <p:cTn id="21" dur="1" fill="hold">
                                          <p:stCondLst>
                                            <p:cond delay="0"/>
                                          </p:stCondLst>
                                        </p:cTn>
                                        <p:tgtEl>
                                          <p:spTgt spid="50"/>
                                        </p:tgtEl>
                                        <p:attrNameLst>
                                          <p:attrName>style.visibility</p:attrName>
                                        </p:attrNameLst>
                                      </p:cBhvr>
                                      <p:to>
                                        <p:strVal val="visible"/>
                                      </p:to>
                                    </p:set>
                                    <p:animScale>
                                      <p:cBhvr>
                                        <p:cTn id="22"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50"/>
                                        </p:tgtEl>
                                        <p:attrNameLst>
                                          <p:attrName>ppt_x</p:attrName>
                                          <p:attrName>ppt_y</p:attrName>
                                        </p:attrNameLst>
                                      </p:cBhvr>
                                    </p:animMotion>
                                    <p:animEffect transition="in" filter="fade">
                                      <p:cBhvr>
                                        <p:cTn id="24" dur="1000"/>
                                        <p:tgtEl>
                                          <p:spTgt spid="50"/>
                                        </p:tgtEl>
                                      </p:cBhvr>
                                    </p:animEffect>
                                  </p:childTnLst>
                                </p:cTn>
                              </p:par>
                              <p:par>
                                <p:cTn id="25" presetID="52" presetClass="entr" presetSubtype="0" fill="hold" grpId="1" nodeType="withEffect">
                                  <p:stCondLst>
                                    <p:cond delay="0"/>
                                  </p:stCondLst>
                                  <p:childTnLst>
                                    <p:set>
                                      <p:cBhvr>
                                        <p:cTn id="26" dur="1" fill="hold">
                                          <p:stCondLst>
                                            <p:cond delay="0"/>
                                          </p:stCondLst>
                                        </p:cTn>
                                        <p:tgtEl>
                                          <p:spTgt spid="49"/>
                                        </p:tgtEl>
                                        <p:attrNameLst>
                                          <p:attrName>style.visibility</p:attrName>
                                        </p:attrNameLst>
                                      </p:cBhvr>
                                      <p:to>
                                        <p:strVal val="visible"/>
                                      </p:to>
                                    </p:set>
                                    <p:animScale>
                                      <p:cBhvr>
                                        <p:cTn id="27"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49"/>
                                        </p:tgtEl>
                                        <p:attrNameLst>
                                          <p:attrName>ppt_x</p:attrName>
                                          <p:attrName>ppt_y</p:attrName>
                                        </p:attrNameLst>
                                      </p:cBhvr>
                                    </p:animMotion>
                                    <p:animEffect transition="in" filter="fade">
                                      <p:cBhvr>
                                        <p:cTn id="29" dur="1000"/>
                                        <p:tgtEl>
                                          <p:spTgt spid="49"/>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Scale>
                                      <p:cBhvr>
                                        <p:cTn id="3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45"/>
                                        </p:tgtEl>
                                        <p:attrNameLst>
                                          <p:attrName>ppt_x</p:attrName>
                                          <p:attrName>ppt_y</p:attrName>
                                        </p:attrNameLst>
                                      </p:cBhvr>
                                    </p:animMotion>
                                    <p:animEffect transition="in" filter="fade">
                                      <p:cBhvr>
                                        <p:cTn id="34" dur="1000"/>
                                        <p:tgtEl>
                                          <p:spTgt spid="45"/>
                                        </p:tgtEl>
                                      </p:cBhvr>
                                    </p:animEffect>
                                  </p:childTnLst>
                                </p:cTn>
                              </p:par>
                              <p:par>
                                <p:cTn id="35" presetID="52" presetClass="entr" presetSubtype="0" fill="hold" grpId="1" nodeType="withEffect">
                                  <p:stCondLst>
                                    <p:cond delay="800"/>
                                  </p:stCondLst>
                                  <p:childTnLst>
                                    <p:set>
                                      <p:cBhvr>
                                        <p:cTn id="36" dur="1" fill="hold">
                                          <p:stCondLst>
                                            <p:cond delay="0"/>
                                          </p:stCondLst>
                                        </p:cTn>
                                        <p:tgtEl>
                                          <p:spTgt spid="52"/>
                                        </p:tgtEl>
                                        <p:attrNameLst>
                                          <p:attrName>style.visibility</p:attrName>
                                        </p:attrNameLst>
                                      </p:cBhvr>
                                      <p:to>
                                        <p:strVal val="visible"/>
                                      </p:to>
                                    </p:set>
                                    <p:animScale>
                                      <p:cBhvr>
                                        <p:cTn id="3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52"/>
                                        </p:tgtEl>
                                        <p:attrNameLst>
                                          <p:attrName>ppt_x</p:attrName>
                                          <p:attrName>ppt_y</p:attrName>
                                        </p:attrNameLst>
                                      </p:cBhvr>
                                    </p:animMotion>
                                    <p:animEffect transition="in" filter="fade">
                                      <p:cBhvr>
                                        <p:cTn id="39" dur="1000"/>
                                        <p:tgtEl>
                                          <p:spTgt spid="52"/>
                                        </p:tgtEl>
                                      </p:cBhvr>
                                    </p:animEffect>
                                  </p:childTnLst>
                                </p:cTn>
                              </p:par>
                              <p:par>
                                <p:cTn id="40" presetID="52" presetClass="entr" presetSubtype="0" fill="hold" grpId="1" nodeType="withEffect">
                                  <p:stCondLst>
                                    <p:cond delay="800"/>
                                  </p:stCondLst>
                                  <p:childTnLst>
                                    <p:set>
                                      <p:cBhvr>
                                        <p:cTn id="41" dur="1" fill="hold">
                                          <p:stCondLst>
                                            <p:cond delay="0"/>
                                          </p:stCondLst>
                                        </p:cTn>
                                        <p:tgtEl>
                                          <p:spTgt spid="51"/>
                                        </p:tgtEl>
                                        <p:attrNameLst>
                                          <p:attrName>style.visibility</p:attrName>
                                        </p:attrNameLst>
                                      </p:cBhvr>
                                      <p:to>
                                        <p:strVal val="visible"/>
                                      </p:to>
                                    </p:set>
                                    <p:animScale>
                                      <p:cBhvr>
                                        <p:cTn id="42"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51"/>
                                        </p:tgtEl>
                                        <p:attrNameLst>
                                          <p:attrName>ppt_x</p:attrName>
                                          <p:attrName>ppt_y</p:attrName>
                                        </p:attrNameLst>
                                      </p:cBhvr>
                                    </p:animMotion>
                                    <p:animEffect transition="in" filter="fade">
                                      <p:cBhvr>
                                        <p:cTn id="44" dur="1000"/>
                                        <p:tgtEl>
                                          <p:spTgt spid="5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6"/>
                                        </p:tgtEl>
                                        <p:attrNameLst>
                                          <p:attrName>style.visibility</p:attrName>
                                        </p:attrNameLst>
                                      </p:cBhvr>
                                      <p:to>
                                        <p:strVal val="visible"/>
                                      </p:to>
                                    </p:set>
                                    <p:animScale>
                                      <p:cBhvr>
                                        <p:cTn id="4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46"/>
                                        </p:tgtEl>
                                        <p:attrNameLst>
                                          <p:attrName>ppt_x</p:attrName>
                                          <p:attrName>ppt_y</p:attrName>
                                        </p:attrNameLst>
                                      </p:cBhvr>
                                    </p:animMotion>
                                    <p:animEffect transition="in" filter="fade">
                                      <p:cBhvr>
                                        <p:cTn id="49" dur="1000"/>
                                        <p:tgtEl>
                                          <p:spTgt spid="46"/>
                                        </p:tgtEl>
                                      </p:cBhvr>
                                    </p:animEffect>
                                  </p:childTnLst>
                                </p:cTn>
                              </p:par>
                              <p:par>
                                <p:cTn id="50" presetID="52" presetClass="entr" presetSubtype="0" fill="hold" grpId="1" nodeType="withEffect">
                                  <p:stCondLst>
                                    <p:cond delay="400"/>
                                  </p:stCondLst>
                                  <p:childTnLst>
                                    <p:set>
                                      <p:cBhvr>
                                        <p:cTn id="51" dur="1" fill="hold">
                                          <p:stCondLst>
                                            <p:cond delay="0"/>
                                          </p:stCondLst>
                                        </p:cTn>
                                        <p:tgtEl>
                                          <p:spTgt spid="54"/>
                                        </p:tgtEl>
                                        <p:attrNameLst>
                                          <p:attrName>style.visibility</p:attrName>
                                        </p:attrNameLst>
                                      </p:cBhvr>
                                      <p:to>
                                        <p:strVal val="visible"/>
                                      </p:to>
                                    </p:set>
                                    <p:animScale>
                                      <p:cBhvr>
                                        <p:cTn id="5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3" dur="1000" decel="50000" fill="hold">
                                          <p:stCondLst>
                                            <p:cond delay="0"/>
                                          </p:stCondLst>
                                        </p:cTn>
                                        <p:tgtEl>
                                          <p:spTgt spid="54"/>
                                        </p:tgtEl>
                                        <p:attrNameLst>
                                          <p:attrName>ppt_x</p:attrName>
                                          <p:attrName>ppt_y</p:attrName>
                                        </p:attrNameLst>
                                      </p:cBhvr>
                                    </p:animMotion>
                                    <p:animEffect transition="in" filter="fade">
                                      <p:cBhvr>
                                        <p:cTn id="54" dur="1000"/>
                                        <p:tgtEl>
                                          <p:spTgt spid="54"/>
                                        </p:tgtEl>
                                      </p:cBhvr>
                                    </p:animEffect>
                                  </p:childTnLst>
                                </p:cTn>
                              </p:par>
                              <p:par>
                                <p:cTn id="55" presetID="52" presetClass="entr" presetSubtype="0" fill="hold" grpId="1" nodeType="withEffect">
                                  <p:stCondLst>
                                    <p:cond delay="400"/>
                                  </p:stCondLst>
                                  <p:childTnLst>
                                    <p:set>
                                      <p:cBhvr>
                                        <p:cTn id="56" dur="1" fill="hold">
                                          <p:stCondLst>
                                            <p:cond delay="0"/>
                                          </p:stCondLst>
                                        </p:cTn>
                                        <p:tgtEl>
                                          <p:spTgt spid="53"/>
                                        </p:tgtEl>
                                        <p:attrNameLst>
                                          <p:attrName>style.visibility</p:attrName>
                                        </p:attrNameLst>
                                      </p:cBhvr>
                                      <p:to>
                                        <p:strVal val="visible"/>
                                      </p:to>
                                    </p:set>
                                    <p:animScale>
                                      <p:cBhvr>
                                        <p:cTn id="5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8" dur="1000" decel="50000" fill="hold">
                                          <p:stCondLst>
                                            <p:cond delay="0"/>
                                          </p:stCondLst>
                                        </p:cTn>
                                        <p:tgtEl>
                                          <p:spTgt spid="53"/>
                                        </p:tgtEl>
                                        <p:attrNameLst>
                                          <p:attrName>ppt_x</p:attrName>
                                          <p:attrName>ppt_y</p:attrName>
                                        </p:attrNameLst>
                                      </p:cBhvr>
                                    </p:animMotion>
                                    <p:animEffect transition="in" filter="fade">
                                      <p:cBhvr>
                                        <p:cTn id="59" dur="1000"/>
                                        <p:tgtEl>
                                          <p:spTgt spid="53"/>
                                        </p:tgtEl>
                                      </p:cBhvr>
                                    </p:animEffect>
                                  </p:childTnLst>
                                </p:cTn>
                              </p:par>
                              <p:par>
                                <p:cTn id="60" presetID="52" presetClass="entr" presetSubtype="0" fill="hold" grpId="0" nodeType="withEffect">
                                  <p:stCondLst>
                                    <p:cond delay="400"/>
                                  </p:stCondLst>
                                  <p:childTnLst>
                                    <p:set>
                                      <p:cBhvr>
                                        <p:cTn id="61" dur="1" fill="hold">
                                          <p:stCondLst>
                                            <p:cond delay="0"/>
                                          </p:stCondLst>
                                        </p:cTn>
                                        <p:tgtEl>
                                          <p:spTgt spid="48"/>
                                        </p:tgtEl>
                                        <p:attrNameLst>
                                          <p:attrName>style.visibility</p:attrName>
                                        </p:attrNameLst>
                                      </p:cBhvr>
                                      <p:to>
                                        <p:strVal val="visible"/>
                                      </p:to>
                                    </p:set>
                                    <p:animScale>
                                      <p:cBhvr>
                                        <p:cTn id="6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3" dur="1000" decel="50000" fill="hold">
                                          <p:stCondLst>
                                            <p:cond delay="0"/>
                                          </p:stCondLst>
                                        </p:cTn>
                                        <p:tgtEl>
                                          <p:spTgt spid="48"/>
                                        </p:tgtEl>
                                        <p:attrNameLst>
                                          <p:attrName>ppt_x</p:attrName>
                                          <p:attrName>ppt_y</p:attrName>
                                        </p:attrNameLst>
                                      </p:cBhvr>
                                    </p:animMotion>
                                    <p:animEffect transition="in" filter="fade">
                                      <p:cBhvr>
                                        <p:cTn id="64" dur="1000"/>
                                        <p:tgtEl>
                                          <p:spTgt spid="48"/>
                                        </p:tgtEl>
                                      </p:cBhvr>
                                    </p:animEffect>
                                  </p:childTnLst>
                                </p:cTn>
                              </p:par>
                              <p:par>
                                <p:cTn id="65" presetID="52" presetClass="entr" presetSubtype="0" fill="hold" grpId="1" nodeType="withEffect">
                                  <p:stCondLst>
                                    <p:cond delay="1200"/>
                                  </p:stCondLst>
                                  <p:childTnLst>
                                    <p:set>
                                      <p:cBhvr>
                                        <p:cTn id="66" dur="1" fill="hold">
                                          <p:stCondLst>
                                            <p:cond delay="0"/>
                                          </p:stCondLst>
                                        </p:cTn>
                                        <p:tgtEl>
                                          <p:spTgt spid="56"/>
                                        </p:tgtEl>
                                        <p:attrNameLst>
                                          <p:attrName>style.visibility</p:attrName>
                                        </p:attrNameLst>
                                      </p:cBhvr>
                                      <p:to>
                                        <p:strVal val="visible"/>
                                      </p:to>
                                    </p:set>
                                    <p:animScale>
                                      <p:cBhvr>
                                        <p:cTn id="6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8" dur="1000" decel="50000" fill="hold">
                                          <p:stCondLst>
                                            <p:cond delay="0"/>
                                          </p:stCondLst>
                                        </p:cTn>
                                        <p:tgtEl>
                                          <p:spTgt spid="56"/>
                                        </p:tgtEl>
                                        <p:attrNameLst>
                                          <p:attrName>ppt_x</p:attrName>
                                          <p:attrName>ppt_y</p:attrName>
                                        </p:attrNameLst>
                                      </p:cBhvr>
                                    </p:animMotion>
                                    <p:animEffect transition="in" filter="fade">
                                      <p:cBhvr>
                                        <p:cTn id="69" dur="1000"/>
                                        <p:tgtEl>
                                          <p:spTgt spid="56"/>
                                        </p:tgtEl>
                                      </p:cBhvr>
                                    </p:animEffect>
                                  </p:childTnLst>
                                </p:cTn>
                              </p:par>
                              <p:par>
                                <p:cTn id="70" presetID="52" presetClass="entr" presetSubtype="0" fill="hold" grpId="1" nodeType="withEffect">
                                  <p:stCondLst>
                                    <p:cond delay="1200"/>
                                  </p:stCondLst>
                                  <p:childTnLst>
                                    <p:set>
                                      <p:cBhvr>
                                        <p:cTn id="71" dur="1" fill="hold">
                                          <p:stCondLst>
                                            <p:cond delay="0"/>
                                          </p:stCondLst>
                                        </p:cTn>
                                        <p:tgtEl>
                                          <p:spTgt spid="55"/>
                                        </p:tgtEl>
                                        <p:attrNameLst>
                                          <p:attrName>style.visibility</p:attrName>
                                        </p:attrNameLst>
                                      </p:cBhvr>
                                      <p:to>
                                        <p:strVal val="visible"/>
                                      </p:to>
                                    </p:set>
                                    <p:animScale>
                                      <p:cBhvr>
                                        <p:cTn id="7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3" dur="1000" decel="50000" fill="hold">
                                          <p:stCondLst>
                                            <p:cond delay="0"/>
                                          </p:stCondLst>
                                        </p:cTn>
                                        <p:tgtEl>
                                          <p:spTgt spid="55"/>
                                        </p:tgtEl>
                                        <p:attrNameLst>
                                          <p:attrName>ppt_x</p:attrName>
                                          <p:attrName>ppt_y</p:attrName>
                                        </p:attrNameLst>
                                      </p:cBhvr>
                                    </p:animMotion>
                                    <p:animEffect transition="in" filter="fade">
                                      <p:cBhvr>
                                        <p:cTn id="74" dur="1000"/>
                                        <p:tgtEl>
                                          <p:spTgt spid="55"/>
                                        </p:tgtEl>
                                      </p:cBhvr>
                                    </p:animEffect>
                                  </p:childTnLst>
                                </p:cTn>
                              </p:par>
                              <p:par>
                                <p:cTn id="75" presetID="52" presetClass="entr" presetSubtype="0" fill="hold" grpId="0" nodeType="withEffect">
                                  <p:stCondLst>
                                    <p:cond delay="1200"/>
                                  </p:stCondLst>
                                  <p:childTnLst>
                                    <p:set>
                                      <p:cBhvr>
                                        <p:cTn id="76" dur="1" fill="hold">
                                          <p:stCondLst>
                                            <p:cond delay="0"/>
                                          </p:stCondLst>
                                        </p:cTn>
                                        <p:tgtEl>
                                          <p:spTgt spid="47"/>
                                        </p:tgtEl>
                                        <p:attrNameLst>
                                          <p:attrName>style.visibility</p:attrName>
                                        </p:attrNameLst>
                                      </p:cBhvr>
                                      <p:to>
                                        <p:strVal val="visible"/>
                                      </p:to>
                                    </p:set>
                                    <p:animScale>
                                      <p:cBhvr>
                                        <p:cTn id="7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8" dur="1000" decel="50000" fill="hold">
                                          <p:stCondLst>
                                            <p:cond delay="0"/>
                                          </p:stCondLst>
                                        </p:cTn>
                                        <p:tgtEl>
                                          <p:spTgt spid="47"/>
                                        </p:tgtEl>
                                        <p:attrNameLst>
                                          <p:attrName>ppt_x</p:attrName>
                                          <p:attrName>ppt_y</p:attrName>
                                        </p:attrNameLst>
                                      </p:cBhvr>
                                    </p:animMotion>
                                    <p:animEffect transition="in" filter="fade">
                                      <p:cBhvr>
                                        <p:cTn id="7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animBg="1"/>
      <p:bldP spid="37" grpId="0"/>
      <p:bldP spid="45" grpId="0" animBg="1"/>
      <p:bldP spid="46" grpId="0" animBg="1"/>
      <p:bldP spid="48" grpId="0" animBg="1"/>
      <p:bldP spid="47" grpId="0" animBg="1"/>
      <p:bldP spid="49" grpId="1"/>
      <p:bldP spid="50" grpId="1"/>
      <p:bldP spid="51" grpId="1"/>
      <p:bldP spid="52" grpId="1"/>
      <p:bldP spid="53" grpId="1"/>
      <p:bldP spid="54" grpId="1"/>
      <p:bldP spid="55" grpId="1"/>
      <p:bldP spid="56" grpId="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现场掌控</a:t>
            </a:r>
            <a:endParaRPr lang="zh-CN" altLang="en-US"/>
          </a:p>
        </p:txBody>
      </p:sp>
      <p:grpSp>
        <p:nvGrpSpPr>
          <p:cNvPr id="80" name="淘宝店chenying0907出品 79"/>
          <p:cNvGrpSpPr/>
          <p:nvPr/>
        </p:nvGrpSpPr>
        <p:grpSpPr>
          <a:xfrm>
            <a:off x="2215032" y="3309333"/>
            <a:ext cx="682782" cy="682782"/>
            <a:chOff x="2953376" y="4412444"/>
            <a:chExt cx="910376" cy="910376"/>
          </a:xfrm>
        </p:grpSpPr>
        <p:sp>
          <p:nvSpPr>
            <p:cNvPr id="25" name="淘宝店chenying0907出品 24"/>
            <p:cNvSpPr/>
            <p:nvPr/>
          </p:nvSpPr>
          <p:spPr>
            <a:xfrm>
              <a:off x="2953376" y="4412444"/>
              <a:ext cx="910376" cy="910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0"/>
            <p:cNvSpPr txBox="1"/>
            <p:nvPr/>
          </p:nvSpPr>
          <p:spPr>
            <a:xfrm>
              <a:off x="3209792" y="4590633"/>
              <a:ext cx="397545" cy="553998"/>
            </a:xfrm>
            <a:prstGeom prst="rect">
              <a:avLst/>
            </a:prstGeom>
            <a:noFill/>
          </p:spPr>
          <p:txBody>
            <a:bodyPr wrap="none" lIns="0" tIns="0" rIns="0" bIns="0" rtlCol="0">
              <a:spAutoFit/>
            </a:bodyPr>
            <a:lstStyle/>
            <a:p>
              <a:pPr algn="ctr"/>
              <a:r>
                <a:rPr lang="en-US" altLang="zh-CN" sz="2700" spc="300">
                  <a:solidFill>
                    <a:schemeClr val="bg1">
                      <a:lumMod val="95000"/>
                    </a:schemeClr>
                  </a:solidFill>
                  <a:latin typeface="Agency FB" panose="020b0503020202020204" pitchFamily="34" charset="0"/>
                  <a:ea typeface="微软雅黑" panose="020b0503020204020204" pitchFamily="34" charset="-122"/>
                </a:rPr>
                <a:t>01</a:t>
              </a:r>
              <a:endParaRPr lang="zh-CN" altLang="en-US" sz="27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1" name="淘宝店chenying0907出品 80"/>
          <p:cNvGrpSpPr/>
          <p:nvPr/>
        </p:nvGrpSpPr>
        <p:grpSpPr>
          <a:xfrm>
            <a:off x="3025122" y="2229314"/>
            <a:ext cx="682782" cy="682782"/>
            <a:chOff x="4033496" y="2972418"/>
            <a:chExt cx="910376" cy="910376"/>
          </a:xfrm>
        </p:grpSpPr>
        <p:sp>
          <p:nvSpPr>
            <p:cNvPr id="30" name="淘宝店chenying0907出品 29"/>
            <p:cNvSpPr/>
            <p:nvPr/>
          </p:nvSpPr>
          <p:spPr>
            <a:xfrm>
              <a:off x="4033496" y="2972418"/>
              <a:ext cx="910376" cy="910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0"/>
            <p:cNvSpPr txBox="1"/>
            <p:nvPr/>
          </p:nvSpPr>
          <p:spPr>
            <a:xfrm>
              <a:off x="4298729" y="3152001"/>
              <a:ext cx="379911"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02</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2" name="淘宝店chenying0907出品 81"/>
          <p:cNvGrpSpPr/>
          <p:nvPr/>
        </p:nvGrpSpPr>
        <p:grpSpPr>
          <a:xfrm>
            <a:off x="4221594" y="1771354"/>
            <a:ext cx="682782" cy="682782"/>
            <a:chOff x="5628792" y="2361805"/>
            <a:chExt cx="910376" cy="910376"/>
          </a:xfrm>
        </p:grpSpPr>
        <p:sp>
          <p:nvSpPr>
            <p:cNvPr id="27" name="淘宝店chenying0907出品 26"/>
            <p:cNvSpPr/>
            <p:nvPr/>
          </p:nvSpPr>
          <p:spPr>
            <a:xfrm>
              <a:off x="5628792" y="2361805"/>
              <a:ext cx="910376" cy="910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5886009" y="2559728"/>
              <a:ext cx="395942"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03</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3" name="淘宝店chenying0907出品 82"/>
          <p:cNvGrpSpPr/>
          <p:nvPr/>
        </p:nvGrpSpPr>
        <p:grpSpPr>
          <a:xfrm>
            <a:off x="5490102" y="2229314"/>
            <a:ext cx="682782" cy="682782"/>
            <a:chOff x="7320136" y="2972418"/>
            <a:chExt cx="910376" cy="910376"/>
          </a:xfrm>
        </p:grpSpPr>
        <p:sp>
          <p:nvSpPr>
            <p:cNvPr id="28" name="淘宝店chenying0907出品 27"/>
            <p:cNvSpPr/>
            <p:nvPr/>
          </p:nvSpPr>
          <p:spPr>
            <a:xfrm>
              <a:off x="7320136" y="2972418"/>
              <a:ext cx="910376" cy="910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20"/>
            <p:cNvSpPr txBox="1"/>
            <p:nvPr/>
          </p:nvSpPr>
          <p:spPr>
            <a:xfrm>
              <a:off x="7586971" y="3152001"/>
              <a:ext cx="376706"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04</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4" name="淘宝店chenying0907出品 83"/>
          <p:cNvGrpSpPr/>
          <p:nvPr/>
        </p:nvGrpSpPr>
        <p:grpSpPr>
          <a:xfrm>
            <a:off x="6192180" y="3347130"/>
            <a:ext cx="682782" cy="682782"/>
            <a:chOff x="8256240" y="4462840"/>
            <a:chExt cx="910376" cy="910376"/>
          </a:xfrm>
        </p:grpSpPr>
        <p:sp>
          <p:nvSpPr>
            <p:cNvPr id="29" name="淘宝店chenying0907出品 28"/>
            <p:cNvSpPr/>
            <p:nvPr/>
          </p:nvSpPr>
          <p:spPr>
            <a:xfrm>
              <a:off x="8256240" y="4462840"/>
              <a:ext cx="910376" cy="910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20"/>
            <p:cNvSpPr txBox="1"/>
            <p:nvPr/>
          </p:nvSpPr>
          <p:spPr>
            <a:xfrm>
              <a:off x="8516663" y="4651687"/>
              <a:ext cx="389530" cy="553998"/>
            </a:xfrm>
            <a:prstGeom prst="rect">
              <a:avLst/>
            </a:prstGeom>
            <a:noFill/>
          </p:spPr>
          <p:txBody>
            <a:bodyPr wrap="none" lIns="0" tIns="0" rIns="0" bIns="0" rtlCol="0">
              <a:spAutoFit/>
            </a:bodyPr>
            <a:lstStyle/>
            <a:p>
              <a:pPr algn="ctr"/>
              <a:r>
                <a:rPr lang="en-US" altLang="zh-CN" sz="2700">
                  <a:solidFill>
                    <a:schemeClr val="bg1">
                      <a:lumMod val="95000"/>
                    </a:schemeClr>
                  </a:solidFill>
                  <a:latin typeface="Agency FB" panose="020b0503020202020204" pitchFamily="34" charset="0"/>
                  <a:ea typeface="微软雅黑" panose="020b0503020204020204" pitchFamily="34" charset="-122"/>
                </a:rPr>
                <a:t>05</a:t>
              </a:r>
              <a:endParaRPr lang="zh-CN" altLang="en-US" sz="2700">
                <a:solidFill>
                  <a:schemeClr val="bg1">
                    <a:lumMod val="95000"/>
                  </a:schemeClr>
                </a:solidFill>
                <a:latin typeface="Agency FB" panose="020b0503020202020204" pitchFamily="34" charset="0"/>
                <a:ea typeface="微软雅黑" panose="020b0503020204020204" pitchFamily="34" charset="-122"/>
              </a:endParaRPr>
            </a:p>
          </p:txBody>
        </p:sp>
      </p:grpSp>
      <p:sp>
        <p:nvSpPr>
          <p:cNvPr id="67" name="TextBox 29"/>
          <p:cNvSpPr txBox="1"/>
          <p:nvPr/>
        </p:nvSpPr>
        <p:spPr>
          <a:xfrm>
            <a:off x="527168" y="3018108"/>
            <a:ext cx="1684859"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671035" y="3450969"/>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活跃气氛</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0" name="TextBox 29"/>
          <p:cNvSpPr txBox="1"/>
          <p:nvPr/>
        </p:nvSpPr>
        <p:spPr>
          <a:xfrm>
            <a:off x="1251207" y="1660031"/>
            <a:ext cx="1718008"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30"/>
          <p:cNvSpPr txBox="1"/>
          <p:nvPr/>
        </p:nvSpPr>
        <p:spPr>
          <a:xfrm>
            <a:off x="1411648" y="2092891"/>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维护秩序</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4" name="TextBox 29"/>
          <p:cNvSpPr txBox="1"/>
          <p:nvPr/>
        </p:nvSpPr>
        <p:spPr>
          <a:xfrm>
            <a:off x="3712997" y="816391"/>
            <a:ext cx="1718008"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30"/>
          <p:cNvSpPr txBox="1"/>
          <p:nvPr/>
        </p:nvSpPr>
        <p:spPr>
          <a:xfrm>
            <a:off x="3873437" y="1249252"/>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嘉宾接待</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6" name="TextBox 29"/>
          <p:cNvSpPr txBox="1"/>
          <p:nvPr/>
        </p:nvSpPr>
        <p:spPr>
          <a:xfrm>
            <a:off x="6080382" y="1660031"/>
            <a:ext cx="1718008"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30"/>
          <p:cNvSpPr txBox="1"/>
          <p:nvPr/>
        </p:nvSpPr>
        <p:spPr>
          <a:xfrm>
            <a:off x="6240823" y="2092891"/>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人员协调</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8" name="TextBox 29"/>
          <p:cNvSpPr txBox="1"/>
          <p:nvPr/>
        </p:nvSpPr>
        <p:spPr>
          <a:xfrm>
            <a:off x="6948264" y="3018108"/>
            <a:ext cx="1684859" cy="166712"/>
          </a:xfrm>
          <a:prstGeom prst="rect">
            <a:avLst/>
          </a:prstGeom>
          <a:noFill/>
        </p:spPr>
        <p:txBody>
          <a:bodyPr wrap="square" lIns="0" tIns="0" rIns="0" bIns="0" rtlCol="0">
            <a:spAutoFit/>
          </a:bodyPr>
          <a:lstStyle/>
          <a:p>
            <a:pPr algn="just">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30"/>
          <p:cNvSpPr txBox="1"/>
          <p:nvPr/>
        </p:nvSpPr>
        <p:spPr>
          <a:xfrm>
            <a:off x="7092130" y="3450969"/>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紧急应变</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3" name="淘宝店chenying0907出品 52"/>
          <p:cNvSpPr/>
          <p:nvPr/>
        </p:nvSpPr>
        <p:spPr bwMode="auto">
          <a:xfrm>
            <a:off x="3405516" y="2696406"/>
            <a:ext cx="2300610" cy="2467336"/>
          </a:xfrm>
          <a:custGeom>
            <a:gdLst>
              <a:gd name="connsiteX0" fmla="*/ 2273319 w 4114465"/>
              <a:gd name="connsiteY0" fmla="*/ 3058 h 4412641"/>
              <a:gd name="connsiteX1" fmla="*/ 2468913 w 4114465"/>
              <a:gd name="connsiteY1" fmla="*/ 540587 h 4412641"/>
              <a:gd name="connsiteX2" fmla="*/ 2378639 w 4114465"/>
              <a:gd name="connsiteY2" fmla="*/ 1536705 h 4412641"/>
              <a:gd name="connsiteX3" fmla="*/ 2574233 w 4114465"/>
              <a:gd name="connsiteY3" fmla="*/ 1585572 h 4412641"/>
              <a:gd name="connsiteX4" fmla="*/ 2837533 w 4114465"/>
              <a:gd name="connsiteY4" fmla="*/ 1025490 h 4412641"/>
              <a:gd name="connsiteX5" fmla="*/ 3311472 w 4114465"/>
              <a:gd name="connsiteY5" fmla="*/ 514274 h 4412641"/>
              <a:gd name="connsiteX6" fmla="*/ 3247528 w 4114465"/>
              <a:gd name="connsiteY6" fmla="*/ 1228472 h 4412641"/>
              <a:gd name="connsiteX7" fmla="*/ 2999274 w 4114465"/>
              <a:gd name="connsiteY7" fmla="*/ 1762242 h 4412641"/>
              <a:gd name="connsiteX8" fmla="*/ 3206152 w 4114465"/>
              <a:gd name="connsiteY8" fmla="*/ 1984019 h 4412641"/>
              <a:gd name="connsiteX9" fmla="*/ 3582294 w 4114465"/>
              <a:gd name="connsiteY9" fmla="*/ 1660750 h 4412641"/>
              <a:gd name="connsiteX10" fmla="*/ 4052472 w 4114465"/>
              <a:gd name="connsiteY10" fmla="*/ 1397625 h 4412641"/>
              <a:gd name="connsiteX11" fmla="*/ 3691376 w 4114465"/>
              <a:gd name="connsiteY11" fmla="*/ 2104305 h 4412641"/>
              <a:gd name="connsiteX12" fmla="*/ 3315233 w 4114465"/>
              <a:gd name="connsiteY12" fmla="*/ 3092906 h 4412641"/>
              <a:gd name="connsiteX13" fmla="*/ 3054593 w 4114465"/>
              <a:gd name="connsiteY13" fmla="*/ 3765485 h 4412641"/>
              <a:gd name="connsiteX14" fmla="*/ 3051010 w 4114465"/>
              <a:gd name="connsiteY14" fmla="*/ 3769741 h 4412641"/>
              <a:gd name="connsiteX15" fmla="*/ 3051516 w 4114465"/>
              <a:gd name="connsiteY15" fmla="*/ 3769703 h 4412641"/>
              <a:gd name="connsiteX16" fmla="*/ 3066551 w 4114465"/>
              <a:gd name="connsiteY16" fmla="*/ 4412641 h 4412641"/>
              <a:gd name="connsiteX17" fmla="*/ 1773527 w 4114465"/>
              <a:gd name="connsiteY17" fmla="*/ 4412641 h 4412641"/>
              <a:gd name="connsiteX18" fmla="*/ 1455322 w 4114465"/>
              <a:gd name="connsiteY18" fmla="*/ 4021380 h 4412641"/>
              <a:gd name="connsiteX19" fmla="*/ 1349499 w 4114465"/>
              <a:gd name="connsiteY19" fmla="*/ 3942923 h 4412641"/>
              <a:gd name="connsiteX20" fmla="*/ 1344471 w 4114465"/>
              <a:gd name="connsiteY20" fmla="*/ 3939882 h 4412641"/>
              <a:gd name="connsiteX21" fmla="*/ 1336849 w 4114465"/>
              <a:gd name="connsiteY21" fmla="*/ 3933544 h 4412641"/>
              <a:gd name="connsiteX22" fmla="*/ 1318713 w 4114465"/>
              <a:gd name="connsiteY22" fmla="*/ 3920098 h 4412641"/>
              <a:gd name="connsiteX23" fmla="*/ 1320637 w 4114465"/>
              <a:gd name="connsiteY23" fmla="*/ 3920084 h 4412641"/>
              <a:gd name="connsiteX24" fmla="*/ 1320661 w 4114465"/>
              <a:gd name="connsiteY24" fmla="*/ 3920083 h 4412641"/>
              <a:gd name="connsiteX25" fmla="*/ 1242572 w 4114465"/>
              <a:gd name="connsiteY25" fmla="*/ 3855149 h 4412641"/>
              <a:gd name="connsiteX26" fmla="*/ 151877 w 4114465"/>
              <a:gd name="connsiteY26" fmla="*/ 2653111 h 4412641"/>
              <a:gd name="connsiteX27" fmla="*/ 373801 w 4114465"/>
              <a:gd name="connsiteY27" fmla="*/ 2209556 h 4412641"/>
              <a:gd name="connsiteX28" fmla="*/ 1148654 w 4114465"/>
              <a:gd name="connsiteY28" fmla="*/ 2784673 h 4412641"/>
              <a:gd name="connsiteX29" fmla="*/ 1468375 w 4114465"/>
              <a:gd name="connsiteY29" fmla="*/ 3224469 h 4412641"/>
              <a:gd name="connsiteX30" fmla="*/ 1776812 w 4114465"/>
              <a:gd name="connsiteY30" fmla="*/ 3562774 h 4412641"/>
              <a:gd name="connsiteX31" fmla="*/ 1983690 w 4114465"/>
              <a:gd name="connsiteY31" fmla="*/ 3807105 h 4412641"/>
              <a:gd name="connsiteX32" fmla="*/ 1938553 w 4114465"/>
              <a:gd name="connsiteY32" fmla="*/ 3589086 h 4412641"/>
              <a:gd name="connsiteX33" fmla="*/ 1897177 w 4114465"/>
              <a:gd name="connsiteY33" fmla="*/ 3453765 h 4412641"/>
              <a:gd name="connsiteX34" fmla="*/ 2006258 w 4114465"/>
              <a:gd name="connsiteY34" fmla="*/ 3393622 h 4412641"/>
              <a:gd name="connsiteX35" fmla="*/ 2134147 w 4114465"/>
              <a:gd name="connsiteY35" fmla="*/ 3574051 h 4412641"/>
              <a:gd name="connsiteX36" fmla="*/ 2359832 w 4114465"/>
              <a:gd name="connsiteY36" fmla="*/ 3761998 h 4412641"/>
              <a:gd name="connsiteX37" fmla="*/ 2262035 w 4114465"/>
              <a:gd name="connsiteY37" fmla="*/ 3465041 h 4412641"/>
              <a:gd name="connsiteX38" fmla="*/ 2149192 w 4114465"/>
              <a:gd name="connsiteY38" fmla="*/ 3273335 h 4412641"/>
              <a:gd name="connsiteX39" fmla="*/ 2224421 w 4114465"/>
              <a:gd name="connsiteY39" fmla="*/ 3201916 h 4412641"/>
              <a:gd name="connsiteX40" fmla="*/ 2517812 w 4114465"/>
              <a:gd name="connsiteY40" fmla="*/ 3404898 h 4412641"/>
              <a:gd name="connsiteX41" fmla="*/ 2766066 w 4114465"/>
              <a:gd name="connsiteY41" fmla="*/ 3442488 h 4412641"/>
              <a:gd name="connsiteX42" fmla="*/ 2593040 w 4114465"/>
              <a:gd name="connsiteY42" fmla="*/ 3231987 h 4412641"/>
              <a:gd name="connsiteX43" fmla="*/ 2307172 w 4114465"/>
              <a:gd name="connsiteY43" fmla="*/ 3032763 h 4412641"/>
              <a:gd name="connsiteX44" fmla="*/ 2344786 w 4114465"/>
              <a:gd name="connsiteY44" fmla="*/ 2935031 h 4412641"/>
              <a:gd name="connsiteX45" fmla="*/ 2608086 w 4114465"/>
              <a:gd name="connsiteY45" fmla="*/ 2987656 h 4412641"/>
              <a:gd name="connsiteX46" fmla="*/ 2852578 w 4114465"/>
              <a:gd name="connsiteY46" fmla="*/ 2938790 h 4412641"/>
              <a:gd name="connsiteX47" fmla="*/ 2502766 w 4114465"/>
              <a:gd name="connsiteY47" fmla="*/ 2765879 h 4412641"/>
              <a:gd name="connsiteX48" fmla="*/ 2145431 w 4114465"/>
              <a:gd name="connsiteY48" fmla="*/ 2656869 h 4412641"/>
              <a:gd name="connsiteX49" fmla="*/ 2036350 w 4114465"/>
              <a:gd name="connsiteY49" fmla="*/ 2487717 h 4412641"/>
              <a:gd name="connsiteX50" fmla="*/ 2352309 w 4114465"/>
              <a:gd name="connsiteY50" fmla="*/ 2446369 h 4412641"/>
              <a:gd name="connsiteX51" fmla="*/ 2299649 w 4114465"/>
              <a:gd name="connsiteY51" fmla="*/ 2262181 h 4412641"/>
              <a:gd name="connsiteX52" fmla="*/ 1863324 w 4114465"/>
              <a:gd name="connsiteY52" fmla="*/ 2288493 h 4412641"/>
              <a:gd name="connsiteX53" fmla="*/ 1543603 w 4114465"/>
              <a:gd name="connsiteY53" fmla="*/ 2262181 h 4412641"/>
              <a:gd name="connsiteX54" fmla="*/ 1231405 w 4114465"/>
              <a:gd name="connsiteY54" fmla="*/ 1923876 h 4412641"/>
              <a:gd name="connsiteX55" fmla="*/ 1024527 w 4114465"/>
              <a:gd name="connsiteY55" fmla="*/ 1033008 h 4412641"/>
              <a:gd name="connsiteX56" fmla="*/ 1077187 w 4114465"/>
              <a:gd name="connsiteY56" fmla="*/ 393988 h 4412641"/>
              <a:gd name="connsiteX57" fmla="*/ 1457091 w 4114465"/>
              <a:gd name="connsiteY57" fmla="*/ 833784 h 4412641"/>
              <a:gd name="connsiteX58" fmla="*/ 1645162 w 4114465"/>
              <a:gd name="connsiteY58" fmla="*/ 1506634 h 4412641"/>
              <a:gd name="connsiteX59" fmla="*/ 1855802 w 4114465"/>
              <a:gd name="connsiteY59" fmla="*/ 1547982 h 4412641"/>
              <a:gd name="connsiteX60" fmla="*/ 1976167 w 4114465"/>
              <a:gd name="connsiteY60" fmla="*/ 510515 h 4412641"/>
              <a:gd name="connsiteX61" fmla="*/ 2273319 w 4114465"/>
              <a:gd name="connsiteY61" fmla="*/ 3058 h 44126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14465" h="4412641">
                <a:moveTo>
                  <a:pt x="2273319" y="3058"/>
                </a:moveTo>
                <a:cubicBezTo>
                  <a:pt x="2499005" y="36889"/>
                  <a:pt x="2495243" y="251148"/>
                  <a:pt x="2468913" y="540587"/>
                </a:cubicBezTo>
                <a:cubicBezTo>
                  <a:pt x="2435061" y="905204"/>
                  <a:pt x="2401208" y="1160812"/>
                  <a:pt x="2378639" y="1536705"/>
                </a:cubicBezTo>
                <a:cubicBezTo>
                  <a:pt x="2359832" y="1912599"/>
                  <a:pt x="2442583" y="1799831"/>
                  <a:pt x="2574233" y="1585572"/>
                </a:cubicBezTo>
                <a:cubicBezTo>
                  <a:pt x="2705883" y="1371312"/>
                  <a:pt x="2694599" y="1341241"/>
                  <a:pt x="2837533" y="1025490"/>
                </a:cubicBezTo>
                <a:cubicBezTo>
                  <a:pt x="2976705" y="713498"/>
                  <a:pt x="3059457" y="367675"/>
                  <a:pt x="3311472" y="514274"/>
                </a:cubicBezTo>
                <a:cubicBezTo>
                  <a:pt x="3563487" y="664632"/>
                  <a:pt x="3371655" y="961588"/>
                  <a:pt x="3247528" y="1228472"/>
                </a:cubicBezTo>
                <a:cubicBezTo>
                  <a:pt x="3123401" y="1495357"/>
                  <a:pt x="3108355" y="1517911"/>
                  <a:pt x="2999274" y="1762242"/>
                </a:cubicBezTo>
                <a:cubicBezTo>
                  <a:pt x="2882670" y="2017850"/>
                  <a:pt x="2961660" y="2187002"/>
                  <a:pt x="3206152" y="1984019"/>
                </a:cubicBezTo>
                <a:cubicBezTo>
                  <a:pt x="3424315" y="1799831"/>
                  <a:pt x="3416792" y="1811108"/>
                  <a:pt x="3582294" y="1660750"/>
                </a:cubicBezTo>
                <a:cubicBezTo>
                  <a:pt x="3747797" y="1514152"/>
                  <a:pt x="3947152" y="1288615"/>
                  <a:pt x="4052472" y="1397625"/>
                </a:cubicBezTo>
                <a:cubicBezTo>
                  <a:pt x="4255589" y="1608125"/>
                  <a:pt x="3913300" y="1882528"/>
                  <a:pt x="3691376" y="2104305"/>
                </a:cubicBezTo>
                <a:cubicBezTo>
                  <a:pt x="3469452" y="2322324"/>
                  <a:pt x="3371655" y="2630557"/>
                  <a:pt x="3315233" y="3092906"/>
                </a:cubicBezTo>
                <a:cubicBezTo>
                  <a:pt x="3285612" y="3333948"/>
                  <a:pt x="3199922" y="3572876"/>
                  <a:pt x="3054593" y="3765485"/>
                </a:cubicBezTo>
                <a:lnTo>
                  <a:pt x="3051010" y="3769741"/>
                </a:lnTo>
                <a:lnTo>
                  <a:pt x="3051516" y="3769703"/>
                </a:lnTo>
                <a:cubicBezTo>
                  <a:pt x="2953787" y="3968976"/>
                  <a:pt x="3028963" y="4281046"/>
                  <a:pt x="3066551" y="4412641"/>
                </a:cubicBezTo>
                <a:cubicBezTo>
                  <a:pt x="3066551" y="4412641"/>
                  <a:pt x="3066551" y="4412641"/>
                  <a:pt x="1773527" y="4412641"/>
                </a:cubicBezTo>
                <a:cubicBezTo>
                  <a:pt x="1725603" y="4229348"/>
                  <a:pt x="1593105" y="4122191"/>
                  <a:pt x="1455322" y="4021380"/>
                </a:cubicBezTo>
                <a:lnTo>
                  <a:pt x="1349499" y="3942923"/>
                </a:lnTo>
                <a:lnTo>
                  <a:pt x="1344471" y="3939882"/>
                </a:lnTo>
                <a:lnTo>
                  <a:pt x="1336849" y="3933544"/>
                </a:lnTo>
                <a:lnTo>
                  <a:pt x="1318713" y="3920098"/>
                </a:lnTo>
                <a:cubicBezTo>
                  <a:pt x="1318713" y="3920098"/>
                  <a:pt x="1318713" y="3920098"/>
                  <a:pt x="1320637" y="3920084"/>
                </a:cubicBezTo>
                <a:lnTo>
                  <a:pt x="1320661" y="3920083"/>
                </a:lnTo>
                <a:lnTo>
                  <a:pt x="1242572" y="3855149"/>
                </a:lnTo>
                <a:cubicBezTo>
                  <a:pt x="876891" y="3500986"/>
                  <a:pt x="975628" y="2974500"/>
                  <a:pt x="151877" y="2653111"/>
                </a:cubicBezTo>
                <a:cubicBezTo>
                  <a:pt x="-194174" y="2517789"/>
                  <a:pt x="125547" y="2239627"/>
                  <a:pt x="373801" y="2209556"/>
                </a:cubicBezTo>
                <a:cubicBezTo>
                  <a:pt x="768750" y="2153172"/>
                  <a:pt x="1035811" y="2468922"/>
                  <a:pt x="1148654" y="2784673"/>
                </a:cubicBezTo>
                <a:cubicBezTo>
                  <a:pt x="1231405" y="3013969"/>
                  <a:pt x="1310395" y="3138014"/>
                  <a:pt x="1468375" y="3224469"/>
                </a:cubicBezTo>
                <a:cubicBezTo>
                  <a:pt x="1633878" y="3318443"/>
                  <a:pt x="1727913" y="3442488"/>
                  <a:pt x="1776812" y="3562774"/>
                </a:cubicBezTo>
                <a:cubicBezTo>
                  <a:pt x="1825710" y="3679301"/>
                  <a:pt x="1889654" y="3814623"/>
                  <a:pt x="1983690" y="3807105"/>
                </a:cubicBezTo>
                <a:cubicBezTo>
                  <a:pt x="2066441" y="3799587"/>
                  <a:pt x="1968644" y="3675542"/>
                  <a:pt x="1938553" y="3589086"/>
                </a:cubicBezTo>
                <a:cubicBezTo>
                  <a:pt x="1908461" y="3506390"/>
                  <a:pt x="1934791" y="3566533"/>
                  <a:pt x="1897177" y="3453765"/>
                </a:cubicBezTo>
                <a:cubicBezTo>
                  <a:pt x="1863324" y="3344755"/>
                  <a:pt x="1934791" y="3310925"/>
                  <a:pt x="2006258" y="3393622"/>
                </a:cubicBezTo>
                <a:cubicBezTo>
                  <a:pt x="2070203" y="3465041"/>
                  <a:pt x="2085248" y="3480077"/>
                  <a:pt x="2134147" y="3574051"/>
                </a:cubicBezTo>
                <a:cubicBezTo>
                  <a:pt x="2194330" y="3679301"/>
                  <a:pt x="2280842" y="3807105"/>
                  <a:pt x="2359832" y="3761998"/>
                </a:cubicBezTo>
                <a:cubicBezTo>
                  <a:pt x="2450106" y="3713131"/>
                  <a:pt x="2329741" y="3570292"/>
                  <a:pt x="2262035" y="3465041"/>
                </a:cubicBezTo>
                <a:cubicBezTo>
                  <a:pt x="2205614" y="3374827"/>
                  <a:pt x="2186807" y="3367309"/>
                  <a:pt x="2149192" y="3273335"/>
                </a:cubicBezTo>
                <a:cubicBezTo>
                  <a:pt x="2107817" y="3175603"/>
                  <a:pt x="2149192" y="3168085"/>
                  <a:pt x="2224421" y="3201916"/>
                </a:cubicBezTo>
                <a:cubicBezTo>
                  <a:pt x="2363594" y="3269577"/>
                  <a:pt x="2401208" y="3337237"/>
                  <a:pt x="2517812" y="3404898"/>
                </a:cubicBezTo>
                <a:cubicBezTo>
                  <a:pt x="2630655" y="3472559"/>
                  <a:pt x="2724690" y="3502631"/>
                  <a:pt x="2766066" y="3442488"/>
                </a:cubicBezTo>
                <a:cubicBezTo>
                  <a:pt x="2811203" y="3374827"/>
                  <a:pt x="2709644" y="3310925"/>
                  <a:pt x="2593040" y="3231987"/>
                </a:cubicBezTo>
                <a:cubicBezTo>
                  <a:pt x="2487720" y="3164326"/>
                  <a:pt x="2404969" y="3115460"/>
                  <a:pt x="2307172" y="3032763"/>
                </a:cubicBezTo>
                <a:cubicBezTo>
                  <a:pt x="2220659" y="2961344"/>
                  <a:pt x="2307172" y="2927513"/>
                  <a:pt x="2344786" y="2935031"/>
                </a:cubicBezTo>
                <a:cubicBezTo>
                  <a:pt x="2446345" y="2957585"/>
                  <a:pt x="2510289" y="2968861"/>
                  <a:pt x="2608086" y="2987656"/>
                </a:cubicBezTo>
                <a:cubicBezTo>
                  <a:pt x="2705883" y="3010210"/>
                  <a:pt x="2852578" y="3021487"/>
                  <a:pt x="2852578" y="2938790"/>
                </a:cubicBezTo>
                <a:cubicBezTo>
                  <a:pt x="2852578" y="2848575"/>
                  <a:pt x="2679553" y="2795950"/>
                  <a:pt x="2502766" y="2765879"/>
                </a:cubicBezTo>
                <a:cubicBezTo>
                  <a:pt x="2382401" y="2743325"/>
                  <a:pt x="2318456" y="2743325"/>
                  <a:pt x="2145431" y="2656869"/>
                </a:cubicBezTo>
                <a:cubicBezTo>
                  <a:pt x="2089010" y="2626798"/>
                  <a:pt x="1957360" y="2547860"/>
                  <a:pt x="2036350" y="2487717"/>
                </a:cubicBezTo>
                <a:cubicBezTo>
                  <a:pt x="2096533" y="2442610"/>
                  <a:pt x="2216898" y="2514030"/>
                  <a:pt x="2352309" y="2446369"/>
                </a:cubicBezTo>
                <a:cubicBezTo>
                  <a:pt x="2457629" y="2389985"/>
                  <a:pt x="2544142" y="2171966"/>
                  <a:pt x="2299649" y="2262181"/>
                </a:cubicBezTo>
                <a:cubicBezTo>
                  <a:pt x="2149192" y="2318565"/>
                  <a:pt x="2006258" y="2337360"/>
                  <a:pt x="1863324" y="2288493"/>
                </a:cubicBezTo>
                <a:cubicBezTo>
                  <a:pt x="1784335" y="2258422"/>
                  <a:pt x="1709106" y="2250904"/>
                  <a:pt x="1543603" y="2262181"/>
                </a:cubicBezTo>
                <a:cubicBezTo>
                  <a:pt x="1385624" y="2269699"/>
                  <a:pt x="1287826" y="2153172"/>
                  <a:pt x="1231405" y="1923876"/>
                </a:cubicBezTo>
                <a:cubicBezTo>
                  <a:pt x="1114801" y="1457768"/>
                  <a:pt x="1095994" y="1322446"/>
                  <a:pt x="1024527" y="1033008"/>
                </a:cubicBezTo>
                <a:cubicBezTo>
                  <a:pt x="945537" y="709739"/>
                  <a:pt x="862786" y="480444"/>
                  <a:pt x="1077187" y="393988"/>
                </a:cubicBezTo>
                <a:cubicBezTo>
                  <a:pt x="1340487" y="292497"/>
                  <a:pt x="1419477" y="653355"/>
                  <a:pt x="1457091" y="833784"/>
                </a:cubicBezTo>
                <a:cubicBezTo>
                  <a:pt x="1490944" y="1014213"/>
                  <a:pt x="1554888" y="1269821"/>
                  <a:pt x="1645162" y="1506634"/>
                </a:cubicBezTo>
                <a:cubicBezTo>
                  <a:pt x="1739197" y="1743447"/>
                  <a:pt x="1806903" y="1807349"/>
                  <a:pt x="1855802" y="1547982"/>
                </a:cubicBezTo>
                <a:cubicBezTo>
                  <a:pt x="1904700" y="1284857"/>
                  <a:pt x="1946076" y="848820"/>
                  <a:pt x="1976167" y="510515"/>
                </a:cubicBezTo>
                <a:cubicBezTo>
                  <a:pt x="2002497" y="221077"/>
                  <a:pt x="2047634" y="-30772"/>
                  <a:pt x="2273319" y="3058"/>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2.70833E-06 -2.22222E-06 L 0.23997 0.28889" pathEditMode="relative" rAng="0" ptsTypes="AA">
                                      <p:cBhvr>
                                        <p:cTn id="13" dur="650" spd="-100000" fill="hold"/>
                                        <p:tgtEl>
                                          <p:spTgt spid="80"/>
                                        </p:tgtEl>
                                        <p:attrNameLst>
                                          <p:attrName>ppt_x</p:attrName>
                                          <p:attrName>ppt_y</p:attrName>
                                        </p:attrNameLst>
                                      </p:cBhvr>
                                      <p:rCtr x="11992" y="14444"/>
                                    </p:animMotion>
                                  </p:childTnLst>
                                </p:cTn>
                              </p:par>
                              <p:par>
                                <p:cTn id="14" presetID="1" presetClass="entr" presetSubtype="0" fill="hold" nodeType="withEffect">
                                  <p:stCondLst>
                                    <p:cond delay="300"/>
                                  </p:stCondLst>
                                  <p:childTnLst>
                                    <p:set>
                                      <p:cBhvr>
                                        <p:cTn id="15" dur="1" fill="hold">
                                          <p:stCondLst>
                                            <p:cond delay="0"/>
                                          </p:stCondLst>
                                        </p:cTn>
                                        <p:tgtEl>
                                          <p:spTgt spid="81"/>
                                        </p:tgtEl>
                                        <p:attrNameLst>
                                          <p:attrName>style.visibility</p:attrName>
                                        </p:attrNameLst>
                                      </p:cBhvr>
                                      <p:to>
                                        <p:strVal val="visible"/>
                                      </p:to>
                                    </p:set>
                                  </p:childTnLst>
                                </p:cTn>
                              </p:par>
                              <p:par>
                                <p:cTn id="16" presetID="42" presetClass="path" presetSubtype="0" accel="50000" decel="50000" fill="hold" nodeType="withEffect">
                                  <p:stCondLst>
                                    <p:cond delay="300"/>
                                  </p:stCondLst>
                                  <p:childTnLst>
                                    <p:animMotion origin="layout" path="M 1.04167E-06 1.48148E-06 L 0.15143 0.50023" pathEditMode="relative" rAng="0" ptsTypes="AA">
                                      <p:cBhvr>
                                        <p:cTn id="17" dur="650" spd="-100000" fill="hold"/>
                                        <p:tgtEl>
                                          <p:spTgt spid="81"/>
                                        </p:tgtEl>
                                        <p:attrNameLst>
                                          <p:attrName>ppt_x</p:attrName>
                                          <p:attrName>ppt_y</p:attrName>
                                        </p:attrNameLst>
                                      </p:cBhvr>
                                      <p:rCtr x="7565" y="25000"/>
                                    </p:animMotion>
                                  </p:childTnLst>
                                </p:cTn>
                              </p:par>
                              <p:par>
                                <p:cTn id="18" presetID="1" presetClass="entr" presetSubtype="0" fill="hold" nodeType="withEffect">
                                  <p:stCondLst>
                                    <p:cond delay="600"/>
                                  </p:stCondLst>
                                  <p:childTnLst>
                                    <p:set>
                                      <p:cBhvr>
                                        <p:cTn id="19" dur="1" fill="hold">
                                          <p:stCondLst>
                                            <p:cond delay="0"/>
                                          </p:stCondLst>
                                        </p:cTn>
                                        <p:tgtEl>
                                          <p:spTgt spid="82"/>
                                        </p:tgtEl>
                                        <p:attrNameLst>
                                          <p:attrName>style.visibility</p:attrName>
                                        </p:attrNameLst>
                                      </p:cBhvr>
                                      <p:to>
                                        <p:strVal val="visible"/>
                                      </p:to>
                                    </p:set>
                                  </p:childTnLst>
                                </p:cTn>
                              </p:par>
                              <p:par>
                                <p:cTn id="20" presetID="42" presetClass="path" presetSubtype="0" accel="50000" decel="50000" fill="hold" nodeType="withEffect">
                                  <p:stCondLst>
                                    <p:cond delay="600"/>
                                  </p:stCondLst>
                                  <p:childTnLst>
                                    <p:animMotion origin="layout" path="M 1.66667E-06 1.85185E-06 L 0.02057 0.58935" pathEditMode="relative" rAng="0" ptsTypes="AA">
                                      <p:cBhvr>
                                        <p:cTn id="21" dur="650" spd="-100000" fill="hold"/>
                                        <p:tgtEl>
                                          <p:spTgt spid="82"/>
                                        </p:tgtEl>
                                        <p:attrNameLst>
                                          <p:attrName>ppt_x</p:attrName>
                                          <p:attrName>ppt_y</p:attrName>
                                        </p:attrNameLst>
                                      </p:cBhvr>
                                      <p:rCtr x="1029" y="29468"/>
                                    </p:animMotion>
                                  </p:childTnLst>
                                </p:cTn>
                              </p:par>
                              <p:par>
                                <p:cTn id="22" presetID="1" presetClass="entr" presetSubtype="0" fill="hold" nodeType="withEffect">
                                  <p:stCondLst>
                                    <p:cond delay="900"/>
                                  </p:stCondLst>
                                  <p:childTnLst>
                                    <p:set>
                                      <p:cBhvr>
                                        <p:cTn id="23" dur="1" fill="hold">
                                          <p:stCondLst>
                                            <p:cond delay="0"/>
                                          </p:stCondLst>
                                        </p:cTn>
                                        <p:tgtEl>
                                          <p:spTgt spid="83"/>
                                        </p:tgtEl>
                                        <p:attrNameLst>
                                          <p:attrName>style.visibility</p:attrName>
                                        </p:attrNameLst>
                                      </p:cBhvr>
                                      <p:to>
                                        <p:strVal val="visible"/>
                                      </p:to>
                                    </p:set>
                                  </p:childTnLst>
                                </p:cTn>
                              </p:par>
                              <p:par>
                                <p:cTn id="24" presetID="42" presetClass="path" presetSubtype="0" accel="50000" decel="50000" fill="hold" nodeType="withEffect">
                                  <p:stCondLst>
                                    <p:cond delay="900"/>
                                  </p:stCondLst>
                                  <p:childTnLst>
                                    <p:animMotion origin="layout" path="M -4.16667E-07 1.48148E-06 L -0.11823 0.50023" pathEditMode="relative" rAng="0" ptsTypes="AA">
                                      <p:cBhvr>
                                        <p:cTn id="25" dur="650" spd="-100000" fill="hold"/>
                                        <p:tgtEl>
                                          <p:spTgt spid="83"/>
                                        </p:tgtEl>
                                        <p:attrNameLst>
                                          <p:attrName>ppt_x</p:attrName>
                                          <p:attrName>ppt_y</p:attrName>
                                        </p:attrNameLst>
                                      </p:cBhvr>
                                      <p:rCtr x="-5911" y="25000"/>
                                    </p:animMotion>
                                  </p:childTnLst>
                                </p:cTn>
                              </p:par>
                              <p:par>
                                <p:cTn id="26" presetID="1" presetClass="entr" presetSubtype="0" fill="hold" nodeType="withEffect">
                                  <p:stCondLst>
                                    <p:cond delay="1200"/>
                                  </p:stCondLst>
                                  <p:childTnLst>
                                    <p:set>
                                      <p:cBhvr>
                                        <p:cTn id="27" dur="1" fill="hold">
                                          <p:stCondLst>
                                            <p:cond delay="0"/>
                                          </p:stCondLst>
                                        </p:cTn>
                                        <p:tgtEl>
                                          <p:spTgt spid="84"/>
                                        </p:tgtEl>
                                        <p:attrNameLst>
                                          <p:attrName>style.visibility</p:attrName>
                                        </p:attrNameLst>
                                      </p:cBhvr>
                                      <p:to>
                                        <p:strVal val="visible"/>
                                      </p:to>
                                    </p:set>
                                  </p:childTnLst>
                                </p:cTn>
                              </p:par>
                              <p:par>
                                <p:cTn id="28" presetID="42" presetClass="path" presetSubtype="0" accel="50000" decel="50000" fill="hold" nodeType="withEffect">
                                  <p:stCondLst>
                                    <p:cond delay="1200"/>
                                  </p:stCondLst>
                                  <p:childTnLst>
                                    <p:animMotion origin="layout" path="M -3.125E-06 3.7037E-07 L -0.19414 0.28426" pathEditMode="relative" rAng="0" ptsTypes="AA">
                                      <p:cBhvr>
                                        <p:cTn id="29" dur="650" spd="-100000" fill="hold"/>
                                        <p:tgtEl>
                                          <p:spTgt spid="84"/>
                                        </p:tgtEl>
                                        <p:attrNameLst>
                                          <p:attrName>ppt_x</p:attrName>
                                          <p:attrName>ppt_y</p:attrName>
                                        </p:attrNameLst>
                                      </p:cBhvr>
                                      <p:rCtr x="-9714" y="14213"/>
                                    </p:animMotion>
                                  </p:childTnLst>
                                </p:cTn>
                              </p:par>
                            </p:childTnLst>
                          </p:cTn>
                        </p:par>
                        <p:par>
                          <p:cTn id="30" fill="hold" nodeType="afterGroup">
                            <p:stCondLst>
                              <p:cond delay="2350"/>
                            </p:stCondLst>
                            <p:childTnLst>
                              <p:par>
                                <p:cTn id="31" presetID="16" presetClass="entr" presetSubtype="21"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barn(inVertical)">
                                      <p:cBhvr>
                                        <p:cTn id="36" dur="500"/>
                                        <p:tgtEl>
                                          <p:spTgt spid="67"/>
                                        </p:tgtEl>
                                      </p:cBhvr>
                                    </p:animEffect>
                                  </p:childTnLst>
                                </p:cTn>
                              </p:par>
                              <p:par>
                                <p:cTn id="37" presetID="16" presetClass="entr" presetSubtype="21" fill="hold" grpId="0" nodeType="withEffect">
                                  <p:stCondLst>
                                    <p:cond delay="300"/>
                                  </p:stCondLst>
                                  <p:childTnLst>
                                    <p:set>
                                      <p:cBhvr>
                                        <p:cTn id="38" dur="1" fill="hold">
                                          <p:stCondLst>
                                            <p:cond delay="0"/>
                                          </p:stCondLst>
                                        </p:cTn>
                                        <p:tgtEl>
                                          <p:spTgt spid="71"/>
                                        </p:tgtEl>
                                        <p:attrNameLst>
                                          <p:attrName>style.visibility</p:attrName>
                                        </p:attrNameLst>
                                      </p:cBhvr>
                                      <p:to>
                                        <p:strVal val="visible"/>
                                      </p:to>
                                    </p:set>
                                    <p:animEffect transition="in" filter="barn(inVertical)">
                                      <p:cBhvr>
                                        <p:cTn id="39" dur="500"/>
                                        <p:tgtEl>
                                          <p:spTgt spid="71"/>
                                        </p:tgtEl>
                                      </p:cBhvr>
                                    </p:animEffect>
                                  </p:childTnLst>
                                </p:cTn>
                              </p:par>
                              <p:par>
                                <p:cTn id="40" presetID="16" presetClass="entr" presetSubtype="21" fill="hold" grpId="0" nodeType="withEffect">
                                  <p:stCondLst>
                                    <p:cond delay="300"/>
                                  </p:stCondLst>
                                  <p:childTnLst>
                                    <p:set>
                                      <p:cBhvr>
                                        <p:cTn id="41" dur="1" fill="hold">
                                          <p:stCondLst>
                                            <p:cond delay="0"/>
                                          </p:stCondLst>
                                        </p:cTn>
                                        <p:tgtEl>
                                          <p:spTgt spid="70"/>
                                        </p:tgtEl>
                                        <p:attrNameLst>
                                          <p:attrName>style.visibility</p:attrName>
                                        </p:attrNameLst>
                                      </p:cBhvr>
                                      <p:to>
                                        <p:strVal val="visible"/>
                                      </p:to>
                                    </p:set>
                                    <p:animEffect transition="in" filter="barn(inVertical)">
                                      <p:cBhvr>
                                        <p:cTn id="42" dur="500"/>
                                        <p:tgtEl>
                                          <p:spTgt spid="70"/>
                                        </p:tgtEl>
                                      </p:cBhvr>
                                    </p:animEffect>
                                  </p:childTnLst>
                                </p:cTn>
                              </p:par>
                              <p:par>
                                <p:cTn id="43" presetID="16" presetClass="entr" presetSubtype="21" fill="hold" grpId="0" nodeType="withEffect">
                                  <p:stCondLst>
                                    <p:cond delay="600"/>
                                  </p:stCondLst>
                                  <p:childTnLst>
                                    <p:set>
                                      <p:cBhvr>
                                        <p:cTn id="44" dur="1" fill="hold">
                                          <p:stCondLst>
                                            <p:cond delay="0"/>
                                          </p:stCondLst>
                                        </p:cTn>
                                        <p:tgtEl>
                                          <p:spTgt spid="75"/>
                                        </p:tgtEl>
                                        <p:attrNameLst>
                                          <p:attrName>style.visibility</p:attrName>
                                        </p:attrNameLst>
                                      </p:cBhvr>
                                      <p:to>
                                        <p:strVal val="visible"/>
                                      </p:to>
                                    </p:set>
                                    <p:animEffect transition="in" filter="barn(inVertical)">
                                      <p:cBhvr>
                                        <p:cTn id="45" dur="500"/>
                                        <p:tgtEl>
                                          <p:spTgt spid="75"/>
                                        </p:tgtEl>
                                      </p:cBhvr>
                                    </p:animEffect>
                                  </p:childTnLst>
                                </p:cTn>
                              </p:par>
                              <p:par>
                                <p:cTn id="46" presetID="16" presetClass="entr" presetSubtype="21" fill="hold" grpId="0" nodeType="withEffect">
                                  <p:stCondLst>
                                    <p:cond delay="600"/>
                                  </p:stCondLst>
                                  <p:childTnLst>
                                    <p:set>
                                      <p:cBhvr>
                                        <p:cTn id="47" dur="1" fill="hold">
                                          <p:stCondLst>
                                            <p:cond delay="0"/>
                                          </p:stCondLst>
                                        </p:cTn>
                                        <p:tgtEl>
                                          <p:spTgt spid="74"/>
                                        </p:tgtEl>
                                        <p:attrNameLst>
                                          <p:attrName>style.visibility</p:attrName>
                                        </p:attrNameLst>
                                      </p:cBhvr>
                                      <p:to>
                                        <p:strVal val="visible"/>
                                      </p:to>
                                    </p:set>
                                    <p:animEffect transition="in" filter="barn(inVertical)">
                                      <p:cBhvr>
                                        <p:cTn id="48" dur="500"/>
                                        <p:tgtEl>
                                          <p:spTgt spid="74"/>
                                        </p:tgtEl>
                                      </p:cBhvr>
                                    </p:animEffect>
                                  </p:childTnLst>
                                </p:cTn>
                              </p:par>
                              <p:par>
                                <p:cTn id="49" presetID="16" presetClass="entr" presetSubtype="21" fill="hold" grpId="0" nodeType="withEffect">
                                  <p:stCondLst>
                                    <p:cond delay="900"/>
                                  </p:stCondLst>
                                  <p:childTnLst>
                                    <p:set>
                                      <p:cBhvr>
                                        <p:cTn id="50" dur="1" fill="hold">
                                          <p:stCondLst>
                                            <p:cond delay="0"/>
                                          </p:stCondLst>
                                        </p:cTn>
                                        <p:tgtEl>
                                          <p:spTgt spid="77"/>
                                        </p:tgtEl>
                                        <p:attrNameLst>
                                          <p:attrName>style.visibility</p:attrName>
                                        </p:attrNameLst>
                                      </p:cBhvr>
                                      <p:to>
                                        <p:strVal val="visible"/>
                                      </p:to>
                                    </p:set>
                                    <p:animEffect transition="in" filter="barn(inVertical)">
                                      <p:cBhvr>
                                        <p:cTn id="51" dur="500"/>
                                        <p:tgtEl>
                                          <p:spTgt spid="77"/>
                                        </p:tgtEl>
                                      </p:cBhvr>
                                    </p:animEffect>
                                  </p:childTnLst>
                                </p:cTn>
                              </p:par>
                              <p:par>
                                <p:cTn id="52" presetID="16" presetClass="entr" presetSubtype="21" fill="hold" grpId="0" nodeType="withEffect">
                                  <p:stCondLst>
                                    <p:cond delay="900"/>
                                  </p:stCondLst>
                                  <p:childTnLst>
                                    <p:set>
                                      <p:cBhvr>
                                        <p:cTn id="53" dur="1" fill="hold">
                                          <p:stCondLst>
                                            <p:cond delay="0"/>
                                          </p:stCondLst>
                                        </p:cTn>
                                        <p:tgtEl>
                                          <p:spTgt spid="76"/>
                                        </p:tgtEl>
                                        <p:attrNameLst>
                                          <p:attrName>style.visibility</p:attrName>
                                        </p:attrNameLst>
                                      </p:cBhvr>
                                      <p:to>
                                        <p:strVal val="visible"/>
                                      </p:to>
                                    </p:set>
                                    <p:animEffect transition="in" filter="barn(inVertical)">
                                      <p:cBhvr>
                                        <p:cTn id="54" dur="500"/>
                                        <p:tgtEl>
                                          <p:spTgt spid="76"/>
                                        </p:tgtEl>
                                      </p:cBhvr>
                                    </p:animEffect>
                                  </p:childTnLst>
                                </p:cTn>
                              </p:par>
                              <p:par>
                                <p:cTn id="55" presetID="16" presetClass="entr" presetSubtype="21" fill="hold" grpId="0" nodeType="withEffect">
                                  <p:stCondLst>
                                    <p:cond delay="120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120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0" grpId="0"/>
      <p:bldP spid="71" grpId="0"/>
      <p:bldP spid="74" grpId="0"/>
      <p:bldP spid="75" grpId="0"/>
      <p:bldP spid="76" grpId="0"/>
      <p:bldP spid="77" grpId="0"/>
      <p:bldP spid="78" grpId="0"/>
      <p:bldP spid="79" grpId="0"/>
      <p:bldP spid="53"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2"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圆角淘宝店chenying0907出品 25"/>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淘宝店chenying0907出品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不确定因素</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淘宝店chenying0907出品 9"/>
          <p:cNvSpPr txBox="1"/>
          <p:nvPr/>
        </p:nvSpPr>
        <p:spPr>
          <a:xfrm>
            <a:off x="5238192"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损耗问题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淘宝店chenying0907出品 9"/>
          <p:cNvSpPr txBox="1"/>
          <p:nvPr/>
        </p:nvSpPr>
        <p:spPr>
          <a:xfrm>
            <a:off x="3823832"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应变措施</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淘宝店chenying0907出品 9"/>
          <p:cNvSpPr txBox="1"/>
          <p:nvPr/>
        </p:nvSpPr>
        <p:spPr>
          <a:xfrm>
            <a:off x="5238192"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执行细节</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淘宝店chenying0907出品 9"/>
          <p:cNvSpPr txBox="1"/>
          <p:nvPr/>
        </p:nvSpPr>
        <p:spPr>
          <a:xfrm>
            <a:off x="3823831" y="1963431"/>
            <a:ext cx="3232445"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问题及细节把握</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34" name="TextBox 20"/>
          <p:cNvSpPr txBox="1"/>
          <p:nvPr/>
        </p:nvSpPr>
        <p:spPr>
          <a:xfrm>
            <a:off x="2671285" y="2063919"/>
            <a:ext cx="769442" cy="1015663"/>
          </a:xfrm>
          <a:prstGeom prst="rect">
            <a:avLst/>
          </a:prstGeom>
          <a:noFill/>
        </p:spPr>
        <p:txBody>
          <a:bodyPr wrap="none" lIns="0" tIns="0" rIns="0" bIns="0" rtlCol="0">
            <a:spAutoFit/>
          </a:bodyPr>
          <a:lstStyle/>
          <a:p>
            <a:pPr algn="ctr"/>
            <a:r>
              <a:rPr lang="en-US" altLang="zh-CN" sz="6600" spc="300">
                <a:solidFill>
                  <a:schemeClr val="accent1"/>
                </a:solidFill>
                <a:latin typeface="Agency FB" panose="020b0503020202020204" pitchFamily="34" charset="0"/>
                <a:ea typeface="微软雅黑" panose="020b0503020204020204" pitchFamily="34" charset="-122"/>
              </a:rPr>
              <a:t>04</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39"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0" name="淘宝店chenying0907出品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41" name="淘宝店chenying0907出品 40"/>
          <p:cNvGrpSpPr/>
          <p:nvPr/>
        </p:nvGrpSpPr>
        <p:grpSpPr>
          <a:xfrm>
            <a:off x="5180602" y="4710983"/>
            <a:ext cx="189663" cy="221151"/>
            <a:chOff x="944563" y="3860794"/>
            <a:chExt cx="392112" cy="457207"/>
          </a:xfrm>
          <a:solidFill>
            <a:schemeClr val="bg1">
              <a:lumMod val="65000"/>
            </a:schemeClr>
          </a:solidFill>
        </p:grpSpPr>
        <p:sp>
          <p:nvSpPr>
            <p:cNvPr id="42"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43"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44"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45" name="淘宝店chenying0907出品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46" name="淘宝店chenying0907出品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47" name="淘宝店chenying0907出品 46"/>
          <p:cNvGrpSpPr/>
          <p:nvPr/>
        </p:nvGrpSpPr>
        <p:grpSpPr>
          <a:xfrm>
            <a:off x="5622921" y="4740665"/>
            <a:ext cx="236964" cy="161787"/>
            <a:chOff x="4913498" y="4006828"/>
            <a:chExt cx="359542" cy="245478"/>
          </a:xfrm>
          <a:solidFill>
            <a:schemeClr val="bg1">
              <a:lumMod val="65000"/>
            </a:schemeClr>
          </a:solidFill>
        </p:grpSpPr>
        <p:sp>
          <p:nvSpPr>
            <p:cNvPr id="48" name="淘宝店chenying0907出品 47"/>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49"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25" name="五边形 24"/>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300"/>
                                        <p:tgtEl>
                                          <p:spTgt spid="33"/>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nodeType="afterGroup">
                            <p:stCondLst>
                              <p:cond delay="31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15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45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nodeType="withEffect">
                                  <p:stCondLst>
                                    <p:cond delay="6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nodeType="withEffect">
                                  <p:stCondLst>
                                    <p:cond delay="75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p:bldP spid="31" grpId="0"/>
      <p:bldP spid="32" grpId="0"/>
      <p:bldP spid="33" grpId="0"/>
      <p:bldP spid="34" grpId="0"/>
      <p:bldP spid="39" grpId="0" animBg="1"/>
      <p:bldP spid="40" grpId="0" animBg="1"/>
      <p:bldP spid="45" grpId="0" animBg="1"/>
      <p:bldP spid="46" grpId="0" animBg="1"/>
      <p:bldP spid="25"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不确定因素</a:t>
            </a:r>
            <a:endParaRPr lang="zh-CN" altLang="en-US"/>
          </a:p>
        </p:txBody>
      </p:sp>
      <p:grpSp>
        <p:nvGrpSpPr>
          <p:cNvPr id="47" name="淘宝店chenying0907出品 46"/>
          <p:cNvGrpSpPr/>
          <p:nvPr/>
        </p:nvGrpSpPr>
        <p:grpSpPr>
          <a:xfrm>
            <a:off x="524774" y="932613"/>
            <a:ext cx="1892961" cy="3853383"/>
            <a:chOff x="699698" y="1340769"/>
            <a:chExt cx="2523948" cy="5137844"/>
          </a:xfrm>
        </p:grpSpPr>
        <p:sp>
          <p:nvSpPr>
            <p:cNvPr id="71" name="淘宝店chenying0907出品 70"/>
            <p:cNvSpPr/>
            <p:nvPr/>
          </p:nvSpPr>
          <p:spPr bwMode="auto">
            <a:xfrm rot="5400000">
              <a:off x="-607250" y="2647717"/>
              <a:ext cx="5137844" cy="2523948"/>
            </a:xfrm>
            <a:custGeom>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accent1"/>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6" name="淘宝店chenying0907出品 45"/>
            <p:cNvSpPr/>
            <p:nvPr/>
          </p:nvSpPr>
          <p:spPr>
            <a:xfrm>
              <a:off x="773540" y="2423160"/>
              <a:ext cx="2376264" cy="62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29"/>
          <p:cNvSpPr txBox="1"/>
          <p:nvPr/>
        </p:nvSpPr>
        <p:spPr>
          <a:xfrm>
            <a:off x="818545" y="2523660"/>
            <a:ext cx="1264683" cy="757964"/>
          </a:xfrm>
          <a:prstGeom prst="rect">
            <a:avLst/>
          </a:prstGeom>
          <a:noFill/>
        </p:spPr>
        <p:txBody>
          <a:bodyPr wrap="square" lIns="0" tIns="0" rIns="0" bIns="0" rtlCol="0">
            <a:spAutoFit/>
          </a:bodyPr>
          <a:lstStyle/>
          <a:p>
            <a:pPr algn="just">
              <a:lnSpc>
                <a:spcPts val="15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TextBox 30"/>
          <p:cNvSpPr txBox="1"/>
          <p:nvPr/>
        </p:nvSpPr>
        <p:spPr>
          <a:xfrm>
            <a:off x="636844" y="1817842"/>
            <a:ext cx="1662128" cy="323165"/>
          </a:xfrm>
          <a:prstGeom prst="rect">
            <a:avLst/>
          </a:prstGeom>
          <a:noFill/>
        </p:spPr>
        <p:txBody>
          <a:bodyPr wrap="square" lIns="0" tIns="0" rIns="0" bIns="0"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内部环境问题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72" name="TextBox 20"/>
          <p:cNvSpPr txBox="1"/>
          <p:nvPr/>
        </p:nvSpPr>
        <p:spPr>
          <a:xfrm>
            <a:off x="1310152" y="1206322"/>
            <a:ext cx="322205" cy="461665"/>
          </a:xfrm>
          <a:prstGeom prst="rect">
            <a:avLst/>
          </a:prstGeom>
          <a:noFill/>
        </p:spPr>
        <p:txBody>
          <a:bodyPr wrap="none" lIns="0" tIns="0" rIns="0" bIns="0" rtlCol="0">
            <a:spAutoFit/>
          </a:bodyPr>
          <a:lstStyle/>
          <a:p>
            <a:pPr algn="ctr"/>
            <a:r>
              <a:rPr lang="en-US" altLang="zh-CN" sz="3000" spc="300">
                <a:solidFill>
                  <a:schemeClr val="accent1"/>
                </a:solidFill>
                <a:latin typeface="Agency FB" panose="020b0503020202020204" pitchFamily="34" charset="0"/>
                <a:ea typeface="微软雅黑" panose="020b0503020204020204" pitchFamily="34" charset="-122"/>
              </a:rPr>
              <a:t>01</a:t>
            </a:r>
            <a:endParaRPr lang="zh-CN" altLang="en-US" sz="3000" spc="300">
              <a:solidFill>
                <a:schemeClr val="accent1"/>
              </a:solidFill>
              <a:latin typeface="Agency FB" panose="020b0503020202020204" pitchFamily="34" charset="0"/>
              <a:ea typeface="微软雅黑" panose="020b0503020204020204" pitchFamily="34" charset="-122"/>
            </a:endParaRPr>
          </a:p>
        </p:txBody>
      </p:sp>
      <p:grpSp>
        <p:nvGrpSpPr>
          <p:cNvPr id="78" name="淘宝店chenying0907出品 77"/>
          <p:cNvGrpSpPr/>
          <p:nvPr/>
        </p:nvGrpSpPr>
        <p:grpSpPr>
          <a:xfrm>
            <a:off x="2592221" y="932613"/>
            <a:ext cx="1892961" cy="3853383"/>
            <a:chOff x="699698" y="1340769"/>
            <a:chExt cx="2523948" cy="5137844"/>
          </a:xfrm>
          <a:solidFill>
            <a:schemeClr val="tx1">
              <a:lumMod val="75000"/>
              <a:lumOff val="25000"/>
            </a:schemeClr>
          </a:solidFill>
        </p:grpSpPr>
        <p:sp>
          <p:nvSpPr>
            <p:cNvPr id="79" name="淘宝店chenying0907出品 78"/>
            <p:cNvSpPr/>
            <p:nvPr/>
          </p:nvSpPr>
          <p:spPr bwMode="auto">
            <a:xfrm rot="5400000">
              <a:off x="-607250" y="2647717"/>
              <a:ext cx="5137844" cy="2523948"/>
            </a:xfrm>
            <a:custGeom>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accent3"/>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0" name="淘宝店chenying0907出品 79"/>
            <p:cNvSpPr/>
            <p:nvPr/>
          </p:nvSpPr>
          <p:spPr>
            <a:xfrm>
              <a:off x="773540" y="2423160"/>
              <a:ext cx="2376264" cy="626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29"/>
          <p:cNvSpPr txBox="1"/>
          <p:nvPr/>
        </p:nvSpPr>
        <p:spPr>
          <a:xfrm>
            <a:off x="2906360" y="2523660"/>
            <a:ext cx="1264683" cy="757964"/>
          </a:xfrm>
          <a:prstGeom prst="rect">
            <a:avLst/>
          </a:prstGeom>
          <a:noFill/>
        </p:spPr>
        <p:txBody>
          <a:bodyPr wrap="square" lIns="0" tIns="0" rIns="0" bIns="0" rtlCol="0">
            <a:spAutoFit/>
          </a:bodyPr>
          <a:lstStyle/>
          <a:p>
            <a:pPr algn="just">
              <a:lnSpc>
                <a:spcPts val="15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30"/>
          <p:cNvSpPr txBox="1"/>
          <p:nvPr/>
        </p:nvSpPr>
        <p:spPr>
          <a:xfrm>
            <a:off x="2707638" y="1817842"/>
            <a:ext cx="1662128" cy="323165"/>
          </a:xfrm>
          <a:prstGeom prst="rect">
            <a:avLst/>
          </a:prstGeom>
          <a:noFill/>
        </p:spPr>
        <p:txBody>
          <a:bodyPr wrap="square" lIns="0" tIns="0" rIns="0" bIns="0"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场地限制问题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84" name="TextBox 20"/>
          <p:cNvSpPr txBox="1"/>
          <p:nvPr/>
        </p:nvSpPr>
        <p:spPr>
          <a:xfrm>
            <a:off x="3380005" y="1206322"/>
            <a:ext cx="317395" cy="461665"/>
          </a:xfrm>
          <a:prstGeom prst="rect">
            <a:avLst/>
          </a:prstGeom>
          <a:noFill/>
        </p:spPr>
        <p:txBody>
          <a:bodyPr wrap="none" lIns="0" tIns="0" rIns="0" bIns="0" rtlCol="0">
            <a:spAutoFit/>
          </a:bodyPr>
          <a:lstStyle/>
          <a:p>
            <a:pPr algn="ctr"/>
            <a:r>
              <a:rPr lang="en-US" altLang="zh-CN" sz="3000">
                <a:solidFill>
                  <a:schemeClr val="accent1"/>
                </a:solidFill>
                <a:latin typeface="Agency FB" panose="020b0503020202020204" pitchFamily="34" charset="0"/>
                <a:ea typeface="微软雅黑" panose="020b0503020204020204" pitchFamily="34" charset="-122"/>
              </a:rPr>
              <a:t>02</a:t>
            </a:r>
            <a:endParaRPr lang="zh-CN" altLang="en-US" sz="3000">
              <a:solidFill>
                <a:schemeClr val="accent1"/>
              </a:solidFill>
              <a:latin typeface="Agency FB" panose="020b0503020202020204" pitchFamily="34" charset="0"/>
              <a:ea typeface="微软雅黑" panose="020b0503020204020204" pitchFamily="34" charset="-122"/>
            </a:endParaRPr>
          </a:p>
        </p:txBody>
      </p:sp>
      <p:grpSp>
        <p:nvGrpSpPr>
          <p:cNvPr id="85" name="淘宝店chenying0907出品 84"/>
          <p:cNvGrpSpPr/>
          <p:nvPr/>
        </p:nvGrpSpPr>
        <p:grpSpPr>
          <a:xfrm>
            <a:off x="4659669" y="932613"/>
            <a:ext cx="1892961" cy="3853383"/>
            <a:chOff x="699698" y="1340769"/>
            <a:chExt cx="2523948" cy="5137844"/>
          </a:xfrm>
        </p:grpSpPr>
        <p:sp>
          <p:nvSpPr>
            <p:cNvPr id="86" name="淘宝店chenying0907出品 85"/>
            <p:cNvSpPr/>
            <p:nvPr/>
          </p:nvSpPr>
          <p:spPr bwMode="auto">
            <a:xfrm rot="5400000">
              <a:off x="-607250" y="2647717"/>
              <a:ext cx="5137844" cy="2523948"/>
            </a:xfrm>
            <a:custGeom>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accent1"/>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7" name="淘宝店chenying0907出品 86"/>
            <p:cNvSpPr/>
            <p:nvPr/>
          </p:nvSpPr>
          <p:spPr>
            <a:xfrm>
              <a:off x="773540" y="2423160"/>
              <a:ext cx="2376264" cy="62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TextBox 29"/>
          <p:cNvSpPr txBox="1"/>
          <p:nvPr/>
        </p:nvSpPr>
        <p:spPr>
          <a:xfrm>
            <a:off x="4971026" y="2523660"/>
            <a:ext cx="1264683" cy="757964"/>
          </a:xfrm>
          <a:prstGeom prst="rect">
            <a:avLst/>
          </a:prstGeom>
          <a:noFill/>
        </p:spPr>
        <p:txBody>
          <a:bodyPr wrap="square" lIns="0" tIns="0" rIns="0" bIns="0" rtlCol="0">
            <a:spAutoFit/>
          </a:bodyPr>
          <a:lstStyle/>
          <a:p>
            <a:pPr algn="just">
              <a:lnSpc>
                <a:spcPts val="15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Box 30"/>
          <p:cNvSpPr txBox="1"/>
          <p:nvPr/>
        </p:nvSpPr>
        <p:spPr>
          <a:xfrm>
            <a:off x="4789324" y="1817842"/>
            <a:ext cx="1662128" cy="323165"/>
          </a:xfrm>
          <a:prstGeom prst="rect">
            <a:avLst/>
          </a:prstGeom>
          <a:noFill/>
        </p:spPr>
        <p:txBody>
          <a:bodyPr wrap="square" lIns="0" tIns="0" rIns="0" bIns="0"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人员应变能力</a:t>
            </a:r>
            <a:endParaRPr lang="zh-CN" altLang="en-US" sz="2100" b="1">
              <a:solidFill>
                <a:schemeClr val="bg1"/>
              </a:solidFill>
              <a:latin typeface="微软雅黑" panose="020b0503020204020204" pitchFamily="34" charset="-122"/>
              <a:ea typeface="微软雅黑" panose="020b0503020204020204" pitchFamily="34" charset="-122"/>
            </a:endParaRPr>
          </a:p>
        </p:txBody>
      </p:sp>
      <p:grpSp>
        <p:nvGrpSpPr>
          <p:cNvPr id="91" name="淘宝店chenying0907出品 90"/>
          <p:cNvGrpSpPr/>
          <p:nvPr/>
        </p:nvGrpSpPr>
        <p:grpSpPr>
          <a:xfrm>
            <a:off x="6727118" y="932613"/>
            <a:ext cx="1892961" cy="3853383"/>
            <a:chOff x="699698" y="1340769"/>
            <a:chExt cx="2523948" cy="5137844"/>
          </a:xfrm>
          <a:solidFill>
            <a:schemeClr val="tx1">
              <a:lumMod val="75000"/>
              <a:lumOff val="25000"/>
            </a:schemeClr>
          </a:solidFill>
        </p:grpSpPr>
        <p:sp>
          <p:nvSpPr>
            <p:cNvPr id="92" name="淘宝店chenying0907出品 91"/>
            <p:cNvSpPr/>
            <p:nvPr/>
          </p:nvSpPr>
          <p:spPr bwMode="auto">
            <a:xfrm rot="5400000">
              <a:off x="-607250" y="2647717"/>
              <a:ext cx="5137844" cy="2523948"/>
            </a:xfrm>
            <a:custGeom>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accent3"/>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3" name="淘宝店chenying0907出品 92"/>
            <p:cNvSpPr/>
            <p:nvPr/>
          </p:nvSpPr>
          <p:spPr>
            <a:xfrm>
              <a:off x="773540" y="2423160"/>
              <a:ext cx="2376264" cy="626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29"/>
          <p:cNvSpPr txBox="1"/>
          <p:nvPr/>
        </p:nvSpPr>
        <p:spPr>
          <a:xfrm>
            <a:off x="7020889" y="2523660"/>
            <a:ext cx="1264683" cy="757964"/>
          </a:xfrm>
          <a:prstGeom prst="rect">
            <a:avLst/>
          </a:prstGeom>
          <a:noFill/>
        </p:spPr>
        <p:txBody>
          <a:bodyPr wrap="square" lIns="0" tIns="0" rIns="0" bIns="0" rtlCol="0">
            <a:spAutoFit/>
          </a:bodyPr>
          <a:lstStyle/>
          <a:p>
            <a:pPr algn="just">
              <a:lnSpc>
                <a:spcPts val="15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Box 30"/>
          <p:cNvSpPr txBox="1"/>
          <p:nvPr/>
        </p:nvSpPr>
        <p:spPr>
          <a:xfrm>
            <a:off x="6839188" y="1817842"/>
            <a:ext cx="1662128" cy="323165"/>
          </a:xfrm>
          <a:prstGeom prst="rect">
            <a:avLst/>
          </a:prstGeom>
          <a:noFill/>
        </p:spPr>
        <p:txBody>
          <a:bodyPr wrap="square" lIns="0" tIns="0" rIns="0" bIns="0"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现场气氛问题</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96" name="TextBox 20"/>
          <p:cNvSpPr txBox="1"/>
          <p:nvPr/>
        </p:nvSpPr>
        <p:spPr>
          <a:xfrm>
            <a:off x="7511554" y="1206322"/>
            <a:ext cx="317395" cy="461665"/>
          </a:xfrm>
          <a:prstGeom prst="rect">
            <a:avLst/>
          </a:prstGeom>
          <a:noFill/>
        </p:spPr>
        <p:txBody>
          <a:bodyPr wrap="none" lIns="0" tIns="0" rIns="0" bIns="0" rtlCol="0">
            <a:spAutoFit/>
          </a:bodyPr>
          <a:lstStyle/>
          <a:p>
            <a:pPr algn="ctr"/>
            <a:r>
              <a:rPr lang="en-US" altLang="zh-CN" sz="3000">
                <a:solidFill>
                  <a:schemeClr val="accent1"/>
                </a:solidFill>
                <a:latin typeface="Agency FB" panose="020b0503020202020204" pitchFamily="34" charset="0"/>
                <a:ea typeface="微软雅黑" panose="020b0503020204020204" pitchFamily="34" charset="-122"/>
              </a:rPr>
              <a:t>02</a:t>
            </a:r>
            <a:endParaRPr lang="zh-CN" altLang="en-US" sz="3000">
              <a:solidFill>
                <a:schemeClr val="accent1"/>
              </a:solidFill>
              <a:latin typeface="Agency FB" panose="020b0503020202020204" pitchFamily="34" charset="0"/>
              <a:ea typeface="微软雅黑" panose="020b0503020204020204" pitchFamily="34" charset="-122"/>
            </a:endParaRPr>
          </a:p>
        </p:txBody>
      </p:sp>
      <p:sp>
        <p:nvSpPr>
          <p:cNvPr id="97" name="TextBox 20"/>
          <p:cNvSpPr txBox="1"/>
          <p:nvPr/>
        </p:nvSpPr>
        <p:spPr>
          <a:xfrm>
            <a:off x="5438658" y="1206322"/>
            <a:ext cx="329418" cy="461665"/>
          </a:xfrm>
          <a:prstGeom prst="rect">
            <a:avLst/>
          </a:prstGeom>
          <a:noFill/>
        </p:spPr>
        <p:txBody>
          <a:bodyPr wrap="none" lIns="0" tIns="0" rIns="0" bIns="0" rtlCol="0">
            <a:spAutoFit/>
          </a:bodyPr>
          <a:lstStyle/>
          <a:p>
            <a:pPr algn="ctr"/>
            <a:r>
              <a:rPr lang="en-US" altLang="zh-CN" sz="3000">
                <a:solidFill>
                  <a:schemeClr val="accent1"/>
                </a:solidFill>
                <a:latin typeface="Agency FB" panose="020b0503020202020204" pitchFamily="34" charset="0"/>
                <a:ea typeface="微软雅黑" panose="020b0503020204020204" pitchFamily="34" charset="-122"/>
              </a:rPr>
              <a:t>03</a:t>
            </a:r>
            <a:endParaRPr lang="zh-CN" altLang="en-US" sz="3000">
              <a:solidFill>
                <a:schemeClr val="accent1"/>
              </a:solidFill>
              <a:latin typeface="Agency FB" panose="020b050302020202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1000"/>
                                        <p:tgtEl>
                                          <p:spTgt spid="82"/>
                                        </p:tgtEl>
                                      </p:cBhvr>
                                    </p:animEffect>
                                    <p:anim calcmode="lin" valueType="num">
                                      <p:cBhvr>
                                        <p:cTn id="28" dur="1000" fill="hold"/>
                                        <p:tgtEl>
                                          <p:spTgt spid="82"/>
                                        </p:tgtEl>
                                        <p:attrNameLst>
                                          <p:attrName>ppt_x</p:attrName>
                                        </p:attrNameLst>
                                      </p:cBhvr>
                                      <p:tavLst>
                                        <p:tav tm="0">
                                          <p:val>
                                            <p:strVal val="#ppt_x"/>
                                          </p:val>
                                        </p:tav>
                                        <p:tav tm="100000">
                                          <p:val>
                                            <p:strVal val="#ppt_x"/>
                                          </p:val>
                                        </p:tav>
                                      </p:tavLst>
                                    </p:anim>
                                    <p:anim calcmode="lin" valueType="num">
                                      <p:cBhvr>
                                        <p:cTn id="29" dur="1000" fill="hold"/>
                                        <p:tgtEl>
                                          <p:spTgt spid="8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1000"/>
                                        <p:tgtEl>
                                          <p:spTgt spid="81"/>
                                        </p:tgtEl>
                                      </p:cBhvr>
                                    </p:animEffect>
                                    <p:anim calcmode="lin" valueType="num">
                                      <p:cBhvr>
                                        <p:cTn id="33" dur="1000" fill="hold"/>
                                        <p:tgtEl>
                                          <p:spTgt spid="81"/>
                                        </p:tgtEl>
                                        <p:attrNameLst>
                                          <p:attrName>ppt_x</p:attrName>
                                        </p:attrNameLst>
                                      </p:cBhvr>
                                      <p:tavLst>
                                        <p:tav tm="0">
                                          <p:val>
                                            <p:strVal val="#ppt_x"/>
                                          </p:val>
                                        </p:tav>
                                        <p:tav tm="100000">
                                          <p:val>
                                            <p:strVal val="#ppt_x"/>
                                          </p:val>
                                        </p:tav>
                                      </p:tavLst>
                                    </p:anim>
                                    <p:anim calcmode="lin" valueType="num">
                                      <p:cBhvr>
                                        <p:cTn id="34" dur="1000" fill="hold"/>
                                        <p:tgtEl>
                                          <p:spTgt spid="8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anim calcmode="lin" valueType="num">
                                      <p:cBhvr>
                                        <p:cTn id="38" dur="1000" fill="hold"/>
                                        <p:tgtEl>
                                          <p:spTgt spid="78"/>
                                        </p:tgtEl>
                                        <p:attrNameLst>
                                          <p:attrName>ppt_x</p:attrName>
                                        </p:attrNameLst>
                                      </p:cBhvr>
                                      <p:tavLst>
                                        <p:tav tm="0">
                                          <p:val>
                                            <p:strVal val="#ppt_x"/>
                                          </p:val>
                                        </p:tav>
                                        <p:tav tm="100000">
                                          <p:val>
                                            <p:strVal val="#ppt_x"/>
                                          </p:val>
                                        </p:tav>
                                      </p:tavLst>
                                    </p:anim>
                                    <p:anim calcmode="lin" valueType="num">
                                      <p:cBhvr>
                                        <p:cTn id="39" dur="1000" fill="hold"/>
                                        <p:tgtEl>
                                          <p:spTgt spid="7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00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1000"/>
                                        <p:tgtEl>
                                          <p:spTgt spid="89"/>
                                        </p:tgtEl>
                                      </p:cBhvr>
                                    </p:animEffect>
                                    <p:anim calcmode="lin" valueType="num">
                                      <p:cBhvr>
                                        <p:cTn id="48" dur="1000" fill="hold"/>
                                        <p:tgtEl>
                                          <p:spTgt spid="89"/>
                                        </p:tgtEl>
                                        <p:attrNameLst>
                                          <p:attrName>ppt_x</p:attrName>
                                        </p:attrNameLst>
                                      </p:cBhvr>
                                      <p:tavLst>
                                        <p:tav tm="0">
                                          <p:val>
                                            <p:strVal val="#ppt_x"/>
                                          </p:val>
                                        </p:tav>
                                        <p:tav tm="100000">
                                          <p:val>
                                            <p:strVal val="#ppt_x"/>
                                          </p:val>
                                        </p:tav>
                                      </p:tavLst>
                                    </p:anim>
                                    <p:anim calcmode="lin" valueType="num">
                                      <p:cBhvr>
                                        <p:cTn id="49" dur="1000" fill="hold"/>
                                        <p:tgtEl>
                                          <p:spTgt spid="8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1000"/>
                                        <p:tgtEl>
                                          <p:spTgt spid="88"/>
                                        </p:tgtEl>
                                      </p:cBhvr>
                                    </p:animEffect>
                                    <p:anim calcmode="lin" valueType="num">
                                      <p:cBhvr>
                                        <p:cTn id="53" dur="1000" fill="hold"/>
                                        <p:tgtEl>
                                          <p:spTgt spid="88"/>
                                        </p:tgtEl>
                                        <p:attrNameLst>
                                          <p:attrName>ppt_x</p:attrName>
                                        </p:attrNameLst>
                                      </p:cBhvr>
                                      <p:tavLst>
                                        <p:tav tm="0">
                                          <p:val>
                                            <p:strVal val="#ppt_x"/>
                                          </p:val>
                                        </p:tav>
                                        <p:tav tm="100000">
                                          <p:val>
                                            <p:strVal val="#ppt_x"/>
                                          </p:val>
                                        </p:tav>
                                      </p:tavLst>
                                    </p:anim>
                                    <p:anim calcmode="lin" valueType="num">
                                      <p:cBhvr>
                                        <p:cTn id="54" dur="1000" fill="hold"/>
                                        <p:tgtEl>
                                          <p:spTgt spid="8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1000"/>
                                        <p:tgtEl>
                                          <p:spTgt spid="85"/>
                                        </p:tgtEl>
                                      </p:cBhvr>
                                    </p:animEffect>
                                    <p:anim calcmode="lin" valueType="num">
                                      <p:cBhvr>
                                        <p:cTn id="58" dur="1000" fill="hold"/>
                                        <p:tgtEl>
                                          <p:spTgt spid="85"/>
                                        </p:tgtEl>
                                        <p:attrNameLst>
                                          <p:attrName>ppt_x</p:attrName>
                                        </p:attrNameLst>
                                      </p:cBhvr>
                                      <p:tavLst>
                                        <p:tav tm="0">
                                          <p:val>
                                            <p:strVal val="#ppt_x"/>
                                          </p:val>
                                        </p:tav>
                                        <p:tav tm="100000">
                                          <p:val>
                                            <p:strVal val="#ppt_x"/>
                                          </p:val>
                                        </p:tav>
                                      </p:tavLst>
                                    </p:anim>
                                    <p:anim calcmode="lin" valueType="num">
                                      <p:cBhvr>
                                        <p:cTn id="59" dur="1000" fill="hold"/>
                                        <p:tgtEl>
                                          <p:spTgt spid="8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1000"/>
                                        <p:tgtEl>
                                          <p:spTgt spid="97"/>
                                        </p:tgtEl>
                                      </p:cBhvr>
                                    </p:animEffect>
                                    <p:anim calcmode="lin" valueType="num">
                                      <p:cBhvr>
                                        <p:cTn id="63" dur="1000" fill="hold"/>
                                        <p:tgtEl>
                                          <p:spTgt spid="97"/>
                                        </p:tgtEl>
                                        <p:attrNameLst>
                                          <p:attrName>ppt_x</p:attrName>
                                        </p:attrNameLst>
                                      </p:cBhvr>
                                      <p:tavLst>
                                        <p:tav tm="0">
                                          <p:val>
                                            <p:strVal val="#ppt_x"/>
                                          </p:val>
                                        </p:tav>
                                        <p:tav tm="100000">
                                          <p:val>
                                            <p:strVal val="#ppt_x"/>
                                          </p:val>
                                        </p:tav>
                                      </p:tavLst>
                                    </p:anim>
                                    <p:anim calcmode="lin" valueType="num">
                                      <p:cBhvr>
                                        <p:cTn id="64" dur="1000" fill="hold"/>
                                        <p:tgtEl>
                                          <p:spTgt spid="9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150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1000"/>
                                        <p:tgtEl>
                                          <p:spTgt spid="91"/>
                                        </p:tgtEl>
                                      </p:cBhvr>
                                    </p:animEffect>
                                    <p:anim calcmode="lin" valueType="num">
                                      <p:cBhvr>
                                        <p:cTn id="78" dur="1000" fill="hold"/>
                                        <p:tgtEl>
                                          <p:spTgt spid="91"/>
                                        </p:tgtEl>
                                        <p:attrNameLst>
                                          <p:attrName>ppt_x</p:attrName>
                                        </p:attrNameLst>
                                      </p:cBhvr>
                                      <p:tavLst>
                                        <p:tav tm="0">
                                          <p:val>
                                            <p:strVal val="#ppt_x"/>
                                          </p:val>
                                        </p:tav>
                                        <p:tav tm="100000">
                                          <p:val>
                                            <p:strVal val="#ppt_x"/>
                                          </p:val>
                                        </p:tav>
                                      </p:tavLst>
                                    </p:anim>
                                    <p:anim calcmode="lin" valueType="num">
                                      <p:cBhvr>
                                        <p:cTn id="79" dur="1000" fill="hold"/>
                                        <p:tgtEl>
                                          <p:spTgt spid="9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2" grpId="0"/>
      <p:bldP spid="81" grpId="0"/>
      <p:bldP spid="82" grpId="0"/>
      <p:bldP spid="84" grpId="0"/>
      <p:bldP spid="88" grpId="0"/>
      <p:bldP spid="89" grpId="0"/>
      <p:bldP spid="94" grpId="0"/>
      <p:bldP spid="95" grpId="0"/>
      <p:bldP spid="96" grpId="0"/>
      <p:bldP spid="9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损耗问题</a:t>
            </a:r>
            <a:endParaRPr lang="zh-CN" altLang="en-US"/>
          </a:p>
        </p:txBody>
      </p:sp>
      <p:sp>
        <p:nvSpPr>
          <p:cNvPr id="17" name="TextBox 30"/>
          <p:cNvSpPr txBox="1"/>
          <p:nvPr/>
        </p:nvSpPr>
        <p:spPr>
          <a:xfrm>
            <a:off x="2310718" y="841393"/>
            <a:ext cx="4752528" cy="692498"/>
          </a:xfrm>
          <a:prstGeom prst="rect">
            <a:avLst/>
          </a:prstGeom>
          <a:noFill/>
        </p:spPr>
        <p:txBody>
          <a:bodyPr wrap="square" lIns="0" tIns="0" rIns="0" bIns="0" rtlCol="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总体损耗概率应控制在 </a:t>
            </a:r>
            <a:r>
              <a:rPr lang="en-US" altLang="zh-CN" sz="4500" b="1">
                <a:solidFill>
                  <a:schemeClr val="accent1"/>
                </a:solidFill>
                <a:latin typeface="Agency FB" panose="020b0503020202020204" pitchFamily="34" charset="0"/>
                <a:ea typeface="微软雅黑" panose="020b0503020204020204" pitchFamily="34" charset="-122"/>
              </a:rPr>
              <a:t>10</a:t>
            </a:r>
            <a:r>
              <a:rPr lang="en-US" altLang="zh-CN" sz="2700" b="1">
                <a:solidFill>
                  <a:schemeClr val="accent1"/>
                </a:solidFill>
                <a:latin typeface="Agency FB" panose="020b0503020202020204" pitchFamily="34" charset="0"/>
                <a:ea typeface="微软雅黑" panose="020b0503020204020204" pitchFamily="34" charset="-122"/>
              </a:rPr>
              <a:t>% </a:t>
            </a: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左右</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淘宝店chenying0907出品 21"/>
          <p:cNvGrpSpPr/>
          <p:nvPr/>
        </p:nvGrpSpPr>
        <p:grpSpPr>
          <a:xfrm>
            <a:off x="953598" y="1869672"/>
            <a:ext cx="1957983" cy="1957983"/>
            <a:chOff x="1766094" y="2627734"/>
            <a:chExt cx="2610644" cy="2610644"/>
          </a:xfrm>
        </p:grpSpPr>
        <p:sp>
          <p:nvSpPr>
            <p:cNvPr id="25" name="淘宝店chenying0907出品 24"/>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淘宝店chenying0907出品 19"/>
            <p:cNvSpPr/>
            <p:nvPr/>
          </p:nvSpPr>
          <p:spPr>
            <a:xfrm>
              <a:off x="1856582" y="2718222"/>
              <a:ext cx="2429668" cy="2429668"/>
            </a:xfrm>
            <a:custGeom>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30"/>
          <p:cNvSpPr txBox="1"/>
          <p:nvPr/>
        </p:nvSpPr>
        <p:spPr>
          <a:xfrm>
            <a:off x="1655677" y="2386999"/>
            <a:ext cx="871115" cy="923330"/>
          </a:xfrm>
          <a:prstGeom prst="rect">
            <a:avLst/>
          </a:prstGeom>
          <a:noFill/>
        </p:spPr>
        <p:txBody>
          <a:bodyPr wrap="square" lIns="0" tIns="0" rIns="0" bIns="0" rtlCol="0">
            <a:spAutoFit/>
          </a:bodyPr>
          <a:lstStyle/>
          <a:p>
            <a:r>
              <a:rPr lang="en-US" altLang="zh-CN" sz="6000" spc="225">
                <a:solidFill>
                  <a:schemeClr val="accent1"/>
                </a:solidFill>
                <a:latin typeface="Agency FB" panose="020b0503020202020204" pitchFamily="34" charset="0"/>
                <a:ea typeface="微软雅黑" panose="020b0503020204020204" pitchFamily="34" charset="-122"/>
              </a:rPr>
              <a:t>3</a:t>
            </a:r>
            <a:r>
              <a:rPr lang="en-US" altLang="zh-CN" sz="3600" spc="225">
                <a:solidFill>
                  <a:schemeClr val="accent1"/>
                </a:solidFill>
                <a:latin typeface="Agency FB" panose="020b0503020202020204" pitchFamily="34" charset="0"/>
                <a:ea typeface="微软雅黑" panose="020b0503020204020204" pitchFamily="34" charset="-122"/>
              </a:rPr>
              <a:t>%</a:t>
            </a:r>
            <a:endParaRPr lang="zh-CN" altLang="en-US" sz="3600" spc="225">
              <a:solidFill>
                <a:schemeClr val="accent1"/>
              </a:solidFill>
              <a:latin typeface="微软雅黑" panose="020b0503020204020204" pitchFamily="34" charset="-122"/>
              <a:ea typeface="微软雅黑" panose="020b0503020204020204" pitchFamily="34" charset="-122"/>
            </a:endParaRPr>
          </a:p>
        </p:txBody>
      </p:sp>
      <p:grpSp>
        <p:nvGrpSpPr>
          <p:cNvPr id="21" name="淘宝店chenying0907出品 20"/>
          <p:cNvGrpSpPr/>
          <p:nvPr/>
        </p:nvGrpSpPr>
        <p:grpSpPr>
          <a:xfrm>
            <a:off x="953598" y="1869672"/>
            <a:ext cx="1957983" cy="1957983"/>
            <a:chOff x="1766094" y="2627734"/>
            <a:chExt cx="2610644" cy="2610644"/>
          </a:xfrm>
        </p:grpSpPr>
        <p:sp>
          <p:nvSpPr>
            <p:cNvPr id="11" name="弧形 10"/>
            <p:cNvSpPr/>
            <p:nvPr/>
          </p:nvSpPr>
          <p:spPr>
            <a:xfrm>
              <a:off x="1928972" y="2790612"/>
              <a:ext cx="2284888" cy="2284888"/>
            </a:xfrm>
            <a:prstGeom prst="arc">
              <a:avLst>
                <a:gd name="adj1" fmla="val 16200000"/>
                <a:gd name="adj2" fmla="val 758092"/>
              </a:avLst>
            </a:prstGeom>
            <a:ln w="330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淘宝店chenying0907出品 11"/>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30"/>
          <p:cNvSpPr txBox="1"/>
          <p:nvPr/>
        </p:nvSpPr>
        <p:spPr>
          <a:xfrm>
            <a:off x="1234027" y="3993374"/>
            <a:ext cx="1397126" cy="276999"/>
          </a:xfrm>
          <a:prstGeom prst="rect">
            <a:avLst/>
          </a:prstGeom>
          <a:noFill/>
        </p:spPr>
        <p:txBody>
          <a:bodyPr wrap="square" lIns="0" tIns="0" rIns="0" bIns="0"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物料损耗</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3873437" y="3993374"/>
            <a:ext cx="1397126" cy="276999"/>
          </a:xfrm>
          <a:prstGeom prst="rect">
            <a:avLst/>
          </a:prstGeom>
          <a:noFill/>
        </p:spPr>
        <p:txBody>
          <a:bodyPr wrap="square" lIns="0" tIns="0" rIns="0" bIns="0"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人员损耗</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30"/>
          <p:cNvSpPr txBox="1"/>
          <p:nvPr/>
        </p:nvSpPr>
        <p:spPr>
          <a:xfrm>
            <a:off x="6536104" y="3993374"/>
            <a:ext cx="1397126" cy="276999"/>
          </a:xfrm>
          <a:prstGeom prst="rect">
            <a:avLst/>
          </a:prstGeom>
          <a:noFill/>
        </p:spPr>
        <p:txBody>
          <a:bodyPr wrap="square" lIns="0" tIns="0" rIns="0" bIns="0"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其它损耗</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1073586" y="4353948"/>
            <a:ext cx="1718008" cy="166712"/>
          </a:xfrm>
          <a:prstGeom prst="rect">
            <a:avLst/>
          </a:prstGeom>
          <a:noFill/>
        </p:spPr>
        <p:txBody>
          <a:bodyPr wrap="square" lIns="0" tIns="0" rIns="0" bIns="0" rtlCol="0">
            <a:spAutoFit/>
          </a:bodyPr>
          <a:lstStyle/>
          <a:p>
            <a:pPr algn="ctr">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9"/>
          <p:cNvSpPr txBox="1"/>
          <p:nvPr/>
        </p:nvSpPr>
        <p:spPr>
          <a:xfrm>
            <a:off x="3712997" y="4353948"/>
            <a:ext cx="1718008" cy="166712"/>
          </a:xfrm>
          <a:prstGeom prst="rect">
            <a:avLst/>
          </a:prstGeom>
          <a:noFill/>
        </p:spPr>
        <p:txBody>
          <a:bodyPr wrap="square" lIns="0" tIns="0" rIns="0" bIns="0" rtlCol="0">
            <a:spAutoFit/>
          </a:bodyPr>
          <a:lstStyle/>
          <a:p>
            <a:pPr algn="ctr">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29"/>
          <p:cNvSpPr txBox="1"/>
          <p:nvPr/>
        </p:nvSpPr>
        <p:spPr>
          <a:xfrm>
            <a:off x="6375663" y="4353948"/>
            <a:ext cx="1718008" cy="166712"/>
          </a:xfrm>
          <a:prstGeom prst="rect">
            <a:avLst/>
          </a:prstGeom>
          <a:noFill/>
        </p:spPr>
        <p:txBody>
          <a:bodyPr wrap="square" lIns="0" tIns="0" rIns="0" bIns="0" rtlCol="0">
            <a:spAutoFit/>
          </a:bodyPr>
          <a:lstStyle/>
          <a:p>
            <a:pPr algn="ctr">
              <a:lnSpc>
                <a:spcPts val="13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淘宝店chenying0907出品 34"/>
          <p:cNvGrpSpPr/>
          <p:nvPr/>
        </p:nvGrpSpPr>
        <p:grpSpPr>
          <a:xfrm>
            <a:off x="3593009" y="1869672"/>
            <a:ext cx="1957983" cy="1957983"/>
            <a:chOff x="1766094" y="2627734"/>
            <a:chExt cx="2610644" cy="2610644"/>
          </a:xfrm>
        </p:grpSpPr>
        <p:sp>
          <p:nvSpPr>
            <p:cNvPr id="36" name="淘宝店chenying0907出品 35"/>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淘宝店chenying0907出品 36"/>
            <p:cNvSpPr/>
            <p:nvPr/>
          </p:nvSpPr>
          <p:spPr>
            <a:xfrm>
              <a:off x="1856582" y="2718222"/>
              <a:ext cx="2429668" cy="2429668"/>
            </a:xfrm>
            <a:custGeom>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0"/>
          <p:cNvSpPr txBox="1"/>
          <p:nvPr/>
        </p:nvSpPr>
        <p:spPr>
          <a:xfrm>
            <a:off x="4295087" y="2386999"/>
            <a:ext cx="871115" cy="923330"/>
          </a:xfrm>
          <a:prstGeom prst="rect">
            <a:avLst/>
          </a:prstGeom>
          <a:noFill/>
        </p:spPr>
        <p:txBody>
          <a:bodyPr wrap="square" lIns="0" tIns="0" rIns="0" bIns="0" rtlCol="0">
            <a:spAutoFit/>
          </a:bodyPr>
          <a:lstStyle/>
          <a:p>
            <a:r>
              <a:rPr lang="en-US" altLang="zh-CN" sz="6000" spc="225">
                <a:solidFill>
                  <a:schemeClr val="accent1"/>
                </a:solidFill>
                <a:latin typeface="Agency FB" panose="020b0503020202020204" pitchFamily="34" charset="0"/>
                <a:ea typeface="微软雅黑" panose="020b0503020204020204" pitchFamily="34" charset="-122"/>
              </a:rPr>
              <a:t>3</a:t>
            </a:r>
            <a:r>
              <a:rPr lang="en-US" altLang="zh-CN" sz="3600" spc="225">
                <a:solidFill>
                  <a:schemeClr val="accent1"/>
                </a:solidFill>
                <a:latin typeface="Agency FB" panose="020b0503020202020204" pitchFamily="34" charset="0"/>
                <a:ea typeface="微软雅黑" panose="020b0503020204020204" pitchFamily="34" charset="-122"/>
              </a:rPr>
              <a:t>%</a:t>
            </a:r>
            <a:endParaRPr lang="zh-CN" altLang="en-US" sz="3600" spc="225">
              <a:solidFill>
                <a:schemeClr val="accent1"/>
              </a:solidFill>
              <a:latin typeface="微软雅黑" panose="020b0503020204020204" pitchFamily="34" charset="-122"/>
              <a:ea typeface="微软雅黑" panose="020b0503020204020204" pitchFamily="34" charset="-122"/>
            </a:endParaRPr>
          </a:p>
        </p:txBody>
      </p:sp>
      <p:grpSp>
        <p:nvGrpSpPr>
          <p:cNvPr id="39" name="淘宝店chenying0907出品 38"/>
          <p:cNvGrpSpPr/>
          <p:nvPr/>
        </p:nvGrpSpPr>
        <p:grpSpPr>
          <a:xfrm>
            <a:off x="3593009" y="1869672"/>
            <a:ext cx="1957983" cy="1957983"/>
            <a:chOff x="1766094" y="2627734"/>
            <a:chExt cx="2610644" cy="2610644"/>
          </a:xfrm>
        </p:grpSpPr>
        <p:sp>
          <p:nvSpPr>
            <p:cNvPr id="40" name="弧形 39"/>
            <p:cNvSpPr/>
            <p:nvPr/>
          </p:nvSpPr>
          <p:spPr>
            <a:xfrm>
              <a:off x="1928972" y="2790612"/>
              <a:ext cx="2284888" cy="2284888"/>
            </a:xfrm>
            <a:prstGeom prst="arc">
              <a:avLst>
                <a:gd name="adj1" fmla="val 16200000"/>
                <a:gd name="adj2" fmla="val 758092"/>
              </a:avLst>
            </a:prstGeom>
            <a:ln w="330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淘宝店chenying0907出品 40"/>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淘宝店chenying0907出品 41"/>
          <p:cNvGrpSpPr/>
          <p:nvPr/>
        </p:nvGrpSpPr>
        <p:grpSpPr>
          <a:xfrm>
            <a:off x="6250931" y="1869672"/>
            <a:ext cx="1957983" cy="1957983"/>
            <a:chOff x="1766094" y="2627734"/>
            <a:chExt cx="2610644" cy="2610644"/>
          </a:xfrm>
        </p:grpSpPr>
        <p:sp>
          <p:nvSpPr>
            <p:cNvPr id="43" name="淘宝店chenying0907出品 42"/>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淘宝店chenying0907出品 43"/>
            <p:cNvSpPr/>
            <p:nvPr/>
          </p:nvSpPr>
          <p:spPr>
            <a:xfrm>
              <a:off x="1856582" y="2718222"/>
              <a:ext cx="2429668" cy="2429668"/>
            </a:xfrm>
            <a:custGeom>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30"/>
          <p:cNvSpPr txBox="1"/>
          <p:nvPr/>
        </p:nvSpPr>
        <p:spPr>
          <a:xfrm>
            <a:off x="6948265" y="2386999"/>
            <a:ext cx="871115" cy="923330"/>
          </a:xfrm>
          <a:prstGeom prst="rect">
            <a:avLst/>
          </a:prstGeom>
          <a:noFill/>
        </p:spPr>
        <p:txBody>
          <a:bodyPr wrap="square" lIns="0" tIns="0" rIns="0" bIns="0" rtlCol="0">
            <a:spAutoFit/>
          </a:bodyPr>
          <a:lstStyle/>
          <a:p>
            <a:r>
              <a:rPr lang="en-US" altLang="zh-CN" sz="6000" spc="225">
                <a:solidFill>
                  <a:schemeClr val="accent1"/>
                </a:solidFill>
                <a:latin typeface="Agency FB" panose="020b0503020202020204" pitchFamily="34" charset="0"/>
                <a:ea typeface="微软雅黑" panose="020b0503020204020204" pitchFamily="34" charset="-122"/>
              </a:rPr>
              <a:t>4</a:t>
            </a:r>
            <a:r>
              <a:rPr lang="en-US" altLang="zh-CN" sz="3600" spc="225">
                <a:solidFill>
                  <a:schemeClr val="accent1"/>
                </a:solidFill>
                <a:latin typeface="Agency FB" panose="020b0503020202020204" pitchFamily="34" charset="0"/>
                <a:ea typeface="微软雅黑" panose="020b0503020204020204" pitchFamily="34" charset="-122"/>
              </a:rPr>
              <a:t>%</a:t>
            </a:r>
            <a:endParaRPr lang="zh-CN" altLang="en-US" sz="3600" spc="225">
              <a:solidFill>
                <a:schemeClr val="accent1"/>
              </a:solidFill>
              <a:latin typeface="微软雅黑" panose="020b0503020204020204" pitchFamily="34" charset="-122"/>
              <a:ea typeface="微软雅黑" panose="020b0503020204020204" pitchFamily="34" charset="-122"/>
            </a:endParaRPr>
          </a:p>
        </p:txBody>
      </p:sp>
      <p:grpSp>
        <p:nvGrpSpPr>
          <p:cNvPr id="46" name="淘宝店chenying0907出品 45"/>
          <p:cNvGrpSpPr/>
          <p:nvPr/>
        </p:nvGrpSpPr>
        <p:grpSpPr>
          <a:xfrm>
            <a:off x="6250931" y="1869672"/>
            <a:ext cx="1957983" cy="1957983"/>
            <a:chOff x="1766094" y="2627734"/>
            <a:chExt cx="2610644" cy="2610644"/>
          </a:xfrm>
        </p:grpSpPr>
        <p:sp>
          <p:nvSpPr>
            <p:cNvPr id="47" name="弧形 46"/>
            <p:cNvSpPr/>
            <p:nvPr/>
          </p:nvSpPr>
          <p:spPr>
            <a:xfrm>
              <a:off x="1928972" y="2790612"/>
              <a:ext cx="2284888" cy="2284888"/>
            </a:xfrm>
            <a:prstGeom prst="arc">
              <a:avLst>
                <a:gd name="adj1" fmla="val 16200000"/>
                <a:gd name="adj2" fmla="val 3557642"/>
              </a:avLst>
            </a:prstGeom>
            <a:ln w="330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淘宝店chenying0907出品 47"/>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53" presetClass="entr" presetSubtype="52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fltVal val="0.5"/>
                                          </p:val>
                                        </p:tav>
                                        <p:tav tm="100000">
                                          <p:val>
                                            <p:strVal val="#ppt_x"/>
                                          </p:val>
                                        </p:tav>
                                      </p:tavLst>
                                    </p:anim>
                                    <p:anim calcmode="lin" valueType="num">
                                      <p:cBhvr>
                                        <p:cTn id="15" dur="500" fill="hold"/>
                                        <p:tgtEl>
                                          <p:spTgt spid="22"/>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3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fltVal val="0.5"/>
                                          </p:val>
                                        </p:tav>
                                        <p:tav tm="100000">
                                          <p:val>
                                            <p:strVal val="#ppt_x"/>
                                          </p:val>
                                        </p:tav>
                                      </p:tavLst>
                                    </p:anim>
                                    <p:anim calcmode="lin" valueType="num">
                                      <p:cBhvr>
                                        <p:cTn id="22" dur="500" fill="hold"/>
                                        <p:tgtEl>
                                          <p:spTgt spid="35"/>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6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anim calcmode="lin" valueType="num">
                                      <p:cBhvr>
                                        <p:cTn id="28" dur="500" fill="hold"/>
                                        <p:tgtEl>
                                          <p:spTgt spid="42"/>
                                        </p:tgtEl>
                                        <p:attrNameLst>
                                          <p:attrName>ppt_x</p:attrName>
                                        </p:attrNameLst>
                                      </p:cBhvr>
                                      <p:tavLst>
                                        <p:tav tm="0">
                                          <p:val>
                                            <p:fltVal val="0.5"/>
                                          </p:val>
                                        </p:tav>
                                        <p:tav tm="100000">
                                          <p:val>
                                            <p:strVal val="#ppt_x"/>
                                          </p:val>
                                        </p:tav>
                                      </p:tavLst>
                                    </p:anim>
                                    <p:anim calcmode="lin" valueType="num">
                                      <p:cBhvr>
                                        <p:cTn id="29" dur="500" fill="hold"/>
                                        <p:tgtEl>
                                          <p:spTgt spid="42"/>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600"/>
                            </p:stCondLst>
                            <p:childTnLst>
                              <p:par>
                                <p:cTn id="31" presetID="21" presetClass="entr" presetSubtype="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10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nodeType="afterGroup">
                            <p:stCondLst>
                              <p:cond delay="26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par>
                          <p:cTn id="46" fill="hold" nodeType="afterGroup">
                            <p:stCondLst>
                              <p:cond delay="3100"/>
                            </p:stCondLst>
                            <p:childTnLst>
                              <p:par>
                                <p:cTn id="47" presetID="21" presetClass="entr" presetSubtype="1"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heel(1)">
                                      <p:cBhvr>
                                        <p:cTn id="49" dur="1000"/>
                                        <p:tgtEl>
                                          <p:spTgt spid="3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nodeType="afterGroup">
                            <p:stCondLst>
                              <p:cond delay="4100"/>
                            </p:stCondLst>
                            <p:childTnLst>
                              <p:par>
                                <p:cTn id="56" presetID="22" presetClass="entr" presetSubtype="8"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par>
                          <p:cTn id="62" fill="hold" nodeType="afterGroup">
                            <p:stCondLst>
                              <p:cond delay="4600"/>
                            </p:stCondLst>
                            <p:childTnLst>
                              <p:par>
                                <p:cTn id="63" presetID="21"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1000"/>
                                        <p:tgtEl>
                                          <p:spTgt spid="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nodeType="afterGroup">
                            <p:stCondLst>
                              <p:cond delay="560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7" grpId="0"/>
      <p:bldP spid="29" grpId="0"/>
      <p:bldP spid="30" grpId="0"/>
      <p:bldP spid="32" grpId="0"/>
      <p:bldP spid="33" grpId="0"/>
      <p:bldP spid="34" grpId="0"/>
      <p:bldP spid="38" grpId="0"/>
      <p:bldP spid="4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淘宝店chenying0907出品 47"/>
          <p:cNvSpPr/>
          <p:nvPr/>
        </p:nvSpPr>
        <p:spPr>
          <a:xfrm rot="4500000">
            <a:off x="3426598" y="1967415"/>
            <a:ext cx="332276"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淘宝店chenying0907出品 55"/>
          <p:cNvSpPr/>
          <p:nvPr/>
        </p:nvSpPr>
        <p:spPr>
          <a:xfrm rot="17100000" flipH="1">
            <a:off x="5391410" y="1967414"/>
            <a:ext cx="332276"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淘宝店chenying0907出品 58"/>
          <p:cNvSpPr/>
          <p:nvPr/>
        </p:nvSpPr>
        <p:spPr>
          <a:xfrm rot="17100000" flipV="1">
            <a:off x="3426596" y="3544221"/>
            <a:ext cx="332277"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2" name="淘宝店chenying0907出品 61"/>
          <p:cNvSpPr/>
          <p:nvPr/>
        </p:nvSpPr>
        <p:spPr>
          <a:xfrm rot="4500000" flipH="1" flipV="1">
            <a:off x="5391407" y="3544221"/>
            <a:ext cx="332277" cy="332276"/>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p:nvPr>
        </p:nvSpPr>
        <p:spPr/>
        <p:txBody>
          <a:bodyPr/>
          <a:lstStyle/>
          <a:p>
            <a:r>
              <a:rPr lang="zh-CN" altLang="en-US"/>
              <a:t>应变措施</a:t>
            </a:r>
            <a:endParaRPr lang="zh-CN" altLang="en-US"/>
          </a:p>
        </p:txBody>
      </p:sp>
      <p:grpSp>
        <p:nvGrpSpPr>
          <p:cNvPr id="8" name="淘宝店chenying0907出品 7"/>
          <p:cNvGrpSpPr/>
          <p:nvPr/>
        </p:nvGrpSpPr>
        <p:grpSpPr>
          <a:xfrm>
            <a:off x="3546684" y="1894907"/>
            <a:ext cx="1003469" cy="1003467"/>
            <a:chOff x="4728912" y="2526542"/>
            <a:chExt cx="1337958" cy="1337956"/>
          </a:xfrm>
        </p:grpSpPr>
        <p:sp>
          <p:nvSpPr>
            <p:cNvPr id="50" name="淘宝店chenying0907出品 49"/>
            <p:cNvSpPr/>
            <p:nvPr/>
          </p:nvSpPr>
          <p:spPr>
            <a:xfrm rot="1800000">
              <a:off x="4728912" y="2526542"/>
              <a:ext cx="1337958" cy="13379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30"/>
            <p:cNvSpPr txBox="1"/>
            <p:nvPr/>
          </p:nvSpPr>
          <p:spPr>
            <a:xfrm>
              <a:off x="4790678" y="3041632"/>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措施一</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9" name="淘宝店chenying0907出品 8"/>
          <p:cNvGrpSpPr/>
          <p:nvPr/>
        </p:nvGrpSpPr>
        <p:grpSpPr>
          <a:xfrm>
            <a:off x="4600131" y="1894906"/>
            <a:ext cx="1003469" cy="1003467"/>
            <a:chOff x="6133509" y="2526541"/>
            <a:chExt cx="1337958" cy="1337956"/>
          </a:xfrm>
          <a:solidFill>
            <a:schemeClr val="accent3"/>
          </a:solidFill>
        </p:grpSpPr>
        <p:sp>
          <p:nvSpPr>
            <p:cNvPr id="57" name="淘宝店chenying0907出品 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30"/>
            <p:cNvSpPr txBox="1"/>
            <p:nvPr/>
          </p:nvSpPr>
          <p:spPr>
            <a:xfrm>
              <a:off x="6195275" y="3041631"/>
              <a:ext cx="1214427" cy="307777"/>
            </a:xfrm>
            <a:prstGeom prst="rect">
              <a:avLst/>
            </a:prstGeom>
            <a:grp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措施二</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75" name="淘宝店chenying0907出品 74"/>
          <p:cNvGrpSpPr/>
          <p:nvPr/>
        </p:nvGrpSpPr>
        <p:grpSpPr>
          <a:xfrm>
            <a:off x="3546682" y="2945538"/>
            <a:ext cx="1003469" cy="1003470"/>
            <a:chOff x="4728910" y="3927384"/>
            <a:chExt cx="1337958" cy="1337960"/>
          </a:xfrm>
        </p:grpSpPr>
        <p:sp>
          <p:nvSpPr>
            <p:cNvPr id="60" name="淘宝店chenying0907出品 59"/>
            <p:cNvSpPr/>
            <p:nvPr/>
          </p:nvSpPr>
          <p:spPr>
            <a:xfrm rot="19800000" flipV="1">
              <a:off x="4728910" y="3927384"/>
              <a:ext cx="1337958" cy="1337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30"/>
            <p:cNvSpPr txBox="1"/>
            <p:nvPr/>
          </p:nvSpPr>
          <p:spPr>
            <a:xfrm>
              <a:off x="4790676" y="4442476"/>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措施三</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76" name="淘宝店chenying0907出品 75"/>
          <p:cNvGrpSpPr/>
          <p:nvPr/>
        </p:nvGrpSpPr>
        <p:grpSpPr>
          <a:xfrm>
            <a:off x="4600131" y="2945538"/>
            <a:ext cx="1003467" cy="1003469"/>
            <a:chOff x="6133508" y="3927385"/>
            <a:chExt cx="1337956" cy="1337958"/>
          </a:xfrm>
        </p:grpSpPr>
        <p:sp>
          <p:nvSpPr>
            <p:cNvPr id="63" name="淘宝店chenying0907出品 62"/>
            <p:cNvSpPr/>
            <p:nvPr/>
          </p:nvSpPr>
          <p:spPr>
            <a:xfrm rot="1800000" flipH="1" flipV="1">
              <a:off x="6133508" y="3927385"/>
              <a:ext cx="1337956" cy="13379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0"/>
            <p:cNvSpPr txBox="1"/>
            <p:nvPr/>
          </p:nvSpPr>
          <p:spPr>
            <a:xfrm>
              <a:off x="6195273" y="4442476"/>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措施四</a:t>
              </a:r>
              <a:endParaRPr lang="zh-CN" altLang="en-US" sz="1500">
                <a:solidFill>
                  <a:schemeClr val="bg1"/>
                </a:solidFill>
                <a:latin typeface="微软雅黑" panose="020b0503020204020204" pitchFamily="34" charset="-122"/>
                <a:ea typeface="微软雅黑" panose="020b0503020204020204" pitchFamily="34" charset="-122"/>
              </a:endParaRPr>
            </a:p>
          </p:txBody>
        </p:sp>
      </p:grpSp>
      <p:sp>
        <p:nvSpPr>
          <p:cNvPr id="67" name="TextBox 29"/>
          <p:cNvSpPr txBox="1"/>
          <p:nvPr/>
        </p:nvSpPr>
        <p:spPr>
          <a:xfrm>
            <a:off x="521494" y="1874647"/>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521494" y="1404803"/>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69" name="TextBox 29"/>
          <p:cNvSpPr txBox="1"/>
          <p:nvPr/>
        </p:nvSpPr>
        <p:spPr>
          <a:xfrm>
            <a:off x="521494" y="3799746"/>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30"/>
          <p:cNvSpPr txBox="1"/>
          <p:nvPr/>
        </p:nvSpPr>
        <p:spPr>
          <a:xfrm>
            <a:off x="521494" y="3329901"/>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1" name="TextBox 29"/>
          <p:cNvSpPr txBox="1"/>
          <p:nvPr/>
        </p:nvSpPr>
        <p:spPr>
          <a:xfrm>
            <a:off x="6136010" y="1874647"/>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30"/>
          <p:cNvSpPr txBox="1"/>
          <p:nvPr/>
        </p:nvSpPr>
        <p:spPr>
          <a:xfrm>
            <a:off x="6136010" y="1404803"/>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3" name="TextBox 29"/>
          <p:cNvSpPr txBox="1"/>
          <p:nvPr/>
        </p:nvSpPr>
        <p:spPr>
          <a:xfrm>
            <a:off x="6136010" y="3799746"/>
            <a:ext cx="2484276"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30"/>
          <p:cNvSpPr txBox="1"/>
          <p:nvPr/>
        </p:nvSpPr>
        <p:spPr>
          <a:xfrm>
            <a:off x="6136010" y="3329901"/>
            <a:ext cx="1397126"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76"/>
                                        </p:tgtEl>
                                        <p:attrNameLst>
                                          <p:attrName>style.visibility</p:attrName>
                                        </p:attrNameLst>
                                      </p:cBhvr>
                                      <p:to>
                                        <p:strVal val="visible"/>
                                      </p:to>
                                    </p:set>
                                    <p:anim calcmode="lin" valueType="num">
                                      <p:cBhvr>
                                        <p:cTn id="21" dur="500" fill="hold"/>
                                        <p:tgtEl>
                                          <p:spTgt spid="76"/>
                                        </p:tgtEl>
                                        <p:attrNameLst>
                                          <p:attrName>ppt_w</p:attrName>
                                        </p:attrNameLst>
                                      </p:cBhvr>
                                      <p:tavLst>
                                        <p:tav tm="0">
                                          <p:val>
                                            <p:fltVal val="0"/>
                                          </p:val>
                                        </p:tav>
                                        <p:tav tm="100000">
                                          <p:val>
                                            <p:strVal val="#ppt_w"/>
                                          </p:val>
                                        </p:tav>
                                      </p:tavLst>
                                    </p:anim>
                                    <p:anim calcmode="lin" valueType="num">
                                      <p:cBhvr>
                                        <p:cTn id="22" dur="500" fill="hold"/>
                                        <p:tgtEl>
                                          <p:spTgt spid="76"/>
                                        </p:tgtEl>
                                        <p:attrNameLst>
                                          <p:attrName>ppt_h</p:attrName>
                                        </p:attrNameLst>
                                      </p:cBhvr>
                                      <p:tavLst>
                                        <p:tav tm="0">
                                          <p:val>
                                            <p:fltVal val="0"/>
                                          </p:val>
                                        </p:tav>
                                        <p:tav tm="100000">
                                          <p:val>
                                            <p:strVal val="#ppt_h"/>
                                          </p:val>
                                        </p:tav>
                                      </p:tavLst>
                                    </p:anim>
                                    <p:animEffect transition="in" filter="fade">
                                      <p:cBhvr>
                                        <p:cTn id="23" dur="500"/>
                                        <p:tgtEl>
                                          <p:spTgt spid="76"/>
                                        </p:tgtEl>
                                      </p:cBhvr>
                                    </p:animEffect>
                                    <p:anim calcmode="lin" valueType="num">
                                      <p:cBhvr>
                                        <p:cTn id="24" dur="500" fill="hold"/>
                                        <p:tgtEl>
                                          <p:spTgt spid="76"/>
                                        </p:tgtEl>
                                        <p:attrNameLst>
                                          <p:attrName>ppt_x</p:attrName>
                                        </p:attrNameLst>
                                      </p:cBhvr>
                                      <p:tavLst>
                                        <p:tav tm="0">
                                          <p:val>
                                            <p:fltVal val="0.5"/>
                                          </p:val>
                                        </p:tav>
                                        <p:tav tm="100000">
                                          <p:val>
                                            <p:strVal val="#ppt_x"/>
                                          </p:val>
                                        </p:tav>
                                      </p:tavLst>
                                    </p:anim>
                                    <p:anim calcmode="lin" valueType="num">
                                      <p:cBhvr>
                                        <p:cTn id="25" dur="500" fill="hold"/>
                                        <p:tgtEl>
                                          <p:spTgt spid="7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fltVal val="0.5"/>
                                          </p:val>
                                        </p:tav>
                                        <p:tav tm="100000">
                                          <p:val>
                                            <p:strVal val="#ppt_x"/>
                                          </p:val>
                                        </p:tav>
                                      </p:tavLst>
                                    </p:anim>
                                    <p:anim calcmode="lin" valueType="num">
                                      <p:cBhvr>
                                        <p:cTn id="32" dur="500" fill="hold"/>
                                        <p:tgtEl>
                                          <p:spTgt spid="75"/>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1100"/>
                            </p:stCondLst>
                            <p:childTnLst>
                              <p:par>
                                <p:cTn id="34" presetID="1" presetClass="entr" presetSubtype="0" fill="hold" grpId="1" nodeType="after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42" presetClass="path" presetSubtype="0" accel="50000" decel="50000" fill="hold" grpId="0" nodeType="withEffect">
                                  <p:stCondLst>
                                    <p:cond delay="0"/>
                                  </p:stCondLst>
                                  <p:childTnLst>
                                    <p:animMotion origin="layout" path="M 1.45833E-06 -3.33333E-06 L 0.05104 0.05417" pathEditMode="relative" rAng="0" ptsTypes="AA">
                                      <p:cBhvr>
                                        <p:cTn id="37" dur="1000" spd="-100000" fill="hold"/>
                                        <p:tgtEl>
                                          <p:spTgt spid="48"/>
                                        </p:tgtEl>
                                        <p:attrNameLst>
                                          <p:attrName>ppt_x</p:attrName>
                                          <p:attrName>ppt_y</p:attrName>
                                        </p:attrNameLst>
                                      </p:cBhvr>
                                      <p:rCtr x="2552" y="2708"/>
                                    </p:animMotion>
                                  </p:childTnLst>
                                </p:cTn>
                              </p:par>
                            </p:childTnLst>
                          </p:cTn>
                        </p:par>
                        <p:par>
                          <p:cTn id="38" fill="hold" nodeType="afterGroup">
                            <p:stCondLst>
                              <p:cond delay="2100"/>
                            </p:stCondLst>
                            <p:childTnLst>
                              <p:par>
                                <p:cTn id="39" presetID="22" presetClass="entr" presetSubtype="8"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500"/>
                                        <p:tgtEl>
                                          <p:spTgt spid="6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childTnLst>
                          </p:cTn>
                        </p:par>
                        <p:par>
                          <p:cTn id="45" fill="hold" nodeType="afterGroup">
                            <p:stCondLst>
                              <p:cond delay="2600"/>
                            </p:stCondLst>
                            <p:childTnLst>
                              <p:par>
                                <p:cTn id="46" presetID="1" presetClass="entr" presetSubtype="0" fill="hold" grpId="1"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par>
                                <p:cTn id="48" presetID="42" presetClass="path" presetSubtype="0" accel="50000" decel="50000" fill="hold" grpId="0" nodeType="withEffect">
                                  <p:stCondLst>
                                    <p:cond delay="0"/>
                                  </p:stCondLst>
                                  <p:childTnLst>
                                    <p:animMotion origin="layout" path="M -2.29167E-06 -3.33333E-06 L -0.05091 0.05417" pathEditMode="relative" rAng="0" ptsTypes="AA">
                                      <p:cBhvr>
                                        <p:cTn id="49" dur="1000" spd="-100000" fill="hold"/>
                                        <p:tgtEl>
                                          <p:spTgt spid="56"/>
                                        </p:tgtEl>
                                        <p:attrNameLst>
                                          <p:attrName>ppt_x</p:attrName>
                                          <p:attrName>ppt_y</p:attrName>
                                        </p:attrNameLst>
                                      </p:cBhvr>
                                      <p:rCtr x="-2552" y="2708"/>
                                    </p:animMotion>
                                  </p:childTnLst>
                                </p:cTn>
                              </p:par>
                            </p:childTnLst>
                          </p:cTn>
                        </p:par>
                        <p:par>
                          <p:cTn id="50" fill="hold" nodeType="afterGroup">
                            <p:stCondLst>
                              <p:cond delay="3600"/>
                            </p:stCondLst>
                            <p:childTnLst>
                              <p:par>
                                <p:cTn id="51" presetID="22" presetClass="entr" presetSubtype="8"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par>
                          <p:cTn id="57" fill="hold" nodeType="afterGroup">
                            <p:stCondLst>
                              <p:cond delay="4100"/>
                            </p:stCondLst>
                            <p:childTnLst>
                              <p:par>
                                <p:cTn id="58" presetID="1" presetClass="entr" presetSubtype="0" fill="hold" grpId="1" nodeType="after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64" presetClass="path" presetSubtype="0" accel="50000" decel="50000" fill="hold" grpId="0" nodeType="withEffect">
                                  <p:stCondLst>
                                    <p:cond delay="0"/>
                                  </p:stCondLst>
                                  <p:childTnLst>
                                    <p:animMotion origin="layout" path="M 1.45833E-06 3.7037E-06 L 0.05195 -0.05371" pathEditMode="relative" rAng="0" ptsTypes="AA">
                                      <p:cBhvr>
                                        <p:cTn id="61" dur="1000" spd="-100000" fill="hold"/>
                                        <p:tgtEl>
                                          <p:spTgt spid="59"/>
                                        </p:tgtEl>
                                        <p:attrNameLst>
                                          <p:attrName>ppt_x</p:attrName>
                                          <p:attrName>ppt_y</p:attrName>
                                        </p:attrNameLst>
                                      </p:cBhvr>
                                      <p:rCtr x="2591" y="-2685"/>
                                    </p:animMotion>
                                  </p:childTnLst>
                                </p:cTn>
                              </p:par>
                            </p:childTnLst>
                          </p:cTn>
                        </p:par>
                        <p:par>
                          <p:cTn id="62" fill="hold" nodeType="afterGroup">
                            <p:stCondLst>
                              <p:cond delay="5100"/>
                            </p:stCondLst>
                            <p:childTnLst>
                              <p:par>
                                <p:cTn id="63" presetID="22" presetClass="entr" presetSubtype="8"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left)">
                                      <p:cBhvr>
                                        <p:cTn id="65" dur="500"/>
                                        <p:tgtEl>
                                          <p:spTgt spid="7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childTnLst>
                          </p:cTn>
                        </p:par>
                        <p:par>
                          <p:cTn id="69" fill="hold" nodeType="afterGroup">
                            <p:stCondLst>
                              <p:cond delay="5600"/>
                            </p:stCondLst>
                            <p:childTnLst>
                              <p:par>
                                <p:cTn id="70" presetID="1" presetClass="entr" presetSubtype="0" fill="hold" grpId="1" nodeType="after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64" presetClass="path" presetSubtype="0" accel="50000" decel="50000" fill="hold" grpId="0" nodeType="withEffect">
                                  <p:stCondLst>
                                    <p:cond delay="0"/>
                                  </p:stCondLst>
                                  <p:childTnLst>
                                    <p:animMotion origin="layout" path="M -2.29167E-06 3.7037E-06 L -0.04726 -0.05371" pathEditMode="relative" rAng="0" ptsTypes="AA">
                                      <p:cBhvr>
                                        <p:cTn id="73" dur="1000" spd="-100000" fill="hold"/>
                                        <p:tgtEl>
                                          <p:spTgt spid="62"/>
                                        </p:tgtEl>
                                        <p:attrNameLst>
                                          <p:attrName>ppt_x</p:attrName>
                                          <p:attrName>ppt_y</p:attrName>
                                        </p:attrNameLst>
                                      </p:cBhvr>
                                      <p:rCtr x="-2370" y="-2685"/>
                                    </p:animMotion>
                                  </p:childTnLst>
                                </p:cTn>
                              </p:par>
                            </p:childTnLst>
                          </p:cTn>
                        </p:par>
                        <p:par>
                          <p:cTn id="74" fill="hold" nodeType="afterGroup">
                            <p:stCondLst>
                              <p:cond delay="6600"/>
                            </p:stCondLst>
                            <p:childTnLst>
                              <p:par>
                                <p:cTn id="75" presetID="22" presetClass="entr" presetSubtype="8" fill="hold" grpId="0" nodeType="after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left)">
                                      <p:cBhvr>
                                        <p:cTn id="77" dur="500"/>
                                        <p:tgtEl>
                                          <p:spTgt spid="7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6" grpId="0" animBg="1"/>
      <p:bldP spid="56" grpId="1" animBg="1"/>
      <p:bldP spid="59" grpId="0" animBg="1"/>
      <p:bldP spid="59" grpId="1" animBg="1"/>
      <p:bldP spid="62" grpId="0" animBg="1"/>
      <p:bldP spid="62" grpId="1" animBg="1"/>
      <p:bldP spid="67" grpId="0"/>
      <p:bldP spid="68" grpId="0"/>
      <p:bldP spid="69" grpId="0"/>
      <p:bldP spid="70" grpId="0"/>
      <p:bldP spid="71" grpId="0"/>
      <p:bldP spid="72" grpId="0"/>
      <p:bldP spid="73" grpId="0"/>
      <p:bldP spid="7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执行细节</a:t>
            </a:r>
            <a:endParaRPr lang="zh-CN" altLang="en-US"/>
          </a:p>
        </p:txBody>
      </p:sp>
      <p:cxnSp>
        <p:nvCxnSpPr>
          <p:cNvPr id="6" name="淘宝店chenying0907出品 5"/>
          <p:cNvCxnSpPr>
            <a:endCxn id="18" idx="0"/>
          </p:cNvCxnSpPr>
          <p:nvPr/>
        </p:nvCxnSpPr>
        <p:spPr>
          <a:xfrm flipH="1">
            <a:off x="693849" y="1473762"/>
            <a:ext cx="0" cy="1043983"/>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淘宝店chenying0907出品 20"/>
          <p:cNvCxnSpPr>
            <a:stCxn id="18" idx="4"/>
          </p:cNvCxnSpPr>
          <p:nvPr/>
        </p:nvCxnSpPr>
        <p:spPr>
          <a:xfrm flipH="1">
            <a:off x="693849" y="2862343"/>
            <a:ext cx="0" cy="977402"/>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淘宝店chenying0907出品 8"/>
          <p:cNvCxnSpPr>
            <a:endCxn id="34" idx="2"/>
          </p:cNvCxnSpPr>
          <p:nvPr/>
        </p:nvCxnSpPr>
        <p:spPr>
          <a:xfrm>
            <a:off x="693849" y="3867894"/>
            <a:ext cx="2862318"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淘宝店chenying0907出品 34"/>
          <p:cNvCxnSpPr>
            <a:endCxn id="34" idx="0"/>
          </p:cNvCxnSpPr>
          <p:nvPr/>
        </p:nvCxnSpPr>
        <p:spPr>
          <a:xfrm flipH="1">
            <a:off x="3728466" y="1329612"/>
            <a:ext cx="0" cy="2365983"/>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淘宝店chenying0907出品 35"/>
          <p:cNvCxnSpPr>
            <a:endCxn id="38" idx="2"/>
          </p:cNvCxnSpPr>
          <p:nvPr/>
        </p:nvCxnSpPr>
        <p:spPr>
          <a:xfrm>
            <a:off x="3728466" y="1329612"/>
            <a:ext cx="187992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淘宝店chenying0907出品 41"/>
          <p:cNvCxnSpPr>
            <a:endCxn id="39" idx="0"/>
          </p:cNvCxnSpPr>
          <p:nvPr/>
        </p:nvCxnSpPr>
        <p:spPr>
          <a:xfrm flipH="1">
            <a:off x="5780694" y="1521525"/>
            <a:ext cx="0" cy="996219"/>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29"/>
          <p:cNvSpPr txBox="1"/>
          <p:nvPr/>
        </p:nvSpPr>
        <p:spPr>
          <a:xfrm>
            <a:off x="1005175" y="1601869"/>
            <a:ext cx="2442980" cy="769441"/>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活动方案确定以后，先要让其文案化。的全过程够准确到位地执行</a:t>
            </a:r>
            <a:endParaRPr lang="en-US" altLang="zh-CN"/>
          </a:p>
        </p:txBody>
      </p:sp>
      <p:sp>
        <p:nvSpPr>
          <p:cNvPr id="45" name="TextBox 30"/>
          <p:cNvSpPr txBox="1"/>
          <p:nvPr/>
        </p:nvSpPr>
        <p:spPr>
          <a:xfrm>
            <a:off x="1005175" y="1168030"/>
            <a:ext cx="2010932"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活动方案文案化</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49" name="TextBox 29"/>
          <p:cNvSpPr txBox="1"/>
          <p:nvPr/>
        </p:nvSpPr>
        <p:spPr>
          <a:xfrm>
            <a:off x="1005175" y="2934743"/>
            <a:ext cx="2442980"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方法是企业营销影响客户、引导客户的中介，比如，媒体广告、路牌灯箱、礼仪气球、广告衫、礼品袋等。</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30"/>
          <p:cNvSpPr txBox="1"/>
          <p:nvPr/>
        </p:nvSpPr>
        <p:spPr>
          <a:xfrm>
            <a:off x="1005174" y="2528461"/>
            <a:ext cx="2252164" cy="430887"/>
          </a:xfrm>
          <a:prstGeom prst="rect">
            <a:avLst/>
          </a:prstGeom>
          <a:noFill/>
        </p:spPr>
        <p:txBody>
          <a:bodyPr wrap="square" lIns="0" tIns="0" rIns="0" bIns="0"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形式多样化</a:t>
            </a:r>
            <a:endParaRPr lang="zh-CN" altLang="en-US"/>
          </a:p>
        </p:txBody>
      </p:sp>
      <p:sp>
        <p:nvSpPr>
          <p:cNvPr id="51" name="TextBox 29"/>
          <p:cNvSpPr txBox="1"/>
          <p:nvPr/>
        </p:nvSpPr>
        <p:spPr>
          <a:xfrm>
            <a:off x="4078008" y="4124344"/>
            <a:ext cx="2448490" cy="56259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必须进行系统的计划与评估，在执行前必须确信已足够了解活动将花费的成本和最低应该达到的效果。</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30"/>
          <p:cNvSpPr txBox="1"/>
          <p:nvPr/>
        </p:nvSpPr>
        <p:spPr>
          <a:xfrm>
            <a:off x="4078007" y="3717028"/>
            <a:ext cx="1631610"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活动效果评估</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3" name="TextBox 29"/>
          <p:cNvSpPr txBox="1"/>
          <p:nvPr/>
        </p:nvSpPr>
        <p:spPr>
          <a:xfrm>
            <a:off x="6123900" y="1601869"/>
            <a:ext cx="2484276" cy="769441"/>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前期员工教育、动员、培训工作主要是强化员工对活动方案的认同，</a:t>
            </a:r>
            <a:endParaRPr lang="en-US" altLang="zh-CN"/>
          </a:p>
        </p:txBody>
      </p:sp>
      <p:sp>
        <p:nvSpPr>
          <p:cNvPr id="54" name="TextBox 30"/>
          <p:cNvSpPr txBox="1"/>
          <p:nvPr/>
        </p:nvSpPr>
        <p:spPr>
          <a:xfrm>
            <a:off x="6123900" y="1168030"/>
            <a:ext cx="2130789"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注重前期培训</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5" name="TextBox 29"/>
          <p:cNvSpPr txBox="1"/>
          <p:nvPr/>
        </p:nvSpPr>
        <p:spPr>
          <a:xfrm>
            <a:off x="6123900" y="2934743"/>
            <a:ext cx="2484276" cy="769442"/>
          </a:xfrm>
          <a:prstGeom prst="rect">
            <a:avLst/>
          </a:prstGeom>
          <a:noFill/>
        </p:spPr>
        <p:txBody>
          <a:bodyPr wrap="square" lIns="0" tIns="0" rIns="0" bIns="0" rtlCol="0">
            <a:spAutoFit/>
          </a:bodyPr>
          <a:lstStyle/>
          <a:p>
            <a:pPr algn="just">
              <a:lnSpc>
                <a:spcPts val="1500"/>
              </a:lnSpc>
            </a:pPr>
            <a:r>
              <a:rPr lang="zh-CN" altLang="en-US" sz="1100">
                <a:latin typeface="微软雅黑" panose="020b0503020204020204" pitchFamily="34" charset="-122"/>
                <a:ea typeface="微软雅黑" panose="020b0503020204020204" pitchFamily="34" charset="-122"/>
              </a:rPr>
              <a:t>为确保活动开展顺利，每个进度都能明晰有效、就要仔细整理一份档案，对日后进行的活动策划会有很大的比较和帮助的作用</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30"/>
          <p:cNvSpPr txBox="1"/>
          <p:nvPr/>
        </p:nvSpPr>
        <p:spPr>
          <a:xfrm>
            <a:off x="6123899" y="2528461"/>
            <a:ext cx="2220284" cy="323165"/>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活动的完整记录</a:t>
            </a:r>
            <a:endParaRPr lang="zh-CN" altLang="en-US" sz="2100" b="1">
              <a:solidFill>
                <a:schemeClr val="accent1"/>
              </a:solidFill>
              <a:latin typeface="微软雅黑" panose="020b0503020204020204" pitchFamily="34" charset="-122"/>
              <a:ea typeface="微软雅黑" panose="020b0503020204020204" pitchFamily="34" charset="-122"/>
            </a:endParaRPr>
          </a:p>
        </p:txBody>
      </p:sp>
      <p:grpSp>
        <p:nvGrpSpPr>
          <p:cNvPr id="67" name="淘宝店chenying0907出品 66"/>
          <p:cNvGrpSpPr/>
          <p:nvPr/>
        </p:nvGrpSpPr>
        <p:grpSpPr>
          <a:xfrm>
            <a:off x="521550" y="1157313"/>
            <a:ext cx="344598" cy="344598"/>
            <a:chOff x="695400" y="1543084"/>
            <a:chExt cx="459464" cy="459464"/>
          </a:xfrm>
        </p:grpSpPr>
        <p:sp>
          <p:nvSpPr>
            <p:cNvPr id="4" name="淘宝店chenying0907出品 3"/>
            <p:cNvSpPr/>
            <p:nvPr/>
          </p:nvSpPr>
          <p:spPr>
            <a:xfrm>
              <a:off x="695400" y="1543084"/>
              <a:ext cx="459464" cy="459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0"/>
            <p:cNvSpPr txBox="1"/>
            <p:nvPr/>
          </p:nvSpPr>
          <p:spPr>
            <a:xfrm>
              <a:off x="880768" y="1547873"/>
              <a:ext cx="125034" cy="430887"/>
            </a:xfrm>
            <a:prstGeom prst="rect">
              <a:avLst/>
            </a:prstGeom>
            <a:noFill/>
          </p:spPr>
          <p:txBody>
            <a:bodyPr wrap="none" lIns="0" tIns="0" rIns="0" bIns="0" rtlCol="0">
              <a:spAutoFit/>
            </a:bodyPr>
            <a:lstStyle/>
            <a:p>
              <a:pPr algn="ctr"/>
              <a:r>
                <a:rPr lang="en-US" altLang="zh-CN" sz="2100" spc="300">
                  <a:solidFill>
                    <a:schemeClr val="bg1">
                      <a:lumMod val="95000"/>
                    </a:schemeClr>
                  </a:solidFill>
                  <a:latin typeface="Agency FB" panose="020b0503020202020204" pitchFamily="34" charset="0"/>
                  <a:ea typeface="微软雅黑" panose="020b0503020204020204" pitchFamily="34" charset="-122"/>
                </a:rPr>
                <a:t>1</a:t>
              </a:r>
              <a:endParaRPr lang="zh-CN" altLang="en-US" sz="21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8" name="淘宝店chenying0907出品 67"/>
          <p:cNvGrpSpPr/>
          <p:nvPr/>
        </p:nvGrpSpPr>
        <p:grpSpPr>
          <a:xfrm>
            <a:off x="521550" y="2517744"/>
            <a:ext cx="344598" cy="344598"/>
            <a:chOff x="695400" y="3356992"/>
            <a:chExt cx="459464" cy="459464"/>
          </a:xfrm>
        </p:grpSpPr>
        <p:sp>
          <p:nvSpPr>
            <p:cNvPr id="18" name="淘宝店chenying0907出品 17"/>
            <p:cNvSpPr/>
            <p:nvPr/>
          </p:nvSpPr>
          <p:spPr>
            <a:xfrm>
              <a:off x="695400" y="3356992"/>
              <a:ext cx="459464" cy="459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20"/>
            <p:cNvSpPr txBox="1"/>
            <p:nvPr/>
          </p:nvSpPr>
          <p:spPr>
            <a:xfrm>
              <a:off x="847906" y="3371280"/>
              <a:ext cx="190758" cy="430887"/>
            </a:xfrm>
            <a:prstGeom prst="rect">
              <a:avLst/>
            </a:prstGeom>
            <a:noFill/>
          </p:spPr>
          <p:txBody>
            <a:bodyPr wrap="none" lIns="0" tIns="0" rIns="0" bIns="0" rtlCol="0">
              <a:spAutoFit/>
            </a:bodyPr>
            <a:lstStyle/>
            <a:p>
              <a:pPr algn="ctr"/>
              <a:r>
                <a:rPr lang="en-US" altLang="zh-CN" sz="2100" spc="300">
                  <a:solidFill>
                    <a:schemeClr val="bg1">
                      <a:lumMod val="95000"/>
                    </a:schemeClr>
                  </a:solidFill>
                  <a:latin typeface="Agency FB" panose="020b0503020202020204" pitchFamily="34" charset="0"/>
                  <a:ea typeface="微软雅黑" panose="020b0503020204020204" pitchFamily="34" charset="-122"/>
                </a:rPr>
                <a:t>2</a:t>
              </a:r>
              <a:endParaRPr lang="zh-CN" altLang="en-US" sz="21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9" name="淘宝店chenying0907出品 68"/>
          <p:cNvGrpSpPr/>
          <p:nvPr/>
        </p:nvGrpSpPr>
        <p:grpSpPr>
          <a:xfrm>
            <a:off x="3556167" y="3695595"/>
            <a:ext cx="344598" cy="344598"/>
            <a:chOff x="4741556" y="4927460"/>
            <a:chExt cx="459464" cy="459464"/>
          </a:xfrm>
        </p:grpSpPr>
        <p:sp>
          <p:nvSpPr>
            <p:cNvPr id="34" name="淘宝店chenying0907出品 33"/>
            <p:cNvSpPr/>
            <p:nvPr/>
          </p:nvSpPr>
          <p:spPr>
            <a:xfrm>
              <a:off x="4741556" y="4927460"/>
              <a:ext cx="459464" cy="459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4894619" y="4946510"/>
              <a:ext cx="203582" cy="430887"/>
            </a:xfrm>
            <a:prstGeom prst="rect">
              <a:avLst/>
            </a:prstGeom>
            <a:noFill/>
          </p:spPr>
          <p:txBody>
            <a:bodyPr wrap="none" lIns="0" tIns="0" rIns="0" bIns="0" rtlCol="0">
              <a:spAutoFit/>
            </a:bodyPr>
            <a:lstStyle/>
            <a:p>
              <a:pPr algn="ctr"/>
              <a:r>
                <a:rPr lang="en-US" altLang="zh-CN" sz="2100" spc="300">
                  <a:solidFill>
                    <a:schemeClr val="bg1">
                      <a:lumMod val="95000"/>
                    </a:schemeClr>
                  </a:solidFill>
                  <a:latin typeface="Agency FB" panose="020b0503020202020204" pitchFamily="34" charset="0"/>
                  <a:ea typeface="微软雅黑" panose="020b0503020204020204" pitchFamily="34" charset="-122"/>
                </a:rPr>
                <a:t>3</a:t>
              </a:r>
              <a:endParaRPr lang="zh-CN" altLang="en-US" sz="21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70" name="淘宝店chenying0907出品 69"/>
          <p:cNvGrpSpPr/>
          <p:nvPr/>
        </p:nvGrpSpPr>
        <p:grpSpPr>
          <a:xfrm>
            <a:off x="5608395" y="1157313"/>
            <a:ext cx="344598" cy="344598"/>
            <a:chOff x="7477860" y="1543084"/>
            <a:chExt cx="459464" cy="459464"/>
          </a:xfrm>
        </p:grpSpPr>
        <p:sp>
          <p:nvSpPr>
            <p:cNvPr id="38" name="淘宝店chenying0907出品 37"/>
            <p:cNvSpPr/>
            <p:nvPr/>
          </p:nvSpPr>
          <p:spPr>
            <a:xfrm>
              <a:off x="7477860" y="1543084"/>
              <a:ext cx="459464" cy="459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20"/>
            <p:cNvSpPr txBox="1"/>
            <p:nvPr/>
          </p:nvSpPr>
          <p:spPr>
            <a:xfrm>
              <a:off x="7627243" y="1555086"/>
              <a:ext cx="189154" cy="430887"/>
            </a:xfrm>
            <a:prstGeom prst="rect">
              <a:avLst/>
            </a:prstGeom>
            <a:noFill/>
          </p:spPr>
          <p:txBody>
            <a:bodyPr wrap="none" lIns="0" tIns="0" rIns="0" bIns="0" rtlCol="0">
              <a:spAutoFit/>
            </a:bodyPr>
            <a:lstStyle/>
            <a:p>
              <a:pPr algn="ctr"/>
              <a:r>
                <a:rPr lang="en-US" altLang="zh-CN" sz="2100" spc="300">
                  <a:solidFill>
                    <a:schemeClr val="bg1">
                      <a:lumMod val="95000"/>
                    </a:schemeClr>
                  </a:solidFill>
                  <a:latin typeface="Agency FB" panose="020b0503020202020204" pitchFamily="34" charset="0"/>
                  <a:ea typeface="微软雅黑" panose="020b0503020204020204" pitchFamily="34" charset="-122"/>
                </a:rPr>
                <a:t>4</a:t>
              </a:r>
              <a:endParaRPr lang="zh-CN" altLang="en-US" sz="2100" spc="30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71" name="淘宝店chenying0907出品 70"/>
          <p:cNvGrpSpPr/>
          <p:nvPr/>
        </p:nvGrpSpPr>
        <p:grpSpPr>
          <a:xfrm>
            <a:off x="5608395" y="2517744"/>
            <a:ext cx="344598" cy="344598"/>
            <a:chOff x="7477860" y="3356992"/>
            <a:chExt cx="459464" cy="459464"/>
          </a:xfrm>
        </p:grpSpPr>
        <p:sp>
          <p:nvSpPr>
            <p:cNvPr id="39" name="淘宝店chenying0907出品 38"/>
            <p:cNvSpPr/>
            <p:nvPr/>
          </p:nvSpPr>
          <p:spPr>
            <a:xfrm>
              <a:off x="7477860" y="3356992"/>
              <a:ext cx="459464" cy="459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20"/>
            <p:cNvSpPr txBox="1"/>
            <p:nvPr/>
          </p:nvSpPr>
          <p:spPr>
            <a:xfrm>
              <a:off x="7636722" y="3385569"/>
              <a:ext cx="198772" cy="430887"/>
            </a:xfrm>
            <a:prstGeom prst="rect">
              <a:avLst/>
            </a:prstGeom>
            <a:noFill/>
          </p:spPr>
          <p:txBody>
            <a:bodyPr wrap="none" lIns="0" tIns="0" rIns="0" bIns="0" rtlCol="0">
              <a:spAutoFit/>
            </a:bodyPr>
            <a:lstStyle/>
            <a:p>
              <a:pPr algn="ctr"/>
              <a:r>
                <a:rPr lang="en-US" altLang="zh-CN" sz="2100" spc="300">
                  <a:solidFill>
                    <a:schemeClr val="bg1">
                      <a:lumMod val="95000"/>
                    </a:schemeClr>
                  </a:solidFill>
                  <a:latin typeface="Agency FB" panose="020b0503020202020204" pitchFamily="34" charset="0"/>
                  <a:ea typeface="微软雅黑" panose="020b0503020204020204" pitchFamily="34" charset="-122"/>
                </a:rPr>
                <a:t>5</a:t>
              </a:r>
              <a:endParaRPr lang="zh-CN" altLang="en-US" sz="2100" spc="300">
                <a:solidFill>
                  <a:schemeClr val="bg1">
                    <a:lumMod val="95000"/>
                  </a:schemeClr>
                </a:solidFill>
                <a:latin typeface="Agency FB" panose="020b050302020202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strVal val="4*#ppt_w"/>
                                          </p:val>
                                        </p:tav>
                                        <p:tav tm="100000">
                                          <p:val>
                                            <p:strVal val="#ppt_w"/>
                                          </p:val>
                                        </p:tav>
                                      </p:tavLst>
                                    </p:anim>
                                    <p:anim calcmode="lin" valueType="num">
                                      <p:cBhvr>
                                        <p:cTn id="8" dur="500" fill="hold"/>
                                        <p:tgtEl>
                                          <p:spTgt spid="67"/>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nodeType="afterGroup">
                            <p:stCondLst>
                              <p:cond delay="1500"/>
                            </p:stCondLst>
                            <p:childTnLst>
                              <p:par>
                                <p:cTn id="21" presetID="23" presetClass="entr" presetSubtype="3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500" fill="hold"/>
                                        <p:tgtEl>
                                          <p:spTgt spid="68"/>
                                        </p:tgtEl>
                                        <p:attrNameLst>
                                          <p:attrName>ppt_w</p:attrName>
                                        </p:attrNameLst>
                                      </p:cBhvr>
                                      <p:tavLst>
                                        <p:tav tm="0">
                                          <p:val>
                                            <p:strVal val="4*#ppt_w"/>
                                          </p:val>
                                        </p:tav>
                                        <p:tav tm="100000">
                                          <p:val>
                                            <p:strVal val="#ppt_w"/>
                                          </p:val>
                                        </p:tav>
                                      </p:tavLst>
                                    </p:anim>
                                    <p:anim calcmode="lin" valueType="num">
                                      <p:cBhvr>
                                        <p:cTn id="24" dur="500" fill="hold"/>
                                        <p:tgtEl>
                                          <p:spTgt spid="68"/>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nodeType="afterGroup">
                            <p:stCondLst>
                              <p:cond delay="2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nodeType="afterGroup">
                            <p:stCondLst>
                              <p:cond delay="3500"/>
                            </p:stCondLst>
                            <p:childTnLst>
                              <p:par>
                                <p:cTn id="41" presetID="23" presetClass="entr" presetSubtype="32"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strVal val="4*#ppt_w"/>
                                          </p:val>
                                        </p:tav>
                                        <p:tav tm="100000">
                                          <p:val>
                                            <p:strVal val="#ppt_w"/>
                                          </p:val>
                                        </p:tav>
                                      </p:tavLst>
                                    </p:anim>
                                    <p:anim calcmode="lin" valueType="num">
                                      <p:cBhvr>
                                        <p:cTn id="44" dur="500" fill="hold"/>
                                        <p:tgtEl>
                                          <p:spTgt spid="69"/>
                                        </p:tgtEl>
                                        <p:attrNameLst>
                                          <p:attrName>ppt_h</p:attrName>
                                        </p:attrNameLst>
                                      </p:cBhvr>
                                      <p:tavLst>
                                        <p:tav tm="0">
                                          <p:val>
                                            <p:strVal val="4*#ppt_h"/>
                                          </p:val>
                                        </p:tav>
                                        <p:tav tm="100000">
                                          <p:val>
                                            <p:strVal val="#ppt_h"/>
                                          </p:val>
                                        </p:tav>
                                      </p:tavLst>
                                    </p:anim>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nodeType="afterGroup">
                            <p:stCondLst>
                              <p:cond delay="4500"/>
                            </p:stCondLst>
                            <p:childTnLst>
                              <p:par>
                                <p:cTn id="53" presetID="2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nodeType="afterGroup">
                            <p:stCondLst>
                              <p:cond delay="5500"/>
                            </p:stCondLst>
                            <p:childTnLst>
                              <p:par>
                                <p:cTn id="61" presetID="23" presetClass="entr" presetSubtype="32"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strVal val="4*#ppt_w"/>
                                          </p:val>
                                        </p:tav>
                                        <p:tav tm="100000">
                                          <p:val>
                                            <p:strVal val="#ppt_w"/>
                                          </p:val>
                                        </p:tav>
                                      </p:tavLst>
                                    </p:anim>
                                    <p:anim calcmode="lin" valueType="num">
                                      <p:cBhvr>
                                        <p:cTn id="64" dur="500" fill="hold"/>
                                        <p:tgtEl>
                                          <p:spTgt spid="70"/>
                                        </p:tgtEl>
                                        <p:attrNameLst>
                                          <p:attrName>ppt_h</p:attrName>
                                        </p:attrNameLst>
                                      </p:cBhvr>
                                      <p:tavLst>
                                        <p:tav tm="0">
                                          <p:val>
                                            <p:strVal val="4*#ppt_h"/>
                                          </p:val>
                                        </p:tav>
                                        <p:tav tm="100000">
                                          <p:val>
                                            <p:strVal val="#ppt_h"/>
                                          </p:val>
                                        </p:tav>
                                      </p:tavLst>
                                    </p:anim>
                                  </p:childTnLst>
                                </p:cTn>
                              </p:par>
                            </p:childTnLst>
                          </p:cTn>
                        </p:par>
                        <p:par>
                          <p:cTn id="65" fill="hold" nodeType="afterGroup">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par>
                          <p:cTn id="72" fill="hold" nodeType="afterGroup">
                            <p:stCondLst>
                              <p:cond delay="6500"/>
                            </p:stCondLst>
                            <p:childTnLst>
                              <p:par>
                                <p:cTn id="73" presetID="22" presetClass="entr" presetSubtype="1"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childTnLst>
                          </p:cTn>
                        </p:par>
                        <p:par>
                          <p:cTn id="76" fill="hold" nodeType="afterGroup">
                            <p:stCondLst>
                              <p:cond delay="7000"/>
                            </p:stCondLst>
                            <p:childTnLst>
                              <p:par>
                                <p:cTn id="77" presetID="23" presetClass="entr" presetSubtype="32"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strVal val="4*#ppt_w"/>
                                          </p:val>
                                        </p:tav>
                                        <p:tav tm="100000">
                                          <p:val>
                                            <p:strVal val="#ppt_w"/>
                                          </p:val>
                                        </p:tav>
                                      </p:tavLst>
                                    </p:anim>
                                    <p:anim calcmode="lin" valueType="num">
                                      <p:cBhvr>
                                        <p:cTn id="80" dur="500" fill="hold"/>
                                        <p:tgtEl>
                                          <p:spTgt spid="71"/>
                                        </p:tgtEl>
                                        <p:attrNameLst>
                                          <p:attrName>ppt_h</p:attrName>
                                        </p:attrNameLst>
                                      </p:cBhvr>
                                      <p:tavLst>
                                        <p:tav tm="0">
                                          <p:val>
                                            <p:strVal val="4*#ppt_h"/>
                                          </p:val>
                                        </p:tav>
                                        <p:tav tm="100000">
                                          <p:val>
                                            <p:strVal val="#ppt_h"/>
                                          </p:val>
                                        </p:tav>
                                      </p:tavLst>
                                    </p:anim>
                                  </p:childTnLst>
                                </p:cTn>
                              </p:par>
                            </p:childTnLst>
                          </p:cTn>
                        </p:par>
                        <p:par>
                          <p:cTn id="81" fill="hold" nodeType="afterGroup">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left)">
                                      <p:cBhvr>
                                        <p:cTn id="84" dur="500"/>
                                        <p:tgtEl>
                                          <p:spTgt spid="5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9" grpId="0"/>
      <p:bldP spid="50" grpId="0"/>
      <p:bldP spid="51" grpId="0"/>
      <p:bldP spid="52" grpId="0"/>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五边形 37"/>
          <p:cNvSpPr/>
          <p:nvPr/>
        </p:nvSpPr>
        <p:spPr>
          <a:xfrm flipH="1">
            <a:off x="4716016" y="771550"/>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五边形 38"/>
          <p:cNvSpPr/>
          <p:nvPr/>
        </p:nvSpPr>
        <p:spPr>
          <a:xfrm flipH="1">
            <a:off x="4716016" y="1389748"/>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五边形 41"/>
          <p:cNvSpPr/>
          <p:nvPr/>
        </p:nvSpPr>
        <p:spPr>
          <a:xfrm flipH="1">
            <a:off x="4716016" y="2007945"/>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五边形 42"/>
          <p:cNvSpPr/>
          <p:nvPr/>
        </p:nvSpPr>
        <p:spPr>
          <a:xfrm flipH="1">
            <a:off x="4716016" y="2626141"/>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五边形 43"/>
          <p:cNvSpPr/>
          <p:nvPr/>
        </p:nvSpPr>
        <p:spPr>
          <a:xfrm flipH="1">
            <a:off x="4716016" y="3244339"/>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五边形 44"/>
          <p:cNvSpPr/>
          <p:nvPr/>
        </p:nvSpPr>
        <p:spPr>
          <a:xfrm flipH="1">
            <a:off x="4716016" y="3862537"/>
            <a:ext cx="3528392" cy="5094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五边形 1"/>
          <p:cNvSpPr/>
          <p:nvPr/>
        </p:nvSpPr>
        <p:spPr>
          <a:xfrm>
            <a:off x="0" y="-20538"/>
            <a:ext cx="4067944" cy="516403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TextBox 20"/>
          <p:cNvSpPr txBox="1"/>
          <p:nvPr/>
        </p:nvSpPr>
        <p:spPr>
          <a:xfrm>
            <a:off x="737574" y="2409732"/>
            <a:ext cx="3132349" cy="923330"/>
          </a:xfrm>
          <a:prstGeom prst="rect">
            <a:avLst/>
          </a:prstGeom>
          <a:noFill/>
        </p:spPr>
        <p:txBody>
          <a:bodyPr wrap="square" lIns="0" tIns="0" rIns="0" bIns="0" rtlCol="0">
            <a:spAutoFit/>
          </a:bodyPr>
          <a:lstStyle/>
          <a:p>
            <a:r>
              <a:rPr lang="en-US" altLang="zh-CN" sz="6000">
                <a:solidFill>
                  <a:schemeClr val="bg1">
                    <a:lumMod val="95000"/>
                  </a:schemeClr>
                </a:solidFill>
                <a:latin typeface="Agency FB" panose="020b0503020202020204" pitchFamily="34" charset="0"/>
                <a:ea typeface="微软雅黑" panose="020b0503020204020204" pitchFamily="34" charset="-122"/>
              </a:rPr>
              <a:t>CONTENTS</a:t>
            </a:r>
            <a:endParaRPr lang="zh-CN" altLang="en-US" sz="6000">
              <a:solidFill>
                <a:schemeClr val="bg1">
                  <a:lumMod val="95000"/>
                </a:schemeClr>
              </a:solidFill>
              <a:latin typeface="Agency FB" panose="020b0503020202020204" pitchFamily="34" charset="0"/>
              <a:ea typeface="微软雅黑" panose="020b0503020204020204" pitchFamily="34" charset="-122"/>
            </a:endParaRPr>
          </a:p>
        </p:txBody>
      </p:sp>
      <p:sp>
        <p:nvSpPr>
          <p:cNvPr id="20" name="TextBox 19"/>
          <p:cNvSpPr txBox="1"/>
          <p:nvPr/>
        </p:nvSpPr>
        <p:spPr>
          <a:xfrm>
            <a:off x="737574" y="1761660"/>
            <a:ext cx="2268252" cy="830997"/>
          </a:xfrm>
          <a:prstGeom prst="rect">
            <a:avLst/>
          </a:prstGeom>
          <a:noFill/>
        </p:spPr>
        <p:txBody>
          <a:bodyPr wrap="square" lIns="68580" tIns="34290" rIns="68580" bIns="34290" rtlCol="0">
            <a:spAutoFit/>
          </a:bodyPr>
          <a:lstStyle/>
          <a:p>
            <a:pPr algn="ctr"/>
            <a:r>
              <a:rPr lang="zh-CN" altLang="en-US" sz="5000" b="1">
                <a:solidFill>
                  <a:schemeClr val="bg1">
                    <a:lumMod val="95000"/>
                  </a:schemeClr>
                </a:solidFill>
                <a:latin typeface="微软雅黑" panose="020b0503020204020204" pitchFamily="34" charset="-122"/>
                <a:ea typeface="微软雅黑" panose="020b0503020204020204" pitchFamily="34" charset="-122"/>
              </a:rPr>
              <a:t>目录</a:t>
            </a:r>
            <a:endParaRPr lang="zh-CN" altLang="en-US" sz="5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淘宝店chenying0907出品 9"/>
          <p:cNvSpPr txBox="1"/>
          <p:nvPr/>
        </p:nvSpPr>
        <p:spPr>
          <a:xfrm>
            <a:off x="5436872" y="872370"/>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活动总体思路</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淘宝店chenying0907出品 9"/>
          <p:cNvSpPr txBox="1"/>
          <p:nvPr/>
        </p:nvSpPr>
        <p:spPr>
          <a:xfrm>
            <a:off x="5436872" y="1490566"/>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活动内容构成</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淘宝店chenying0907出品 9"/>
          <p:cNvSpPr txBox="1"/>
          <p:nvPr/>
        </p:nvSpPr>
        <p:spPr>
          <a:xfrm>
            <a:off x="5436872" y="2108763"/>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活动运作方式</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淘宝店chenying0907出品 9"/>
          <p:cNvSpPr txBox="1"/>
          <p:nvPr/>
        </p:nvSpPr>
        <p:spPr>
          <a:xfrm>
            <a:off x="5436873" y="2726961"/>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问题及细节把控</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淘宝店chenying0907出品 9"/>
          <p:cNvSpPr txBox="1"/>
          <p:nvPr/>
        </p:nvSpPr>
        <p:spPr>
          <a:xfrm>
            <a:off x="5436872" y="3345157"/>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活动经费预算</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淘宝店chenying0907出品 9"/>
          <p:cNvSpPr txBox="1"/>
          <p:nvPr/>
        </p:nvSpPr>
        <p:spPr>
          <a:xfrm>
            <a:off x="5436872" y="3963355"/>
            <a:ext cx="2165294" cy="307825"/>
          </a:xfrm>
          <a:prstGeom prst="rect">
            <a:avLst/>
          </a:prstGeom>
          <a:noFill/>
        </p:spPr>
        <p:txBody>
          <a:bodyPr wrap="square" lIns="0" tIns="0" rIns="0" bIns="0" rtlCol="0">
            <a:spAutoFit/>
          </a:bodyPr>
          <a:lstStyle/>
          <a:p>
            <a:pPr marL="0" lvl="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活动效果预期</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20"/>
          <p:cNvSpPr txBox="1"/>
          <p:nvPr/>
        </p:nvSpPr>
        <p:spPr>
          <a:xfrm>
            <a:off x="4309375" y="810814"/>
            <a:ext cx="306575" cy="430840"/>
          </a:xfrm>
          <a:prstGeom prst="rect">
            <a:avLst/>
          </a:prstGeom>
          <a:noFill/>
        </p:spPr>
        <p:txBody>
          <a:bodyPr wrap="none" lIns="0" tIns="0" rIns="0" bIns="0" rtlCol="0">
            <a:spAutoFit/>
          </a:bodyPr>
          <a:lstStyle/>
          <a:p>
            <a:r>
              <a:rPr lang="en-US" altLang="zh-CN" sz="2800" spc="300">
                <a:solidFill>
                  <a:schemeClr val="tx1">
                    <a:lumMod val="50000"/>
                    <a:lumOff val="50000"/>
                  </a:schemeClr>
                </a:solidFill>
                <a:latin typeface="Agency FB" panose="020b0503020202020204" pitchFamily="34" charset="0"/>
                <a:ea typeface="微软雅黑" panose="020b0503020204020204" pitchFamily="34" charset="-122"/>
              </a:rPr>
              <a:t>01</a:t>
            </a:r>
            <a:endParaRPr lang="zh-CN" altLang="en-US" sz="2800" spc="3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48" name="TextBox 20"/>
          <p:cNvSpPr txBox="1"/>
          <p:nvPr/>
        </p:nvSpPr>
        <p:spPr>
          <a:xfrm>
            <a:off x="4309375" y="1429011"/>
            <a:ext cx="296957" cy="430840"/>
          </a:xfrm>
          <a:prstGeom prst="rect">
            <a:avLst/>
          </a:prstGeom>
          <a:noFill/>
        </p:spPr>
        <p:txBody>
          <a:bodyPr wrap="none" lIns="0" tIns="0" rIns="0" bIns="0" rtlCol="0">
            <a:spAutoFit/>
          </a:bodyPr>
          <a:lstStyle/>
          <a:p>
            <a:r>
              <a:rPr lang="en-US" altLang="zh-CN" sz="2800">
                <a:solidFill>
                  <a:schemeClr val="tx1">
                    <a:lumMod val="50000"/>
                    <a:lumOff val="50000"/>
                  </a:schemeClr>
                </a:solidFill>
                <a:latin typeface="Agency FB" panose="020b0503020202020204" pitchFamily="34" charset="0"/>
                <a:ea typeface="微软雅黑" panose="020b0503020204020204" pitchFamily="34" charset="-122"/>
              </a:rPr>
              <a:t>02</a:t>
            </a:r>
            <a:endParaRPr lang="zh-CN" altLang="en-US" sz="28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49" name="TextBox 20"/>
          <p:cNvSpPr txBox="1"/>
          <p:nvPr/>
        </p:nvSpPr>
        <p:spPr>
          <a:xfrm>
            <a:off x="4301361" y="2047208"/>
            <a:ext cx="307777" cy="430840"/>
          </a:xfrm>
          <a:prstGeom prst="rect">
            <a:avLst/>
          </a:prstGeom>
          <a:noFill/>
        </p:spPr>
        <p:txBody>
          <a:bodyPr wrap="none" lIns="0" tIns="0" rIns="0" bIns="0" rtlCol="0">
            <a:spAutoFit/>
          </a:bodyPr>
          <a:lstStyle/>
          <a:p>
            <a:r>
              <a:rPr lang="en-US" altLang="zh-CN" sz="2800">
                <a:solidFill>
                  <a:schemeClr val="tx1">
                    <a:lumMod val="50000"/>
                    <a:lumOff val="50000"/>
                  </a:schemeClr>
                </a:solidFill>
                <a:latin typeface="Agency FB" panose="020b0503020202020204" pitchFamily="34" charset="0"/>
                <a:ea typeface="微软雅黑" panose="020b0503020204020204" pitchFamily="34" charset="-122"/>
              </a:rPr>
              <a:t>03</a:t>
            </a:r>
            <a:endParaRPr lang="zh-CN" altLang="en-US" sz="28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51" name="TextBox 20"/>
          <p:cNvSpPr txBox="1"/>
          <p:nvPr/>
        </p:nvSpPr>
        <p:spPr>
          <a:xfrm>
            <a:off x="4310979" y="2665405"/>
            <a:ext cx="293350" cy="430840"/>
          </a:xfrm>
          <a:prstGeom prst="rect">
            <a:avLst/>
          </a:prstGeom>
          <a:noFill/>
        </p:spPr>
        <p:txBody>
          <a:bodyPr wrap="none" lIns="0" tIns="0" rIns="0" bIns="0" rtlCol="0">
            <a:spAutoFit/>
          </a:bodyPr>
          <a:lstStyle/>
          <a:p>
            <a:r>
              <a:rPr lang="en-US" altLang="zh-CN" sz="2800">
                <a:solidFill>
                  <a:schemeClr val="tx1">
                    <a:lumMod val="50000"/>
                    <a:lumOff val="50000"/>
                  </a:schemeClr>
                </a:solidFill>
                <a:latin typeface="Agency FB" panose="020b0503020202020204" pitchFamily="34" charset="0"/>
                <a:ea typeface="微软雅黑" panose="020b0503020204020204" pitchFamily="34" charset="-122"/>
              </a:rPr>
              <a:t>04</a:t>
            </a:r>
            <a:endParaRPr lang="zh-CN" altLang="en-US" sz="28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63" name="TextBox 20"/>
          <p:cNvSpPr txBox="1"/>
          <p:nvPr/>
        </p:nvSpPr>
        <p:spPr>
          <a:xfrm>
            <a:off x="4304566" y="3283602"/>
            <a:ext cx="304170" cy="430840"/>
          </a:xfrm>
          <a:prstGeom prst="rect">
            <a:avLst/>
          </a:prstGeom>
          <a:noFill/>
        </p:spPr>
        <p:txBody>
          <a:bodyPr wrap="none" lIns="0" tIns="0" rIns="0" bIns="0" rtlCol="0">
            <a:spAutoFit/>
          </a:bodyPr>
          <a:lstStyle/>
          <a:p>
            <a:r>
              <a:rPr lang="en-US" altLang="zh-CN" sz="2800">
                <a:solidFill>
                  <a:schemeClr val="tx1">
                    <a:lumMod val="50000"/>
                    <a:lumOff val="50000"/>
                  </a:schemeClr>
                </a:solidFill>
                <a:latin typeface="Agency FB" panose="020b0503020202020204" pitchFamily="34" charset="0"/>
                <a:ea typeface="微软雅黑" panose="020b0503020204020204" pitchFamily="34" charset="-122"/>
              </a:rPr>
              <a:t>05</a:t>
            </a:r>
            <a:endParaRPr lang="zh-CN" altLang="en-US" sz="28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65" name="TextBox 20"/>
          <p:cNvSpPr txBox="1"/>
          <p:nvPr/>
        </p:nvSpPr>
        <p:spPr>
          <a:xfrm>
            <a:off x="4301360" y="3901800"/>
            <a:ext cx="308979" cy="430840"/>
          </a:xfrm>
          <a:prstGeom prst="rect">
            <a:avLst/>
          </a:prstGeom>
          <a:noFill/>
        </p:spPr>
        <p:txBody>
          <a:bodyPr wrap="none" lIns="0" tIns="0" rIns="0" bIns="0" rtlCol="0">
            <a:spAutoFit/>
          </a:bodyPr>
          <a:lstStyle/>
          <a:p>
            <a:r>
              <a:rPr lang="en-US" altLang="zh-CN" sz="2800">
                <a:solidFill>
                  <a:schemeClr val="tx1">
                    <a:lumMod val="50000"/>
                    <a:lumOff val="50000"/>
                  </a:schemeClr>
                </a:solidFill>
                <a:latin typeface="Agency FB" panose="020b0503020202020204" pitchFamily="34" charset="0"/>
                <a:ea typeface="微软雅黑" panose="020b0503020204020204" pitchFamily="34" charset="-122"/>
              </a:rPr>
              <a:t>06</a:t>
            </a:r>
            <a:endParaRPr lang="zh-CN" altLang="en-US" sz="2800">
              <a:solidFill>
                <a:schemeClr val="tx1">
                  <a:lumMod val="50000"/>
                  <a:lumOff val="50000"/>
                </a:schemeClr>
              </a:solidFill>
              <a:latin typeface="Agency FB" panose="020b0503020202020204" pitchFamily="34" charset="0"/>
              <a:ea typeface="微软雅黑" panose="020b0503020204020204" pitchFamily="34" charset="-122"/>
            </a:endParaRPr>
          </a:p>
        </p:txBody>
      </p:sp>
      <p:sp>
        <p:nvSpPr>
          <p:cNvPr id="9" name="淘宝店chenying0907出品 8"/>
          <p:cNvSpPr/>
          <p:nvPr/>
        </p:nvSpPr>
        <p:spPr>
          <a:xfrm>
            <a:off x="0" y="0"/>
            <a:ext cx="179512"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8" name="淘宝店chenying0907出品 97"/>
          <p:cNvGrpSpPr/>
          <p:nvPr/>
        </p:nvGrpSpPr>
        <p:grpSpPr>
          <a:xfrm>
            <a:off x="-947754" y="699020"/>
            <a:ext cx="314495" cy="674799"/>
            <a:chOff x="-947754" y="699020"/>
            <a:chExt cx="314495" cy="674799"/>
          </a:xfrm>
        </p:grpSpPr>
        <p:sp>
          <p:nvSpPr>
            <p:cNvPr id="29" name="KSO_Shape"/>
            <p:cNvSpPr/>
            <p:nvPr/>
          </p:nvSpPr>
          <p:spPr bwMode="auto">
            <a:xfrm>
              <a:off x="-914513" y="1162595"/>
              <a:ext cx="248012" cy="211224"/>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75" name="淘宝店chenying0907出品 74"/>
            <p:cNvGrpSpPr/>
            <p:nvPr/>
          </p:nvGrpSpPr>
          <p:grpSpPr>
            <a:xfrm>
              <a:off x="-947754" y="699020"/>
              <a:ext cx="314495" cy="327236"/>
              <a:chOff x="6443663" y="5219700"/>
              <a:chExt cx="935038" cy="974725"/>
            </a:xfrm>
            <a:solidFill>
              <a:schemeClr val="accent1"/>
            </a:solidFill>
          </p:grpSpPr>
          <p:sp>
            <p:nvSpPr>
              <p:cNvPr id="76" name="淘宝店chenying0907出品 14"/>
              <p:cNvSpPr>
                <a:spLocks noEditPoints="1"/>
              </p:cNvSpPr>
              <p:nvPr/>
            </p:nvSpPr>
            <p:spPr bwMode="auto">
              <a:xfrm>
                <a:off x="6734176" y="5502275"/>
                <a:ext cx="376238" cy="317500"/>
              </a:xfrm>
              <a:custGeom>
                <a:gdLst>
                  <a:gd name="T0" fmla="*/ 67 w 100"/>
                  <a:gd name="T1" fmla="*/ 6 h 84"/>
                  <a:gd name="T2" fmla="*/ 34 w 100"/>
                  <a:gd name="T3" fmla="*/ 3 h 84"/>
                  <a:gd name="T4" fmla="*/ 6 w 100"/>
                  <a:gd name="T5" fmla="*/ 50 h 84"/>
                  <a:gd name="T6" fmla="*/ 28 w 100"/>
                  <a:gd name="T7" fmla="*/ 66 h 84"/>
                  <a:gd name="T8" fmla="*/ 50 w 100"/>
                  <a:gd name="T9" fmla="*/ 74 h 84"/>
                  <a:gd name="T10" fmla="*/ 71 w 100"/>
                  <a:gd name="T11" fmla="*/ 83 h 84"/>
                  <a:gd name="T12" fmla="*/ 94 w 100"/>
                  <a:gd name="T13" fmla="*/ 62 h 84"/>
                  <a:gd name="T14" fmla="*/ 55 w 100"/>
                  <a:gd name="T15" fmla="*/ 73 h 84"/>
                  <a:gd name="T16" fmla="*/ 88 w 100"/>
                  <a:gd name="T17" fmla="*/ 66 h 84"/>
                  <a:gd name="T18" fmla="*/ 71 w 100"/>
                  <a:gd name="T19" fmla="*/ 78 h 84"/>
                  <a:gd name="T20" fmla="*/ 65 w 100"/>
                  <a:gd name="T21" fmla="*/ 79 h 84"/>
                  <a:gd name="T22" fmla="*/ 69 w 100"/>
                  <a:gd name="T23" fmla="*/ 61 h 84"/>
                  <a:gd name="T24" fmla="*/ 45 w 100"/>
                  <a:gd name="T25" fmla="*/ 65 h 84"/>
                  <a:gd name="T26" fmla="*/ 32 w 100"/>
                  <a:gd name="T27" fmla="*/ 62 h 84"/>
                  <a:gd name="T28" fmla="*/ 40 w 100"/>
                  <a:gd name="T29" fmla="*/ 45 h 84"/>
                  <a:gd name="T30" fmla="*/ 50 w 100"/>
                  <a:gd name="T31" fmla="*/ 41 h 84"/>
                  <a:gd name="T32" fmla="*/ 54 w 100"/>
                  <a:gd name="T33" fmla="*/ 40 h 84"/>
                  <a:gd name="T34" fmla="*/ 71 w 100"/>
                  <a:gd name="T35" fmla="*/ 42 h 84"/>
                  <a:gd name="T36" fmla="*/ 66 w 100"/>
                  <a:gd name="T37" fmla="*/ 26 h 84"/>
                  <a:gd name="T38" fmla="*/ 80 w 100"/>
                  <a:gd name="T39" fmla="*/ 36 h 84"/>
                  <a:gd name="T40" fmla="*/ 82 w 100"/>
                  <a:gd name="T41" fmla="*/ 47 h 84"/>
                  <a:gd name="T42" fmla="*/ 52 w 100"/>
                  <a:gd name="T43" fmla="*/ 52 h 84"/>
                  <a:gd name="T44" fmla="*/ 42 w 100"/>
                  <a:gd name="T45" fmla="*/ 51 h 84"/>
                  <a:gd name="T46" fmla="*/ 46 w 100"/>
                  <a:gd name="T47" fmla="*/ 60 h 84"/>
                  <a:gd name="T48" fmla="*/ 72 w 100"/>
                  <a:gd name="T49" fmla="*/ 53 h 84"/>
                  <a:gd name="T50" fmla="*/ 86 w 100"/>
                  <a:gd name="T51" fmla="*/ 52 h 84"/>
                  <a:gd name="T52" fmla="*/ 81 w 100"/>
                  <a:gd name="T53" fmla="*/ 22 h 84"/>
                  <a:gd name="T54" fmla="*/ 58 w 100"/>
                  <a:gd name="T55" fmla="*/ 11 h 84"/>
                  <a:gd name="T56" fmla="*/ 30 w 100"/>
                  <a:gd name="T57" fmla="*/ 16 h 84"/>
                  <a:gd name="T58" fmla="*/ 11 w 100"/>
                  <a:gd name="T59" fmla="*/ 35 h 84"/>
                  <a:gd name="T60" fmla="*/ 26 w 100"/>
                  <a:gd name="T61" fmla="*/ 41 h 84"/>
                  <a:gd name="T62" fmla="*/ 16 w 100"/>
                  <a:gd name="T63" fmla="*/ 34 h 84"/>
                  <a:gd name="T64" fmla="*/ 26 w 100"/>
                  <a:gd name="T65" fmla="*/ 51 h 84"/>
                  <a:gd name="T66" fmla="*/ 18 w 100"/>
                  <a:gd name="T67" fmla="*/ 18 h 84"/>
                  <a:gd name="T68" fmla="*/ 40 w 100"/>
                  <a:gd name="T69" fmla="*/ 9 h 84"/>
                  <a:gd name="T70" fmla="*/ 65 w 100"/>
                  <a:gd name="T71" fmla="*/ 11 h 84"/>
                  <a:gd name="T72" fmla="*/ 88 w 100"/>
                  <a:gd name="T73" fmla="*/ 29 h 84"/>
                  <a:gd name="T74" fmla="*/ 86 w 100"/>
                  <a:gd name="T75" fmla="*/ 61 h 84"/>
                  <a:gd name="T76" fmla="*/ 38 w 100"/>
                  <a:gd name="T77" fmla="*/ 20 h 84"/>
                  <a:gd name="T78" fmla="*/ 56 w 100"/>
                  <a:gd name="T79" fmla="*/ 16 h 84"/>
                  <a:gd name="T80" fmla="*/ 52 w 100"/>
                  <a:gd name="T81" fmla="*/ 35 h 84"/>
                  <a:gd name="T82" fmla="*/ 38 w 100"/>
                  <a:gd name="T83" fmla="*/ 38 h 84"/>
                  <a:gd name="T84" fmla="*/ 33 w 100"/>
                  <a:gd name="T85" fmla="*/ 21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84">
                    <a:moveTo>
                      <a:pt x="100" y="45"/>
                    </a:moveTo>
                    <a:cubicBezTo>
                      <a:pt x="100" y="38"/>
                      <a:pt x="97" y="31"/>
                      <a:pt x="93" y="26"/>
                    </a:cubicBezTo>
                    <a:cubicBezTo>
                      <a:pt x="89" y="15"/>
                      <a:pt x="79" y="7"/>
                      <a:pt x="67" y="6"/>
                    </a:cubicBezTo>
                    <a:cubicBezTo>
                      <a:pt x="63" y="2"/>
                      <a:pt x="57" y="0"/>
                      <a:pt x="51" y="0"/>
                    </a:cubicBezTo>
                    <a:cubicBezTo>
                      <a:pt x="47" y="0"/>
                      <a:pt x="43" y="1"/>
                      <a:pt x="40" y="3"/>
                    </a:cubicBezTo>
                    <a:cubicBezTo>
                      <a:pt x="38" y="3"/>
                      <a:pt x="36" y="3"/>
                      <a:pt x="34" y="3"/>
                    </a:cubicBezTo>
                    <a:cubicBezTo>
                      <a:pt x="26" y="3"/>
                      <a:pt x="18" y="7"/>
                      <a:pt x="14" y="13"/>
                    </a:cubicBezTo>
                    <a:cubicBezTo>
                      <a:pt x="7" y="17"/>
                      <a:pt x="1" y="25"/>
                      <a:pt x="1" y="33"/>
                    </a:cubicBezTo>
                    <a:cubicBezTo>
                      <a:pt x="0" y="40"/>
                      <a:pt x="2" y="46"/>
                      <a:pt x="6" y="50"/>
                    </a:cubicBezTo>
                    <a:cubicBezTo>
                      <a:pt x="11" y="55"/>
                      <a:pt x="17" y="57"/>
                      <a:pt x="25" y="57"/>
                    </a:cubicBezTo>
                    <a:cubicBezTo>
                      <a:pt x="25" y="60"/>
                      <a:pt x="26" y="63"/>
                      <a:pt x="28" y="65"/>
                    </a:cubicBezTo>
                    <a:cubicBezTo>
                      <a:pt x="28" y="65"/>
                      <a:pt x="28" y="65"/>
                      <a:pt x="28" y="66"/>
                    </a:cubicBezTo>
                    <a:cubicBezTo>
                      <a:pt x="32" y="69"/>
                      <a:pt x="38" y="71"/>
                      <a:pt x="43" y="70"/>
                    </a:cubicBezTo>
                    <a:cubicBezTo>
                      <a:pt x="45" y="72"/>
                      <a:pt x="47" y="73"/>
                      <a:pt x="50" y="73"/>
                    </a:cubicBezTo>
                    <a:cubicBezTo>
                      <a:pt x="50" y="73"/>
                      <a:pt x="50" y="74"/>
                      <a:pt x="50" y="74"/>
                    </a:cubicBezTo>
                    <a:cubicBezTo>
                      <a:pt x="53" y="80"/>
                      <a:pt x="59" y="84"/>
                      <a:pt x="65" y="84"/>
                    </a:cubicBezTo>
                    <a:cubicBezTo>
                      <a:pt x="67" y="84"/>
                      <a:pt x="69" y="84"/>
                      <a:pt x="71" y="83"/>
                    </a:cubicBezTo>
                    <a:cubicBezTo>
                      <a:pt x="71" y="83"/>
                      <a:pt x="71" y="83"/>
                      <a:pt x="71" y="83"/>
                    </a:cubicBezTo>
                    <a:cubicBezTo>
                      <a:pt x="74" y="83"/>
                      <a:pt x="81" y="83"/>
                      <a:pt x="86" y="79"/>
                    </a:cubicBezTo>
                    <a:cubicBezTo>
                      <a:pt x="91" y="74"/>
                      <a:pt x="93" y="70"/>
                      <a:pt x="94" y="64"/>
                    </a:cubicBezTo>
                    <a:cubicBezTo>
                      <a:pt x="95" y="63"/>
                      <a:pt x="94" y="63"/>
                      <a:pt x="94" y="62"/>
                    </a:cubicBezTo>
                    <a:cubicBezTo>
                      <a:pt x="98" y="57"/>
                      <a:pt x="100" y="51"/>
                      <a:pt x="100" y="45"/>
                    </a:cubicBezTo>
                    <a:close/>
                    <a:moveTo>
                      <a:pt x="65" y="79"/>
                    </a:moveTo>
                    <a:cubicBezTo>
                      <a:pt x="61" y="79"/>
                      <a:pt x="57" y="77"/>
                      <a:pt x="55" y="73"/>
                    </a:cubicBezTo>
                    <a:cubicBezTo>
                      <a:pt x="61" y="72"/>
                      <a:pt x="66" y="71"/>
                      <a:pt x="69" y="68"/>
                    </a:cubicBezTo>
                    <a:cubicBezTo>
                      <a:pt x="70" y="67"/>
                      <a:pt x="71" y="67"/>
                      <a:pt x="72" y="65"/>
                    </a:cubicBezTo>
                    <a:cubicBezTo>
                      <a:pt x="77" y="67"/>
                      <a:pt x="82" y="67"/>
                      <a:pt x="88" y="66"/>
                    </a:cubicBezTo>
                    <a:cubicBezTo>
                      <a:pt x="88" y="66"/>
                      <a:pt x="88" y="65"/>
                      <a:pt x="89" y="65"/>
                    </a:cubicBezTo>
                    <a:cubicBezTo>
                      <a:pt x="88" y="69"/>
                      <a:pt x="86" y="71"/>
                      <a:pt x="82" y="75"/>
                    </a:cubicBezTo>
                    <a:cubicBezTo>
                      <a:pt x="79" y="78"/>
                      <a:pt x="73" y="78"/>
                      <a:pt x="71" y="78"/>
                    </a:cubicBezTo>
                    <a:cubicBezTo>
                      <a:pt x="71" y="78"/>
                      <a:pt x="70" y="78"/>
                      <a:pt x="70" y="78"/>
                    </a:cubicBezTo>
                    <a:cubicBezTo>
                      <a:pt x="70" y="78"/>
                      <a:pt x="70" y="78"/>
                      <a:pt x="70" y="78"/>
                    </a:cubicBezTo>
                    <a:cubicBezTo>
                      <a:pt x="68" y="79"/>
                      <a:pt x="67" y="79"/>
                      <a:pt x="65" y="79"/>
                    </a:cubicBezTo>
                    <a:close/>
                    <a:moveTo>
                      <a:pt x="73" y="60"/>
                    </a:moveTo>
                    <a:cubicBezTo>
                      <a:pt x="72" y="59"/>
                      <a:pt x="71" y="59"/>
                      <a:pt x="70" y="59"/>
                    </a:cubicBezTo>
                    <a:cubicBezTo>
                      <a:pt x="69" y="60"/>
                      <a:pt x="69" y="60"/>
                      <a:pt x="69" y="61"/>
                    </a:cubicBezTo>
                    <a:cubicBezTo>
                      <a:pt x="68" y="62"/>
                      <a:pt x="67" y="63"/>
                      <a:pt x="66" y="64"/>
                    </a:cubicBezTo>
                    <a:cubicBezTo>
                      <a:pt x="63" y="66"/>
                      <a:pt x="59" y="67"/>
                      <a:pt x="54" y="68"/>
                    </a:cubicBezTo>
                    <a:cubicBezTo>
                      <a:pt x="51" y="68"/>
                      <a:pt x="48" y="67"/>
                      <a:pt x="45" y="65"/>
                    </a:cubicBezTo>
                    <a:cubicBezTo>
                      <a:pt x="45" y="65"/>
                      <a:pt x="45" y="65"/>
                      <a:pt x="45" y="65"/>
                    </a:cubicBezTo>
                    <a:cubicBezTo>
                      <a:pt x="44" y="65"/>
                      <a:pt x="44" y="65"/>
                      <a:pt x="44" y="65"/>
                    </a:cubicBezTo>
                    <a:cubicBezTo>
                      <a:pt x="40" y="66"/>
                      <a:pt x="35" y="65"/>
                      <a:pt x="32" y="62"/>
                    </a:cubicBezTo>
                    <a:cubicBezTo>
                      <a:pt x="30" y="60"/>
                      <a:pt x="30" y="57"/>
                      <a:pt x="30" y="54"/>
                    </a:cubicBezTo>
                    <a:cubicBezTo>
                      <a:pt x="32" y="49"/>
                      <a:pt x="38" y="48"/>
                      <a:pt x="38" y="48"/>
                    </a:cubicBezTo>
                    <a:cubicBezTo>
                      <a:pt x="39" y="48"/>
                      <a:pt x="40" y="47"/>
                      <a:pt x="40" y="45"/>
                    </a:cubicBezTo>
                    <a:cubicBezTo>
                      <a:pt x="40" y="45"/>
                      <a:pt x="40" y="42"/>
                      <a:pt x="44" y="40"/>
                    </a:cubicBezTo>
                    <a:cubicBezTo>
                      <a:pt x="45" y="40"/>
                      <a:pt x="46" y="39"/>
                      <a:pt x="47" y="39"/>
                    </a:cubicBezTo>
                    <a:cubicBezTo>
                      <a:pt x="49" y="39"/>
                      <a:pt x="50" y="40"/>
                      <a:pt x="50" y="41"/>
                    </a:cubicBezTo>
                    <a:cubicBezTo>
                      <a:pt x="51" y="41"/>
                      <a:pt x="52" y="41"/>
                      <a:pt x="52" y="41"/>
                    </a:cubicBezTo>
                    <a:cubicBezTo>
                      <a:pt x="52" y="41"/>
                      <a:pt x="52" y="41"/>
                      <a:pt x="53" y="41"/>
                    </a:cubicBezTo>
                    <a:cubicBezTo>
                      <a:pt x="53" y="41"/>
                      <a:pt x="54" y="41"/>
                      <a:pt x="54" y="40"/>
                    </a:cubicBezTo>
                    <a:cubicBezTo>
                      <a:pt x="54" y="40"/>
                      <a:pt x="56" y="38"/>
                      <a:pt x="60" y="38"/>
                    </a:cubicBezTo>
                    <a:cubicBezTo>
                      <a:pt x="65" y="38"/>
                      <a:pt x="68" y="41"/>
                      <a:pt x="68" y="41"/>
                    </a:cubicBezTo>
                    <a:cubicBezTo>
                      <a:pt x="69" y="42"/>
                      <a:pt x="70" y="42"/>
                      <a:pt x="71" y="42"/>
                    </a:cubicBezTo>
                    <a:cubicBezTo>
                      <a:pt x="73" y="41"/>
                      <a:pt x="73" y="39"/>
                      <a:pt x="72" y="38"/>
                    </a:cubicBezTo>
                    <a:cubicBezTo>
                      <a:pt x="72" y="37"/>
                      <a:pt x="68" y="33"/>
                      <a:pt x="62" y="33"/>
                    </a:cubicBezTo>
                    <a:cubicBezTo>
                      <a:pt x="62" y="31"/>
                      <a:pt x="63" y="28"/>
                      <a:pt x="66" y="26"/>
                    </a:cubicBezTo>
                    <a:cubicBezTo>
                      <a:pt x="68" y="25"/>
                      <a:pt x="70" y="25"/>
                      <a:pt x="72" y="25"/>
                    </a:cubicBezTo>
                    <a:cubicBezTo>
                      <a:pt x="74" y="25"/>
                      <a:pt x="76" y="25"/>
                      <a:pt x="78" y="26"/>
                    </a:cubicBezTo>
                    <a:cubicBezTo>
                      <a:pt x="80" y="28"/>
                      <a:pt x="81" y="31"/>
                      <a:pt x="80" y="36"/>
                    </a:cubicBezTo>
                    <a:cubicBezTo>
                      <a:pt x="80" y="37"/>
                      <a:pt x="81" y="38"/>
                      <a:pt x="82" y="39"/>
                    </a:cubicBezTo>
                    <a:cubicBezTo>
                      <a:pt x="82" y="39"/>
                      <a:pt x="84" y="41"/>
                      <a:pt x="84" y="44"/>
                    </a:cubicBezTo>
                    <a:cubicBezTo>
                      <a:pt x="84" y="45"/>
                      <a:pt x="84" y="46"/>
                      <a:pt x="82" y="47"/>
                    </a:cubicBezTo>
                    <a:cubicBezTo>
                      <a:pt x="80" y="49"/>
                      <a:pt x="77" y="49"/>
                      <a:pt x="74" y="48"/>
                    </a:cubicBezTo>
                    <a:cubicBezTo>
                      <a:pt x="73" y="48"/>
                      <a:pt x="70" y="47"/>
                      <a:pt x="66" y="47"/>
                    </a:cubicBezTo>
                    <a:cubicBezTo>
                      <a:pt x="60" y="46"/>
                      <a:pt x="55" y="48"/>
                      <a:pt x="52" y="52"/>
                    </a:cubicBezTo>
                    <a:cubicBezTo>
                      <a:pt x="49" y="54"/>
                      <a:pt x="48" y="54"/>
                      <a:pt x="47" y="54"/>
                    </a:cubicBezTo>
                    <a:cubicBezTo>
                      <a:pt x="46" y="54"/>
                      <a:pt x="46" y="53"/>
                      <a:pt x="45" y="52"/>
                    </a:cubicBezTo>
                    <a:cubicBezTo>
                      <a:pt x="45" y="51"/>
                      <a:pt x="43" y="50"/>
                      <a:pt x="42" y="51"/>
                    </a:cubicBezTo>
                    <a:cubicBezTo>
                      <a:pt x="41" y="51"/>
                      <a:pt x="41" y="52"/>
                      <a:pt x="40" y="52"/>
                    </a:cubicBezTo>
                    <a:cubicBezTo>
                      <a:pt x="40" y="53"/>
                      <a:pt x="40" y="54"/>
                      <a:pt x="40" y="54"/>
                    </a:cubicBezTo>
                    <a:cubicBezTo>
                      <a:pt x="40" y="55"/>
                      <a:pt x="42" y="59"/>
                      <a:pt x="46" y="60"/>
                    </a:cubicBezTo>
                    <a:cubicBezTo>
                      <a:pt x="49" y="60"/>
                      <a:pt x="52" y="59"/>
                      <a:pt x="56" y="55"/>
                    </a:cubicBezTo>
                    <a:cubicBezTo>
                      <a:pt x="58" y="53"/>
                      <a:pt x="61" y="52"/>
                      <a:pt x="65" y="52"/>
                    </a:cubicBezTo>
                    <a:cubicBezTo>
                      <a:pt x="69" y="52"/>
                      <a:pt x="72" y="53"/>
                      <a:pt x="72" y="53"/>
                    </a:cubicBezTo>
                    <a:cubicBezTo>
                      <a:pt x="72" y="53"/>
                      <a:pt x="72" y="53"/>
                      <a:pt x="72" y="53"/>
                    </a:cubicBezTo>
                    <a:cubicBezTo>
                      <a:pt x="74" y="54"/>
                      <a:pt x="76" y="54"/>
                      <a:pt x="78" y="54"/>
                    </a:cubicBezTo>
                    <a:cubicBezTo>
                      <a:pt x="82" y="54"/>
                      <a:pt x="84" y="53"/>
                      <a:pt x="86" y="52"/>
                    </a:cubicBezTo>
                    <a:cubicBezTo>
                      <a:pt x="88" y="50"/>
                      <a:pt x="90" y="47"/>
                      <a:pt x="90" y="44"/>
                    </a:cubicBezTo>
                    <a:cubicBezTo>
                      <a:pt x="90" y="40"/>
                      <a:pt x="88" y="37"/>
                      <a:pt x="86" y="35"/>
                    </a:cubicBezTo>
                    <a:cubicBezTo>
                      <a:pt x="87" y="28"/>
                      <a:pt x="84" y="24"/>
                      <a:pt x="81" y="22"/>
                    </a:cubicBezTo>
                    <a:cubicBezTo>
                      <a:pt x="78" y="20"/>
                      <a:pt x="74" y="19"/>
                      <a:pt x="72" y="19"/>
                    </a:cubicBezTo>
                    <a:cubicBezTo>
                      <a:pt x="70" y="19"/>
                      <a:pt x="69" y="19"/>
                      <a:pt x="67" y="20"/>
                    </a:cubicBezTo>
                    <a:cubicBezTo>
                      <a:pt x="66" y="17"/>
                      <a:pt x="63" y="13"/>
                      <a:pt x="58" y="11"/>
                    </a:cubicBezTo>
                    <a:cubicBezTo>
                      <a:pt x="52" y="9"/>
                      <a:pt x="46" y="10"/>
                      <a:pt x="42" y="15"/>
                    </a:cubicBezTo>
                    <a:cubicBezTo>
                      <a:pt x="41" y="15"/>
                      <a:pt x="40" y="14"/>
                      <a:pt x="38" y="14"/>
                    </a:cubicBezTo>
                    <a:cubicBezTo>
                      <a:pt x="35" y="14"/>
                      <a:pt x="32" y="15"/>
                      <a:pt x="30" y="16"/>
                    </a:cubicBezTo>
                    <a:cubicBezTo>
                      <a:pt x="28" y="18"/>
                      <a:pt x="26" y="20"/>
                      <a:pt x="24" y="23"/>
                    </a:cubicBezTo>
                    <a:cubicBezTo>
                      <a:pt x="23" y="23"/>
                      <a:pt x="22" y="23"/>
                      <a:pt x="20" y="23"/>
                    </a:cubicBezTo>
                    <a:cubicBezTo>
                      <a:pt x="13" y="24"/>
                      <a:pt x="10" y="30"/>
                      <a:pt x="11" y="35"/>
                    </a:cubicBezTo>
                    <a:cubicBezTo>
                      <a:pt x="12" y="40"/>
                      <a:pt x="16" y="45"/>
                      <a:pt x="24" y="44"/>
                    </a:cubicBezTo>
                    <a:cubicBezTo>
                      <a:pt x="25" y="44"/>
                      <a:pt x="25" y="44"/>
                      <a:pt x="26" y="43"/>
                    </a:cubicBezTo>
                    <a:cubicBezTo>
                      <a:pt x="26" y="43"/>
                      <a:pt x="26" y="42"/>
                      <a:pt x="26" y="41"/>
                    </a:cubicBezTo>
                    <a:cubicBezTo>
                      <a:pt x="26" y="40"/>
                      <a:pt x="25" y="39"/>
                      <a:pt x="24" y="39"/>
                    </a:cubicBezTo>
                    <a:cubicBezTo>
                      <a:pt x="24" y="39"/>
                      <a:pt x="23" y="39"/>
                      <a:pt x="23" y="39"/>
                    </a:cubicBezTo>
                    <a:cubicBezTo>
                      <a:pt x="19" y="40"/>
                      <a:pt x="17" y="37"/>
                      <a:pt x="16" y="34"/>
                    </a:cubicBezTo>
                    <a:cubicBezTo>
                      <a:pt x="16" y="32"/>
                      <a:pt x="18" y="29"/>
                      <a:pt x="21" y="28"/>
                    </a:cubicBezTo>
                    <a:cubicBezTo>
                      <a:pt x="27" y="28"/>
                      <a:pt x="32" y="37"/>
                      <a:pt x="34" y="43"/>
                    </a:cubicBezTo>
                    <a:cubicBezTo>
                      <a:pt x="31" y="44"/>
                      <a:pt x="28" y="47"/>
                      <a:pt x="26" y="51"/>
                    </a:cubicBezTo>
                    <a:cubicBezTo>
                      <a:pt x="19" y="52"/>
                      <a:pt x="14" y="50"/>
                      <a:pt x="10" y="46"/>
                    </a:cubicBezTo>
                    <a:cubicBezTo>
                      <a:pt x="7" y="43"/>
                      <a:pt x="6" y="39"/>
                      <a:pt x="6" y="34"/>
                    </a:cubicBezTo>
                    <a:cubicBezTo>
                      <a:pt x="7" y="27"/>
                      <a:pt x="11" y="21"/>
                      <a:pt x="18" y="18"/>
                    </a:cubicBezTo>
                    <a:cubicBezTo>
                      <a:pt x="18" y="18"/>
                      <a:pt x="18" y="17"/>
                      <a:pt x="18" y="17"/>
                    </a:cubicBezTo>
                    <a:cubicBezTo>
                      <a:pt x="21" y="11"/>
                      <a:pt x="27" y="8"/>
                      <a:pt x="34" y="8"/>
                    </a:cubicBezTo>
                    <a:cubicBezTo>
                      <a:pt x="36" y="8"/>
                      <a:pt x="38" y="8"/>
                      <a:pt x="40" y="9"/>
                    </a:cubicBezTo>
                    <a:cubicBezTo>
                      <a:pt x="40" y="9"/>
                      <a:pt x="40" y="9"/>
                      <a:pt x="41" y="9"/>
                    </a:cubicBezTo>
                    <a:cubicBezTo>
                      <a:pt x="44" y="7"/>
                      <a:pt x="48" y="6"/>
                      <a:pt x="51" y="6"/>
                    </a:cubicBezTo>
                    <a:cubicBezTo>
                      <a:pt x="56" y="6"/>
                      <a:pt x="61" y="8"/>
                      <a:pt x="65" y="11"/>
                    </a:cubicBezTo>
                    <a:cubicBezTo>
                      <a:pt x="65" y="11"/>
                      <a:pt x="66" y="11"/>
                      <a:pt x="66" y="11"/>
                    </a:cubicBezTo>
                    <a:cubicBezTo>
                      <a:pt x="76" y="11"/>
                      <a:pt x="85" y="18"/>
                      <a:pt x="88" y="28"/>
                    </a:cubicBezTo>
                    <a:cubicBezTo>
                      <a:pt x="88" y="29"/>
                      <a:pt x="88" y="29"/>
                      <a:pt x="88" y="29"/>
                    </a:cubicBezTo>
                    <a:cubicBezTo>
                      <a:pt x="92" y="33"/>
                      <a:pt x="95" y="39"/>
                      <a:pt x="95" y="45"/>
                    </a:cubicBezTo>
                    <a:cubicBezTo>
                      <a:pt x="95" y="50"/>
                      <a:pt x="93" y="55"/>
                      <a:pt x="90" y="58"/>
                    </a:cubicBezTo>
                    <a:cubicBezTo>
                      <a:pt x="89" y="60"/>
                      <a:pt x="87" y="60"/>
                      <a:pt x="86" y="61"/>
                    </a:cubicBezTo>
                    <a:cubicBezTo>
                      <a:pt x="81" y="62"/>
                      <a:pt x="77" y="62"/>
                      <a:pt x="73" y="60"/>
                    </a:cubicBezTo>
                    <a:close/>
                    <a:moveTo>
                      <a:pt x="33" y="21"/>
                    </a:moveTo>
                    <a:cubicBezTo>
                      <a:pt x="34" y="20"/>
                      <a:pt x="36" y="20"/>
                      <a:pt x="38" y="20"/>
                    </a:cubicBezTo>
                    <a:cubicBezTo>
                      <a:pt x="40" y="20"/>
                      <a:pt x="43" y="21"/>
                      <a:pt x="43" y="21"/>
                    </a:cubicBezTo>
                    <a:cubicBezTo>
                      <a:pt x="44" y="21"/>
                      <a:pt x="45" y="20"/>
                      <a:pt x="46" y="19"/>
                    </a:cubicBezTo>
                    <a:cubicBezTo>
                      <a:pt x="48" y="16"/>
                      <a:pt x="52" y="15"/>
                      <a:pt x="56" y="16"/>
                    </a:cubicBezTo>
                    <a:cubicBezTo>
                      <a:pt x="59" y="18"/>
                      <a:pt x="61" y="20"/>
                      <a:pt x="62" y="22"/>
                    </a:cubicBezTo>
                    <a:cubicBezTo>
                      <a:pt x="58" y="25"/>
                      <a:pt x="57" y="29"/>
                      <a:pt x="57" y="33"/>
                    </a:cubicBezTo>
                    <a:cubicBezTo>
                      <a:pt x="54" y="33"/>
                      <a:pt x="53" y="34"/>
                      <a:pt x="52" y="35"/>
                    </a:cubicBezTo>
                    <a:cubicBezTo>
                      <a:pt x="51" y="35"/>
                      <a:pt x="49" y="34"/>
                      <a:pt x="47" y="34"/>
                    </a:cubicBezTo>
                    <a:cubicBezTo>
                      <a:pt x="45" y="34"/>
                      <a:pt x="44" y="34"/>
                      <a:pt x="42" y="35"/>
                    </a:cubicBezTo>
                    <a:cubicBezTo>
                      <a:pt x="40" y="36"/>
                      <a:pt x="39" y="37"/>
                      <a:pt x="38" y="38"/>
                    </a:cubicBezTo>
                    <a:cubicBezTo>
                      <a:pt x="37" y="36"/>
                      <a:pt x="36" y="35"/>
                      <a:pt x="35" y="33"/>
                    </a:cubicBezTo>
                    <a:cubicBezTo>
                      <a:pt x="33" y="30"/>
                      <a:pt x="31" y="28"/>
                      <a:pt x="29" y="26"/>
                    </a:cubicBezTo>
                    <a:cubicBezTo>
                      <a:pt x="30" y="24"/>
                      <a:pt x="31" y="22"/>
                      <a:pt x="3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77" name="淘宝店chenying0907出品 15"/>
              <p:cNvSpPr>
                <a:spLocks noEditPoints="1"/>
              </p:cNvSpPr>
              <p:nvPr/>
            </p:nvSpPr>
            <p:spPr bwMode="auto">
              <a:xfrm>
                <a:off x="6575426" y="5438775"/>
                <a:ext cx="636588" cy="755650"/>
              </a:xfrm>
              <a:custGeom>
                <a:gdLst>
                  <a:gd name="T0" fmla="*/ 169 w 169"/>
                  <a:gd name="T1" fmla="*/ 72 h 200"/>
                  <a:gd name="T2" fmla="*/ 89 w 169"/>
                  <a:gd name="T3" fmla="*/ 0 h 200"/>
                  <a:gd name="T4" fmla="*/ 13 w 169"/>
                  <a:gd name="T5" fmla="*/ 60 h 200"/>
                  <a:gd name="T6" fmla="*/ 16 w 169"/>
                  <a:gd name="T7" fmla="*/ 72 h 200"/>
                  <a:gd name="T8" fmla="*/ 18 w 169"/>
                  <a:gd name="T9" fmla="*/ 79 h 200"/>
                  <a:gd name="T10" fmla="*/ 5 w 169"/>
                  <a:gd name="T11" fmla="*/ 105 h 200"/>
                  <a:gd name="T12" fmla="*/ 2 w 169"/>
                  <a:gd name="T13" fmla="*/ 110 h 200"/>
                  <a:gd name="T14" fmla="*/ 2 w 169"/>
                  <a:gd name="T15" fmla="*/ 119 h 200"/>
                  <a:gd name="T16" fmla="*/ 16 w 169"/>
                  <a:gd name="T17" fmla="*/ 126 h 200"/>
                  <a:gd name="T18" fmla="*/ 17 w 169"/>
                  <a:gd name="T19" fmla="*/ 126 h 200"/>
                  <a:gd name="T20" fmla="*/ 19 w 169"/>
                  <a:gd name="T21" fmla="*/ 138 h 200"/>
                  <a:gd name="T22" fmla="*/ 19 w 169"/>
                  <a:gd name="T23" fmla="*/ 139 h 200"/>
                  <a:gd name="T24" fmla="*/ 21 w 169"/>
                  <a:gd name="T25" fmla="*/ 148 h 200"/>
                  <a:gd name="T26" fmla="*/ 22 w 169"/>
                  <a:gd name="T27" fmla="*/ 153 h 200"/>
                  <a:gd name="T28" fmla="*/ 22 w 169"/>
                  <a:gd name="T29" fmla="*/ 157 h 200"/>
                  <a:gd name="T30" fmla="*/ 22 w 169"/>
                  <a:gd name="T31" fmla="*/ 160 h 200"/>
                  <a:gd name="T32" fmla="*/ 37 w 169"/>
                  <a:gd name="T33" fmla="*/ 178 h 200"/>
                  <a:gd name="T34" fmla="*/ 37 w 169"/>
                  <a:gd name="T35" fmla="*/ 178 h 200"/>
                  <a:gd name="T36" fmla="*/ 55 w 169"/>
                  <a:gd name="T37" fmla="*/ 174 h 200"/>
                  <a:gd name="T38" fmla="*/ 55 w 169"/>
                  <a:gd name="T39" fmla="*/ 190 h 200"/>
                  <a:gd name="T40" fmla="*/ 81 w 169"/>
                  <a:gd name="T41" fmla="*/ 200 h 200"/>
                  <a:gd name="T42" fmla="*/ 102 w 169"/>
                  <a:gd name="T43" fmla="*/ 198 h 200"/>
                  <a:gd name="T44" fmla="*/ 138 w 169"/>
                  <a:gd name="T45" fmla="*/ 177 h 200"/>
                  <a:gd name="T46" fmla="*/ 138 w 169"/>
                  <a:gd name="T47" fmla="*/ 132 h 200"/>
                  <a:gd name="T48" fmla="*/ 150 w 169"/>
                  <a:gd name="T49" fmla="*/ 113 h 200"/>
                  <a:gd name="T50" fmla="*/ 169 w 169"/>
                  <a:gd name="T51" fmla="*/ 72 h 200"/>
                  <a:gd name="T52" fmla="*/ 126 w 169"/>
                  <a:gd name="T53" fmla="*/ 132 h 200"/>
                  <a:gd name="T54" fmla="*/ 126 w 169"/>
                  <a:gd name="T55" fmla="*/ 177 h 200"/>
                  <a:gd name="T56" fmla="*/ 100 w 169"/>
                  <a:gd name="T57" fmla="*/ 186 h 200"/>
                  <a:gd name="T58" fmla="*/ 81 w 169"/>
                  <a:gd name="T59" fmla="*/ 188 h 200"/>
                  <a:gd name="T60" fmla="*/ 67 w 169"/>
                  <a:gd name="T61" fmla="*/ 187 h 200"/>
                  <a:gd name="T62" fmla="*/ 88 w 169"/>
                  <a:gd name="T63" fmla="*/ 149 h 200"/>
                  <a:gd name="T64" fmla="*/ 37 w 169"/>
                  <a:gd name="T65" fmla="*/ 166 h 200"/>
                  <a:gd name="T66" fmla="*/ 37 w 169"/>
                  <a:gd name="T67" fmla="*/ 166 h 200"/>
                  <a:gd name="T68" fmla="*/ 34 w 169"/>
                  <a:gd name="T69" fmla="*/ 160 h 200"/>
                  <a:gd name="T70" fmla="*/ 34 w 169"/>
                  <a:gd name="T71" fmla="*/ 158 h 200"/>
                  <a:gd name="T72" fmla="*/ 34 w 169"/>
                  <a:gd name="T73" fmla="*/ 151 h 200"/>
                  <a:gd name="T74" fmla="*/ 32 w 169"/>
                  <a:gd name="T75" fmla="*/ 145 h 200"/>
                  <a:gd name="T76" fmla="*/ 31 w 169"/>
                  <a:gd name="T77" fmla="*/ 139 h 200"/>
                  <a:gd name="T78" fmla="*/ 31 w 169"/>
                  <a:gd name="T79" fmla="*/ 137 h 200"/>
                  <a:gd name="T80" fmla="*/ 20 w 169"/>
                  <a:gd name="T81" fmla="*/ 114 h 200"/>
                  <a:gd name="T82" fmla="*/ 18 w 169"/>
                  <a:gd name="T83" fmla="*/ 114 h 200"/>
                  <a:gd name="T84" fmla="*/ 14 w 169"/>
                  <a:gd name="T85" fmla="*/ 113 h 200"/>
                  <a:gd name="T86" fmla="*/ 16 w 169"/>
                  <a:gd name="T87" fmla="*/ 111 h 200"/>
                  <a:gd name="T88" fmla="*/ 30 w 169"/>
                  <a:gd name="T89" fmla="*/ 79 h 200"/>
                  <a:gd name="T90" fmla="*/ 27 w 169"/>
                  <a:gd name="T91" fmla="*/ 67 h 200"/>
                  <a:gd name="T92" fmla="*/ 25 w 169"/>
                  <a:gd name="T93" fmla="*/ 61 h 200"/>
                  <a:gd name="T94" fmla="*/ 89 w 169"/>
                  <a:gd name="T95" fmla="*/ 12 h 200"/>
                  <a:gd name="T96" fmla="*/ 157 w 169"/>
                  <a:gd name="T97" fmla="*/ 72 h 200"/>
                  <a:gd name="T98" fmla="*/ 140 w 169"/>
                  <a:gd name="T99" fmla="*/ 106 h 200"/>
                  <a:gd name="T100" fmla="*/ 126 w 169"/>
                  <a:gd name="T101" fmla="*/ 132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200">
                    <a:moveTo>
                      <a:pt x="169" y="72"/>
                    </a:moveTo>
                    <a:cubicBezTo>
                      <a:pt x="169" y="39"/>
                      <a:pt x="148" y="0"/>
                      <a:pt x="89" y="0"/>
                    </a:cubicBezTo>
                    <a:cubicBezTo>
                      <a:pt x="19" y="0"/>
                      <a:pt x="13" y="58"/>
                      <a:pt x="13" y="60"/>
                    </a:cubicBezTo>
                    <a:cubicBezTo>
                      <a:pt x="13" y="66"/>
                      <a:pt x="14" y="70"/>
                      <a:pt x="16" y="72"/>
                    </a:cubicBezTo>
                    <a:cubicBezTo>
                      <a:pt x="17" y="75"/>
                      <a:pt x="18" y="76"/>
                      <a:pt x="18" y="79"/>
                    </a:cubicBezTo>
                    <a:cubicBezTo>
                      <a:pt x="18" y="85"/>
                      <a:pt x="9" y="99"/>
                      <a:pt x="5" y="105"/>
                    </a:cubicBezTo>
                    <a:cubicBezTo>
                      <a:pt x="4" y="107"/>
                      <a:pt x="3" y="109"/>
                      <a:pt x="2" y="110"/>
                    </a:cubicBezTo>
                    <a:cubicBezTo>
                      <a:pt x="0" y="114"/>
                      <a:pt x="1" y="117"/>
                      <a:pt x="2" y="119"/>
                    </a:cubicBezTo>
                    <a:cubicBezTo>
                      <a:pt x="4" y="124"/>
                      <a:pt x="11" y="125"/>
                      <a:pt x="16" y="126"/>
                    </a:cubicBezTo>
                    <a:cubicBezTo>
                      <a:pt x="16" y="126"/>
                      <a:pt x="17" y="126"/>
                      <a:pt x="17" y="126"/>
                    </a:cubicBezTo>
                    <a:cubicBezTo>
                      <a:pt x="18" y="127"/>
                      <a:pt x="19" y="129"/>
                      <a:pt x="19" y="138"/>
                    </a:cubicBezTo>
                    <a:cubicBezTo>
                      <a:pt x="19" y="139"/>
                      <a:pt x="19" y="139"/>
                      <a:pt x="19" y="139"/>
                    </a:cubicBezTo>
                    <a:cubicBezTo>
                      <a:pt x="19" y="143"/>
                      <a:pt x="20" y="146"/>
                      <a:pt x="21" y="148"/>
                    </a:cubicBezTo>
                    <a:cubicBezTo>
                      <a:pt x="21" y="150"/>
                      <a:pt x="21" y="151"/>
                      <a:pt x="22" y="153"/>
                    </a:cubicBezTo>
                    <a:cubicBezTo>
                      <a:pt x="22" y="154"/>
                      <a:pt x="22" y="155"/>
                      <a:pt x="22" y="157"/>
                    </a:cubicBezTo>
                    <a:cubicBezTo>
                      <a:pt x="22" y="158"/>
                      <a:pt x="22" y="159"/>
                      <a:pt x="22" y="160"/>
                    </a:cubicBezTo>
                    <a:cubicBezTo>
                      <a:pt x="22" y="176"/>
                      <a:pt x="32" y="178"/>
                      <a:pt x="37" y="178"/>
                    </a:cubicBezTo>
                    <a:cubicBezTo>
                      <a:pt x="37" y="178"/>
                      <a:pt x="37" y="178"/>
                      <a:pt x="37" y="178"/>
                    </a:cubicBezTo>
                    <a:cubicBezTo>
                      <a:pt x="43" y="178"/>
                      <a:pt x="49" y="176"/>
                      <a:pt x="55" y="174"/>
                    </a:cubicBezTo>
                    <a:cubicBezTo>
                      <a:pt x="55" y="177"/>
                      <a:pt x="55" y="188"/>
                      <a:pt x="55" y="190"/>
                    </a:cubicBezTo>
                    <a:cubicBezTo>
                      <a:pt x="56" y="193"/>
                      <a:pt x="56" y="200"/>
                      <a:pt x="81" y="200"/>
                    </a:cubicBezTo>
                    <a:cubicBezTo>
                      <a:pt x="88" y="200"/>
                      <a:pt x="95" y="199"/>
                      <a:pt x="102" y="198"/>
                    </a:cubicBezTo>
                    <a:cubicBezTo>
                      <a:pt x="121" y="194"/>
                      <a:pt x="138" y="189"/>
                      <a:pt x="138" y="177"/>
                    </a:cubicBezTo>
                    <a:cubicBezTo>
                      <a:pt x="138" y="132"/>
                      <a:pt x="138" y="132"/>
                      <a:pt x="138" y="132"/>
                    </a:cubicBezTo>
                    <a:cubicBezTo>
                      <a:pt x="138" y="128"/>
                      <a:pt x="144" y="120"/>
                      <a:pt x="150" y="113"/>
                    </a:cubicBezTo>
                    <a:cubicBezTo>
                      <a:pt x="159" y="101"/>
                      <a:pt x="169" y="87"/>
                      <a:pt x="169" y="72"/>
                    </a:cubicBezTo>
                    <a:close/>
                    <a:moveTo>
                      <a:pt x="126" y="132"/>
                    </a:moveTo>
                    <a:cubicBezTo>
                      <a:pt x="126" y="177"/>
                      <a:pt x="126" y="177"/>
                      <a:pt x="126" y="177"/>
                    </a:cubicBezTo>
                    <a:cubicBezTo>
                      <a:pt x="126" y="178"/>
                      <a:pt x="122" y="182"/>
                      <a:pt x="100" y="186"/>
                    </a:cubicBezTo>
                    <a:cubicBezTo>
                      <a:pt x="94" y="187"/>
                      <a:pt x="87" y="188"/>
                      <a:pt x="81" y="188"/>
                    </a:cubicBezTo>
                    <a:cubicBezTo>
                      <a:pt x="74" y="188"/>
                      <a:pt x="70" y="187"/>
                      <a:pt x="67" y="187"/>
                    </a:cubicBezTo>
                    <a:cubicBezTo>
                      <a:pt x="88" y="149"/>
                      <a:pt x="88" y="149"/>
                      <a:pt x="88" y="149"/>
                    </a:cubicBezTo>
                    <a:cubicBezTo>
                      <a:pt x="88" y="149"/>
                      <a:pt x="43" y="166"/>
                      <a:pt x="37" y="166"/>
                    </a:cubicBezTo>
                    <a:cubicBezTo>
                      <a:pt x="37" y="166"/>
                      <a:pt x="37" y="166"/>
                      <a:pt x="37" y="166"/>
                    </a:cubicBezTo>
                    <a:cubicBezTo>
                      <a:pt x="35" y="166"/>
                      <a:pt x="34" y="166"/>
                      <a:pt x="34" y="160"/>
                    </a:cubicBezTo>
                    <a:cubicBezTo>
                      <a:pt x="34" y="159"/>
                      <a:pt x="34" y="159"/>
                      <a:pt x="34" y="158"/>
                    </a:cubicBezTo>
                    <a:cubicBezTo>
                      <a:pt x="34" y="156"/>
                      <a:pt x="34" y="153"/>
                      <a:pt x="34" y="151"/>
                    </a:cubicBezTo>
                    <a:cubicBezTo>
                      <a:pt x="33" y="149"/>
                      <a:pt x="33" y="147"/>
                      <a:pt x="32" y="145"/>
                    </a:cubicBezTo>
                    <a:cubicBezTo>
                      <a:pt x="32" y="143"/>
                      <a:pt x="31" y="141"/>
                      <a:pt x="31" y="139"/>
                    </a:cubicBezTo>
                    <a:cubicBezTo>
                      <a:pt x="31" y="137"/>
                      <a:pt x="31" y="137"/>
                      <a:pt x="31" y="137"/>
                    </a:cubicBezTo>
                    <a:cubicBezTo>
                      <a:pt x="31" y="130"/>
                      <a:pt x="30" y="117"/>
                      <a:pt x="20" y="114"/>
                    </a:cubicBezTo>
                    <a:cubicBezTo>
                      <a:pt x="19" y="114"/>
                      <a:pt x="18" y="114"/>
                      <a:pt x="18" y="114"/>
                    </a:cubicBezTo>
                    <a:cubicBezTo>
                      <a:pt x="17" y="114"/>
                      <a:pt x="16" y="114"/>
                      <a:pt x="14" y="113"/>
                    </a:cubicBezTo>
                    <a:cubicBezTo>
                      <a:pt x="15" y="113"/>
                      <a:pt x="15" y="112"/>
                      <a:pt x="16" y="111"/>
                    </a:cubicBezTo>
                    <a:cubicBezTo>
                      <a:pt x="23" y="99"/>
                      <a:pt x="30" y="87"/>
                      <a:pt x="30" y="79"/>
                    </a:cubicBezTo>
                    <a:cubicBezTo>
                      <a:pt x="30" y="74"/>
                      <a:pt x="28" y="70"/>
                      <a:pt x="27" y="67"/>
                    </a:cubicBezTo>
                    <a:cubicBezTo>
                      <a:pt x="25" y="65"/>
                      <a:pt x="25" y="63"/>
                      <a:pt x="25" y="61"/>
                    </a:cubicBezTo>
                    <a:cubicBezTo>
                      <a:pt x="25" y="56"/>
                      <a:pt x="31" y="12"/>
                      <a:pt x="89" y="12"/>
                    </a:cubicBezTo>
                    <a:cubicBezTo>
                      <a:pt x="154" y="12"/>
                      <a:pt x="157" y="62"/>
                      <a:pt x="157" y="72"/>
                    </a:cubicBezTo>
                    <a:cubicBezTo>
                      <a:pt x="157" y="83"/>
                      <a:pt x="148" y="95"/>
                      <a:pt x="140" y="106"/>
                    </a:cubicBezTo>
                    <a:cubicBezTo>
                      <a:pt x="133" y="116"/>
                      <a:pt x="126" y="124"/>
                      <a:pt x="12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78" name="淘宝店chenying0907出品 16"/>
              <p:cNvSpPr/>
              <p:nvPr/>
            </p:nvSpPr>
            <p:spPr bwMode="auto">
              <a:xfrm>
                <a:off x="6880226" y="5219700"/>
                <a:ext cx="60325" cy="104775"/>
              </a:xfrm>
              <a:custGeom>
                <a:gdLst>
                  <a:gd name="T0" fmla="*/ 14 w 16"/>
                  <a:gd name="T1" fmla="*/ 3 h 28"/>
                  <a:gd name="T2" fmla="*/ 8 w 16"/>
                  <a:gd name="T3" fmla="*/ 0 h 28"/>
                  <a:gd name="T4" fmla="*/ 2 w 16"/>
                  <a:gd name="T5" fmla="*/ 3 h 28"/>
                  <a:gd name="T6" fmla="*/ 0 w 16"/>
                  <a:gd name="T7" fmla="*/ 11 h 28"/>
                  <a:gd name="T8" fmla="*/ 2 w 16"/>
                  <a:gd name="T9" fmla="*/ 18 h 28"/>
                  <a:gd name="T10" fmla="*/ 8 w 16"/>
                  <a:gd name="T11" fmla="*/ 28 h 28"/>
                  <a:gd name="T12" fmla="*/ 14 w 16"/>
                  <a:gd name="T13" fmla="*/ 18 h 28"/>
                  <a:gd name="T14" fmla="*/ 16 w 16"/>
                  <a:gd name="T15" fmla="*/ 11 h 28"/>
                  <a:gd name="T16" fmla="*/ 14 w 16"/>
                  <a:gd name="T17" fmla="*/ 3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14" y="3"/>
                    </a:moveTo>
                    <a:cubicBezTo>
                      <a:pt x="12" y="1"/>
                      <a:pt x="10" y="0"/>
                      <a:pt x="8" y="0"/>
                    </a:cubicBezTo>
                    <a:cubicBezTo>
                      <a:pt x="6" y="0"/>
                      <a:pt x="4" y="1"/>
                      <a:pt x="2" y="3"/>
                    </a:cubicBezTo>
                    <a:cubicBezTo>
                      <a:pt x="1" y="5"/>
                      <a:pt x="0" y="8"/>
                      <a:pt x="0" y="11"/>
                    </a:cubicBezTo>
                    <a:cubicBezTo>
                      <a:pt x="0" y="14"/>
                      <a:pt x="0" y="16"/>
                      <a:pt x="2" y="18"/>
                    </a:cubicBezTo>
                    <a:cubicBezTo>
                      <a:pt x="4" y="21"/>
                      <a:pt x="8" y="25"/>
                      <a:pt x="8" y="28"/>
                    </a:cubicBezTo>
                    <a:cubicBezTo>
                      <a:pt x="8" y="25"/>
                      <a:pt x="12" y="21"/>
                      <a:pt x="14" y="18"/>
                    </a:cubicBezTo>
                    <a:cubicBezTo>
                      <a:pt x="16" y="16"/>
                      <a:pt x="16" y="14"/>
                      <a:pt x="16" y="11"/>
                    </a:cubicBezTo>
                    <a:cubicBezTo>
                      <a:pt x="16" y="8"/>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79" name="淘宝店chenying0907出品 17"/>
              <p:cNvSpPr/>
              <p:nvPr/>
            </p:nvSpPr>
            <p:spPr bwMode="auto">
              <a:xfrm>
                <a:off x="7272338" y="5649913"/>
                <a:ext cx="106363" cy="65088"/>
              </a:xfrm>
              <a:custGeom>
                <a:gdLst>
                  <a:gd name="T0" fmla="*/ 25 w 28"/>
                  <a:gd name="T1" fmla="*/ 14 h 17"/>
                  <a:gd name="T2" fmla="*/ 28 w 28"/>
                  <a:gd name="T3" fmla="*/ 8 h 17"/>
                  <a:gd name="T4" fmla="*/ 25 w 28"/>
                  <a:gd name="T5" fmla="*/ 2 h 17"/>
                  <a:gd name="T6" fmla="*/ 17 w 28"/>
                  <a:gd name="T7" fmla="*/ 0 h 17"/>
                  <a:gd name="T8" fmla="*/ 10 w 28"/>
                  <a:gd name="T9" fmla="*/ 3 h 17"/>
                  <a:gd name="T10" fmla="*/ 0 w 28"/>
                  <a:gd name="T11" fmla="*/ 8 h 17"/>
                  <a:gd name="T12" fmla="*/ 10 w 28"/>
                  <a:gd name="T13" fmla="*/ 14 h 17"/>
                  <a:gd name="T14" fmla="*/ 17 w 28"/>
                  <a:gd name="T15" fmla="*/ 17 h 17"/>
                  <a:gd name="T16" fmla="*/ 25 w 28"/>
                  <a:gd name="T17" fmla="*/ 1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5" y="14"/>
                    </a:moveTo>
                    <a:cubicBezTo>
                      <a:pt x="27" y="13"/>
                      <a:pt x="28" y="11"/>
                      <a:pt x="28" y="8"/>
                    </a:cubicBezTo>
                    <a:cubicBezTo>
                      <a:pt x="28" y="6"/>
                      <a:pt x="27" y="4"/>
                      <a:pt x="25" y="2"/>
                    </a:cubicBezTo>
                    <a:cubicBezTo>
                      <a:pt x="23" y="1"/>
                      <a:pt x="20" y="0"/>
                      <a:pt x="17" y="0"/>
                    </a:cubicBezTo>
                    <a:cubicBezTo>
                      <a:pt x="14" y="0"/>
                      <a:pt x="12" y="1"/>
                      <a:pt x="10" y="3"/>
                    </a:cubicBezTo>
                    <a:cubicBezTo>
                      <a:pt x="7" y="4"/>
                      <a:pt x="3" y="8"/>
                      <a:pt x="0" y="8"/>
                    </a:cubicBezTo>
                    <a:cubicBezTo>
                      <a:pt x="3" y="8"/>
                      <a:pt x="7" y="13"/>
                      <a:pt x="10" y="14"/>
                    </a:cubicBezTo>
                    <a:cubicBezTo>
                      <a:pt x="12" y="16"/>
                      <a:pt x="14" y="17"/>
                      <a:pt x="17" y="17"/>
                    </a:cubicBezTo>
                    <a:cubicBezTo>
                      <a:pt x="20" y="17"/>
                      <a:pt x="23" y="16"/>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0" name="淘宝店chenying0907出品 18"/>
              <p:cNvSpPr/>
              <p:nvPr/>
            </p:nvSpPr>
            <p:spPr bwMode="auto">
              <a:xfrm>
                <a:off x="7186613" y="5348288"/>
                <a:ext cx="82550" cy="85725"/>
              </a:xfrm>
              <a:custGeom>
                <a:gdLst>
                  <a:gd name="T0" fmla="*/ 21 w 22"/>
                  <a:gd name="T1" fmla="*/ 9 h 23"/>
                  <a:gd name="T2" fmla="*/ 19 w 22"/>
                  <a:gd name="T3" fmla="*/ 3 h 23"/>
                  <a:gd name="T4" fmla="*/ 13 w 22"/>
                  <a:gd name="T5" fmla="*/ 1 h 23"/>
                  <a:gd name="T6" fmla="*/ 6 w 22"/>
                  <a:gd name="T7" fmla="*/ 4 h 23"/>
                  <a:gd name="T8" fmla="*/ 2 w 22"/>
                  <a:gd name="T9" fmla="*/ 12 h 23"/>
                  <a:gd name="T10" fmla="*/ 0 w 22"/>
                  <a:gd name="T11" fmla="*/ 23 h 23"/>
                  <a:gd name="T12" fmla="*/ 11 w 22"/>
                  <a:gd name="T13" fmla="*/ 20 h 23"/>
                  <a:gd name="T14" fmla="*/ 18 w 22"/>
                  <a:gd name="T15" fmla="*/ 16 h 23"/>
                  <a:gd name="T16" fmla="*/ 21 w 22"/>
                  <a:gd name="T17" fmla="*/ 9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1" y="9"/>
                    </a:moveTo>
                    <a:cubicBezTo>
                      <a:pt x="22" y="7"/>
                      <a:pt x="21" y="4"/>
                      <a:pt x="19" y="3"/>
                    </a:cubicBezTo>
                    <a:cubicBezTo>
                      <a:pt x="18" y="1"/>
                      <a:pt x="15" y="0"/>
                      <a:pt x="13" y="1"/>
                    </a:cubicBezTo>
                    <a:cubicBezTo>
                      <a:pt x="11" y="1"/>
                      <a:pt x="8" y="2"/>
                      <a:pt x="6" y="4"/>
                    </a:cubicBezTo>
                    <a:cubicBezTo>
                      <a:pt x="4" y="7"/>
                      <a:pt x="3" y="9"/>
                      <a:pt x="2" y="12"/>
                    </a:cubicBezTo>
                    <a:cubicBezTo>
                      <a:pt x="2" y="14"/>
                      <a:pt x="2" y="20"/>
                      <a:pt x="0" y="23"/>
                    </a:cubicBezTo>
                    <a:cubicBezTo>
                      <a:pt x="2" y="20"/>
                      <a:pt x="8" y="20"/>
                      <a:pt x="11" y="20"/>
                    </a:cubicBezTo>
                    <a:cubicBezTo>
                      <a:pt x="13" y="20"/>
                      <a:pt x="16" y="18"/>
                      <a:pt x="18" y="16"/>
                    </a:cubicBezTo>
                    <a:cubicBezTo>
                      <a:pt x="20" y="14"/>
                      <a:pt x="21" y="12"/>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1" name="淘宝店chenying0907出品 19"/>
              <p:cNvSpPr/>
              <p:nvPr/>
            </p:nvSpPr>
            <p:spPr bwMode="auto">
              <a:xfrm>
                <a:off x="7054851" y="5253038"/>
                <a:ext cx="71438" cy="101600"/>
              </a:xfrm>
              <a:custGeom>
                <a:gdLst>
                  <a:gd name="T0" fmla="*/ 18 w 19"/>
                  <a:gd name="T1" fmla="*/ 6 h 27"/>
                  <a:gd name="T2" fmla="*/ 13 w 19"/>
                  <a:gd name="T3" fmla="*/ 1 h 27"/>
                  <a:gd name="T4" fmla="*/ 7 w 19"/>
                  <a:gd name="T5" fmla="*/ 2 h 27"/>
                  <a:gd name="T6" fmla="*/ 2 w 19"/>
                  <a:gd name="T7" fmla="*/ 8 h 27"/>
                  <a:gd name="T8" fmla="*/ 1 w 19"/>
                  <a:gd name="T9" fmla="*/ 16 h 27"/>
                  <a:gd name="T10" fmla="*/ 3 w 19"/>
                  <a:gd name="T11" fmla="*/ 27 h 27"/>
                  <a:gd name="T12" fmla="*/ 12 w 19"/>
                  <a:gd name="T13" fmla="*/ 20 h 27"/>
                  <a:gd name="T14" fmla="*/ 17 w 19"/>
                  <a:gd name="T15" fmla="*/ 14 h 27"/>
                  <a:gd name="T16" fmla="*/ 18 w 19"/>
                  <a:gd name="T17" fmla="*/ 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6"/>
                    </a:moveTo>
                    <a:cubicBezTo>
                      <a:pt x="17" y="4"/>
                      <a:pt x="16" y="2"/>
                      <a:pt x="13" y="1"/>
                    </a:cubicBezTo>
                    <a:cubicBezTo>
                      <a:pt x="11" y="0"/>
                      <a:pt x="9" y="1"/>
                      <a:pt x="7" y="2"/>
                    </a:cubicBezTo>
                    <a:cubicBezTo>
                      <a:pt x="5" y="3"/>
                      <a:pt x="3" y="5"/>
                      <a:pt x="2" y="8"/>
                    </a:cubicBezTo>
                    <a:cubicBezTo>
                      <a:pt x="1" y="11"/>
                      <a:pt x="0" y="13"/>
                      <a:pt x="1" y="16"/>
                    </a:cubicBezTo>
                    <a:cubicBezTo>
                      <a:pt x="2" y="19"/>
                      <a:pt x="4" y="24"/>
                      <a:pt x="3" y="27"/>
                    </a:cubicBezTo>
                    <a:cubicBezTo>
                      <a:pt x="4" y="24"/>
                      <a:pt x="10" y="22"/>
                      <a:pt x="12" y="20"/>
                    </a:cubicBezTo>
                    <a:cubicBezTo>
                      <a:pt x="15" y="19"/>
                      <a:pt x="16" y="17"/>
                      <a:pt x="17" y="14"/>
                    </a:cubicBezTo>
                    <a:cubicBezTo>
                      <a:pt x="18" y="12"/>
                      <a:pt x="19" y="9"/>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2" name="淘宝店chenying0907出品 20"/>
              <p:cNvSpPr/>
              <p:nvPr/>
            </p:nvSpPr>
            <p:spPr bwMode="auto">
              <a:xfrm>
                <a:off x="7258051" y="5495925"/>
                <a:ext cx="104775" cy="63500"/>
              </a:xfrm>
              <a:custGeom>
                <a:gdLst>
                  <a:gd name="T0" fmla="*/ 26 w 28"/>
                  <a:gd name="T1" fmla="*/ 12 h 17"/>
                  <a:gd name="T2" fmla="*/ 27 w 28"/>
                  <a:gd name="T3" fmla="*/ 6 h 17"/>
                  <a:gd name="T4" fmla="*/ 22 w 28"/>
                  <a:gd name="T5" fmla="*/ 1 h 17"/>
                  <a:gd name="T6" fmla="*/ 14 w 28"/>
                  <a:gd name="T7" fmla="*/ 0 h 17"/>
                  <a:gd name="T8" fmla="*/ 8 w 28"/>
                  <a:gd name="T9" fmla="*/ 5 h 17"/>
                  <a:gd name="T10" fmla="*/ 0 w 28"/>
                  <a:gd name="T11" fmla="*/ 13 h 17"/>
                  <a:gd name="T12" fmla="*/ 11 w 28"/>
                  <a:gd name="T13" fmla="*/ 16 h 17"/>
                  <a:gd name="T14" fmla="*/ 19 w 28"/>
                  <a:gd name="T15" fmla="*/ 17 h 17"/>
                  <a:gd name="T16" fmla="*/ 26 w 28"/>
                  <a:gd name="T17"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6" y="12"/>
                    </a:moveTo>
                    <a:cubicBezTo>
                      <a:pt x="27" y="10"/>
                      <a:pt x="28" y="8"/>
                      <a:pt x="27" y="6"/>
                    </a:cubicBezTo>
                    <a:cubicBezTo>
                      <a:pt x="26" y="3"/>
                      <a:pt x="25" y="2"/>
                      <a:pt x="22" y="1"/>
                    </a:cubicBezTo>
                    <a:cubicBezTo>
                      <a:pt x="20" y="0"/>
                      <a:pt x="17" y="0"/>
                      <a:pt x="14" y="0"/>
                    </a:cubicBezTo>
                    <a:cubicBezTo>
                      <a:pt x="12" y="1"/>
                      <a:pt x="9" y="2"/>
                      <a:pt x="8" y="5"/>
                    </a:cubicBezTo>
                    <a:cubicBezTo>
                      <a:pt x="6" y="7"/>
                      <a:pt x="3" y="12"/>
                      <a:pt x="0" y="13"/>
                    </a:cubicBezTo>
                    <a:cubicBezTo>
                      <a:pt x="3" y="12"/>
                      <a:pt x="8" y="15"/>
                      <a:pt x="11" y="16"/>
                    </a:cubicBezTo>
                    <a:cubicBezTo>
                      <a:pt x="13" y="17"/>
                      <a:pt x="16" y="17"/>
                      <a:pt x="19" y="17"/>
                    </a:cubicBezTo>
                    <a:cubicBezTo>
                      <a:pt x="22" y="16"/>
                      <a:pt x="24" y="14"/>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3" name="淘宝店chenying0907出品 21"/>
              <p:cNvSpPr/>
              <p:nvPr/>
            </p:nvSpPr>
            <p:spPr bwMode="auto">
              <a:xfrm>
                <a:off x="6443663" y="5649913"/>
                <a:ext cx="104775" cy="65088"/>
              </a:xfrm>
              <a:custGeom>
                <a:gdLst>
                  <a:gd name="T0" fmla="*/ 3 w 28"/>
                  <a:gd name="T1" fmla="*/ 14 h 17"/>
                  <a:gd name="T2" fmla="*/ 0 w 28"/>
                  <a:gd name="T3" fmla="*/ 8 h 17"/>
                  <a:gd name="T4" fmla="*/ 3 w 28"/>
                  <a:gd name="T5" fmla="*/ 2 h 17"/>
                  <a:gd name="T6" fmla="*/ 11 w 28"/>
                  <a:gd name="T7" fmla="*/ 0 h 17"/>
                  <a:gd name="T8" fmla="*/ 18 w 28"/>
                  <a:gd name="T9" fmla="*/ 3 h 17"/>
                  <a:gd name="T10" fmla="*/ 28 w 28"/>
                  <a:gd name="T11" fmla="*/ 8 h 17"/>
                  <a:gd name="T12" fmla="*/ 18 w 28"/>
                  <a:gd name="T13" fmla="*/ 14 h 17"/>
                  <a:gd name="T14" fmla="*/ 11 w 28"/>
                  <a:gd name="T15" fmla="*/ 17 h 17"/>
                  <a:gd name="T16" fmla="*/ 3 w 28"/>
                  <a:gd name="T17" fmla="*/ 1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3" y="14"/>
                    </a:moveTo>
                    <a:cubicBezTo>
                      <a:pt x="1" y="13"/>
                      <a:pt x="0" y="11"/>
                      <a:pt x="0" y="8"/>
                    </a:cubicBezTo>
                    <a:cubicBezTo>
                      <a:pt x="0" y="6"/>
                      <a:pt x="1" y="4"/>
                      <a:pt x="3" y="2"/>
                    </a:cubicBezTo>
                    <a:cubicBezTo>
                      <a:pt x="5" y="1"/>
                      <a:pt x="8" y="0"/>
                      <a:pt x="11" y="0"/>
                    </a:cubicBezTo>
                    <a:cubicBezTo>
                      <a:pt x="14" y="0"/>
                      <a:pt x="16" y="1"/>
                      <a:pt x="18" y="3"/>
                    </a:cubicBezTo>
                    <a:cubicBezTo>
                      <a:pt x="21" y="4"/>
                      <a:pt x="25" y="8"/>
                      <a:pt x="28" y="8"/>
                    </a:cubicBezTo>
                    <a:cubicBezTo>
                      <a:pt x="25" y="8"/>
                      <a:pt x="21" y="13"/>
                      <a:pt x="18" y="14"/>
                    </a:cubicBezTo>
                    <a:cubicBezTo>
                      <a:pt x="16" y="16"/>
                      <a:pt x="14" y="17"/>
                      <a:pt x="11" y="17"/>
                    </a:cubicBezTo>
                    <a:cubicBezTo>
                      <a:pt x="8" y="17"/>
                      <a:pt x="5" y="16"/>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4" name="淘宝店chenying0907出品 22"/>
              <p:cNvSpPr/>
              <p:nvPr/>
            </p:nvSpPr>
            <p:spPr bwMode="auto">
              <a:xfrm>
                <a:off x="6553201" y="5348288"/>
                <a:ext cx="82550" cy="85725"/>
              </a:xfrm>
              <a:custGeom>
                <a:gdLst>
                  <a:gd name="T0" fmla="*/ 1 w 22"/>
                  <a:gd name="T1" fmla="*/ 9 h 23"/>
                  <a:gd name="T2" fmla="*/ 3 w 22"/>
                  <a:gd name="T3" fmla="*/ 3 h 23"/>
                  <a:gd name="T4" fmla="*/ 9 w 22"/>
                  <a:gd name="T5" fmla="*/ 1 h 23"/>
                  <a:gd name="T6" fmla="*/ 16 w 22"/>
                  <a:gd name="T7" fmla="*/ 4 h 23"/>
                  <a:gd name="T8" fmla="*/ 20 w 22"/>
                  <a:gd name="T9" fmla="*/ 12 h 23"/>
                  <a:gd name="T10" fmla="*/ 22 w 22"/>
                  <a:gd name="T11" fmla="*/ 23 h 23"/>
                  <a:gd name="T12" fmla="*/ 11 w 22"/>
                  <a:gd name="T13" fmla="*/ 20 h 23"/>
                  <a:gd name="T14" fmla="*/ 4 w 22"/>
                  <a:gd name="T15" fmla="*/ 16 h 23"/>
                  <a:gd name="T16" fmla="*/ 1 w 22"/>
                  <a:gd name="T17" fmla="*/ 9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1" y="9"/>
                    </a:moveTo>
                    <a:cubicBezTo>
                      <a:pt x="0" y="7"/>
                      <a:pt x="1" y="4"/>
                      <a:pt x="3" y="3"/>
                    </a:cubicBezTo>
                    <a:cubicBezTo>
                      <a:pt x="4" y="1"/>
                      <a:pt x="7" y="0"/>
                      <a:pt x="9" y="1"/>
                    </a:cubicBezTo>
                    <a:cubicBezTo>
                      <a:pt x="11" y="1"/>
                      <a:pt x="14" y="2"/>
                      <a:pt x="16" y="4"/>
                    </a:cubicBezTo>
                    <a:cubicBezTo>
                      <a:pt x="18" y="7"/>
                      <a:pt x="19" y="9"/>
                      <a:pt x="20" y="12"/>
                    </a:cubicBezTo>
                    <a:cubicBezTo>
                      <a:pt x="20" y="14"/>
                      <a:pt x="20" y="20"/>
                      <a:pt x="22" y="23"/>
                    </a:cubicBezTo>
                    <a:cubicBezTo>
                      <a:pt x="20" y="20"/>
                      <a:pt x="14" y="20"/>
                      <a:pt x="11" y="20"/>
                    </a:cubicBezTo>
                    <a:cubicBezTo>
                      <a:pt x="9" y="20"/>
                      <a:pt x="6" y="18"/>
                      <a:pt x="4" y="16"/>
                    </a:cubicBezTo>
                    <a:cubicBezTo>
                      <a:pt x="2" y="14"/>
                      <a:pt x="1" y="12"/>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5" name="淘宝店chenying0907出品 23"/>
              <p:cNvSpPr/>
              <p:nvPr/>
            </p:nvSpPr>
            <p:spPr bwMode="auto">
              <a:xfrm>
                <a:off x="6696076" y="5253038"/>
                <a:ext cx="71438" cy="101600"/>
              </a:xfrm>
              <a:custGeom>
                <a:gdLst>
                  <a:gd name="T0" fmla="*/ 1 w 19"/>
                  <a:gd name="T1" fmla="*/ 6 h 27"/>
                  <a:gd name="T2" fmla="*/ 6 w 19"/>
                  <a:gd name="T3" fmla="*/ 1 h 27"/>
                  <a:gd name="T4" fmla="*/ 12 w 19"/>
                  <a:gd name="T5" fmla="*/ 2 h 27"/>
                  <a:gd name="T6" fmla="*/ 17 w 19"/>
                  <a:gd name="T7" fmla="*/ 8 h 27"/>
                  <a:gd name="T8" fmla="*/ 18 w 19"/>
                  <a:gd name="T9" fmla="*/ 16 h 27"/>
                  <a:gd name="T10" fmla="*/ 16 w 19"/>
                  <a:gd name="T11" fmla="*/ 27 h 27"/>
                  <a:gd name="T12" fmla="*/ 7 w 19"/>
                  <a:gd name="T13" fmla="*/ 20 h 27"/>
                  <a:gd name="T14" fmla="*/ 2 w 19"/>
                  <a:gd name="T15" fmla="*/ 14 h 27"/>
                  <a:gd name="T16" fmla="*/ 1 w 19"/>
                  <a:gd name="T17" fmla="*/ 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 y="6"/>
                    </a:moveTo>
                    <a:cubicBezTo>
                      <a:pt x="2" y="4"/>
                      <a:pt x="3" y="2"/>
                      <a:pt x="6" y="1"/>
                    </a:cubicBezTo>
                    <a:cubicBezTo>
                      <a:pt x="8" y="0"/>
                      <a:pt x="10" y="1"/>
                      <a:pt x="12" y="2"/>
                    </a:cubicBezTo>
                    <a:cubicBezTo>
                      <a:pt x="14" y="3"/>
                      <a:pt x="16" y="5"/>
                      <a:pt x="17" y="8"/>
                    </a:cubicBezTo>
                    <a:cubicBezTo>
                      <a:pt x="18" y="11"/>
                      <a:pt x="19" y="13"/>
                      <a:pt x="18" y="16"/>
                    </a:cubicBezTo>
                    <a:cubicBezTo>
                      <a:pt x="17" y="19"/>
                      <a:pt x="15" y="24"/>
                      <a:pt x="16" y="27"/>
                    </a:cubicBezTo>
                    <a:cubicBezTo>
                      <a:pt x="15" y="24"/>
                      <a:pt x="9" y="22"/>
                      <a:pt x="7" y="20"/>
                    </a:cubicBezTo>
                    <a:cubicBezTo>
                      <a:pt x="4" y="19"/>
                      <a:pt x="3" y="17"/>
                      <a:pt x="2" y="14"/>
                    </a:cubicBezTo>
                    <a:cubicBezTo>
                      <a:pt x="1" y="12"/>
                      <a:pt x="0" y="9"/>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sp>
            <p:nvSpPr>
              <p:cNvPr id="86" name="淘宝店chenying0907出品 24"/>
              <p:cNvSpPr/>
              <p:nvPr/>
            </p:nvSpPr>
            <p:spPr bwMode="auto">
              <a:xfrm>
                <a:off x="6462713" y="5495925"/>
                <a:ext cx="104775" cy="63500"/>
              </a:xfrm>
              <a:custGeom>
                <a:gdLst>
                  <a:gd name="T0" fmla="*/ 3 w 28"/>
                  <a:gd name="T1" fmla="*/ 12 h 17"/>
                  <a:gd name="T2" fmla="*/ 1 w 28"/>
                  <a:gd name="T3" fmla="*/ 6 h 17"/>
                  <a:gd name="T4" fmla="*/ 6 w 28"/>
                  <a:gd name="T5" fmla="*/ 1 h 17"/>
                  <a:gd name="T6" fmla="*/ 14 w 28"/>
                  <a:gd name="T7" fmla="*/ 0 h 17"/>
                  <a:gd name="T8" fmla="*/ 20 w 28"/>
                  <a:gd name="T9" fmla="*/ 5 h 17"/>
                  <a:gd name="T10" fmla="*/ 28 w 28"/>
                  <a:gd name="T11" fmla="*/ 13 h 17"/>
                  <a:gd name="T12" fmla="*/ 17 w 28"/>
                  <a:gd name="T13" fmla="*/ 16 h 17"/>
                  <a:gd name="T14" fmla="*/ 9 w 28"/>
                  <a:gd name="T15" fmla="*/ 17 h 17"/>
                  <a:gd name="T16" fmla="*/ 3 w 28"/>
                  <a:gd name="T17"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3" y="12"/>
                    </a:moveTo>
                    <a:cubicBezTo>
                      <a:pt x="1" y="10"/>
                      <a:pt x="0" y="8"/>
                      <a:pt x="1" y="6"/>
                    </a:cubicBezTo>
                    <a:cubicBezTo>
                      <a:pt x="2" y="3"/>
                      <a:pt x="3" y="2"/>
                      <a:pt x="6" y="1"/>
                    </a:cubicBezTo>
                    <a:cubicBezTo>
                      <a:pt x="8" y="0"/>
                      <a:pt x="11" y="0"/>
                      <a:pt x="14" y="0"/>
                    </a:cubicBezTo>
                    <a:cubicBezTo>
                      <a:pt x="17" y="1"/>
                      <a:pt x="19" y="2"/>
                      <a:pt x="20" y="5"/>
                    </a:cubicBezTo>
                    <a:cubicBezTo>
                      <a:pt x="22" y="7"/>
                      <a:pt x="25" y="12"/>
                      <a:pt x="28" y="13"/>
                    </a:cubicBezTo>
                    <a:cubicBezTo>
                      <a:pt x="25" y="12"/>
                      <a:pt x="20" y="15"/>
                      <a:pt x="17" y="16"/>
                    </a:cubicBezTo>
                    <a:cubicBezTo>
                      <a:pt x="15" y="17"/>
                      <a:pt x="12" y="17"/>
                      <a:pt x="9" y="17"/>
                    </a:cubicBezTo>
                    <a:cubicBezTo>
                      <a:pt x="6" y="16"/>
                      <a:pt x="4"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3200"/>
              </a:p>
            </p:txBody>
          </p:sp>
        </p:grpSp>
      </p:grpSp>
      <p:sp>
        <p:nvSpPr>
          <p:cNvPr id="68" name="KSO_Shape"/>
          <p:cNvSpPr/>
          <p:nvPr/>
        </p:nvSpPr>
        <p:spPr bwMode="auto">
          <a:xfrm>
            <a:off x="7610718" y="2125084"/>
            <a:ext cx="277912" cy="27513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0" name="淘宝店chenying0907出品 151"/>
          <p:cNvSpPr>
            <a:spLocks noEditPoints="1"/>
          </p:cNvSpPr>
          <p:nvPr/>
        </p:nvSpPr>
        <p:spPr bwMode="auto">
          <a:xfrm>
            <a:off x="7656580" y="888086"/>
            <a:ext cx="186186" cy="278728"/>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accent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93" name="淘宝店chenying0907出品 92"/>
          <p:cNvGrpSpPr/>
          <p:nvPr/>
        </p:nvGrpSpPr>
        <p:grpSpPr>
          <a:xfrm>
            <a:off x="7626945" y="3345157"/>
            <a:ext cx="245458" cy="286208"/>
            <a:chOff x="944563" y="3860794"/>
            <a:chExt cx="392112" cy="457207"/>
          </a:xfrm>
        </p:grpSpPr>
        <p:sp>
          <p:nvSpPr>
            <p:cNvPr id="24"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solidFill>
              <a:schemeClr val="accent1"/>
            </a:solidFill>
            <a:ln>
              <a:noFill/>
            </a:ln>
          </p:spPr>
          <p:txBody>
            <a:bodyPr vert="horz" wrap="square" lIns="121920" tIns="60960" rIns="121920" bIns="60960" numCol="1" anchor="t" anchorCtr="0" compatLnSpc="1"/>
            <a:lstStyle/>
            <a:p>
              <a:endParaRPr lang="zh-CN" altLang="en-US"/>
            </a:p>
          </p:txBody>
        </p:sp>
        <p:sp>
          <p:nvSpPr>
            <p:cNvPr id="28"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solidFill>
              <a:schemeClr val="accent1"/>
            </a:solidFill>
            <a:ln>
              <a:noFill/>
            </a:ln>
          </p:spPr>
          <p:txBody>
            <a:bodyPr vert="horz" wrap="square" lIns="121920" tIns="60960" rIns="121920" bIns="60960" numCol="1" anchor="t" anchorCtr="0" compatLnSpc="1"/>
            <a:lstStyle/>
            <a:p>
              <a:endParaRPr lang="zh-CN" altLang="en-US"/>
            </a:p>
          </p:txBody>
        </p:sp>
        <p:sp>
          <p:nvSpPr>
            <p:cNvPr id="34"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solidFill>
              <a:schemeClr val="accent1"/>
            </a:solidFill>
            <a:ln>
              <a:noFill/>
            </a:ln>
          </p:spPr>
          <p:txBody>
            <a:bodyPr vert="horz" wrap="square" lIns="121920" tIns="60960" rIns="121920" bIns="60960" numCol="1" anchor="t" anchorCtr="0" compatLnSpc="1"/>
            <a:lstStyle/>
            <a:p>
              <a:endParaRPr lang="zh-CN" altLang="en-US"/>
            </a:p>
          </p:txBody>
        </p:sp>
      </p:grpSp>
      <p:sp>
        <p:nvSpPr>
          <p:cNvPr id="35" name="淘宝店chenying0907出品 15"/>
          <p:cNvSpPr>
            <a:spLocks noEditPoints="1"/>
          </p:cNvSpPr>
          <p:nvPr/>
        </p:nvSpPr>
        <p:spPr bwMode="auto">
          <a:xfrm>
            <a:off x="7600642" y="1525125"/>
            <a:ext cx="298064" cy="23866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8" name="淘宝店chenying0907出品 17"/>
          <p:cNvSpPr>
            <a:spLocks noEditPoints="1"/>
          </p:cNvSpPr>
          <p:nvPr/>
        </p:nvSpPr>
        <p:spPr bwMode="auto">
          <a:xfrm>
            <a:off x="7599162" y="2762885"/>
            <a:ext cx="301024" cy="251709"/>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96" name="淘宝店chenying0907出品 95"/>
          <p:cNvGrpSpPr/>
          <p:nvPr/>
        </p:nvGrpSpPr>
        <p:grpSpPr>
          <a:xfrm>
            <a:off x="7596337" y="4030831"/>
            <a:ext cx="306674" cy="209382"/>
            <a:chOff x="4913498" y="4006828"/>
            <a:chExt cx="359542" cy="245478"/>
          </a:xfrm>
        </p:grpSpPr>
        <p:sp>
          <p:nvSpPr>
            <p:cNvPr id="94" name="淘宝店chenying0907出品 93"/>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solidFill>
              <a:schemeClr val="accent1"/>
            </a:solidFill>
            <a:ln>
              <a:noFill/>
            </a:ln>
          </p:spPr>
          <p:txBody>
            <a:bodyPr vert="horz" wrap="square" lIns="121920" tIns="60960" rIns="121920" bIns="60960" numCol="1" anchor="t" anchorCtr="0" compatLnSpc="1">
              <a:noAutofit/>
            </a:bodyPr>
            <a:lstStyle/>
            <a:p>
              <a:endParaRPr lang="zh-CN" altLang="en-US"/>
            </a:p>
          </p:txBody>
        </p:sp>
        <p:sp>
          <p:nvSpPr>
            <p:cNvPr id="91"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solidFill>
              <a:schemeClr val="accent1"/>
            </a:solidFill>
            <a:ln>
              <a:noFill/>
            </a:ln>
          </p:spPr>
          <p:txBody>
            <a:bodyPr vert="horz" wrap="square" lIns="121920" tIns="60960" rIns="121920" bIns="6096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4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6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1+#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2" fill="hold" grpId="0" nodeType="withEffect">
                                  <p:stCondLst>
                                    <p:cond delay="80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1+#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childTnLst>
                          </p:cTn>
                        </p:par>
                        <p:par>
                          <p:cTn id="57" fill="hold" nodeType="afterGroup">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300"/>
                                        <p:tgtEl>
                                          <p:spTgt spid="31"/>
                                        </p:tgtEl>
                                      </p:cBhvr>
                                    </p:animEffect>
                                  </p:childTnLst>
                                </p:cTn>
                              </p:par>
                            </p:childTnLst>
                          </p:cTn>
                        </p:par>
                        <p:par>
                          <p:cTn id="61" fill="hold" nodeType="afterGroup">
                            <p:stCondLst>
                              <p:cond delay="23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nodeType="afterGroup">
                            <p:stCondLst>
                              <p:cond delay="2800"/>
                            </p:stCondLst>
                            <p:childTnLst>
                              <p:par>
                                <p:cTn id="66" presetID="22" presetClass="entr" presetSubtype="8"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left)">
                                      <p:cBhvr>
                                        <p:cTn id="68" dur="300"/>
                                        <p:tgtEl>
                                          <p:spTgt spid="53"/>
                                        </p:tgtEl>
                                      </p:cBhvr>
                                    </p:animEffect>
                                  </p:childTnLst>
                                </p:cTn>
                              </p:par>
                            </p:childTnLst>
                          </p:cTn>
                        </p:par>
                        <p:par>
                          <p:cTn id="69" fill="hold" nodeType="afterGroup">
                            <p:stCondLst>
                              <p:cond delay="31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par>
                          <p:cTn id="73" fill="hold" nodeType="afterGroup">
                            <p:stCondLst>
                              <p:cond delay="3600"/>
                            </p:stCondLst>
                            <p:childTnLst>
                              <p:par>
                                <p:cTn id="74" presetID="2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300"/>
                                        <p:tgtEl>
                                          <p:spTgt spid="55"/>
                                        </p:tgtEl>
                                      </p:cBhvr>
                                    </p:animEffect>
                                  </p:childTnLst>
                                </p:cTn>
                              </p:par>
                            </p:childTnLst>
                          </p:cTn>
                        </p:par>
                        <p:par>
                          <p:cTn id="77" fill="hold" nodeType="afterGroup">
                            <p:stCondLst>
                              <p:cond delay="3900"/>
                            </p:stCondLst>
                            <p:childTnLst>
                              <p:par>
                                <p:cTn id="78" presetID="10" presetClass="entr" presetSubtype="0" fill="hold" grpId="0"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childTnLst>
                          </p:cTn>
                        </p:par>
                        <p:par>
                          <p:cTn id="81" fill="hold" nodeType="afterGroup">
                            <p:stCondLst>
                              <p:cond delay="4400"/>
                            </p:stCondLst>
                            <p:childTnLst>
                              <p:par>
                                <p:cTn id="82" presetID="22" presetClass="entr" presetSubtype="8"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300"/>
                                        <p:tgtEl>
                                          <p:spTgt spid="57"/>
                                        </p:tgtEl>
                                      </p:cBhvr>
                                    </p:animEffect>
                                  </p:childTnLst>
                                </p:cTn>
                              </p:par>
                            </p:childTnLst>
                          </p:cTn>
                        </p:par>
                        <p:par>
                          <p:cTn id="85" fill="hold" nodeType="afterGroup">
                            <p:stCondLst>
                              <p:cond delay="4700"/>
                            </p:stCondLst>
                            <p:childTnLst>
                              <p:par>
                                <p:cTn id="86" presetID="10" presetClass="entr" presetSubtype="0"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500"/>
                                        <p:tgtEl>
                                          <p:spTgt spid="93"/>
                                        </p:tgtEl>
                                      </p:cBhvr>
                                    </p:animEffect>
                                  </p:childTnLst>
                                </p:cTn>
                              </p:par>
                            </p:childTnLst>
                          </p:cTn>
                        </p:par>
                        <p:par>
                          <p:cTn id="89" fill="hold" nodeType="afterGroup">
                            <p:stCondLst>
                              <p:cond delay="52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300"/>
                                        <p:tgtEl>
                                          <p:spTgt spid="59"/>
                                        </p:tgtEl>
                                      </p:cBhvr>
                                    </p:animEffect>
                                  </p:childTnLst>
                                </p:cTn>
                              </p:par>
                            </p:childTnLst>
                          </p:cTn>
                        </p:par>
                        <p:par>
                          <p:cTn id="93" fill="hold" nodeType="afterGroup">
                            <p:stCondLst>
                              <p:cond delay="55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500"/>
                                        <p:tgtEl>
                                          <p:spTgt spid="96"/>
                                        </p:tgtEl>
                                      </p:cBhvr>
                                    </p:animEffect>
                                  </p:childTnLst>
                                </p:cTn>
                              </p:par>
                            </p:childTnLst>
                          </p:cTn>
                        </p:par>
                        <p:par>
                          <p:cTn id="97" fill="hold" nodeType="afterGroup">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2" grpId="0" animBg="1"/>
      <p:bldP spid="43" grpId="0" animBg="1"/>
      <p:bldP spid="44" grpId="0" animBg="1"/>
      <p:bldP spid="45" grpId="0" animBg="1"/>
      <p:bldP spid="31" grpId="0"/>
      <p:bldP spid="53" grpId="0"/>
      <p:bldP spid="55" grpId="0"/>
      <p:bldP spid="57" grpId="0"/>
      <p:bldP spid="59" grpId="0"/>
      <p:bldP spid="33" grpId="0"/>
      <p:bldP spid="46" grpId="0"/>
      <p:bldP spid="48" grpId="0"/>
      <p:bldP spid="49" grpId="0"/>
      <p:bldP spid="51" grpId="0"/>
      <p:bldP spid="63" grpId="0"/>
      <p:bldP spid="65" grpId="0"/>
      <p:bldP spid="68" grpId="0" animBg="1"/>
      <p:bldP spid="70" grpId="0" animBg="1"/>
      <p:bldP spid="35" grpId="0" animBg="1"/>
      <p:bldP spid="88"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2"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圆角淘宝店chenying0907出品 27"/>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淘宝店chenying0907出品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成本控制</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淘宝店chenying0907出品 9"/>
          <p:cNvSpPr txBox="1"/>
          <p:nvPr/>
        </p:nvSpPr>
        <p:spPr>
          <a:xfrm>
            <a:off x="5067621"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资金分配</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淘宝店chenying0907出品 9"/>
          <p:cNvSpPr txBox="1"/>
          <p:nvPr/>
        </p:nvSpPr>
        <p:spPr>
          <a:xfrm>
            <a:off x="3823832"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物料清单</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淘宝店chenying0907出品 9"/>
          <p:cNvSpPr txBox="1"/>
          <p:nvPr/>
        </p:nvSpPr>
        <p:spPr>
          <a:xfrm>
            <a:off x="5067621"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其它成本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淘宝店chenying0907出品 9"/>
          <p:cNvSpPr txBox="1"/>
          <p:nvPr/>
        </p:nvSpPr>
        <p:spPr>
          <a:xfrm>
            <a:off x="3823831" y="1963431"/>
            <a:ext cx="3232445"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活动经费预算</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47" name="TextBox 20"/>
          <p:cNvSpPr txBox="1"/>
          <p:nvPr/>
        </p:nvSpPr>
        <p:spPr>
          <a:xfrm>
            <a:off x="2659864" y="2063919"/>
            <a:ext cx="792284" cy="1015663"/>
          </a:xfrm>
          <a:prstGeom prst="rect">
            <a:avLst/>
          </a:prstGeom>
          <a:noFill/>
        </p:spPr>
        <p:txBody>
          <a:bodyPr wrap="none" lIns="0" tIns="0" rIns="0" bIns="0" rtlCol="0">
            <a:spAutoFit/>
          </a:bodyPr>
          <a:lstStyle/>
          <a:p>
            <a:pPr algn="ctr"/>
            <a:r>
              <a:rPr lang="en-US" altLang="zh-CN" sz="6600" spc="300">
                <a:solidFill>
                  <a:schemeClr val="accent1"/>
                </a:solidFill>
                <a:latin typeface="Agency FB" panose="020b0503020202020204" pitchFamily="34" charset="0"/>
                <a:ea typeface="微软雅黑" panose="020b0503020204020204" pitchFamily="34" charset="-122"/>
              </a:rPr>
              <a:t>05</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52"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3" name="淘宝店chenying0907出品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54" name="淘宝店chenying0907出品 53"/>
          <p:cNvGrpSpPr/>
          <p:nvPr/>
        </p:nvGrpSpPr>
        <p:grpSpPr>
          <a:xfrm>
            <a:off x="5180602" y="4710983"/>
            <a:ext cx="189663" cy="221151"/>
            <a:chOff x="944563" y="3860794"/>
            <a:chExt cx="392112" cy="457207"/>
          </a:xfrm>
          <a:solidFill>
            <a:schemeClr val="bg1">
              <a:lumMod val="65000"/>
            </a:schemeClr>
          </a:solidFill>
        </p:grpSpPr>
        <p:sp>
          <p:nvSpPr>
            <p:cNvPr id="55"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56"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57"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58" name="淘宝店chenying0907出品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59" name="淘宝店chenying0907出品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60" name="淘宝店chenying0907出品 59"/>
          <p:cNvGrpSpPr/>
          <p:nvPr/>
        </p:nvGrpSpPr>
        <p:grpSpPr>
          <a:xfrm>
            <a:off x="5622921" y="4740665"/>
            <a:ext cx="236964" cy="161787"/>
            <a:chOff x="4913498" y="4006828"/>
            <a:chExt cx="359542" cy="245478"/>
          </a:xfrm>
          <a:solidFill>
            <a:schemeClr val="bg1">
              <a:lumMod val="65000"/>
            </a:schemeClr>
          </a:solidFill>
        </p:grpSpPr>
        <p:sp>
          <p:nvSpPr>
            <p:cNvPr id="61" name="淘宝店chenying0907出品 60"/>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62"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25" name="五边形 24"/>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mc:Choice xmlns:p14="http://schemas.microsoft.com/office/powerpoint/2010/main" Requires="p14">
      <p:transition spd="slow" advClick="0" advTm="0" p14:dur="140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300"/>
                                        <p:tgtEl>
                                          <p:spTgt spid="46"/>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childTnLst>
                          </p:cTn>
                        </p:par>
                        <p:par>
                          <p:cTn id="41" fill="hold" nodeType="afterGroup">
                            <p:stCondLst>
                              <p:cond delay="31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15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45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60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nodeType="withEffect">
                                  <p:stCondLst>
                                    <p:cond delay="75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2" grpId="0"/>
      <p:bldP spid="43" grpId="0"/>
      <p:bldP spid="44" grpId="0"/>
      <p:bldP spid="45" grpId="0"/>
      <p:bldP spid="46" grpId="0"/>
      <p:bldP spid="47" grpId="0"/>
      <p:bldP spid="52" grpId="0" animBg="1"/>
      <p:bldP spid="53" grpId="0" animBg="1"/>
      <p:bldP spid="58" grpId="0" animBg="1"/>
      <p:bldP spid="59" grpId="0" animBg="1"/>
      <p:bldP spid="25"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成本预算</a:t>
            </a:r>
            <a:endParaRPr lang="zh-CN" altLang="en-US"/>
          </a:p>
        </p:txBody>
      </p:sp>
      <p:sp>
        <p:nvSpPr>
          <p:cNvPr id="21" name="Freeform 5"/>
          <p:cNvSpPr/>
          <p:nvPr/>
        </p:nvSpPr>
        <p:spPr bwMode="auto">
          <a:xfrm flipH="1">
            <a:off x="6572717" y="3103018"/>
            <a:ext cx="2043182" cy="1201626"/>
          </a:xfrm>
          <a:custGeom>
            <a:gdLst>
              <a:gd name="T0" fmla="*/ 851 w 1710"/>
              <a:gd name="T1" fmla="*/ 143 h 1002"/>
              <a:gd name="T2" fmla="*/ 851 w 1710"/>
              <a:gd name="T3" fmla="*/ 143 h 1002"/>
              <a:gd name="T4" fmla="*/ 855 w 1710"/>
              <a:gd name="T5" fmla="*/ 147 h 1002"/>
              <a:gd name="T6" fmla="*/ 855 w 1710"/>
              <a:gd name="T7" fmla="*/ 147 h 1002"/>
              <a:gd name="T8" fmla="*/ 1710 w 1710"/>
              <a:gd name="T9" fmla="*/ 1002 h 1002"/>
              <a:gd name="T10" fmla="*/ 503 w 1710"/>
              <a:gd name="T11" fmla="*/ 1002 h 1002"/>
              <a:gd name="T12" fmla="*/ 501 w 1710"/>
              <a:gd name="T13" fmla="*/ 1002 h 1002"/>
              <a:gd name="T14" fmla="*/ 0 w 1710"/>
              <a:gd name="T15" fmla="*/ 501 h 1002"/>
              <a:gd name="T16" fmla="*/ 501 w 1710"/>
              <a:gd name="T17" fmla="*/ 0 h 1002"/>
              <a:gd name="T18" fmla="*/ 851 w 1710"/>
              <a:gd name="T19" fmla="*/ 143 h 10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0" h="1002">
                <a:moveTo>
                  <a:pt x="851" y="143"/>
                </a:moveTo>
                <a:lnTo>
                  <a:pt x="851" y="143"/>
                </a:lnTo>
                <a:lnTo>
                  <a:pt x="855" y="147"/>
                </a:lnTo>
                <a:lnTo>
                  <a:pt x="855" y="147"/>
                </a:lnTo>
                <a:lnTo>
                  <a:pt x="1710" y="1002"/>
                </a:lnTo>
                <a:lnTo>
                  <a:pt x="503" y="1002"/>
                </a:lnTo>
                <a:lnTo>
                  <a:pt x="501" y="1002"/>
                </a:lnTo>
                <a:cubicBezTo>
                  <a:pt x="224" y="1002"/>
                  <a:pt x="0" y="778"/>
                  <a:pt x="0" y="501"/>
                </a:cubicBezTo>
                <a:cubicBezTo>
                  <a:pt x="0" y="225"/>
                  <a:pt x="224" y="0"/>
                  <a:pt x="501" y="0"/>
                </a:cubicBezTo>
                <a:cubicBezTo>
                  <a:pt x="637" y="0"/>
                  <a:pt x="761" y="55"/>
                  <a:pt x="851" y="143"/>
                </a:cubicBezTo>
                <a:close/>
              </a:path>
            </a:pathLst>
          </a:custGeom>
          <a:solidFill>
            <a:schemeClr val="accent3"/>
          </a:solidFill>
          <a:ln w="26988" cap="flat">
            <a:noFill/>
            <a:prstDash val="solid"/>
            <a:miter lim="800000"/>
          </a:ln>
        </p:spPr>
        <p:txBody>
          <a:bodyPr vert="horz" wrap="square" lIns="68580" tIns="34290" rIns="68580" bIns="34290" numCol="1" anchor="t" anchorCtr="0" compatLnSpc="1"/>
          <a:lstStyle/>
          <a:p>
            <a:endParaRPr lang="zh-CN" altLang="en-US"/>
          </a:p>
        </p:txBody>
      </p:sp>
      <p:sp>
        <p:nvSpPr>
          <p:cNvPr id="22" name="Freeform 6"/>
          <p:cNvSpPr/>
          <p:nvPr/>
        </p:nvSpPr>
        <p:spPr bwMode="auto">
          <a:xfrm flipH="1">
            <a:off x="6511336" y="1798370"/>
            <a:ext cx="1461211" cy="2454890"/>
          </a:xfrm>
          <a:custGeom>
            <a:gdLst>
              <a:gd name="T0" fmla="*/ 1223 w 1223"/>
              <a:gd name="T1" fmla="*/ 634 h 2048"/>
              <a:gd name="T2" fmla="*/ 1223 w 1223"/>
              <a:gd name="T3" fmla="*/ 634 h 2048"/>
              <a:gd name="T4" fmla="*/ 1223 w 1223"/>
              <a:gd name="T5" fmla="*/ 640 h 2048"/>
              <a:gd name="T6" fmla="*/ 1223 w 1223"/>
              <a:gd name="T7" fmla="*/ 641 h 2048"/>
              <a:gd name="T8" fmla="*/ 1223 w 1223"/>
              <a:gd name="T9" fmla="*/ 2048 h 2048"/>
              <a:gd name="T10" fmla="*/ 229 w 1223"/>
              <a:gd name="T11" fmla="*/ 1054 h 2048"/>
              <a:gd name="T12" fmla="*/ 227 w 1223"/>
              <a:gd name="T13" fmla="*/ 1053 h 2048"/>
              <a:gd name="T14" fmla="*/ 227 w 1223"/>
              <a:gd name="T15" fmla="*/ 228 h 2048"/>
              <a:gd name="T16" fmla="*/ 1052 w 1223"/>
              <a:gd name="T17" fmla="*/ 228 h 2048"/>
              <a:gd name="T18" fmla="*/ 1223 w 1223"/>
              <a:gd name="T19" fmla="*/ 634 h 20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2048">
                <a:moveTo>
                  <a:pt x="1223" y="634"/>
                </a:moveTo>
                <a:lnTo>
                  <a:pt x="1223" y="634"/>
                </a:lnTo>
                <a:lnTo>
                  <a:pt x="1223" y="640"/>
                </a:lnTo>
                <a:lnTo>
                  <a:pt x="1223" y="641"/>
                </a:lnTo>
                <a:lnTo>
                  <a:pt x="1223" y="2048"/>
                </a:lnTo>
                <a:lnTo>
                  <a:pt x="229" y="1054"/>
                </a:lnTo>
                <a:lnTo>
                  <a:pt x="227" y="1053"/>
                </a:lnTo>
                <a:cubicBezTo>
                  <a:pt x="0" y="825"/>
                  <a:pt x="0" y="456"/>
                  <a:pt x="227" y="228"/>
                </a:cubicBezTo>
                <a:cubicBezTo>
                  <a:pt x="455" y="0"/>
                  <a:pt x="824" y="0"/>
                  <a:pt x="1052" y="228"/>
                </a:cubicBezTo>
                <a:cubicBezTo>
                  <a:pt x="1164" y="340"/>
                  <a:pt x="1221" y="487"/>
                  <a:pt x="1223" y="634"/>
                </a:cubicBezTo>
                <a:close/>
              </a:path>
            </a:pathLst>
          </a:custGeom>
          <a:solidFill>
            <a:schemeClr val="accent1"/>
          </a:solidFill>
          <a:ln w="26988" cap="flat">
            <a:noFill/>
            <a:prstDash val="solid"/>
            <a:miter lim="800000"/>
          </a:ln>
        </p:spPr>
        <p:txBody>
          <a:bodyPr vert="horz" wrap="square" lIns="68580" tIns="34290" rIns="68580" bIns="34290" numCol="1" anchor="t" anchorCtr="0" compatLnSpc="1"/>
          <a:lstStyle/>
          <a:p>
            <a:endParaRPr lang="zh-CN" altLang="en-US"/>
          </a:p>
        </p:txBody>
      </p:sp>
      <p:sp>
        <p:nvSpPr>
          <p:cNvPr id="23" name="Freeform 7"/>
          <p:cNvSpPr/>
          <p:nvPr/>
        </p:nvSpPr>
        <p:spPr bwMode="auto">
          <a:xfrm flipH="1">
            <a:off x="4734018" y="1357355"/>
            <a:ext cx="1692883" cy="2895905"/>
          </a:xfrm>
          <a:custGeom>
            <a:gdLst>
              <a:gd name="T0" fmla="*/ 1214 w 1416"/>
              <a:gd name="T1" fmla="*/ 1203 h 2417"/>
              <a:gd name="T2" fmla="*/ 1214 w 1416"/>
              <a:gd name="T3" fmla="*/ 1203 h 2417"/>
              <a:gd name="T4" fmla="*/ 1209 w 1416"/>
              <a:gd name="T5" fmla="*/ 1208 h 2417"/>
              <a:gd name="T6" fmla="*/ 1208 w 1416"/>
              <a:gd name="T7" fmla="*/ 1209 h 2417"/>
              <a:gd name="T8" fmla="*/ 0 w 1416"/>
              <a:gd name="T9" fmla="*/ 2417 h 2417"/>
              <a:gd name="T10" fmla="*/ 0 w 1416"/>
              <a:gd name="T11" fmla="*/ 711 h 2417"/>
              <a:gd name="T12" fmla="*/ 0 w 1416"/>
              <a:gd name="T13" fmla="*/ 708 h 2417"/>
              <a:gd name="T14" fmla="*/ 708 w 1416"/>
              <a:gd name="T15" fmla="*/ 0 h 2417"/>
              <a:gd name="T16" fmla="*/ 1416 w 1416"/>
              <a:gd name="T17" fmla="*/ 708 h 2417"/>
              <a:gd name="T18" fmla="*/ 1214 w 1416"/>
              <a:gd name="T19" fmla="*/ 1203 h 2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2417">
                <a:moveTo>
                  <a:pt x="1214" y="1203"/>
                </a:moveTo>
                <a:lnTo>
                  <a:pt x="1214" y="1203"/>
                </a:lnTo>
                <a:lnTo>
                  <a:pt x="1209" y="1208"/>
                </a:lnTo>
                <a:lnTo>
                  <a:pt x="1208" y="1209"/>
                </a:lnTo>
                <a:lnTo>
                  <a:pt x="0" y="2417"/>
                </a:lnTo>
                <a:lnTo>
                  <a:pt x="0" y="711"/>
                </a:lnTo>
                <a:lnTo>
                  <a:pt x="0" y="708"/>
                </a:lnTo>
                <a:cubicBezTo>
                  <a:pt x="0" y="317"/>
                  <a:pt x="317" y="0"/>
                  <a:pt x="708" y="0"/>
                </a:cubicBezTo>
                <a:cubicBezTo>
                  <a:pt x="1099" y="0"/>
                  <a:pt x="1416" y="317"/>
                  <a:pt x="1416" y="708"/>
                </a:cubicBezTo>
                <a:cubicBezTo>
                  <a:pt x="1416" y="901"/>
                  <a:pt x="1339" y="1075"/>
                  <a:pt x="1214" y="1203"/>
                </a:cubicBezTo>
                <a:close/>
              </a:path>
            </a:pathLst>
          </a:custGeom>
          <a:solidFill>
            <a:schemeClr val="accent3"/>
          </a:solidFill>
          <a:ln w="26988" cap="flat">
            <a:noFill/>
            <a:prstDash val="solid"/>
            <a:miter lim="800000"/>
          </a:ln>
        </p:spPr>
        <p:txBody>
          <a:bodyPr vert="horz" wrap="square" lIns="68580" tIns="34290" rIns="68580" bIns="34290" numCol="1" anchor="t" anchorCtr="0" compatLnSpc="1"/>
          <a:lstStyle/>
          <a:p>
            <a:endParaRPr lang="zh-CN" altLang="en-US"/>
          </a:p>
        </p:txBody>
      </p:sp>
      <p:sp>
        <p:nvSpPr>
          <p:cNvPr id="26" name="Freeform 8"/>
          <p:cNvSpPr/>
          <p:nvPr/>
        </p:nvSpPr>
        <p:spPr bwMode="auto">
          <a:xfrm flipH="1">
            <a:off x="3087697" y="2380088"/>
            <a:ext cx="3274116" cy="1924556"/>
          </a:xfrm>
          <a:custGeom>
            <a:gdLst>
              <a:gd name="T0" fmla="*/ 1376 w 2739"/>
              <a:gd name="T1" fmla="*/ 229 h 1605"/>
              <a:gd name="T2" fmla="*/ 1376 w 2739"/>
              <a:gd name="T3" fmla="*/ 229 h 1605"/>
              <a:gd name="T4" fmla="*/ 1370 w 2739"/>
              <a:gd name="T5" fmla="*/ 235 h 1605"/>
              <a:gd name="T6" fmla="*/ 1369 w 2739"/>
              <a:gd name="T7" fmla="*/ 236 h 1605"/>
              <a:gd name="T8" fmla="*/ 0 w 2739"/>
              <a:gd name="T9" fmla="*/ 1605 h 1605"/>
              <a:gd name="T10" fmla="*/ 1933 w 2739"/>
              <a:gd name="T11" fmla="*/ 1605 h 1605"/>
              <a:gd name="T12" fmla="*/ 1937 w 2739"/>
              <a:gd name="T13" fmla="*/ 1605 h 1605"/>
              <a:gd name="T14" fmla="*/ 2739 w 2739"/>
              <a:gd name="T15" fmla="*/ 803 h 1605"/>
              <a:gd name="T16" fmla="*/ 1937 w 2739"/>
              <a:gd name="T17" fmla="*/ 0 h 1605"/>
              <a:gd name="T18" fmla="*/ 1376 w 2739"/>
              <a:gd name="T19" fmla="*/ 229 h 1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9" h="1605">
                <a:moveTo>
                  <a:pt x="1376" y="229"/>
                </a:moveTo>
                <a:lnTo>
                  <a:pt x="1376" y="229"/>
                </a:lnTo>
                <a:lnTo>
                  <a:pt x="1370" y="235"/>
                </a:lnTo>
                <a:lnTo>
                  <a:pt x="1369" y="236"/>
                </a:lnTo>
                <a:lnTo>
                  <a:pt x="0" y="1605"/>
                </a:lnTo>
                <a:lnTo>
                  <a:pt x="1933" y="1605"/>
                </a:lnTo>
                <a:lnTo>
                  <a:pt x="1937" y="1605"/>
                </a:lnTo>
                <a:cubicBezTo>
                  <a:pt x="2380" y="1605"/>
                  <a:pt x="2739" y="1246"/>
                  <a:pt x="2739" y="803"/>
                </a:cubicBezTo>
                <a:cubicBezTo>
                  <a:pt x="2739" y="360"/>
                  <a:pt x="2380" y="0"/>
                  <a:pt x="1937" y="0"/>
                </a:cubicBezTo>
                <a:cubicBezTo>
                  <a:pt x="1719" y="0"/>
                  <a:pt x="1521" y="88"/>
                  <a:pt x="1376" y="229"/>
                </a:cubicBezTo>
                <a:close/>
              </a:path>
            </a:pathLst>
          </a:custGeom>
          <a:solidFill>
            <a:schemeClr val="accent1"/>
          </a:solidFill>
          <a:ln w="26988" cap="flat">
            <a:noFill/>
            <a:prstDash val="solid"/>
            <a:miter lim="800000"/>
          </a:ln>
        </p:spPr>
        <p:txBody>
          <a:bodyPr vert="horz" wrap="square" lIns="68580" tIns="34290" rIns="68580" bIns="34290" numCol="1" anchor="t" anchorCtr="0" compatLnSpc="1"/>
          <a:lstStyle/>
          <a:p>
            <a:endParaRPr lang="zh-CN" altLang="en-US"/>
          </a:p>
        </p:txBody>
      </p:sp>
      <p:sp>
        <p:nvSpPr>
          <p:cNvPr id="91" name="TextBox 26"/>
          <p:cNvSpPr txBox="1"/>
          <p:nvPr/>
        </p:nvSpPr>
        <p:spPr>
          <a:xfrm>
            <a:off x="3334295" y="2768235"/>
            <a:ext cx="1304283" cy="323165"/>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广告成本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92" name="TextBox 9"/>
          <p:cNvSpPr txBox="1">
            <a:spLocks noChangeArrowheads="1"/>
          </p:cNvSpPr>
          <p:nvPr/>
        </p:nvSpPr>
        <p:spPr bwMode="auto">
          <a:xfrm>
            <a:off x="3586126" y="3076059"/>
            <a:ext cx="863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5000">
                <a:solidFill>
                  <a:schemeClr val="bg1"/>
                </a:solidFill>
                <a:latin typeface="Agency FB" panose="020b0503020202020204" pitchFamily="34" charset="0"/>
                <a:ea typeface="微软雅黑" panose="020b0503020204020204" pitchFamily="34" charset="-122"/>
              </a:rPr>
              <a:t>40</a:t>
            </a:r>
            <a:r>
              <a:rPr lang="en-US" altLang="zh-CN" sz="2400">
                <a:solidFill>
                  <a:schemeClr val="bg1"/>
                </a:solidFill>
                <a:latin typeface="Agency FB" panose="020b0503020202020204" pitchFamily="34" charset="0"/>
                <a:ea typeface="微软雅黑" panose="020b0503020204020204" pitchFamily="34" charset="-122"/>
              </a:rPr>
              <a:t>%</a:t>
            </a:r>
            <a:endParaRPr lang="zh-CN" altLang="en-US" sz="2400">
              <a:solidFill>
                <a:schemeClr val="bg1"/>
              </a:solidFill>
              <a:latin typeface="Agency FB" panose="020b0503020202020204" pitchFamily="34" charset="0"/>
              <a:ea typeface="微软雅黑" panose="020b0503020204020204" pitchFamily="34" charset="-122"/>
            </a:endParaRPr>
          </a:p>
        </p:txBody>
      </p:sp>
      <p:sp>
        <p:nvSpPr>
          <p:cNvPr id="93" name="TextBox 27"/>
          <p:cNvSpPr txBox="1"/>
          <p:nvPr/>
        </p:nvSpPr>
        <p:spPr>
          <a:xfrm>
            <a:off x="5041128" y="1798370"/>
            <a:ext cx="1078663" cy="276999"/>
          </a:xfrm>
          <a:prstGeom prst="rect">
            <a:avLst/>
          </a:prstGeom>
          <a:noFill/>
        </p:spPr>
        <p:txBody>
          <a:bodyPr wrap="square" lIns="0" tIns="0" rIns="0" bIns="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场地成本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94" name="TextBox 9"/>
          <p:cNvSpPr txBox="1">
            <a:spLocks noChangeArrowheads="1"/>
          </p:cNvSpPr>
          <p:nvPr/>
        </p:nvSpPr>
        <p:spPr bwMode="auto">
          <a:xfrm>
            <a:off x="5294734" y="2112810"/>
            <a:ext cx="768480"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100">
                <a:solidFill>
                  <a:schemeClr val="bg1"/>
                </a:solidFill>
                <a:latin typeface="Agency FB" panose="020b0503020202020204" pitchFamily="34" charset="0"/>
                <a:ea typeface="微软雅黑" panose="020b0503020204020204" pitchFamily="34" charset="-122"/>
              </a:rPr>
              <a:t>30</a:t>
            </a:r>
            <a:r>
              <a:rPr lang="en-US" altLang="zh-CN" sz="2100">
                <a:solidFill>
                  <a:schemeClr val="bg1"/>
                </a:solidFill>
                <a:latin typeface="Agency FB" panose="020b0503020202020204" pitchFamily="34" charset="0"/>
                <a:ea typeface="微软雅黑" panose="020b0503020204020204" pitchFamily="34" charset="-122"/>
              </a:rPr>
              <a:t>%</a:t>
            </a:r>
            <a:endParaRPr lang="zh-CN" altLang="en-US" sz="2100">
              <a:solidFill>
                <a:schemeClr val="bg1"/>
              </a:solidFill>
              <a:latin typeface="Agency FB" panose="020b0503020202020204" pitchFamily="34" charset="0"/>
              <a:ea typeface="微软雅黑" panose="020b0503020204020204" pitchFamily="34" charset="-122"/>
            </a:endParaRPr>
          </a:p>
        </p:txBody>
      </p:sp>
      <p:sp>
        <p:nvSpPr>
          <p:cNvPr id="95" name="TextBox 31"/>
          <p:cNvSpPr txBox="1"/>
          <p:nvPr/>
        </p:nvSpPr>
        <p:spPr>
          <a:xfrm>
            <a:off x="6774588" y="2235202"/>
            <a:ext cx="901312" cy="215492"/>
          </a:xfrm>
          <a:prstGeom prst="rect">
            <a:avLst/>
          </a:prstGeom>
          <a:noFill/>
        </p:spPr>
        <p:txBody>
          <a:bodyPr wrap="square" lIns="0" tIns="0" rIns="0" bIns="0"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物料成本</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96" name="TextBox 9"/>
          <p:cNvSpPr txBox="1">
            <a:spLocks noChangeArrowheads="1"/>
          </p:cNvSpPr>
          <p:nvPr/>
        </p:nvSpPr>
        <p:spPr bwMode="auto">
          <a:xfrm>
            <a:off x="6918578" y="2498979"/>
            <a:ext cx="6590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300">
                <a:solidFill>
                  <a:schemeClr val="bg1"/>
                </a:solidFill>
                <a:latin typeface="Agency FB" panose="020b0503020202020204" pitchFamily="34" charset="0"/>
                <a:ea typeface="微软雅黑" panose="020b0503020204020204" pitchFamily="34" charset="-122"/>
              </a:rPr>
              <a:t>20</a:t>
            </a:r>
            <a:r>
              <a:rPr lang="en-US" altLang="zh-CN" sz="2000">
                <a:solidFill>
                  <a:schemeClr val="bg1"/>
                </a:solidFill>
                <a:latin typeface="Agency FB" panose="020b0503020202020204" pitchFamily="34" charset="0"/>
                <a:ea typeface="微软雅黑" panose="020b0503020204020204" pitchFamily="34" charset="-122"/>
              </a:rPr>
              <a:t>%</a:t>
            </a:r>
            <a:endParaRPr lang="zh-CN" altLang="en-US" sz="2000">
              <a:solidFill>
                <a:schemeClr val="bg1"/>
              </a:solidFill>
              <a:latin typeface="Agency FB" panose="020b0503020202020204" pitchFamily="34" charset="0"/>
              <a:ea typeface="微软雅黑" panose="020b0503020204020204" pitchFamily="34" charset="-122"/>
            </a:endParaRPr>
          </a:p>
        </p:txBody>
      </p:sp>
      <p:sp>
        <p:nvSpPr>
          <p:cNvPr id="97" name="TextBox 33"/>
          <p:cNvSpPr txBox="1"/>
          <p:nvPr/>
        </p:nvSpPr>
        <p:spPr>
          <a:xfrm>
            <a:off x="7646712" y="3453388"/>
            <a:ext cx="698523" cy="184666"/>
          </a:xfrm>
          <a:prstGeom prst="rect">
            <a:avLst/>
          </a:prstGeom>
          <a:noFill/>
        </p:spPr>
        <p:txBody>
          <a:bodyPr wrap="square" lIns="0" tIns="0" rIns="0" bIns="0"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人员成本</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98" name="TextBox 9"/>
          <p:cNvSpPr txBox="1">
            <a:spLocks noChangeArrowheads="1"/>
          </p:cNvSpPr>
          <p:nvPr/>
        </p:nvSpPr>
        <p:spPr bwMode="auto">
          <a:xfrm>
            <a:off x="7773519" y="3641599"/>
            <a:ext cx="520816"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000">
                <a:solidFill>
                  <a:schemeClr val="bg1"/>
                </a:solidFill>
                <a:latin typeface="Agency FB" panose="020b0503020202020204" pitchFamily="34" charset="0"/>
                <a:ea typeface="微软雅黑" panose="020b0503020204020204" pitchFamily="34" charset="-122"/>
              </a:rPr>
              <a:t>10</a:t>
            </a:r>
            <a:r>
              <a:rPr lang="en-US" altLang="zh-CN" sz="1600">
                <a:solidFill>
                  <a:schemeClr val="bg1"/>
                </a:solidFill>
                <a:latin typeface="Agency FB" panose="020b0503020202020204" pitchFamily="34" charset="0"/>
                <a:ea typeface="微软雅黑" panose="020b0503020204020204" pitchFamily="34" charset="-122"/>
              </a:rPr>
              <a:t>%</a:t>
            </a:r>
            <a:endParaRPr lang="zh-CN" altLang="en-US" sz="1600">
              <a:solidFill>
                <a:schemeClr val="bg1"/>
              </a:solidFill>
              <a:latin typeface="Agency FB" panose="020b0503020202020204" pitchFamily="34" charset="0"/>
              <a:ea typeface="微软雅黑" panose="020b0503020204020204" pitchFamily="34" charset="-122"/>
            </a:endParaRPr>
          </a:p>
        </p:txBody>
      </p:sp>
      <p:sp>
        <p:nvSpPr>
          <p:cNvPr id="99" name="TextBox 30"/>
          <p:cNvSpPr txBox="1"/>
          <p:nvPr/>
        </p:nvSpPr>
        <p:spPr>
          <a:xfrm>
            <a:off x="711433" y="1218491"/>
            <a:ext cx="2376264" cy="1061829"/>
          </a:xfrm>
          <a:prstGeom prst="rect">
            <a:avLst/>
          </a:prstGeom>
          <a:noFill/>
        </p:spPr>
        <p:txBody>
          <a:bodyPr wrap="square" lIns="0" tIns="0" rIns="0" bIns="0" rtlCol="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活动总费用：</a:t>
            </a:r>
            <a:endParaRPr lang="en-US"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4500" b="1">
                <a:solidFill>
                  <a:schemeClr val="accent1"/>
                </a:solidFill>
                <a:latin typeface="Agency FB" panose="020b0503020202020204" pitchFamily="34" charset="0"/>
                <a:ea typeface="微软雅黑" panose="020b0503020204020204" pitchFamily="34" charset="-122"/>
              </a:rPr>
              <a:t>20,00,00</a:t>
            </a:r>
            <a:r>
              <a:rPr lang="zh-CN" altLang="en-US" sz="2700" b="1">
                <a:solidFill>
                  <a:schemeClr val="accent1"/>
                </a:solidFill>
                <a:latin typeface="Agency FB" panose="020b0503020202020204" pitchFamily="34" charset="0"/>
                <a:ea typeface="微软雅黑" panose="020b0503020204020204" pitchFamily="34" charset="-122"/>
              </a:rPr>
              <a:t>元</a:t>
            </a:r>
            <a:r>
              <a:rPr lang="en-US" altLang="zh-CN" sz="2700" b="1">
                <a:solidFill>
                  <a:schemeClr val="accent1"/>
                </a:solidFill>
                <a:latin typeface="Agency FB" panose="020b0503020202020204" pitchFamily="34" charset="0"/>
                <a:ea typeface="微软雅黑" panose="020b0503020204020204" pitchFamily="34" charset="-122"/>
              </a:rPr>
              <a:t> </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TextBox 29"/>
          <p:cNvSpPr txBox="1"/>
          <p:nvPr/>
        </p:nvSpPr>
        <p:spPr>
          <a:xfrm>
            <a:off x="1200051" y="3977631"/>
            <a:ext cx="1887646" cy="334451"/>
          </a:xfrm>
          <a:prstGeom prst="rect">
            <a:avLst/>
          </a:prstGeom>
          <a:noFill/>
        </p:spPr>
        <p:txBody>
          <a:bodyPr wrap="square" lIns="0" tIns="0" rIns="0" bIns="0" rtlCol="0">
            <a:spAutoFit/>
          </a:bodyPr>
          <a:lstStyle/>
          <a:p>
            <a:pPr algn="just">
              <a:lnSpc>
                <a:spcPts val="13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TextBox 29"/>
          <p:cNvSpPr txBox="1"/>
          <p:nvPr/>
        </p:nvSpPr>
        <p:spPr>
          <a:xfrm>
            <a:off x="4467399" y="917988"/>
            <a:ext cx="1959502" cy="167738"/>
          </a:xfrm>
          <a:prstGeom prst="rect">
            <a:avLst/>
          </a:prstGeom>
          <a:noFill/>
        </p:spPr>
        <p:txBody>
          <a:bodyPr wrap="square" lIns="0" tIns="0" rIns="0" bIns="0" rtlCol="0">
            <a:spAutoFit/>
          </a:bodyPr>
          <a:lstStyle/>
          <a:p>
            <a:pPr algn="just">
              <a:lnSpc>
                <a:spcPts val="13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TextBox 29"/>
          <p:cNvSpPr txBox="1"/>
          <p:nvPr/>
        </p:nvSpPr>
        <p:spPr>
          <a:xfrm>
            <a:off x="6677455" y="1418521"/>
            <a:ext cx="1945052" cy="333425"/>
          </a:xfrm>
          <a:prstGeom prst="rect">
            <a:avLst/>
          </a:prstGeom>
          <a:noFill/>
        </p:spPr>
        <p:txBody>
          <a:bodyPr wrap="square" lIns="0" tIns="0" rIns="0" bIns="0" rtlCol="0">
            <a:spAutoFit/>
          </a:bodyPr>
          <a:lstStyle/>
          <a:p>
            <a:pPr algn="just">
              <a:lnSpc>
                <a:spcPts val="13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TextBox 29"/>
          <p:cNvSpPr txBox="1"/>
          <p:nvPr/>
        </p:nvSpPr>
        <p:spPr>
          <a:xfrm>
            <a:off x="6677455" y="4415916"/>
            <a:ext cx="1933418" cy="333425"/>
          </a:xfrm>
          <a:prstGeom prst="rect">
            <a:avLst/>
          </a:prstGeom>
          <a:noFill/>
        </p:spPr>
        <p:txBody>
          <a:bodyPr wrap="square" lIns="0" tIns="0" rIns="0" bIns="0" rtlCol="0">
            <a:spAutoFit/>
          </a:bodyPr>
          <a:lstStyle/>
          <a:p>
            <a:pPr algn="just">
              <a:lnSpc>
                <a:spcPts val="13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300" fill="hold"/>
                                        <p:tgtEl>
                                          <p:spTgt spid="99">
                                            <p:txEl>
                                              <p:pRg st="0" end="0"/>
                                            </p:txEl>
                                          </p:spTgt>
                                        </p:tgtEl>
                                        <p:attrNameLst>
                                          <p:attrName>ppt_x</p:attrName>
                                        </p:attrNameLst>
                                      </p:cBhvr>
                                      <p:tavLst>
                                        <p:tav tm="0">
                                          <p:val>
                                            <p:strVal val="1+#ppt_w/2"/>
                                          </p:val>
                                        </p:tav>
                                        <p:tav tm="100000">
                                          <p:val>
                                            <p:strVal val="#ppt_x"/>
                                          </p:val>
                                        </p:tav>
                                      </p:tavLst>
                                    </p:anim>
                                    <p:anim calcmode="lin" valueType="num">
                                      <p:cBhvr additive="base">
                                        <p:cTn id="8" dur="300" fill="hold"/>
                                        <p:tgtEl>
                                          <p:spTgt spid="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2" fill="hold" grpId="0" nodeType="clickEffect">
                                  <p:stCondLst>
                                    <p:cond delay="300"/>
                                  </p:stCondLst>
                                  <p:childTnLst>
                                    <p:set>
                                      <p:cBhvr>
                                        <p:cTn id="12" dur="1" fill="hold">
                                          <p:stCondLst>
                                            <p:cond delay="0"/>
                                          </p:stCondLst>
                                        </p:cTn>
                                        <p:tgtEl>
                                          <p:spTgt spid="99">
                                            <p:txEl>
                                              <p:pRg st="1" end="1"/>
                                            </p:txEl>
                                          </p:spTgt>
                                        </p:tgtEl>
                                        <p:attrNameLst>
                                          <p:attrName>style.visibility</p:attrName>
                                        </p:attrNameLst>
                                      </p:cBhvr>
                                      <p:to>
                                        <p:strVal val="visible"/>
                                      </p:to>
                                    </p:set>
                                    <p:anim calcmode="lin" valueType="num">
                                      <p:cBhvr additive="base">
                                        <p:cTn id="13" dur="300" fill="hold"/>
                                        <p:tgtEl>
                                          <p:spTgt spid="99">
                                            <p:txEl>
                                              <p:pRg st="1" end="1"/>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99">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nodeType="afterGroup">
                            <p:stCondLst>
                              <p:cond delay="1700"/>
                            </p:stCondLst>
                            <p:childTnLst>
                              <p:par>
                                <p:cTn id="29" presetID="16" presetClass="entr" presetSubtype="21"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barn(inVertical)">
                                      <p:cBhvr>
                                        <p:cTn id="31" dur="500"/>
                                        <p:tgtEl>
                                          <p:spTgt spid="9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barn(inVertical)">
                                      <p:cBhvr>
                                        <p:cTn id="34" dur="500"/>
                                        <p:tgtEl>
                                          <p:spTgt spid="92"/>
                                        </p:tgtEl>
                                      </p:cBhvr>
                                    </p:animEffect>
                                  </p:childTnLst>
                                </p:cTn>
                              </p:par>
                              <p:par>
                                <p:cTn id="35" presetID="16" presetClass="entr" presetSubtype="21" fill="hold" grpId="0" nodeType="withEffect">
                                  <p:stCondLst>
                                    <p:cond delay="200"/>
                                  </p:stCondLst>
                                  <p:childTnLst>
                                    <p:set>
                                      <p:cBhvr>
                                        <p:cTn id="36" dur="1" fill="hold">
                                          <p:stCondLst>
                                            <p:cond delay="0"/>
                                          </p:stCondLst>
                                        </p:cTn>
                                        <p:tgtEl>
                                          <p:spTgt spid="93"/>
                                        </p:tgtEl>
                                        <p:attrNameLst>
                                          <p:attrName>style.visibility</p:attrName>
                                        </p:attrNameLst>
                                      </p:cBhvr>
                                      <p:to>
                                        <p:strVal val="visible"/>
                                      </p:to>
                                    </p:set>
                                    <p:animEffect transition="in" filter="barn(inVertical)">
                                      <p:cBhvr>
                                        <p:cTn id="37" dur="500"/>
                                        <p:tgtEl>
                                          <p:spTgt spid="93"/>
                                        </p:tgtEl>
                                      </p:cBhvr>
                                    </p:animEffect>
                                  </p:childTnLst>
                                </p:cTn>
                              </p:par>
                              <p:par>
                                <p:cTn id="38" presetID="16" presetClass="entr" presetSubtype="21" fill="hold" grpId="0" nodeType="withEffect">
                                  <p:stCondLst>
                                    <p:cond delay="200"/>
                                  </p:stCondLst>
                                  <p:childTnLst>
                                    <p:set>
                                      <p:cBhvr>
                                        <p:cTn id="39" dur="1" fill="hold">
                                          <p:stCondLst>
                                            <p:cond delay="0"/>
                                          </p:stCondLst>
                                        </p:cTn>
                                        <p:tgtEl>
                                          <p:spTgt spid="94"/>
                                        </p:tgtEl>
                                        <p:attrNameLst>
                                          <p:attrName>style.visibility</p:attrName>
                                        </p:attrNameLst>
                                      </p:cBhvr>
                                      <p:to>
                                        <p:strVal val="visible"/>
                                      </p:to>
                                    </p:set>
                                    <p:animEffect transition="in" filter="barn(inVertical)">
                                      <p:cBhvr>
                                        <p:cTn id="40" dur="500"/>
                                        <p:tgtEl>
                                          <p:spTgt spid="94"/>
                                        </p:tgtEl>
                                      </p:cBhvr>
                                    </p:animEffect>
                                  </p:childTnLst>
                                </p:cTn>
                              </p:par>
                              <p:par>
                                <p:cTn id="41" presetID="16" presetClass="entr" presetSubtype="21" fill="hold" grpId="0" nodeType="withEffect">
                                  <p:stCondLst>
                                    <p:cond delay="400"/>
                                  </p:stCondLst>
                                  <p:childTnLst>
                                    <p:set>
                                      <p:cBhvr>
                                        <p:cTn id="42" dur="1" fill="hold">
                                          <p:stCondLst>
                                            <p:cond delay="0"/>
                                          </p:stCondLst>
                                        </p:cTn>
                                        <p:tgtEl>
                                          <p:spTgt spid="96"/>
                                        </p:tgtEl>
                                        <p:attrNameLst>
                                          <p:attrName>style.visibility</p:attrName>
                                        </p:attrNameLst>
                                      </p:cBhvr>
                                      <p:to>
                                        <p:strVal val="visible"/>
                                      </p:to>
                                    </p:set>
                                    <p:animEffect transition="in" filter="barn(inVertical)">
                                      <p:cBhvr>
                                        <p:cTn id="43" dur="500"/>
                                        <p:tgtEl>
                                          <p:spTgt spid="96"/>
                                        </p:tgtEl>
                                      </p:cBhvr>
                                    </p:animEffect>
                                  </p:childTnLst>
                                </p:cTn>
                              </p:par>
                              <p:par>
                                <p:cTn id="44" presetID="16" presetClass="entr" presetSubtype="21" fill="hold" grpId="0" nodeType="withEffect">
                                  <p:stCondLst>
                                    <p:cond delay="400"/>
                                  </p:stCondLst>
                                  <p:childTnLst>
                                    <p:set>
                                      <p:cBhvr>
                                        <p:cTn id="45" dur="1" fill="hold">
                                          <p:stCondLst>
                                            <p:cond delay="0"/>
                                          </p:stCondLst>
                                        </p:cTn>
                                        <p:tgtEl>
                                          <p:spTgt spid="95"/>
                                        </p:tgtEl>
                                        <p:attrNameLst>
                                          <p:attrName>style.visibility</p:attrName>
                                        </p:attrNameLst>
                                      </p:cBhvr>
                                      <p:to>
                                        <p:strVal val="visible"/>
                                      </p:to>
                                    </p:set>
                                    <p:animEffect transition="in" filter="barn(inVertical)">
                                      <p:cBhvr>
                                        <p:cTn id="46" dur="500"/>
                                        <p:tgtEl>
                                          <p:spTgt spid="95"/>
                                        </p:tgtEl>
                                      </p:cBhvr>
                                    </p:animEffect>
                                  </p:childTnLst>
                                </p:cTn>
                              </p:par>
                              <p:par>
                                <p:cTn id="47" presetID="16" presetClass="entr" presetSubtype="21" fill="hold" grpId="0" nodeType="withEffect">
                                  <p:stCondLst>
                                    <p:cond delay="600"/>
                                  </p:stCondLst>
                                  <p:childTnLst>
                                    <p:set>
                                      <p:cBhvr>
                                        <p:cTn id="48" dur="1" fill="hold">
                                          <p:stCondLst>
                                            <p:cond delay="0"/>
                                          </p:stCondLst>
                                        </p:cTn>
                                        <p:tgtEl>
                                          <p:spTgt spid="97"/>
                                        </p:tgtEl>
                                        <p:attrNameLst>
                                          <p:attrName>style.visibility</p:attrName>
                                        </p:attrNameLst>
                                      </p:cBhvr>
                                      <p:to>
                                        <p:strVal val="visible"/>
                                      </p:to>
                                    </p:set>
                                    <p:animEffect transition="in" filter="barn(inVertical)">
                                      <p:cBhvr>
                                        <p:cTn id="49" dur="500"/>
                                        <p:tgtEl>
                                          <p:spTgt spid="97"/>
                                        </p:tgtEl>
                                      </p:cBhvr>
                                    </p:animEffect>
                                  </p:childTnLst>
                                </p:cTn>
                              </p:par>
                              <p:par>
                                <p:cTn id="50" presetID="16" presetClass="entr" presetSubtype="21" fill="hold" grpId="0" nodeType="withEffect">
                                  <p:stCondLst>
                                    <p:cond delay="600"/>
                                  </p:stCondLst>
                                  <p:childTnLst>
                                    <p:set>
                                      <p:cBhvr>
                                        <p:cTn id="51" dur="1" fill="hold">
                                          <p:stCondLst>
                                            <p:cond delay="0"/>
                                          </p:stCondLst>
                                        </p:cTn>
                                        <p:tgtEl>
                                          <p:spTgt spid="98"/>
                                        </p:tgtEl>
                                        <p:attrNameLst>
                                          <p:attrName>style.visibility</p:attrName>
                                        </p:attrNameLst>
                                      </p:cBhvr>
                                      <p:to>
                                        <p:strVal val="visible"/>
                                      </p:to>
                                    </p:set>
                                    <p:animEffect transition="in" filter="barn(inVertical)">
                                      <p:cBhvr>
                                        <p:cTn id="52" dur="500"/>
                                        <p:tgtEl>
                                          <p:spTgt spid="98"/>
                                        </p:tgtEl>
                                      </p:cBhvr>
                                    </p:animEffect>
                                  </p:childTnLst>
                                </p:cTn>
                              </p:par>
                            </p:childTnLst>
                          </p:cTn>
                        </p:par>
                        <p:par>
                          <p:cTn id="53" fill="hold" nodeType="afterGroup">
                            <p:stCondLst>
                              <p:cond delay="2800"/>
                            </p:stCondLst>
                            <p:childTnLst>
                              <p:par>
                                <p:cTn id="54" presetID="42" presetClass="entr" presetSubtype="0"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800"/>
                                        <p:tgtEl>
                                          <p:spTgt spid="100"/>
                                        </p:tgtEl>
                                      </p:cBhvr>
                                    </p:animEffect>
                                    <p:anim calcmode="lin" valueType="num">
                                      <p:cBhvr>
                                        <p:cTn id="57" dur="800" fill="hold"/>
                                        <p:tgtEl>
                                          <p:spTgt spid="100"/>
                                        </p:tgtEl>
                                        <p:attrNameLst>
                                          <p:attrName>ppt_x</p:attrName>
                                        </p:attrNameLst>
                                      </p:cBhvr>
                                      <p:tavLst>
                                        <p:tav tm="0">
                                          <p:val>
                                            <p:strVal val="#ppt_x"/>
                                          </p:val>
                                        </p:tav>
                                        <p:tav tm="100000">
                                          <p:val>
                                            <p:strVal val="#ppt_x"/>
                                          </p:val>
                                        </p:tav>
                                      </p:tavLst>
                                    </p:anim>
                                    <p:anim calcmode="lin" valueType="num">
                                      <p:cBhvr>
                                        <p:cTn id="58" dur="800" fill="hold"/>
                                        <p:tgtEl>
                                          <p:spTgt spid="10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0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800"/>
                                        <p:tgtEl>
                                          <p:spTgt spid="101"/>
                                        </p:tgtEl>
                                      </p:cBhvr>
                                    </p:animEffect>
                                    <p:anim calcmode="lin" valueType="num">
                                      <p:cBhvr>
                                        <p:cTn id="62" dur="800" fill="hold"/>
                                        <p:tgtEl>
                                          <p:spTgt spid="101"/>
                                        </p:tgtEl>
                                        <p:attrNameLst>
                                          <p:attrName>ppt_x</p:attrName>
                                        </p:attrNameLst>
                                      </p:cBhvr>
                                      <p:tavLst>
                                        <p:tav tm="0">
                                          <p:val>
                                            <p:strVal val="#ppt_x"/>
                                          </p:val>
                                        </p:tav>
                                        <p:tav tm="100000">
                                          <p:val>
                                            <p:strVal val="#ppt_x"/>
                                          </p:val>
                                        </p:tav>
                                      </p:tavLst>
                                    </p:anim>
                                    <p:anim calcmode="lin" valueType="num">
                                      <p:cBhvr>
                                        <p:cTn id="63" dur="800" fill="hold"/>
                                        <p:tgtEl>
                                          <p:spTgt spid="10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60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800"/>
                                        <p:tgtEl>
                                          <p:spTgt spid="102"/>
                                        </p:tgtEl>
                                      </p:cBhvr>
                                    </p:animEffect>
                                    <p:anim calcmode="lin" valueType="num">
                                      <p:cBhvr>
                                        <p:cTn id="67" dur="800" fill="hold"/>
                                        <p:tgtEl>
                                          <p:spTgt spid="102"/>
                                        </p:tgtEl>
                                        <p:attrNameLst>
                                          <p:attrName>ppt_x</p:attrName>
                                        </p:attrNameLst>
                                      </p:cBhvr>
                                      <p:tavLst>
                                        <p:tav tm="0">
                                          <p:val>
                                            <p:strVal val="#ppt_x"/>
                                          </p:val>
                                        </p:tav>
                                        <p:tav tm="100000">
                                          <p:val>
                                            <p:strVal val="#ppt_x"/>
                                          </p:val>
                                        </p:tav>
                                      </p:tavLst>
                                    </p:anim>
                                    <p:anim calcmode="lin" valueType="num">
                                      <p:cBhvr>
                                        <p:cTn id="68" dur="800" fill="hold"/>
                                        <p:tgtEl>
                                          <p:spTgt spid="10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90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800"/>
                                        <p:tgtEl>
                                          <p:spTgt spid="103"/>
                                        </p:tgtEl>
                                      </p:cBhvr>
                                    </p:animEffect>
                                    <p:anim calcmode="lin" valueType="num">
                                      <p:cBhvr>
                                        <p:cTn id="72" dur="800" fill="hold"/>
                                        <p:tgtEl>
                                          <p:spTgt spid="103"/>
                                        </p:tgtEl>
                                        <p:attrNameLst>
                                          <p:attrName>ppt_x</p:attrName>
                                        </p:attrNameLst>
                                      </p:cBhvr>
                                      <p:tavLst>
                                        <p:tav tm="0">
                                          <p:val>
                                            <p:strVal val="#ppt_x"/>
                                          </p:val>
                                        </p:tav>
                                        <p:tav tm="100000">
                                          <p:val>
                                            <p:strVal val="#ppt_x"/>
                                          </p:val>
                                        </p:tav>
                                      </p:tavLst>
                                    </p:anim>
                                    <p:anim calcmode="lin" valueType="num">
                                      <p:cBhvr>
                                        <p:cTn id="73" dur="8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P spid="91" grpId="0"/>
      <p:bldP spid="92" grpId="0"/>
      <p:bldP spid="93" grpId="0"/>
      <p:bldP spid="94" grpId="0"/>
      <p:bldP spid="95" grpId="0"/>
      <p:bldP spid="96" grpId="0"/>
      <p:bldP spid="97" grpId="0"/>
      <p:bldP spid="98" grpId="0"/>
      <p:bldP spid="99" grpId="0" uiExpand="1" build="p"/>
      <p:bldP spid="100" grpId="0"/>
      <p:bldP spid="101" grpId="0"/>
      <p:bldP spid="102" grpId="0"/>
      <p:bldP spid="10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资金分配</a:t>
            </a:r>
            <a:endParaRPr lang="zh-CN" altLang="en-US"/>
          </a:p>
        </p:txBody>
      </p:sp>
      <p:grpSp>
        <p:nvGrpSpPr>
          <p:cNvPr id="194" name="组合 193"/>
          <p:cNvGrpSpPr/>
          <p:nvPr/>
        </p:nvGrpSpPr>
        <p:grpSpPr>
          <a:xfrm>
            <a:off x="521496" y="1005576"/>
            <a:ext cx="3937318" cy="1188134"/>
            <a:chOff x="695327" y="1340768"/>
            <a:chExt cx="5249757" cy="1584178"/>
          </a:xfrm>
        </p:grpSpPr>
        <p:grpSp>
          <p:nvGrpSpPr>
            <p:cNvPr id="176" name="组合 175"/>
            <p:cNvGrpSpPr/>
            <p:nvPr/>
          </p:nvGrpSpPr>
          <p:grpSpPr>
            <a:xfrm>
              <a:off x="695327" y="1340768"/>
              <a:ext cx="5249757" cy="1584178"/>
              <a:chOff x="695327" y="1340768"/>
              <a:chExt cx="5249757" cy="1584178"/>
            </a:xfrm>
          </p:grpSpPr>
          <p:sp>
            <p:nvSpPr>
              <p:cNvPr id="171" name="任意多边形 170"/>
              <p:cNvSpPr/>
              <p:nvPr/>
            </p:nvSpPr>
            <p:spPr>
              <a:xfrm rot="5400000">
                <a:off x="3652066" y="631927"/>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95327" y="1340768"/>
                <a:ext cx="2429687" cy="1584178"/>
                <a:chOff x="695327" y="1340768"/>
                <a:chExt cx="2429687" cy="1584178"/>
              </a:xfrm>
            </p:grpSpPr>
            <p:sp>
              <p:nvSpPr>
                <p:cNvPr id="3" name="同侧圆角矩形 2"/>
                <p:cNvSpPr/>
                <p:nvPr/>
              </p:nvSpPr>
              <p:spPr>
                <a:xfrm rot="16200000">
                  <a:off x="1019399" y="1016696"/>
                  <a:ext cx="1584178" cy="2232321"/>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2872986" y="2024844"/>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TextBox 26"/>
            <p:cNvSpPr txBox="1"/>
            <p:nvPr/>
          </p:nvSpPr>
          <p:spPr>
            <a:xfrm>
              <a:off x="977971" y="1917413"/>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广告费用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81" name="TextBox 29"/>
            <p:cNvSpPr txBox="1"/>
            <p:nvPr/>
          </p:nvSpPr>
          <p:spPr>
            <a:xfrm>
              <a:off x="3503713" y="1711841"/>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8</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82" name="TextBox 29"/>
            <p:cNvSpPr txBox="1"/>
            <p:nvPr/>
          </p:nvSpPr>
          <p:spPr>
            <a:xfrm>
              <a:off x="3503712" y="2144469"/>
              <a:ext cx="1873689" cy="451405"/>
            </a:xfrm>
            <a:prstGeom prst="rect">
              <a:avLst/>
            </a:prstGeom>
            <a:noFill/>
          </p:spPr>
          <p:txBody>
            <a:bodyPr wrap="square" lIns="0" tIns="0" rIns="0" bIns="0" rtlCol="0">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包括：户外广告、短信广告、微信广告等费用</a:t>
              </a:r>
              <a:endParaRPr lang="en-US" altLang="zh-CN" sz="1100">
                <a:solidFill>
                  <a:schemeClr val="bg1"/>
                </a:solidFill>
                <a:latin typeface="微软雅黑" panose="020b0503020204020204" pitchFamily="34" charset="-122"/>
                <a:ea typeface="微软雅黑" panose="020b0503020204020204" pitchFamily="34" charset="-122"/>
              </a:endParaRPr>
            </a:p>
          </p:txBody>
        </p:sp>
      </p:grpSp>
      <p:grpSp>
        <p:nvGrpSpPr>
          <p:cNvPr id="195" name="组合 194"/>
          <p:cNvGrpSpPr/>
          <p:nvPr/>
        </p:nvGrpSpPr>
        <p:grpSpPr>
          <a:xfrm>
            <a:off x="4683921" y="1005576"/>
            <a:ext cx="3937318" cy="1188134"/>
            <a:chOff x="6245227" y="1340768"/>
            <a:chExt cx="5249757" cy="1584178"/>
          </a:xfrm>
        </p:grpSpPr>
        <p:grpSp>
          <p:nvGrpSpPr>
            <p:cNvPr id="189" name="组合 188"/>
            <p:cNvGrpSpPr/>
            <p:nvPr/>
          </p:nvGrpSpPr>
          <p:grpSpPr>
            <a:xfrm>
              <a:off x="6245227" y="1340768"/>
              <a:ext cx="5249757" cy="1584178"/>
              <a:chOff x="695327" y="1340768"/>
              <a:chExt cx="5249757" cy="1584178"/>
            </a:xfrm>
          </p:grpSpPr>
          <p:sp>
            <p:nvSpPr>
              <p:cNvPr id="190" name="任意多边形 189"/>
              <p:cNvSpPr/>
              <p:nvPr/>
            </p:nvSpPr>
            <p:spPr>
              <a:xfrm rot="5400000">
                <a:off x="3652066" y="631927"/>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p:cNvGrpSpPr/>
              <p:nvPr/>
            </p:nvGrpSpPr>
            <p:grpSpPr>
              <a:xfrm>
                <a:off x="695327" y="1340768"/>
                <a:ext cx="2429687" cy="1584178"/>
                <a:chOff x="695327" y="1340768"/>
                <a:chExt cx="2429687" cy="1584178"/>
              </a:xfrm>
            </p:grpSpPr>
            <p:sp>
              <p:nvSpPr>
                <p:cNvPr id="192" name="同侧圆角矩形 191"/>
                <p:cNvSpPr/>
                <p:nvPr/>
              </p:nvSpPr>
              <p:spPr>
                <a:xfrm rot="16200000">
                  <a:off x="1019399" y="1016696"/>
                  <a:ext cx="1584178" cy="2232321"/>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等腰三角形 192"/>
                <p:cNvSpPr/>
                <p:nvPr/>
              </p:nvSpPr>
              <p:spPr>
                <a:xfrm rot="5400000">
                  <a:off x="2872986" y="2024844"/>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TextBox 26"/>
            <p:cNvSpPr txBox="1"/>
            <p:nvPr/>
          </p:nvSpPr>
          <p:spPr>
            <a:xfrm>
              <a:off x="6508695" y="1917413"/>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物料费用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89" name="TextBox 29"/>
            <p:cNvSpPr txBox="1"/>
            <p:nvPr/>
          </p:nvSpPr>
          <p:spPr>
            <a:xfrm>
              <a:off x="9093456" y="1711841"/>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4</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90" name="TextBox 29"/>
            <p:cNvSpPr txBox="1"/>
            <p:nvPr/>
          </p:nvSpPr>
          <p:spPr>
            <a:xfrm>
              <a:off x="9093455" y="2144469"/>
              <a:ext cx="1873689" cy="451405"/>
            </a:xfrm>
            <a:prstGeom prst="rect">
              <a:avLst/>
            </a:prstGeom>
            <a:noFill/>
          </p:spPr>
          <p:txBody>
            <a:bodyPr wrap="square" lIns="0" tIns="0" rIns="0" bIns="0" rtlCol="0">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包括：广告物料、接待物料、场地物料等</a:t>
              </a:r>
              <a:endParaRPr lang="en-US" altLang="zh-CN" sz="1100">
                <a:solidFill>
                  <a:schemeClr val="bg1"/>
                </a:solidFill>
                <a:latin typeface="微软雅黑" panose="020b0503020204020204" pitchFamily="34" charset="-122"/>
                <a:ea typeface="微软雅黑" panose="020b0503020204020204" pitchFamily="34" charset="-122"/>
              </a:endParaRPr>
            </a:p>
          </p:txBody>
        </p:sp>
      </p:grpSp>
      <p:grpSp>
        <p:nvGrpSpPr>
          <p:cNvPr id="196" name="组合 195"/>
          <p:cNvGrpSpPr/>
          <p:nvPr/>
        </p:nvGrpSpPr>
        <p:grpSpPr>
          <a:xfrm>
            <a:off x="521496" y="2310539"/>
            <a:ext cx="3937317" cy="1188134"/>
            <a:chOff x="695328" y="3080719"/>
            <a:chExt cx="5249756" cy="1584178"/>
          </a:xfrm>
        </p:grpSpPr>
        <p:grpSp>
          <p:nvGrpSpPr>
            <p:cNvPr id="177" name="组合 176"/>
            <p:cNvGrpSpPr/>
            <p:nvPr/>
          </p:nvGrpSpPr>
          <p:grpSpPr>
            <a:xfrm>
              <a:off x="695328" y="3080719"/>
              <a:ext cx="5249756" cy="1584178"/>
              <a:chOff x="695328" y="3080719"/>
              <a:chExt cx="5249756" cy="1584178"/>
            </a:xfrm>
          </p:grpSpPr>
          <p:sp>
            <p:nvSpPr>
              <p:cNvPr id="172" name="任意多边形 171"/>
              <p:cNvSpPr/>
              <p:nvPr/>
            </p:nvSpPr>
            <p:spPr>
              <a:xfrm rot="5400000">
                <a:off x="3652066" y="2371878"/>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695328" y="3080719"/>
                <a:ext cx="2429686" cy="1584178"/>
                <a:chOff x="695328" y="3080719"/>
                <a:chExt cx="2429686" cy="1584178"/>
              </a:xfrm>
            </p:grpSpPr>
            <p:sp>
              <p:nvSpPr>
                <p:cNvPr id="135" name="同侧圆角矩形 134"/>
                <p:cNvSpPr/>
                <p:nvPr/>
              </p:nvSpPr>
              <p:spPr>
                <a:xfrm rot="16200000">
                  <a:off x="1019401" y="2756646"/>
                  <a:ext cx="1584178" cy="223232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135"/>
                <p:cNvSpPr/>
                <p:nvPr/>
              </p:nvSpPr>
              <p:spPr>
                <a:xfrm rot="5400000">
                  <a:off x="2872986" y="3764795"/>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6" name="TextBox 26"/>
            <p:cNvSpPr txBox="1"/>
            <p:nvPr/>
          </p:nvSpPr>
          <p:spPr>
            <a:xfrm>
              <a:off x="977971" y="3679538"/>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场租费用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97" name="TextBox 29"/>
            <p:cNvSpPr txBox="1"/>
            <p:nvPr/>
          </p:nvSpPr>
          <p:spPr>
            <a:xfrm>
              <a:off x="3503713" y="3741093"/>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1</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grpSp>
      <p:grpSp>
        <p:nvGrpSpPr>
          <p:cNvPr id="197" name="组合 196"/>
          <p:cNvGrpSpPr/>
          <p:nvPr/>
        </p:nvGrpSpPr>
        <p:grpSpPr>
          <a:xfrm>
            <a:off x="4683921" y="2310539"/>
            <a:ext cx="3937317" cy="1188134"/>
            <a:chOff x="6245228" y="3080719"/>
            <a:chExt cx="5249756" cy="1584178"/>
          </a:xfrm>
        </p:grpSpPr>
        <p:grpSp>
          <p:nvGrpSpPr>
            <p:cNvPr id="179" name="组合 178"/>
            <p:cNvGrpSpPr/>
            <p:nvPr/>
          </p:nvGrpSpPr>
          <p:grpSpPr>
            <a:xfrm>
              <a:off x="6245228" y="3080719"/>
              <a:ext cx="5249756" cy="1584178"/>
              <a:chOff x="695328" y="3080719"/>
              <a:chExt cx="5249756" cy="1584178"/>
            </a:xfrm>
          </p:grpSpPr>
          <p:sp>
            <p:nvSpPr>
              <p:cNvPr id="180" name="任意多边形 179"/>
              <p:cNvSpPr/>
              <p:nvPr/>
            </p:nvSpPr>
            <p:spPr>
              <a:xfrm rot="5400000">
                <a:off x="3652066" y="2371878"/>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1" name="组合 180"/>
              <p:cNvGrpSpPr/>
              <p:nvPr/>
            </p:nvGrpSpPr>
            <p:grpSpPr>
              <a:xfrm>
                <a:off x="695328" y="3080719"/>
                <a:ext cx="2429686" cy="1584178"/>
                <a:chOff x="695328" y="3080719"/>
                <a:chExt cx="2429686" cy="1584178"/>
              </a:xfrm>
            </p:grpSpPr>
            <p:sp>
              <p:nvSpPr>
                <p:cNvPr id="182" name="同侧圆角矩形 181"/>
                <p:cNvSpPr/>
                <p:nvPr/>
              </p:nvSpPr>
              <p:spPr>
                <a:xfrm rot="16200000">
                  <a:off x="1019401" y="2756646"/>
                  <a:ext cx="1584178" cy="223232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2872986" y="3764795"/>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4" name="TextBox 26"/>
            <p:cNvSpPr txBox="1"/>
            <p:nvPr/>
          </p:nvSpPr>
          <p:spPr>
            <a:xfrm>
              <a:off x="6508695" y="3679538"/>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演出费用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05" name="TextBox 29"/>
            <p:cNvSpPr txBox="1"/>
            <p:nvPr/>
          </p:nvSpPr>
          <p:spPr>
            <a:xfrm>
              <a:off x="9093456" y="3473966"/>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2</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06" name="TextBox 29"/>
            <p:cNvSpPr txBox="1"/>
            <p:nvPr/>
          </p:nvSpPr>
          <p:spPr>
            <a:xfrm>
              <a:off x="9093455" y="3906595"/>
              <a:ext cx="1873689" cy="451405"/>
            </a:xfrm>
            <a:prstGeom prst="rect">
              <a:avLst/>
            </a:prstGeom>
            <a:noFill/>
          </p:spPr>
          <p:txBody>
            <a:bodyPr wrap="square" lIns="0" tIns="0" rIns="0" bIns="0" rtlCol="0">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包括：演员工资、服装、道具等</a:t>
              </a:r>
              <a:endParaRPr lang="en-US" altLang="zh-CN" sz="1100">
                <a:solidFill>
                  <a:schemeClr val="bg1"/>
                </a:solidFill>
                <a:latin typeface="微软雅黑" panose="020b0503020204020204" pitchFamily="34" charset="-122"/>
                <a:ea typeface="微软雅黑" panose="020b0503020204020204" pitchFamily="34" charset="-122"/>
              </a:endParaRPr>
            </a:p>
          </p:txBody>
        </p:sp>
      </p:grpSp>
      <p:grpSp>
        <p:nvGrpSpPr>
          <p:cNvPr id="199" name="组合 198"/>
          <p:cNvGrpSpPr/>
          <p:nvPr/>
        </p:nvGrpSpPr>
        <p:grpSpPr>
          <a:xfrm>
            <a:off x="4683921" y="3615502"/>
            <a:ext cx="3937317" cy="1188134"/>
            <a:chOff x="6245228" y="4820670"/>
            <a:chExt cx="5249756" cy="1584178"/>
          </a:xfrm>
        </p:grpSpPr>
        <p:grpSp>
          <p:nvGrpSpPr>
            <p:cNvPr id="184" name="组合 183"/>
            <p:cNvGrpSpPr/>
            <p:nvPr/>
          </p:nvGrpSpPr>
          <p:grpSpPr>
            <a:xfrm>
              <a:off x="6245228" y="4820670"/>
              <a:ext cx="5249756" cy="1584178"/>
              <a:chOff x="695328" y="4820670"/>
              <a:chExt cx="5249756" cy="1584178"/>
            </a:xfrm>
          </p:grpSpPr>
          <p:sp>
            <p:nvSpPr>
              <p:cNvPr id="185" name="任意多边形 184"/>
              <p:cNvSpPr/>
              <p:nvPr/>
            </p:nvSpPr>
            <p:spPr>
              <a:xfrm rot="5400000">
                <a:off x="3652066" y="4111829"/>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6" name="组合 185"/>
              <p:cNvGrpSpPr/>
              <p:nvPr/>
            </p:nvGrpSpPr>
            <p:grpSpPr>
              <a:xfrm>
                <a:off x="695328" y="4820670"/>
                <a:ext cx="2429686" cy="1584178"/>
                <a:chOff x="695328" y="4820670"/>
                <a:chExt cx="2429686" cy="1584178"/>
              </a:xfrm>
            </p:grpSpPr>
            <p:sp>
              <p:nvSpPr>
                <p:cNvPr id="187" name="同侧圆角矩形 186"/>
                <p:cNvSpPr/>
                <p:nvPr/>
              </p:nvSpPr>
              <p:spPr>
                <a:xfrm rot="16200000">
                  <a:off x="1019401" y="4496597"/>
                  <a:ext cx="1584178" cy="223232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等腰三角形 187"/>
                <p:cNvSpPr/>
                <p:nvPr/>
              </p:nvSpPr>
              <p:spPr>
                <a:xfrm rot="5400000">
                  <a:off x="2872986" y="5504746"/>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9" name="TextBox 26"/>
            <p:cNvSpPr txBox="1"/>
            <p:nvPr/>
          </p:nvSpPr>
          <p:spPr>
            <a:xfrm>
              <a:off x="6508695" y="5403563"/>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人员费用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20" name="TextBox 29"/>
            <p:cNvSpPr txBox="1"/>
            <p:nvPr/>
          </p:nvSpPr>
          <p:spPr>
            <a:xfrm>
              <a:off x="9093456" y="5197991"/>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1</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21" name="TextBox 29"/>
            <p:cNvSpPr txBox="1"/>
            <p:nvPr/>
          </p:nvSpPr>
          <p:spPr>
            <a:xfrm>
              <a:off x="9093455" y="5630619"/>
              <a:ext cx="1873689" cy="451405"/>
            </a:xfrm>
            <a:prstGeom prst="rect">
              <a:avLst/>
            </a:prstGeom>
            <a:noFill/>
          </p:spPr>
          <p:txBody>
            <a:bodyPr wrap="square" lIns="0" tIns="0" rIns="0" bIns="0" rtlCol="0">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包括：工作人员补贴、加班费、义工费等</a:t>
              </a:r>
              <a:endParaRPr lang="en-US" altLang="zh-CN" sz="1100">
                <a:solidFill>
                  <a:schemeClr val="bg1"/>
                </a:solidFill>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521496" y="3615502"/>
            <a:ext cx="3937317" cy="1188134"/>
            <a:chOff x="695328" y="4820670"/>
            <a:chExt cx="5249756" cy="1584178"/>
          </a:xfrm>
        </p:grpSpPr>
        <p:grpSp>
          <p:nvGrpSpPr>
            <p:cNvPr id="178" name="组合 177"/>
            <p:cNvGrpSpPr/>
            <p:nvPr/>
          </p:nvGrpSpPr>
          <p:grpSpPr>
            <a:xfrm>
              <a:off x="695328" y="4820670"/>
              <a:ext cx="5249756" cy="1584178"/>
              <a:chOff x="695328" y="4820670"/>
              <a:chExt cx="5249756" cy="1584178"/>
            </a:xfrm>
          </p:grpSpPr>
          <p:sp>
            <p:nvSpPr>
              <p:cNvPr id="174" name="任意多边形 173"/>
              <p:cNvSpPr/>
              <p:nvPr/>
            </p:nvSpPr>
            <p:spPr>
              <a:xfrm rot="5400000">
                <a:off x="3652066" y="4111829"/>
                <a:ext cx="1584175" cy="3001860"/>
              </a:xfrm>
              <a:custGeom>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5" name="组合 174"/>
              <p:cNvGrpSpPr/>
              <p:nvPr/>
            </p:nvGrpSpPr>
            <p:grpSpPr>
              <a:xfrm>
                <a:off x="695328" y="4820670"/>
                <a:ext cx="2429686" cy="1584178"/>
                <a:chOff x="695328" y="4820670"/>
                <a:chExt cx="2429686" cy="1584178"/>
              </a:xfrm>
            </p:grpSpPr>
            <p:sp>
              <p:nvSpPr>
                <p:cNvPr id="145" name="同侧圆角矩形 144"/>
                <p:cNvSpPr/>
                <p:nvPr/>
              </p:nvSpPr>
              <p:spPr>
                <a:xfrm rot="16200000">
                  <a:off x="1019401" y="4496597"/>
                  <a:ext cx="1584178" cy="223232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等腰三角形 145"/>
                <p:cNvSpPr/>
                <p:nvPr/>
              </p:nvSpPr>
              <p:spPr>
                <a:xfrm rot="5400000">
                  <a:off x="2872986" y="5504746"/>
                  <a:ext cx="288032"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2" name="TextBox 26"/>
            <p:cNvSpPr txBox="1"/>
            <p:nvPr/>
          </p:nvSpPr>
          <p:spPr>
            <a:xfrm>
              <a:off x="977971" y="5403563"/>
              <a:ext cx="1739044"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嘉宾费用</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13" name="TextBox 29"/>
            <p:cNvSpPr txBox="1"/>
            <p:nvPr/>
          </p:nvSpPr>
          <p:spPr>
            <a:xfrm>
              <a:off x="3503713" y="5145589"/>
              <a:ext cx="865578" cy="307777"/>
            </a:xfrm>
            <a:prstGeom prst="rect">
              <a:avLst/>
            </a:prstGeom>
            <a:noFill/>
          </p:spPr>
          <p:txBody>
            <a:bodyPr wrap="square" lIns="0" tIns="0" rIns="0" bIns="0" rtlCol="0">
              <a:spAutoFit/>
            </a:bodyPr>
            <a:lstStyle/>
            <a:p>
              <a:pPr algn="just"/>
              <a:r>
                <a:rPr lang="en-US" altLang="zh-CN" sz="1500">
                  <a:solidFill>
                    <a:schemeClr val="bg1"/>
                  </a:solidFill>
                  <a:latin typeface="微软雅黑" panose="020b0503020204020204" pitchFamily="34" charset="-122"/>
                  <a:ea typeface="微软雅黑" panose="020b0503020204020204" pitchFamily="34" charset="-122"/>
                </a:rPr>
                <a:t>4</a:t>
              </a:r>
              <a:r>
                <a:rPr lang="zh-CN" altLang="en-US" sz="1500">
                  <a:solidFill>
                    <a:schemeClr val="bg1"/>
                  </a:solidFill>
                  <a:latin typeface="微软雅黑" panose="020b0503020204020204" pitchFamily="34" charset="-122"/>
                  <a:ea typeface="微软雅黑" panose="020b0503020204020204" pitchFamily="34" charset="-122"/>
                </a:rPr>
                <a:t>万元</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47" name="TextBox 29"/>
            <p:cNvSpPr txBox="1"/>
            <p:nvPr/>
          </p:nvSpPr>
          <p:spPr>
            <a:xfrm>
              <a:off x="3503712" y="5603220"/>
              <a:ext cx="1873689" cy="451405"/>
            </a:xfrm>
            <a:prstGeom prst="rect">
              <a:avLst/>
            </a:prstGeom>
            <a:noFill/>
          </p:spPr>
          <p:txBody>
            <a:bodyPr wrap="square" lIns="0" tIns="0" rIns="0" bIns="0" rtlCol="0">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包括：特邀嘉宾、普通嘉宾</a:t>
              </a:r>
              <a:endParaRPr lang="en-US" altLang="zh-CN" sz="11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0-#ppt_w/2"/>
                                          </p:val>
                                        </p:tav>
                                        <p:tav tm="100000">
                                          <p:val>
                                            <p:strVal val="#ppt_x"/>
                                          </p:val>
                                        </p:tav>
                                      </p:tavLst>
                                    </p:anim>
                                    <p:anim calcmode="lin" valueType="num">
                                      <p:cBhvr additive="base">
                                        <p:cTn id="8" dur="500" fill="hold"/>
                                        <p:tgtEl>
                                          <p:spTgt spid="19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1+#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30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1+#ppt_w/2"/>
                                          </p:val>
                                        </p:tav>
                                        <p:tav tm="100000">
                                          <p:val>
                                            <p:strVal val="#ppt_x"/>
                                          </p:val>
                                        </p:tav>
                                      </p:tavLst>
                                    </p:anim>
                                    <p:anim calcmode="lin" valueType="num">
                                      <p:cBhvr additive="base">
                                        <p:cTn id="20" dur="500" fill="hold"/>
                                        <p:tgtEl>
                                          <p:spTgt spid="19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600"/>
                                  </p:stCondLst>
                                  <p:childTnLst>
                                    <p:set>
                                      <p:cBhvr>
                                        <p:cTn id="22" dur="1" fill="hold">
                                          <p:stCondLst>
                                            <p:cond delay="0"/>
                                          </p:stCondLst>
                                        </p:cTn>
                                        <p:tgtEl>
                                          <p:spTgt spid="198"/>
                                        </p:tgtEl>
                                        <p:attrNameLst>
                                          <p:attrName>style.visibility</p:attrName>
                                        </p:attrNameLst>
                                      </p:cBhvr>
                                      <p:to>
                                        <p:strVal val="visible"/>
                                      </p:to>
                                    </p:set>
                                    <p:anim calcmode="lin" valueType="num">
                                      <p:cBhvr additive="base">
                                        <p:cTn id="23" dur="500" fill="hold"/>
                                        <p:tgtEl>
                                          <p:spTgt spid="198"/>
                                        </p:tgtEl>
                                        <p:attrNameLst>
                                          <p:attrName>ppt_x</p:attrName>
                                        </p:attrNameLst>
                                      </p:cBhvr>
                                      <p:tavLst>
                                        <p:tav tm="0">
                                          <p:val>
                                            <p:strVal val="0-#ppt_w/2"/>
                                          </p:val>
                                        </p:tav>
                                        <p:tav tm="100000">
                                          <p:val>
                                            <p:strVal val="#ppt_x"/>
                                          </p:val>
                                        </p:tav>
                                      </p:tavLst>
                                    </p:anim>
                                    <p:anim calcmode="lin" valueType="num">
                                      <p:cBhvr additive="base">
                                        <p:cTn id="24" dur="500" fill="hold"/>
                                        <p:tgtEl>
                                          <p:spTgt spid="19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60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fill="hold"/>
                                        <p:tgtEl>
                                          <p:spTgt spid="199"/>
                                        </p:tgtEl>
                                        <p:attrNameLst>
                                          <p:attrName>ppt_x</p:attrName>
                                        </p:attrNameLst>
                                      </p:cBhvr>
                                      <p:tavLst>
                                        <p:tav tm="0">
                                          <p:val>
                                            <p:strVal val="1+#ppt_w/2"/>
                                          </p:val>
                                        </p:tav>
                                        <p:tav tm="100000">
                                          <p:val>
                                            <p:strVal val="#ppt_x"/>
                                          </p:val>
                                        </p:tav>
                                      </p:tavLst>
                                    </p:anim>
                                    <p:anim calcmode="lin" valueType="num">
                                      <p:cBhvr additive="base">
                                        <p:cTn id="28" dur="5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p:txBody>
          <a:bodyPr/>
          <a:lstStyle/>
          <a:p>
            <a:r>
              <a:rPr lang="zh-CN" altLang="en-US"/>
              <a:t>物料清单</a:t>
            </a:r>
            <a:endParaRPr lang="zh-CN" altLang="en-US"/>
          </a:p>
        </p:txBody>
      </p:sp>
      <p:sp>
        <p:nvSpPr>
          <p:cNvPr id="8" name="圆角矩形 7"/>
          <p:cNvSpPr/>
          <p:nvPr/>
        </p:nvSpPr>
        <p:spPr>
          <a:xfrm>
            <a:off x="644600" y="1059582"/>
            <a:ext cx="2386467" cy="3672408"/>
          </a:xfrm>
          <a:prstGeom prst="roundRect">
            <a:avLst>
              <a:gd name="adj" fmla="val 4909"/>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平行四边形 24"/>
          <p:cNvSpPr/>
          <p:nvPr/>
        </p:nvSpPr>
        <p:spPr>
          <a:xfrm rot="16200000" flipH="1">
            <a:off x="347788"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平行四边形 15"/>
          <p:cNvSpPr/>
          <p:nvPr/>
        </p:nvSpPr>
        <p:spPr>
          <a:xfrm rot="5400000">
            <a:off x="2850095"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矩形 14"/>
          <p:cNvSpPr/>
          <p:nvPr/>
        </p:nvSpPr>
        <p:spPr>
          <a:xfrm>
            <a:off x="530958" y="1375347"/>
            <a:ext cx="2613750" cy="378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TextBox 29"/>
          <p:cNvSpPr txBox="1"/>
          <p:nvPr/>
        </p:nvSpPr>
        <p:spPr>
          <a:xfrm>
            <a:off x="1195012" y="2000473"/>
            <a:ext cx="1324760" cy="1906356"/>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t>单张</a:t>
            </a:r>
            <a:endParaRPr lang="en-US" altLang="zh-CN" sz="1200"/>
          </a:p>
          <a:p>
            <a:pPr>
              <a:lnSpc>
                <a:spcPct val="150000"/>
              </a:lnSpc>
            </a:pPr>
            <a:r>
              <a:rPr lang="zh-CN" altLang="en-US" sz="1200"/>
              <a:t>海报</a:t>
            </a:r>
            <a:endParaRPr lang="en-US" altLang="zh-CN" sz="1200"/>
          </a:p>
          <a:p>
            <a:pPr>
              <a:lnSpc>
                <a:spcPct val="150000"/>
              </a:lnSpc>
            </a:pPr>
            <a:r>
              <a:rPr lang="zh-CN" altLang="en-US" sz="1200"/>
              <a:t>活动入场券</a:t>
            </a:r>
            <a:endParaRPr lang="en-US" altLang="zh-CN" sz="1200"/>
          </a:p>
          <a:p>
            <a:pPr>
              <a:lnSpc>
                <a:spcPct val="150000"/>
              </a:lnSpc>
            </a:pPr>
            <a:r>
              <a:rPr lang="zh-CN" altLang="en-US" sz="1200"/>
              <a:t>易拉宝</a:t>
            </a:r>
            <a:endParaRPr lang="en-US" altLang="zh-CN" sz="1200"/>
          </a:p>
          <a:p>
            <a:pPr>
              <a:lnSpc>
                <a:spcPct val="150000"/>
              </a:lnSpc>
            </a:pPr>
            <a:r>
              <a:rPr lang="en-US" altLang="zh-CN" sz="1200"/>
              <a:t>X</a:t>
            </a:r>
            <a:r>
              <a:rPr lang="zh-CN" altLang="en-US" sz="1200"/>
              <a:t>展架</a:t>
            </a:r>
            <a:endParaRPr lang="en-US" altLang="zh-CN" sz="1200"/>
          </a:p>
          <a:p>
            <a:pPr>
              <a:lnSpc>
                <a:spcPct val="150000"/>
              </a:lnSpc>
            </a:pPr>
            <a:r>
              <a:rPr lang="zh-CN" altLang="en-US" sz="1200"/>
              <a:t>活动宣传册</a:t>
            </a:r>
            <a:endParaRPr lang="en-US" altLang="zh-CN" sz="1200"/>
          </a:p>
          <a:p>
            <a:pPr>
              <a:lnSpc>
                <a:spcPct val="150000"/>
              </a:lnSpc>
            </a:pPr>
            <a:endParaRPr lang="en-US" altLang="zh-CN" sz="1200"/>
          </a:p>
        </p:txBody>
      </p:sp>
      <p:sp>
        <p:nvSpPr>
          <p:cNvPr id="28" name="TextBox 30"/>
          <p:cNvSpPr txBox="1"/>
          <p:nvPr/>
        </p:nvSpPr>
        <p:spPr>
          <a:xfrm>
            <a:off x="832368" y="1402786"/>
            <a:ext cx="2008805" cy="323165"/>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广告物料</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3393713" y="1059582"/>
            <a:ext cx="2386467" cy="3672408"/>
          </a:xfrm>
          <a:prstGeom prst="roundRect">
            <a:avLst>
              <a:gd name="adj" fmla="val 4909"/>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平行四边形 29"/>
          <p:cNvSpPr/>
          <p:nvPr/>
        </p:nvSpPr>
        <p:spPr>
          <a:xfrm rot="16200000" flipH="1">
            <a:off x="3096901"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平行四边形 30"/>
          <p:cNvSpPr/>
          <p:nvPr/>
        </p:nvSpPr>
        <p:spPr>
          <a:xfrm rot="5400000">
            <a:off x="5599208"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矩形 31"/>
          <p:cNvSpPr/>
          <p:nvPr/>
        </p:nvSpPr>
        <p:spPr>
          <a:xfrm>
            <a:off x="3280071" y="1375347"/>
            <a:ext cx="2613750" cy="378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TextBox 29"/>
          <p:cNvSpPr txBox="1"/>
          <p:nvPr/>
        </p:nvSpPr>
        <p:spPr>
          <a:xfrm>
            <a:off x="3944125" y="2000473"/>
            <a:ext cx="1324760" cy="1906356"/>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t>茶水</a:t>
            </a:r>
            <a:endParaRPr lang="en-US" altLang="zh-CN" sz="1200"/>
          </a:p>
          <a:p>
            <a:pPr>
              <a:lnSpc>
                <a:spcPct val="150000"/>
              </a:lnSpc>
            </a:pPr>
            <a:r>
              <a:rPr lang="zh-CN" altLang="en-US" sz="1200"/>
              <a:t>嘉宾礼品</a:t>
            </a:r>
            <a:endParaRPr lang="en-US" altLang="zh-CN" sz="1200"/>
          </a:p>
          <a:p>
            <a:pPr>
              <a:lnSpc>
                <a:spcPct val="150000"/>
              </a:lnSpc>
            </a:pPr>
            <a:r>
              <a:rPr lang="zh-CN" altLang="en-US" sz="1200"/>
              <a:t>签名册</a:t>
            </a:r>
            <a:endParaRPr lang="en-US" altLang="zh-CN" sz="1200"/>
          </a:p>
          <a:p>
            <a:pPr>
              <a:lnSpc>
                <a:spcPct val="150000"/>
              </a:lnSpc>
            </a:pPr>
            <a:r>
              <a:rPr lang="zh-CN" altLang="en-US" sz="1200"/>
              <a:t>嘉宾证</a:t>
            </a:r>
            <a:endParaRPr lang="en-US" altLang="zh-CN" sz="1200"/>
          </a:p>
          <a:p>
            <a:pPr>
              <a:lnSpc>
                <a:spcPct val="150000"/>
              </a:lnSpc>
            </a:pPr>
            <a:r>
              <a:rPr lang="zh-CN" altLang="en-US" sz="1200"/>
              <a:t>工作证</a:t>
            </a:r>
            <a:endParaRPr lang="en-US" altLang="zh-CN" sz="1200"/>
          </a:p>
          <a:p>
            <a:pPr>
              <a:lnSpc>
                <a:spcPct val="150000"/>
              </a:lnSpc>
            </a:pPr>
            <a:r>
              <a:rPr lang="zh-CN" altLang="en-US" sz="1200"/>
              <a:t>红地毯</a:t>
            </a:r>
            <a:endParaRPr lang="en-US" altLang="zh-CN" sz="1200"/>
          </a:p>
          <a:p>
            <a:pPr>
              <a:lnSpc>
                <a:spcPct val="150000"/>
              </a:lnSpc>
            </a:pPr>
            <a:r>
              <a:rPr lang="zh-CN" altLang="en-US" sz="1200"/>
              <a:t>鲜花</a:t>
            </a:r>
            <a:endParaRPr lang="en-US" altLang="zh-CN" sz="1200"/>
          </a:p>
        </p:txBody>
      </p:sp>
      <p:sp>
        <p:nvSpPr>
          <p:cNvPr id="34" name="TextBox 30"/>
          <p:cNvSpPr txBox="1"/>
          <p:nvPr/>
        </p:nvSpPr>
        <p:spPr>
          <a:xfrm>
            <a:off x="3581481" y="1402786"/>
            <a:ext cx="2010932" cy="323165"/>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接待物料</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6139083" y="1059582"/>
            <a:ext cx="2386467" cy="3672408"/>
          </a:xfrm>
          <a:prstGeom prst="roundRect">
            <a:avLst>
              <a:gd name="adj" fmla="val 4909"/>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平行四边形 36"/>
          <p:cNvSpPr/>
          <p:nvPr/>
        </p:nvSpPr>
        <p:spPr>
          <a:xfrm rot="16200000" flipH="1">
            <a:off x="5842271"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平行四边形 37"/>
          <p:cNvSpPr/>
          <p:nvPr/>
        </p:nvSpPr>
        <p:spPr>
          <a:xfrm rot="5400000">
            <a:off x="8344579" y="1458777"/>
            <a:ext cx="477783" cy="111442"/>
          </a:xfrm>
          <a:prstGeom prst="parallelogram">
            <a:avLst>
              <a:gd name="adj" fmla="val 8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矩形 38"/>
          <p:cNvSpPr/>
          <p:nvPr/>
        </p:nvSpPr>
        <p:spPr>
          <a:xfrm>
            <a:off x="6025442" y="1375347"/>
            <a:ext cx="2613750" cy="378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TextBox 29"/>
          <p:cNvSpPr txBox="1"/>
          <p:nvPr/>
        </p:nvSpPr>
        <p:spPr>
          <a:xfrm>
            <a:off x="6689496" y="2000473"/>
            <a:ext cx="1324760" cy="1352358"/>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t>演员服装</a:t>
            </a:r>
            <a:endParaRPr lang="en-US" altLang="zh-CN" sz="1200"/>
          </a:p>
          <a:p>
            <a:pPr>
              <a:lnSpc>
                <a:spcPct val="150000"/>
              </a:lnSpc>
            </a:pPr>
            <a:r>
              <a:rPr lang="zh-CN" altLang="en-US" sz="1200"/>
              <a:t>道具</a:t>
            </a:r>
            <a:endParaRPr lang="en-US" altLang="zh-CN" sz="1200"/>
          </a:p>
          <a:p>
            <a:pPr>
              <a:lnSpc>
                <a:spcPct val="150000"/>
              </a:lnSpc>
            </a:pPr>
            <a:r>
              <a:rPr lang="zh-CN" altLang="en-US" sz="1200"/>
              <a:t>进度表</a:t>
            </a:r>
            <a:endParaRPr lang="en-US" altLang="zh-CN" sz="1200"/>
          </a:p>
          <a:p>
            <a:pPr>
              <a:lnSpc>
                <a:spcPct val="150000"/>
              </a:lnSpc>
            </a:pPr>
            <a:r>
              <a:rPr lang="zh-CN" altLang="en-US" sz="1200"/>
              <a:t>物料领用单</a:t>
            </a:r>
            <a:endParaRPr lang="en-US" altLang="zh-CN" sz="1200"/>
          </a:p>
          <a:p>
            <a:pPr>
              <a:lnSpc>
                <a:spcPct val="150000"/>
              </a:lnSpc>
            </a:pPr>
            <a:endParaRPr lang="en-US" altLang="zh-CN" sz="1200"/>
          </a:p>
        </p:txBody>
      </p:sp>
      <p:sp>
        <p:nvSpPr>
          <p:cNvPr id="41" name="TextBox 30"/>
          <p:cNvSpPr txBox="1"/>
          <p:nvPr/>
        </p:nvSpPr>
        <p:spPr>
          <a:xfrm>
            <a:off x="6326851" y="1402786"/>
            <a:ext cx="2010932" cy="323165"/>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其它物料</a:t>
            </a:r>
            <a:endParaRPr lang="zh-CN" altLang="en-US" sz="21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p:tgtEl>
                                          <p:spTgt spid="8"/>
                                        </p:tgtEl>
                                      </p:cBhvr>
                                    </p:animEffect>
                                    <p:anim calcmode="lin" valueType="num">
                                      <p:cBhvr>
                                        <p:cTn id="8" dur="800" fill="hold"/>
                                        <p:tgtEl>
                                          <p:spTgt spid="8"/>
                                        </p:tgtEl>
                                        <p:attrNameLst>
                                          <p:attrName>ppt_x</p:attrName>
                                        </p:attrNameLst>
                                      </p:cBhvr>
                                      <p:tavLst>
                                        <p:tav tm="0">
                                          <p:val>
                                            <p:strVal val="#ppt_x"/>
                                          </p:val>
                                        </p:tav>
                                        <p:tav tm="100000">
                                          <p:val>
                                            <p:strVal val="#ppt_x"/>
                                          </p:val>
                                        </p:tav>
                                      </p:tavLst>
                                    </p:anim>
                                    <p:anim calcmode="lin" valueType="num">
                                      <p:cBhvr>
                                        <p:cTn id="9" dur="8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800"/>
                                        <p:tgtEl>
                                          <p:spTgt spid="29"/>
                                        </p:tgtEl>
                                      </p:cBhvr>
                                    </p:animEffect>
                                    <p:anim calcmode="lin" valueType="num">
                                      <p:cBhvr>
                                        <p:cTn id="13" dur="800" fill="hold"/>
                                        <p:tgtEl>
                                          <p:spTgt spid="29"/>
                                        </p:tgtEl>
                                        <p:attrNameLst>
                                          <p:attrName>ppt_x</p:attrName>
                                        </p:attrNameLst>
                                      </p:cBhvr>
                                      <p:tavLst>
                                        <p:tav tm="0">
                                          <p:val>
                                            <p:strVal val="#ppt_x"/>
                                          </p:val>
                                        </p:tav>
                                        <p:tav tm="100000">
                                          <p:val>
                                            <p:strVal val="#ppt_x"/>
                                          </p:val>
                                        </p:tav>
                                      </p:tavLst>
                                    </p:anim>
                                    <p:anim calcmode="lin" valueType="num">
                                      <p:cBhvr>
                                        <p:cTn id="14" dur="8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800"/>
                                        <p:tgtEl>
                                          <p:spTgt spid="36"/>
                                        </p:tgtEl>
                                      </p:cBhvr>
                                    </p:animEffect>
                                    <p:anim calcmode="lin" valueType="num">
                                      <p:cBhvr>
                                        <p:cTn id="18" dur="800" fill="hold"/>
                                        <p:tgtEl>
                                          <p:spTgt spid="36"/>
                                        </p:tgtEl>
                                        <p:attrNameLst>
                                          <p:attrName>ppt_x</p:attrName>
                                        </p:attrNameLst>
                                      </p:cBhvr>
                                      <p:tavLst>
                                        <p:tav tm="0">
                                          <p:val>
                                            <p:strVal val="#ppt_x"/>
                                          </p:val>
                                        </p:tav>
                                        <p:tav tm="100000">
                                          <p:val>
                                            <p:strVal val="#ppt_x"/>
                                          </p:val>
                                        </p:tav>
                                      </p:tavLst>
                                    </p:anim>
                                    <p:anim calcmode="lin" valueType="num">
                                      <p:cBhvr>
                                        <p:cTn id="19" dur="800" fill="hold"/>
                                        <p:tgtEl>
                                          <p:spTgt spid="3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4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nodeType="afterGroup">
                            <p:stCondLst>
                              <p:cond delay="1900"/>
                            </p:stCondLst>
                            <p:childTnLst>
                              <p:par>
                                <p:cTn id="28" presetID="16" presetClass="entr" presetSubtype="2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par>
                          <p:cTn id="31" fill="hold" nodeType="afterGroup">
                            <p:stCondLst>
                              <p:cond delay="24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nodeType="afterGroup">
                            <p:stCondLst>
                              <p:cond delay="2900"/>
                            </p:stCondLst>
                            <p:childTnLst>
                              <p:par>
                                <p:cTn id="36" presetID="2" presetClass="entr" presetSubtype="4" fill="hold" grpId="0" nodeType="after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15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9" dur="15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50"/>
                            </p:stCondLst>
                            <p:childTnLst>
                              <p:par>
                                <p:cTn id="41" presetID="2" presetClass="entr" presetSubtype="4" fill="hold" grpId="0" nodeType="afterEffect">
                                  <p:stCondLst>
                                    <p:cond delay="0"/>
                                  </p:stCondLst>
                                  <p:childTnLst>
                                    <p:set>
                                      <p:cBhvr>
                                        <p:cTn id="42" dur="1" fill="hold">
                                          <p:stCondLst>
                                            <p:cond delay="0"/>
                                          </p:stCondLst>
                                        </p:cTn>
                                        <p:tgtEl>
                                          <p:spTgt spid="27">
                                            <p:txEl>
                                              <p:pRg st="1" end="1"/>
                                            </p:txEl>
                                          </p:spTgt>
                                        </p:tgtEl>
                                        <p:attrNameLst>
                                          <p:attrName>style.visibility</p:attrName>
                                        </p:attrNameLst>
                                      </p:cBhvr>
                                      <p:to>
                                        <p:strVal val="visible"/>
                                      </p:to>
                                    </p:set>
                                    <p:anim calcmode="lin" valueType="num">
                                      <p:cBhvr additive="base">
                                        <p:cTn id="43" dur="15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44" dur="15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200"/>
                            </p:stCondLst>
                            <p:childTnLst>
                              <p:par>
                                <p:cTn id="46" presetID="2" presetClass="entr" presetSubtype="4" fill="hold" grpId="0" nodeType="afterEffect">
                                  <p:stCondLst>
                                    <p:cond delay="0"/>
                                  </p:stCondLst>
                                  <p:childTnLst>
                                    <p:set>
                                      <p:cBhvr>
                                        <p:cTn id="47" dur="1" fill="hold">
                                          <p:stCondLst>
                                            <p:cond delay="0"/>
                                          </p:stCondLst>
                                        </p:cTn>
                                        <p:tgtEl>
                                          <p:spTgt spid="27">
                                            <p:txEl>
                                              <p:pRg st="2" end="2"/>
                                            </p:txEl>
                                          </p:spTgt>
                                        </p:tgtEl>
                                        <p:attrNameLst>
                                          <p:attrName>style.visibility</p:attrName>
                                        </p:attrNameLst>
                                      </p:cBhvr>
                                      <p:to>
                                        <p:strVal val="visible"/>
                                      </p:to>
                                    </p:set>
                                    <p:anim calcmode="lin" valueType="num">
                                      <p:cBhvr additive="base">
                                        <p:cTn id="48" dur="15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49" dur="15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3350"/>
                            </p:stCondLst>
                            <p:childTnLst>
                              <p:par>
                                <p:cTn id="51" presetID="2" presetClass="entr" presetSubtype="4" fill="hold" grpId="0" nodeType="afterEffect">
                                  <p:stCondLst>
                                    <p:cond delay="0"/>
                                  </p:stCondLst>
                                  <p:childTnLst>
                                    <p:set>
                                      <p:cBhvr>
                                        <p:cTn id="52" dur="1" fill="hold">
                                          <p:stCondLst>
                                            <p:cond delay="0"/>
                                          </p:stCondLst>
                                        </p:cTn>
                                        <p:tgtEl>
                                          <p:spTgt spid="27">
                                            <p:txEl>
                                              <p:pRg st="3" end="3"/>
                                            </p:txEl>
                                          </p:spTgt>
                                        </p:tgtEl>
                                        <p:attrNameLst>
                                          <p:attrName>style.visibility</p:attrName>
                                        </p:attrNameLst>
                                      </p:cBhvr>
                                      <p:to>
                                        <p:strVal val="visible"/>
                                      </p:to>
                                    </p:set>
                                    <p:anim calcmode="lin" valueType="num">
                                      <p:cBhvr additive="base">
                                        <p:cTn id="53" dur="15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54" dur="15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27">
                                            <p:txEl>
                                              <p:pRg st="4" end="4"/>
                                            </p:txEl>
                                          </p:spTgt>
                                        </p:tgtEl>
                                        <p:attrNameLst>
                                          <p:attrName>style.visibility</p:attrName>
                                        </p:attrNameLst>
                                      </p:cBhvr>
                                      <p:to>
                                        <p:strVal val="visible"/>
                                      </p:to>
                                    </p:set>
                                    <p:anim calcmode="lin" valueType="num">
                                      <p:cBhvr additive="base">
                                        <p:cTn id="58" dur="15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59" dur="15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3650"/>
                            </p:stCondLst>
                            <p:childTnLst>
                              <p:par>
                                <p:cTn id="61" presetID="2" presetClass="entr" presetSubtype="4" fill="hold" grpId="0" nodeType="afterEffect">
                                  <p:stCondLst>
                                    <p:cond delay="0"/>
                                  </p:stCondLst>
                                  <p:childTnLst>
                                    <p:set>
                                      <p:cBhvr>
                                        <p:cTn id="62" dur="1" fill="hold">
                                          <p:stCondLst>
                                            <p:cond delay="0"/>
                                          </p:stCondLst>
                                        </p:cTn>
                                        <p:tgtEl>
                                          <p:spTgt spid="27">
                                            <p:txEl>
                                              <p:pRg st="5" end="5"/>
                                            </p:txEl>
                                          </p:spTgt>
                                        </p:tgtEl>
                                        <p:attrNameLst>
                                          <p:attrName>style.visibility</p:attrName>
                                        </p:attrNameLst>
                                      </p:cBhvr>
                                      <p:to>
                                        <p:strVal val="visible"/>
                                      </p:to>
                                    </p:set>
                                    <p:anim calcmode="lin" valueType="num">
                                      <p:cBhvr additive="base">
                                        <p:cTn id="63" dur="15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64" dur="15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3800"/>
                            </p:stCondLst>
                            <p:childTnLst>
                              <p:par>
                                <p:cTn id="66" presetID="22" presetClass="entr" presetSubtype="8"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500"/>
                                        <p:tgtEl>
                                          <p:spTgt spid="30"/>
                                        </p:tgtEl>
                                      </p:cBhvr>
                                    </p:animEffect>
                                  </p:childTnLst>
                                </p:cTn>
                              </p:par>
                            </p:childTnLst>
                          </p:cTn>
                        </p:par>
                        <p:par>
                          <p:cTn id="72" fill="hold" nodeType="afterGroup">
                            <p:stCondLst>
                              <p:cond delay="4300"/>
                            </p:stCondLst>
                            <p:childTnLst>
                              <p:par>
                                <p:cTn id="73" presetID="16" presetClass="entr" presetSubtype="21"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arn(inVertical)">
                                      <p:cBhvr>
                                        <p:cTn id="75" dur="500"/>
                                        <p:tgtEl>
                                          <p:spTgt spid="32"/>
                                        </p:tgtEl>
                                      </p:cBhvr>
                                    </p:animEffect>
                                  </p:childTnLst>
                                </p:cTn>
                              </p:par>
                            </p:childTnLst>
                          </p:cTn>
                        </p:par>
                        <p:par>
                          <p:cTn id="76" fill="hold" nodeType="afterGroup">
                            <p:stCondLst>
                              <p:cond delay="48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par>
                          <p:cTn id="80" fill="hold" nodeType="afterGroup">
                            <p:stCondLst>
                              <p:cond delay="5300"/>
                            </p:stCondLst>
                            <p:childTnLst>
                              <p:par>
                                <p:cTn id="81" presetID="2" presetClass="entr" presetSubtype="4" fill="hold" grpId="0" nodeType="afterEffect">
                                  <p:stCondLst>
                                    <p:cond delay="0"/>
                                  </p:stCondLst>
                                  <p:childTnLst>
                                    <p:set>
                                      <p:cBhvr>
                                        <p:cTn id="82" dur="1" fill="hold">
                                          <p:stCondLst>
                                            <p:cond delay="0"/>
                                          </p:stCondLst>
                                        </p:cTn>
                                        <p:tgtEl>
                                          <p:spTgt spid="33">
                                            <p:txEl>
                                              <p:pRg st="0" end="0"/>
                                            </p:txEl>
                                          </p:spTgt>
                                        </p:tgtEl>
                                        <p:attrNameLst>
                                          <p:attrName>style.visibility</p:attrName>
                                        </p:attrNameLst>
                                      </p:cBhvr>
                                      <p:to>
                                        <p:strVal val="visible"/>
                                      </p:to>
                                    </p:set>
                                    <p:anim calcmode="lin" valueType="num">
                                      <p:cBhvr additive="base">
                                        <p:cTn id="83" dur="15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4" dur="15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5450"/>
                            </p:stCondLst>
                            <p:childTnLst>
                              <p:par>
                                <p:cTn id="86" presetID="2" presetClass="entr" presetSubtype="4" fill="hold" grpId="0" nodeType="afterEffect">
                                  <p:stCondLst>
                                    <p:cond delay="0"/>
                                  </p:stCondLst>
                                  <p:childTnLst>
                                    <p:set>
                                      <p:cBhvr>
                                        <p:cTn id="87" dur="1" fill="hold">
                                          <p:stCondLst>
                                            <p:cond delay="0"/>
                                          </p:stCondLst>
                                        </p:cTn>
                                        <p:tgtEl>
                                          <p:spTgt spid="33">
                                            <p:txEl>
                                              <p:pRg st="1" end="1"/>
                                            </p:txEl>
                                          </p:spTgt>
                                        </p:tgtEl>
                                        <p:attrNameLst>
                                          <p:attrName>style.visibility</p:attrName>
                                        </p:attrNameLst>
                                      </p:cBhvr>
                                      <p:to>
                                        <p:strVal val="visible"/>
                                      </p:to>
                                    </p:set>
                                    <p:anim calcmode="lin" valueType="num">
                                      <p:cBhvr additive="base">
                                        <p:cTn id="88" dur="15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89" dur="15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5600"/>
                            </p:stCondLst>
                            <p:childTnLst>
                              <p:par>
                                <p:cTn id="91" presetID="2" presetClass="entr" presetSubtype="4" fill="hold" grpId="0" nodeType="afterEffect">
                                  <p:stCondLst>
                                    <p:cond delay="0"/>
                                  </p:stCondLst>
                                  <p:childTnLst>
                                    <p:set>
                                      <p:cBhvr>
                                        <p:cTn id="92" dur="1" fill="hold">
                                          <p:stCondLst>
                                            <p:cond delay="0"/>
                                          </p:stCondLst>
                                        </p:cTn>
                                        <p:tgtEl>
                                          <p:spTgt spid="33">
                                            <p:txEl>
                                              <p:pRg st="2" end="2"/>
                                            </p:txEl>
                                          </p:spTgt>
                                        </p:tgtEl>
                                        <p:attrNameLst>
                                          <p:attrName>style.visibility</p:attrName>
                                        </p:attrNameLst>
                                      </p:cBhvr>
                                      <p:to>
                                        <p:strVal val="visible"/>
                                      </p:to>
                                    </p:set>
                                    <p:anim calcmode="lin" valueType="num">
                                      <p:cBhvr additive="base">
                                        <p:cTn id="93" dur="15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94" dur="15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5750"/>
                            </p:stCondLst>
                            <p:childTnLst>
                              <p:par>
                                <p:cTn id="96" presetID="2" presetClass="entr" presetSubtype="4" fill="hold" grpId="0" nodeType="afterEffect">
                                  <p:stCondLst>
                                    <p:cond delay="0"/>
                                  </p:stCondLst>
                                  <p:childTnLst>
                                    <p:set>
                                      <p:cBhvr>
                                        <p:cTn id="97" dur="1" fill="hold">
                                          <p:stCondLst>
                                            <p:cond delay="0"/>
                                          </p:stCondLst>
                                        </p:cTn>
                                        <p:tgtEl>
                                          <p:spTgt spid="33">
                                            <p:txEl>
                                              <p:pRg st="3" end="3"/>
                                            </p:txEl>
                                          </p:spTgt>
                                        </p:tgtEl>
                                        <p:attrNameLst>
                                          <p:attrName>style.visibility</p:attrName>
                                        </p:attrNameLst>
                                      </p:cBhvr>
                                      <p:to>
                                        <p:strVal val="visible"/>
                                      </p:to>
                                    </p:set>
                                    <p:anim calcmode="lin" valueType="num">
                                      <p:cBhvr additive="base">
                                        <p:cTn id="98" dur="15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99" dur="15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5900"/>
                            </p:stCondLst>
                            <p:childTnLst>
                              <p:par>
                                <p:cTn id="101" presetID="2" presetClass="entr" presetSubtype="4" fill="hold" grpId="0" nodeType="afterEffect">
                                  <p:stCondLst>
                                    <p:cond delay="0"/>
                                  </p:stCondLst>
                                  <p:childTnLst>
                                    <p:set>
                                      <p:cBhvr>
                                        <p:cTn id="102" dur="1" fill="hold">
                                          <p:stCondLst>
                                            <p:cond delay="0"/>
                                          </p:stCondLst>
                                        </p:cTn>
                                        <p:tgtEl>
                                          <p:spTgt spid="33">
                                            <p:txEl>
                                              <p:pRg st="4" end="4"/>
                                            </p:txEl>
                                          </p:spTgt>
                                        </p:tgtEl>
                                        <p:attrNameLst>
                                          <p:attrName>style.visibility</p:attrName>
                                        </p:attrNameLst>
                                      </p:cBhvr>
                                      <p:to>
                                        <p:strVal val="visible"/>
                                      </p:to>
                                    </p:set>
                                    <p:anim calcmode="lin" valueType="num">
                                      <p:cBhvr additive="base">
                                        <p:cTn id="103" dur="15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104" dur="15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6050"/>
                            </p:stCondLst>
                            <p:childTnLst>
                              <p:par>
                                <p:cTn id="106" presetID="2" presetClass="entr" presetSubtype="4" fill="hold" grpId="0" nodeType="afterEffect">
                                  <p:stCondLst>
                                    <p:cond delay="0"/>
                                  </p:stCondLst>
                                  <p:childTnLst>
                                    <p:set>
                                      <p:cBhvr>
                                        <p:cTn id="107" dur="1" fill="hold">
                                          <p:stCondLst>
                                            <p:cond delay="0"/>
                                          </p:stCondLst>
                                        </p:cTn>
                                        <p:tgtEl>
                                          <p:spTgt spid="33">
                                            <p:txEl>
                                              <p:pRg st="5" end="5"/>
                                            </p:txEl>
                                          </p:spTgt>
                                        </p:tgtEl>
                                        <p:attrNameLst>
                                          <p:attrName>style.visibility</p:attrName>
                                        </p:attrNameLst>
                                      </p:cBhvr>
                                      <p:to>
                                        <p:strVal val="visible"/>
                                      </p:to>
                                    </p:set>
                                    <p:anim calcmode="lin" valueType="num">
                                      <p:cBhvr additive="base">
                                        <p:cTn id="108" dur="150" fill="hold"/>
                                        <p:tgtEl>
                                          <p:spTgt spid="33">
                                            <p:txEl>
                                              <p:pRg st="5" end="5"/>
                                            </p:txEl>
                                          </p:spTgt>
                                        </p:tgtEl>
                                        <p:attrNameLst>
                                          <p:attrName>ppt_x</p:attrName>
                                        </p:attrNameLst>
                                      </p:cBhvr>
                                      <p:tavLst>
                                        <p:tav tm="0">
                                          <p:val>
                                            <p:strVal val="#ppt_x"/>
                                          </p:val>
                                        </p:tav>
                                        <p:tav tm="100000">
                                          <p:val>
                                            <p:strVal val="#ppt_x"/>
                                          </p:val>
                                        </p:tav>
                                      </p:tavLst>
                                    </p:anim>
                                    <p:anim calcmode="lin" valueType="num">
                                      <p:cBhvr additive="base">
                                        <p:cTn id="109" dur="150" fill="hold"/>
                                        <p:tgtEl>
                                          <p:spTgt spid="33">
                                            <p:txEl>
                                              <p:pRg st="5" end="5"/>
                                            </p:txEl>
                                          </p:spTgt>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6200"/>
                            </p:stCondLst>
                            <p:childTnLst>
                              <p:par>
                                <p:cTn id="111" presetID="2" presetClass="entr" presetSubtype="4" fill="hold" grpId="0" nodeType="afterEffect">
                                  <p:stCondLst>
                                    <p:cond delay="0"/>
                                  </p:stCondLst>
                                  <p:childTnLst>
                                    <p:set>
                                      <p:cBhvr>
                                        <p:cTn id="112" dur="1" fill="hold">
                                          <p:stCondLst>
                                            <p:cond delay="0"/>
                                          </p:stCondLst>
                                        </p:cTn>
                                        <p:tgtEl>
                                          <p:spTgt spid="33">
                                            <p:txEl>
                                              <p:pRg st="6" end="6"/>
                                            </p:txEl>
                                          </p:spTgt>
                                        </p:tgtEl>
                                        <p:attrNameLst>
                                          <p:attrName>style.visibility</p:attrName>
                                        </p:attrNameLst>
                                      </p:cBhvr>
                                      <p:to>
                                        <p:strVal val="visible"/>
                                      </p:to>
                                    </p:set>
                                    <p:anim calcmode="lin" valueType="num">
                                      <p:cBhvr additive="base">
                                        <p:cTn id="113" dur="150" fill="hold"/>
                                        <p:tgtEl>
                                          <p:spTgt spid="33">
                                            <p:txEl>
                                              <p:pRg st="6" end="6"/>
                                            </p:txEl>
                                          </p:spTgt>
                                        </p:tgtEl>
                                        <p:attrNameLst>
                                          <p:attrName>ppt_x</p:attrName>
                                        </p:attrNameLst>
                                      </p:cBhvr>
                                      <p:tavLst>
                                        <p:tav tm="0">
                                          <p:val>
                                            <p:strVal val="#ppt_x"/>
                                          </p:val>
                                        </p:tav>
                                        <p:tav tm="100000">
                                          <p:val>
                                            <p:strVal val="#ppt_x"/>
                                          </p:val>
                                        </p:tav>
                                      </p:tavLst>
                                    </p:anim>
                                    <p:anim calcmode="lin" valueType="num">
                                      <p:cBhvr additive="base">
                                        <p:cTn id="114" dur="150" fill="hold"/>
                                        <p:tgtEl>
                                          <p:spTgt spid="33">
                                            <p:txEl>
                                              <p:pRg st="6" end="6"/>
                                            </p:txEl>
                                          </p:spTgt>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6350"/>
                            </p:stCondLst>
                            <p:childTnLst>
                              <p:par>
                                <p:cTn id="116" presetID="22" presetClass="entr" presetSubtype="8"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left)">
                                      <p:cBhvr>
                                        <p:cTn id="118" dur="500"/>
                                        <p:tgtEl>
                                          <p:spTgt spid="38"/>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nodeType="afterGroup">
                            <p:stCondLst>
                              <p:cond delay="6850"/>
                            </p:stCondLst>
                            <p:childTnLst>
                              <p:par>
                                <p:cTn id="123" presetID="16" presetClass="entr" presetSubtype="21" fill="hold" grpId="0" nodeType="after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barn(inVertical)">
                                      <p:cBhvr>
                                        <p:cTn id="125" dur="500"/>
                                        <p:tgtEl>
                                          <p:spTgt spid="39"/>
                                        </p:tgtEl>
                                      </p:cBhvr>
                                    </p:animEffect>
                                  </p:childTnLst>
                                </p:cTn>
                              </p:par>
                            </p:childTnLst>
                          </p:cTn>
                        </p:par>
                        <p:par>
                          <p:cTn id="126" fill="hold" nodeType="afterGroup">
                            <p:stCondLst>
                              <p:cond delay="7350"/>
                            </p:stCondLst>
                            <p:childTnLst>
                              <p:par>
                                <p:cTn id="127" presetID="22" presetClass="entr" presetSubtype="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wipe(left)">
                                      <p:cBhvr>
                                        <p:cTn id="129" dur="500"/>
                                        <p:tgtEl>
                                          <p:spTgt spid="41"/>
                                        </p:tgtEl>
                                      </p:cBhvr>
                                    </p:animEffect>
                                  </p:childTnLst>
                                </p:cTn>
                              </p:par>
                            </p:childTnLst>
                          </p:cTn>
                        </p:par>
                        <p:par>
                          <p:cTn id="130" fill="hold" nodeType="afterGroup">
                            <p:stCondLst>
                              <p:cond delay="7850"/>
                            </p:stCondLst>
                            <p:childTnLst>
                              <p:par>
                                <p:cTn id="131" presetID="2" presetClass="entr" presetSubtype="4" fill="hold" grpId="0" nodeType="afterEffect">
                                  <p:stCondLst>
                                    <p:cond delay="0"/>
                                  </p:stCondLst>
                                  <p:childTnLst>
                                    <p:set>
                                      <p:cBhvr>
                                        <p:cTn id="132" dur="1" fill="hold">
                                          <p:stCondLst>
                                            <p:cond delay="0"/>
                                          </p:stCondLst>
                                        </p:cTn>
                                        <p:tgtEl>
                                          <p:spTgt spid="40">
                                            <p:txEl>
                                              <p:pRg st="0" end="0"/>
                                            </p:txEl>
                                          </p:spTgt>
                                        </p:tgtEl>
                                        <p:attrNameLst>
                                          <p:attrName>style.visibility</p:attrName>
                                        </p:attrNameLst>
                                      </p:cBhvr>
                                      <p:to>
                                        <p:strVal val="visible"/>
                                      </p:to>
                                    </p:set>
                                    <p:anim calcmode="lin" valueType="num">
                                      <p:cBhvr additive="base">
                                        <p:cTn id="133" dur="1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34" dur="1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8000"/>
                            </p:stCondLst>
                            <p:childTnLst>
                              <p:par>
                                <p:cTn id="136" presetID="2" presetClass="entr" presetSubtype="4" fill="hold" grpId="0" nodeType="afterEffect">
                                  <p:stCondLst>
                                    <p:cond delay="0"/>
                                  </p:stCondLst>
                                  <p:childTnLst>
                                    <p:set>
                                      <p:cBhvr>
                                        <p:cTn id="137" dur="1" fill="hold">
                                          <p:stCondLst>
                                            <p:cond delay="0"/>
                                          </p:stCondLst>
                                        </p:cTn>
                                        <p:tgtEl>
                                          <p:spTgt spid="40">
                                            <p:txEl>
                                              <p:pRg st="1" end="1"/>
                                            </p:txEl>
                                          </p:spTgt>
                                        </p:tgtEl>
                                        <p:attrNameLst>
                                          <p:attrName>style.visibility</p:attrName>
                                        </p:attrNameLst>
                                      </p:cBhvr>
                                      <p:to>
                                        <p:strVal val="visible"/>
                                      </p:to>
                                    </p:set>
                                    <p:anim calcmode="lin" valueType="num">
                                      <p:cBhvr additive="base">
                                        <p:cTn id="138" dur="15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139" dur="15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par>
                          <p:cTn id="140" fill="hold" nodeType="afterGroup">
                            <p:stCondLst>
                              <p:cond delay="8150"/>
                            </p:stCondLst>
                            <p:childTnLst>
                              <p:par>
                                <p:cTn id="141" presetID="2" presetClass="entr" presetSubtype="4" fill="hold" grpId="0" nodeType="afterEffect">
                                  <p:stCondLst>
                                    <p:cond delay="0"/>
                                  </p:stCondLst>
                                  <p:childTnLst>
                                    <p:set>
                                      <p:cBhvr>
                                        <p:cTn id="142" dur="1" fill="hold">
                                          <p:stCondLst>
                                            <p:cond delay="0"/>
                                          </p:stCondLst>
                                        </p:cTn>
                                        <p:tgtEl>
                                          <p:spTgt spid="40">
                                            <p:txEl>
                                              <p:pRg st="2" end="2"/>
                                            </p:txEl>
                                          </p:spTgt>
                                        </p:tgtEl>
                                        <p:attrNameLst>
                                          <p:attrName>style.visibility</p:attrName>
                                        </p:attrNameLst>
                                      </p:cBhvr>
                                      <p:to>
                                        <p:strVal val="visible"/>
                                      </p:to>
                                    </p:set>
                                    <p:anim calcmode="lin" valueType="num">
                                      <p:cBhvr additive="base">
                                        <p:cTn id="143" dur="15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144" dur="15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8300"/>
                            </p:stCondLst>
                            <p:childTnLst>
                              <p:par>
                                <p:cTn id="146" presetID="2" presetClass="entr" presetSubtype="4" fill="hold" grpId="0" nodeType="afterEffect">
                                  <p:stCondLst>
                                    <p:cond delay="0"/>
                                  </p:stCondLst>
                                  <p:childTnLst>
                                    <p:set>
                                      <p:cBhvr>
                                        <p:cTn id="147" dur="1" fill="hold">
                                          <p:stCondLst>
                                            <p:cond delay="0"/>
                                          </p:stCondLst>
                                        </p:cTn>
                                        <p:tgtEl>
                                          <p:spTgt spid="40">
                                            <p:txEl>
                                              <p:pRg st="3" end="3"/>
                                            </p:txEl>
                                          </p:spTgt>
                                        </p:tgtEl>
                                        <p:attrNameLst>
                                          <p:attrName>style.visibility</p:attrName>
                                        </p:attrNameLst>
                                      </p:cBhvr>
                                      <p:to>
                                        <p:strVal val="visible"/>
                                      </p:to>
                                    </p:set>
                                    <p:anim calcmode="lin" valueType="num">
                                      <p:cBhvr additive="base">
                                        <p:cTn id="148" dur="15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149" dur="15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16" grpId="0" animBg="1"/>
      <p:bldP spid="15" grpId="0" animBg="1"/>
      <p:bldP spid="27" grpId="0" uiExpand="1" build="p"/>
      <p:bldP spid="28" grpId="0"/>
      <p:bldP spid="29" grpId="0" animBg="1"/>
      <p:bldP spid="30" grpId="0" animBg="1"/>
      <p:bldP spid="31" grpId="0" animBg="1"/>
      <p:bldP spid="32" grpId="0" animBg="1"/>
      <p:bldP spid="33" grpId="0" uiExpand="1" build="p"/>
      <p:bldP spid="34" grpId="0"/>
      <p:bldP spid="36" grpId="0" animBg="1"/>
      <p:bldP spid="37" grpId="0" animBg="1"/>
      <p:bldP spid="38" grpId="0" animBg="1"/>
      <p:bldP spid="39" grpId="0" animBg="1"/>
      <p:bldP spid="40" grpId="0" uiExpand="1" build="p"/>
      <p:bldP spid="41"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其它成本</a:t>
            </a:r>
            <a:endParaRPr lang="zh-CN" altLang="en-US"/>
          </a:p>
        </p:txBody>
      </p:sp>
      <p:sp>
        <p:nvSpPr>
          <p:cNvPr id="6" name="Freeform 5"/>
          <p:cNvSpPr>
            <a:spLocks noEditPoints="1"/>
          </p:cNvSpPr>
          <p:nvPr/>
        </p:nvSpPr>
        <p:spPr bwMode="auto">
          <a:xfrm>
            <a:off x="2856310" y="1201341"/>
            <a:ext cx="3415904" cy="3149204"/>
          </a:xfrm>
          <a:custGeom>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chemeClr val="accent3"/>
          </a:solidFill>
          <a:ln w="9525">
            <a:noFill/>
            <a:round/>
          </a:ln>
        </p:spPr>
        <p:txBody>
          <a:bodyPr vert="horz" wrap="square" lIns="68580" tIns="34290" rIns="68580" bIns="34290" numCol="1" anchor="t" anchorCtr="0" compatLnSpc="1"/>
          <a:lstStyle/>
          <a:p>
            <a:endParaRPr lang="zh-CN" altLang="en-US"/>
          </a:p>
        </p:txBody>
      </p:sp>
      <p:sp>
        <p:nvSpPr>
          <p:cNvPr id="46" name="TextBox 29"/>
          <p:cNvSpPr txBox="1"/>
          <p:nvPr/>
        </p:nvSpPr>
        <p:spPr>
          <a:xfrm>
            <a:off x="5652120" y="1323556"/>
            <a:ext cx="2271755" cy="692498"/>
          </a:xfrm>
          <a:prstGeom prst="rect">
            <a:avLst/>
          </a:prstGeom>
          <a:noFill/>
        </p:spPr>
        <p:txBody>
          <a:bodyPr wrap="square" lIns="0" tIns="0" rIns="0" bIns="0" rtlCol="0">
            <a:spAutoFit/>
          </a:bodyPr>
          <a:lstStyle/>
          <a:p>
            <a:pPr algn="just">
              <a:lnSpc>
                <a:spcPts val="18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29"/>
          <p:cNvSpPr txBox="1"/>
          <p:nvPr/>
        </p:nvSpPr>
        <p:spPr>
          <a:xfrm>
            <a:off x="6624228" y="3435846"/>
            <a:ext cx="1998278" cy="671402"/>
          </a:xfrm>
          <a:prstGeom prst="rect">
            <a:avLst/>
          </a:prstGeom>
          <a:noFill/>
        </p:spPr>
        <p:txBody>
          <a:bodyPr wrap="square" lIns="0" tIns="0" rIns="0" bIns="0" rtlCol="0">
            <a:spAutoFit/>
          </a:bodyPr>
          <a:lstStyle/>
          <a:p>
            <a:pPr algn="just">
              <a:lnSpc>
                <a:spcPts val="18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29"/>
          <p:cNvSpPr txBox="1"/>
          <p:nvPr/>
        </p:nvSpPr>
        <p:spPr>
          <a:xfrm>
            <a:off x="521494" y="2283210"/>
            <a:ext cx="2271755" cy="692497"/>
          </a:xfrm>
          <a:prstGeom prst="rect">
            <a:avLst/>
          </a:prstGeom>
          <a:noFill/>
        </p:spPr>
        <p:txBody>
          <a:bodyPr wrap="square" lIns="0" tIns="0" rIns="0" bIns="0" rtlCol="0">
            <a:spAutoFit/>
          </a:bodyPr>
          <a:lstStyle/>
          <a:p>
            <a:pPr algn="just">
              <a:lnSpc>
                <a:spcPts val="18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18781070">
            <a:off x="2832112" y="3006990"/>
            <a:ext cx="179977" cy="1551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等腰三角形 52"/>
          <p:cNvSpPr/>
          <p:nvPr/>
        </p:nvSpPr>
        <p:spPr>
          <a:xfrm rot="4492239">
            <a:off x="5288642" y="1592229"/>
            <a:ext cx="179977" cy="1551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4" name="等腰三角形 53"/>
          <p:cNvSpPr/>
          <p:nvPr/>
        </p:nvSpPr>
        <p:spPr>
          <a:xfrm rot="5996743">
            <a:off x="6337240" y="3712344"/>
            <a:ext cx="179977" cy="1551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Oval 6"/>
          <p:cNvSpPr>
            <a:spLocks noChangeArrowheads="1"/>
          </p:cNvSpPr>
          <p:nvPr/>
        </p:nvSpPr>
        <p:spPr bwMode="auto">
          <a:xfrm>
            <a:off x="3971926" y="1300163"/>
            <a:ext cx="1184672" cy="1187054"/>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8" name="Oval 7"/>
          <p:cNvSpPr>
            <a:spLocks noChangeArrowheads="1"/>
          </p:cNvSpPr>
          <p:nvPr/>
        </p:nvSpPr>
        <p:spPr bwMode="auto">
          <a:xfrm>
            <a:off x="2955133" y="3064669"/>
            <a:ext cx="1184672" cy="1187054"/>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9" name="Oval 8"/>
          <p:cNvSpPr>
            <a:spLocks noChangeArrowheads="1"/>
          </p:cNvSpPr>
          <p:nvPr/>
        </p:nvSpPr>
        <p:spPr bwMode="auto">
          <a:xfrm>
            <a:off x="4987528" y="3064669"/>
            <a:ext cx="1185863" cy="1187054"/>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41" name="TextBox 30"/>
          <p:cNvSpPr txBox="1"/>
          <p:nvPr/>
        </p:nvSpPr>
        <p:spPr>
          <a:xfrm>
            <a:off x="4240226" y="1570525"/>
            <a:ext cx="648072"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标题文本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9" name="TextBox 30"/>
          <p:cNvSpPr txBox="1"/>
          <p:nvPr/>
        </p:nvSpPr>
        <p:spPr>
          <a:xfrm>
            <a:off x="5256424" y="3335031"/>
            <a:ext cx="648072"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标题文本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50" name="TextBox 30"/>
          <p:cNvSpPr txBox="1"/>
          <p:nvPr/>
        </p:nvSpPr>
        <p:spPr>
          <a:xfrm>
            <a:off x="3223432" y="3335031"/>
            <a:ext cx="648072" cy="646331"/>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标题文本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8" presetClass="emph" presetSubtype="0" repeatCount="2000" fill="hold" grpId="1" nodeType="withEffect">
                                  <p:stCondLst>
                                    <p:cond delay="0"/>
                                  </p:stCondLst>
                                  <p:childTnLst>
                                    <p:animRot by="21600000">
                                      <p:cBhvr>
                                        <p:cTn id="11" dur="500" fill="hold"/>
                                        <p:tgtEl>
                                          <p:spTgt spid="6"/>
                                        </p:tgtEl>
                                        <p:attrNameLst>
                                          <p:attrName>r</p:attrName>
                                        </p:attrNameLst>
                                      </p:cBhvr>
                                    </p:animRo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nodeType="afterGroup">
                            <p:stCondLst>
                              <p:cond delay="2000"/>
                            </p:stCondLst>
                            <p:childTnLst>
                              <p:par>
                                <p:cTn id="44" presetID="1" presetClass="entr" presetSubtype="0" fill="hold" grpId="1" nodeType="after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35" presetClass="path" presetSubtype="0" accel="50000" decel="50000" fill="hold" grpId="0" nodeType="withEffect">
                                  <p:stCondLst>
                                    <p:cond delay="0"/>
                                  </p:stCondLst>
                                  <p:childTnLst>
                                    <p:animMotion origin="layout" path="M -1.04167E-06 2.96296E-06 L -0.04922 0.02083" pathEditMode="relative" rAng="0" ptsTypes="AA">
                                      <p:cBhvr>
                                        <p:cTn id="47" dur="1000" spd="-100000" fill="hold"/>
                                        <p:tgtEl>
                                          <p:spTgt spid="53"/>
                                        </p:tgtEl>
                                        <p:attrNameLst>
                                          <p:attrName>ppt_x</p:attrName>
                                          <p:attrName>ppt_y</p:attrName>
                                        </p:attrNameLst>
                                      </p:cBhvr>
                                      <p:rCtr x="-2461" y="1042"/>
                                    </p:animMotion>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nodeType="afterGroup">
                            <p:stCondLst>
                              <p:cond delay="3500"/>
                            </p:stCondLst>
                            <p:childTnLst>
                              <p:par>
                                <p:cTn id="53" presetID="1" presetClass="entr" presetSubtype="0" fill="hold" grpId="1" nodeType="after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35" presetClass="path" presetSubtype="0" accel="50000" decel="50000" fill="hold" grpId="0" nodeType="withEffect">
                                  <p:stCondLst>
                                    <p:cond delay="0"/>
                                  </p:stCondLst>
                                  <p:childTnLst>
                                    <p:animMotion origin="layout" path="M -4.58333E-06 4.44444E-06 L -0.05716 -0.01991" pathEditMode="relative" rAng="0" ptsTypes="AA">
                                      <p:cBhvr>
                                        <p:cTn id="56" dur="1000" spd="-100000" fill="hold"/>
                                        <p:tgtEl>
                                          <p:spTgt spid="54"/>
                                        </p:tgtEl>
                                        <p:attrNameLst>
                                          <p:attrName>ppt_x</p:attrName>
                                          <p:attrName>ppt_y</p:attrName>
                                        </p:attrNameLst>
                                      </p:cBhvr>
                                      <p:rCtr x="-2865" y="-995"/>
                                    </p:animMotion>
                                  </p:childTnLst>
                                </p:cTn>
                              </p:par>
                            </p:childTnLst>
                          </p:cTn>
                        </p:par>
                        <p:par>
                          <p:cTn id="57" fill="hold" nodeType="afterGroup">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nodeType="afterGroup">
                            <p:stCondLst>
                              <p:cond delay="5000"/>
                            </p:stCondLst>
                            <p:childTnLst>
                              <p:par>
                                <p:cTn id="62" presetID="1" presetClass="entr" presetSubtype="0" fill="hold" grpId="1" nodeType="after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par>
                                <p:cTn id="64" presetID="42" presetClass="path" presetSubtype="0" accel="50000" decel="50000" fill="hold" grpId="0" nodeType="withEffect">
                                  <p:stCondLst>
                                    <p:cond delay="0"/>
                                  </p:stCondLst>
                                  <p:childTnLst>
                                    <p:animMotion origin="layout" path="M -1.25E-06 1.48148E-06 L 0.03867 0.05764" pathEditMode="relative" rAng="0" ptsTypes="AA">
                                      <p:cBhvr>
                                        <p:cTn id="65" dur="1000" spd="-100000" fill="hold"/>
                                        <p:tgtEl>
                                          <p:spTgt spid="12"/>
                                        </p:tgtEl>
                                        <p:attrNameLst>
                                          <p:attrName>ppt_x</p:attrName>
                                          <p:attrName>ppt_y</p:attrName>
                                        </p:attrNameLst>
                                      </p:cBhvr>
                                      <p:rCtr x="1927" y="2870"/>
                                    </p:animMotion>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6" grpId="0"/>
      <p:bldP spid="47" grpId="0"/>
      <p:bldP spid="48" grpId="0"/>
      <p:bldP spid="12" grpId="0" animBg="1"/>
      <p:bldP spid="12" grpId="1" animBg="1"/>
      <p:bldP spid="53" grpId="0" animBg="1"/>
      <p:bldP spid="53" grpId="1" animBg="1"/>
      <p:bldP spid="54" grpId="0" animBg="1"/>
      <p:bldP spid="54" grpId="1" animBg="1"/>
      <p:bldP spid="7" grpId="0" animBg="1"/>
      <p:bldP spid="8" grpId="0" animBg="1"/>
      <p:bldP spid="9" grpId="0" animBg="1"/>
      <p:bldP spid="41" grpId="0"/>
      <p:bldP spid="49" grpId="0"/>
      <p:bldP spid="50"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2"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圆角矩形 29"/>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文本框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预期成效</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文本框 9"/>
          <p:cNvSpPr txBox="1"/>
          <p:nvPr/>
        </p:nvSpPr>
        <p:spPr>
          <a:xfrm>
            <a:off x="5254861"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效果评估</a:t>
            </a:r>
            <a:endParaRPr lang="zh-CN" altLang="en-US"/>
          </a:p>
        </p:txBody>
      </p:sp>
      <p:sp>
        <p:nvSpPr>
          <p:cNvPr id="35" name="文本框 9"/>
          <p:cNvSpPr txBox="1"/>
          <p:nvPr/>
        </p:nvSpPr>
        <p:spPr>
          <a:xfrm>
            <a:off x="3823832"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突发情况应对</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9"/>
          <p:cNvSpPr txBox="1"/>
          <p:nvPr/>
        </p:nvSpPr>
        <p:spPr>
          <a:xfrm>
            <a:off x="5254861"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备用图表</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文本框 9"/>
          <p:cNvSpPr txBox="1"/>
          <p:nvPr/>
        </p:nvSpPr>
        <p:spPr>
          <a:xfrm>
            <a:off x="3823831" y="1963431"/>
            <a:ext cx="3232445"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活动效果预期</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38" name="TextBox 20"/>
          <p:cNvSpPr txBox="1"/>
          <p:nvPr/>
        </p:nvSpPr>
        <p:spPr>
          <a:xfrm>
            <a:off x="2654454" y="2063919"/>
            <a:ext cx="803105" cy="1015663"/>
          </a:xfrm>
          <a:prstGeom prst="rect">
            <a:avLst/>
          </a:prstGeom>
          <a:noFill/>
        </p:spPr>
        <p:txBody>
          <a:bodyPr wrap="none" lIns="0" tIns="0" rIns="0" bIns="0" rtlCol="0">
            <a:spAutoFit/>
          </a:bodyPr>
          <a:lstStyle/>
          <a:p>
            <a:pPr algn="ctr"/>
            <a:r>
              <a:rPr lang="en-US" altLang="zh-CN" sz="6600" spc="300">
                <a:solidFill>
                  <a:schemeClr val="accent1"/>
                </a:solidFill>
                <a:latin typeface="Agency FB" panose="020b0503020202020204" pitchFamily="34" charset="0"/>
                <a:ea typeface="微软雅黑" panose="020b0503020204020204" pitchFamily="34" charset="-122"/>
              </a:rPr>
              <a:t>06</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57"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8" name="Freeform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59" name="组合 58"/>
          <p:cNvGrpSpPr/>
          <p:nvPr/>
        </p:nvGrpSpPr>
        <p:grpSpPr>
          <a:xfrm>
            <a:off x="5180602" y="4710983"/>
            <a:ext cx="189663" cy="221151"/>
            <a:chOff x="944563" y="3860794"/>
            <a:chExt cx="392112" cy="457207"/>
          </a:xfrm>
          <a:solidFill>
            <a:schemeClr val="bg1">
              <a:lumMod val="65000"/>
            </a:schemeClr>
          </a:solidFill>
        </p:grpSpPr>
        <p:sp>
          <p:nvSpPr>
            <p:cNvPr id="60" name="Freeform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61" name="Freeform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62" name="Freeform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63" name="Freeform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4" name="Freeform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65" name="组合 64"/>
          <p:cNvGrpSpPr/>
          <p:nvPr/>
        </p:nvGrpSpPr>
        <p:grpSpPr>
          <a:xfrm>
            <a:off x="5622921" y="4740665"/>
            <a:ext cx="236964" cy="161787"/>
            <a:chOff x="4913498" y="4006828"/>
            <a:chExt cx="359542" cy="245478"/>
          </a:xfrm>
          <a:solidFill>
            <a:schemeClr val="bg1">
              <a:lumMod val="65000"/>
            </a:schemeClr>
          </a:solidFill>
        </p:grpSpPr>
        <p:sp>
          <p:nvSpPr>
            <p:cNvPr id="66" name="任意多边形 65"/>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67" name="Freeform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25" name="五边形 24"/>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300"/>
                                        <p:tgtEl>
                                          <p:spTgt spid="37"/>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nodeType="afterGroup">
                            <p:stCondLst>
                              <p:cond delay="31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15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45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60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nodeType="withEffect">
                                  <p:stCondLst>
                                    <p:cond delay="75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5" grpId="0"/>
      <p:bldP spid="36" grpId="0"/>
      <p:bldP spid="37" grpId="0"/>
      <p:bldP spid="38" grpId="0"/>
      <p:bldP spid="57" grpId="0" animBg="1"/>
      <p:bldP spid="58" grpId="0" animBg="1"/>
      <p:bldP spid="63" grpId="0" animBg="1"/>
      <p:bldP spid="64" grpId="0" animBg="1"/>
      <p:bldP spid="25"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预期成效</a:t>
            </a:r>
            <a:endParaRPr lang="zh-CN" altLang="en-US"/>
          </a:p>
        </p:txBody>
      </p:sp>
      <p:sp>
        <p:nvSpPr>
          <p:cNvPr id="29" name="TextBox 30"/>
          <p:cNvSpPr txBox="1"/>
          <p:nvPr/>
        </p:nvSpPr>
        <p:spPr>
          <a:xfrm>
            <a:off x="635794" y="2727047"/>
            <a:ext cx="171228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预计参与人群</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263595" y="1206766"/>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用户满意度</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33" name="TextBox 30"/>
          <p:cNvSpPr txBox="1"/>
          <p:nvPr/>
        </p:nvSpPr>
        <p:spPr>
          <a:xfrm>
            <a:off x="5593965" y="1206766"/>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活动期收益</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6950114" y="2727047"/>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增强影响力</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22" name="Freeform 12"/>
          <p:cNvSpPr/>
          <p:nvPr/>
        </p:nvSpPr>
        <p:spPr bwMode="auto">
          <a:xfrm>
            <a:off x="2717767" y="3103960"/>
            <a:ext cx="1451372" cy="2039540"/>
          </a:xfrm>
          <a:custGeom>
            <a:gdLst>
              <a:gd name="T0" fmla="*/ 2757 w 2757"/>
              <a:gd name="T1" fmla="*/ 3864 h 3864"/>
              <a:gd name="T2" fmla="*/ 2757 w 2757"/>
              <a:gd name="T3" fmla="*/ 3056 h 3864"/>
              <a:gd name="T4" fmla="*/ 1462 w 2757"/>
              <a:gd name="T5" fmla="*/ 661 h 3864"/>
              <a:gd name="T6" fmla="*/ 722 w 2757"/>
              <a:gd name="T7" fmla="*/ 202 h 3864"/>
              <a:gd name="T8" fmla="*/ 805 w 2757"/>
              <a:gd name="T9" fmla="*/ 67 h 3864"/>
              <a:gd name="T10" fmla="*/ 759 w 2757"/>
              <a:gd name="T11" fmla="*/ 2 h 3864"/>
              <a:gd name="T12" fmla="*/ 51 w 2757"/>
              <a:gd name="T13" fmla="*/ 34 h 3864"/>
              <a:gd name="T14" fmla="*/ 12 w 2757"/>
              <a:gd name="T15" fmla="*/ 97 h 3864"/>
              <a:gd name="T16" fmla="*/ 307 w 2757"/>
              <a:gd name="T17" fmla="*/ 737 h 3864"/>
              <a:gd name="T18" fmla="*/ 384 w 2757"/>
              <a:gd name="T19" fmla="*/ 752 h 3864"/>
              <a:gd name="T20" fmla="*/ 480 w 2757"/>
              <a:gd name="T21" fmla="*/ 595 h 3864"/>
              <a:gd name="T22" fmla="*/ 1161 w 2757"/>
              <a:gd name="T23" fmla="*/ 1018 h 3864"/>
              <a:gd name="T24" fmla="*/ 2295 w 2757"/>
              <a:gd name="T25" fmla="*/ 3002 h 3864"/>
              <a:gd name="T26" fmla="*/ 2295 w 2757"/>
              <a:gd name="T27" fmla="*/ 3864 h 3864"/>
              <a:gd name="T28" fmla="*/ 2757 w 2757"/>
              <a:gd name="T29" fmla="*/ 3864 h 3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3">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3" name="Freeform 13"/>
          <p:cNvSpPr/>
          <p:nvPr/>
        </p:nvSpPr>
        <p:spPr bwMode="auto">
          <a:xfrm>
            <a:off x="3608354" y="2313385"/>
            <a:ext cx="912019" cy="2830115"/>
          </a:xfrm>
          <a:custGeom>
            <a:gdLst>
              <a:gd name="T0" fmla="*/ 1270 w 1732"/>
              <a:gd name="T1" fmla="*/ 5362 h 5362"/>
              <a:gd name="T2" fmla="*/ 1732 w 1732"/>
              <a:gd name="T3" fmla="*/ 5362 h 5362"/>
              <a:gd name="T4" fmla="*/ 1732 w 1732"/>
              <a:gd name="T5" fmla="*/ 4676 h 5362"/>
              <a:gd name="T6" fmla="*/ 1128 w 1732"/>
              <a:gd name="T7" fmla="*/ 1513 h 5362"/>
              <a:gd name="T8" fmla="*/ 647 w 1732"/>
              <a:gd name="T9" fmla="*/ 526 h 5362"/>
              <a:gd name="T10" fmla="*/ 791 w 1732"/>
              <a:gd name="T11" fmla="*/ 459 h 5362"/>
              <a:gd name="T12" fmla="*/ 789 w 1732"/>
              <a:gd name="T13" fmla="*/ 379 h 5362"/>
              <a:gd name="T14" fmla="*/ 181 w 1732"/>
              <a:gd name="T15" fmla="*/ 14 h 5362"/>
              <a:gd name="T16" fmla="*/ 114 w 1732"/>
              <a:gd name="T17" fmla="*/ 45 h 5362"/>
              <a:gd name="T18" fmla="*/ 5 w 1732"/>
              <a:gd name="T19" fmla="*/ 742 h 5362"/>
              <a:gd name="T20" fmla="*/ 61 w 1732"/>
              <a:gd name="T21" fmla="*/ 797 h 5362"/>
              <a:gd name="T22" fmla="*/ 227 w 1732"/>
              <a:gd name="T23" fmla="*/ 720 h 5362"/>
              <a:gd name="T24" fmla="*/ 734 w 1732"/>
              <a:gd name="T25" fmla="*/ 1758 h 5362"/>
              <a:gd name="T26" fmla="*/ 1270 w 1732"/>
              <a:gd name="T27" fmla="*/ 4472 h 5362"/>
              <a:gd name="T28" fmla="*/ 1270 w 1732"/>
              <a:gd name="T29" fmla="*/ 5362 h 5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1" h="5362">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4" name="Freeform 14"/>
          <p:cNvSpPr/>
          <p:nvPr/>
        </p:nvSpPr>
        <p:spPr bwMode="auto">
          <a:xfrm>
            <a:off x="5007339" y="3103960"/>
            <a:ext cx="1450181" cy="2039540"/>
          </a:xfrm>
          <a:custGeom>
            <a:gdLst>
              <a:gd name="T0" fmla="*/ 0 w 2757"/>
              <a:gd name="T1" fmla="*/ 3864 h 3864"/>
              <a:gd name="T2" fmla="*/ 0 w 2757"/>
              <a:gd name="T3" fmla="*/ 3056 h 3864"/>
              <a:gd name="T4" fmla="*/ 1295 w 2757"/>
              <a:gd name="T5" fmla="*/ 661 h 3864"/>
              <a:gd name="T6" fmla="*/ 2035 w 2757"/>
              <a:gd name="T7" fmla="*/ 202 h 3864"/>
              <a:gd name="T8" fmla="*/ 1952 w 2757"/>
              <a:gd name="T9" fmla="*/ 67 h 3864"/>
              <a:gd name="T10" fmla="*/ 1998 w 2757"/>
              <a:gd name="T11" fmla="*/ 2 h 3864"/>
              <a:gd name="T12" fmla="*/ 2706 w 2757"/>
              <a:gd name="T13" fmla="*/ 34 h 3864"/>
              <a:gd name="T14" fmla="*/ 2745 w 2757"/>
              <a:gd name="T15" fmla="*/ 97 h 3864"/>
              <a:gd name="T16" fmla="*/ 2450 w 2757"/>
              <a:gd name="T17" fmla="*/ 737 h 3864"/>
              <a:gd name="T18" fmla="*/ 2373 w 2757"/>
              <a:gd name="T19" fmla="*/ 752 h 3864"/>
              <a:gd name="T20" fmla="*/ 2277 w 2757"/>
              <a:gd name="T21" fmla="*/ 595 h 3864"/>
              <a:gd name="T22" fmla="*/ 1596 w 2757"/>
              <a:gd name="T23" fmla="*/ 1018 h 3864"/>
              <a:gd name="T24" fmla="*/ 462 w 2757"/>
              <a:gd name="T25" fmla="*/ 3002 h 3864"/>
              <a:gd name="T26" fmla="*/ 462 w 2757"/>
              <a:gd name="T27" fmla="*/ 3864 h 3864"/>
              <a:gd name="T28" fmla="*/ 0 w 2757"/>
              <a:gd name="T29" fmla="*/ 3864 h 3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3">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6" name="Freeform 15"/>
          <p:cNvSpPr/>
          <p:nvPr/>
        </p:nvSpPr>
        <p:spPr bwMode="auto">
          <a:xfrm>
            <a:off x="4656103" y="2313385"/>
            <a:ext cx="910829" cy="2830115"/>
          </a:xfrm>
          <a:custGeom>
            <a:gdLst>
              <a:gd name="T0" fmla="*/ 462 w 1732"/>
              <a:gd name="T1" fmla="*/ 5362 h 5362"/>
              <a:gd name="T2" fmla="*/ 0 w 1732"/>
              <a:gd name="T3" fmla="*/ 5362 h 5362"/>
              <a:gd name="T4" fmla="*/ 0 w 1732"/>
              <a:gd name="T5" fmla="*/ 4676 h 5362"/>
              <a:gd name="T6" fmla="*/ 604 w 1732"/>
              <a:gd name="T7" fmla="*/ 1513 h 5362"/>
              <a:gd name="T8" fmla="*/ 1086 w 1732"/>
              <a:gd name="T9" fmla="*/ 526 h 5362"/>
              <a:gd name="T10" fmla="*/ 941 w 1732"/>
              <a:gd name="T11" fmla="*/ 459 h 5362"/>
              <a:gd name="T12" fmla="*/ 944 w 1732"/>
              <a:gd name="T13" fmla="*/ 379 h 5362"/>
              <a:gd name="T14" fmla="*/ 1552 w 1732"/>
              <a:gd name="T15" fmla="*/ 14 h 5362"/>
              <a:gd name="T16" fmla="*/ 1618 w 1732"/>
              <a:gd name="T17" fmla="*/ 45 h 5362"/>
              <a:gd name="T18" fmla="*/ 1727 w 1732"/>
              <a:gd name="T19" fmla="*/ 742 h 5362"/>
              <a:gd name="T20" fmla="*/ 1671 w 1732"/>
              <a:gd name="T21" fmla="*/ 797 h 5362"/>
              <a:gd name="T22" fmla="*/ 1505 w 1732"/>
              <a:gd name="T23" fmla="*/ 720 h 5362"/>
              <a:gd name="T24" fmla="*/ 999 w 1732"/>
              <a:gd name="T25" fmla="*/ 1758 h 5362"/>
              <a:gd name="T26" fmla="*/ 462 w 1732"/>
              <a:gd name="T27" fmla="*/ 4472 h 5362"/>
              <a:gd name="T28" fmla="*/ 462 w 1732"/>
              <a:gd name="T29" fmla="*/ 5362 h 5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1" h="5362">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43" name="TextBox 29"/>
          <p:cNvSpPr txBox="1"/>
          <p:nvPr/>
        </p:nvSpPr>
        <p:spPr>
          <a:xfrm>
            <a:off x="518109" y="3146258"/>
            <a:ext cx="1947658" cy="577081"/>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29"/>
          <p:cNvSpPr txBox="1"/>
          <p:nvPr/>
        </p:nvSpPr>
        <p:spPr>
          <a:xfrm>
            <a:off x="6674849" y="3146258"/>
            <a:ext cx="1947658" cy="577081"/>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29"/>
          <p:cNvSpPr txBox="1"/>
          <p:nvPr/>
        </p:nvSpPr>
        <p:spPr>
          <a:xfrm>
            <a:off x="1755178" y="1625977"/>
            <a:ext cx="2413961"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29"/>
          <p:cNvSpPr txBox="1"/>
          <p:nvPr/>
        </p:nvSpPr>
        <p:spPr>
          <a:xfrm>
            <a:off x="5085547" y="1625977"/>
            <a:ext cx="2413961"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90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120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3" grpId="0"/>
      <p:bldP spid="44" grpId="0"/>
      <p:bldP spid="45" grpId="0"/>
      <p:bldP spid="46"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效果评估</a:t>
            </a:r>
            <a:endParaRPr lang="zh-CN" altLang="en-US"/>
          </a:p>
        </p:txBody>
      </p:sp>
      <p:sp>
        <p:nvSpPr>
          <p:cNvPr id="10" name="任意多边形 9"/>
          <p:cNvSpPr/>
          <p:nvPr/>
        </p:nvSpPr>
        <p:spPr>
          <a:xfrm>
            <a:off x="1" y="1113588"/>
            <a:ext cx="4745627" cy="3387232"/>
          </a:xfrm>
          <a:custGeom>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3">
              <a:extLst>
                <a:ext uri="{28A0092B-C50C-407E-A947-70E740481C1C}">
                  <a14:useLocalDpi xmlns:a14="http://schemas.microsoft.com/office/drawing/2010/main" val="0"/>
                </a:ext>
              </a:extLst>
            </a:blip>
            <a:stretch>
              <a:fillRect t="-5891" b="-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8" name="组合 17"/>
          <p:cNvGrpSpPr/>
          <p:nvPr/>
        </p:nvGrpSpPr>
        <p:grpSpPr>
          <a:xfrm>
            <a:off x="3967846" y="1448767"/>
            <a:ext cx="1555561" cy="830983"/>
            <a:chOff x="5290461" y="1931689"/>
            <a:chExt cx="2074081" cy="1107977"/>
          </a:xfrm>
        </p:grpSpPr>
        <p:sp>
          <p:nvSpPr>
            <p:cNvPr id="6" name="平行四边形 5"/>
            <p:cNvSpPr/>
            <p:nvPr/>
          </p:nvSpPr>
          <p:spPr>
            <a:xfrm>
              <a:off x="5290461" y="1931689"/>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30"/>
            <p:cNvSpPr txBox="1"/>
            <p:nvPr/>
          </p:nvSpPr>
          <p:spPr>
            <a:xfrm>
              <a:off x="5644297" y="2270234"/>
              <a:ext cx="1417603"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认知度</a:t>
              </a:r>
              <a:endParaRPr lang="zh-CN" altLang="en-US" sz="2100" b="1">
                <a:solidFill>
                  <a:schemeClr val="bg1"/>
                </a:solidFill>
                <a:latin typeface="微软雅黑" panose="020b0503020204020204" pitchFamily="34" charset="-122"/>
                <a:ea typeface="微软雅黑" panose="020b0503020204020204" pitchFamily="34" charset="-122"/>
              </a:endParaRPr>
            </a:p>
          </p:txBody>
        </p:sp>
      </p:grpSp>
      <p:sp>
        <p:nvSpPr>
          <p:cNvPr id="12" name="TextBox 29"/>
          <p:cNvSpPr txBox="1"/>
          <p:nvPr/>
        </p:nvSpPr>
        <p:spPr>
          <a:xfrm>
            <a:off x="5706127" y="1575718"/>
            <a:ext cx="2909739"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活动对提升品牌认知度的贡献程度，概括精炼言简意赅的说明分项内容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5523407" y="2499865"/>
            <a:ext cx="3092459"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活动对转化竞争对手潜在客户的贡献程度，概括精炼言简意赅的说明分项内容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5307313" y="3520192"/>
            <a:ext cx="3315194" cy="384721"/>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活动对提升品牌吸引力的贡献程度，概括精炼言简意赅的说明分项内容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751752" y="2372914"/>
            <a:ext cx="1555561" cy="830983"/>
            <a:chOff x="5002336" y="3163885"/>
            <a:chExt cx="2074081" cy="1107977"/>
          </a:xfrm>
        </p:grpSpPr>
        <p:sp>
          <p:nvSpPr>
            <p:cNvPr id="7" name="平行四边形 6"/>
            <p:cNvSpPr/>
            <p:nvPr/>
          </p:nvSpPr>
          <p:spPr>
            <a:xfrm>
              <a:off x="5002336" y="3163885"/>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0"/>
            <p:cNvSpPr txBox="1"/>
            <p:nvPr/>
          </p:nvSpPr>
          <p:spPr>
            <a:xfrm>
              <a:off x="5342309" y="3502430"/>
              <a:ext cx="1417603"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转换度</a:t>
              </a:r>
              <a:endParaRPr lang="zh-CN" altLang="en-US" sz="21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535805" y="3297061"/>
            <a:ext cx="1555561" cy="830983"/>
            <a:chOff x="4714406" y="4396081"/>
            <a:chExt cx="2074081" cy="1107977"/>
          </a:xfrm>
        </p:grpSpPr>
        <p:sp>
          <p:nvSpPr>
            <p:cNvPr id="8" name="平行四边形 7"/>
            <p:cNvSpPr/>
            <p:nvPr/>
          </p:nvSpPr>
          <p:spPr>
            <a:xfrm>
              <a:off x="4714406" y="4396081"/>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5071875" y="4734626"/>
              <a:ext cx="1417603" cy="430887"/>
            </a:xfrm>
            <a:prstGeom prst="rect">
              <a:avLst/>
            </a:prstGeom>
            <a:noFill/>
          </p:spPr>
          <p:txBody>
            <a:bodyPr wrap="square" lIns="0" tIns="0" rIns="0" bIns="0"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说服度</a:t>
              </a:r>
              <a:endParaRPr lang="zh-CN" altLang="en-US" sz="21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3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7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突发情况应对</a:t>
            </a:r>
            <a:endParaRPr lang="zh-CN" altLang="en-US"/>
          </a:p>
        </p:txBody>
      </p:sp>
      <p:sp>
        <p:nvSpPr>
          <p:cNvPr id="46" name="TextBox 30"/>
          <p:cNvSpPr txBox="1"/>
          <p:nvPr/>
        </p:nvSpPr>
        <p:spPr>
          <a:xfrm>
            <a:off x="870638" y="2248585"/>
            <a:ext cx="171228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前期预防</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48" name="TextBox 30"/>
          <p:cNvSpPr txBox="1"/>
          <p:nvPr/>
        </p:nvSpPr>
        <p:spPr>
          <a:xfrm>
            <a:off x="3873437" y="1171488"/>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现场勘查</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49" name="TextBox 30"/>
          <p:cNvSpPr txBox="1"/>
          <p:nvPr/>
        </p:nvSpPr>
        <p:spPr>
          <a:xfrm>
            <a:off x="6716963" y="2248586"/>
            <a:ext cx="1397126" cy="323165"/>
          </a:xfrm>
          <a:prstGeom prst="rect">
            <a:avLst/>
          </a:prstGeom>
          <a:noFill/>
        </p:spPr>
        <p:txBody>
          <a:bodyPr wrap="square" lIns="0" tIns="0" rIns="0" bIns="0" rtlCol="0">
            <a:spAutoFit/>
          </a:bodyPr>
          <a:lstStyle/>
          <a:p>
            <a:pPr algn="ctr"/>
            <a:r>
              <a:rPr lang="zh-CN" altLang="en-US" sz="2100" b="1">
                <a:solidFill>
                  <a:schemeClr val="accent1"/>
                </a:solidFill>
                <a:latin typeface="微软雅黑" panose="020b0503020204020204" pitchFamily="34" charset="-122"/>
                <a:ea typeface="微软雅黑" panose="020b0503020204020204" pitchFamily="34" charset="-122"/>
              </a:rPr>
              <a:t>人员就位</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50" name="TextBox 29"/>
          <p:cNvSpPr txBox="1"/>
          <p:nvPr/>
        </p:nvSpPr>
        <p:spPr>
          <a:xfrm>
            <a:off x="518109" y="2667796"/>
            <a:ext cx="2417347"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29"/>
          <p:cNvSpPr txBox="1"/>
          <p:nvPr/>
        </p:nvSpPr>
        <p:spPr>
          <a:xfrm>
            <a:off x="3133725" y="1590699"/>
            <a:ext cx="2876550" cy="384721"/>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29"/>
          <p:cNvSpPr txBox="1"/>
          <p:nvPr/>
        </p:nvSpPr>
        <p:spPr>
          <a:xfrm>
            <a:off x="6208546" y="2667797"/>
            <a:ext cx="2413961" cy="373244"/>
          </a:xfrm>
          <a:prstGeom prst="rect">
            <a:avLst/>
          </a:prstGeom>
          <a:noFill/>
        </p:spPr>
        <p:txBody>
          <a:bodyPr wrap="square" lIns="0" tIns="0" rIns="0" bIns="0" rtlCol="0">
            <a:spAutoFit/>
          </a:bodyPr>
          <a:lstStyle/>
          <a:p>
            <a:pPr algn="just">
              <a:lnSpc>
                <a:spcPts val="15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30"/>
          <p:cNvSpPr txBox="1"/>
          <p:nvPr/>
        </p:nvSpPr>
        <p:spPr>
          <a:xfrm>
            <a:off x="2398859" y="3950369"/>
            <a:ext cx="1712286" cy="507831"/>
          </a:xfrm>
          <a:prstGeom prst="rect">
            <a:avLst/>
          </a:prstGeom>
          <a:noFill/>
        </p:spPr>
        <p:txBody>
          <a:bodyPr wrap="square" lIns="0" tIns="0" rIns="0" bIns="0" rtlCol="0">
            <a:spAutoFit/>
          </a:bodyPr>
          <a:lstStyle/>
          <a:p>
            <a:pPr algn="ctr"/>
            <a:r>
              <a:rPr lang="zh-CN" altLang="en-US" sz="3300">
                <a:solidFill>
                  <a:schemeClr val="tx1">
                    <a:lumMod val="75000"/>
                    <a:lumOff val="25000"/>
                  </a:schemeClr>
                </a:solidFill>
                <a:latin typeface="微软雅黑" panose="020b0503020204020204" pitchFamily="34" charset="-122"/>
                <a:ea typeface="微软雅黑" panose="020b0503020204020204" pitchFamily="34" charset="-122"/>
              </a:rPr>
              <a:t>未雨绸缪</a:t>
            </a:r>
            <a:endParaRPr lang="zh-CN" altLang="en-US" sz="3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30"/>
          <p:cNvSpPr txBox="1"/>
          <p:nvPr/>
        </p:nvSpPr>
        <p:spPr>
          <a:xfrm>
            <a:off x="4940551" y="3950369"/>
            <a:ext cx="1712286" cy="507831"/>
          </a:xfrm>
          <a:prstGeom prst="rect">
            <a:avLst/>
          </a:prstGeom>
          <a:noFill/>
        </p:spPr>
        <p:txBody>
          <a:bodyPr wrap="square" lIns="0" tIns="0" rIns="0" bIns="0" rtlCol="0">
            <a:spAutoFit/>
          </a:bodyPr>
          <a:lstStyle/>
          <a:p>
            <a:pPr algn="ctr"/>
            <a:r>
              <a:rPr lang="zh-CN" altLang="en-US" sz="3300">
                <a:solidFill>
                  <a:schemeClr val="tx1">
                    <a:lumMod val="75000"/>
                    <a:lumOff val="25000"/>
                  </a:schemeClr>
                </a:solidFill>
                <a:latin typeface="微软雅黑" panose="020b0503020204020204" pitchFamily="34" charset="-122"/>
                <a:ea typeface="微软雅黑" panose="020b0503020204020204" pitchFamily="34" charset="-122"/>
              </a:rPr>
              <a:t>安全第一</a:t>
            </a:r>
            <a:endParaRPr lang="zh-CN" altLang="en-US" sz="33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3082529" y="2247714"/>
            <a:ext cx="2978944" cy="2800552"/>
            <a:chOff x="4110038" y="3028978"/>
            <a:chExt cx="3971925" cy="3734069"/>
          </a:xfrm>
        </p:grpSpPr>
        <p:sp>
          <p:nvSpPr>
            <p:cNvPr id="9" name="Freeform 5"/>
            <p:cNvSpPr/>
            <p:nvPr/>
          </p:nvSpPr>
          <p:spPr bwMode="auto">
            <a:xfrm>
              <a:off x="4110038" y="3236941"/>
              <a:ext cx="1985963" cy="1584325"/>
            </a:xfrm>
            <a:custGeom>
              <a:gdLst>
                <a:gd name="T0" fmla="*/ 211 w 429"/>
                <a:gd name="T1" fmla="*/ 335 h 342"/>
                <a:gd name="T2" fmla="*/ 429 w 429"/>
                <a:gd name="T3" fmla="*/ 0 h 342"/>
                <a:gd name="T4" fmla="*/ 429 w 429"/>
                <a:gd name="T5" fmla="*/ 0 h 342"/>
                <a:gd name="T6" fmla="*/ 3 w 429"/>
                <a:gd name="T7" fmla="*/ 297 h 342"/>
                <a:gd name="T8" fmla="*/ 26 w 429"/>
                <a:gd name="T9" fmla="*/ 318 h 342"/>
                <a:gd name="T10" fmla="*/ 209 w 429"/>
                <a:gd name="T11" fmla="*/ 339 h 342"/>
                <a:gd name="T12" fmla="*/ 214 w 429"/>
                <a:gd name="T13" fmla="*/ 342 h 342"/>
                <a:gd name="T14" fmla="*/ 211 w 429"/>
                <a:gd name="T15" fmla="*/ 335 h 34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42">
                  <a:moveTo>
                    <a:pt x="211" y="335"/>
                  </a:moveTo>
                  <a:cubicBezTo>
                    <a:pt x="242" y="135"/>
                    <a:pt x="329" y="0"/>
                    <a:pt x="429" y="0"/>
                  </a:cubicBezTo>
                  <a:cubicBezTo>
                    <a:pt x="429" y="0"/>
                    <a:pt x="429" y="0"/>
                    <a:pt x="429" y="0"/>
                  </a:cubicBezTo>
                  <a:cubicBezTo>
                    <a:pt x="236" y="0"/>
                    <a:pt x="65" y="119"/>
                    <a:pt x="3" y="297"/>
                  </a:cubicBezTo>
                  <a:cubicBezTo>
                    <a:pt x="0" y="306"/>
                    <a:pt x="8" y="324"/>
                    <a:pt x="26" y="318"/>
                  </a:cubicBezTo>
                  <a:cubicBezTo>
                    <a:pt x="87" y="298"/>
                    <a:pt x="164" y="301"/>
                    <a:pt x="209" y="339"/>
                  </a:cubicBezTo>
                  <a:cubicBezTo>
                    <a:pt x="210" y="341"/>
                    <a:pt x="212" y="341"/>
                    <a:pt x="214" y="342"/>
                  </a:cubicBezTo>
                  <a:cubicBezTo>
                    <a:pt x="212" y="340"/>
                    <a:pt x="211" y="338"/>
                    <a:pt x="211" y="33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6"/>
            <p:cNvSpPr/>
            <p:nvPr/>
          </p:nvSpPr>
          <p:spPr bwMode="auto">
            <a:xfrm>
              <a:off x="6096000" y="3236941"/>
              <a:ext cx="1985963" cy="1589088"/>
            </a:xfrm>
            <a:custGeom>
              <a:gdLst>
                <a:gd name="T0" fmla="*/ 425 w 429"/>
                <a:gd name="T1" fmla="*/ 297 h 343"/>
                <a:gd name="T2" fmla="*/ 0 w 429"/>
                <a:gd name="T3" fmla="*/ 0 h 343"/>
                <a:gd name="T4" fmla="*/ 217 w 429"/>
                <a:gd name="T5" fmla="*/ 335 h 343"/>
                <a:gd name="T6" fmla="*/ 212 w 429"/>
                <a:gd name="T7" fmla="*/ 343 h 343"/>
                <a:gd name="T8" fmla="*/ 220 w 429"/>
                <a:gd name="T9" fmla="*/ 338 h 343"/>
                <a:gd name="T10" fmla="*/ 403 w 429"/>
                <a:gd name="T11" fmla="*/ 318 h 343"/>
                <a:gd name="T12" fmla="*/ 425 w 429"/>
                <a:gd name="T13" fmla="*/ 297 h 343"/>
              </a:gdLst>
              <a:cxnLst>
                <a:cxn ang="0">
                  <a:pos x="T0" y="T1"/>
                </a:cxn>
                <a:cxn ang="0">
                  <a:pos x="T2" y="T3"/>
                </a:cxn>
                <a:cxn ang="0">
                  <a:pos x="T4" y="T5"/>
                </a:cxn>
                <a:cxn ang="0">
                  <a:pos x="T6" y="T7"/>
                </a:cxn>
                <a:cxn ang="0">
                  <a:pos x="T8" y="T9"/>
                </a:cxn>
                <a:cxn ang="0">
                  <a:pos x="T10" y="T11"/>
                </a:cxn>
                <a:cxn ang="0">
                  <a:pos x="T12" y="T13"/>
                </a:cxn>
              </a:cxnLst>
              <a:rect l="0" t="0" r="r" b="b"/>
              <a:pathLst>
                <a:path w="429" h="343">
                  <a:moveTo>
                    <a:pt x="425" y="297"/>
                  </a:moveTo>
                  <a:cubicBezTo>
                    <a:pt x="362" y="119"/>
                    <a:pt x="192" y="0"/>
                    <a:pt x="0" y="0"/>
                  </a:cubicBezTo>
                  <a:cubicBezTo>
                    <a:pt x="99" y="0"/>
                    <a:pt x="187" y="135"/>
                    <a:pt x="217" y="335"/>
                  </a:cubicBezTo>
                  <a:cubicBezTo>
                    <a:pt x="217" y="339"/>
                    <a:pt x="215" y="341"/>
                    <a:pt x="212" y="343"/>
                  </a:cubicBezTo>
                  <a:cubicBezTo>
                    <a:pt x="215" y="342"/>
                    <a:pt x="217" y="341"/>
                    <a:pt x="220" y="338"/>
                  </a:cubicBezTo>
                  <a:cubicBezTo>
                    <a:pt x="276" y="290"/>
                    <a:pt x="377" y="308"/>
                    <a:pt x="403" y="318"/>
                  </a:cubicBezTo>
                  <a:cubicBezTo>
                    <a:pt x="417" y="323"/>
                    <a:pt x="429" y="308"/>
                    <a:pt x="425" y="2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7"/>
            <p:cNvSpPr/>
            <p:nvPr/>
          </p:nvSpPr>
          <p:spPr bwMode="auto">
            <a:xfrm>
              <a:off x="5151438" y="3236941"/>
              <a:ext cx="1906588" cy="1593850"/>
            </a:xfrm>
            <a:custGeom>
              <a:gdLst>
                <a:gd name="T0" fmla="*/ 404 w 412"/>
                <a:gd name="T1" fmla="*/ 337 h 344"/>
                <a:gd name="T2" fmla="*/ 204 w 412"/>
                <a:gd name="T3" fmla="*/ 0 h 344"/>
                <a:gd name="T4" fmla="*/ 204 w 412"/>
                <a:gd name="T5" fmla="*/ 0 h 344"/>
                <a:gd name="T6" fmla="*/ 3 w 412"/>
                <a:gd name="T7" fmla="*/ 338 h 344"/>
                <a:gd name="T8" fmla="*/ 0 w 412"/>
                <a:gd name="T9" fmla="*/ 342 h 344"/>
                <a:gd name="T10" fmla="*/ 7 w 412"/>
                <a:gd name="T11" fmla="*/ 340 h 344"/>
                <a:gd name="T12" fmla="*/ 399 w 412"/>
                <a:gd name="T13" fmla="*/ 340 h 344"/>
                <a:gd name="T14" fmla="*/ 412 w 412"/>
                <a:gd name="T15" fmla="*/ 344 h 344"/>
                <a:gd name="T16" fmla="*/ 404 w 412"/>
                <a:gd name="T17" fmla="*/ 337 h 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44">
                  <a:moveTo>
                    <a:pt x="404" y="337"/>
                  </a:moveTo>
                  <a:cubicBezTo>
                    <a:pt x="375" y="145"/>
                    <a:pt x="295" y="0"/>
                    <a:pt x="204" y="0"/>
                  </a:cubicBezTo>
                  <a:cubicBezTo>
                    <a:pt x="204" y="0"/>
                    <a:pt x="204" y="0"/>
                    <a:pt x="204" y="0"/>
                  </a:cubicBezTo>
                  <a:cubicBezTo>
                    <a:pt x="112" y="0"/>
                    <a:pt x="32" y="146"/>
                    <a:pt x="3" y="338"/>
                  </a:cubicBezTo>
                  <a:cubicBezTo>
                    <a:pt x="3" y="340"/>
                    <a:pt x="1" y="341"/>
                    <a:pt x="0" y="342"/>
                  </a:cubicBezTo>
                  <a:cubicBezTo>
                    <a:pt x="3" y="342"/>
                    <a:pt x="5" y="341"/>
                    <a:pt x="7" y="340"/>
                  </a:cubicBezTo>
                  <a:cubicBezTo>
                    <a:pt x="86" y="291"/>
                    <a:pt x="330" y="297"/>
                    <a:pt x="399" y="340"/>
                  </a:cubicBezTo>
                  <a:cubicBezTo>
                    <a:pt x="404" y="343"/>
                    <a:pt x="408" y="344"/>
                    <a:pt x="412" y="344"/>
                  </a:cubicBezTo>
                  <a:cubicBezTo>
                    <a:pt x="408" y="344"/>
                    <a:pt x="405" y="341"/>
                    <a:pt x="404" y="33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9"/>
            <p:cNvSpPr/>
            <p:nvPr/>
          </p:nvSpPr>
          <p:spPr bwMode="auto">
            <a:xfrm>
              <a:off x="6003925" y="3028978"/>
              <a:ext cx="184150" cy="166688"/>
            </a:xfrm>
            <a:custGeom>
              <a:gdLst>
                <a:gd name="T0" fmla="*/ 20 w 40"/>
                <a:gd name="T1" fmla="*/ 0 h 36"/>
                <a:gd name="T2" fmla="*/ 0 w 40"/>
                <a:gd name="T3" fmla="*/ 20 h 36"/>
                <a:gd name="T4" fmla="*/ 0 w 40"/>
                <a:gd name="T5" fmla="*/ 36 h 36"/>
                <a:gd name="T6" fmla="*/ 20 w 40"/>
                <a:gd name="T7" fmla="*/ 35 h 36"/>
                <a:gd name="T8" fmla="*/ 40 w 40"/>
                <a:gd name="T9" fmla="*/ 36 h 36"/>
                <a:gd name="T10" fmla="*/ 40 w 40"/>
                <a:gd name="T11" fmla="*/ 20 h 36"/>
                <a:gd name="T12" fmla="*/ 20 w 40"/>
                <a:gd name="T13" fmla="*/ 0 h 36"/>
              </a:gdLst>
              <a:cxnLst>
                <a:cxn ang="0">
                  <a:pos x="T0" y="T1"/>
                </a:cxn>
                <a:cxn ang="0">
                  <a:pos x="T2" y="T3"/>
                </a:cxn>
                <a:cxn ang="0">
                  <a:pos x="T4" y="T5"/>
                </a:cxn>
                <a:cxn ang="0">
                  <a:pos x="T6" y="T7"/>
                </a:cxn>
                <a:cxn ang="0">
                  <a:pos x="T8" y="T9"/>
                </a:cxn>
                <a:cxn ang="0">
                  <a:pos x="T10" y="T11"/>
                </a:cxn>
                <a:cxn ang="0">
                  <a:pos x="T12" y="T13"/>
                </a:cxn>
              </a:cxnLst>
              <a:rect l="0" t="0" r="r" b="b"/>
              <a:pathLst>
                <a:path w="40" h="36">
                  <a:moveTo>
                    <a:pt x="20" y="0"/>
                  </a:moveTo>
                  <a:cubicBezTo>
                    <a:pt x="9" y="0"/>
                    <a:pt x="0" y="9"/>
                    <a:pt x="0" y="20"/>
                  </a:cubicBezTo>
                  <a:cubicBezTo>
                    <a:pt x="0" y="36"/>
                    <a:pt x="0" y="36"/>
                    <a:pt x="0" y="36"/>
                  </a:cubicBezTo>
                  <a:cubicBezTo>
                    <a:pt x="6" y="36"/>
                    <a:pt x="13" y="35"/>
                    <a:pt x="20" y="35"/>
                  </a:cubicBezTo>
                  <a:cubicBezTo>
                    <a:pt x="26" y="35"/>
                    <a:pt x="33" y="36"/>
                    <a:pt x="40" y="36"/>
                  </a:cubicBezTo>
                  <a:cubicBezTo>
                    <a:pt x="40" y="20"/>
                    <a:pt x="40" y="20"/>
                    <a:pt x="40" y="20"/>
                  </a:cubicBezTo>
                  <a:cubicBezTo>
                    <a:pt x="40" y="9"/>
                    <a:pt x="31" y="0"/>
                    <a:pt x="20"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8" name="任意多边形 57"/>
            <p:cNvSpPr/>
            <p:nvPr/>
          </p:nvSpPr>
          <p:spPr bwMode="auto">
            <a:xfrm>
              <a:off x="5378450" y="4692797"/>
              <a:ext cx="809625" cy="2070250"/>
            </a:xfrm>
            <a:custGeom>
              <a:gdLst>
                <a:gd name="connsiteX0" fmla="*/ 624568 w 809625"/>
                <a:gd name="connsiteY0" fmla="*/ 0 h 2070250"/>
                <a:gd name="connsiteX1" fmla="*/ 809625 w 809625"/>
                <a:gd name="connsiteY1" fmla="*/ 0 h 2070250"/>
                <a:gd name="connsiteX2" fmla="*/ 809625 w 809625"/>
                <a:gd name="connsiteY2" fmla="*/ 115894 h 2070250"/>
                <a:gd name="connsiteX3" fmla="*/ 809625 w 809625"/>
                <a:gd name="connsiteY3" fmla="*/ 176362 h 2070250"/>
                <a:gd name="connsiteX4" fmla="*/ 809625 w 809625"/>
                <a:gd name="connsiteY4" fmla="*/ 178560 h 2070250"/>
                <a:gd name="connsiteX5" fmla="*/ 809625 w 809625"/>
                <a:gd name="connsiteY5" fmla="*/ 193944 h 2070250"/>
                <a:gd name="connsiteX6" fmla="*/ 809625 w 809625"/>
                <a:gd name="connsiteY6" fmla="*/ 226356 h 2070250"/>
                <a:gd name="connsiteX7" fmla="*/ 809625 w 809625"/>
                <a:gd name="connsiteY7" fmla="*/ 235700 h 2070250"/>
                <a:gd name="connsiteX8" fmla="*/ 809625 w 809625"/>
                <a:gd name="connsiteY8" fmla="*/ 317015 h 2070250"/>
                <a:gd name="connsiteX9" fmla="*/ 809625 w 809625"/>
                <a:gd name="connsiteY9" fmla="*/ 391143 h 2070250"/>
                <a:gd name="connsiteX10" fmla="*/ 809625 w 809625"/>
                <a:gd name="connsiteY10" fmla="*/ 451074 h 2070250"/>
                <a:gd name="connsiteX11" fmla="*/ 809625 w 809625"/>
                <a:gd name="connsiteY11" fmla="*/ 542004 h 2070250"/>
                <a:gd name="connsiteX12" fmla="*/ 809625 w 809625"/>
                <a:gd name="connsiteY12" fmla="*/ 621120 h 2070250"/>
                <a:gd name="connsiteX13" fmla="*/ 809625 w 809625"/>
                <a:gd name="connsiteY13" fmla="*/ 651064 h 2070250"/>
                <a:gd name="connsiteX14" fmla="*/ 809625 w 809625"/>
                <a:gd name="connsiteY14" fmla="*/ 763951 h 2070250"/>
                <a:gd name="connsiteX15" fmla="*/ 809625 w 809625"/>
                <a:gd name="connsiteY15" fmla="*/ 779904 h 2070250"/>
                <a:gd name="connsiteX16" fmla="*/ 809625 w 809625"/>
                <a:gd name="connsiteY16" fmla="*/ 927153 h 2070250"/>
                <a:gd name="connsiteX17" fmla="*/ 809625 w 809625"/>
                <a:gd name="connsiteY17" fmla="*/ 930171 h 2070250"/>
                <a:gd name="connsiteX18" fmla="*/ 809625 w 809625"/>
                <a:gd name="connsiteY18" fmla="*/ 1074661 h 2070250"/>
                <a:gd name="connsiteX19" fmla="*/ 809625 w 809625"/>
                <a:gd name="connsiteY19" fmla="*/ 1103515 h 2070250"/>
                <a:gd name="connsiteX20" fmla="*/ 809625 w 809625"/>
                <a:gd name="connsiteY20" fmla="*/ 1301582 h 2070250"/>
                <a:gd name="connsiteX21" fmla="*/ 809625 w 809625"/>
                <a:gd name="connsiteY21" fmla="*/ 1306212 h 2070250"/>
                <a:gd name="connsiteX22" fmla="*/ 809625 w 809625"/>
                <a:gd name="connsiteY22" fmla="*/ 1672024 h 2070250"/>
                <a:gd name="connsiteX23" fmla="*/ 402499 w 809625"/>
                <a:gd name="connsiteY23" fmla="*/ 2070250 h 2070250"/>
                <a:gd name="connsiteX24" fmla="*/ 0 w 809625"/>
                <a:gd name="connsiteY24" fmla="*/ 1672024 h 2070250"/>
                <a:gd name="connsiteX25" fmla="*/ 0 w 809625"/>
                <a:gd name="connsiteY25" fmla="*/ 1565522 h 2070250"/>
                <a:gd name="connsiteX26" fmla="*/ 92528 w 809625"/>
                <a:gd name="connsiteY26" fmla="*/ 1472911 h 2070250"/>
                <a:gd name="connsiteX27" fmla="*/ 185057 w 809625"/>
                <a:gd name="connsiteY27" fmla="*/ 1565522 h 2070250"/>
                <a:gd name="connsiteX28" fmla="*/ 185057 w 809625"/>
                <a:gd name="connsiteY28" fmla="*/ 1672024 h 2070250"/>
                <a:gd name="connsiteX29" fmla="*/ 402499 w 809625"/>
                <a:gd name="connsiteY29" fmla="*/ 1885029 h 2070250"/>
                <a:gd name="connsiteX30" fmla="*/ 624568 w 809625"/>
                <a:gd name="connsiteY30" fmla="*/ 1672024 h 2070250"/>
                <a:gd name="connsiteX31" fmla="*/ 624568 w 809625"/>
                <a:gd name="connsiteY31" fmla="*/ 1246015 h 2070250"/>
                <a:gd name="connsiteX32" fmla="*/ 624568 w 809625"/>
                <a:gd name="connsiteY32" fmla="*/ 1074661 h 2070250"/>
                <a:gd name="connsiteX33" fmla="*/ 624568 w 809625"/>
                <a:gd name="connsiteY33" fmla="*/ 1069653 h 2070250"/>
                <a:gd name="connsiteX34" fmla="*/ 624568 w 809625"/>
                <a:gd name="connsiteY34" fmla="*/ 176362 h 2070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625" h="2070250">
                  <a:moveTo>
                    <a:pt x="624568" y="0"/>
                  </a:moveTo>
                  <a:cubicBezTo>
                    <a:pt x="684712" y="0"/>
                    <a:pt x="744855" y="0"/>
                    <a:pt x="809625" y="0"/>
                  </a:cubicBezTo>
                  <a:cubicBezTo>
                    <a:pt x="809625" y="0"/>
                    <a:pt x="809625" y="0"/>
                    <a:pt x="809625" y="115894"/>
                  </a:cubicBezTo>
                  <a:lnTo>
                    <a:pt x="809625" y="176362"/>
                  </a:lnTo>
                  <a:lnTo>
                    <a:pt x="809625" y="178560"/>
                  </a:lnTo>
                  <a:lnTo>
                    <a:pt x="809625" y="193944"/>
                  </a:lnTo>
                  <a:lnTo>
                    <a:pt x="809625" y="226356"/>
                  </a:lnTo>
                  <a:lnTo>
                    <a:pt x="809625" y="235700"/>
                  </a:lnTo>
                  <a:lnTo>
                    <a:pt x="809625" y="317015"/>
                  </a:lnTo>
                  <a:lnTo>
                    <a:pt x="809625" y="391143"/>
                  </a:lnTo>
                  <a:lnTo>
                    <a:pt x="809625" y="451074"/>
                  </a:lnTo>
                  <a:lnTo>
                    <a:pt x="809625" y="542004"/>
                  </a:lnTo>
                  <a:lnTo>
                    <a:pt x="809625" y="621120"/>
                  </a:lnTo>
                  <a:lnTo>
                    <a:pt x="809625" y="651064"/>
                  </a:lnTo>
                  <a:lnTo>
                    <a:pt x="809625" y="763951"/>
                  </a:lnTo>
                  <a:lnTo>
                    <a:pt x="809625" y="779904"/>
                  </a:lnTo>
                  <a:lnTo>
                    <a:pt x="809625" y="927153"/>
                  </a:lnTo>
                  <a:lnTo>
                    <a:pt x="809625" y="930171"/>
                  </a:lnTo>
                  <a:lnTo>
                    <a:pt x="809625" y="1074661"/>
                  </a:lnTo>
                  <a:lnTo>
                    <a:pt x="809625" y="1103515"/>
                  </a:lnTo>
                  <a:cubicBezTo>
                    <a:pt x="809625" y="1165325"/>
                    <a:pt x="809625" y="1231256"/>
                    <a:pt x="809625" y="1301582"/>
                  </a:cubicBezTo>
                  <a:cubicBezTo>
                    <a:pt x="809625" y="1306212"/>
                    <a:pt x="809625" y="1306212"/>
                    <a:pt x="809625" y="1306212"/>
                  </a:cubicBezTo>
                  <a:cubicBezTo>
                    <a:pt x="809625" y="1306212"/>
                    <a:pt x="809625" y="1306212"/>
                    <a:pt x="809625" y="1672024"/>
                  </a:cubicBezTo>
                  <a:cubicBezTo>
                    <a:pt x="809625" y="1894290"/>
                    <a:pt x="624568" y="2070250"/>
                    <a:pt x="402499" y="2070250"/>
                  </a:cubicBezTo>
                  <a:cubicBezTo>
                    <a:pt x="180430" y="2070250"/>
                    <a:pt x="0" y="1894290"/>
                    <a:pt x="0" y="1672024"/>
                  </a:cubicBezTo>
                  <a:cubicBezTo>
                    <a:pt x="0" y="1672024"/>
                    <a:pt x="0" y="1672024"/>
                    <a:pt x="0" y="1565522"/>
                  </a:cubicBezTo>
                  <a:cubicBezTo>
                    <a:pt x="0" y="1514586"/>
                    <a:pt x="41638" y="1472911"/>
                    <a:pt x="92528" y="1472911"/>
                  </a:cubicBezTo>
                  <a:cubicBezTo>
                    <a:pt x="143419" y="1472911"/>
                    <a:pt x="185057" y="1514586"/>
                    <a:pt x="185057" y="1565522"/>
                  </a:cubicBezTo>
                  <a:cubicBezTo>
                    <a:pt x="185057" y="1565522"/>
                    <a:pt x="185057" y="1565522"/>
                    <a:pt x="185057" y="1672024"/>
                  </a:cubicBezTo>
                  <a:cubicBezTo>
                    <a:pt x="185057" y="1792418"/>
                    <a:pt x="282212" y="1885029"/>
                    <a:pt x="402499" y="1885029"/>
                  </a:cubicBezTo>
                  <a:cubicBezTo>
                    <a:pt x="522786" y="1885029"/>
                    <a:pt x="624568" y="1792418"/>
                    <a:pt x="624568" y="1672024"/>
                  </a:cubicBezTo>
                  <a:cubicBezTo>
                    <a:pt x="624568" y="1672024"/>
                    <a:pt x="624568" y="1672024"/>
                    <a:pt x="624568" y="1246015"/>
                  </a:cubicBezTo>
                  <a:lnTo>
                    <a:pt x="624568" y="1074661"/>
                  </a:lnTo>
                  <a:lnTo>
                    <a:pt x="624568" y="1069653"/>
                  </a:lnTo>
                  <a:lnTo>
                    <a:pt x="624568" y="17636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435">
                                          <p:stCondLst>
                                            <p:cond delay="0"/>
                                          </p:stCondLst>
                                        </p:cTn>
                                        <p:tgtEl>
                                          <p:spTgt spid="59"/>
                                        </p:tgtEl>
                                      </p:cBhvr>
                                    </p:animEffect>
                                    <p:anim calcmode="lin" valueType="num">
                                      <p:cBhvr>
                                        <p:cTn id="8"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13" dur="20">
                                          <p:stCondLst>
                                            <p:cond delay="487"/>
                                          </p:stCondLst>
                                        </p:cTn>
                                        <p:tgtEl>
                                          <p:spTgt spid="59"/>
                                        </p:tgtEl>
                                      </p:cBhvr>
                                      <p:to x="100000" y="60000"/>
                                    </p:animScale>
                                    <p:animScale>
                                      <p:cBhvr>
                                        <p:cTn id="14" dur="124" decel="50000">
                                          <p:stCondLst>
                                            <p:cond delay="507"/>
                                          </p:stCondLst>
                                        </p:cTn>
                                        <p:tgtEl>
                                          <p:spTgt spid="59"/>
                                        </p:tgtEl>
                                      </p:cBhvr>
                                      <p:to x="100000" y="100000"/>
                                    </p:animScale>
                                    <p:animScale>
                                      <p:cBhvr>
                                        <p:cTn id="15" dur="20">
                                          <p:stCondLst>
                                            <p:cond delay="984"/>
                                          </p:stCondLst>
                                        </p:cTn>
                                        <p:tgtEl>
                                          <p:spTgt spid="59"/>
                                        </p:tgtEl>
                                      </p:cBhvr>
                                      <p:to x="100000" y="80000"/>
                                    </p:animScale>
                                    <p:animScale>
                                      <p:cBhvr>
                                        <p:cTn id="16" dur="124" decel="50000">
                                          <p:stCondLst>
                                            <p:cond delay="1004"/>
                                          </p:stCondLst>
                                        </p:cTn>
                                        <p:tgtEl>
                                          <p:spTgt spid="59"/>
                                        </p:tgtEl>
                                      </p:cBhvr>
                                      <p:to x="100000" y="100000"/>
                                    </p:animScale>
                                    <p:animScale>
                                      <p:cBhvr>
                                        <p:cTn id="17" dur="20">
                                          <p:stCondLst>
                                            <p:cond delay="1231"/>
                                          </p:stCondLst>
                                        </p:cTn>
                                        <p:tgtEl>
                                          <p:spTgt spid="59"/>
                                        </p:tgtEl>
                                      </p:cBhvr>
                                      <p:to x="100000" y="90000"/>
                                    </p:animScale>
                                    <p:animScale>
                                      <p:cBhvr>
                                        <p:cTn id="18" dur="124" decel="50000">
                                          <p:stCondLst>
                                            <p:cond delay="1251"/>
                                          </p:stCondLst>
                                        </p:cTn>
                                        <p:tgtEl>
                                          <p:spTgt spid="59"/>
                                        </p:tgtEl>
                                      </p:cBhvr>
                                      <p:to x="100000" y="100000"/>
                                    </p:animScale>
                                    <p:animScale>
                                      <p:cBhvr>
                                        <p:cTn id="19" dur="20">
                                          <p:stCondLst>
                                            <p:cond delay="1356"/>
                                          </p:stCondLst>
                                        </p:cTn>
                                        <p:tgtEl>
                                          <p:spTgt spid="59"/>
                                        </p:tgtEl>
                                      </p:cBhvr>
                                      <p:to x="100000" y="95000"/>
                                    </p:animScale>
                                    <p:animScale>
                                      <p:cBhvr>
                                        <p:cTn id="20" dur="124" decel="50000">
                                          <p:stCondLst>
                                            <p:cond delay="1376"/>
                                          </p:stCondLst>
                                        </p:cTn>
                                        <p:tgtEl>
                                          <p:spTgt spid="59"/>
                                        </p:tgtEl>
                                      </p:cBhvr>
                                      <p:to x="100000" y="100000"/>
                                    </p:animScale>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1+#ppt_w/2"/>
                                          </p:val>
                                        </p:tav>
                                        <p:tav tm="100000">
                                          <p:val>
                                            <p:strVal val="#ppt_x"/>
                                          </p:val>
                                        </p:tav>
                                      </p:tavLst>
                                    </p:anim>
                                    <p:anim calcmode="lin" valueType="num">
                                      <p:cBhvr additive="base">
                                        <p:cTn id="25" dur="5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fill="hold"/>
                                        <p:tgtEl>
                                          <p:spTgt spid="54"/>
                                        </p:tgtEl>
                                        <p:attrNameLst>
                                          <p:attrName>ppt_x</p:attrName>
                                        </p:attrNameLst>
                                      </p:cBhvr>
                                      <p:tavLst>
                                        <p:tav tm="0">
                                          <p:val>
                                            <p:strVal val="0-#ppt_w/2"/>
                                          </p:val>
                                        </p:tav>
                                        <p:tav tm="100000">
                                          <p:val>
                                            <p:strVal val="#ppt_x"/>
                                          </p:val>
                                        </p:tav>
                                      </p:tavLst>
                                    </p:anim>
                                    <p:anim calcmode="lin" valueType="num">
                                      <p:cBhvr additive="base">
                                        <p:cTn id="29" dur="500" fill="hold"/>
                                        <p:tgtEl>
                                          <p:spTgt spid="5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inVertical)">
                                      <p:cBhvr>
                                        <p:cTn id="33" dur="500"/>
                                        <p:tgtEl>
                                          <p:spTgt spid="4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30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30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par>
                                <p:cTn id="43" presetID="16" presetClass="entr" presetSubtype="21" fill="hold" grpId="0" nodeType="withEffect">
                                  <p:stCondLst>
                                    <p:cond delay="60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par>
                                <p:cTn id="46" presetID="16" presetClass="entr" presetSubtype="21" fill="hold" grpId="0" nodeType="withEffect">
                                  <p:stCondLst>
                                    <p:cond delay="600"/>
                                  </p:stCondLst>
                                  <p:childTnLst>
                                    <p:set>
                                      <p:cBhvr>
                                        <p:cTn id="47" dur="1" fill="hold">
                                          <p:stCondLst>
                                            <p:cond delay="0"/>
                                          </p:stCondLst>
                                        </p:cTn>
                                        <p:tgtEl>
                                          <p:spTgt spid="52"/>
                                        </p:tgtEl>
                                        <p:attrNameLst>
                                          <p:attrName>style.visibility</p:attrName>
                                        </p:attrNameLst>
                                      </p:cBhvr>
                                      <p:to>
                                        <p:strVal val="visible"/>
                                      </p:to>
                                    </p:set>
                                    <p:animEffect transition="in" filter="barn(inVertical)">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P spid="51" grpId="0"/>
      <p:bldP spid="52" grpId="0"/>
      <p:bldP spid="53" grpId="0"/>
      <p:bldP spid="54"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7" name="组合 66"/>
          <p:cNvGrpSpPr/>
          <p:nvPr/>
        </p:nvGrpSpPr>
        <p:grpSpPr>
          <a:xfrm>
            <a:off x="1428736" y="2287137"/>
            <a:ext cx="1691643" cy="1107390"/>
            <a:chOff x="1904981" y="3049516"/>
            <a:chExt cx="2255524" cy="1476520"/>
          </a:xfrm>
        </p:grpSpPr>
        <p:sp>
          <p:nvSpPr>
            <p:cNvPr id="7" name="Freeform 5"/>
            <p:cNvSpPr/>
            <p:nvPr/>
          </p:nvSpPr>
          <p:spPr bwMode="auto">
            <a:xfrm>
              <a:off x="1904981" y="3049516"/>
              <a:ext cx="2255524" cy="1476520"/>
            </a:xfrm>
            <a:custGeom>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53" name="组合 52"/>
            <p:cNvGrpSpPr/>
            <p:nvPr/>
          </p:nvGrpSpPr>
          <p:grpSpPr>
            <a:xfrm>
              <a:off x="2709623" y="3293372"/>
              <a:ext cx="646240" cy="532372"/>
              <a:chOff x="215901" y="1787525"/>
              <a:chExt cx="693738" cy="571500"/>
            </a:xfrm>
            <a:solidFill>
              <a:schemeClr val="bg1"/>
            </a:solidFill>
          </p:grpSpPr>
          <p:sp>
            <p:nvSpPr>
              <p:cNvPr id="43" name="Freeform 13"/>
              <p:cNvSpPr>
                <a:spLocks noEditPoints="1"/>
              </p:cNvSpPr>
              <p:nvPr/>
            </p:nvSpPr>
            <p:spPr bwMode="auto">
              <a:xfrm>
                <a:off x="215901" y="1787525"/>
                <a:ext cx="693738" cy="571500"/>
              </a:xfrm>
              <a:custGeom>
                <a:gdLst>
                  <a:gd name="T0" fmla="*/ 166 w 182"/>
                  <a:gd name="T1" fmla="*/ 0 h 152"/>
                  <a:gd name="T2" fmla="*/ 15 w 182"/>
                  <a:gd name="T3" fmla="*/ 0 h 152"/>
                  <a:gd name="T4" fmla="*/ 0 w 182"/>
                  <a:gd name="T5" fmla="*/ 15 h 152"/>
                  <a:gd name="T6" fmla="*/ 0 w 182"/>
                  <a:gd name="T7" fmla="*/ 107 h 152"/>
                  <a:gd name="T8" fmla="*/ 15 w 182"/>
                  <a:gd name="T9" fmla="*/ 123 h 152"/>
                  <a:gd name="T10" fmla="*/ 70 w 182"/>
                  <a:gd name="T11" fmla="*/ 123 h 152"/>
                  <a:gd name="T12" fmla="*/ 70 w 182"/>
                  <a:gd name="T13" fmla="*/ 142 h 152"/>
                  <a:gd name="T14" fmla="*/ 27 w 182"/>
                  <a:gd name="T15" fmla="*/ 142 h 152"/>
                  <a:gd name="T16" fmla="*/ 17 w 182"/>
                  <a:gd name="T17" fmla="*/ 152 h 152"/>
                  <a:gd name="T18" fmla="*/ 164 w 182"/>
                  <a:gd name="T19" fmla="*/ 152 h 152"/>
                  <a:gd name="T20" fmla="*/ 155 w 182"/>
                  <a:gd name="T21" fmla="*/ 142 h 152"/>
                  <a:gd name="T22" fmla="*/ 111 w 182"/>
                  <a:gd name="T23" fmla="*/ 142 h 152"/>
                  <a:gd name="T24" fmla="*/ 111 w 182"/>
                  <a:gd name="T25" fmla="*/ 123 h 152"/>
                  <a:gd name="T26" fmla="*/ 166 w 182"/>
                  <a:gd name="T27" fmla="*/ 123 h 152"/>
                  <a:gd name="T28" fmla="*/ 182 w 182"/>
                  <a:gd name="T29" fmla="*/ 107 h 152"/>
                  <a:gd name="T30" fmla="*/ 182 w 182"/>
                  <a:gd name="T31" fmla="*/ 15 h 152"/>
                  <a:gd name="T32" fmla="*/ 166 w 182"/>
                  <a:gd name="T33" fmla="*/ 0 h 152"/>
                  <a:gd name="T34" fmla="*/ 172 w 182"/>
                  <a:gd name="T35" fmla="*/ 107 h 152"/>
                  <a:gd name="T36" fmla="*/ 166 w 182"/>
                  <a:gd name="T37" fmla="*/ 112 h 152"/>
                  <a:gd name="T38" fmla="*/ 15 w 182"/>
                  <a:gd name="T39" fmla="*/ 112 h 152"/>
                  <a:gd name="T40" fmla="*/ 10 w 182"/>
                  <a:gd name="T41" fmla="*/ 107 h 152"/>
                  <a:gd name="T42" fmla="*/ 10 w 182"/>
                  <a:gd name="T43" fmla="*/ 15 h 152"/>
                  <a:gd name="T44" fmla="*/ 15 w 182"/>
                  <a:gd name="T45" fmla="*/ 10 h 152"/>
                  <a:gd name="T46" fmla="*/ 166 w 182"/>
                  <a:gd name="T47" fmla="*/ 10 h 152"/>
                  <a:gd name="T48" fmla="*/ 172 w 182"/>
                  <a:gd name="T49" fmla="*/ 15 h 152"/>
                  <a:gd name="T50" fmla="*/ 172 w 182"/>
                  <a:gd name="T51" fmla="*/ 107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2">
                    <a:moveTo>
                      <a:pt x="166" y="0"/>
                    </a:moveTo>
                    <a:cubicBezTo>
                      <a:pt x="15" y="0"/>
                      <a:pt x="15" y="0"/>
                      <a:pt x="15" y="0"/>
                    </a:cubicBezTo>
                    <a:cubicBezTo>
                      <a:pt x="7" y="0"/>
                      <a:pt x="0" y="7"/>
                      <a:pt x="0" y="15"/>
                    </a:cubicBezTo>
                    <a:cubicBezTo>
                      <a:pt x="0" y="107"/>
                      <a:pt x="0" y="107"/>
                      <a:pt x="0" y="107"/>
                    </a:cubicBezTo>
                    <a:cubicBezTo>
                      <a:pt x="0" y="116"/>
                      <a:pt x="7" y="123"/>
                      <a:pt x="15" y="123"/>
                    </a:cubicBezTo>
                    <a:cubicBezTo>
                      <a:pt x="70" y="123"/>
                      <a:pt x="70" y="123"/>
                      <a:pt x="70" y="123"/>
                    </a:cubicBezTo>
                    <a:cubicBezTo>
                      <a:pt x="70" y="142"/>
                      <a:pt x="70" y="142"/>
                      <a:pt x="70" y="142"/>
                    </a:cubicBezTo>
                    <a:cubicBezTo>
                      <a:pt x="27" y="142"/>
                      <a:pt x="27" y="142"/>
                      <a:pt x="27" y="142"/>
                    </a:cubicBezTo>
                    <a:cubicBezTo>
                      <a:pt x="21" y="142"/>
                      <a:pt x="17" y="147"/>
                      <a:pt x="17" y="152"/>
                    </a:cubicBezTo>
                    <a:cubicBezTo>
                      <a:pt x="164" y="152"/>
                      <a:pt x="164" y="152"/>
                      <a:pt x="164" y="152"/>
                    </a:cubicBezTo>
                    <a:cubicBezTo>
                      <a:pt x="164" y="147"/>
                      <a:pt x="160" y="142"/>
                      <a:pt x="155" y="142"/>
                    </a:cubicBezTo>
                    <a:cubicBezTo>
                      <a:pt x="111" y="142"/>
                      <a:pt x="111" y="142"/>
                      <a:pt x="111" y="142"/>
                    </a:cubicBezTo>
                    <a:cubicBezTo>
                      <a:pt x="111" y="123"/>
                      <a:pt x="111" y="123"/>
                      <a:pt x="111" y="123"/>
                    </a:cubicBezTo>
                    <a:cubicBezTo>
                      <a:pt x="166" y="123"/>
                      <a:pt x="166" y="123"/>
                      <a:pt x="166" y="123"/>
                    </a:cubicBezTo>
                    <a:cubicBezTo>
                      <a:pt x="175" y="123"/>
                      <a:pt x="182" y="116"/>
                      <a:pt x="182" y="107"/>
                    </a:cubicBezTo>
                    <a:cubicBezTo>
                      <a:pt x="182" y="15"/>
                      <a:pt x="182" y="15"/>
                      <a:pt x="182" y="15"/>
                    </a:cubicBezTo>
                    <a:cubicBezTo>
                      <a:pt x="182" y="7"/>
                      <a:pt x="175" y="0"/>
                      <a:pt x="166" y="0"/>
                    </a:cubicBezTo>
                    <a:close/>
                    <a:moveTo>
                      <a:pt x="172" y="107"/>
                    </a:moveTo>
                    <a:cubicBezTo>
                      <a:pt x="172" y="110"/>
                      <a:pt x="169" y="112"/>
                      <a:pt x="166" y="112"/>
                    </a:cubicBezTo>
                    <a:cubicBezTo>
                      <a:pt x="15" y="112"/>
                      <a:pt x="15" y="112"/>
                      <a:pt x="15" y="112"/>
                    </a:cubicBezTo>
                    <a:cubicBezTo>
                      <a:pt x="12" y="112"/>
                      <a:pt x="10" y="110"/>
                      <a:pt x="10" y="107"/>
                    </a:cubicBezTo>
                    <a:cubicBezTo>
                      <a:pt x="10" y="15"/>
                      <a:pt x="10" y="15"/>
                      <a:pt x="10" y="15"/>
                    </a:cubicBezTo>
                    <a:cubicBezTo>
                      <a:pt x="10" y="12"/>
                      <a:pt x="12" y="10"/>
                      <a:pt x="15" y="10"/>
                    </a:cubicBezTo>
                    <a:cubicBezTo>
                      <a:pt x="166" y="10"/>
                      <a:pt x="166" y="10"/>
                      <a:pt x="166" y="10"/>
                    </a:cubicBezTo>
                    <a:cubicBezTo>
                      <a:pt x="169" y="10"/>
                      <a:pt x="172" y="12"/>
                      <a:pt x="172" y="15"/>
                    </a:cubicBezTo>
                    <a:lnTo>
                      <a:pt x="17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a:spLocks noEditPoints="1"/>
              </p:cNvSpPr>
              <p:nvPr/>
            </p:nvSpPr>
            <p:spPr bwMode="auto">
              <a:xfrm>
                <a:off x="409576" y="1866900"/>
                <a:ext cx="301625" cy="296863"/>
              </a:xfrm>
              <a:custGeom>
                <a:gdLst>
                  <a:gd name="T0" fmla="*/ 0 w 79"/>
                  <a:gd name="T1" fmla="*/ 40 h 79"/>
                  <a:gd name="T2" fmla="*/ 79 w 79"/>
                  <a:gd name="T3" fmla="*/ 40 h 79"/>
                  <a:gd name="T4" fmla="*/ 38 w 79"/>
                  <a:gd name="T5" fmla="*/ 5 h 79"/>
                  <a:gd name="T6" fmla="*/ 25 w 79"/>
                  <a:gd name="T7" fmla="*/ 18 h 79"/>
                  <a:gd name="T8" fmla="*/ 38 w 79"/>
                  <a:gd name="T9" fmla="*/ 23 h 79"/>
                  <a:gd name="T10" fmla="*/ 21 w 79"/>
                  <a:gd name="T11" fmla="*/ 38 h 79"/>
                  <a:gd name="T12" fmla="*/ 38 w 79"/>
                  <a:gd name="T13" fmla="*/ 23 h 79"/>
                  <a:gd name="T14" fmla="*/ 38 w 79"/>
                  <a:gd name="T15" fmla="*/ 57 h 79"/>
                  <a:gd name="T16" fmla="*/ 21 w 79"/>
                  <a:gd name="T17" fmla="*/ 42 h 79"/>
                  <a:gd name="T18" fmla="*/ 38 w 79"/>
                  <a:gd name="T19" fmla="*/ 61 h 79"/>
                  <a:gd name="T20" fmla="*/ 25 w 79"/>
                  <a:gd name="T21" fmla="*/ 62 h 79"/>
                  <a:gd name="T22" fmla="*/ 41 w 79"/>
                  <a:gd name="T23" fmla="*/ 74 h 79"/>
                  <a:gd name="T24" fmla="*/ 54 w 79"/>
                  <a:gd name="T25" fmla="*/ 62 h 79"/>
                  <a:gd name="T26" fmla="*/ 41 w 79"/>
                  <a:gd name="T27" fmla="*/ 57 h 79"/>
                  <a:gd name="T28" fmla="*/ 58 w 79"/>
                  <a:gd name="T29" fmla="*/ 42 h 79"/>
                  <a:gd name="T30" fmla="*/ 41 w 79"/>
                  <a:gd name="T31" fmla="*/ 57 h 79"/>
                  <a:gd name="T32" fmla="*/ 41 w 79"/>
                  <a:gd name="T33" fmla="*/ 23 h 79"/>
                  <a:gd name="T34" fmla="*/ 58 w 79"/>
                  <a:gd name="T35" fmla="*/ 38 h 79"/>
                  <a:gd name="T36" fmla="*/ 42 w 79"/>
                  <a:gd name="T37" fmla="*/ 19 h 79"/>
                  <a:gd name="T38" fmla="*/ 54 w 79"/>
                  <a:gd name="T39" fmla="*/ 18 h 79"/>
                  <a:gd name="T40" fmla="*/ 50 w 79"/>
                  <a:gd name="T41" fmla="*/ 5 h 79"/>
                  <a:gd name="T42" fmla="*/ 58 w 79"/>
                  <a:gd name="T43" fmla="*/ 17 h 79"/>
                  <a:gd name="T44" fmla="*/ 21 w 79"/>
                  <a:gd name="T45" fmla="*/ 17 h 79"/>
                  <a:gd name="T46" fmla="*/ 29 w 79"/>
                  <a:gd name="T47" fmla="*/ 5 h 79"/>
                  <a:gd name="T48" fmla="*/ 20 w 79"/>
                  <a:gd name="T49" fmla="*/ 20 h 79"/>
                  <a:gd name="T50" fmla="*/ 4 w 79"/>
                  <a:gd name="T51" fmla="*/ 38 h 79"/>
                  <a:gd name="T52" fmla="*/ 20 w 79"/>
                  <a:gd name="T53" fmla="*/ 20 h 79"/>
                  <a:gd name="T54" fmla="*/ 20 w 79"/>
                  <a:gd name="T55" fmla="*/ 60 h 79"/>
                  <a:gd name="T56" fmla="*/ 4 w 79"/>
                  <a:gd name="T57" fmla="*/ 42 h 79"/>
                  <a:gd name="T58" fmla="*/ 21 w 79"/>
                  <a:gd name="T59" fmla="*/ 63 h 79"/>
                  <a:gd name="T60" fmla="*/ 15 w 79"/>
                  <a:gd name="T61" fmla="*/ 66 h 79"/>
                  <a:gd name="T62" fmla="*/ 58 w 79"/>
                  <a:gd name="T63" fmla="*/ 63 h 79"/>
                  <a:gd name="T64" fmla="*/ 50 w 79"/>
                  <a:gd name="T65" fmla="*/ 74 h 79"/>
                  <a:gd name="T66" fmla="*/ 59 w 79"/>
                  <a:gd name="T67" fmla="*/ 60 h 79"/>
                  <a:gd name="T68" fmla="*/ 76 w 79"/>
                  <a:gd name="T69" fmla="*/ 42 h 79"/>
                  <a:gd name="T70" fmla="*/ 59 w 79"/>
                  <a:gd name="T71" fmla="*/ 60 h 79"/>
                  <a:gd name="T72" fmla="*/ 59 w 79"/>
                  <a:gd name="T73" fmla="*/ 20 h 79"/>
                  <a:gd name="T74" fmla="*/ 76 w 79"/>
                  <a:gd name="T75" fmla="*/ 38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40" y="0"/>
                    </a:moveTo>
                    <a:cubicBezTo>
                      <a:pt x="18" y="0"/>
                      <a:pt x="0" y="18"/>
                      <a:pt x="0" y="40"/>
                    </a:cubicBezTo>
                    <a:cubicBezTo>
                      <a:pt x="0" y="62"/>
                      <a:pt x="18" y="79"/>
                      <a:pt x="40" y="79"/>
                    </a:cubicBezTo>
                    <a:cubicBezTo>
                      <a:pt x="62" y="79"/>
                      <a:pt x="79" y="62"/>
                      <a:pt x="79" y="40"/>
                    </a:cubicBezTo>
                    <a:cubicBezTo>
                      <a:pt x="79" y="18"/>
                      <a:pt x="62" y="0"/>
                      <a:pt x="40" y="0"/>
                    </a:cubicBezTo>
                    <a:close/>
                    <a:moveTo>
                      <a:pt x="38" y="5"/>
                    </a:moveTo>
                    <a:cubicBezTo>
                      <a:pt x="38" y="19"/>
                      <a:pt x="38" y="19"/>
                      <a:pt x="38" y="19"/>
                    </a:cubicBezTo>
                    <a:cubicBezTo>
                      <a:pt x="34" y="19"/>
                      <a:pt x="29" y="19"/>
                      <a:pt x="25" y="18"/>
                    </a:cubicBezTo>
                    <a:cubicBezTo>
                      <a:pt x="29" y="11"/>
                      <a:pt x="33" y="6"/>
                      <a:pt x="38" y="5"/>
                    </a:cubicBezTo>
                    <a:close/>
                    <a:moveTo>
                      <a:pt x="38" y="23"/>
                    </a:moveTo>
                    <a:cubicBezTo>
                      <a:pt x="38" y="38"/>
                      <a:pt x="38" y="38"/>
                      <a:pt x="38" y="38"/>
                    </a:cubicBezTo>
                    <a:cubicBezTo>
                      <a:pt x="21" y="38"/>
                      <a:pt x="21" y="38"/>
                      <a:pt x="21" y="38"/>
                    </a:cubicBezTo>
                    <a:cubicBezTo>
                      <a:pt x="21" y="32"/>
                      <a:pt x="22" y="26"/>
                      <a:pt x="24" y="21"/>
                    </a:cubicBezTo>
                    <a:cubicBezTo>
                      <a:pt x="29" y="22"/>
                      <a:pt x="33" y="22"/>
                      <a:pt x="38" y="23"/>
                    </a:cubicBezTo>
                    <a:close/>
                    <a:moveTo>
                      <a:pt x="38" y="42"/>
                    </a:moveTo>
                    <a:cubicBezTo>
                      <a:pt x="38" y="57"/>
                      <a:pt x="38" y="57"/>
                      <a:pt x="38" y="57"/>
                    </a:cubicBezTo>
                    <a:cubicBezTo>
                      <a:pt x="33" y="57"/>
                      <a:pt x="29" y="58"/>
                      <a:pt x="24" y="59"/>
                    </a:cubicBezTo>
                    <a:cubicBezTo>
                      <a:pt x="22" y="54"/>
                      <a:pt x="21" y="48"/>
                      <a:pt x="21" y="42"/>
                    </a:cubicBezTo>
                    <a:lnTo>
                      <a:pt x="38" y="42"/>
                    </a:lnTo>
                    <a:close/>
                    <a:moveTo>
                      <a:pt x="38" y="61"/>
                    </a:moveTo>
                    <a:cubicBezTo>
                      <a:pt x="38" y="74"/>
                      <a:pt x="38" y="74"/>
                      <a:pt x="38" y="74"/>
                    </a:cubicBezTo>
                    <a:cubicBezTo>
                      <a:pt x="33" y="73"/>
                      <a:pt x="29" y="69"/>
                      <a:pt x="25" y="62"/>
                    </a:cubicBezTo>
                    <a:cubicBezTo>
                      <a:pt x="29" y="61"/>
                      <a:pt x="34" y="61"/>
                      <a:pt x="38" y="61"/>
                    </a:cubicBezTo>
                    <a:close/>
                    <a:moveTo>
                      <a:pt x="41" y="74"/>
                    </a:moveTo>
                    <a:cubicBezTo>
                      <a:pt x="41" y="61"/>
                      <a:pt x="41" y="61"/>
                      <a:pt x="41" y="61"/>
                    </a:cubicBezTo>
                    <a:cubicBezTo>
                      <a:pt x="46" y="61"/>
                      <a:pt x="50" y="61"/>
                      <a:pt x="54" y="62"/>
                    </a:cubicBezTo>
                    <a:cubicBezTo>
                      <a:pt x="51" y="69"/>
                      <a:pt x="46" y="74"/>
                      <a:pt x="41" y="74"/>
                    </a:cubicBezTo>
                    <a:close/>
                    <a:moveTo>
                      <a:pt x="41" y="57"/>
                    </a:moveTo>
                    <a:cubicBezTo>
                      <a:pt x="41" y="42"/>
                      <a:pt x="41" y="42"/>
                      <a:pt x="41" y="42"/>
                    </a:cubicBezTo>
                    <a:cubicBezTo>
                      <a:pt x="58" y="42"/>
                      <a:pt x="58" y="42"/>
                      <a:pt x="58" y="42"/>
                    </a:cubicBezTo>
                    <a:cubicBezTo>
                      <a:pt x="58" y="48"/>
                      <a:pt x="57" y="54"/>
                      <a:pt x="55" y="59"/>
                    </a:cubicBezTo>
                    <a:cubicBezTo>
                      <a:pt x="51" y="58"/>
                      <a:pt x="46" y="57"/>
                      <a:pt x="41" y="57"/>
                    </a:cubicBezTo>
                    <a:close/>
                    <a:moveTo>
                      <a:pt x="41" y="38"/>
                    </a:moveTo>
                    <a:cubicBezTo>
                      <a:pt x="41" y="23"/>
                      <a:pt x="41" y="23"/>
                      <a:pt x="41" y="23"/>
                    </a:cubicBezTo>
                    <a:cubicBezTo>
                      <a:pt x="46" y="22"/>
                      <a:pt x="51" y="22"/>
                      <a:pt x="55" y="21"/>
                    </a:cubicBezTo>
                    <a:cubicBezTo>
                      <a:pt x="57" y="26"/>
                      <a:pt x="58" y="32"/>
                      <a:pt x="58" y="38"/>
                    </a:cubicBezTo>
                    <a:lnTo>
                      <a:pt x="41" y="38"/>
                    </a:lnTo>
                    <a:close/>
                    <a:moveTo>
                      <a:pt x="42" y="19"/>
                    </a:moveTo>
                    <a:cubicBezTo>
                      <a:pt x="42" y="5"/>
                      <a:pt x="42" y="5"/>
                      <a:pt x="42" y="5"/>
                    </a:cubicBezTo>
                    <a:cubicBezTo>
                      <a:pt x="46" y="6"/>
                      <a:pt x="51" y="11"/>
                      <a:pt x="54" y="18"/>
                    </a:cubicBezTo>
                    <a:cubicBezTo>
                      <a:pt x="50" y="19"/>
                      <a:pt x="46" y="19"/>
                      <a:pt x="42" y="19"/>
                    </a:cubicBezTo>
                    <a:close/>
                    <a:moveTo>
                      <a:pt x="50" y="5"/>
                    </a:moveTo>
                    <a:cubicBezTo>
                      <a:pt x="56" y="7"/>
                      <a:pt x="61" y="10"/>
                      <a:pt x="65" y="14"/>
                    </a:cubicBezTo>
                    <a:cubicBezTo>
                      <a:pt x="63" y="15"/>
                      <a:pt x="60" y="16"/>
                      <a:pt x="58" y="17"/>
                    </a:cubicBezTo>
                    <a:cubicBezTo>
                      <a:pt x="56" y="12"/>
                      <a:pt x="53" y="8"/>
                      <a:pt x="50" y="5"/>
                    </a:cubicBezTo>
                    <a:close/>
                    <a:moveTo>
                      <a:pt x="21" y="17"/>
                    </a:moveTo>
                    <a:cubicBezTo>
                      <a:pt x="19" y="16"/>
                      <a:pt x="17" y="15"/>
                      <a:pt x="15" y="14"/>
                    </a:cubicBezTo>
                    <a:cubicBezTo>
                      <a:pt x="19" y="10"/>
                      <a:pt x="24" y="7"/>
                      <a:pt x="29" y="5"/>
                    </a:cubicBezTo>
                    <a:cubicBezTo>
                      <a:pt x="26" y="8"/>
                      <a:pt x="23" y="12"/>
                      <a:pt x="21" y="17"/>
                    </a:cubicBezTo>
                    <a:close/>
                    <a:moveTo>
                      <a:pt x="20" y="20"/>
                    </a:moveTo>
                    <a:cubicBezTo>
                      <a:pt x="18" y="25"/>
                      <a:pt x="17" y="31"/>
                      <a:pt x="17" y="38"/>
                    </a:cubicBezTo>
                    <a:cubicBezTo>
                      <a:pt x="4" y="38"/>
                      <a:pt x="4" y="38"/>
                      <a:pt x="4" y="38"/>
                    </a:cubicBezTo>
                    <a:cubicBezTo>
                      <a:pt x="4" y="30"/>
                      <a:pt x="7" y="22"/>
                      <a:pt x="12" y="17"/>
                    </a:cubicBezTo>
                    <a:cubicBezTo>
                      <a:pt x="15" y="18"/>
                      <a:pt x="17" y="19"/>
                      <a:pt x="20" y="20"/>
                    </a:cubicBezTo>
                    <a:close/>
                    <a:moveTo>
                      <a:pt x="17" y="42"/>
                    </a:moveTo>
                    <a:cubicBezTo>
                      <a:pt x="17" y="48"/>
                      <a:pt x="18" y="55"/>
                      <a:pt x="20" y="60"/>
                    </a:cubicBezTo>
                    <a:cubicBezTo>
                      <a:pt x="17" y="61"/>
                      <a:pt x="15" y="62"/>
                      <a:pt x="12" y="63"/>
                    </a:cubicBezTo>
                    <a:cubicBezTo>
                      <a:pt x="7" y="57"/>
                      <a:pt x="4" y="50"/>
                      <a:pt x="4" y="42"/>
                    </a:cubicBezTo>
                    <a:lnTo>
                      <a:pt x="17" y="42"/>
                    </a:lnTo>
                    <a:close/>
                    <a:moveTo>
                      <a:pt x="21" y="63"/>
                    </a:moveTo>
                    <a:cubicBezTo>
                      <a:pt x="23" y="68"/>
                      <a:pt x="26" y="72"/>
                      <a:pt x="29" y="74"/>
                    </a:cubicBezTo>
                    <a:cubicBezTo>
                      <a:pt x="24" y="73"/>
                      <a:pt x="19" y="70"/>
                      <a:pt x="15" y="66"/>
                    </a:cubicBezTo>
                    <a:cubicBezTo>
                      <a:pt x="17" y="65"/>
                      <a:pt x="19" y="64"/>
                      <a:pt x="21" y="63"/>
                    </a:cubicBezTo>
                    <a:close/>
                    <a:moveTo>
                      <a:pt x="58" y="63"/>
                    </a:moveTo>
                    <a:cubicBezTo>
                      <a:pt x="60" y="64"/>
                      <a:pt x="63" y="65"/>
                      <a:pt x="65" y="66"/>
                    </a:cubicBezTo>
                    <a:cubicBezTo>
                      <a:pt x="61" y="70"/>
                      <a:pt x="56" y="73"/>
                      <a:pt x="50" y="74"/>
                    </a:cubicBezTo>
                    <a:cubicBezTo>
                      <a:pt x="53" y="72"/>
                      <a:pt x="56" y="68"/>
                      <a:pt x="58" y="63"/>
                    </a:cubicBezTo>
                    <a:close/>
                    <a:moveTo>
                      <a:pt x="59" y="60"/>
                    </a:moveTo>
                    <a:cubicBezTo>
                      <a:pt x="61" y="55"/>
                      <a:pt x="62" y="48"/>
                      <a:pt x="62" y="42"/>
                    </a:cubicBezTo>
                    <a:cubicBezTo>
                      <a:pt x="76" y="42"/>
                      <a:pt x="76" y="42"/>
                      <a:pt x="76" y="42"/>
                    </a:cubicBezTo>
                    <a:cubicBezTo>
                      <a:pt x="75" y="50"/>
                      <a:pt x="72" y="57"/>
                      <a:pt x="67" y="63"/>
                    </a:cubicBezTo>
                    <a:cubicBezTo>
                      <a:pt x="65" y="62"/>
                      <a:pt x="62" y="61"/>
                      <a:pt x="59" y="60"/>
                    </a:cubicBezTo>
                    <a:close/>
                    <a:moveTo>
                      <a:pt x="62" y="38"/>
                    </a:moveTo>
                    <a:cubicBezTo>
                      <a:pt x="62" y="31"/>
                      <a:pt x="61" y="25"/>
                      <a:pt x="59" y="20"/>
                    </a:cubicBezTo>
                    <a:cubicBezTo>
                      <a:pt x="62" y="19"/>
                      <a:pt x="65" y="18"/>
                      <a:pt x="67" y="17"/>
                    </a:cubicBezTo>
                    <a:cubicBezTo>
                      <a:pt x="72" y="22"/>
                      <a:pt x="75" y="30"/>
                      <a:pt x="76" y="38"/>
                    </a:cubicBez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 name="组合 67"/>
          <p:cNvGrpSpPr/>
          <p:nvPr/>
        </p:nvGrpSpPr>
        <p:grpSpPr>
          <a:xfrm>
            <a:off x="2570921" y="2556769"/>
            <a:ext cx="1691643" cy="1106168"/>
            <a:chOff x="3427894" y="3409026"/>
            <a:chExt cx="2255524" cy="1474890"/>
          </a:xfrm>
        </p:grpSpPr>
        <p:sp>
          <p:nvSpPr>
            <p:cNvPr id="8" name="Freeform 6"/>
            <p:cNvSpPr/>
            <p:nvPr/>
          </p:nvSpPr>
          <p:spPr bwMode="auto">
            <a:xfrm>
              <a:off x="3427894" y="3409026"/>
              <a:ext cx="2255524" cy="1474890"/>
            </a:xfrm>
            <a:custGeom>
              <a:gdLst>
                <a:gd name="T0" fmla="*/ 3256 w 3325"/>
                <a:gd name="T1" fmla="*/ 1687 h 2157"/>
                <a:gd name="T2" fmla="*/ 1880 w 3325"/>
                <a:gd name="T3" fmla="*/ 100 h 2157"/>
                <a:gd name="T4" fmla="*/ 1880 w 3325"/>
                <a:gd name="T5" fmla="*/ 100 h 2157"/>
                <a:gd name="T6" fmla="*/ 1663 w 3325"/>
                <a:gd name="T7" fmla="*/ 0 h 2157"/>
                <a:gd name="T8" fmla="*/ 1451 w 3325"/>
                <a:gd name="T9" fmla="*/ 95 h 2157"/>
                <a:gd name="T10" fmla="*/ 1451 w 3325"/>
                <a:gd name="T11" fmla="*/ 95 h 2157"/>
                <a:gd name="T12" fmla="*/ 83 w 3325"/>
                <a:gd name="T13" fmla="*/ 1672 h 2157"/>
                <a:gd name="T14" fmla="*/ 0 w 3325"/>
                <a:gd name="T15" fmla="*/ 1872 h 2157"/>
                <a:gd name="T16" fmla="*/ 284 w 3325"/>
                <a:gd name="T17" fmla="*/ 2157 h 2157"/>
                <a:gd name="T18" fmla="*/ 284 w 3325"/>
                <a:gd name="T19" fmla="*/ 2157 h 2157"/>
                <a:gd name="T20" fmla="*/ 285 w 3325"/>
                <a:gd name="T21" fmla="*/ 2157 h 2157"/>
                <a:gd name="T22" fmla="*/ 3039 w 3325"/>
                <a:gd name="T23" fmla="*/ 2157 h 2157"/>
                <a:gd name="T24" fmla="*/ 3039 w 3325"/>
                <a:gd name="T25" fmla="*/ 2157 h 2157"/>
                <a:gd name="T26" fmla="*/ 3040 w 3325"/>
                <a:gd name="T27" fmla="*/ 2157 h 2157"/>
                <a:gd name="T28" fmla="*/ 3325 w 3325"/>
                <a:gd name="T29" fmla="*/ 1872 h 2157"/>
                <a:gd name="T30" fmla="*/ 3256 w 3325"/>
                <a:gd name="T31" fmla="*/ 1687 h 2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1687"/>
                  </a:moveTo>
                  <a:lnTo>
                    <a:pt x="1880" y="100"/>
                  </a:lnTo>
                  <a:lnTo>
                    <a:pt x="1880" y="100"/>
                  </a:lnTo>
                  <a:cubicBezTo>
                    <a:pt x="1828" y="39"/>
                    <a:pt x="1750" y="0"/>
                    <a:pt x="1663" y="0"/>
                  </a:cubicBezTo>
                  <a:cubicBezTo>
                    <a:pt x="1579" y="0"/>
                    <a:pt x="1503" y="36"/>
                    <a:pt x="1451" y="95"/>
                  </a:cubicBezTo>
                  <a:lnTo>
                    <a:pt x="1451" y="95"/>
                  </a:lnTo>
                  <a:lnTo>
                    <a:pt x="83" y="1672"/>
                  </a:lnTo>
                  <a:cubicBezTo>
                    <a:pt x="32" y="1723"/>
                    <a:pt x="0" y="1794"/>
                    <a:pt x="0" y="1872"/>
                  </a:cubicBezTo>
                  <a:cubicBezTo>
                    <a:pt x="0" y="2029"/>
                    <a:pt x="127" y="2156"/>
                    <a:pt x="284" y="2157"/>
                  </a:cubicBezTo>
                  <a:lnTo>
                    <a:pt x="284" y="2157"/>
                  </a:lnTo>
                  <a:lnTo>
                    <a:pt x="285" y="2157"/>
                  </a:lnTo>
                  <a:lnTo>
                    <a:pt x="3039" y="2157"/>
                  </a:lnTo>
                  <a:lnTo>
                    <a:pt x="3039" y="2157"/>
                  </a:lnTo>
                  <a:lnTo>
                    <a:pt x="3040" y="2157"/>
                  </a:lnTo>
                  <a:cubicBezTo>
                    <a:pt x="3198" y="2157"/>
                    <a:pt x="3325" y="2029"/>
                    <a:pt x="3325" y="1872"/>
                  </a:cubicBezTo>
                  <a:cubicBezTo>
                    <a:pt x="3325" y="1802"/>
                    <a:pt x="3299" y="1737"/>
                    <a:pt x="3256" y="16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5" name="Freeform 15"/>
            <p:cNvSpPr>
              <a:spLocks noEditPoints="1"/>
            </p:cNvSpPr>
            <p:nvPr/>
          </p:nvSpPr>
          <p:spPr bwMode="auto">
            <a:xfrm>
              <a:off x="4246585" y="4146471"/>
              <a:ext cx="618142" cy="490964"/>
            </a:xfrm>
            <a:custGeom>
              <a:gdLst>
                <a:gd name="T0" fmla="*/ 52 w 174"/>
                <a:gd name="T1" fmla="*/ 61 h 140"/>
                <a:gd name="T2" fmla="*/ 41 w 174"/>
                <a:gd name="T3" fmla="*/ 50 h 140"/>
                <a:gd name="T4" fmla="*/ 52 w 174"/>
                <a:gd name="T5" fmla="*/ 39 h 140"/>
                <a:gd name="T6" fmla="*/ 63 w 174"/>
                <a:gd name="T7" fmla="*/ 50 h 140"/>
                <a:gd name="T8" fmla="*/ 52 w 174"/>
                <a:gd name="T9" fmla="*/ 61 h 140"/>
                <a:gd name="T10" fmla="*/ 87 w 174"/>
                <a:gd name="T11" fmla="*/ 61 h 140"/>
                <a:gd name="T12" fmla="*/ 76 w 174"/>
                <a:gd name="T13" fmla="*/ 50 h 140"/>
                <a:gd name="T14" fmla="*/ 87 w 174"/>
                <a:gd name="T15" fmla="*/ 39 h 140"/>
                <a:gd name="T16" fmla="*/ 98 w 174"/>
                <a:gd name="T17" fmla="*/ 50 h 140"/>
                <a:gd name="T18" fmla="*/ 87 w 174"/>
                <a:gd name="T19" fmla="*/ 61 h 140"/>
                <a:gd name="T20" fmla="*/ 122 w 174"/>
                <a:gd name="T21" fmla="*/ 61 h 140"/>
                <a:gd name="T22" fmla="*/ 111 w 174"/>
                <a:gd name="T23" fmla="*/ 50 h 140"/>
                <a:gd name="T24" fmla="*/ 122 w 174"/>
                <a:gd name="T25" fmla="*/ 39 h 140"/>
                <a:gd name="T26" fmla="*/ 133 w 174"/>
                <a:gd name="T27" fmla="*/ 50 h 140"/>
                <a:gd name="T28" fmla="*/ 122 w 174"/>
                <a:gd name="T29" fmla="*/ 61 h 140"/>
                <a:gd name="T30" fmla="*/ 163 w 174"/>
                <a:gd name="T31" fmla="*/ 0 h 140"/>
                <a:gd name="T32" fmla="*/ 11 w 174"/>
                <a:gd name="T33" fmla="*/ 0 h 140"/>
                <a:gd name="T34" fmla="*/ 0 w 174"/>
                <a:gd name="T35" fmla="*/ 11 h 140"/>
                <a:gd name="T36" fmla="*/ 0 w 174"/>
                <a:gd name="T37" fmla="*/ 83 h 140"/>
                <a:gd name="T38" fmla="*/ 11 w 174"/>
                <a:gd name="T39" fmla="*/ 94 h 140"/>
                <a:gd name="T40" fmla="*/ 51 w 174"/>
                <a:gd name="T41" fmla="*/ 94 h 140"/>
                <a:gd name="T42" fmla="*/ 51 w 174"/>
                <a:gd name="T43" fmla="*/ 140 h 140"/>
                <a:gd name="T44" fmla="*/ 97 w 174"/>
                <a:gd name="T45" fmla="*/ 94 h 140"/>
                <a:gd name="T46" fmla="*/ 163 w 174"/>
                <a:gd name="T47" fmla="*/ 94 h 140"/>
                <a:gd name="T48" fmla="*/ 174 w 174"/>
                <a:gd name="T49" fmla="*/ 83 h 140"/>
                <a:gd name="T50" fmla="*/ 174 w 174"/>
                <a:gd name="T51" fmla="*/ 11 h 140"/>
                <a:gd name="T52" fmla="*/ 163 w 174"/>
                <a:gd name="T53"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40">
                  <a:moveTo>
                    <a:pt x="52" y="61"/>
                  </a:moveTo>
                  <a:cubicBezTo>
                    <a:pt x="46" y="61"/>
                    <a:pt x="41" y="56"/>
                    <a:pt x="41" y="50"/>
                  </a:cubicBezTo>
                  <a:cubicBezTo>
                    <a:pt x="41" y="44"/>
                    <a:pt x="46" y="39"/>
                    <a:pt x="52" y="39"/>
                  </a:cubicBezTo>
                  <a:cubicBezTo>
                    <a:pt x="58" y="39"/>
                    <a:pt x="63" y="44"/>
                    <a:pt x="63" y="50"/>
                  </a:cubicBezTo>
                  <a:cubicBezTo>
                    <a:pt x="63" y="56"/>
                    <a:pt x="58" y="61"/>
                    <a:pt x="52" y="61"/>
                  </a:cubicBezTo>
                  <a:moveTo>
                    <a:pt x="87" y="61"/>
                  </a:moveTo>
                  <a:cubicBezTo>
                    <a:pt x="81" y="61"/>
                    <a:pt x="76" y="56"/>
                    <a:pt x="76" y="50"/>
                  </a:cubicBezTo>
                  <a:cubicBezTo>
                    <a:pt x="76" y="44"/>
                    <a:pt x="81" y="39"/>
                    <a:pt x="87" y="39"/>
                  </a:cubicBezTo>
                  <a:cubicBezTo>
                    <a:pt x="93" y="39"/>
                    <a:pt x="98" y="44"/>
                    <a:pt x="98" y="50"/>
                  </a:cubicBezTo>
                  <a:cubicBezTo>
                    <a:pt x="98" y="56"/>
                    <a:pt x="93" y="61"/>
                    <a:pt x="87" y="61"/>
                  </a:cubicBezTo>
                  <a:moveTo>
                    <a:pt x="122" y="61"/>
                  </a:moveTo>
                  <a:cubicBezTo>
                    <a:pt x="116" y="61"/>
                    <a:pt x="111" y="56"/>
                    <a:pt x="111" y="50"/>
                  </a:cubicBezTo>
                  <a:cubicBezTo>
                    <a:pt x="111" y="44"/>
                    <a:pt x="116" y="39"/>
                    <a:pt x="122" y="39"/>
                  </a:cubicBezTo>
                  <a:cubicBezTo>
                    <a:pt x="128" y="39"/>
                    <a:pt x="133" y="44"/>
                    <a:pt x="133" y="50"/>
                  </a:cubicBezTo>
                  <a:cubicBezTo>
                    <a:pt x="133" y="56"/>
                    <a:pt x="128" y="61"/>
                    <a:pt x="122" y="61"/>
                  </a:cubicBezTo>
                  <a:moveTo>
                    <a:pt x="163" y="0"/>
                  </a:moveTo>
                  <a:cubicBezTo>
                    <a:pt x="11" y="0"/>
                    <a:pt x="11" y="0"/>
                    <a:pt x="11" y="0"/>
                  </a:cubicBezTo>
                  <a:cubicBezTo>
                    <a:pt x="5" y="0"/>
                    <a:pt x="0" y="5"/>
                    <a:pt x="0" y="11"/>
                  </a:cubicBezTo>
                  <a:cubicBezTo>
                    <a:pt x="0" y="83"/>
                    <a:pt x="0" y="83"/>
                    <a:pt x="0" y="83"/>
                  </a:cubicBezTo>
                  <a:cubicBezTo>
                    <a:pt x="0" y="89"/>
                    <a:pt x="5" y="94"/>
                    <a:pt x="11" y="94"/>
                  </a:cubicBezTo>
                  <a:cubicBezTo>
                    <a:pt x="51" y="94"/>
                    <a:pt x="51" y="94"/>
                    <a:pt x="51" y="94"/>
                  </a:cubicBezTo>
                  <a:cubicBezTo>
                    <a:pt x="51" y="140"/>
                    <a:pt x="51" y="140"/>
                    <a:pt x="51" y="140"/>
                  </a:cubicBezTo>
                  <a:cubicBezTo>
                    <a:pt x="97" y="94"/>
                    <a:pt x="97" y="94"/>
                    <a:pt x="97" y="94"/>
                  </a:cubicBezTo>
                  <a:cubicBezTo>
                    <a:pt x="163" y="94"/>
                    <a:pt x="163" y="94"/>
                    <a:pt x="163" y="94"/>
                  </a:cubicBezTo>
                  <a:cubicBezTo>
                    <a:pt x="169" y="94"/>
                    <a:pt x="174" y="89"/>
                    <a:pt x="174" y="83"/>
                  </a:cubicBezTo>
                  <a:cubicBezTo>
                    <a:pt x="174" y="11"/>
                    <a:pt x="174" y="11"/>
                    <a:pt x="174" y="11"/>
                  </a:cubicBezTo>
                  <a:cubicBezTo>
                    <a:pt x="174" y="5"/>
                    <a:pt x="169" y="0"/>
                    <a:pt x="163"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3713105" y="2287137"/>
            <a:ext cx="1690422" cy="1107390"/>
            <a:chOff x="4950807" y="3049516"/>
            <a:chExt cx="2253896" cy="1476520"/>
          </a:xfrm>
        </p:grpSpPr>
        <p:sp>
          <p:nvSpPr>
            <p:cNvPr id="9" name="Freeform 7"/>
            <p:cNvSpPr/>
            <p:nvPr/>
          </p:nvSpPr>
          <p:spPr bwMode="auto">
            <a:xfrm>
              <a:off x="4950807" y="3049516"/>
              <a:ext cx="2253896" cy="1476520"/>
            </a:xfrm>
            <a:custGeom>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54" name="组合 53"/>
            <p:cNvGrpSpPr/>
            <p:nvPr/>
          </p:nvGrpSpPr>
          <p:grpSpPr>
            <a:xfrm>
              <a:off x="5829315" y="3283760"/>
              <a:ext cx="496880" cy="551596"/>
              <a:chOff x="185738" y="3713163"/>
              <a:chExt cx="533400" cy="592138"/>
            </a:xfrm>
            <a:solidFill>
              <a:schemeClr val="bg1"/>
            </a:solidFill>
          </p:grpSpPr>
          <p:sp>
            <p:nvSpPr>
              <p:cNvPr id="46" name="Freeform 16"/>
              <p:cNvSpPr/>
              <p:nvPr/>
            </p:nvSpPr>
            <p:spPr bwMode="auto">
              <a:xfrm>
                <a:off x="330201" y="3713163"/>
                <a:ext cx="53975" cy="125413"/>
              </a:xfrm>
              <a:custGeom>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0" y="33"/>
                      <a:pt x="14" y="29"/>
                      <a:pt x="14" y="26"/>
                    </a:cubicBezTo>
                    <a:cubicBezTo>
                      <a:pt x="14" y="6"/>
                      <a:pt x="14" y="6"/>
                      <a:pt x="14" y="6"/>
                    </a:cubicBezTo>
                    <a:cubicBezTo>
                      <a:pt x="14" y="3"/>
                      <a:pt x="10"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p:nvPr/>
            </p:nvSpPr>
            <p:spPr bwMode="auto">
              <a:xfrm>
                <a:off x="520701" y="3713163"/>
                <a:ext cx="53975" cy="125413"/>
              </a:xfrm>
              <a:custGeom>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1" y="33"/>
                      <a:pt x="14" y="29"/>
                      <a:pt x="14" y="26"/>
                    </a:cubicBezTo>
                    <a:cubicBezTo>
                      <a:pt x="14" y="6"/>
                      <a:pt x="14" y="6"/>
                      <a:pt x="14" y="6"/>
                    </a:cubicBezTo>
                    <a:cubicBezTo>
                      <a:pt x="14" y="3"/>
                      <a:pt x="11"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5738" y="3773488"/>
                <a:ext cx="533400" cy="531813"/>
              </a:xfrm>
              <a:custGeom>
                <a:gdLst>
                  <a:gd name="T0" fmla="*/ 132 w 140"/>
                  <a:gd name="T1" fmla="*/ 0 h 141"/>
                  <a:gd name="T2" fmla="*/ 109 w 140"/>
                  <a:gd name="T3" fmla="*/ 0 h 141"/>
                  <a:gd name="T4" fmla="*/ 109 w 140"/>
                  <a:gd name="T5" fmla="*/ 10 h 141"/>
                  <a:gd name="T6" fmla="*/ 95 w 140"/>
                  <a:gd name="T7" fmla="*/ 24 h 141"/>
                  <a:gd name="T8" fmla="*/ 81 w 140"/>
                  <a:gd name="T9" fmla="*/ 10 h 141"/>
                  <a:gd name="T10" fmla="*/ 81 w 140"/>
                  <a:gd name="T11" fmla="*/ 0 h 141"/>
                  <a:gd name="T12" fmla="*/ 59 w 140"/>
                  <a:gd name="T13" fmla="*/ 0 h 141"/>
                  <a:gd name="T14" fmla="*/ 59 w 140"/>
                  <a:gd name="T15" fmla="*/ 10 h 141"/>
                  <a:gd name="T16" fmla="*/ 45 w 140"/>
                  <a:gd name="T17" fmla="*/ 24 h 141"/>
                  <a:gd name="T18" fmla="*/ 30 w 140"/>
                  <a:gd name="T19" fmla="*/ 10 h 141"/>
                  <a:gd name="T20" fmla="*/ 30 w 140"/>
                  <a:gd name="T21" fmla="*/ 0 h 141"/>
                  <a:gd name="T22" fmla="*/ 8 w 140"/>
                  <a:gd name="T23" fmla="*/ 0 h 141"/>
                  <a:gd name="T24" fmla="*/ 0 w 140"/>
                  <a:gd name="T25" fmla="*/ 8 h 141"/>
                  <a:gd name="T26" fmla="*/ 0 w 140"/>
                  <a:gd name="T27" fmla="*/ 133 h 141"/>
                  <a:gd name="T28" fmla="*/ 8 w 140"/>
                  <a:gd name="T29" fmla="*/ 141 h 141"/>
                  <a:gd name="T30" fmla="*/ 132 w 140"/>
                  <a:gd name="T31" fmla="*/ 141 h 141"/>
                  <a:gd name="T32" fmla="*/ 140 w 140"/>
                  <a:gd name="T33" fmla="*/ 133 h 141"/>
                  <a:gd name="T34" fmla="*/ 140 w 140"/>
                  <a:gd name="T35" fmla="*/ 8 h 141"/>
                  <a:gd name="T36" fmla="*/ 132 w 140"/>
                  <a:gd name="T37" fmla="*/ 0 h 141"/>
                  <a:gd name="T38" fmla="*/ 129 w 140"/>
                  <a:gd name="T39" fmla="*/ 128 h 141"/>
                  <a:gd name="T40" fmla="*/ 11 w 140"/>
                  <a:gd name="T41" fmla="*/ 128 h 141"/>
                  <a:gd name="T42" fmla="*/ 11 w 140"/>
                  <a:gd name="T43" fmla="*/ 44 h 141"/>
                  <a:gd name="T44" fmla="*/ 129 w 140"/>
                  <a:gd name="T45" fmla="*/ 44 h 141"/>
                  <a:gd name="T46" fmla="*/ 129 w 140"/>
                  <a:gd name="T47" fmla="*/ 128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41">
                    <a:moveTo>
                      <a:pt x="132" y="0"/>
                    </a:moveTo>
                    <a:cubicBezTo>
                      <a:pt x="109" y="0"/>
                      <a:pt x="109" y="0"/>
                      <a:pt x="109" y="0"/>
                    </a:cubicBezTo>
                    <a:cubicBezTo>
                      <a:pt x="109" y="10"/>
                      <a:pt x="109" y="10"/>
                      <a:pt x="109" y="10"/>
                    </a:cubicBezTo>
                    <a:cubicBezTo>
                      <a:pt x="109" y="18"/>
                      <a:pt x="103" y="24"/>
                      <a:pt x="95" y="24"/>
                    </a:cubicBezTo>
                    <a:cubicBezTo>
                      <a:pt x="87" y="24"/>
                      <a:pt x="81" y="18"/>
                      <a:pt x="81" y="10"/>
                    </a:cubicBezTo>
                    <a:cubicBezTo>
                      <a:pt x="81" y="0"/>
                      <a:pt x="81" y="0"/>
                      <a:pt x="81" y="0"/>
                    </a:cubicBezTo>
                    <a:cubicBezTo>
                      <a:pt x="59" y="0"/>
                      <a:pt x="59" y="0"/>
                      <a:pt x="59" y="0"/>
                    </a:cubicBezTo>
                    <a:cubicBezTo>
                      <a:pt x="59" y="10"/>
                      <a:pt x="59" y="10"/>
                      <a:pt x="59" y="10"/>
                    </a:cubicBezTo>
                    <a:cubicBezTo>
                      <a:pt x="59" y="18"/>
                      <a:pt x="53" y="24"/>
                      <a:pt x="45" y="24"/>
                    </a:cubicBezTo>
                    <a:cubicBezTo>
                      <a:pt x="37" y="24"/>
                      <a:pt x="30" y="18"/>
                      <a:pt x="30" y="10"/>
                    </a:cubicBezTo>
                    <a:cubicBezTo>
                      <a:pt x="30" y="0"/>
                      <a:pt x="30" y="0"/>
                      <a:pt x="30" y="0"/>
                    </a:cubicBezTo>
                    <a:cubicBezTo>
                      <a:pt x="8" y="0"/>
                      <a:pt x="8" y="0"/>
                      <a:pt x="8" y="0"/>
                    </a:cubicBezTo>
                    <a:cubicBezTo>
                      <a:pt x="4" y="0"/>
                      <a:pt x="0" y="4"/>
                      <a:pt x="0" y="8"/>
                    </a:cubicBezTo>
                    <a:cubicBezTo>
                      <a:pt x="0" y="133"/>
                      <a:pt x="0" y="133"/>
                      <a:pt x="0" y="133"/>
                    </a:cubicBezTo>
                    <a:cubicBezTo>
                      <a:pt x="0" y="138"/>
                      <a:pt x="4" y="141"/>
                      <a:pt x="8" y="141"/>
                    </a:cubicBezTo>
                    <a:cubicBezTo>
                      <a:pt x="132" y="141"/>
                      <a:pt x="132" y="141"/>
                      <a:pt x="132" y="141"/>
                    </a:cubicBezTo>
                    <a:cubicBezTo>
                      <a:pt x="136" y="141"/>
                      <a:pt x="140" y="138"/>
                      <a:pt x="140" y="133"/>
                    </a:cubicBezTo>
                    <a:cubicBezTo>
                      <a:pt x="140" y="8"/>
                      <a:pt x="140" y="8"/>
                      <a:pt x="140" y="8"/>
                    </a:cubicBezTo>
                    <a:cubicBezTo>
                      <a:pt x="140" y="4"/>
                      <a:pt x="136" y="0"/>
                      <a:pt x="132" y="0"/>
                    </a:cubicBezTo>
                    <a:close/>
                    <a:moveTo>
                      <a:pt x="129" y="128"/>
                    </a:moveTo>
                    <a:cubicBezTo>
                      <a:pt x="11" y="128"/>
                      <a:pt x="11" y="128"/>
                      <a:pt x="11" y="128"/>
                    </a:cubicBezTo>
                    <a:cubicBezTo>
                      <a:pt x="11" y="44"/>
                      <a:pt x="11" y="44"/>
                      <a:pt x="11" y="44"/>
                    </a:cubicBezTo>
                    <a:cubicBezTo>
                      <a:pt x="129" y="44"/>
                      <a:pt x="129" y="44"/>
                      <a:pt x="129" y="44"/>
                    </a:cubicBezTo>
                    <a:lnTo>
                      <a:pt x="12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p:nvPr/>
            </p:nvSpPr>
            <p:spPr bwMode="auto">
              <a:xfrm>
                <a:off x="319088" y="4000500"/>
                <a:ext cx="128588" cy="206375"/>
              </a:xfrm>
              <a:custGeom>
                <a:gdLst>
                  <a:gd name="T0" fmla="*/ 32 w 34"/>
                  <a:gd name="T1" fmla="*/ 49 h 55"/>
                  <a:gd name="T2" fmla="*/ 11 w 34"/>
                  <a:gd name="T3" fmla="*/ 49 h 55"/>
                  <a:gd name="T4" fmla="*/ 26 w 34"/>
                  <a:gd name="T5" fmla="*/ 30 h 55"/>
                  <a:gd name="T6" fmla="*/ 27 w 34"/>
                  <a:gd name="T7" fmla="*/ 29 h 55"/>
                  <a:gd name="T8" fmla="*/ 30 w 34"/>
                  <a:gd name="T9" fmla="*/ 25 h 55"/>
                  <a:gd name="T10" fmla="*/ 32 w 34"/>
                  <a:gd name="T11" fmla="*/ 22 h 55"/>
                  <a:gd name="T12" fmla="*/ 33 w 34"/>
                  <a:gd name="T13" fmla="*/ 18 h 55"/>
                  <a:gd name="T14" fmla="*/ 34 w 34"/>
                  <a:gd name="T15" fmla="*/ 14 h 55"/>
                  <a:gd name="T16" fmla="*/ 30 w 34"/>
                  <a:gd name="T17" fmla="*/ 4 h 55"/>
                  <a:gd name="T18" fmla="*/ 18 w 34"/>
                  <a:gd name="T19" fmla="*/ 0 h 55"/>
                  <a:gd name="T20" fmla="*/ 5 w 34"/>
                  <a:gd name="T21" fmla="*/ 4 h 55"/>
                  <a:gd name="T22" fmla="*/ 1 w 34"/>
                  <a:gd name="T23" fmla="*/ 16 h 55"/>
                  <a:gd name="T24" fmla="*/ 1 w 34"/>
                  <a:gd name="T25" fmla="*/ 18 h 55"/>
                  <a:gd name="T26" fmla="*/ 10 w 34"/>
                  <a:gd name="T27" fmla="*/ 18 h 55"/>
                  <a:gd name="T28" fmla="*/ 10 w 34"/>
                  <a:gd name="T29" fmla="*/ 16 h 55"/>
                  <a:gd name="T30" fmla="*/ 18 w 34"/>
                  <a:gd name="T31" fmla="*/ 6 h 55"/>
                  <a:gd name="T32" fmla="*/ 25 w 34"/>
                  <a:gd name="T33" fmla="*/ 14 h 55"/>
                  <a:gd name="T34" fmla="*/ 24 w 34"/>
                  <a:gd name="T35" fmla="*/ 17 h 55"/>
                  <a:gd name="T36" fmla="*/ 24 w 34"/>
                  <a:gd name="T37" fmla="*/ 19 h 55"/>
                  <a:gd name="T38" fmla="*/ 23 w 34"/>
                  <a:gd name="T39" fmla="*/ 21 h 55"/>
                  <a:gd name="T40" fmla="*/ 21 w 34"/>
                  <a:gd name="T41" fmla="*/ 23 h 55"/>
                  <a:gd name="T42" fmla="*/ 19 w 34"/>
                  <a:gd name="T43" fmla="*/ 26 h 55"/>
                  <a:gd name="T44" fmla="*/ 18 w 34"/>
                  <a:gd name="T45" fmla="*/ 28 h 55"/>
                  <a:gd name="T46" fmla="*/ 0 w 34"/>
                  <a:gd name="T47" fmla="*/ 49 h 55"/>
                  <a:gd name="T48" fmla="*/ 0 w 34"/>
                  <a:gd name="T49" fmla="*/ 55 h 55"/>
                  <a:gd name="T50" fmla="*/ 32 w 34"/>
                  <a:gd name="T51" fmla="*/ 55 h 55"/>
                  <a:gd name="T52" fmla="*/ 32 w 34"/>
                  <a:gd name="T53"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5">
                    <a:moveTo>
                      <a:pt x="32" y="49"/>
                    </a:moveTo>
                    <a:cubicBezTo>
                      <a:pt x="11" y="49"/>
                      <a:pt x="11" y="49"/>
                      <a:pt x="11" y="49"/>
                    </a:cubicBezTo>
                    <a:cubicBezTo>
                      <a:pt x="26" y="30"/>
                      <a:pt x="26" y="30"/>
                      <a:pt x="26" y="30"/>
                    </a:cubicBezTo>
                    <a:cubicBezTo>
                      <a:pt x="27" y="29"/>
                      <a:pt x="27" y="29"/>
                      <a:pt x="27" y="29"/>
                    </a:cubicBezTo>
                    <a:cubicBezTo>
                      <a:pt x="28" y="27"/>
                      <a:pt x="29" y="26"/>
                      <a:pt x="30" y="25"/>
                    </a:cubicBezTo>
                    <a:cubicBezTo>
                      <a:pt x="30" y="25"/>
                      <a:pt x="31" y="24"/>
                      <a:pt x="32" y="22"/>
                    </a:cubicBezTo>
                    <a:cubicBezTo>
                      <a:pt x="32" y="21"/>
                      <a:pt x="33" y="20"/>
                      <a:pt x="33" y="18"/>
                    </a:cubicBezTo>
                    <a:cubicBezTo>
                      <a:pt x="34" y="17"/>
                      <a:pt x="34" y="15"/>
                      <a:pt x="34" y="14"/>
                    </a:cubicBezTo>
                    <a:cubicBezTo>
                      <a:pt x="34" y="9"/>
                      <a:pt x="32" y="6"/>
                      <a:pt x="30" y="4"/>
                    </a:cubicBezTo>
                    <a:cubicBezTo>
                      <a:pt x="27" y="1"/>
                      <a:pt x="23" y="0"/>
                      <a:pt x="18" y="0"/>
                    </a:cubicBezTo>
                    <a:cubicBezTo>
                      <a:pt x="12" y="0"/>
                      <a:pt x="8" y="1"/>
                      <a:pt x="5" y="4"/>
                    </a:cubicBezTo>
                    <a:cubicBezTo>
                      <a:pt x="3" y="7"/>
                      <a:pt x="1" y="11"/>
                      <a:pt x="1" y="16"/>
                    </a:cubicBezTo>
                    <a:cubicBezTo>
                      <a:pt x="1" y="18"/>
                      <a:pt x="1" y="18"/>
                      <a:pt x="1" y="18"/>
                    </a:cubicBezTo>
                    <a:cubicBezTo>
                      <a:pt x="10" y="18"/>
                      <a:pt x="10" y="18"/>
                      <a:pt x="10" y="18"/>
                    </a:cubicBezTo>
                    <a:cubicBezTo>
                      <a:pt x="10" y="16"/>
                      <a:pt x="10" y="16"/>
                      <a:pt x="10" y="16"/>
                    </a:cubicBezTo>
                    <a:cubicBezTo>
                      <a:pt x="10" y="9"/>
                      <a:pt x="13" y="6"/>
                      <a:pt x="18" y="6"/>
                    </a:cubicBezTo>
                    <a:cubicBezTo>
                      <a:pt x="23" y="6"/>
                      <a:pt x="25" y="8"/>
                      <a:pt x="25" y="14"/>
                    </a:cubicBezTo>
                    <a:cubicBezTo>
                      <a:pt x="25" y="15"/>
                      <a:pt x="25" y="16"/>
                      <a:pt x="24" y="17"/>
                    </a:cubicBezTo>
                    <a:cubicBezTo>
                      <a:pt x="24" y="18"/>
                      <a:pt x="24" y="18"/>
                      <a:pt x="24" y="19"/>
                    </a:cubicBezTo>
                    <a:cubicBezTo>
                      <a:pt x="24" y="20"/>
                      <a:pt x="23" y="21"/>
                      <a:pt x="23" y="21"/>
                    </a:cubicBezTo>
                    <a:cubicBezTo>
                      <a:pt x="22" y="22"/>
                      <a:pt x="21" y="23"/>
                      <a:pt x="21" y="23"/>
                    </a:cubicBezTo>
                    <a:cubicBezTo>
                      <a:pt x="21" y="24"/>
                      <a:pt x="20" y="25"/>
                      <a:pt x="19" y="26"/>
                    </a:cubicBezTo>
                    <a:cubicBezTo>
                      <a:pt x="18" y="27"/>
                      <a:pt x="18" y="28"/>
                      <a:pt x="18" y="28"/>
                    </a:cubicBezTo>
                    <a:cubicBezTo>
                      <a:pt x="0" y="49"/>
                      <a:pt x="0" y="49"/>
                      <a:pt x="0" y="49"/>
                    </a:cubicBezTo>
                    <a:cubicBezTo>
                      <a:pt x="0" y="55"/>
                      <a:pt x="0" y="55"/>
                      <a:pt x="0" y="55"/>
                    </a:cubicBezTo>
                    <a:cubicBezTo>
                      <a:pt x="32" y="55"/>
                      <a:pt x="32" y="55"/>
                      <a:pt x="32" y="55"/>
                    </a:cubicBezTo>
                    <a:lnTo>
                      <a:pt x="3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0"/>
              <p:cNvSpPr>
                <a:spLocks noEditPoints="1"/>
              </p:cNvSpPr>
              <p:nvPr/>
            </p:nvSpPr>
            <p:spPr bwMode="auto">
              <a:xfrm>
                <a:off x="471488" y="4000500"/>
                <a:ext cx="136525" cy="206375"/>
              </a:xfrm>
              <a:custGeom>
                <a:gdLst>
                  <a:gd name="T0" fmla="*/ 45 w 86"/>
                  <a:gd name="T1" fmla="*/ 130 h 130"/>
                  <a:gd name="T2" fmla="*/ 67 w 86"/>
                  <a:gd name="T3" fmla="*/ 130 h 130"/>
                  <a:gd name="T4" fmla="*/ 67 w 86"/>
                  <a:gd name="T5" fmla="*/ 94 h 130"/>
                  <a:gd name="T6" fmla="*/ 86 w 86"/>
                  <a:gd name="T7" fmla="*/ 94 h 130"/>
                  <a:gd name="T8" fmla="*/ 86 w 86"/>
                  <a:gd name="T9" fmla="*/ 80 h 130"/>
                  <a:gd name="T10" fmla="*/ 67 w 86"/>
                  <a:gd name="T11" fmla="*/ 80 h 130"/>
                  <a:gd name="T12" fmla="*/ 67 w 86"/>
                  <a:gd name="T13" fmla="*/ 0 h 130"/>
                  <a:gd name="T14" fmla="*/ 41 w 86"/>
                  <a:gd name="T15" fmla="*/ 0 h 130"/>
                  <a:gd name="T16" fmla="*/ 0 w 86"/>
                  <a:gd name="T17" fmla="*/ 75 h 130"/>
                  <a:gd name="T18" fmla="*/ 0 w 86"/>
                  <a:gd name="T19" fmla="*/ 94 h 130"/>
                  <a:gd name="T20" fmla="*/ 45 w 86"/>
                  <a:gd name="T21" fmla="*/ 94 h 130"/>
                  <a:gd name="T22" fmla="*/ 45 w 86"/>
                  <a:gd name="T23" fmla="*/ 130 h 130"/>
                  <a:gd name="T24" fmla="*/ 21 w 86"/>
                  <a:gd name="T25" fmla="*/ 80 h 130"/>
                  <a:gd name="T26" fmla="*/ 45 w 86"/>
                  <a:gd name="T27" fmla="*/ 21 h 130"/>
                  <a:gd name="T28" fmla="*/ 45 w 86"/>
                  <a:gd name="T29" fmla="*/ 80 h 130"/>
                  <a:gd name="T30" fmla="*/ 21 w 86"/>
                  <a:gd name="T31" fmla="*/ 8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130">
                    <a:moveTo>
                      <a:pt x="45" y="130"/>
                    </a:moveTo>
                    <a:lnTo>
                      <a:pt x="67" y="130"/>
                    </a:lnTo>
                    <a:lnTo>
                      <a:pt x="67" y="94"/>
                    </a:lnTo>
                    <a:lnTo>
                      <a:pt x="86" y="94"/>
                    </a:lnTo>
                    <a:lnTo>
                      <a:pt x="86" y="80"/>
                    </a:lnTo>
                    <a:lnTo>
                      <a:pt x="67" y="80"/>
                    </a:lnTo>
                    <a:lnTo>
                      <a:pt x="67" y="0"/>
                    </a:lnTo>
                    <a:lnTo>
                      <a:pt x="41" y="0"/>
                    </a:lnTo>
                    <a:lnTo>
                      <a:pt x="0" y="75"/>
                    </a:lnTo>
                    <a:lnTo>
                      <a:pt x="0" y="94"/>
                    </a:lnTo>
                    <a:lnTo>
                      <a:pt x="45" y="94"/>
                    </a:lnTo>
                    <a:lnTo>
                      <a:pt x="45" y="130"/>
                    </a:lnTo>
                    <a:close/>
                    <a:moveTo>
                      <a:pt x="21" y="80"/>
                    </a:moveTo>
                    <a:lnTo>
                      <a:pt x="45" y="21"/>
                    </a:lnTo>
                    <a:lnTo>
                      <a:pt x="45" y="80"/>
                    </a:lnTo>
                    <a:lnTo>
                      <a:pt x="2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4854069" y="2556769"/>
            <a:ext cx="1691643" cy="1106168"/>
            <a:chOff x="6472092" y="3409026"/>
            <a:chExt cx="2255524" cy="1474890"/>
          </a:xfrm>
        </p:grpSpPr>
        <p:sp>
          <p:nvSpPr>
            <p:cNvPr id="10" name="Freeform 8"/>
            <p:cNvSpPr/>
            <p:nvPr/>
          </p:nvSpPr>
          <p:spPr bwMode="auto">
            <a:xfrm>
              <a:off x="6472092" y="3409026"/>
              <a:ext cx="2255524" cy="1474890"/>
            </a:xfrm>
            <a:custGeom>
              <a:gdLst>
                <a:gd name="T0" fmla="*/ 3255 w 3324"/>
                <a:gd name="T1" fmla="*/ 1687 h 2157"/>
                <a:gd name="T2" fmla="*/ 1879 w 3324"/>
                <a:gd name="T3" fmla="*/ 100 h 2157"/>
                <a:gd name="T4" fmla="*/ 1879 w 3324"/>
                <a:gd name="T5" fmla="*/ 100 h 2157"/>
                <a:gd name="T6" fmla="*/ 1662 w 3324"/>
                <a:gd name="T7" fmla="*/ 0 h 2157"/>
                <a:gd name="T8" fmla="*/ 1450 w 3324"/>
                <a:gd name="T9" fmla="*/ 95 h 2157"/>
                <a:gd name="T10" fmla="*/ 1450 w 3324"/>
                <a:gd name="T11" fmla="*/ 95 h 2157"/>
                <a:gd name="T12" fmla="*/ 82 w 3324"/>
                <a:gd name="T13" fmla="*/ 1672 h 2157"/>
                <a:gd name="T14" fmla="*/ 0 w 3324"/>
                <a:gd name="T15" fmla="*/ 1872 h 2157"/>
                <a:gd name="T16" fmla="*/ 283 w 3324"/>
                <a:gd name="T17" fmla="*/ 2157 h 2157"/>
                <a:gd name="T18" fmla="*/ 283 w 3324"/>
                <a:gd name="T19" fmla="*/ 2157 h 2157"/>
                <a:gd name="T20" fmla="*/ 284 w 3324"/>
                <a:gd name="T21" fmla="*/ 2157 h 2157"/>
                <a:gd name="T22" fmla="*/ 3038 w 3324"/>
                <a:gd name="T23" fmla="*/ 2157 h 2157"/>
                <a:gd name="T24" fmla="*/ 3038 w 3324"/>
                <a:gd name="T25" fmla="*/ 2157 h 2157"/>
                <a:gd name="T26" fmla="*/ 3039 w 3324"/>
                <a:gd name="T27" fmla="*/ 2157 h 2157"/>
                <a:gd name="T28" fmla="*/ 3324 w 3324"/>
                <a:gd name="T29" fmla="*/ 1872 h 2157"/>
                <a:gd name="T30" fmla="*/ 3255 w 3324"/>
                <a:gd name="T31" fmla="*/ 1687 h 2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5" y="1687"/>
                  </a:moveTo>
                  <a:lnTo>
                    <a:pt x="1879" y="100"/>
                  </a:lnTo>
                  <a:lnTo>
                    <a:pt x="1879" y="100"/>
                  </a:lnTo>
                  <a:cubicBezTo>
                    <a:pt x="1827" y="39"/>
                    <a:pt x="1749" y="0"/>
                    <a:pt x="1662" y="0"/>
                  </a:cubicBezTo>
                  <a:cubicBezTo>
                    <a:pt x="1578" y="0"/>
                    <a:pt x="1502" y="36"/>
                    <a:pt x="1450" y="95"/>
                  </a:cubicBezTo>
                  <a:lnTo>
                    <a:pt x="1450" y="95"/>
                  </a:lnTo>
                  <a:lnTo>
                    <a:pt x="82" y="1672"/>
                  </a:lnTo>
                  <a:cubicBezTo>
                    <a:pt x="31" y="1723"/>
                    <a:pt x="0" y="1794"/>
                    <a:pt x="0" y="1872"/>
                  </a:cubicBezTo>
                  <a:cubicBezTo>
                    <a:pt x="0" y="2029"/>
                    <a:pt x="126" y="2156"/>
                    <a:pt x="283" y="2157"/>
                  </a:cubicBezTo>
                  <a:lnTo>
                    <a:pt x="283" y="2157"/>
                  </a:lnTo>
                  <a:lnTo>
                    <a:pt x="284" y="2157"/>
                  </a:lnTo>
                  <a:lnTo>
                    <a:pt x="3038" y="2157"/>
                  </a:lnTo>
                  <a:lnTo>
                    <a:pt x="3038" y="2157"/>
                  </a:lnTo>
                  <a:lnTo>
                    <a:pt x="3039" y="2157"/>
                  </a:lnTo>
                  <a:cubicBezTo>
                    <a:pt x="3197" y="2157"/>
                    <a:pt x="3324" y="2029"/>
                    <a:pt x="3324" y="1872"/>
                  </a:cubicBezTo>
                  <a:cubicBezTo>
                    <a:pt x="3324" y="1802"/>
                    <a:pt x="3298" y="1737"/>
                    <a:pt x="3255" y="16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55" name="组合 54"/>
            <p:cNvGrpSpPr/>
            <p:nvPr/>
          </p:nvGrpSpPr>
          <p:grpSpPr>
            <a:xfrm>
              <a:off x="7299653" y="4061638"/>
              <a:ext cx="453996" cy="542724"/>
              <a:chOff x="204788" y="5011738"/>
              <a:chExt cx="487363" cy="582613"/>
            </a:xfrm>
            <a:solidFill>
              <a:schemeClr val="bg1"/>
            </a:solidFill>
          </p:grpSpPr>
          <p:sp>
            <p:nvSpPr>
              <p:cNvPr id="51" name="Freeform 21"/>
              <p:cNvSpPr>
                <a:spLocks noEditPoints="1"/>
              </p:cNvSpPr>
              <p:nvPr/>
            </p:nvSpPr>
            <p:spPr bwMode="auto">
              <a:xfrm>
                <a:off x="204788" y="5011738"/>
                <a:ext cx="487363" cy="188913"/>
              </a:xfrm>
              <a:custGeom>
                <a:gdLst>
                  <a:gd name="T0" fmla="*/ 122 w 128"/>
                  <a:gd name="T1" fmla="*/ 27 h 50"/>
                  <a:gd name="T2" fmla="*/ 91 w 128"/>
                  <a:gd name="T3" fmla="*/ 27 h 50"/>
                  <a:gd name="T4" fmla="*/ 91 w 128"/>
                  <a:gd name="T5" fmla="*/ 7 h 50"/>
                  <a:gd name="T6" fmla="*/ 84 w 128"/>
                  <a:gd name="T7" fmla="*/ 0 h 50"/>
                  <a:gd name="T8" fmla="*/ 43 w 128"/>
                  <a:gd name="T9" fmla="*/ 0 h 50"/>
                  <a:gd name="T10" fmla="*/ 36 w 128"/>
                  <a:gd name="T11" fmla="*/ 7 h 50"/>
                  <a:gd name="T12" fmla="*/ 36 w 128"/>
                  <a:gd name="T13" fmla="*/ 27 h 50"/>
                  <a:gd name="T14" fmla="*/ 6 w 128"/>
                  <a:gd name="T15" fmla="*/ 27 h 50"/>
                  <a:gd name="T16" fmla="*/ 0 w 128"/>
                  <a:gd name="T17" fmla="*/ 33 h 50"/>
                  <a:gd name="T18" fmla="*/ 0 w 128"/>
                  <a:gd name="T19" fmla="*/ 44 h 50"/>
                  <a:gd name="T20" fmla="*/ 6 w 128"/>
                  <a:gd name="T21" fmla="*/ 50 h 50"/>
                  <a:gd name="T22" fmla="*/ 122 w 128"/>
                  <a:gd name="T23" fmla="*/ 50 h 50"/>
                  <a:gd name="T24" fmla="*/ 128 w 128"/>
                  <a:gd name="T25" fmla="*/ 44 h 50"/>
                  <a:gd name="T26" fmla="*/ 128 w 128"/>
                  <a:gd name="T27" fmla="*/ 33 h 50"/>
                  <a:gd name="T28" fmla="*/ 122 w 128"/>
                  <a:gd name="T29" fmla="*/ 27 h 50"/>
                  <a:gd name="T30" fmla="*/ 45 w 128"/>
                  <a:gd name="T31" fmla="*/ 9 h 50"/>
                  <a:gd name="T32" fmla="*/ 82 w 128"/>
                  <a:gd name="T33" fmla="*/ 9 h 50"/>
                  <a:gd name="T34" fmla="*/ 82 w 128"/>
                  <a:gd name="T35" fmla="*/ 27 h 50"/>
                  <a:gd name="T36" fmla="*/ 45 w 128"/>
                  <a:gd name="T37" fmla="*/ 27 h 50"/>
                  <a:gd name="T38" fmla="*/ 45 w 128"/>
                  <a:gd name="T39" fmla="*/ 9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50">
                    <a:moveTo>
                      <a:pt x="122" y="27"/>
                    </a:moveTo>
                    <a:cubicBezTo>
                      <a:pt x="91" y="27"/>
                      <a:pt x="91" y="27"/>
                      <a:pt x="91" y="27"/>
                    </a:cubicBezTo>
                    <a:cubicBezTo>
                      <a:pt x="91" y="7"/>
                      <a:pt x="91" y="7"/>
                      <a:pt x="91" y="7"/>
                    </a:cubicBezTo>
                    <a:cubicBezTo>
                      <a:pt x="91" y="3"/>
                      <a:pt x="88" y="0"/>
                      <a:pt x="84" y="0"/>
                    </a:cubicBezTo>
                    <a:cubicBezTo>
                      <a:pt x="43" y="0"/>
                      <a:pt x="43" y="0"/>
                      <a:pt x="43" y="0"/>
                    </a:cubicBezTo>
                    <a:cubicBezTo>
                      <a:pt x="39" y="0"/>
                      <a:pt x="36" y="3"/>
                      <a:pt x="36" y="7"/>
                    </a:cubicBezTo>
                    <a:cubicBezTo>
                      <a:pt x="36" y="27"/>
                      <a:pt x="36" y="27"/>
                      <a:pt x="36" y="27"/>
                    </a:cubicBezTo>
                    <a:cubicBezTo>
                      <a:pt x="6" y="27"/>
                      <a:pt x="6" y="27"/>
                      <a:pt x="6" y="27"/>
                    </a:cubicBezTo>
                    <a:cubicBezTo>
                      <a:pt x="2" y="27"/>
                      <a:pt x="0" y="30"/>
                      <a:pt x="0" y="33"/>
                    </a:cubicBezTo>
                    <a:cubicBezTo>
                      <a:pt x="0" y="44"/>
                      <a:pt x="0" y="44"/>
                      <a:pt x="0" y="44"/>
                    </a:cubicBezTo>
                    <a:cubicBezTo>
                      <a:pt x="0" y="48"/>
                      <a:pt x="2" y="50"/>
                      <a:pt x="6" y="50"/>
                    </a:cubicBezTo>
                    <a:cubicBezTo>
                      <a:pt x="122" y="50"/>
                      <a:pt x="122" y="50"/>
                      <a:pt x="122" y="50"/>
                    </a:cubicBezTo>
                    <a:cubicBezTo>
                      <a:pt x="125" y="50"/>
                      <a:pt x="128" y="48"/>
                      <a:pt x="128" y="44"/>
                    </a:cubicBezTo>
                    <a:cubicBezTo>
                      <a:pt x="128" y="33"/>
                      <a:pt x="128" y="33"/>
                      <a:pt x="128" y="33"/>
                    </a:cubicBezTo>
                    <a:cubicBezTo>
                      <a:pt x="128" y="30"/>
                      <a:pt x="125" y="27"/>
                      <a:pt x="122" y="27"/>
                    </a:cubicBezTo>
                    <a:close/>
                    <a:moveTo>
                      <a:pt x="45" y="9"/>
                    </a:moveTo>
                    <a:cubicBezTo>
                      <a:pt x="82" y="9"/>
                      <a:pt x="82" y="9"/>
                      <a:pt x="82" y="9"/>
                    </a:cubicBezTo>
                    <a:cubicBezTo>
                      <a:pt x="82" y="27"/>
                      <a:pt x="82" y="27"/>
                      <a:pt x="82" y="27"/>
                    </a:cubicBezTo>
                    <a:cubicBezTo>
                      <a:pt x="45" y="27"/>
                      <a:pt x="45" y="27"/>
                      <a:pt x="45" y="27"/>
                    </a:cubicBezTo>
                    <a:lnTo>
                      <a:pt x="4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249238" y="5233988"/>
                <a:ext cx="393700" cy="360363"/>
              </a:xfrm>
              <a:custGeom>
                <a:gdLst>
                  <a:gd name="T0" fmla="*/ 0 w 103"/>
                  <a:gd name="T1" fmla="*/ 90 h 96"/>
                  <a:gd name="T2" fmla="*/ 6 w 103"/>
                  <a:gd name="T3" fmla="*/ 96 h 96"/>
                  <a:gd name="T4" fmla="*/ 97 w 103"/>
                  <a:gd name="T5" fmla="*/ 96 h 96"/>
                  <a:gd name="T6" fmla="*/ 103 w 103"/>
                  <a:gd name="T7" fmla="*/ 90 h 96"/>
                  <a:gd name="T8" fmla="*/ 103 w 103"/>
                  <a:gd name="T9" fmla="*/ 0 h 96"/>
                  <a:gd name="T10" fmla="*/ 0 w 103"/>
                  <a:gd name="T11" fmla="*/ 0 h 96"/>
                  <a:gd name="T12" fmla="*/ 0 w 103"/>
                  <a:gd name="T13" fmla="*/ 90 h 96"/>
                  <a:gd name="T14" fmla="*/ 77 w 103"/>
                  <a:gd name="T15" fmla="*/ 14 h 96"/>
                  <a:gd name="T16" fmla="*/ 81 w 103"/>
                  <a:gd name="T17" fmla="*/ 9 h 96"/>
                  <a:gd name="T18" fmla="*/ 85 w 103"/>
                  <a:gd name="T19" fmla="*/ 14 h 96"/>
                  <a:gd name="T20" fmla="*/ 85 w 103"/>
                  <a:gd name="T21" fmla="*/ 82 h 96"/>
                  <a:gd name="T22" fmla="*/ 81 w 103"/>
                  <a:gd name="T23" fmla="*/ 86 h 96"/>
                  <a:gd name="T24" fmla="*/ 77 w 103"/>
                  <a:gd name="T25" fmla="*/ 82 h 96"/>
                  <a:gd name="T26" fmla="*/ 77 w 103"/>
                  <a:gd name="T27" fmla="*/ 14 h 96"/>
                  <a:gd name="T28" fmla="*/ 47 w 103"/>
                  <a:gd name="T29" fmla="*/ 14 h 96"/>
                  <a:gd name="T30" fmla="*/ 52 w 103"/>
                  <a:gd name="T31" fmla="*/ 9 h 96"/>
                  <a:gd name="T32" fmla="*/ 56 w 103"/>
                  <a:gd name="T33" fmla="*/ 14 h 96"/>
                  <a:gd name="T34" fmla="*/ 56 w 103"/>
                  <a:gd name="T35" fmla="*/ 82 h 96"/>
                  <a:gd name="T36" fmla="*/ 52 w 103"/>
                  <a:gd name="T37" fmla="*/ 86 h 96"/>
                  <a:gd name="T38" fmla="*/ 47 w 103"/>
                  <a:gd name="T39" fmla="*/ 82 h 96"/>
                  <a:gd name="T40" fmla="*/ 47 w 103"/>
                  <a:gd name="T41" fmla="*/ 14 h 96"/>
                  <a:gd name="T42" fmla="*/ 18 w 103"/>
                  <a:gd name="T43" fmla="*/ 14 h 96"/>
                  <a:gd name="T44" fmla="*/ 22 w 103"/>
                  <a:gd name="T45" fmla="*/ 9 h 96"/>
                  <a:gd name="T46" fmla="*/ 27 w 103"/>
                  <a:gd name="T47" fmla="*/ 14 h 96"/>
                  <a:gd name="T48" fmla="*/ 27 w 103"/>
                  <a:gd name="T49" fmla="*/ 82 h 96"/>
                  <a:gd name="T50" fmla="*/ 22 w 103"/>
                  <a:gd name="T51" fmla="*/ 86 h 96"/>
                  <a:gd name="T52" fmla="*/ 18 w 103"/>
                  <a:gd name="T53" fmla="*/ 82 h 96"/>
                  <a:gd name="T54" fmla="*/ 18 w 103"/>
                  <a:gd name="T55" fmla="*/ 14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96">
                    <a:moveTo>
                      <a:pt x="0" y="90"/>
                    </a:moveTo>
                    <a:cubicBezTo>
                      <a:pt x="0" y="94"/>
                      <a:pt x="3" y="96"/>
                      <a:pt x="6" y="96"/>
                    </a:cubicBezTo>
                    <a:cubicBezTo>
                      <a:pt x="97" y="96"/>
                      <a:pt x="97" y="96"/>
                      <a:pt x="97" y="96"/>
                    </a:cubicBezTo>
                    <a:cubicBezTo>
                      <a:pt x="101" y="96"/>
                      <a:pt x="103" y="94"/>
                      <a:pt x="103" y="90"/>
                    </a:cubicBezTo>
                    <a:cubicBezTo>
                      <a:pt x="103" y="0"/>
                      <a:pt x="103" y="0"/>
                      <a:pt x="103" y="0"/>
                    </a:cubicBezTo>
                    <a:cubicBezTo>
                      <a:pt x="0" y="0"/>
                      <a:pt x="0" y="0"/>
                      <a:pt x="0" y="0"/>
                    </a:cubicBezTo>
                    <a:lnTo>
                      <a:pt x="0" y="90"/>
                    </a:lnTo>
                    <a:close/>
                    <a:moveTo>
                      <a:pt x="77" y="14"/>
                    </a:moveTo>
                    <a:cubicBezTo>
                      <a:pt x="77" y="11"/>
                      <a:pt x="79" y="9"/>
                      <a:pt x="81" y="9"/>
                    </a:cubicBezTo>
                    <a:cubicBezTo>
                      <a:pt x="83" y="9"/>
                      <a:pt x="85" y="11"/>
                      <a:pt x="85" y="14"/>
                    </a:cubicBezTo>
                    <a:cubicBezTo>
                      <a:pt x="85" y="82"/>
                      <a:pt x="85" y="82"/>
                      <a:pt x="85" y="82"/>
                    </a:cubicBezTo>
                    <a:cubicBezTo>
                      <a:pt x="85" y="84"/>
                      <a:pt x="83" y="86"/>
                      <a:pt x="81" y="86"/>
                    </a:cubicBezTo>
                    <a:cubicBezTo>
                      <a:pt x="79" y="86"/>
                      <a:pt x="77" y="84"/>
                      <a:pt x="77" y="82"/>
                    </a:cubicBezTo>
                    <a:lnTo>
                      <a:pt x="77" y="14"/>
                    </a:lnTo>
                    <a:close/>
                    <a:moveTo>
                      <a:pt x="47" y="14"/>
                    </a:moveTo>
                    <a:cubicBezTo>
                      <a:pt x="47" y="11"/>
                      <a:pt x="49" y="9"/>
                      <a:pt x="52" y="9"/>
                    </a:cubicBezTo>
                    <a:cubicBezTo>
                      <a:pt x="54" y="9"/>
                      <a:pt x="56" y="11"/>
                      <a:pt x="56" y="14"/>
                    </a:cubicBezTo>
                    <a:cubicBezTo>
                      <a:pt x="56" y="82"/>
                      <a:pt x="56" y="82"/>
                      <a:pt x="56" y="82"/>
                    </a:cubicBezTo>
                    <a:cubicBezTo>
                      <a:pt x="56" y="84"/>
                      <a:pt x="54" y="86"/>
                      <a:pt x="52" y="86"/>
                    </a:cubicBezTo>
                    <a:cubicBezTo>
                      <a:pt x="49" y="86"/>
                      <a:pt x="47" y="84"/>
                      <a:pt x="47" y="82"/>
                    </a:cubicBezTo>
                    <a:lnTo>
                      <a:pt x="47" y="14"/>
                    </a:lnTo>
                    <a:close/>
                    <a:moveTo>
                      <a:pt x="18" y="14"/>
                    </a:moveTo>
                    <a:cubicBezTo>
                      <a:pt x="18" y="11"/>
                      <a:pt x="20" y="9"/>
                      <a:pt x="22" y="9"/>
                    </a:cubicBezTo>
                    <a:cubicBezTo>
                      <a:pt x="25" y="9"/>
                      <a:pt x="27" y="11"/>
                      <a:pt x="27" y="14"/>
                    </a:cubicBezTo>
                    <a:cubicBezTo>
                      <a:pt x="27" y="82"/>
                      <a:pt x="27" y="82"/>
                      <a:pt x="27" y="82"/>
                    </a:cubicBezTo>
                    <a:cubicBezTo>
                      <a:pt x="27" y="84"/>
                      <a:pt x="25" y="86"/>
                      <a:pt x="22" y="86"/>
                    </a:cubicBezTo>
                    <a:cubicBezTo>
                      <a:pt x="20" y="86"/>
                      <a:pt x="18" y="84"/>
                      <a:pt x="18" y="82"/>
                    </a:cubicBez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1" name="组合 70"/>
          <p:cNvGrpSpPr/>
          <p:nvPr/>
        </p:nvGrpSpPr>
        <p:grpSpPr>
          <a:xfrm>
            <a:off x="5996254" y="2287137"/>
            <a:ext cx="1690422" cy="1107390"/>
            <a:chOff x="7995005" y="3049516"/>
            <a:chExt cx="2253896" cy="1476520"/>
          </a:xfrm>
        </p:grpSpPr>
        <p:sp>
          <p:nvSpPr>
            <p:cNvPr id="11" name="Freeform 9"/>
            <p:cNvSpPr/>
            <p:nvPr/>
          </p:nvSpPr>
          <p:spPr bwMode="auto">
            <a:xfrm>
              <a:off x="7995005" y="3049516"/>
              <a:ext cx="2253896" cy="1476520"/>
            </a:xfrm>
            <a:custGeom>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6" name="任意多边形 65"/>
            <p:cNvSpPr/>
            <p:nvPr/>
          </p:nvSpPr>
          <p:spPr bwMode="auto">
            <a:xfrm>
              <a:off x="8711406" y="3251966"/>
              <a:ext cx="821094" cy="615184"/>
            </a:xfrm>
            <a:custGeom>
              <a:gdLst>
                <a:gd name="connsiteX0" fmla="*/ 662169 w 1067906"/>
                <a:gd name="connsiteY0" fmla="*/ 549275 h 800100"/>
                <a:gd name="connsiteX1" fmla="*/ 979485 w 1067906"/>
                <a:gd name="connsiteY1" fmla="*/ 549275 h 800100"/>
                <a:gd name="connsiteX2" fmla="*/ 1014373 w 1067906"/>
                <a:gd name="connsiteY2" fmla="*/ 569208 h 800100"/>
                <a:gd name="connsiteX3" fmla="*/ 1067536 w 1067906"/>
                <a:gd name="connsiteY3" fmla="*/ 773523 h 800100"/>
                <a:gd name="connsiteX4" fmla="*/ 1045939 w 1067906"/>
                <a:gd name="connsiteY4" fmla="*/ 800100 h 800100"/>
                <a:gd name="connsiteX5" fmla="*/ 597377 w 1067906"/>
                <a:gd name="connsiteY5" fmla="*/ 800100 h 800100"/>
                <a:gd name="connsiteX6" fmla="*/ 577441 w 1067906"/>
                <a:gd name="connsiteY6" fmla="*/ 771862 h 800100"/>
                <a:gd name="connsiteX7" fmla="*/ 628943 w 1067906"/>
                <a:gd name="connsiteY7" fmla="*/ 572530 h 800100"/>
                <a:gd name="connsiteX8" fmla="*/ 662169 w 1067906"/>
                <a:gd name="connsiteY8" fmla="*/ 549275 h 800100"/>
                <a:gd name="connsiteX9" fmla="*/ 85906 w 1067906"/>
                <a:gd name="connsiteY9" fmla="*/ 549275 h 800100"/>
                <a:gd name="connsiteX10" fmla="*/ 403222 w 1067906"/>
                <a:gd name="connsiteY10" fmla="*/ 549275 h 800100"/>
                <a:gd name="connsiteX11" fmla="*/ 438110 w 1067906"/>
                <a:gd name="connsiteY11" fmla="*/ 569208 h 800100"/>
                <a:gd name="connsiteX12" fmla="*/ 491273 w 1067906"/>
                <a:gd name="connsiteY12" fmla="*/ 773523 h 800100"/>
                <a:gd name="connsiteX13" fmla="*/ 469676 w 1067906"/>
                <a:gd name="connsiteY13" fmla="*/ 800100 h 800100"/>
                <a:gd name="connsiteX14" fmla="*/ 21114 w 1067906"/>
                <a:gd name="connsiteY14" fmla="*/ 800100 h 800100"/>
                <a:gd name="connsiteX15" fmla="*/ 1178 w 1067906"/>
                <a:gd name="connsiteY15" fmla="*/ 771862 h 800100"/>
                <a:gd name="connsiteX16" fmla="*/ 52680 w 1067906"/>
                <a:gd name="connsiteY16" fmla="*/ 572530 h 800100"/>
                <a:gd name="connsiteX17" fmla="*/ 85906 w 1067906"/>
                <a:gd name="connsiteY17" fmla="*/ 549275 h 800100"/>
                <a:gd name="connsiteX18" fmla="*/ 891545 w 1067906"/>
                <a:gd name="connsiteY18" fmla="*/ 334962 h 800100"/>
                <a:gd name="connsiteX19" fmla="*/ 905833 w 1067906"/>
                <a:gd name="connsiteY19" fmla="*/ 422275 h 800100"/>
                <a:gd name="connsiteX20" fmla="*/ 994733 w 1067906"/>
                <a:gd name="connsiteY20" fmla="*/ 438150 h 800100"/>
                <a:gd name="connsiteX21" fmla="*/ 905833 w 1067906"/>
                <a:gd name="connsiteY21" fmla="*/ 454025 h 800100"/>
                <a:gd name="connsiteX22" fmla="*/ 891545 w 1067906"/>
                <a:gd name="connsiteY22" fmla="*/ 542925 h 800100"/>
                <a:gd name="connsiteX23" fmla="*/ 877258 w 1067906"/>
                <a:gd name="connsiteY23" fmla="*/ 454025 h 800100"/>
                <a:gd name="connsiteX24" fmla="*/ 786770 w 1067906"/>
                <a:gd name="connsiteY24" fmla="*/ 438150 h 800100"/>
                <a:gd name="connsiteX25" fmla="*/ 875670 w 1067906"/>
                <a:gd name="connsiteY25" fmla="*/ 422275 h 800100"/>
                <a:gd name="connsiteX26" fmla="*/ 346257 w 1067906"/>
                <a:gd name="connsiteY26" fmla="*/ 247650 h 800100"/>
                <a:gd name="connsiteX27" fmla="*/ 663573 w 1067906"/>
                <a:gd name="connsiteY27" fmla="*/ 247650 h 800100"/>
                <a:gd name="connsiteX28" fmla="*/ 698461 w 1067906"/>
                <a:gd name="connsiteY28" fmla="*/ 267583 h 800100"/>
                <a:gd name="connsiteX29" fmla="*/ 751624 w 1067906"/>
                <a:gd name="connsiteY29" fmla="*/ 471897 h 800100"/>
                <a:gd name="connsiteX30" fmla="*/ 730027 w 1067906"/>
                <a:gd name="connsiteY30" fmla="*/ 498475 h 800100"/>
                <a:gd name="connsiteX31" fmla="*/ 281465 w 1067906"/>
                <a:gd name="connsiteY31" fmla="*/ 498475 h 800100"/>
                <a:gd name="connsiteX32" fmla="*/ 261529 w 1067906"/>
                <a:gd name="connsiteY32" fmla="*/ 470236 h 800100"/>
                <a:gd name="connsiteX33" fmla="*/ 313031 w 1067906"/>
                <a:gd name="connsiteY33" fmla="*/ 270905 h 800100"/>
                <a:gd name="connsiteX34" fmla="*/ 346257 w 1067906"/>
                <a:gd name="connsiteY34" fmla="*/ 247650 h 800100"/>
                <a:gd name="connsiteX35" fmla="*/ 283533 w 1067906"/>
                <a:gd name="connsiteY35" fmla="*/ 76200 h 800100"/>
                <a:gd name="connsiteX36" fmla="*/ 299408 w 1067906"/>
                <a:gd name="connsiteY36" fmla="*/ 165100 h 800100"/>
                <a:gd name="connsiteX37" fmla="*/ 388308 w 1067906"/>
                <a:gd name="connsiteY37" fmla="*/ 179388 h 800100"/>
                <a:gd name="connsiteX38" fmla="*/ 299408 w 1067906"/>
                <a:gd name="connsiteY38" fmla="*/ 195263 h 800100"/>
                <a:gd name="connsiteX39" fmla="*/ 283533 w 1067906"/>
                <a:gd name="connsiteY39" fmla="*/ 284163 h 800100"/>
                <a:gd name="connsiteX40" fmla="*/ 269245 w 1067906"/>
                <a:gd name="connsiteY40" fmla="*/ 196850 h 800100"/>
                <a:gd name="connsiteX41" fmla="*/ 180345 w 1067906"/>
                <a:gd name="connsiteY41" fmla="*/ 179388 h 800100"/>
                <a:gd name="connsiteX42" fmla="*/ 269245 w 1067906"/>
                <a:gd name="connsiteY42" fmla="*/ 165100 h 800100"/>
                <a:gd name="connsiteX43" fmla="*/ 769307 w 1067906"/>
                <a:gd name="connsiteY43" fmla="*/ 0 h 800100"/>
                <a:gd name="connsiteX44" fmla="*/ 783594 w 1067906"/>
                <a:gd name="connsiteY44" fmla="*/ 88900 h 800100"/>
                <a:gd name="connsiteX45" fmla="*/ 870907 w 1067906"/>
                <a:gd name="connsiteY45" fmla="*/ 103188 h 800100"/>
                <a:gd name="connsiteX46" fmla="*/ 783594 w 1067906"/>
                <a:gd name="connsiteY46" fmla="*/ 120650 h 800100"/>
                <a:gd name="connsiteX47" fmla="*/ 769307 w 1067906"/>
                <a:gd name="connsiteY47" fmla="*/ 207963 h 800100"/>
                <a:gd name="connsiteX48" fmla="*/ 751844 w 1067906"/>
                <a:gd name="connsiteY48" fmla="*/ 120650 h 800100"/>
                <a:gd name="connsiteX49" fmla="*/ 664532 w 1067906"/>
                <a:gd name="connsiteY49" fmla="*/ 103188 h 800100"/>
                <a:gd name="connsiteX50" fmla="*/ 751844 w 1067906"/>
                <a:gd name="connsiteY50" fmla="*/ 88900 h 800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906" h="800100">
                  <a:moveTo>
                    <a:pt x="662169" y="549275"/>
                  </a:moveTo>
                  <a:cubicBezTo>
                    <a:pt x="705364" y="549275"/>
                    <a:pt x="904725" y="549275"/>
                    <a:pt x="979485" y="549275"/>
                  </a:cubicBezTo>
                  <a:cubicBezTo>
                    <a:pt x="1007728" y="549275"/>
                    <a:pt x="1014373" y="569208"/>
                    <a:pt x="1014373" y="569208"/>
                  </a:cubicBezTo>
                  <a:cubicBezTo>
                    <a:pt x="1014373" y="569208"/>
                    <a:pt x="1014373" y="569208"/>
                    <a:pt x="1067536" y="773523"/>
                  </a:cubicBezTo>
                  <a:cubicBezTo>
                    <a:pt x="1067536" y="773523"/>
                    <a:pt x="1072520" y="800100"/>
                    <a:pt x="1045939" y="800100"/>
                  </a:cubicBezTo>
                  <a:cubicBezTo>
                    <a:pt x="944597" y="800100"/>
                    <a:pt x="612329" y="800100"/>
                    <a:pt x="597377" y="800100"/>
                  </a:cubicBezTo>
                  <a:cubicBezTo>
                    <a:pt x="584086" y="800100"/>
                    <a:pt x="572457" y="788472"/>
                    <a:pt x="577441" y="771862"/>
                  </a:cubicBezTo>
                  <a:cubicBezTo>
                    <a:pt x="580764" y="755251"/>
                    <a:pt x="628943" y="572530"/>
                    <a:pt x="628943" y="572530"/>
                  </a:cubicBezTo>
                  <a:cubicBezTo>
                    <a:pt x="628943" y="572530"/>
                    <a:pt x="633927" y="549275"/>
                    <a:pt x="662169" y="549275"/>
                  </a:cubicBezTo>
                  <a:close/>
                  <a:moveTo>
                    <a:pt x="85906" y="549275"/>
                  </a:moveTo>
                  <a:cubicBezTo>
                    <a:pt x="129101" y="549275"/>
                    <a:pt x="328462" y="549275"/>
                    <a:pt x="403222" y="549275"/>
                  </a:cubicBezTo>
                  <a:cubicBezTo>
                    <a:pt x="431465" y="549275"/>
                    <a:pt x="438110" y="569208"/>
                    <a:pt x="438110" y="569208"/>
                  </a:cubicBezTo>
                  <a:lnTo>
                    <a:pt x="491273" y="773523"/>
                  </a:lnTo>
                  <a:cubicBezTo>
                    <a:pt x="491273" y="773523"/>
                    <a:pt x="496257" y="800100"/>
                    <a:pt x="469676" y="800100"/>
                  </a:cubicBezTo>
                  <a:cubicBezTo>
                    <a:pt x="368334" y="800100"/>
                    <a:pt x="36066" y="800100"/>
                    <a:pt x="21114" y="800100"/>
                  </a:cubicBezTo>
                  <a:cubicBezTo>
                    <a:pt x="7823" y="800100"/>
                    <a:pt x="-3806" y="788472"/>
                    <a:pt x="1178" y="771862"/>
                  </a:cubicBezTo>
                  <a:cubicBezTo>
                    <a:pt x="4501" y="755251"/>
                    <a:pt x="52680" y="572530"/>
                    <a:pt x="52680" y="572530"/>
                  </a:cubicBezTo>
                  <a:cubicBezTo>
                    <a:pt x="52680" y="572530"/>
                    <a:pt x="57664" y="549275"/>
                    <a:pt x="85906" y="549275"/>
                  </a:cubicBezTo>
                  <a:close/>
                  <a:moveTo>
                    <a:pt x="891545" y="334962"/>
                  </a:moveTo>
                  <a:lnTo>
                    <a:pt x="905833" y="422275"/>
                  </a:lnTo>
                  <a:lnTo>
                    <a:pt x="994733" y="438150"/>
                  </a:lnTo>
                  <a:lnTo>
                    <a:pt x="905833" y="454025"/>
                  </a:lnTo>
                  <a:lnTo>
                    <a:pt x="891545" y="542925"/>
                  </a:lnTo>
                  <a:lnTo>
                    <a:pt x="877258" y="454025"/>
                  </a:lnTo>
                  <a:lnTo>
                    <a:pt x="786770" y="438150"/>
                  </a:lnTo>
                  <a:lnTo>
                    <a:pt x="875670" y="422275"/>
                  </a:lnTo>
                  <a:close/>
                  <a:moveTo>
                    <a:pt x="346257" y="247650"/>
                  </a:moveTo>
                  <a:cubicBezTo>
                    <a:pt x="389452" y="247650"/>
                    <a:pt x="588813" y="247650"/>
                    <a:pt x="663573" y="247650"/>
                  </a:cubicBezTo>
                  <a:cubicBezTo>
                    <a:pt x="691816" y="247650"/>
                    <a:pt x="698461" y="267583"/>
                    <a:pt x="698461" y="267583"/>
                  </a:cubicBezTo>
                  <a:cubicBezTo>
                    <a:pt x="698461" y="267583"/>
                    <a:pt x="698461" y="267583"/>
                    <a:pt x="751624" y="471897"/>
                  </a:cubicBezTo>
                  <a:cubicBezTo>
                    <a:pt x="751624" y="471897"/>
                    <a:pt x="756608" y="498475"/>
                    <a:pt x="730027" y="498475"/>
                  </a:cubicBezTo>
                  <a:cubicBezTo>
                    <a:pt x="628685" y="498475"/>
                    <a:pt x="296417" y="498475"/>
                    <a:pt x="281465" y="498475"/>
                  </a:cubicBezTo>
                  <a:cubicBezTo>
                    <a:pt x="268174" y="498475"/>
                    <a:pt x="256545" y="486847"/>
                    <a:pt x="261529" y="470236"/>
                  </a:cubicBezTo>
                  <a:cubicBezTo>
                    <a:pt x="264852" y="453625"/>
                    <a:pt x="313031" y="270905"/>
                    <a:pt x="313031" y="270905"/>
                  </a:cubicBezTo>
                  <a:cubicBezTo>
                    <a:pt x="313031" y="270905"/>
                    <a:pt x="318015" y="247650"/>
                    <a:pt x="346257" y="247650"/>
                  </a:cubicBezTo>
                  <a:close/>
                  <a:moveTo>
                    <a:pt x="283533" y="76200"/>
                  </a:moveTo>
                  <a:lnTo>
                    <a:pt x="299408" y="165100"/>
                  </a:lnTo>
                  <a:lnTo>
                    <a:pt x="388308" y="179388"/>
                  </a:lnTo>
                  <a:lnTo>
                    <a:pt x="299408" y="195263"/>
                  </a:lnTo>
                  <a:lnTo>
                    <a:pt x="283533" y="284163"/>
                  </a:lnTo>
                  <a:lnTo>
                    <a:pt x="269245" y="196850"/>
                  </a:lnTo>
                  <a:lnTo>
                    <a:pt x="180345" y="179388"/>
                  </a:lnTo>
                  <a:lnTo>
                    <a:pt x="269245" y="165100"/>
                  </a:lnTo>
                  <a:close/>
                  <a:moveTo>
                    <a:pt x="769307" y="0"/>
                  </a:moveTo>
                  <a:lnTo>
                    <a:pt x="783594" y="88900"/>
                  </a:lnTo>
                  <a:lnTo>
                    <a:pt x="870907" y="103188"/>
                  </a:lnTo>
                  <a:lnTo>
                    <a:pt x="783594" y="120650"/>
                  </a:lnTo>
                  <a:lnTo>
                    <a:pt x="769307" y="207963"/>
                  </a:lnTo>
                  <a:lnTo>
                    <a:pt x="751844" y="120650"/>
                  </a:lnTo>
                  <a:lnTo>
                    <a:pt x="664532" y="103188"/>
                  </a:lnTo>
                  <a:lnTo>
                    <a:pt x="751844" y="88900"/>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nvPr>
        </p:nvSpPr>
        <p:spPr/>
        <p:txBody>
          <a:bodyPr/>
          <a:lstStyle/>
          <a:p>
            <a:r>
              <a:rPr lang="zh-CN" altLang="en-US"/>
              <a:t>备用图表</a:t>
            </a:r>
            <a:endParaRPr lang="zh-CN" altLang="en-US"/>
          </a:p>
        </p:txBody>
      </p:sp>
      <p:sp>
        <p:nvSpPr>
          <p:cNvPr id="12" name="TextBox 30"/>
          <p:cNvSpPr txBox="1"/>
          <p:nvPr/>
        </p:nvSpPr>
        <p:spPr>
          <a:xfrm>
            <a:off x="1058913" y="1191070"/>
            <a:ext cx="1291617" cy="307777"/>
          </a:xfrm>
          <a:prstGeom prst="rect">
            <a:avLst/>
          </a:prstGeom>
          <a:noFill/>
        </p:spPr>
        <p:txBody>
          <a:bodyPr wrap="square" lIns="0" tIns="0" rIns="0" bIns="0"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标题关键字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1058913" y="1550067"/>
            <a:ext cx="2116835" cy="37023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0"/>
          <p:cNvSpPr txBox="1"/>
          <p:nvPr/>
        </p:nvSpPr>
        <p:spPr>
          <a:xfrm>
            <a:off x="6311077" y="1191070"/>
            <a:ext cx="1291617" cy="307777"/>
          </a:xfrm>
          <a:prstGeom prst="rect">
            <a:avLst/>
          </a:prstGeom>
          <a:noFill/>
        </p:spPr>
        <p:txBody>
          <a:bodyPr wrap="square" lIns="0" tIns="0" rIns="0" bIns="0"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标题关键字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29"/>
          <p:cNvSpPr txBox="1"/>
          <p:nvPr/>
        </p:nvSpPr>
        <p:spPr>
          <a:xfrm>
            <a:off x="6311077" y="1550067"/>
            <a:ext cx="2149355" cy="37023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0"/>
          <p:cNvSpPr txBox="1"/>
          <p:nvPr/>
        </p:nvSpPr>
        <p:spPr>
          <a:xfrm>
            <a:off x="3713105" y="1191070"/>
            <a:ext cx="1291617" cy="307777"/>
          </a:xfrm>
          <a:prstGeom prst="rect">
            <a:avLst/>
          </a:prstGeom>
          <a:noFill/>
        </p:spPr>
        <p:txBody>
          <a:bodyPr wrap="square" lIns="0" tIns="0" rIns="0" bIns="0"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标题关键字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29"/>
          <p:cNvSpPr txBox="1"/>
          <p:nvPr/>
        </p:nvSpPr>
        <p:spPr>
          <a:xfrm>
            <a:off x="3713105" y="1550067"/>
            <a:ext cx="2149355" cy="37023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flipV="1">
            <a:off x="3437874" y="1310845"/>
            <a:ext cx="0" cy="1122293"/>
          </a:xfrm>
          <a:prstGeom prst="line">
            <a:avLst/>
          </a:prstGeom>
          <a:ln w="12700">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6155606" y="1310845"/>
            <a:ext cx="0" cy="1122293"/>
          </a:xfrm>
          <a:prstGeom prst="line">
            <a:avLst/>
          </a:prstGeom>
          <a:ln w="12700">
            <a:solidFill>
              <a:schemeClr val="accent3"/>
            </a:solidFill>
            <a:prstDash val="dash"/>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45586" y="2433138"/>
            <a:ext cx="747545" cy="0"/>
          </a:xfrm>
          <a:prstGeom prst="line">
            <a:avLst/>
          </a:prstGeom>
          <a:ln w="12700">
            <a:solidFill>
              <a:schemeClr val="accent3"/>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845586" y="1310845"/>
            <a:ext cx="0" cy="1122293"/>
          </a:xfrm>
          <a:prstGeom prst="line">
            <a:avLst/>
          </a:prstGeom>
          <a:ln w="12700">
            <a:solidFill>
              <a:schemeClr val="accent3"/>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437875" y="2433138"/>
            <a:ext cx="430049" cy="0"/>
          </a:xfrm>
          <a:prstGeom prst="line">
            <a:avLst/>
          </a:prstGeom>
          <a:ln w="12700">
            <a:solidFill>
              <a:schemeClr val="accent1"/>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2289254" y="3531413"/>
            <a:ext cx="0" cy="1122293"/>
          </a:xfrm>
          <a:prstGeom prst="line">
            <a:avLst/>
          </a:prstGeom>
          <a:ln w="12700">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2289255" y="3531413"/>
            <a:ext cx="430049" cy="0"/>
          </a:xfrm>
          <a:prstGeom prst="line">
            <a:avLst/>
          </a:prstGeom>
          <a:ln w="12700">
            <a:solidFill>
              <a:schemeClr val="accent1"/>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70921" y="3923000"/>
            <a:ext cx="1291617" cy="307777"/>
          </a:xfrm>
          <a:prstGeom prst="rect">
            <a:avLst/>
          </a:prstGeom>
          <a:noFill/>
        </p:spPr>
        <p:txBody>
          <a:bodyPr wrap="square" lIns="0" tIns="0" rIns="0" bIns="0"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标题关键字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2570920" y="4281997"/>
            <a:ext cx="2149355" cy="37023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H="1">
            <a:off x="5027330" y="3531413"/>
            <a:ext cx="0" cy="1122293"/>
          </a:xfrm>
          <a:prstGeom prst="line">
            <a:avLst/>
          </a:prstGeom>
          <a:ln w="12700">
            <a:solidFill>
              <a:schemeClr val="accent1"/>
            </a:solidFill>
            <a:prstDash val="dash"/>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37" name="TextBox 30"/>
          <p:cNvSpPr txBox="1"/>
          <p:nvPr/>
        </p:nvSpPr>
        <p:spPr>
          <a:xfrm>
            <a:off x="5276440" y="3923000"/>
            <a:ext cx="1291617" cy="307777"/>
          </a:xfrm>
          <a:prstGeom prst="rect">
            <a:avLst/>
          </a:prstGeom>
          <a:noFill/>
        </p:spPr>
        <p:txBody>
          <a:bodyPr wrap="square" lIns="0" tIns="0" rIns="0" bIns="0"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标题关键字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29"/>
          <p:cNvSpPr txBox="1"/>
          <p:nvPr/>
        </p:nvSpPr>
        <p:spPr>
          <a:xfrm>
            <a:off x="5276440" y="4281997"/>
            <a:ext cx="2149355" cy="370230"/>
          </a:xfrm>
          <a:prstGeom prst="rect">
            <a:avLst/>
          </a:prstGeom>
          <a:noFill/>
        </p:spPr>
        <p:txBody>
          <a:bodyPr wrap="square" lIns="0" tIns="0" rIns="0" bIns="0" rtlCol="0">
            <a:spAutoFit/>
          </a:bodyPr>
          <a:lstStyle/>
          <a:p>
            <a:pPr algn="just">
              <a:lnSpc>
                <a:spcPts val="15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down)">
                                      <p:cBhvr>
                                        <p:cTn id="8" dur="500"/>
                                        <p:tgtEl>
                                          <p:spTgt spid="67"/>
                                        </p:tgtEl>
                                      </p:cBhvr>
                                    </p:animEffect>
                                  </p:childTnLst>
                                </p:cTn>
                              </p:par>
                              <p:par>
                                <p:cTn id="9" presetID="12" presetClass="entr" presetSubtype="4" fill="hold" nodeType="withEffect">
                                  <p:stCondLst>
                                    <p:cond delay="20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p:tgtEl>
                                          <p:spTgt spid="68"/>
                                        </p:tgtEl>
                                        <p:attrNameLst>
                                          <p:attrName>ppt_y</p:attrName>
                                        </p:attrNameLst>
                                      </p:cBhvr>
                                      <p:tavLst>
                                        <p:tav tm="0">
                                          <p:val>
                                            <p:strVal val="#ppt_y+#ppt_h*1.125000"/>
                                          </p:val>
                                        </p:tav>
                                        <p:tav tm="100000">
                                          <p:val>
                                            <p:strVal val="#ppt_y"/>
                                          </p:val>
                                        </p:tav>
                                      </p:tavLst>
                                    </p:anim>
                                    <p:animEffect transition="in" filter="wipe(up)">
                                      <p:cBhvr>
                                        <p:cTn id="12" dur="500"/>
                                        <p:tgtEl>
                                          <p:spTgt spid="68"/>
                                        </p:tgtEl>
                                      </p:cBhvr>
                                    </p:animEffect>
                                  </p:childTnLst>
                                </p:cTn>
                              </p:par>
                              <p:par>
                                <p:cTn id="13" presetID="12" presetClass="entr" presetSubtype="1" fill="hold" nodeType="withEffect">
                                  <p:stCondLst>
                                    <p:cond delay="40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p:tgtEl>
                                          <p:spTgt spid="69"/>
                                        </p:tgtEl>
                                        <p:attrNameLst>
                                          <p:attrName>ppt_y</p:attrName>
                                        </p:attrNameLst>
                                      </p:cBhvr>
                                      <p:tavLst>
                                        <p:tav tm="0">
                                          <p:val>
                                            <p:strVal val="#ppt_y-#ppt_h*1.125000"/>
                                          </p:val>
                                        </p:tav>
                                        <p:tav tm="100000">
                                          <p:val>
                                            <p:strVal val="#ppt_y"/>
                                          </p:val>
                                        </p:tav>
                                      </p:tavLst>
                                    </p:anim>
                                    <p:animEffect transition="in" filter="wipe(down)">
                                      <p:cBhvr>
                                        <p:cTn id="16" dur="500"/>
                                        <p:tgtEl>
                                          <p:spTgt spid="69"/>
                                        </p:tgtEl>
                                      </p:cBhvr>
                                    </p:animEffect>
                                  </p:childTnLst>
                                </p:cTn>
                              </p:par>
                              <p:par>
                                <p:cTn id="17" presetID="12" presetClass="entr" presetSubtype="4" fill="hold" nodeType="withEffect">
                                  <p:stCondLst>
                                    <p:cond delay="60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p:tgtEl>
                                          <p:spTgt spid="70"/>
                                        </p:tgtEl>
                                        <p:attrNameLst>
                                          <p:attrName>ppt_y</p:attrName>
                                        </p:attrNameLst>
                                      </p:cBhvr>
                                      <p:tavLst>
                                        <p:tav tm="0">
                                          <p:val>
                                            <p:strVal val="#ppt_y+#ppt_h*1.125000"/>
                                          </p:val>
                                        </p:tav>
                                        <p:tav tm="100000">
                                          <p:val>
                                            <p:strVal val="#ppt_y"/>
                                          </p:val>
                                        </p:tav>
                                      </p:tavLst>
                                    </p:anim>
                                    <p:animEffect transition="in" filter="wipe(up)">
                                      <p:cBhvr>
                                        <p:cTn id="20" dur="500"/>
                                        <p:tgtEl>
                                          <p:spTgt spid="70"/>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2" presetClass="entr" presetSubtype="1" fill="hold" nodeType="clickEffect">
                                  <p:stCondLst>
                                    <p:cond delay="8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p:tgtEl>
                                          <p:spTgt spid="71"/>
                                        </p:tgtEl>
                                        <p:attrNameLst>
                                          <p:attrName>ppt_y</p:attrName>
                                        </p:attrNameLst>
                                      </p:cBhvr>
                                      <p:tavLst>
                                        <p:tav tm="0">
                                          <p:val>
                                            <p:strVal val="#ppt_y-#ppt_h*1.125000"/>
                                          </p:val>
                                        </p:tav>
                                        <p:tav tm="100000">
                                          <p:val>
                                            <p:strVal val="#ppt_y"/>
                                          </p:val>
                                        </p:tav>
                                      </p:tavLst>
                                    </p:anim>
                                    <p:animEffect transition="in" filter="wipe(down)">
                                      <p:cBhvr>
                                        <p:cTn id="26" dur="500"/>
                                        <p:tgtEl>
                                          <p:spTgt spid="71"/>
                                        </p:tgtEl>
                                      </p:cBhvr>
                                    </p:animEffect>
                                  </p:childTnLst>
                                </p:cTn>
                              </p:par>
                            </p:childTnLst>
                          </p:cTn>
                        </p:par>
                        <p:par>
                          <p:cTn id="27" fill="hold" nodeType="afterGroup">
                            <p:stCondLst>
                              <p:cond delay="1300"/>
                            </p:stCondLst>
                            <p:childTnLst>
                              <p:par>
                                <p:cTn id="28" presetID="22" presetClass="entr" presetSubtype="2"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par>
                          <p:cTn id="31" fill="hold" nodeType="afterGroup">
                            <p:stCondLst>
                              <p:cond delay="1800"/>
                            </p:stCondLst>
                            <p:childTnLst>
                              <p:par>
                                <p:cTn id="32" presetID="2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par>
                          <p:cTn id="35" fill="hold" nodeType="afterGroup">
                            <p:stCondLst>
                              <p:cond delay="23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nodeType="afterGroup">
                            <p:stCondLst>
                              <p:cond delay="2800"/>
                            </p:stCondLst>
                            <p:childTnLst>
                              <p:par>
                                <p:cTn id="43" presetID="2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right)">
                                      <p:cBhvr>
                                        <p:cTn id="45" dur="500"/>
                                        <p:tgtEl>
                                          <p:spTgt spid="26"/>
                                        </p:tgtEl>
                                      </p:cBhvr>
                                    </p:animEffect>
                                  </p:childTnLst>
                                </p:cTn>
                              </p:par>
                            </p:childTnLst>
                          </p:cTn>
                        </p:par>
                        <p:par>
                          <p:cTn id="46" fill="hold" nodeType="afterGroup">
                            <p:stCondLst>
                              <p:cond delay="3300"/>
                            </p:stCondLst>
                            <p:childTnLst>
                              <p:par>
                                <p:cTn id="47" presetID="22"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par>
                          <p:cTn id="50" fill="hold" nodeType="afterGroup">
                            <p:stCondLst>
                              <p:cond delay="38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nodeType="afterGroup">
                            <p:stCondLst>
                              <p:cond delay="4300"/>
                            </p:stCondLst>
                            <p:childTnLst>
                              <p:par>
                                <p:cTn id="58" presetID="22" presetClass="entr" presetSubtype="4"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nodeType="afterGroup">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nodeType="afterGroup">
                            <p:stCondLst>
                              <p:cond delay="5300"/>
                            </p:stCondLst>
                            <p:childTnLst>
                              <p:par>
                                <p:cTn id="69" presetID="22" presetClass="entr" presetSubtype="2"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right)">
                                      <p:cBhvr>
                                        <p:cTn id="71" dur="500"/>
                                        <p:tgtEl>
                                          <p:spTgt spid="29"/>
                                        </p:tgtEl>
                                      </p:cBhvr>
                                    </p:animEffect>
                                  </p:childTnLst>
                                </p:cTn>
                              </p:par>
                            </p:childTnLst>
                          </p:cTn>
                        </p:par>
                        <p:par>
                          <p:cTn id="72" fill="hold" nodeType="afterGroup">
                            <p:stCondLst>
                              <p:cond delay="5800"/>
                            </p:stCondLst>
                            <p:childTnLst>
                              <p:par>
                                <p:cTn id="73" presetID="22" presetClass="entr" presetSubtype="1"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nodeType="afterGroup">
                            <p:stCondLst>
                              <p:cond delay="6300"/>
                            </p:stCondLst>
                            <p:childTnLst>
                              <p:par>
                                <p:cTn id="77" presetID="22" presetClass="entr" presetSubtype="8"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nodeType="afterGroup">
                            <p:stCondLst>
                              <p:cond delay="6800"/>
                            </p:stCondLst>
                            <p:childTnLst>
                              <p:par>
                                <p:cTn id="84" presetID="22" presetClass="entr" presetSubtype="1"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up)">
                                      <p:cBhvr>
                                        <p:cTn id="86" dur="500"/>
                                        <p:tgtEl>
                                          <p:spTgt spid="36"/>
                                        </p:tgtEl>
                                      </p:cBhvr>
                                    </p:animEffect>
                                  </p:childTnLst>
                                </p:cTn>
                              </p:par>
                            </p:childTnLst>
                          </p:cTn>
                        </p:par>
                        <p:par>
                          <p:cTn id="87" fill="hold" nodeType="afterGroup">
                            <p:stCondLst>
                              <p:cond delay="7300"/>
                            </p:stCondLst>
                            <p:childTnLst>
                              <p:par>
                                <p:cTn id="88" presetID="22" presetClass="entr" presetSubtype="8"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left)">
                                      <p:cBhvr>
                                        <p:cTn id="9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31" grpId="0"/>
      <p:bldP spid="32" grpId="0"/>
      <p:bldP spid="37" grpId="0"/>
      <p:bldP spid="3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543902" y="-7714"/>
            <a:ext cx="576651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淘宝店chenying0907出品 1"/>
          <p:cNvSpPr/>
          <p:nvPr/>
        </p:nvSpPr>
        <p:spPr>
          <a:xfrm>
            <a:off x="2527687" y="2043431"/>
            <a:ext cx="1056638" cy="1056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淘宝店chenying0907出品 9"/>
          <p:cNvSpPr txBox="1"/>
          <p:nvPr/>
        </p:nvSpPr>
        <p:spPr>
          <a:xfrm>
            <a:off x="3823832" y="2638830"/>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活动背景</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淘宝店chenying0907出品 9"/>
          <p:cNvSpPr txBox="1"/>
          <p:nvPr/>
        </p:nvSpPr>
        <p:spPr>
          <a:xfrm>
            <a:off x="4854163"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宗旨和目标</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淘宝店chenying0907出品 9"/>
          <p:cNvSpPr txBox="1"/>
          <p:nvPr/>
        </p:nvSpPr>
        <p:spPr>
          <a:xfrm>
            <a:off x="3823832" y="2916773"/>
            <a:ext cx="1440160"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主要人员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淘宝店chenying0907出品 9"/>
          <p:cNvSpPr txBox="1"/>
          <p:nvPr/>
        </p:nvSpPr>
        <p:spPr>
          <a:xfrm>
            <a:off x="4854163" y="291677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时间地点</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淘宝店chenying0907出品 9"/>
          <p:cNvSpPr txBox="1"/>
          <p:nvPr/>
        </p:nvSpPr>
        <p:spPr>
          <a:xfrm>
            <a:off x="3823832" y="1963431"/>
            <a:ext cx="2916324" cy="553998"/>
          </a:xfrm>
          <a:prstGeom prst="rect">
            <a:avLst/>
          </a:prstGeom>
          <a:noFill/>
        </p:spPr>
        <p:txBody>
          <a:bodyPr wrap="square" lIns="0" tIns="0" rIns="0" bIns="0" rtlCol="0">
            <a:spAutoFit/>
          </a:bodyPr>
          <a:lstStyle/>
          <a:p>
            <a:pPr marL="0" lvl="1"/>
            <a:r>
              <a:rPr lang="zh-CN" altLang="en-US" sz="3600" b="1">
                <a:solidFill>
                  <a:schemeClr val="accent1"/>
                </a:solidFill>
                <a:latin typeface="微软雅黑" panose="020b0503020204020204" pitchFamily="34" charset="-122"/>
                <a:ea typeface="微软雅黑" panose="020b0503020204020204" pitchFamily="34" charset="-122"/>
              </a:rPr>
              <a:t>活动总体思路</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28" name="TextBox 20"/>
          <p:cNvSpPr txBox="1"/>
          <p:nvPr/>
        </p:nvSpPr>
        <p:spPr>
          <a:xfrm>
            <a:off x="2747628" y="2063919"/>
            <a:ext cx="616756" cy="1015663"/>
          </a:xfrm>
          <a:prstGeom prst="rect">
            <a:avLst/>
          </a:prstGeom>
          <a:noFill/>
        </p:spPr>
        <p:txBody>
          <a:bodyPr wrap="none" lIns="0" tIns="0" rIns="0" bIns="0" rtlCol="0">
            <a:spAutoFit/>
          </a:bodyPr>
          <a:lstStyle/>
          <a:p>
            <a:r>
              <a:rPr lang="en-US" altLang="zh-CN" sz="6600" spc="300">
                <a:solidFill>
                  <a:schemeClr val="accent1"/>
                </a:solidFill>
                <a:latin typeface="Agency FB" panose="020b0503020202020204" pitchFamily="34" charset="0"/>
                <a:ea typeface="微软雅黑" panose="020b0503020204020204" pitchFamily="34" charset="-122"/>
              </a:rPr>
              <a:t>01</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54" name="KSO_Shape"/>
          <p:cNvSpPr/>
          <p:nvPr/>
        </p:nvSpPr>
        <p:spPr bwMode="auto">
          <a:xfrm>
            <a:off x="4225544" y="4715263"/>
            <a:ext cx="214740" cy="212592"/>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6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5" name="淘宝店chenying0907出品 151"/>
          <p:cNvSpPr>
            <a:spLocks noEditPoints="1"/>
          </p:cNvSpPr>
          <p:nvPr/>
        </p:nvSpPr>
        <p:spPr bwMode="auto">
          <a:xfrm>
            <a:off x="3351058" y="4713874"/>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lumMod val="65000"/>
            </a:schemeClr>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56" name="淘宝店chenying0907出品 55"/>
          <p:cNvGrpSpPr/>
          <p:nvPr/>
        </p:nvGrpSpPr>
        <p:grpSpPr>
          <a:xfrm>
            <a:off x="5180602" y="4710983"/>
            <a:ext cx="189663" cy="221151"/>
            <a:chOff x="944563" y="3860794"/>
            <a:chExt cx="392112" cy="457207"/>
          </a:xfrm>
          <a:solidFill>
            <a:schemeClr val="bg1">
              <a:lumMod val="65000"/>
            </a:schemeClr>
          </a:solidFill>
        </p:grpSpPr>
        <p:sp>
          <p:nvSpPr>
            <p:cNvPr id="57" name="淘宝店chenying0907出品 12"/>
            <p:cNvSpPr/>
            <p:nvPr/>
          </p:nvSpPr>
          <p:spPr bwMode="auto">
            <a:xfrm>
              <a:off x="1065213" y="3990974"/>
              <a:ext cx="146051" cy="33339"/>
            </a:xfrm>
            <a:custGeom>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a:p>
          </p:txBody>
        </p:sp>
        <p:sp>
          <p:nvSpPr>
            <p:cNvPr id="58" name="淘宝店chenying0907出品 13"/>
            <p:cNvSpPr/>
            <p:nvPr/>
          </p:nvSpPr>
          <p:spPr bwMode="auto">
            <a:xfrm>
              <a:off x="1063625" y="3860794"/>
              <a:ext cx="141287" cy="125413"/>
            </a:xfrm>
            <a:custGeom>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a:p>
          </p:txBody>
        </p:sp>
        <p:sp>
          <p:nvSpPr>
            <p:cNvPr id="59" name="淘宝店chenying0907出品 14"/>
            <p:cNvSpPr>
              <a:spLocks noEditPoints="1"/>
            </p:cNvSpPr>
            <p:nvPr/>
          </p:nvSpPr>
          <p:spPr bwMode="auto">
            <a:xfrm>
              <a:off x="944563" y="4030664"/>
              <a:ext cx="392112" cy="287337"/>
            </a:xfrm>
            <a:custGeom>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60" name="淘宝店chenying0907出品 15"/>
          <p:cNvSpPr>
            <a:spLocks noEditPoints="1"/>
          </p:cNvSpPr>
          <p:nvPr/>
        </p:nvSpPr>
        <p:spPr bwMode="auto">
          <a:xfrm>
            <a:off x="3739865" y="4729354"/>
            <a:ext cx="230312" cy="184410"/>
          </a:xfrm>
          <a:custGeom>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 name="淘宝店chenying0907出品 17"/>
          <p:cNvSpPr>
            <a:spLocks noEditPoints="1"/>
          </p:cNvSpPr>
          <p:nvPr/>
        </p:nvSpPr>
        <p:spPr bwMode="auto">
          <a:xfrm>
            <a:off x="4695988" y="4724312"/>
            <a:ext cx="232599" cy="194493"/>
          </a:xfrm>
          <a:custGeom>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nvGrpSpPr>
          <p:cNvPr id="62" name="淘宝店chenying0907出品 61"/>
          <p:cNvGrpSpPr/>
          <p:nvPr/>
        </p:nvGrpSpPr>
        <p:grpSpPr>
          <a:xfrm>
            <a:off x="5622921" y="4740665"/>
            <a:ext cx="236964" cy="161787"/>
            <a:chOff x="4913498" y="4006828"/>
            <a:chExt cx="359542" cy="245478"/>
          </a:xfrm>
          <a:solidFill>
            <a:schemeClr val="bg1">
              <a:lumMod val="65000"/>
            </a:schemeClr>
          </a:solidFill>
        </p:grpSpPr>
        <p:sp>
          <p:nvSpPr>
            <p:cNvPr id="63" name="淘宝店chenying0907出品 62"/>
            <p:cNvSpPr/>
            <p:nvPr/>
          </p:nvSpPr>
          <p:spPr bwMode="auto">
            <a:xfrm>
              <a:off x="4956891" y="4126421"/>
              <a:ext cx="251679" cy="37860"/>
            </a:xfrm>
            <a:custGeom>
              <a:gdLst>
                <a:gd name="connsiteX0" fmla="*/ 251679 w 251679"/>
                <a:gd name="connsiteY0" fmla="*/ 1038 h 37860"/>
                <a:gd name="connsiteX1" fmla="*/ 189689 w 251679"/>
                <a:gd name="connsiteY1" fmla="*/ 37860 h 37860"/>
                <a:gd name="connsiteX2" fmla="*/ 251679 w 251679"/>
                <a:gd name="connsiteY2" fmla="*/ 1038 h 37860"/>
                <a:gd name="connsiteX3" fmla="*/ 63229 w 251679"/>
                <a:gd name="connsiteY3" fmla="*/ 1038 h 37860"/>
                <a:gd name="connsiteX4" fmla="*/ 0 w 251679"/>
                <a:gd name="connsiteY4" fmla="*/ 37860 h 37860"/>
                <a:gd name="connsiteX5" fmla="*/ 63229 w 251679"/>
                <a:gd name="connsiteY5" fmla="*/ 1038 h 37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79" h="37860">
                  <a:moveTo>
                    <a:pt x="251679" y="1038"/>
                  </a:moveTo>
                  <a:cubicBezTo>
                    <a:pt x="223784" y="9221"/>
                    <a:pt x="204154" y="22518"/>
                    <a:pt x="189689" y="37860"/>
                  </a:cubicBezTo>
                  <a:cubicBezTo>
                    <a:pt x="191756" y="4107"/>
                    <a:pt x="224817" y="-3053"/>
                    <a:pt x="251679" y="1038"/>
                  </a:cubicBezTo>
                  <a:close/>
                  <a:moveTo>
                    <a:pt x="63229" y="1038"/>
                  </a:moveTo>
                  <a:cubicBezTo>
                    <a:pt x="34206" y="9221"/>
                    <a:pt x="15548" y="22518"/>
                    <a:pt x="0" y="37860"/>
                  </a:cubicBezTo>
                  <a:cubicBezTo>
                    <a:pt x="3109" y="4107"/>
                    <a:pt x="35242" y="-3053"/>
                    <a:pt x="63229" y="1038"/>
                  </a:cubicBezTo>
                  <a:close/>
                </a:path>
              </a:pathLst>
            </a:custGeom>
            <a:grpFill/>
            <a:ln>
              <a:noFill/>
            </a:ln>
          </p:spPr>
          <p:txBody>
            <a:bodyPr vert="horz" wrap="square" lIns="121920" tIns="60960" rIns="121920" bIns="60960" numCol="1" anchor="t" anchorCtr="0" compatLnSpc="1">
              <a:noAutofit/>
            </a:bodyPr>
            <a:lstStyle/>
            <a:p>
              <a:endParaRPr lang="zh-CN" altLang="en-US"/>
            </a:p>
          </p:txBody>
        </p:sp>
        <p:sp>
          <p:nvSpPr>
            <p:cNvPr id="64" name="淘宝店chenying0907出品 20"/>
            <p:cNvSpPr>
              <a:spLocks noEditPoints="1"/>
            </p:cNvSpPr>
            <p:nvPr/>
          </p:nvSpPr>
          <p:spPr bwMode="auto">
            <a:xfrm>
              <a:off x="4913498" y="4006828"/>
              <a:ext cx="359542" cy="245478"/>
            </a:xfrm>
            <a:custGeom>
              <a:gdLst>
                <a:gd name="T0" fmla="*/ 323 w 346"/>
                <a:gd name="T1" fmla="*/ 96 h 235"/>
                <a:gd name="T2" fmla="*/ 306 w 346"/>
                <a:gd name="T3" fmla="*/ 83 h 235"/>
                <a:gd name="T4" fmla="*/ 268 w 346"/>
                <a:gd name="T5" fmla="*/ 37 h 235"/>
                <a:gd name="T6" fmla="*/ 255 w 346"/>
                <a:gd name="T7" fmla="*/ 13 h 235"/>
                <a:gd name="T8" fmla="*/ 255 w 346"/>
                <a:gd name="T9" fmla="*/ 13 h 235"/>
                <a:gd name="T10" fmla="*/ 225 w 346"/>
                <a:gd name="T11" fmla="*/ 0 h 235"/>
                <a:gd name="T12" fmla="*/ 194 w 346"/>
                <a:gd name="T13" fmla="*/ 13 h 235"/>
                <a:gd name="T14" fmla="*/ 194 w 346"/>
                <a:gd name="T15" fmla="*/ 13 h 235"/>
                <a:gd name="T16" fmla="*/ 181 w 346"/>
                <a:gd name="T17" fmla="*/ 44 h 235"/>
                <a:gd name="T18" fmla="*/ 189 w 346"/>
                <a:gd name="T19" fmla="*/ 68 h 235"/>
                <a:gd name="T20" fmla="*/ 189 w 346"/>
                <a:gd name="T21" fmla="*/ 75 h 235"/>
                <a:gd name="T22" fmla="*/ 179 w 346"/>
                <a:gd name="T23" fmla="*/ 75 h 235"/>
                <a:gd name="T24" fmla="*/ 158 w 346"/>
                <a:gd name="T25" fmla="*/ 75 h 235"/>
                <a:gd name="T26" fmla="*/ 158 w 346"/>
                <a:gd name="T27" fmla="*/ 68 h 235"/>
                <a:gd name="T28" fmla="*/ 166 w 346"/>
                <a:gd name="T29" fmla="*/ 44 h 235"/>
                <a:gd name="T30" fmla="*/ 153 w 346"/>
                <a:gd name="T31" fmla="*/ 13 h 235"/>
                <a:gd name="T32" fmla="*/ 153 w 346"/>
                <a:gd name="T33" fmla="*/ 13 h 235"/>
                <a:gd name="T34" fmla="*/ 122 w 346"/>
                <a:gd name="T35" fmla="*/ 0 h 235"/>
                <a:gd name="T36" fmla="*/ 91 w 346"/>
                <a:gd name="T37" fmla="*/ 13 h 235"/>
                <a:gd name="T38" fmla="*/ 91 w 346"/>
                <a:gd name="T39" fmla="*/ 13 h 235"/>
                <a:gd name="T40" fmla="*/ 79 w 346"/>
                <a:gd name="T41" fmla="*/ 37 h 235"/>
                <a:gd name="T42" fmla="*/ 41 w 346"/>
                <a:gd name="T43" fmla="*/ 83 h 235"/>
                <a:gd name="T44" fmla="*/ 24 w 346"/>
                <a:gd name="T45" fmla="*/ 96 h 235"/>
                <a:gd name="T46" fmla="*/ 0 w 346"/>
                <a:gd name="T47" fmla="*/ 153 h 235"/>
                <a:gd name="T48" fmla="*/ 24 w 346"/>
                <a:gd name="T49" fmla="*/ 211 h 235"/>
                <a:gd name="T50" fmla="*/ 82 w 346"/>
                <a:gd name="T51" fmla="*/ 235 h 235"/>
                <a:gd name="T52" fmla="*/ 140 w 346"/>
                <a:gd name="T53" fmla="*/ 211 h 235"/>
                <a:gd name="T54" fmla="*/ 164 w 346"/>
                <a:gd name="T55" fmla="*/ 153 h 235"/>
                <a:gd name="T56" fmla="*/ 157 w 346"/>
                <a:gd name="T57" fmla="*/ 122 h 235"/>
                <a:gd name="T58" fmla="*/ 157 w 346"/>
                <a:gd name="T59" fmla="*/ 114 h 235"/>
                <a:gd name="T60" fmla="*/ 190 w 346"/>
                <a:gd name="T61" fmla="*/ 114 h 235"/>
                <a:gd name="T62" fmla="*/ 190 w 346"/>
                <a:gd name="T63" fmla="*/ 122 h 235"/>
                <a:gd name="T64" fmla="*/ 183 w 346"/>
                <a:gd name="T65" fmla="*/ 153 h 235"/>
                <a:gd name="T66" fmla="*/ 207 w 346"/>
                <a:gd name="T67" fmla="*/ 211 h 235"/>
                <a:gd name="T68" fmla="*/ 265 w 346"/>
                <a:gd name="T69" fmla="*/ 235 h 235"/>
                <a:gd name="T70" fmla="*/ 323 w 346"/>
                <a:gd name="T71" fmla="*/ 211 h 235"/>
                <a:gd name="T72" fmla="*/ 346 w 346"/>
                <a:gd name="T73" fmla="*/ 153 h 235"/>
                <a:gd name="T74" fmla="*/ 323 w 346"/>
                <a:gd name="T75" fmla="*/ 96 h 235"/>
                <a:gd name="T76" fmla="*/ 119 w 346"/>
                <a:gd name="T77" fmla="*/ 191 h 235"/>
                <a:gd name="T78" fmla="*/ 82 w 346"/>
                <a:gd name="T79" fmla="*/ 206 h 235"/>
                <a:gd name="T80" fmla="*/ 45 w 346"/>
                <a:gd name="T81" fmla="*/ 191 h 235"/>
                <a:gd name="T82" fmla="*/ 29 w 346"/>
                <a:gd name="T83" fmla="*/ 153 h 235"/>
                <a:gd name="T84" fmla="*/ 45 w 346"/>
                <a:gd name="T85" fmla="*/ 116 h 235"/>
                <a:gd name="T86" fmla="*/ 82 w 346"/>
                <a:gd name="T87" fmla="*/ 101 h 235"/>
                <a:gd name="T88" fmla="*/ 119 w 346"/>
                <a:gd name="T89" fmla="*/ 116 h 235"/>
                <a:gd name="T90" fmla="*/ 135 w 346"/>
                <a:gd name="T91" fmla="*/ 153 h 235"/>
                <a:gd name="T92" fmla="*/ 119 w 346"/>
                <a:gd name="T93" fmla="*/ 191 h 235"/>
                <a:gd name="T94" fmla="*/ 302 w 346"/>
                <a:gd name="T95" fmla="*/ 191 h 235"/>
                <a:gd name="T96" fmla="*/ 265 w 346"/>
                <a:gd name="T97" fmla="*/ 206 h 235"/>
                <a:gd name="T98" fmla="*/ 228 w 346"/>
                <a:gd name="T99" fmla="*/ 191 h 235"/>
                <a:gd name="T100" fmla="*/ 212 w 346"/>
                <a:gd name="T101" fmla="*/ 153 h 235"/>
                <a:gd name="T102" fmla="*/ 228 w 346"/>
                <a:gd name="T103" fmla="*/ 116 h 235"/>
                <a:gd name="T104" fmla="*/ 265 w 346"/>
                <a:gd name="T105" fmla="*/ 101 h 235"/>
                <a:gd name="T106" fmla="*/ 302 w 346"/>
                <a:gd name="T107" fmla="*/ 116 h 235"/>
                <a:gd name="T108" fmla="*/ 318 w 346"/>
                <a:gd name="T109" fmla="*/ 153 h 235"/>
                <a:gd name="T110" fmla="*/ 302 w 346"/>
                <a:gd name="T111" fmla="*/ 19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235">
                  <a:moveTo>
                    <a:pt x="323" y="96"/>
                  </a:moveTo>
                  <a:cubicBezTo>
                    <a:pt x="318" y="91"/>
                    <a:pt x="312" y="87"/>
                    <a:pt x="306" y="83"/>
                  </a:cubicBezTo>
                  <a:cubicBezTo>
                    <a:pt x="268" y="37"/>
                    <a:pt x="268" y="37"/>
                    <a:pt x="268" y="37"/>
                  </a:cubicBezTo>
                  <a:cubicBezTo>
                    <a:pt x="266" y="28"/>
                    <a:pt x="262" y="19"/>
                    <a:pt x="255" y="13"/>
                  </a:cubicBezTo>
                  <a:cubicBezTo>
                    <a:pt x="255" y="13"/>
                    <a:pt x="255" y="13"/>
                    <a:pt x="255" y="13"/>
                  </a:cubicBezTo>
                  <a:cubicBezTo>
                    <a:pt x="248" y="5"/>
                    <a:pt x="237" y="0"/>
                    <a:pt x="225" y="0"/>
                  </a:cubicBezTo>
                  <a:cubicBezTo>
                    <a:pt x="213" y="0"/>
                    <a:pt x="202" y="5"/>
                    <a:pt x="194" y="13"/>
                  </a:cubicBezTo>
                  <a:cubicBezTo>
                    <a:pt x="194" y="13"/>
                    <a:pt x="194" y="13"/>
                    <a:pt x="194" y="13"/>
                  </a:cubicBezTo>
                  <a:cubicBezTo>
                    <a:pt x="186" y="21"/>
                    <a:pt x="181" y="32"/>
                    <a:pt x="181" y="44"/>
                  </a:cubicBezTo>
                  <a:cubicBezTo>
                    <a:pt x="181" y="53"/>
                    <a:pt x="184" y="61"/>
                    <a:pt x="189" y="68"/>
                  </a:cubicBezTo>
                  <a:cubicBezTo>
                    <a:pt x="189" y="75"/>
                    <a:pt x="189" y="75"/>
                    <a:pt x="189" y="75"/>
                  </a:cubicBezTo>
                  <a:cubicBezTo>
                    <a:pt x="179" y="75"/>
                    <a:pt x="179" y="75"/>
                    <a:pt x="179" y="75"/>
                  </a:cubicBezTo>
                  <a:cubicBezTo>
                    <a:pt x="158" y="75"/>
                    <a:pt x="158" y="75"/>
                    <a:pt x="158" y="75"/>
                  </a:cubicBezTo>
                  <a:cubicBezTo>
                    <a:pt x="158" y="68"/>
                    <a:pt x="158" y="68"/>
                    <a:pt x="158" y="68"/>
                  </a:cubicBezTo>
                  <a:cubicBezTo>
                    <a:pt x="163" y="61"/>
                    <a:pt x="166" y="53"/>
                    <a:pt x="166" y="44"/>
                  </a:cubicBezTo>
                  <a:cubicBezTo>
                    <a:pt x="166" y="32"/>
                    <a:pt x="161" y="21"/>
                    <a:pt x="153" y="13"/>
                  </a:cubicBezTo>
                  <a:cubicBezTo>
                    <a:pt x="153" y="13"/>
                    <a:pt x="153" y="13"/>
                    <a:pt x="153" y="13"/>
                  </a:cubicBezTo>
                  <a:cubicBezTo>
                    <a:pt x="145" y="5"/>
                    <a:pt x="134" y="0"/>
                    <a:pt x="122" y="0"/>
                  </a:cubicBezTo>
                  <a:cubicBezTo>
                    <a:pt x="110" y="0"/>
                    <a:pt x="99" y="5"/>
                    <a:pt x="91" y="13"/>
                  </a:cubicBezTo>
                  <a:cubicBezTo>
                    <a:pt x="91" y="13"/>
                    <a:pt x="91" y="13"/>
                    <a:pt x="91" y="13"/>
                  </a:cubicBezTo>
                  <a:cubicBezTo>
                    <a:pt x="85" y="19"/>
                    <a:pt x="81" y="28"/>
                    <a:pt x="79" y="37"/>
                  </a:cubicBezTo>
                  <a:cubicBezTo>
                    <a:pt x="41" y="83"/>
                    <a:pt x="41" y="83"/>
                    <a:pt x="41" y="83"/>
                  </a:cubicBezTo>
                  <a:cubicBezTo>
                    <a:pt x="35" y="87"/>
                    <a:pt x="29" y="91"/>
                    <a:pt x="24" y="96"/>
                  </a:cubicBezTo>
                  <a:cubicBezTo>
                    <a:pt x="10" y="111"/>
                    <a:pt x="0" y="131"/>
                    <a:pt x="0" y="153"/>
                  </a:cubicBezTo>
                  <a:cubicBezTo>
                    <a:pt x="0" y="176"/>
                    <a:pt x="10" y="196"/>
                    <a:pt x="24" y="211"/>
                  </a:cubicBezTo>
                  <a:cubicBezTo>
                    <a:pt x="39" y="226"/>
                    <a:pt x="59" y="235"/>
                    <a:pt x="82" y="235"/>
                  </a:cubicBezTo>
                  <a:cubicBezTo>
                    <a:pt x="105" y="235"/>
                    <a:pt x="125" y="226"/>
                    <a:pt x="140" y="211"/>
                  </a:cubicBezTo>
                  <a:cubicBezTo>
                    <a:pt x="154" y="196"/>
                    <a:pt x="164" y="176"/>
                    <a:pt x="164" y="153"/>
                  </a:cubicBezTo>
                  <a:cubicBezTo>
                    <a:pt x="164" y="142"/>
                    <a:pt x="161" y="131"/>
                    <a:pt x="157" y="122"/>
                  </a:cubicBezTo>
                  <a:cubicBezTo>
                    <a:pt x="157" y="114"/>
                    <a:pt x="157" y="114"/>
                    <a:pt x="157" y="114"/>
                  </a:cubicBezTo>
                  <a:cubicBezTo>
                    <a:pt x="190" y="114"/>
                    <a:pt x="190" y="114"/>
                    <a:pt x="190" y="114"/>
                  </a:cubicBezTo>
                  <a:cubicBezTo>
                    <a:pt x="190" y="122"/>
                    <a:pt x="190" y="122"/>
                    <a:pt x="190" y="122"/>
                  </a:cubicBezTo>
                  <a:cubicBezTo>
                    <a:pt x="186" y="131"/>
                    <a:pt x="183" y="142"/>
                    <a:pt x="183" y="153"/>
                  </a:cubicBezTo>
                  <a:cubicBezTo>
                    <a:pt x="183" y="176"/>
                    <a:pt x="192" y="196"/>
                    <a:pt x="207" y="211"/>
                  </a:cubicBezTo>
                  <a:cubicBezTo>
                    <a:pt x="222" y="226"/>
                    <a:pt x="242" y="235"/>
                    <a:pt x="265" y="235"/>
                  </a:cubicBezTo>
                  <a:cubicBezTo>
                    <a:pt x="287" y="235"/>
                    <a:pt x="308" y="226"/>
                    <a:pt x="323" y="211"/>
                  </a:cubicBezTo>
                  <a:cubicBezTo>
                    <a:pt x="337" y="196"/>
                    <a:pt x="346" y="176"/>
                    <a:pt x="346" y="153"/>
                  </a:cubicBezTo>
                  <a:cubicBezTo>
                    <a:pt x="346" y="131"/>
                    <a:pt x="337" y="111"/>
                    <a:pt x="323" y="96"/>
                  </a:cubicBezTo>
                  <a:close/>
                  <a:moveTo>
                    <a:pt x="119" y="191"/>
                  </a:moveTo>
                  <a:cubicBezTo>
                    <a:pt x="110" y="200"/>
                    <a:pt x="97" y="206"/>
                    <a:pt x="82" y="206"/>
                  </a:cubicBezTo>
                  <a:cubicBezTo>
                    <a:pt x="67" y="206"/>
                    <a:pt x="54" y="200"/>
                    <a:pt x="45" y="191"/>
                  </a:cubicBezTo>
                  <a:cubicBezTo>
                    <a:pt x="35" y="181"/>
                    <a:pt x="29" y="168"/>
                    <a:pt x="29" y="153"/>
                  </a:cubicBezTo>
                  <a:cubicBezTo>
                    <a:pt x="29" y="139"/>
                    <a:pt x="35" y="126"/>
                    <a:pt x="45" y="116"/>
                  </a:cubicBezTo>
                  <a:cubicBezTo>
                    <a:pt x="54" y="107"/>
                    <a:pt x="67" y="101"/>
                    <a:pt x="82" y="101"/>
                  </a:cubicBezTo>
                  <a:cubicBezTo>
                    <a:pt x="97" y="101"/>
                    <a:pt x="110" y="107"/>
                    <a:pt x="119" y="116"/>
                  </a:cubicBezTo>
                  <a:cubicBezTo>
                    <a:pt x="129" y="126"/>
                    <a:pt x="135" y="139"/>
                    <a:pt x="135" y="153"/>
                  </a:cubicBezTo>
                  <a:cubicBezTo>
                    <a:pt x="135" y="168"/>
                    <a:pt x="129" y="181"/>
                    <a:pt x="119" y="191"/>
                  </a:cubicBezTo>
                  <a:close/>
                  <a:moveTo>
                    <a:pt x="302" y="191"/>
                  </a:moveTo>
                  <a:cubicBezTo>
                    <a:pt x="293" y="200"/>
                    <a:pt x="279" y="206"/>
                    <a:pt x="265" y="206"/>
                  </a:cubicBezTo>
                  <a:cubicBezTo>
                    <a:pt x="250" y="206"/>
                    <a:pt x="237" y="200"/>
                    <a:pt x="228" y="191"/>
                  </a:cubicBezTo>
                  <a:cubicBezTo>
                    <a:pt x="218" y="181"/>
                    <a:pt x="212" y="168"/>
                    <a:pt x="212" y="153"/>
                  </a:cubicBezTo>
                  <a:cubicBezTo>
                    <a:pt x="212" y="139"/>
                    <a:pt x="218" y="126"/>
                    <a:pt x="228" y="116"/>
                  </a:cubicBezTo>
                  <a:cubicBezTo>
                    <a:pt x="237" y="107"/>
                    <a:pt x="250" y="101"/>
                    <a:pt x="265" y="101"/>
                  </a:cubicBezTo>
                  <a:cubicBezTo>
                    <a:pt x="279" y="101"/>
                    <a:pt x="293" y="107"/>
                    <a:pt x="302" y="116"/>
                  </a:cubicBezTo>
                  <a:cubicBezTo>
                    <a:pt x="312" y="126"/>
                    <a:pt x="318" y="139"/>
                    <a:pt x="318" y="153"/>
                  </a:cubicBezTo>
                  <a:cubicBezTo>
                    <a:pt x="318" y="168"/>
                    <a:pt x="312" y="181"/>
                    <a:pt x="302" y="191"/>
                  </a:cubicBezTo>
                  <a:close/>
                </a:path>
              </a:pathLst>
            </a:custGeom>
            <a:grpFill/>
            <a:ln>
              <a:noFill/>
            </a:ln>
          </p:spPr>
          <p:txBody>
            <a:bodyPr vert="horz" wrap="square" lIns="121920" tIns="60960" rIns="121920" bIns="60960" numCol="1" anchor="t" anchorCtr="0" compatLnSpc="1"/>
            <a:lstStyle/>
            <a:p>
              <a:endParaRPr lang="zh-CN" altLang="en-US"/>
            </a:p>
          </p:txBody>
        </p:sp>
      </p:grpSp>
      <p:sp>
        <p:nvSpPr>
          <p:cNvPr id="65" name="淘宝店chenying0907出品 9"/>
          <p:cNvSpPr txBox="1"/>
          <p:nvPr/>
        </p:nvSpPr>
        <p:spPr>
          <a:xfrm>
            <a:off x="6056011" y="2643412"/>
            <a:ext cx="1167799" cy="21549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活动意义</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五边形 29"/>
          <p:cNvSpPr/>
          <p:nvPr/>
        </p:nvSpPr>
        <p:spPr>
          <a:xfrm flipH="1">
            <a:off x="6948264" y="2091150"/>
            <a:ext cx="2195736" cy="961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mc:Choice xmlns:p14="http://schemas.microsoft.com/office/powerpoint/2010/main" Requires="p14">
      <p:transition spd="slow" advClick="0" advTm="0" p14:dur="160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300"/>
                                        <p:tgtEl>
                                          <p:spTgt spid="27"/>
                                        </p:tgtEl>
                                      </p:cBhvr>
                                    </p:animEffect>
                                  </p:childTnLst>
                                </p:cTn>
                              </p:par>
                            </p:childTnLst>
                          </p:cTn>
                        </p:par>
                        <p:par>
                          <p:cTn id="28" fill="hold" nodeType="afterGroup">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6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80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31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grpId="0" nodeType="withEffect">
                                  <p:stCondLst>
                                    <p:cond delay="15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45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nodeType="withEffect">
                                  <p:stCondLst>
                                    <p:cond delay="60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75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0" grpId="0"/>
      <p:bldP spid="22" grpId="0"/>
      <p:bldP spid="23" grpId="0"/>
      <p:bldP spid="27" grpId="0"/>
      <p:bldP spid="28" grpId="0"/>
      <p:bldP spid="54" grpId="0" animBg="1"/>
      <p:bldP spid="55" grpId="0" animBg="1"/>
      <p:bldP spid="60" grpId="0" animBg="1"/>
      <p:bldP spid="61" grpId="0" animBg="1"/>
      <p:bldP spid="65" grpId="0"/>
      <p:bldP spid="30"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Freeform 9"/>
          <p:cNvSpPr/>
          <p:nvPr/>
        </p:nvSpPr>
        <p:spPr bwMode="auto">
          <a:xfrm>
            <a:off x="736998" y="1113235"/>
            <a:ext cx="1782775" cy="3408491"/>
          </a:xfrm>
          <a:custGeom>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 name="标题 1"/>
          <p:cNvSpPr>
            <a:spLocks noGrp="1"/>
          </p:cNvSpPr>
          <p:nvPr>
            <p:ph type="title"/>
          </p:nvPr>
        </p:nvSpPr>
        <p:spPr/>
        <p:txBody>
          <a:bodyPr/>
          <a:lstStyle/>
          <a:p>
            <a:r>
              <a:rPr lang="zh-CN" altLang="en-US"/>
              <a:t>备用图表</a:t>
            </a:r>
            <a:endParaRPr lang="zh-CN" altLang="en-US"/>
          </a:p>
        </p:txBody>
      </p:sp>
      <p:grpSp>
        <p:nvGrpSpPr>
          <p:cNvPr id="29" name="组合 28"/>
          <p:cNvGrpSpPr/>
          <p:nvPr/>
        </p:nvGrpSpPr>
        <p:grpSpPr>
          <a:xfrm>
            <a:off x="736998" y="1437625"/>
            <a:ext cx="972684" cy="486053"/>
            <a:chOff x="982664" y="1916834"/>
            <a:chExt cx="1296912" cy="648070"/>
          </a:xfrm>
        </p:grpSpPr>
        <p:sp>
          <p:nvSpPr>
            <p:cNvPr id="7" name="同侧圆角矩形 6"/>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gency FB" panose="020b0503020202020204" pitchFamily="34" charset="0"/>
                </a:rPr>
                <a:t>A</a:t>
              </a:r>
              <a:endParaRPr lang="zh-CN" altLang="en-US" sz="2400">
                <a:latin typeface="Agency FB" panose="020b0503020202020204" pitchFamily="34" charset="0"/>
              </a:endParaRPr>
            </a:p>
          </p:txBody>
        </p:sp>
      </p:grpSp>
      <p:sp>
        <p:nvSpPr>
          <p:cNvPr id="12" name="TextBox 30"/>
          <p:cNvSpPr txBox="1"/>
          <p:nvPr/>
        </p:nvSpPr>
        <p:spPr>
          <a:xfrm>
            <a:off x="982576" y="2186989"/>
            <a:ext cx="1291617" cy="307777"/>
          </a:xfrm>
          <a:prstGeom prst="rect">
            <a:avLst/>
          </a:prstGeom>
          <a:noFill/>
        </p:spPr>
        <p:txBody>
          <a:bodyPr wrap="squar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标题关键字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982576" y="2720317"/>
            <a:ext cx="1291617" cy="902235"/>
          </a:xfrm>
          <a:prstGeom prst="rect">
            <a:avLst/>
          </a:prstGeom>
          <a:noFill/>
        </p:spPr>
        <p:txBody>
          <a:bodyPr wrap="square" lIns="0" tIns="0" rIns="0" bIns="0" rtlCol="0">
            <a:spAutoFit/>
          </a:bodyPr>
          <a:lstStyle/>
          <a:p>
            <a:pPr algn="just">
              <a:lnSpc>
                <a:spcPts val="18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0" name="Freeform 9"/>
          <p:cNvSpPr/>
          <p:nvPr/>
        </p:nvSpPr>
        <p:spPr bwMode="auto">
          <a:xfrm>
            <a:off x="2721020" y="1113235"/>
            <a:ext cx="1782775" cy="3408491"/>
          </a:xfrm>
          <a:custGeom>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grpSp>
        <p:nvGrpSpPr>
          <p:cNvPr id="31" name="组合 30"/>
          <p:cNvGrpSpPr/>
          <p:nvPr/>
        </p:nvGrpSpPr>
        <p:grpSpPr>
          <a:xfrm>
            <a:off x="2721020" y="1437625"/>
            <a:ext cx="972684" cy="486053"/>
            <a:chOff x="982664" y="1916834"/>
            <a:chExt cx="1296912" cy="648070"/>
          </a:xfrm>
        </p:grpSpPr>
        <p:sp>
          <p:nvSpPr>
            <p:cNvPr id="32" name="同侧圆角矩形 31"/>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710445" y="1990725"/>
              <a:ext cx="500286" cy="500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gency FB" panose="020b0503020202020204" pitchFamily="34" charset="0"/>
                </a:rPr>
                <a:t>B</a:t>
              </a:r>
              <a:endParaRPr lang="zh-CN" altLang="en-US" sz="2400">
                <a:latin typeface="Agency FB" panose="020b0503020202020204" pitchFamily="34" charset="0"/>
              </a:endParaRPr>
            </a:p>
          </p:txBody>
        </p:sp>
      </p:grpSp>
      <p:sp>
        <p:nvSpPr>
          <p:cNvPr id="34" name="TextBox 30"/>
          <p:cNvSpPr txBox="1"/>
          <p:nvPr/>
        </p:nvSpPr>
        <p:spPr>
          <a:xfrm>
            <a:off x="2966598" y="2186989"/>
            <a:ext cx="1291617" cy="307777"/>
          </a:xfrm>
          <a:prstGeom prst="rect">
            <a:avLst/>
          </a:prstGeom>
          <a:noFill/>
        </p:spPr>
        <p:txBody>
          <a:bodyPr wrap="squar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标题关键字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 name="TextBox 29"/>
          <p:cNvSpPr txBox="1"/>
          <p:nvPr/>
        </p:nvSpPr>
        <p:spPr>
          <a:xfrm>
            <a:off x="2966598" y="2720317"/>
            <a:ext cx="1291617" cy="902235"/>
          </a:xfrm>
          <a:prstGeom prst="rect">
            <a:avLst/>
          </a:prstGeom>
          <a:noFill/>
        </p:spPr>
        <p:txBody>
          <a:bodyPr wrap="square" lIns="0" tIns="0" rIns="0" bIns="0" rtlCol="0">
            <a:spAutoFit/>
          </a:bodyPr>
          <a:lstStyle/>
          <a:p>
            <a:pPr algn="just">
              <a:lnSpc>
                <a:spcPts val="18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6" name="Freeform 9"/>
          <p:cNvSpPr/>
          <p:nvPr/>
        </p:nvSpPr>
        <p:spPr bwMode="auto">
          <a:xfrm>
            <a:off x="4705042" y="1113235"/>
            <a:ext cx="1782775" cy="3408491"/>
          </a:xfrm>
          <a:custGeom>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7" name="组合 36"/>
          <p:cNvGrpSpPr/>
          <p:nvPr/>
        </p:nvGrpSpPr>
        <p:grpSpPr>
          <a:xfrm>
            <a:off x="4705042" y="1437625"/>
            <a:ext cx="972684" cy="486053"/>
            <a:chOff x="982664" y="1916834"/>
            <a:chExt cx="1296912" cy="648070"/>
          </a:xfrm>
        </p:grpSpPr>
        <p:sp>
          <p:nvSpPr>
            <p:cNvPr id="38" name="同侧圆角矩形 37"/>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gency FB" panose="020b0503020202020204" pitchFamily="34" charset="0"/>
                </a:rPr>
                <a:t>C</a:t>
              </a:r>
              <a:endParaRPr lang="zh-CN" altLang="en-US" sz="2400">
                <a:latin typeface="Agency FB" panose="020b0503020202020204" pitchFamily="34" charset="0"/>
              </a:endParaRPr>
            </a:p>
          </p:txBody>
        </p:sp>
      </p:grpSp>
      <p:sp>
        <p:nvSpPr>
          <p:cNvPr id="40" name="TextBox 30"/>
          <p:cNvSpPr txBox="1"/>
          <p:nvPr/>
        </p:nvSpPr>
        <p:spPr>
          <a:xfrm>
            <a:off x="4950620" y="2186989"/>
            <a:ext cx="1291617" cy="307777"/>
          </a:xfrm>
          <a:prstGeom prst="rect">
            <a:avLst/>
          </a:prstGeom>
          <a:noFill/>
        </p:spPr>
        <p:txBody>
          <a:bodyPr wrap="squar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标题关键字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1" name="TextBox 29"/>
          <p:cNvSpPr txBox="1"/>
          <p:nvPr/>
        </p:nvSpPr>
        <p:spPr>
          <a:xfrm>
            <a:off x="4950620" y="2720317"/>
            <a:ext cx="1291617" cy="692497"/>
          </a:xfrm>
          <a:prstGeom prst="rect">
            <a:avLst/>
          </a:prstGeom>
          <a:noFill/>
        </p:spPr>
        <p:txBody>
          <a:bodyPr wrap="square" lIns="0" tIns="0" rIns="0" bIns="0" rtlCol="0">
            <a:spAutoFit/>
          </a:bodyPr>
          <a:lstStyle/>
          <a:p>
            <a:pPr algn="just">
              <a:lnSpc>
                <a:spcPts val="18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点击输入简要文字内容，概括精炼言简意赅</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42" name="Freeform 9"/>
          <p:cNvSpPr/>
          <p:nvPr/>
        </p:nvSpPr>
        <p:spPr bwMode="auto">
          <a:xfrm>
            <a:off x="6689064" y="1113235"/>
            <a:ext cx="1782775" cy="3408491"/>
          </a:xfrm>
          <a:custGeom>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grpSp>
        <p:nvGrpSpPr>
          <p:cNvPr id="43" name="组合 42"/>
          <p:cNvGrpSpPr/>
          <p:nvPr/>
        </p:nvGrpSpPr>
        <p:grpSpPr>
          <a:xfrm>
            <a:off x="6689065" y="1437625"/>
            <a:ext cx="972684" cy="486053"/>
            <a:chOff x="982664" y="1916834"/>
            <a:chExt cx="1296912" cy="648070"/>
          </a:xfrm>
        </p:grpSpPr>
        <p:sp>
          <p:nvSpPr>
            <p:cNvPr id="44" name="同侧圆角矩形 43"/>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710445" y="1990725"/>
              <a:ext cx="500286" cy="500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gency FB" panose="020b0503020202020204" pitchFamily="34" charset="0"/>
                </a:rPr>
                <a:t>D</a:t>
              </a:r>
              <a:endParaRPr lang="zh-CN" altLang="en-US" sz="2400">
                <a:latin typeface="Agency FB" panose="020b0503020202020204" pitchFamily="34" charset="0"/>
              </a:endParaRPr>
            </a:p>
          </p:txBody>
        </p:sp>
      </p:grpSp>
      <p:sp>
        <p:nvSpPr>
          <p:cNvPr id="46" name="TextBox 30"/>
          <p:cNvSpPr txBox="1"/>
          <p:nvPr/>
        </p:nvSpPr>
        <p:spPr>
          <a:xfrm>
            <a:off x="6934643" y="2186989"/>
            <a:ext cx="1291617" cy="307777"/>
          </a:xfrm>
          <a:prstGeom prst="rect">
            <a:avLst/>
          </a:prstGeom>
          <a:noFill/>
        </p:spPr>
        <p:txBody>
          <a:bodyPr wrap="squar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标题关键字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7" name="TextBox 29"/>
          <p:cNvSpPr txBox="1"/>
          <p:nvPr/>
        </p:nvSpPr>
        <p:spPr>
          <a:xfrm>
            <a:off x="6934643" y="2720317"/>
            <a:ext cx="1291617" cy="902235"/>
          </a:xfrm>
          <a:prstGeom prst="rect">
            <a:avLst/>
          </a:prstGeom>
          <a:noFill/>
        </p:spPr>
        <p:txBody>
          <a:bodyPr wrap="square" lIns="0" tIns="0" rIns="0" bIns="0" rtlCol="0">
            <a:spAutoFit/>
          </a:bodyPr>
          <a:lstStyle/>
          <a:p>
            <a:pPr algn="just">
              <a:lnSpc>
                <a:spcPts val="18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点击输入简要文字内容，概括精炼言简意赅的说明分项内容</a:t>
            </a: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350"/>
                                  </p:stCondLst>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par>
                                <p:cTn id="25" presetID="52" presetClass="entr" presetSubtype="0" fill="hold" grpId="0" nodeType="withEffect">
                                  <p:stCondLst>
                                    <p:cond delay="35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grpId="0" nodeType="withEffect">
                                  <p:stCondLst>
                                    <p:cond delay="350"/>
                                  </p:stCondLst>
                                  <p:childTnLst>
                                    <p:set>
                                      <p:cBhvr>
                                        <p:cTn id="31" dur="1" fill="hold">
                                          <p:stCondLst>
                                            <p:cond delay="0"/>
                                          </p:stCondLst>
                                        </p:cTn>
                                        <p:tgtEl>
                                          <p:spTgt spid="35"/>
                                        </p:tgtEl>
                                        <p:attrNameLst>
                                          <p:attrName>style.visibility</p:attrName>
                                        </p:attrNameLst>
                                      </p:cBhvr>
                                      <p:to>
                                        <p:strVal val="visible"/>
                                      </p:to>
                                    </p:set>
                                    <p:animScale>
                                      <p:cBhvr>
                                        <p:cTn id="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35"/>
                                        </p:tgtEl>
                                        <p:attrNameLst>
                                          <p:attrName>ppt_x</p:attrName>
                                          <p:attrName>ppt_y</p:attrName>
                                        </p:attrNameLst>
                                      </p:cBhvr>
                                    </p:animMotion>
                                    <p:animEffect transition="in" filter="fade">
                                      <p:cBhvr>
                                        <p:cTn id="34" dur="1000"/>
                                        <p:tgtEl>
                                          <p:spTgt spid="35"/>
                                        </p:tgtEl>
                                      </p:cBhvr>
                                    </p:animEffect>
                                  </p:childTnLst>
                                </p:cTn>
                              </p:par>
                              <p:par>
                                <p:cTn id="35" presetID="52" presetClass="entr" presetSubtype="0" fill="hold" grpId="0" nodeType="withEffect">
                                  <p:stCondLst>
                                    <p:cond delay="700"/>
                                  </p:stCondLst>
                                  <p:childTnLst>
                                    <p:set>
                                      <p:cBhvr>
                                        <p:cTn id="36" dur="1" fill="hold">
                                          <p:stCondLst>
                                            <p:cond delay="0"/>
                                          </p:stCondLst>
                                        </p:cTn>
                                        <p:tgtEl>
                                          <p:spTgt spid="36"/>
                                        </p:tgtEl>
                                        <p:attrNameLst>
                                          <p:attrName>style.visibility</p:attrName>
                                        </p:attrNameLst>
                                      </p:cBhvr>
                                      <p:to>
                                        <p:strVal val="visible"/>
                                      </p:to>
                                    </p:set>
                                    <p:animScale>
                                      <p:cBhvr>
                                        <p:cTn id="3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36"/>
                                        </p:tgtEl>
                                        <p:attrNameLst>
                                          <p:attrName>ppt_x</p:attrName>
                                          <p:attrName>ppt_y</p:attrName>
                                        </p:attrNameLst>
                                      </p:cBhvr>
                                    </p:animMotion>
                                    <p:animEffect transition="in" filter="fade">
                                      <p:cBhvr>
                                        <p:cTn id="39" dur="1000"/>
                                        <p:tgtEl>
                                          <p:spTgt spid="36"/>
                                        </p:tgtEl>
                                      </p:cBhvr>
                                    </p:animEffect>
                                  </p:childTnLst>
                                </p:cTn>
                              </p:par>
                              <p:par>
                                <p:cTn id="40" presetID="52" presetClass="entr" presetSubtype="0" fill="hold" grpId="0" nodeType="withEffect">
                                  <p:stCondLst>
                                    <p:cond delay="700"/>
                                  </p:stCondLst>
                                  <p:childTnLst>
                                    <p:set>
                                      <p:cBhvr>
                                        <p:cTn id="41" dur="1" fill="hold">
                                          <p:stCondLst>
                                            <p:cond delay="0"/>
                                          </p:stCondLst>
                                        </p:cTn>
                                        <p:tgtEl>
                                          <p:spTgt spid="40"/>
                                        </p:tgtEl>
                                        <p:attrNameLst>
                                          <p:attrName>style.visibility</p:attrName>
                                        </p:attrNameLst>
                                      </p:cBhvr>
                                      <p:to>
                                        <p:strVal val="visible"/>
                                      </p:to>
                                    </p:set>
                                    <p:animScale>
                                      <p:cBhvr>
                                        <p:cTn id="4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40"/>
                                        </p:tgtEl>
                                        <p:attrNameLst>
                                          <p:attrName>ppt_x</p:attrName>
                                          <p:attrName>ppt_y</p:attrName>
                                        </p:attrNameLst>
                                      </p:cBhvr>
                                    </p:animMotion>
                                    <p:animEffect transition="in" filter="fade">
                                      <p:cBhvr>
                                        <p:cTn id="44" dur="1000"/>
                                        <p:tgtEl>
                                          <p:spTgt spid="40"/>
                                        </p:tgtEl>
                                      </p:cBhvr>
                                    </p:animEffect>
                                  </p:childTnLst>
                                </p:cTn>
                              </p:par>
                              <p:par>
                                <p:cTn id="45" presetID="52" presetClass="entr" presetSubtype="0" fill="hold" grpId="0" nodeType="withEffect">
                                  <p:stCondLst>
                                    <p:cond delay="700"/>
                                  </p:stCondLst>
                                  <p:childTnLst>
                                    <p:set>
                                      <p:cBhvr>
                                        <p:cTn id="46" dur="1" fill="hold">
                                          <p:stCondLst>
                                            <p:cond delay="0"/>
                                          </p:stCondLst>
                                        </p:cTn>
                                        <p:tgtEl>
                                          <p:spTgt spid="41"/>
                                        </p:tgtEl>
                                        <p:attrNameLst>
                                          <p:attrName>style.visibility</p:attrName>
                                        </p:attrNameLst>
                                      </p:cBhvr>
                                      <p:to>
                                        <p:strVal val="visible"/>
                                      </p:to>
                                    </p:set>
                                    <p:animScale>
                                      <p:cBhvr>
                                        <p:cTn id="4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41"/>
                                        </p:tgtEl>
                                        <p:attrNameLst>
                                          <p:attrName>ppt_x</p:attrName>
                                          <p:attrName>ppt_y</p:attrName>
                                        </p:attrNameLst>
                                      </p:cBhvr>
                                    </p:animMotion>
                                    <p:animEffect transition="in" filter="fade">
                                      <p:cBhvr>
                                        <p:cTn id="49" dur="1000"/>
                                        <p:tgtEl>
                                          <p:spTgt spid="41"/>
                                        </p:tgtEl>
                                      </p:cBhvr>
                                    </p:animEffect>
                                  </p:childTnLst>
                                </p:cTn>
                              </p:par>
                              <p:par>
                                <p:cTn id="50" presetID="52" presetClass="entr" presetSubtype="0" fill="hold" grpId="0" nodeType="withEffect">
                                  <p:stCondLst>
                                    <p:cond delay="1050"/>
                                  </p:stCondLst>
                                  <p:childTnLst>
                                    <p:set>
                                      <p:cBhvr>
                                        <p:cTn id="51" dur="1" fill="hold">
                                          <p:stCondLst>
                                            <p:cond delay="0"/>
                                          </p:stCondLst>
                                        </p:cTn>
                                        <p:tgtEl>
                                          <p:spTgt spid="42"/>
                                        </p:tgtEl>
                                        <p:attrNameLst>
                                          <p:attrName>style.visibility</p:attrName>
                                        </p:attrNameLst>
                                      </p:cBhvr>
                                      <p:to>
                                        <p:strVal val="visible"/>
                                      </p:to>
                                    </p:set>
                                    <p:animScale>
                                      <p:cBhvr>
                                        <p:cTn id="5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3" dur="1000" decel="50000" fill="hold">
                                          <p:stCondLst>
                                            <p:cond delay="0"/>
                                          </p:stCondLst>
                                        </p:cTn>
                                        <p:tgtEl>
                                          <p:spTgt spid="42"/>
                                        </p:tgtEl>
                                        <p:attrNameLst>
                                          <p:attrName>ppt_x</p:attrName>
                                          <p:attrName>ppt_y</p:attrName>
                                        </p:attrNameLst>
                                      </p:cBhvr>
                                    </p:animMotion>
                                    <p:animEffect transition="in" filter="fade">
                                      <p:cBhvr>
                                        <p:cTn id="54" dur="1000"/>
                                        <p:tgtEl>
                                          <p:spTgt spid="42"/>
                                        </p:tgtEl>
                                      </p:cBhvr>
                                    </p:animEffect>
                                  </p:childTnLst>
                                </p:cTn>
                              </p:par>
                              <p:par>
                                <p:cTn id="55" presetID="52" presetClass="entr" presetSubtype="0" fill="hold" grpId="0" nodeType="withEffect">
                                  <p:stCondLst>
                                    <p:cond delay="1050"/>
                                  </p:stCondLst>
                                  <p:childTnLst>
                                    <p:set>
                                      <p:cBhvr>
                                        <p:cTn id="56" dur="1" fill="hold">
                                          <p:stCondLst>
                                            <p:cond delay="0"/>
                                          </p:stCondLst>
                                        </p:cTn>
                                        <p:tgtEl>
                                          <p:spTgt spid="46"/>
                                        </p:tgtEl>
                                        <p:attrNameLst>
                                          <p:attrName>style.visibility</p:attrName>
                                        </p:attrNameLst>
                                      </p:cBhvr>
                                      <p:to>
                                        <p:strVal val="visible"/>
                                      </p:to>
                                    </p:set>
                                    <p:animScale>
                                      <p:cBhvr>
                                        <p:cTn id="5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8" dur="1000" decel="50000" fill="hold">
                                          <p:stCondLst>
                                            <p:cond delay="0"/>
                                          </p:stCondLst>
                                        </p:cTn>
                                        <p:tgtEl>
                                          <p:spTgt spid="46"/>
                                        </p:tgtEl>
                                        <p:attrNameLst>
                                          <p:attrName>ppt_x</p:attrName>
                                          <p:attrName>ppt_y</p:attrName>
                                        </p:attrNameLst>
                                      </p:cBhvr>
                                    </p:animMotion>
                                    <p:animEffect transition="in" filter="fade">
                                      <p:cBhvr>
                                        <p:cTn id="59" dur="1000"/>
                                        <p:tgtEl>
                                          <p:spTgt spid="46"/>
                                        </p:tgtEl>
                                      </p:cBhvr>
                                    </p:animEffect>
                                  </p:childTnLst>
                                </p:cTn>
                              </p:par>
                              <p:par>
                                <p:cTn id="60" presetID="52" presetClass="entr" presetSubtype="0" fill="hold" grpId="0" nodeType="withEffect">
                                  <p:stCondLst>
                                    <p:cond delay="1050"/>
                                  </p:stCondLst>
                                  <p:childTnLst>
                                    <p:set>
                                      <p:cBhvr>
                                        <p:cTn id="61" dur="1" fill="hold">
                                          <p:stCondLst>
                                            <p:cond delay="0"/>
                                          </p:stCondLst>
                                        </p:cTn>
                                        <p:tgtEl>
                                          <p:spTgt spid="47"/>
                                        </p:tgtEl>
                                        <p:attrNameLst>
                                          <p:attrName>style.visibility</p:attrName>
                                        </p:attrNameLst>
                                      </p:cBhvr>
                                      <p:to>
                                        <p:strVal val="visible"/>
                                      </p:to>
                                    </p:set>
                                    <p:animScale>
                                      <p:cBhvr>
                                        <p:cTn id="6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3" dur="1000" decel="50000" fill="hold">
                                          <p:stCondLst>
                                            <p:cond delay="0"/>
                                          </p:stCondLst>
                                        </p:cTn>
                                        <p:tgtEl>
                                          <p:spTgt spid="47"/>
                                        </p:tgtEl>
                                        <p:attrNameLst>
                                          <p:attrName>ppt_x</p:attrName>
                                          <p:attrName>ppt_y</p:attrName>
                                        </p:attrNameLst>
                                      </p:cBhvr>
                                    </p:animMotion>
                                    <p:animEffect transition="in" filter="fade">
                                      <p:cBhvr>
                                        <p:cTn id="64" dur="1000"/>
                                        <p:tgtEl>
                                          <p:spTgt spid="47"/>
                                        </p:tgtEl>
                                      </p:cBhvr>
                                    </p:animEffect>
                                  </p:childTnLst>
                                </p:cTn>
                              </p:par>
                            </p:childTnLst>
                          </p:cTn>
                        </p:par>
                        <p:par>
                          <p:cTn id="65" fill="hold" nodeType="afterGroup">
                            <p:stCondLst>
                              <p:cond delay="2050"/>
                            </p:stCondLst>
                            <p:childTnLst>
                              <p:par>
                                <p:cTn id="66" presetID="12"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ppt_x</p:attrName>
                                        </p:attrNameLst>
                                      </p:cBhvr>
                                      <p:tavLst>
                                        <p:tav tm="0">
                                          <p:val>
                                            <p:strVal val="#ppt_x-#ppt_w*1.125000"/>
                                          </p:val>
                                        </p:tav>
                                        <p:tav tm="100000">
                                          <p:val>
                                            <p:strVal val="#ppt_x"/>
                                          </p:val>
                                        </p:tav>
                                      </p:tavLst>
                                    </p:anim>
                                    <p:animEffect transition="in" filter="wipe(right)">
                                      <p:cBhvr>
                                        <p:cTn id="69" dur="500"/>
                                        <p:tgtEl>
                                          <p:spTgt spid="29"/>
                                        </p:tgtEl>
                                      </p:cBhvr>
                                    </p:animEffect>
                                  </p:childTnLst>
                                </p:cTn>
                              </p:par>
                              <p:par>
                                <p:cTn id="70" presetID="12" presetClass="entr" presetSubtype="8" fill="hold" nodeType="withEffect">
                                  <p:stCondLst>
                                    <p:cond delay="2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nodeType="withEffect">
                                  <p:stCondLst>
                                    <p:cond delay="4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p:tgtEl>
                                          <p:spTgt spid="37"/>
                                        </p:tgtEl>
                                        <p:attrNameLst>
                                          <p:attrName>ppt_x</p:attrName>
                                        </p:attrNameLst>
                                      </p:cBhvr>
                                      <p:tavLst>
                                        <p:tav tm="0">
                                          <p:val>
                                            <p:strVal val="#ppt_x-#ppt_w*1.125000"/>
                                          </p:val>
                                        </p:tav>
                                        <p:tav tm="100000">
                                          <p:val>
                                            <p:strVal val="#ppt_x"/>
                                          </p:val>
                                        </p:tav>
                                      </p:tavLst>
                                    </p:anim>
                                    <p:animEffect transition="in" filter="wipe(right)">
                                      <p:cBhvr>
                                        <p:cTn id="77" dur="500"/>
                                        <p:tgtEl>
                                          <p:spTgt spid="37"/>
                                        </p:tgtEl>
                                      </p:cBhvr>
                                    </p:animEffect>
                                  </p:childTnLst>
                                </p:cTn>
                              </p:par>
                              <p:par>
                                <p:cTn id="78" presetID="12" presetClass="entr" presetSubtype="8" fill="hold" nodeType="withEffect">
                                  <p:stCondLst>
                                    <p:cond delay="60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p:tgtEl>
                                          <p:spTgt spid="43"/>
                                        </p:tgtEl>
                                        <p:attrNameLst>
                                          <p:attrName>ppt_x</p:attrName>
                                        </p:attrNameLst>
                                      </p:cBhvr>
                                      <p:tavLst>
                                        <p:tav tm="0">
                                          <p:val>
                                            <p:strVal val="#ppt_x-#ppt_w*1.125000"/>
                                          </p:val>
                                        </p:tav>
                                        <p:tav tm="100000">
                                          <p:val>
                                            <p:strVal val="#ppt_x"/>
                                          </p:val>
                                        </p:tav>
                                      </p:tavLst>
                                    </p:anim>
                                    <p:animEffect transition="in" filter="wipe(right)">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13" grpId="0"/>
      <p:bldP spid="30" grpId="0" animBg="1"/>
      <p:bldP spid="34" grpId="0"/>
      <p:bldP spid="35" grpId="0"/>
      <p:bldP spid="36" grpId="0" animBg="1"/>
      <p:bldP spid="40" grpId="0"/>
      <p:bldP spid="41" grpId="0"/>
      <p:bldP spid="42" grpId="0" animBg="1"/>
      <p:bldP spid="46" grpId="0"/>
      <p:bldP spid="47"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2000182" y="3256399"/>
            <a:ext cx="5135329" cy="16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grpSp>
        <p:nvGrpSpPr>
          <p:cNvPr id="13" name="组合 12"/>
          <p:cNvGrpSpPr/>
          <p:nvPr/>
        </p:nvGrpSpPr>
        <p:grpSpPr>
          <a:xfrm>
            <a:off x="2316876" y="3085599"/>
            <a:ext cx="4501940" cy="330637"/>
            <a:chOff x="898376" y="3075806"/>
            <a:chExt cx="7277295" cy="411184"/>
          </a:xfrm>
        </p:grpSpPr>
        <p:sp>
          <p:nvSpPr>
            <p:cNvPr id="16" name="五边形 15"/>
            <p:cNvSpPr/>
            <p:nvPr/>
          </p:nvSpPr>
          <p:spPr>
            <a:xfrm>
              <a:off x="3603672"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7" name="五边形 16"/>
            <p:cNvSpPr/>
            <p:nvPr/>
          </p:nvSpPr>
          <p:spPr>
            <a:xfrm flipH="1">
              <a:off x="898376" y="3075806"/>
              <a:ext cx="4571999" cy="4111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18" name="TextBox 7"/>
          <p:cNvSpPr>
            <a:spLocks noChangeArrowheads="1"/>
          </p:cNvSpPr>
          <p:nvPr/>
        </p:nvSpPr>
        <p:spPr bwMode="auto">
          <a:xfrm>
            <a:off x="2263590" y="3112896"/>
            <a:ext cx="460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en-US" altLang="zh-CN" b="1">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rPr>
              <a:t>BUSENESS ACTIVITY PLANNING</a:t>
            </a:r>
            <a:endParaRPr lang="zh-CN" altLang="en-US" b="1">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endParaRPr>
          </a:p>
        </p:txBody>
      </p:sp>
      <p:sp>
        <p:nvSpPr>
          <p:cNvPr id="21" name="矩形 20"/>
          <p:cNvSpPr/>
          <p:nvPr/>
        </p:nvSpPr>
        <p:spPr>
          <a:xfrm>
            <a:off x="2043991" y="1491630"/>
            <a:ext cx="5047711" cy="1762011"/>
          </a:xfrm>
          <a:prstGeom prst="rect">
            <a:avLst/>
          </a:prstGeom>
        </p:spPr>
        <p:txBody>
          <a:bodyPr wrap="square" lIns="68571" tIns="34285" rIns="68571" bIns="34285">
            <a:spAutoFit/>
          </a:bodyPr>
          <a:lstStyle/>
          <a:p>
            <a:pPr algn="ctr"/>
            <a:r>
              <a:rPr lang="en-US" altLang="zh-CN" sz="11000">
                <a:solidFill>
                  <a:srgbClr val="C00000"/>
                </a:solidFill>
                <a:latin typeface="Impact" panose="020b0806030902050204" pitchFamily="34" charset="0"/>
                <a:ea typeface="微软雅黑" panose="020b0503020204020204" pitchFamily="34" charset="-122"/>
                <a:cs typeface="Gisha" panose="020b0502040204020203" pitchFamily="34" charset="-79"/>
              </a:rPr>
              <a:t>thanks</a:t>
            </a:r>
            <a:endParaRPr lang="en-US" altLang="zh-CN" sz="11000">
              <a:solidFill>
                <a:srgbClr val="C00000"/>
              </a:solidFill>
              <a:latin typeface="Impact" panose="020b0806030902050204" pitchFamily="34" charset="0"/>
              <a:ea typeface="微软雅黑" panose="020b0503020204020204" pitchFamily="34" charset="-122"/>
              <a:cs typeface="Gisha" panose="020b0502040204020203" pitchFamily="34" charset="-79"/>
            </a:endParaRPr>
          </a:p>
        </p:txBody>
      </p:sp>
      <p:sp>
        <p:nvSpPr>
          <p:cNvPr id="22" name="矩形 21"/>
          <p:cNvSpPr/>
          <p:nvPr/>
        </p:nvSpPr>
        <p:spPr>
          <a:xfrm rot="13498206">
            <a:off x="442147" y="2180877"/>
            <a:ext cx="1268895" cy="12684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23" name="矩形 22"/>
          <p:cNvSpPr/>
          <p:nvPr/>
        </p:nvSpPr>
        <p:spPr>
          <a:xfrm rot="13498206">
            <a:off x="7416334" y="2180877"/>
            <a:ext cx="1268895" cy="12684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childTnLst>
                          </p:cTn>
                        </p:par>
                        <p:par>
                          <p:cTn id="17" fill="hold" nodeType="afterGroup">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anim calcmode="lin" valueType="num">
                                      <p:cBhvr>
                                        <p:cTn id="2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16" presetClass="entr" presetSubtype="37"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outVertical)">
                                      <p:cBhvr>
                                        <p:cTn id="32" dur="500"/>
                                        <p:tgtEl>
                                          <p:spTgt spid="13"/>
                                        </p:tgtEl>
                                      </p:cBhvr>
                                    </p:animEffect>
                                  </p:childTnLst>
                                </p:cTn>
                              </p:par>
                            </p:childTnLst>
                          </p:cTn>
                        </p:par>
                        <p:par>
                          <p:cTn id="33" fill="hold" nodeType="afterGroup">
                            <p:stCondLst>
                              <p:cond delay="2000"/>
                            </p:stCondLst>
                            <p:childTnLst>
                              <p:par>
                                <p:cTn id="34" presetID="38" presetClass="entr" presetSubtype="0" accel="50000" fill="hold" grpId="0" nodeType="afterEffect">
                                  <p:stCondLst>
                                    <p:cond delay="0"/>
                                  </p:stCondLst>
                                  <p:iterate type="lt">
                                    <p:tmPct val="50000"/>
                                  </p:iterate>
                                  <p:childTnLst>
                                    <p:set>
                                      <p:cBhvr>
                                        <p:cTn id="35" dur="1" fill="hold">
                                          <p:stCondLst>
                                            <p:cond delay="0"/>
                                          </p:stCondLst>
                                        </p:cTn>
                                        <p:tgtEl>
                                          <p:spTgt spid="18"/>
                                        </p:tgtEl>
                                        <p:attrNameLst>
                                          <p:attrName>style.visibility</p:attrName>
                                        </p:attrNameLst>
                                      </p:cBhvr>
                                      <p:to>
                                        <p:strVal val="visible"/>
                                      </p:to>
                                    </p:set>
                                    <p:set>
                                      <p:cBhvr>
                                        <p:cTn id="36" dur="46" fill="hold">
                                          <p:stCondLst>
                                            <p:cond delay="0"/>
                                          </p:stCondLst>
                                        </p:cTn>
                                        <p:tgtEl>
                                          <p:spTgt spid="18"/>
                                        </p:tgtEl>
                                        <p:attrNameLst>
                                          <p:attrName>style.rotation</p:attrName>
                                        </p:attrNameLst>
                                      </p:cBhvr>
                                      <p:to>
                                        <p:strVal val="-45.0"/>
                                      </p:to>
                                    </p:set>
                                    <p:anim calcmode="lin" valueType="num">
                                      <p:cBhvr>
                                        <p:cTn id="37" dur="46" fill="hold">
                                          <p:stCondLst>
                                            <p:cond delay="46"/>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38" dur="46"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39" dur="16" decel="50000" autoRev="1" fill="hold">
                                          <p:stCondLst>
                                            <p:cond delay="46"/>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40" dur="14" fill="hold">
                                          <p:stCondLst>
                                            <p:cond delay="86"/>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21" grpId="0"/>
      <p:bldP spid="22" grpId="0" animBg="1"/>
      <p:bldP spid="23"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2" name="Picture 4" descr="E:\ufeils\ppt\PIC\image 175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733" y="827249"/>
            <a:ext cx="3478213" cy="40487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淘宝店chenying0907出品 8"/>
          <p:cNvGrpSpPr/>
          <p:nvPr/>
        </p:nvGrpSpPr>
        <p:grpSpPr>
          <a:xfrm>
            <a:off x="3707903" y="1072877"/>
            <a:ext cx="4914603" cy="3537807"/>
            <a:chOff x="4943871" y="1701800"/>
            <a:chExt cx="6552804" cy="4390504"/>
          </a:xfrm>
        </p:grpSpPr>
        <p:sp>
          <p:nvSpPr>
            <p:cNvPr id="4" name="淘宝店chenying0907出品 3"/>
            <p:cNvSpPr/>
            <p:nvPr/>
          </p:nvSpPr>
          <p:spPr>
            <a:xfrm>
              <a:off x="5447928" y="1701800"/>
              <a:ext cx="6048747" cy="4390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淘宝店chenying0907出品 25"/>
            <p:cNvSpPr/>
            <p:nvPr/>
          </p:nvSpPr>
          <p:spPr>
            <a:xfrm rot="16200000">
              <a:off x="3000647" y="3645024"/>
              <a:ext cx="4390504" cy="504056"/>
            </a:xfrm>
            <a:custGeom>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标题 20"/>
          <p:cNvSpPr>
            <a:spLocks noGrp="1"/>
          </p:cNvSpPr>
          <p:nvPr>
            <p:ph type="title"/>
          </p:nvPr>
        </p:nvSpPr>
        <p:spPr/>
        <p:txBody>
          <a:bodyPr/>
          <a:lstStyle/>
          <a:p>
            <a:r>
              <a:rPr lang="zh-CN" altLang="en-US"/>
              <a:t>活动背景</a:t>
            </a:r>
            <a:endParaRPr lang="zh-CN" altLang="en-US"/>
          </a:p>
        </p:txBody>
      </p:sp>
      <p:sp>
        <p:nvSpPr>
          <p:cNvPr id="11" name="TextBox 19"/>
          <p:cNvSpPr txBox="1"/>
          <p:nvPr/>
        </p:nvSpPr>
        <p:spPr>
          <a:xfrm>
            <a:off x="4511985" y="1472066"/>
            <a:ext cx="3173267" cy="276999"/>
          </a:xfrm>
          <a:prstGeom prst="rect">
            <a:avLst/>
          </a:prstGeom>
          <a:noFill/>
        </p:spPr>
        <p:txBody>
          <a:bodyPr wrap="square" lIns="0" tIns="0" rIns="0" bIns="0" rtlCol="0">
            <a:spAutoFit/>
          </a:bodyPr>
          <a:lstStyle/>
          <a:p>
            <a:r>
              <a:rPr lang="zh-CN" altLang="en-US" b="1">
                <a:solidFill>
                  <a:schemeClr val="bg1"/>
                </a:solidFill>
                <a:latin typeface="微软雅黑" panose="020b0503020204020204" pitchFamily="34" charset="-122"/>
                <a:ea typeface="微软雅黑" panose="020b0503020204020204" pitchFamily="34" charset="-122"/>
              </a:rPr>
              <a:t>基本情况简介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 name="TextBox 106"/>
          <p:cNvSpPr txBox="1"/>
          <p:nvPr/>
        </p:nvSpPr>
        <p:spPr>
          <a:xfrm>
            <a:off x="4511986" y="2019269"/>
            <a:ext cx="3624410" cy="577081"/>
          </a:xfrm>
          <a:prstGeom prst="rect">
            <a:avLst/>
          </a:prstGeom>
          <a:noFill/>
        </p:spPr>
        <p:txBody>
          <a:bodyPr wrap="square" lIns="0" tIns="0" rIns="0" bIns="0" rtlCol="0">
            <a:spAutoFit/>
          </a:bodyPr>
          <a:lstStyle/>
          <a:p>
            <a:pPr algn="just">
              <a:lnSpc>
                <a:spcPts val="1500"/>
              </a:lnSpc>
            </a:pPr>
            <a:r>
              <a:rPr lang="zh-CN" altLang="en-US" sz="11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点击输入简要文字内容，文字内容需概括精炼，言简意赅的说明该分项内容输入简要文字内容，文字内容需概括精炼，言简意赅的说明该分项内容。</a:t>
            </a:r>
            <a:endParaRPr lang="en-US" altLang="zh-CN" sz="110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4511985" y="3068189"/>
            <a:ext cx="3173267" cy="276999"/>
          </a:xfrm>
          <a:prstGeom prst="rect">
            <a:avLst/>
          </a:prstGeom>
          <a:noFill/>
        </p:spPr>
        <p:txBody>
          <a:bodyPr wrap="square" lIns="0" tIns="0" rIns="0" bIns="0" rtlCol="0">
            <a:spAutoFit/>
          </a:bodyPr>
          <a:lstStyle/>
          <a:p>
            <a:r>
              <a:rPr lang="zh-CN" altLang="en-US" b="1">
                <a:solidFill>
                  <a:schemeClr val="bg1"/>
                </a:solidFill>
                <a:latin typeface="微软雅黑" panose="020b0503020204020204" pitchFamily="34" charset="-122"/>
                <a:ea typeface="微软雅黑" panose="020b0503020204020204" pitchFamily="34" charset="-122"/>
              </a:rPr>
              <a:t>活动开展原因</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0" name="TextBox 106"/>
          <p:cNvSpPr txBox="1"/>
          <p:nvPr/>
        </p:nvSpPr>
        <p:spPr>
          <a:xfrm>
            <a:off x="4511986" y="3558467"/>
            <a:ext cx="3624410" cy="577081"/>
          </a:xfrm>
          <a:prstGeom prst="rect">
            <a:avLst/>
          </a:prstGeom>
          <a:noFill/>
        </p:spPr>
        <p:txBody>
          <a:bodyPr wrap="square" lIns="0" tIns="0" rIns="0" bIns="0" rtlCol="0">
            <a:spAutoFit/>
          </a:bodyPr>
          <a:lstStyle/>
          <a:p>
            <a:pPr algn="just">
              <a:lnSpc>
                <a:spcPts val="1500"/>
              </a:lnSpc>
            </a:pPr>
            <a:r>
              <a:rPr lang="zh-CN" altLang="en-US" sz="11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点击输入简要文字内容，文字内容需概括精炼，言简意赅的说明该分项内容输入简要文字内容，文字内容需概括精炼，言简意赅的说明该分项内容。</a:t>
            </a:r>
            <a:endParaRPr lang="en-US" altLang="zh-CN" sz="1100">
              <a:solidFill>
                <a:schemeClr val="bg1"/>
              </a:solidFill>
              <a:latin typeface="微软雅黑" panose="020b0503020204020204" pitchFamily="34" charset="-122"/>
              <a:ea typeface="微软雅黑" panose="020b0503020204020204" pitchFamily="34" charset="-122"/>
            </a:endParaRPr>
          </a:p>
        </p:txBody>
      </p:sp>
      <p:cxnSp>
        <p:nvCxnSpPr>
          <p:cNvPr id="31" name="淘宝店chenying0907出品 30"/>
          <p:cNvCxnSpPr/>
          <p:nvPr/>
        </p:nvCxnSpPr>
        <p:spPr>
          <a:xfrm>
            <a:off x="4511985" y="1867268"/>
            <a:ext cx="3618402"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淘宝店chenying0907出品 31"/>
          <p:cNvCxnSpPr/>
          <p:nvPr/>
        </p:nvCxnSpPr>
        <p:spPr>
          <a:xfrm>
            <a:off x="4511985" y="3486130"/>
            <a:ext cx="3618402"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p:tgtEl>
                                          <p:spTgt spid="2052"/>
                                        </p:tgtEl>
                                      </p:cBhvr>
                                    </p:animEffect>
                                    <p:anim calcmode="lin" valueType="num">
                                      <p:cBhvr>
                                        <p:cTn id="8" dur="800" fill="hold"/>
                                        <p:tgtEl>
                                          <p:spTgt spid="2052"/>
                                        </p:tgtEl>
                                        <p:attrNameLst>
                                          <p:attrName>ppt_x</p:attrName>
                                        </p:attrNameLst>
                                      </p:cBhvr>
                                      <p:tavLst>
                                        <p:tav tm="0">
                                          <p:val>
                                            <p:strVal val="#ppt_x"/>
                                          </p:val>
                                        </p:tav>
                                        <p:tav tm="100000">
                                          <p:val>
                                            <p:strVal val="#ppt_x"/>
                                          </p:val>
                                        </p:tav>
                                      </p:tavLst>
                                    </p:anim>
                                    <p:anim calcmode="lin" valueType="num">
                                      <p:cBhvr>
                                        <p:cTn id="9" dur="800" fill="hold"/>
                                        <p:tgtEl>
                                          <p:spTgt spid="205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8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nodeType="afterGroup">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nodeType="afterGroup">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nodeType="afterGroup">
                            <p:stCondLst>
                              <p:cond delay="23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nodeType="afterGroup">
                            <p:stCondLst>
                              <p:cond delay="28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1" name="淘宝店chenying0907出品 60"/>
          <p:cNvGrpSpPr/>
          <p:nvPr/>
        </p:nvGrpSpPr>
        <p:grpSpPr>
          <a:xfrm>
            <a:off x="8245578" y="1113588"/>
            <a:ext cx="376928" cy="3618403"/>
            <a:chOff x="10994103" y="1484783"/>
            <a:chExt cx="502571" cy="4824537"/>
          </a:xfrm>
        </p:grpSpPr>
        <p:sp>
          <p:nvSpPr>
            <p:cNvPr id="54" name="等腰三角形 6"/>
            <p:cNvSpPr/>
            <p:nvPr/>
          </p:nvSpPr>
          <p:spPr>
            <a:xfrm rot="16200000" flipH="1">
              <a:off x="10693937" y="1784949"/>
              <a:ext cx="1102903" cy="502571"/>
            </a:xfrm>
            <a:custGeom>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cxnLst>
                <a:cxn ang="0">
                  <a:pos x="connsiteX0-1" y="connsiteY0-2"/>
                </a:cxn>
                <a:cxn ang="0">
                  <a:pos x="connsiteX1-3" y="connsiteY1-4"/>
                </a:cxn>
                <a:cxn ang="0">
                  <a:pos x="connsiteX2-5" y="connsiteY2-6"/>
                </a:cxn>
                <a:cxn ang="0">
                  <a:pos x="connsiteX3-7" y="connsiteY3-8"/>
                </a:cxn>
              </a:cxnLst>
              <a:rect l="l" t="t" r="r" b="b"/>
              <a:pathLst>
                <a:path w="1102903" h="502570">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淘宝店chenying0907出品 54"/>
            <p:cNvCxnSpPr/>
            <p:nvPr/>
          </p:nvCxnSpPr>
          <p:spPr>
            <a:xfrm flipH="1">
              <a:off x="11001690" y="2578162"/>
              <a:ext cx="1" cy="37311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淘宝店chenying0907出品 61"/>
          <p:cNvGrpSpPr/>
          <p:nvPr/>
        </p:nvGrpSpPr>
        <p:grpSpPr>
          <a:xfrm>
            <a:off x="521494" y="1113588"/>
            <a:ext cx="376928" cy="3618403"/>
            <a:chOff x="695325" y="1484783"/>
            <a:chExt cx="502571" cy="4824537"/>
          </a:xfrm>
        </p:grpSpPr>
        <p:sp>
          <p:nvSpPr>
            <p:cNvPr id="7" name="等腰三角形 6"/>
            <p:cNvSpPr/>
            <p:nvPr/>
          </p:nvSpPr>
          <p:spPr>
            <a:xfrm rot="5400000">
              <a:off x="395159" y="1784949"/>
              <a:ext cx="1102903" cy="502571"/>
            </a:xfrm>
            <a:custGeom>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cxnLst>
                <a:cxn ang="0">
                  <a:pos x="connsiteX0-1" y="connsiteY0-2"/>
                </a:cxn>
                <a:cxn ang="0">
                  <a:pos x="connsiteX1-3" y="connsiteY1-4"/>
                </a:cxn>
                <a:cxn ang="0">
                  <a:pos x="connsiteX2-5" y="connsiteY2-6"/>
                </a:cxn>
                <a:cxn ang="0">
                  <a:pos x="connsiteX3-7" y="connsiteY3-8"/>
                </a:cxn>
              </a:cxnLst>
              <a:rect l="l" t="t" r="r" b="b"/>
              <a:pathLst>
                <a:path w="1102903" h="502570">
                  <a:moveTo>
                    <a:pt x="0" y="500190"/>
                  </a:moveTo>
                  <a:lnTo>
                    <a:pt x="1102903" y="0"/>
                  </a:lnTo>
                  <a:lnTo>
                    <a:pt x="729047" y="502571"/>
                  </a:lnTo>
                  <a:lnTo>
                    <a:pt x="0" y="50019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淘宝店chenying0907出品 12"/>
            <p:cNvCxnSpPr/>
            <p:nvPr/>
          </p:nvCxnSpPr>
          <p:spPr>
            <a:xfrm flipH="1">
              <a:off x="1190309" y="2578162"/>
              <a:ext cx="0" cy="37311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a:t>宗旨和目标</a:t>
            </a:r>
            <a:endParaRPr lang="zh-CN" altLang="en-US"/>
          </a:p>
        </p:txBody>
      </p:sp>
      <p:sp>
        <p:nvSpPr>
          <p:cNvPr id="23"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52" name="淘宝店chenying0907出品 51"/>
          <p:cNvGrpSpPr/>
          <p:nvPr/>
        </p:nvGrpSpPr>
        <p:grpSpPr>
          <a:xfrm>
            <a:off x="521494" y="1113588"/>
            <a:ext cx="4050506" cy="885003"/>
            <a:chOff x="695325" y="1484784"/>
            <a:chExt cx="5400675" cy="1180003"/>
          </a:xfrm>
        </p:grpSpPr>
        <p:sp>
          <p:nvSpPr>
            <p:cNvPr id="26" name="五边形 25"/>
            <p:cNvSpPr/>
            <p:nvPr/>
          </p:nvSpPr>
          <p:spPr>
            <a:xfrm>
              <a:off x="695325" y="1484784"/>
              <a:ext cx="5400675" cy="72879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8" name="TextBox 19"/>
            <p:cNvSpPr txBox="1"/>
            <p:nvPr/>
          </p:nvSpPr>
          <p:spPr>
            <a:xfrm>
              <a:off x="2471482" y="1556792"/>
              <a:ext cx="1848361" cy="1107995"/>
            </a:xfrm>
            <a:prstGeom prst="rect">
              <a:avLst/>
            </a:prstGeom>
            <a:noFill/>
          </p:spPr>
          <p:txBody>
            <a:bodyPr wrap="square" rtlCol="0">
              <a:spAutoFit/>
            </a:bodyPr>
            <a:lstStyle/>
            <a:p>
              <a:pPr algn="ctr"/>
              <a:r>
                <a:rPr lang="zh-CN" altLang="en-US" sz="2400">
                  <a:solidFill>
                    <a:schemeClr val="bg1">
                      <a:lumMod val="95000"/>
                    </a:schemeClr>
                  </a:solidFill>
                  <a:latin typeface="微软雅黑" panose="020b0503020204020204" pitchFamily="34" charset="-122"/>
                  <a:ea typeface="微软雅黑" panose="020b0503020204020204" pitchFamily="34" charset="-122"/>
                </a:rPr>
                <a:t>活动宗旨</a:t>
              </a:r>
              <a:endParaRPr lang="zh-CN" altLang="en-US" sz="24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60" name="淘宝店chenying0907出品 59"/>
          <p:cNvGrpSpPr/>
          <p:nvPr/>
        </p:nvGrpSpPr>
        <p:grpSpPr>
          <a:xfrm>
            <a:off x="4572000" y="1113588"/>
            <a:ext cx="4050506" cy="885003"/>
            <a:chOff x="6095999" y="1484784"/>
            <a:chExt cx="5400675" cy="1180003"/>
          </a:xfrm>
        </p:grpSpPr>
        <p:sp>
          <p:nvSpPr>
            <p:cNvPr id="29" name="五边形 28"/>
            <p:cNvSpPr/>
            <p:nvPr/>
          </p:nvSpPr>
          <p:spPr>
            <a:xfrm flipH="1">
              <a:off x="6095999" y="1484784"/>
              <a:ext cx="5400675" cy="72879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30" name="TextBox 19"/>
            <p:cNvSpPr txBox="1"/>
            <p:nvPr/>
          </p:nvSpPr>
          <p:spPr>
            <a:xfrm>
              <a:off x="7872156" y="1556792"/>
              <a:ext cx="1848361" cy="1107995"/>
            </a:xfrm>
            <a:prstGeom prst="rect">
              <a:avLst/>
            </a:prstGeom>
            <a:noFill/>
          </p:spPr>
          <p:txBody>
            <a:bodyPr wrap="square" rtlCol="0">
              <a:spAutoFit/>
            </a:bodyPr>
            <a:lstStyle/>
            <a:p>
              <a:pPr algn="ctr"/>
              <a:r>
                <a:rPr lang="zh-CN" altLang="en-US" sz="2400">
                  <a:solidFill>
                    <a:schemeClr val="bg1">
                      <a:lumMod val="95000"/>
                    </a:schemeClr>
                  </a:solidFill>
                  <a:latin typeface="微软雅黑" panose="020b0503020204020204" pitchFamily="34" charset="-122"/>
                  <a:ea typeface="微软雅黑" panose="020b0503020204020204" pitchFamily="34" charset="-122"/>
                </a:rPr>
                <a:t>活动目标</a:t>
              </a:r>
              <a:endParaRPr lang="zh-CN" altLang="en-US" sz="24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3" name="TextBox 106"/>
          <p:cNvSpPr txBox="1"/>
          <p:nvPr/>
        </p:nvSpPr>
        <p:spPr>
          <a:xfrm>
            <a:off x="1372130" y="2504214"/>
            <a:ext cx="2511308" cy="997966"/>
          </a:xfrm>
          <a:prstGeom prst="rect">
            <a:avLst/>
          </a:prstGeom>
          <a:noFill/>
        </p:spPr>
        <p:txBody>
          <a:bodyPr wrap="square" lIns="0" tIns="0" rIns="0" bIns="0" rtlCol="0">
            <a:spAutoFit/>
          </a:bodyPr>
          <a:lstStyle/>
          <a:p>
            <a:pPr algn="just">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点击输入简要文字内容，文字内容需概括精炼，言简意赅的说明该分项内容</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淘宝店chenying0907出品 33"/>
          <p:cNvGrpSpPr/>
          <p:nvPr/>
        </p:nvGrpSpPr>
        <p:grpSpPr>
          <a:xfrm>
            <a:off x="5170171" y="2216690"/>
            <a:ext cx="253715" cy="276999"/>
            <a:chOff x="2071540" y="3138835"/>
            <a:chExt cx="338286" cy="369332"/>
          </a:xfrm>
        </p:grpSpPr>
        <p:sp>
          <p:nvSpPr>
            <p:cNvPr id="35" name="淘宝店chenying0907出品 34"/>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6"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1</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37" name="淘宝店chenying0907出品 36"/>
          <p:cNvGrpSpPr/>
          <p:nvPr/>
        </p:nvGrpSpPr>
        <p:grpSpPr>
          <a:xfrm>
            <a:off x="5170171" y="2809459"/>
            <a:ext cx="253715" cy="276999"/>
            <a:chOff x="2071540" y="3138835"/>
            <a:chExt cx="338286" cy="369332"/>
          </a:xfrm>
        </p:grpSpPr>
        <p:sp>
          <p:nvSpPr>
            <p:cNvPr id="38" name="淘宝店chenying0907出品 37"/>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9"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2</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40" name="淘宝店chenying0907出品 39"/>
          <p:cNvGrpSpPr/>
          <p:nvPr/>
        </p:nvGrpSpPr>
        <p:grpSpPr>
          <a:xfrm>
            <a:off x="5170171" y="3402227"/>
            <a:ext cx="253715" cy="276999"/>
            <a:chOff x="2071540" y="3138835"/>
            <a:chExt cx="338286" cy="369332"/>
          </a:xfrm>
        </p:grpSpPr>
        <p:sp>
          <p:nvSpPr>
            <p:cNvPr id="41" name="淘宝店chenying0907出品 40"/>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2"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3</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43" name="淘宝店chenying0907出品 42"/>
          <p:cNvGrpSpPr/>
          <p:nvPr/>
        </p:nvGrpSpPr>
        <p:grpSpPr>
          <a:xfrm>
            <a:off x="5170171" y="3994997"/>
            <a:ext cx="253715" cy="276999"/>
            <a:chOff x="2071540" y="3138835"/>
            <a:chExt cx="338286" cy="369332"/>
          </a:xfrm>
        </p:grpSpPr>
        <p:sp>
          <p:nvSpPr>
            <p:cNvPr id="44" name="淘宝店chenying0907出品 43"/>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5"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4</a:t>
              </a:r>
              <a:endParaRPr lang="zh-CN" altLang="en-US" sz="1800">
                <a:solidFill>
                  <a:schemeClr val="bg1"/>
                </a:solidFill>
                <a:latin typeface="Agency FB" panose="020b0503020202020204" pitchFamily="34" charset="0"/>
                <a:ea typeface="造字工房悦黑（非商用）常规体" pitchFamily="2" charset="-122"/>
              </a:endParaRPr>
            </a:p>
          </p:txBody>
        </p:sp>
      </p:grpSp>
      <p:sp>
        <p:nvSpPr>
          <p:cNvPr id="46" name="TextBox 23"/>
          <p:cNvSpPr txBox="1"/>
          <p:nvPr/>
        </p:nvSpPr>
        <p:spPr>
          <a:xfrm>
            <a:off x="5623452" y="2148558"/>
            <a:ext cx="2389927" cy="200119"/>
          </a:xfrm>
          <a:prstGeom prst="rect">
            <a:avLst/>
          </a:prstGeom>
          <a:noFill/>
        </p:spPr>
        <p:txBody>
          <a:bodyPr wrap="square" lIns="0" tIns="0" rIns="0" bIns="0" rtlCol="0">
            <a:spAutoFit/>
          </a:bodyPr>
          <a:lstStyle/>
          <a:p>
            <a:pPr algn="just">
              <a:lnSpc>
                <a:spcPts val="1650"/>
              </a:lnSpc>
            </a:pPr>
            <a:r>
              <a:rPr lang="zh-CN" altLang="en-US" sz="1200">
                <a:latin typeface="微软雅黑" panose="020b0503020204020204" pitchFamily="34" charset="-122"/>
                <a:ea typeface="微软雅黑" panose="020b0503020204020204" pitchFamily="34" charset="-122"/>
              </a:rPr>
              <a:t>点击输入简要文字内容</a:t>
            </a:r>
            <a:endParaRPr lang="en-US" altLang="zh-CN" sz="1200">
              <a:latin typeface="微软雅黑" panose="020b0503020204020204" pitchFamily="34" charset="-122"/>
              <a:ea typeface="微软雅黑" panose="020b0503020204020204" pitchFamily="34" charset="-122"/>
            </a:endParaRPr>
          </a:p>
        </p:txBody>
      </p:sp>
      <p:sp>
        <p:nvSpPr>
          <p:cNvPr id="47" name="TextBox 23"/>
          <p:cNvSpPr txBox="1"/>
          <p:nvPr/>
        </p:nvSpPr>
        <p:spPr>
          <a:xfrm>
            <a:off x="5623452" y="2739672"/>
            <a:ext cx="2389927" cy="200119"/>
          </a:xfrm>
          <a:prstGeom prst="rect">
            <a:avLst/>
          </a:prstGeom>
          <a:noFill/>
        </p:spPr>
        <p:txBody>
          <a:bodyPr wrap="square" lIns="0" tIns="0" rIns="0" bIns="0" rtlCol="0">
            <a:spAutoFit/>
          </a:bodyPr>
          <a:lstStyle/>
          <a:p>
            <a:pPr algn="just">
              <a:lnSpc>
                <a:spcPts val="1650"/>
              </a:lnSpc>
            </a:pPr>
            <a:r>
              <a:rPr lang="zh-CN" altLang="en-US" sz="1200">
                <a:latin typeface="微软雅黑" panose="020b0503020204020204" pitchFamily="34" charset="-122"/>
                <a:ea typeface="微软雅黑" panose="020b0503020204020204" pitchFamily="34" charset="-122"/>
              </a:rPr>
              <a:t>点击输入简要文字内容</a:t>
            </a:r>
            <a:endParaRPr lang="en-US" altLang="zh-CN" sz="1200">
              <a:latin typeface="微软雅黑" panose="020b0503020204020204" pitchFamily="34" charset="-122"/>
              <a:ea typeface="微软雅黑" panose="020b0503020204020204" pitchFamily="34" charset="-122"/>
            </a:endParaRPr>
          </a:p>
        </p:txBody>
      </p:sp>
      <p:sp>
        <p:nvSpPr>
          <p:cNvPr id="48" name="TextBox 23"/>
          <p:cNvSpPr txBox="1"/>
          <p:nvPr/>
        </p:nvSpPr>
        <p:spPr>
          <a:xfrm>
            <a:off x="5623452" y="3330786"/>
            <a:ext cx="2389927" cy="200119"/>
          </a:xfrm>
          <a:prstGeom prst="rect">
            <a:avLst/>
          </a:prstGeom>
          <a:noFill/>
        </p:spPr>
        <p:txBody>
          <a:bodyPr wrap="square" lIns="0" tIns="0" rIns="0" bIns="0" rtlCol="0">
            <a:spAutoFit/>
          </a:bodyPr>
          <a:lstStyle/>
          <a:p>
            <a:pPr algn="just">
              <a:lnSpc>
                <a:spcPts val="1650"/>
              </a:lnSpc>
            </a:pPr>
            <a:r>
              <a:rPr lang="zh-CN" altLang="en-US" sz="1200">
                <a:latin typeface="微软雅黑" panose="020b0503020204020204" pitchFamily="34" charset="-122"/>
                <a:ea typeface="微软雅黑" panose="020b0503020204020204" pitchFamily="34" charset="-122"/>
              </a:rPr>
              <a:t>点击输入简要文字内容</a:t>
            </a:r>
            <a:endParaRPr lang="en-US" altLang="zh-CN" sz="1200">
              <a:latin typeface="微软雅黑" panose="020b0503020204020204" pitchFamily="34" charset="-122"/>
              <a:ea typeface="微软雅黑" panose="020b0503020204020204" pitchFamily="34" charset="-122"/>
            </a:endParaRPr>
          </a:p>
        </p:txBody>
      </p:sp>
      <p:sp>
        <p:nvSpPr>
          <p:cNvPr id="49" name="TextBox 23"/>
          <p:cNvSpPr txBox="1"/>
          <p:nvPr/>
        </p:nvSpPr>
        <p:spPr>
          <a:xfrm>
            <a:off x="5623452" y="3921900"/>
            <a:ext cx="2389927" cy="200119"/>
          </a:xfrm>
          <a:prstGeom prst="rect">
            <a:avLst/>
          </a:prstGeom>
          <a:noFill/>
        </p:spPr>
        <p:txBody>
          <a:bodyPr wrap="square" lIns="0" tIns="0" rIns="0" bIns="0" rtlCol="0">
            <a:spAutoFit/>
          </a:bodyPr>
          <a:lstStyle/>
          <a:p>
            <a:pPr algn="just">
              <a:lnSpc>
                <a:spcPts val="1650"/>
              </a:lnSpc>
            </a:pPr>
            <a:r>
              <a:rPr lang="zh-CN" altLang="en-US" sz="1200">
                <a:latin typeface="微软雅黑" panose="020b0503020204020204" pitchFamily="34" charset="-122"/>
                <a:ea typeface="微软雅黑" panose="020b0503020204020204" pitchFamily="34" charset="-122"/>
              </a:rPr>
              <a:t>点击输入简要文字内容</a:t>
            </a:r>
            <a:endParaRPr lang="en-US" altLang="zh-CN" sz="1200">
              <a:latin typeface="微软雅黑" panose="020b0503020204020204" pitchFamily="34" charset="-122"/>
              <a:ea typeface="微软雅黑" panose="020b0503020204020204" pitchFamily="34" charset="-122"/>
            </a:endParaRPr>
          </a:p>
        </p:txBody>
      </p:sp>
      <p:cxnSp>
        <p:nvCxnSpPr>
          <p:cNvPr id="51" name="淘宝店chenying0907出品 50"/>
          <p:cNvCxnSpPr/>
          <p:nvPr/>
        </p:nvCxnSpPr>
        <p:spPr>
          <a:xfrm>
            <a:off x="4577691" y="4731990"/>
            <a:ext cx="3673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淘宝店chenying0907出品 58"/>
          <p:cNvCxnSpPr/>
          <p:nvPr/>
        </p:nvCxnSpPr>
        <p:spPr>
          <a:xfrm>
            <a:off x="898423" y="4731990"/>
            <a:ext cx="367357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up)">
                                      <p:cBhvr>
                                        <p:cTn id="14" dur="1000"/>
                                        <p:tgtEl>
                                          <p:spTgt spid="62"/>
                                        </p:tgtEl>
                                      </p:cBhvr>
                                    </p:animEffect>
                                  </p:childTnLst>
                                </p:cTn>
                              </p:par>
                              <p:par>
                                <p:cTn id="15" presetID="22" presetClass="entr" presetSubtype="1"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1000"/>
                                        <p:tgtEl>
                                          <p:spTgt spid="61"/>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2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4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nodeType="withEffect">
                                  <p:stCondLst>
                                    <p:cond delay="6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nodeType="afterGroup">
                            <p:stCondLst>
                              <p:cond delay="3600"/>
                            </p:stCondLst>
                            <p:childTnLst>
                              <p:par>
                                <p:cTn id="43" presetID="22" presetClass="entr" presetSubtype="8"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300"/>
                                        <p:tgtEl>
                                          <p:spTgt spid="46"/>
                                        </p:tgtEl>
                                      </p:cBhvr>
                                    </p:animEffect>
                                  </p:childTnLst>
                                </p:cTn>
                              </p:par>
                            </p:childTnLst>
                          </p:cTn>
                        </p:par>
                        <p:par>
                          <p:cTn id="46" fill="hold" nodeType="afterGroup">
                            <p:stCondLst>
                              <p:cond delay="39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300"/>
                                        <p:tgtEl>
                                          <p:spTgt spid="47"/>
                                        </p:tgtEl>
                                      </p:cBhvr>
                                    </p:animEffect>
                                  </p:childTnLst>
                                </p:cTn>
                              </p:par>
                            </p:childTnLst>
                          </p:cTn>
                        </p:par>
                        <p:par>
                          <p:cTn id="50" fill="hold" nodeType="afterGroup">
                            <p:stCondLst>
                              <p:cond delay="42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300"/>
                                        <p:tgtEl>
                                          <p:spTgt spid="48"/>
                                        </p:tgtEl>
                                      </p:cBhvr>
                                    </p:animEffect>
                                  </p:childTnLst>
                                </p:cTn>
                              </p:par>
                            </p:childTnLst>
                          </p:cTn>
                        </p:par>
                        <p:par>
                          <p:cTn id="54" fill="hold" nodeType="afterGroup">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3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活动意义</a:t>
            </a:r>
            <a:endParaRPr lang="zh-CN" altLang="en-US"/>
          </a:p>
        </p:txBody>
      </p:sp>
      <p:sp>
        <p:nvSpPr>
          <p:cNvPr id="69"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
        <p:nvSpPr>
          <p:cNvPr id="70" name="TextBox 24"/>
          <p:cNvSpPr txBox="1"/>
          <p:nvPr/>
        </p:nvSpPr>
        <p:spPr>
          <a:xfrm>
            <a:off x="1428139" y="3509272"/>
            <a:ext cx="6287723" cy="1038746"/>
          </a:xfrm>
          <a:prstGeom prst="rect">
            <a:avLst/>
          </a:prstGeom>
          <a:noFill/>
        </p:spPr>
        <p:txBody>
          <a:bodyPr wrap="square" lIns="0" tIns="0" rIns="0" bIns="0" rtlCol="0">
            <a:spAutoFit/>
          </a:bodyPr>
          <a:lstStyle/>
          <a:p>
            <a:pPr algn="just">
              <a:lnSpc>
                <a:spcPct val="150000"/>
              </a:lnSpc>
            </a:pPr>
            <a:r>
              <a:rPr lang="zh-CN" altLang="en-US" sz="15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endParaRPr lang="en-US" altLang="zh-CN" sz="1500">
              <a:latin typeface="微软雅黑 Light" panose="020b0502040204020203" pitchFamily="34" charset="-122"/>
              <a:ea typeface="微软雅黑 Light" panose="020b0502040204020203" pitchFamily="34" charset="-122"/>
            </a:endParaRPr>
          </a:p>
        </p:txBody>
      </p:sp>
      <p:sp>
        <p:nvSpPr>
          <p:cNvPr id="10" name="淘宝店chenying0907出品 9"/>
          <p:cNvSpPr/>
          <p:nvPr/>
        </p:nvSpPr>
        <p:spPr>
          <a:xfrm>
            <a:off x="822483" y="3326567"/>
            <a:ext cx="7499034" cy="1404156"/>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淘宝店chenying0907出品 10"/>
          <p:cNvSpPr/>
          <p:nvPr/>
        </p:nvSpPr>
        <p:spPr>
          <a:xfrm>
            <a:off x="767715" y="3499673"/>
            <a:ext cx="105491" cy="10781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7" name="淘宝店chenying0907出品 76"/>
          <p:cNvSpPr/>
          <p:nvPr/>
        </p:nvSpPr>
        <p:spPr>
          <a:xfrm>
            <a:off x="8263890" y="3499673"/>
            <a:ext cx="105491" cy="10781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3" name="淘宝店chenying0907出品 12"/>
          <p:cNvGrpSpPr/>
          <p:nvPr/>
        </p:nvGrpSpPr>
        <p:grpSpPr>
          <a:xfrm>
            <a:off x="690153" y="1141091"/>
            <a:ext cx="1895556" cy="1709058"/>
            <a:chOff x="920204" y="1521455"/>
            <a:chExt cx="2527408" cy="2278744"/>
          </a:xfrm>
        </p:grpSpPr>
        <p:sp>
          <p:nvSpPr>
            <p:cNvPr id="78" name="淘宝店chenying0907出品 5"/>
            <p:cNvSpPr/>
            <p:nvPr/>
          </p:nvSpPr>
          <p:spPr bwMode="auto">
            <a:xfrm>
              <a:off x="920204"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TextBox 3"/>
            <p:cNvSpPr txBox="1"/>
            <p:nvPr/>
          </p:nvSpPr>
          <p:spPr>
            <a:xfrm>
              <a:off x="1426859" y="2045274"/>
              <a:ext cx="1514099" cy="1231106"/>
            </a:xfrm>
            <a:prstGeom prst="rect">
              <a:avLst/>
            </a:prstGeom>
            <a:noFill/>
          </p:spPr>
          <p:txBody>
            <a:bodyPr wrap="square" lIns="0" tIns="0" rIns="0" bIns="0" rtlCol="0">
              <a:spAutoFit/>
            </a:bodyPr>
            <a:lstStyle/>
            <a:p>
              <a:pPr algn="ctr"/>
              <a:r>
                <a:rPr lang="zh-CN" altLang="en-US" sz="3000" b="1">
                  <a:solidFill>
                    <a:schemeClr val="bg1"/>
                  </a:solidFill>
                  <a:latin typeface="微软雅黑" panose="020b0503020204020204" pitchFamily="34" charset="-122"/>
                  <a:ea typeface="微软雅黑" panose="020b0503020204020204" pitchFamily="34" charset="-122"/>
                </a:rPr>
                <a:t>产品推广</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7" name="淘宝店chenying0907出品 16"/>
          <p:cNvGrpSpPr/>
          <p:nvPr/>
        </p:nvGrpSpPr>
        <p:grpSpPr>
          <a:xfrm>
            <a:off x="6589272" y="1141091"/>
            <a:ext cx="1895556" cy="1709058"/>
            <a:chOff x="8785696" y="1521455"/>
            <a:chExt cx="2527408" cy="2278744"/>
          </a:xfrm>
        </p:grpSpPr>
        <p:sp>
          <p:nvSpPr>
            <p:cNvPr id="81" name="淘宝店chenying0907出品 5"/>
            <p:cNvSpPr/>
            <p:nvPr/>
          </p:nvSpPr>
          <p:spPr bwMode="auto">
            <a:xfrm>
              <a:off x="8785696"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6" name="TextBox 3"/>
            <p:cNvSpPr txBox="1"/>
            <p:nvPr/>
          </p:nvSpPr>
          <p:spPr>
            <a:xfrm>
              <a:off x="9375296" y="2045274"/>
              <a:ext cx="1348208" cy="1231106"/>
            </a:xfrm>
            <a:prstGeom prst="rect">
              <a:avLst/>
            </a:prstGeom>
            <a:noFill/>
          </p:spPr>
          <p:txBody>
            <a:bodyPr wrap="square" lIns="0" tIns="0" rIns="0" bIns="0" rtlCol="0">
              <a:spAutoFit/>
            </a:bodyPr>
            <a:lstStyle/>
            <a:p>
              <a:pPr algn="ctr"/>
              <a:r>
                <a:rPr lang="zh-CN" altLang="en-US" sz="3000" b="1">
                  <a:solidFill>
                    <a:schemeClr val="bg1"/>
                  </a:solidFill>
                  <a:latin typeface="微软雅黑" panose="020b0503020204020204" pitchFamily="34" charset="-122"/>
                  <a:ea typeface="微软雅黑" panose="020b0503020204020204" pitchFamily="34" charset="-122"/>
                </a:rPr>
                <a:t>激发购买</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4" name="淘宝店chenying0907出品 13"/>
          <p:cNvGrpSpPr/>
          <p:nvPr/>
        </p:nvGrpSpPr>
        <p:grpSpPr>
          <a:xfrm>
            <a:off x="2656526" y="1141091"/>
            <a:ext cx="1895556" cy="1709058"/>
            <a:chOff x="3542035" y="1521455"/>
            <a:chExt cx="2527408" cy="2278744"/>
          </a:xfrm>
        </p:grpSpPr>
        <p:sp>
          <p:nvSpPr>
            <p:cNvPr id="79" name="淘宝店chenying0907出品 5"/>
            <p:cNvSpPr/>
            <p:nvPr/>
          </p:nvSpPr>
          <p:spPr bwMode="auto">
            <a:xfrm>
              <a:off x="3542035"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TextBox 3"/>
            <p:cNvSpPr txBox="1"/>
            <p:nvPr/>
          </p:nvSpPr>
          <p:spPr>
            <a:xfrm>
              <a:off x="4064600" y="2045274"/>
              <a:ext cx="1482278" cy="1231106"/>
            </a:xfrm>
            <a:prstGeom prst="rect">
              <a:avLst/>
            </a:prstGeom>
            <a:noFill/>
          </p:spPr>
          <p:txBody>
            <a:bodyPr wrap="square" lIns="0" tIns="0" rIns="0" bIns="0" rtlCol="0">
              <a:spAutoFit/>
            </a:bodyPr>
            <a:lstStyle/>
            <a:p>
              <a:pPr algn="ctr"/>
              <a:r>
                <a:rPr lang="zh-CN" altLang="en-US" sz="3000" b="1">
                  <a:solidFill>
                    <a:schemeClr val="bg1"/>
                  </a:solidFill>
                  <a:latin typeface="微软雅黑" panose="020b0503020204020204" pitchFamily="34" charset="-122"/>
                  <a:ea typeface="微软雅黑" panose="020b0503020204020204" pitchFamily="34" charset="-122"/>
                </a:rPr>
                <a:t>消费认知</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6" name="淘宝店chenying0907出品 15"/>
          <p:cNvGrpSpPr/>
          <p:nvPr/>
        </p:nvGrpSpPr>
        <p:grpSpPr>
          <a:xfrm>
            <a:off x="4622900" y="1141091"/>
            <a:ext cx="1895556" cy="1709058"/>
            <a:chOff x="6163866" y="1521455"/>
            <a:chExt cx="2527408" cy="2278744"/>
          </a:xfrm>
        </p:grpSpPr>
        <p:sp>
          <p:nvSpPr>
            <p:cNvPr id="80" name="淘宝店chenying0907出品 5"/>
            <p:cNvSpPr/>
            <p:nvPr/>
          </p:nvSpPr>
          <p:spPr bwMode="auto">
            <a:xfrm>
              <a:off x="6163866"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TextBox 3"/>
            <p:cNvSpPr txBox="1"/>
            <p:nvPr/>
          </p:nvSpPr>
          <p:spPr>
            <a:xfrm>
              <a:off x="6772072" y="2045274"/>
              <a:ext cx="1310997" cy="1231106"/>
            </a:xfrm>
            <a:prstGeom prst="rect">
              <a:avLst/>
            </a:prstGeom>
            <a:noFill/>
          </p:spPr>
          <p:txBody>
            <a:bodyPr wrap="square" lIns="0" tIns="0" rIns="0" bIns="0" rtlCol="0">
              <a:spAutoFit/>
            </a:bodyPr>
            <a:lstStyle/>
            <a:p>
              <a:pPr algn="ctr"/>
              <a:r>
                <a:rPr lang="zh-CN" altLang="en-US" sz="3000" b="1">
                  <a:solidFill>
                    <a:schemeClr val="bg1"/>
                  </a:solidFill>
                  <a:latin typeface="微软雅黑" panose="020b0503020204020204" pitchFamily="34" charset="-122"/>
                  <a:ea typeface="微软雅黑" panose="020b0503020204020204" pitchFamily="34" charset="-122"/>
                </a:rPr>
                <a:t>促进销售</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sp>
        <p:nvSpPr>
          <p:cNvPr id="24" name="淘宝店chenying0907出品 5"/>
          <p:cNvSpPr/>
          <p:nvPr/>
        </p:nvSpPr>
        <p:spPr bwMode="auto">
          <a:xfrm>
            <a:off x="770204"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6" name="淘宝店chenying0907出品 5"/>
          <p:cNvSpPr/>
          <p:nvPr/>
        </p:nvSpPr>
        <p:spPr bwMode="auto">
          <a:xfrm>
            <a:off x="2736577"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7" name="淘宝店chenying0907出品 5"/>
          <p:cNvSpPr/>
          <p:nvPr/>
        </p:nvSpPr>
        <p:spPr bwMode="auto">
          <a:xfrm>
            <a:off x="4702950"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4" name="淘宝店chenying0907出品 5"/>
          <p:cNvSpPr/>
          <p:nvPr/>
        </p:nvSpPr>
        <p:spPr bwMode="auto">
          <a:xfrm>
            <a:off x="6669323"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3" name="淘宝店chenying0907出品 2"/>
          <p:cNvGrpSpPr/>
          <p:nvPr/>
        </p:nvGrpSpPr>
        <p:grpSpPr>
          <a:xfrm>
            <a:off x="2284962" y="1932262"/>
            <a:ext cx="655587" cy="126716"/>
            <a:chOff x="3005398" y="2593891"/>
            <a:chExt cx="817496" cy="158010"/>
          </a:xfrm>
        </p:grpSpPr>
        <p:grpSp>
          <p:nvGrpSpPr>
            <p:cNvPr id="36" name="淘宝店chenying0907出品 35"/>
            <p:cNvGrpSpPr/>
            <p:nvPr/>
          </p:nvGrpSpPr>
          <p:grpSpPr>
            <a:xfrm rot="5400000">
              <a:off x="3005399" y="2593890"/>
              <a:ext cx="158010" cy="158012"/>
              <a:chOff x="4486616" y="3001075"/>
              <a:chExt cx="274695" cy="274699"/>
            </a:xfrm>
          </p:grpSpPr>
          <p:sp>
            <p:nvSpPr>
              <p:cNvPr id="43" name="淘宝店chenying0907出品 4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淘宝店chenying0907出品 43"/>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淘宝店chenying0907出品 36"/>
            <p:cNvGrpSpPr/>
            <p:nvPr/>
          </p:nvGrpSpPr>
          <p:grpSpPr>
            <a:xfrm rot="5400000">
              <a:off x="3664883" y="2593890"/>
              <a:ext cx="158010" cy="158012"/>
              <a:chOff x="4486616" y="3001075"/>
              <a:chExt cx="274695" cy="274699"/>
            </a:xfrm>
          </p:grpSpPr>
          <p:sp>
            <p:nvSpPr>
              <p:cNvPr id="41" name="淘宝店chenying0907出品 4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淘宝店chenying0907出品 41"/>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8" name="淘宝店chenying0907出品 37"/>
            <p:cNvGrpSpPr/>
            <p:nvPr/>
          </p:nvGrpSpPr>
          <p:grpSpPr>
            <a:xfrm rot="16200000">
              <a:off x="3384091" y="2354714"/>
              <a:ext cx="67821" cy="636364"/>
              <a:chOff x="1235365" y="2098390"/>
              <a:chExt cx="67821" cy="384317"/>
            </a:xfrm>
          </p:grpSpPr>
          <p:sp>
            <p:nvSpPr>
              <p:cNvPr id="39" name="圆角淘宝店chenying0907出品 38"/>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圆角淘宝店chenying0907出品 39"/>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6" name="淘宝店chenying0907出品 45"/>
          <p:cNvGrpSpPr/>
          <p:nvPr/>
        </p:nvGrpSpPr>
        <p:grpSpPr>
          <a:xfrm>
            <a:off x="4256042" y="1932262"/>
            <a:ext cx="655587" cy="126716"/>
            <a:chOff x="3005398" y="2593891"/>
            <a:chExt cx="817496" cy="158010"/>
          </a:xfrm>
        </p:grpSpPr>
        <p:grpSp>
          <p:nvGrpSpPr>
            <p:cNvPr id="47" name="淘宝店chenying0907出品 46"/>
            <p:cNvGrpSpPr/>
            <p:nvPr/>
          </p:nvGrpSpPr>
          <p:grpSpPr>
            <a:xfrm rot="5400000">
              <a:off x="3005399" y="2593890"/>
              <a:ext cx="158010" cy="158012"/>
              <a:chOff x="4486616" y="3001075"/>
              <a:chExt cx="274695" cy="274699"/>
            </a:xfrm>
          </p:grpSpPr>
          <p:sp>
            <p:nvSpPr>
              <p:cNvPr id="54" name="淘宝店chenying0907出品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淘宝店chenying0907出品 5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淘宝店chenying0907出品 47"/>
            <p:cNvGrpSpPr/>
            <p:nvPr/>
          </p:nvGrpSpPr>
          <p:grpSpPr>
            <a:xfrm rot="5400000">
              <a:off x="3664883" y="2593890"/>
              <a:ext cx="158010" cy="158012"/>
              <a:chOff x="4486616" y="3001075"/>
              <a:chExt cx="274695" cy="274699"/>
            </a:xfrm>
          </p:grpSpPr>
          <p:sp>
            <p:nvSpPr>
              <p:cNvPr id="52" name="淘宝店chenying0907出品 5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淘宝店chenying0907出品 52"/>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9" name="淘宝店chenying0907出品 48"/>
            <p:cNvGrpSpPr/>
            <p:nvPr/>
          </p:nvGrpSpPr>
          <p:grpSpPr>
            <a:xfrm rot="16200000">
              <a:off x="3384091" y="2354714"/>
              <a:ext cx="67821" cy="636364"/>
              <a:chOff x="1235365" y="2098390"/>
              <a:chExt cx="67821" cy="384317"/>
            </a:xfrm>
          </p:grpSpPr>
          <p:sp>
            <p:nvSpPr>
              <p:cNvPr id="50" name="圆角淘宝店chenying0907出品 49"/>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圆角淘宝店chenying0907出品 50"/>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6" name="淘宝店chenying0907出品 55"/>
          <p:cNvGrpSpPr/>
          <p:nvPr/>
        </p:nvGrpSpPr>
        <p:grpSpPr>
          <a:xfrm>
            <a:off x="6216671" y="1932262"/>
            <a:ext cx="655587" cy="126716"/>
            <a:chOff x="3005398" y="2593891"/>
            <a:chExt cx="817496" cy="158010"/>
          </a:xfrm>
        </p:grpSpPr>
        <p:grpSp>
          <p:nvGrpSpPr>
            <p:cNvPr id="57" name="淘宝店chenying0907出品 56"/>
            <p:cNvGrpSpPr/>
            <p:nvPr/>
          </p:nvGrpSpPr>
          <p:grpSpPr>
            <a:xfrm rot="5400000">
              <a:off x="3005399" y="2593890"/>
              <a:ext cx="158010" cy="158012"/>
              <a:chOff x="4486616" y="3001075"/>
              <a:chExt cx="274695" cy="274699"/>
            </a:xfrm>
          </p:grpSpPr>
          <p:sp>
            <p:nvSpPr>
              <p:cNvPr id="64" name="淘宝店chenying0907出品 6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淘宝店chenying0907出品 6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淘宝店chenying0907出品 57"/>
            <p:cNvGrpSpPr/>
            <p:nvPr/>
          </p:nvGrpSpPr>
          <p:grpSpPr>
            <a:xfrm rot="5400000">
              <a:off x="3664883" y="2593890"/>
              <a:ext cx="158010" cy="158012"/>
              <a:chOff x="4486616" y="3001075"/>
              <a:chExt cx="274695" cy="274699"/>
            </a:xfrm>
          </p:grpSpPr>
          <p:sp>
            <p:nvSpPr>
              <p:cNvPr id="62" name="淘宝店chenying0907出品 6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淘宝店chenying0907出品 62"/>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淘宝店chenying0907出品 58"/>
            <p:cNvGrpSpPr/>
            <p:nvPr/>
          </p:nvGrpSpPr>
          <p:grpSpPr>
            <a:xfrm rot="16200000">
              <a:off x="3384091" y="2354714"/>
              <a:ext cx="67821" cy="636364"/>
              <a:chOff x="1235365" y="2098390"/>
              <a:chExt cx="67821" cy="384317"/>
            </a:xfrm>
          </p:grpSpPr>
          <p:sp>
            <p:nvSpPr>
              <p:cNvPr id="60" name="圆角淘宝店chenying0907出品 59"/>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淘宝店chenying0907出品 60"/>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fltVal val="0.5"/>
                                          </p:val>
                                        </p:tav>
                                        <p:tav tm="100000">
                                          <p:val>
                                            <p:strVal val="#ppt_x"/>
                                          </p:val>
                                        </p:tav>
                                      </p:tavLst>
                                    </p:anim>
                                    <p:anim calcmode="lin" valueType="num">
                                      <p:cBhvr>
                                        <p:cTn id="25" dur="500" fill="hold"/>
                                        <p:tgtEl>
                                          <p:spTgt spid="1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fltVal val="0.5"/>
                                          </p:val>
                                        </p:tav>
                                        <p:tav tm="100000">
                                          <p:val>
                                            <p:strVal val="#ppt_x"/>
                                          </p:val>
                                        </p:tav>
                                      </p:tavLst>
                                    </p:anim>
                                    <p:anim calcmode="lin" valueType="num">
                                      <p:cBhvr>
                                        <p:cTn id="46" dur="500" fill="hold"/>
                                        <p:tgtEl>
                                          <p:spTgt spid="24"/>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fltVal val="0.5"/>
                                          </p:val>
                                        </p:tav>
                                        <p:tav tm="100000">
                                          <p:val>
                                            <p:strVal val="#ppt_x"/>
                                          </p:val>
                                        </p:tav>
                                      </p:tavLst>
                                    </p:anim>
                                    <p:anim calcmode="lin" valueType="num">
                                      <p:cBhvr>
                                        <p:cTn id="60" dur="500" fill="hold"/>
                                        <p:tgtEl>
                                          <p:spTgt spid="34"/>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1100"/>
                            </p:stCondLst>
                            <p:childTnLst>
                              <p:par>
                                <p:cTn id="62" presetID="16" presetClass="entr" presetSubtype="21"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par>
                                <p:cTn id="65" presetID="16" presetClass="entr" presetSubtype="21" fill="hold" nodeType="withEffect">
                                  <p:stCondLst>
                                    <p:cond delay="350"/>
                                  </p:stCondLst>
                                  <p:childTnLst>
                                    <p:set>
                                      <p:cBhvr>
                                        <p:cTn id="66" dur="1" fill="hold">
                                          <p:stCondLst>
                                            <p:cond delay="0"/>
                                          </p:stCondLst>
                                        </p:cTn>
                                        <p:tgtEl>
                                          <p:spTgt spid="46"/>
                                        </p:tgtEl>
                                        <p:attrNameLst>
                                          <p:attrName>style.visibility</p:attrName>
                                        </p:attrNameLst>
                                      </p:cBhvr>
                                      <p:to>
                                        <p:strVal val="visible"/>
                                      </p:to>
                                    </p:set>
                                    <p:animEffect transition="in" filter="barn(inVertical)">
                                      <p:cBhvr>
                                        <p:cTn id="67" dur="500"/>
                                        <p:tgtEl>
                                          <p:spTgt spid="46"/>
                                        </p:tgtEl>
                                      </p:cBhvr>
                                    </p:animEffect>
                                  </p:childTnLst>
                                </p:cTn>
                              </p:par>
                              <p:par>
                                <p:cTn id="68" presetID="16" presetClass="entr" presetSubtype="21" fill="hold" nodeType="withEffect">
                                  <p:stCondLst>
                                    <p:cond delay="700"/>
                                  </p:stCondLst>
                                  <p:childTnLst>
                                    <p:set>
                                      <p:cBhvr>
                                        <p:cTn id="69" dur="1" fill="hold">
                                          <p:stCondLst>
                                            <p:cond delay="0"/>
                                          </p:stCondLst>
                                        </p:cTn>
                                        <p:tgtEl>
                                          <p:spTgt spid="56"/>
                                        </p:tgtEl>
                                        <p:attrNameLst>
                                          <p:attrName>style.visibility</p:attrName>
                                        </p:attrNameLst>
                                      </p:cBhvr>
                                      <p:to>
                                        <p:strVal val="visible"/>
                                      </p:to>
                                    </p:set>
                                    <p:animEffect transition="in" filter="barn(inVertical)">
                                      <p:cBhvr>
                                        <p:cTn id="70" dur="500"/>
                                        <p:tgtEl>
                                          <p:spTgt spid="56"/>
                                        </p:tgtEl>
                                      </p:cBhvr>
                                    </p:animEffect>
                                  </p:childTnLst>
                                </p:cTn>
                              </p:par>
                            </p:childTnLst>
                          </p:cTn>
                        </p:par>
                        <p:par>
                          <p:cTn id="71" fill="hold" nodeType="afterGroup">
                            <p:stCondLst>
                              <p:cond delay="2300"/>
                            </p:stCondLst>
                            <p:childTnLst>
                              <p:par>
                                <p:cTn id="72" presetID="16" presetClass="entr" presetSubtype="2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arn(inVertical)">
                                      <p:cBhvr>
                                        <p:cTn id="74" dur="500"/>
                                        <p:tgtEl>
                                          <p:spTgt spid="10"/>
                                        </p:tgtEl>
                                      </p:cBhvr>
                                    </p:animEffect>
                                  </p:childTnLst>
                                </p:cTn>
                              </p:par>
                            </p:childTnLst>
                          </p:cTn>
                        </p:par>
                        <p:par>
                          <p:cTn id="75" fill="hold" nodeType="afterGroup">
                            <p:stCondLst>
                              <p:cond delay="2800"/>
                            </p:stCondLst>
                            <p:childTnLst>
                              <p:par>
                                <p:cTn id="76" presetID="16" presetClass="entr" presetSubtype="42"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barn(outHorizontal)">
                                      <p:cBhvr>
                                        <p:cTn id="78" dur="500"/>
                                        <p:tgtEl>
                                          <p:spTgt spid="77"/>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barn(outHorizontal)">
                                      <p:cBhvr>
                                        <p:cTn id="81" dur="500"/>
                                        <p:tgtEl>
                                          <p:spTgt spid="11"/>
                                        </p:tgtEl>
                                      </p:cBhvr>
                                    </p:animEffect>
                                  </p:childTnLst>
                                </p:cTn>
                              </p:par>
                            </p:childTnLst>
                          </p:cTn>
                        </p:par>
                        <p:par>
                          <p:cTn id="82" fill="hold" nodeType="afterGroup">
                            <p:stCondLst>
                              <p:cond delay="3300"/>
                            </p:stCondLst>
                            <p:childTnLst>
                              <p:par>
                                <p:cTn id="83" presetID="16" presetClass="entr" presetSubtype="21"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arn(inVertical)">
                                      <p:cBhvr>
                                        <p:cTn id="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11" grpId="0" animBg="1"/>
      <p:bldP spid="77" grpId="0" animBg="1"/>
      <p:bldP spid="24" grpId="0" animBg="1"/>
      <p:bldP spid="26" grpId="0" animBg="1"/>
      <p:bldP spid="27" grpId="0" animBg="1"/>
      <p:bldP spid="34"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活动负责人</a:t>
            </a:r>
            <a:endParaRPr lang="zh-CN" altLang="en-US"/>
          </a:p>
        </p:txBody>
      </p:sp>
      <p:sp>
        <p:nvSpPr>
          <p:cNvPr id="38" name="TextBox 11"/>
          <p:cNvSpPr txBox="1"/>
          <p:nvPr/>
        </p:nvSpPr>
        <p:spPr>
          <a:xfrm>
            <a:off x="4063694" y="4299081"/>
            <a:ext cx="1046791" cy="330985"/>
          </a:xfrm>
          <a:prstGeom prst="rect">
            <a:avLst/>
          </a:prstGeom>
          <a:noFill/>
        </p:spPr>
        <p:txBody>
          <a:bodyPr wrap="square" lIns="68702" tIns="34352" rIns="68702" bIns="34352" rtlCol="0">
            <a:spAutoFit/>
          </a:bodyPr>
          <a:lstStyle/>
          <a:p>
            <a:pPr algn="ctr"/>
            <a:r>
              <a:rPr lang="zh-CN" altLang="en-US" sz="1700">
                <a:solidFill>
                  <a:schemeClr val="tx1">
                    <a:lumMod val="65000"/>
                    <a:lumOff val="35000"/>
                  </a:schemeClr>
                </a:solidFill>
                <a:latin typeface="微软雅黑" panose="020b0503020204020204" pitchFamily="34" charset="-122"/>
                <a:ea typeface="微软雅黑" panose="020b0503020204020204" pitchFamily="34" charset="-122"/>
              </a:rPr>
              <a:t>进度把控</a:t>
            </a:r>
            <a:endParaRPr lang="en-US" altLang="zh-CN" sz="1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13"/>
          <p:cNvSpPr txBox="1"/>
          <p:nvPr/>
        </p:nvSpPr>
        <p:spPr>
          <a:xfrm>
            <a:off x="5223246" y="4299081"/>
            <a:ext cx="1046791" cy="330985"/>
          </a:xfrm>
          <a:prstGeom prst="rect">
            <a:avLst/>
          </a:prstGeom>
          <a:noFill/>
        </p:spPr>
        <p:txBody>
          <a:bodyPr wrap="square" lIns="68702" tIns="34352" rIns="68702" bIns="34352" rtlCol="0">
            <a:spAutoFit/>
          </a:bodyPr>
          <a:lstStyle/>
          <a:p>
            <a:pPr algn="ctr"/>
            <a:r>
              <a:rPr lang="zh-CN" altLang="en-US" sz="1700">
                <a:solidFill>
                  <a:schemeClr val="tx1">
                    <a:lumMod val="65000"/>
                    <a:lumOff val="35000"/>
                  </a:schemeClr>
                </a:solidFill>
                <a:latin typeface="微软雅黑" panose="020b0503020204020204" pitchFamily="34" charset="-122"/>
                <a:ea typeface="微软雅黑" panose="020b0503020204020204" pitchFamily="34" charset="-122"/>
              </a:rPr>
              <a:t>人员培训</a:t>
            </a:r>
            <a:endParaRPr lang="en-US" altLang="zh-CN" sz="1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14"/>
          <p:cNvSpPr txBox="1"/>
          <p:nvPr/>
        </p:nvSpPr>
        <p:spPr>
          <a:xfrm>
            <a:off x="6382797" y="4299081"/>
            <a:ext cx="1046791" cy="330985"/>
          </a:xfrm>
          <a:prstGeom prst="rect">
            <a:avLst/>
          </a:prstGeom>
          <a:noFill/>
        </p:spPr>
        <p:txBody>
          <a:bodyPr wrap="square" lIns="68702" tIns="34352" rIns="68702" bIns="34352" rtlCol="0">
            <a:spAutoFit/>
          </a:bodyPr>
          <a:lstStyle/>
          <a:p>
            <a:pPr algn="ctr"/>
            <a:r>
              <a:rPr lang="zh-CN" altLang="en-US" sz="1700">
                <a:solidFill>
                  <a:schemeClr val="tx1">
                    <a:lumMod val="65000"/>
                    <a:lumOff val="35000"/>
                  </a:schemeClr>
                </a:solidFill>
                <a:latin typeface="微软雅黑" panose="020b0503020204020204" pitchFamily="34" charset="-122"/>
                <a:ea typeface="微软雅黑" panose="020b0503020204020204" pitchFamily="34" charset="-122"/>
              </a:rPr>
              <a:t>组织协调</a:t>
            </a:r>
            <a:endParaRPr lang="en-US" altLang="zh-CN" sz="1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17"/>
          <p:cNvSpPr txBox="1"/>
          <p:nvPr/>
        </p:nvSpPr>
        <p:spPr>
          <a:xfrm>
            <a:off x="4123862" y="1201310"/>
            <a:ext cx="4485021" cy="521361"/>
          </a:xfrm>
          <a:prstGeom prst="rect">
            <a:avLst/>
          </a:prstGeom>
          <a:noFill/>
        </p:spPr>
        <p:txBody>
          <a:bodyPr wrap="square" lIns="0" tIns="0" rIns="0" bIns="0" rtlCol="0">
            <a:spAutoFit/>
          </a:bodyPr>
          <a:lstStyle/>
          <a:p>
            <a:pPr algn="just">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输入简要文字内容，简明扼要的介绍项目负责人的个人经历及主要贡献，</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点击输入简要文字，言简意赅说明分项内容。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1" name="淘宝店chenying0907出品 70"/>
          <p:cNvCxnSpPr/>
          <p:nvPr/>
        </p:nvCxnSpPr>
        <p:spPr>
          <a:xfrm>
            <a:off x="4123861" y="2416406"/>
            <a:ext cx="4523513" cy="0"/>
          </a:xfrm>
          <a:prstGeom prst="line">
            <a:avLst/>
          </a:prstGeom>
          <a:ln w="1270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淘宝店chenying0907出品 5"/>
          <p:cNvSpPr/>
          <p:nvPr/>
        </p:nvSpPr>
        <p:spPr bwMode="auto">
          <a:xfrm rot="5400000">
            <a:off x="775538" y="1066406"/>
            <a:ext cx="2700000" cy="2700000"/>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5" name="淘宝店chenying0907出品 5"/>
          <p:cNvSpPr/>
          <p:nvPr/>
        </p:nvSpPr>
        <p:spPr bwMode="auto">
          <a:xfrm rot="5400000">
            <a:off x="909309" y="1200177"/>
            <a:ext cx="2432457" cy="2432457"/>
          </a:xfrm>
          <a:prstGeom prst="ellipse">
            <a:avLst/>
          </a:prstGeom>
          <a:solidFill>
            <a:schemeClr val="bg1"/>
          </a:solidFill>
          <a:ln w="317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87" name="圆角淘宝店chenying0907出品 86"/>
          <p:cNvSpPr/>
          <p:nvPr/>
        </p:nvSpPr>
        <p:spPr>
          <a:xfrm>
            <a:off x="1187528" y="3931433"/>
            <a:ext cx="1900800" cy="347114"/>
          </a:xfrm>
          <a:prstGeom prst="roundRect">
            <a:avLst>
              <a:gd name="adj" fmla="val 50000"/>
            </a:avLst>
          </a:prstGeom>
          <a:solidFill>
            <a:schemeClr val="accent1"/>
          </a:solidFill>
          <a:ln w="19050">
            <a:noFill/>
          </a:ln>
          <a:effectLst/>
        </p:spPr>
        <p:txBody>
          <a:bodyPr vert="horz" wrap="square" lIns="68580" tIns="34290" rIns="68580" bIns="3429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sp>
        <p:nvSpPr>
          <p:cNvPr id="88" name="TextBox 12"/>
          <p:cNvSpPr txBox="1"/>
          <p:nvPr/>
        </p:nvSpPr>
        <p:spPr>
          <a:xfrm>
            <a:off x="1791679" y="3966491"/>
            <a:ext cx="692498" cy="276999"/>
          </a:xfrm>
          <a:prstGeom prst="rect">
            <a:avLst/>
          </a:prstGeom>
          <a:noFill/>
        </p:spPr>
        <p:txBody>
          <a:bodyPr wrap="none" lIns="0" tIns="0" rIns="0" bIns="0" rtlCol="0">
            <a:spAutoFit/>
          </a:bodyPr>
          <a:lstStyle/>
          <a:p>
            <a:r>
              <a:rPr lang="zh-CN" altLang="en-US" b="1">
                <a:solidFill>
                  <a:schemeClr val="bg1"/>
                </a:solidFill>
                <a:latin typeface="微软雅黑" panose="020b0503020204020204" pitchFamily="34" charset="-122"/>
                <a:ea typeface="微软雅黑" panose="020b0503020204020204" pitchFamily="34" charset="-122"/>
              </a:rPr>
              <a:t>待用名</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9" name="TextBox 16"/>
          <p:cNvSpPr txBox="1"/>
          <p:nvPr/>
        </p:nvSpPr>
        <p:spPr>
          <a:xfrm>
            <a:off x="1365528" y="4335229"/>
            <a:ext cx="1544800" cy="469484"/>
          </a:xfrm>
          <a:prstGeom prst="rect">
            <a:avLst/>
          </a:prstGeom>
          <a:noFill/>
        </p:spPr>
        <p:txBody>
          <a:bodyPr wrap="square" lIns="68702" tIns="34352" rIns="68702" bIns="34352" rtlCol="0">
            <a:spAutoFit/>
          </a:bodyPr>
          <a:lstStyle/>
          <a:p>
            <a:pPr algn="ct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输入职务名称</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活动负责人</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TextBox 16"/>
          <p:cNvSpPr txBox="1"/>
          <p:nvPr/>
        </p:nvSpPr>
        <p:spPr>
          <a:xfrm>
            <a:off x="5416933" y="2647311"/>
            <a:ext cx="1544800" cy="438707"/>
          </a:xfrm>
          <a:prstGeom prst="rect">
            <a:avLst/>
          </a:prstGeom>
          <a:noFill/>
        </p:spPr>
        <p:txBody>
          <a:bodyPr wrap="square" lIns="68702" tIns="34352" rIns="68702" bIns="34352" rtlCol="0">
            <a:spAutoFit/>
          </a:bodyPr>
          <a:lstStyle/>
          <a:p>
            <a:pPr algn="ct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TextBox 14"/>
          <p:cNvSpPr txBox="1"/>
          <p:nvPr/>
        </p:nvSpPr>
        <p:spPr>
          <a:xfrm>
            <a:off x="7536827" y="4299081"/>
            <a:ext cx="1046791" cy="330985"/>
          </a:xfrm>
          <a:prstGeom prst="rect">
            <a:avLst/>
          </a:prstGeom>
          <a:noFill/>
        </p:spPr>
        <p:txBody>
          <a:bodyPr wrap="square" lIns="68702" tIns="34352" rIns="68702" bIns="34352" rtlCol="0">
            <a:spAutoFit/>
          </a:bodyPr>
          <a:lstStyle/>
          <a:p>
            <a:pPr algn="ctr"/>
            <a:r>
              <a:rPr lang="zh-CN" altLang="en-US" sz="1700">
                <a:solidFill>
                  <a:schemeClr val="tx1">
                    <a:lumMod val="65000"/>
                    <a:lumOff val="35000"/>
                  </a:schemeClr>
                </a:solidFill>
                <a:latin typeface="微软雅黑" panose="020b0503020204020204" pitchFamily="34" charset="-122"/>
                <a:ea typeface="微软雅黑" panose="020b0503020204020204" pitchFamily="34" charset="-122"/>
              </a:rPr>
              <a:t>现场指挥</a:t>
            </a:r>
            <a:endParaRPr lang="en-US" altLang="zh-CN" sz="17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5368951" y="3410025"/>
            <a:ext cx="755381" cy="754371"/>
            <a:chOff x="7158601" y="4546700"/>
            <a:chExt cx="1007174" cy="1005828"/>
          </a:xfrm>
        </p:grpSpPr>
        <p:sp>
          <p:nvSpPr>
            <p:cNvPr id="74" name="淘宝店chenying0907出品 5"/>
            <p:cNvSpPr/>
            <p:nvPr/>
          </p:nvSpPr>
          <p:spPr bwMode="auto">
            <a:xfrm>
              <a:off x="7158601" y="4546700"/>
              <a:ext cx="1007174" cy="1005828"/>
            </a:xfrm>
            <a:prstGeom prst="ellipse">
              <a:avLst/>
            </a:prstGeom>
            <a:solidFill>
              <a:schemeClr val="accent1"/>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26" name="淘宝店chenying0907出品 25"/>
            <p:cNvGrpSpPr/>
            <p:nvPr/>
          </p:nvGrpSpPr>
          <p:grpSpPr>
            <a:xfrm>
              <a:off x="7360488" y="4755703"/>
              <a:ext cx="622400" cy="587822"/>
              <a:chOff x="4120945" y="4606259"/>
              <a:chExt cx="3200400" cy="3022600"/>
            </a:xfrm>
            <a:solidFill>
              <a:schemeClr val="bg1"/>
            </a:solidFill>
          </p:grpSpPr>
          <p:sp>
            <p:nvSpPr>
              <p:cNvPr id="19" name="淘宝店chenying0907出品 5"/>
              <p:cNvSpPr/>
              <p:nvPr/>
            </p:nvSpPr>
            <p:spPr bwMode="auto">
              <a:xfrm>
                <a:off x="5465558" y="6477922"/>
                <a:ext cx="481013" cy="322263"/>
              </a:xfrm>
              <a:custGeom>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淘宝店chenying0907出品 6"/>
              <p:cNvSpPr/>
              <p:nvPr/>
            </p:nvSpPr>
            <p:spPr bwMode="auto">
              <a:xfrm>
                <a:off x="5657645" y="5712747"/>
                <a:ext cx="1087438" cy="603250"/>
              </a:xfrm>
              <a:custGeom>
                <a:gdLst>
                  <a:gd name="T0" fmla="*/ 498 w 685"/>
                  <a:gd name="T1" fmla="*/ 90 h 380"/>
                  <a:gd name="T2" fmla="*/ 578 w 685"/>
                  <a:gd name="T3" fmla="*/ 380 h 380"/>
                  <a:gd name="T4" fmla="*/ 685 w 685"/>
                  <a:gd name="T5" fmla="*/ 380 h 380"/>
                  <a:gd name="T6" fmla="*/ 602 w 685"/>
                  <a:gd name="T7" fmla="*/ 90 h 380"/>
                  <a:gd name="T8" fmla="*/ 675 w 685"/>
                  <a:gd name="T9" fmla="*/ 90 h 380"/>
                  <a:gd name="T10" fmla="*/ 675 w 685"/>
                  <a:gd name="T11" fmla="*/ 0 h 380"/>
                  <a:gd name="T12" fmla="*/ 0 w 685"/>
                  <a:gd name="T13" fmla="*/ 0 h 380"/>
                  <a:gd name="T14" fmla="*/ 0 w 685"/>
                  <a:gd name="T15" fmla="*/ 90 h 380"/>
                  <a:gd name="T16" fmla="*/ 87 w 685"/>
                  <a:gd name="T17" fmla="*/ 90 h 380"/>
                  <a:gd name="T18" fmla="*/ 4 w 685"/>
                  <a:gd name="T19" fmla="*/ 380 h 380"/>
                  <a:gd name="T20" fmla="*/ 111 w 685"/>
                  <a:gd name="T21" fmla="*/ 380 h 380"/>
                  <a:gd name="T22" fmla="*/ 192 w 685"/>
                  <a:gd name="T23" fmla="*/ 90 h 380"/>
                  <a:gd name="T24" fmla="*/ 498 w 685"/>
                  <a:gd name="T25" fmla="*/ 90 h 3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5" h="380">
                    <a:moveTo>
                      <a:pt x="498" y="90"/>
                    </a:moveTo>
                    <a:lnTo>
                      <a:pt x="578" y="380"/>
                    </a:lnTo>
                    <a:lnTo>
                      <a:pt x="685" y="380"/>
                    </a:lnTo>
                    <a:lnTo>
                      <a:pt x="602" y="90"/>
                    </a:lnTo>
                    <a:lnTo>
                      <a:pt x="675" y="90"/>
                    </a:lnTo>
                    <a:lnTo>
                      <a:pt x="675" y="0"/>
                    </a:lnTo>
                    <a:lnTo>
                      <a:pt x="0" y="0"/>
                    </a:lnTo>
                    <a:lnTo>
                      <a:pt x="0" y="90"/>
                    </a:lnTo>
                    <a:lnTo>
                      <a:pt x="87" y="90"/>
                    </a:lnTo>
                    <a:lnTo>
                      <a:pt x="4" y="380"/>
                    </a:lnTo>
                    <a:lnTo>
                      <a:pt x="111" y="380"/>
                    </a:lnTo>
                    <a:lnTo>
                      <a:pt x="192" y="90"/>
                    </a:lnTo>
                    <a:lnTo>
                      <a:pt x="498"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淘宝店chenying0907出品 7"/>
              <p:cNvSpPr/>
              <p:nvPr/>
            </p:nvSpPr>
            <p:spPr bwMode="auto">
              <a:xfrm>
                <a:off x="6495845" y="6477922"/>
                <a:ext cx="482600" cy="322263"/>
              </a:xfrm>
              <a:custGeom>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淘宝店chenying0907出品 8"/>
              <p:cNvSpPr>
                <a:spLocks noEditPoints="1"/>
              </p:cNvSpPr>
              <p:nvPr/>
            </p:nvSpPr>
            <p:spPr bwMode="auto">
              <a:xfrm>
                <a:off x="4543220" y="4738022"/>
                <a:ext cx="2325688" cy="1565275"/>
              </a:xfrm>
              <a:custGeom>
                <a:gdLst>
                  <a:gd name="T0" fmla="*/ 43 w 618"/>
                  <a:gd name="T1" fmla="*/ 157 h 416"/>
                  <a:gd name="T2" fmla="*/ 43 w 618"/>
                  <a:gd name="T3" fmla="*/ 262 h 416"/>
                  <a:gd name="T4" fmla="*/ 85 w 618"/>
                  <a:gd name="T5" fmla="*/ 416 h 416"/>
                  <a:gd name="T6" fmla="*/ 94 w 618"/>
                  <a:gd name="T7" fmla="*/ 289 h 416"/>
                  <a:gd name="T8" fmla="*/ 135 w 618"/>
                  <a:gd name="T9" fmla="*/ 416 h 416"/>
                  <a:gd name="T10" fmla="*/ 135 w 618"/>
                  <a:gd name="T11" fmla="*/ 262 h 416"/>
                  <a:gd name="T12" fmla="*/ 135 w 618"/>
                  <a:gd name="T13" fmla="*/ 157 h 416"/>
                  <a:gd name="T14" fmla="*/ 177 w 618"/>
                  <a:gd name="T15" fmla="*/ 157 h 416"/>
                  <a:gd name="T16" fmla="*/ 238 w 618"/>
                  <a:gd name="T17" fmla="*/ 147 h 416"/>
                  <a:gd name="T18" fmla="*/ 251 w 618"/>
                  <a:gd name="T19" fmla="*/ 206 h 416"/>
                  <a:gd name="T20" fmla="*/ 264 w 618"/>
                  <a:gd name="T21" fmla="*/ 237 h 416"/>
                  <a:gd name="T22" fmla="*/ 295 w 618"/>
                  <a:gd name="T23" fmla="*/ 250 h 416"/>
                  <a:gd name="T24" fmla="*/ 606 w 618"/>
                  <a:gd name="T25" fmla="*/ 237 h 416"/>
                  <a:gd name="T26" fmla="*/ 618 w 618"/>
                  <a:gd name="T27" fmla="*/ 206 h 416"/>
                  <a:gd name="T28" fmla="*/ 606 w 618"/>
                  <a:gd name="T29" fmla="*/ 13 h 416"/>
                  <a:gd name="T30" fmla="*/ 295 w 618"/>
                  <a:gd name="T31" fmla="*/ 0 h 416"/>
                  <a:gd name="T32" fmla="*/ 264 w 618"/>
                  <a:gd name="T33" fmla="*/ 13 h 416"/>
                  <a:gd name="T34" fmla="*/ 251 w 618"/>
                  <a:gd name="T35" fmla="*/ 128 h 416"/>
                  <a:gd name="T36" fmla="*/ 238 w 618"/>
                  <a:gd name="T37" fmla="*/ 115 h 416"/>
                  <a:gd name="T38" fmla="*/ 135 w 618"/>
                  <a:gd name="T39" fmla="*/ 90 h 416"/>
                  <a:gd name="T40" fmla="*/ 88 w 618"/>
                  <a:gd name="T41" fmla="*/ 90 h 416"/>
                  <a:gd name="T42" fmla="*/ 0 w 618"/>
                  <a:gd name="T43" fmla="*/ 126 h 416"/>
                  <a:gd name="T44" fmla="*/ 37 w 618"/>
                  <a:gd name="T45" fmla="*/ 241 h 416"/>
                  <a:gd name="T46" fmla="*/ 286 w 618"/>
                  <a:gd name="T47" fmla="*/ 137 h 416"/>
                  <a:gd name="T48" fmla="*/ 425 w 618"/>
                  <a:gd name="T49" fmla="*/ 105 h 416"/>
                  <a:gd name="T50" fmla="*/ 286 w 618"/>
                  <a:gd name="T51" fmla="*/ 44 h 416"/>
                  <a:gd name="T52" fmla="*/ 288 w 618"/>
                  <a:gd name="T53" fmla="*/ 38 h 416"/>
                  <a:gd name="T54" fmla="*/ 575 w 618"/>
                  <a:gd name="T55" fmla="*/ 35 h 416"/>
                  <a:gd name="T56" fmla="*/ 584 w 618"/>
                  <a:gd name="T57" fmla="*/ 44 h 416"/>
                  <a:gd name="T58" fmla="*/ 581 w 618"/>
                  <a:gd name="T59" fmla="*/ 213 h 416"/>
                  <a:gd name="T60" fmla="*/ 575 w 618"/>
                  <a:gd name="T61" fmla="*/ 215 h 416"/>
                  <a:gd name="T62" fmla="*/ 288 w 618"/>
                  <a:gd name="T63" fmla="*/ 213 h 416"/>
                  <a:gd name="T64" fmla="*/ 286 w 618"/>
                  <a:gd name="T65" fmla="*/ 206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8" h="416">
                    <a:moveTo>
                      <a:pt x="37" y="157"/>
                    </a:moveTo>
                    <a:cubicBezTo>
                      <a:pt x="43" y="157"/>
                      <a:pt x="43" y="157"/>
                      <a:pt x="43" y="157"/>
                    </a:cubicBezTo>
                    <a:cubicBezTo>
                      <a:pt x="43" y="241"/>
                      <a:pt x="43" y="241"/>
                      <a:pt x="43" y="241"/>
                    </a:cubicBezTo>
                    <a:cubicBezTo>
                      <a:pt x="43" y="262"/>
                      <a:pt x="43" y="262"/>
                      <a:pt x="43" y="262"/>
                    </a:cubicBezTo>
                    <a:cubicBezTo>
                      <a:pt x="43" y="416"/>
                      <a:pt x="43" y="416"/>
                      <a:pt x="43" y="416"/>
                    </a:cubicBezTo>
                    <a:cubicBezTo>
                      <a:pt x="85" y="416"/>
                      <a:pt x="85" y="416"/>
                      <a:pt x="85" y="416"/>
                    </a:cubicBezTo>
                    <a:cubicBezTo>
                      <a:pt x="85" y="289"/>
                      <a:pt x="85" y="289"/>
                      <a:pt x="85" y="289"/>
                    </a:cubicBezTo>
                    <a:cubicBezTo>
                      <a:pt x="94" y="289"/>
                      <a:pt x="94" y="289"/>
                      <a:pt x="94" y="289"/>
                    </a:cubicBezTo>
                    <a:cubicBezTo>
                      <a:pt x="94" y="416"/>
                      <a:pt x="94" y="416"/>
                      <a:pt x="94" y="416"/>
                    </a:cubicBezTo>
                    <a:cubicBezTo>
                      <a:pt x="135" y="416"/>
                      <a:pt x="135" y="416"/>
                      <a:pt x="135" y="416"/>
                    </a:cubicBezTo>
                    <a:cubicBezTo>
                      <a:pt x="135" y="393"/>
                      <a:pt x="135" y="393"/>
                      <a:pt x="135" y="393"/>
                    </a:cubicBezTo>
                    <a:cubicBezTo>
                      <a:pt x="135" y="262"/>
                      <a:pt x="135" y="262"/>
                      <a:pt x="135" y="262"/>
                    </a:cubicBezTo>
                    <a:cubicBezTo>
                      <a:pt x="135" y="241"/>
                      <a:pt x="135" y="241"/>
                      <a:pt x="135" y="241"/>
                    </a:cubicBezTo>
                    <a:cubicBezTo>
                      <a:pt x="135" y="157"/>
                      <a:pt x="135" y="157"/>
                      <a:pt x="135" y="157"/>
                    </a:cubicBezTo>
                    <a:cubicBezTo>
                      <a:pt x="135" y="133"/>
                      <a:pt x="135" y="133"/>
                      <a:pt x="135" y="133"/>
                    </a:cubicBezTo>
                    <a:cubicBezTo>
                      <a:pt x="177" y="157"/>
                      <a:pt x="177" y="157"/>
                      <a:pt x="177" y="157"/>
                    </a:cubicBezTo>
                    <a:cubicBezTo>
                      <a:pt x="238" y="157"/>
                      <a:pt x="238" y="157"/>
                      <a:pt x="238" y="157"/>
                    </a:cubicBezTo>
                    <a:cubicBezTo>
                      <a:pt x="238" y="147"/>
                      <a:pt x="238" y="147"/>
                      <a:pt x="238" y="147"/>
                    </a:cubicBezTo>
                    <a:cubicBezTo>
                      <a:pt x="251" y="144"/>
                      <a:pt x="251" y="144"/>
                      <a:pt x="251" y="144"/>
                    </a:cubicBezTo>
                    <a:cubicBezTo>
                      <a:pt x="251" y="206"/>
                      <a:pt x="251" y="206"/>
                      <a:pt x="251" y="206"/>
                    </a:cubicBezTo>
                    <a:cubicBezTo>
                      <a:pt x="251" y="218"/>
                      <a:pt x="256" y="229"/>
                      <a:pt x="264" y="237"/>
                    </a:cubicBezTo>
                    <a:cubicBezTo>
                      <a:pt x="264" y="237"/>
                      <a:pt x="264" y="237"/>
                      <a:pt x="264" y="237"/>
                    </a:cubicBezTo>
                    <a:cubicBezTo>
                      <a:pt x="264" y="237"/>
                      <a:pt x="264" y="237"/>
                      <a:pt x="264" y="237"/>
                    </a:cubicBezTo>
                    <a:cubicBezTo>
                      <a:pt x="272" y="245"/>
                      <a:pt x="283" y="250"/>
                      <a:pt x="295" y="250"/>
                    </a:cubicBezTo>
                    <a:cubicBezTo>
                      <a:pt x="575" y="250"/>
                      <a:pt x="575" y="250"/>
                      <a:pt x="575" y="250"/>
                    </a:cubicBezTo>
                    <a:cubicBezTo>
                      <a:pt x="587" y="250"/>
                      <a:pt x="598" y="245"/>
                      <a:pt x="606" y="237"/>
                    </a:cubicBezTo>
                    <a:cubicBezTo>
                      <a:pt x="606" y="237"/>
                      <a:pt x="606" y="237"/>
                      <a:pt x="606" y="237"/>
                    </a:cubicBezTo>
                    <a:cubicBezTo>
                      <a:pt x="614" y="229"/>
                      <a:pt x="618" y="218"/>
                      <a:pt x="618" y="206"/>
                    </a:cubicBezTo>
                    <a:cubicBezTo>
                      <a:pt x="618" y="44"/>
                      <a:pt x="618" y="44"/>
                      <a:pt x="618" y="44"/>
                    </a:cubicBezTo>
                    <a:cubicBezTo>
                      <a:pt x="618" y="32"/>
                      <a:pt x="614" y="21"/>
                      <a:pt x="606" y="13"/>
                    </a:cubicBezTo>
                    <a:cubicBezTo>
                      <a:pt x="598" y="5"/>
                      <a:pt x="587" y="0"/>
                      <a:pt x="575" y="0"/>
                    </a:cubicBezTo>
                    <a:cubicBezTo>
                      <a:pt x="295" y="0"/>
                      <a:pt x="295" y="0"/>
                      <a:pt x="295" y="0"/>
                    </a:cubicBezTo>
                    <a:cubicBezTo>
                      <a:pt x="283" y="0"/>
                      <a:pt x="272" y="5"/>
                      <a:pt x="264" y="13"/>
                    </a:cubicBezTo>
                    <a:cubicBezTo>
                      <a:pt x="264" y="13"/>
                      <a:pt x="264" y="13"/>
                      <a:pt x="264" y="13"/>
                    </a:cubicBezTo>
                    <a:cubicBezTo>
                      <a:pt x="256" y="21"/>
                      <a:pt x="251" y="32"/>
                      <a:pt x="251" y="44"/>
                    </a:cubicBezTo>
                    <a:cubicBezTo>
                      <a:pt x="251" y="128"/>
                      <a:pt x="251" y="128"/>
                      <a:pt x="251" y="128"/>
                    </a:cubicBezTo>
                    <a:cubicBezTo>
                      <a:pt x="238" y="130"/>
                      <a:pt x="238" y="130"/>
                      <a:pt x="238" y="130"/>
                    </a:cubicBezTo>
                    <a:cubicBezTo>
                      <a:pt x="238" y="115"/>
                      <a:pt x="238" y="115"/>
                      <a:pt x="238" y="115"/>
                    </a:cubicBezTo>
                    <a:cubicBezTo>
                      <a:pt x="177" y="115"/>
                      <a:pt x="177" y="115"/>
                      <a:pt x="177" y="115"/>
                    </a:cubicBezTo>
                    <a:cubicBezTo>
                      <a:pt x="135" y="90"/>
                      <a:pt x="135" y="90"/>
                      <a:pt x="135" y="90"/>
                    </a:cubicBezTo>
                    <a:cubicBezTo>
                      <a:pt x="108" y="90"/>
                      <a:pt x="96" y="90"/>
                      <a:pt x="91" y="90"/>
                    </a:cubicBezTo>
                    <a:cubicBezTo>
                      <a:pt x="89" y="90"/>
                      <a:pt x="88" y="90"/>
                      <a:pt x="88" y="90"/>
                    </a:cubicBezTo>
                    <a:cubicBezTo>
                      <a:pt x="83" y="90"/>
                      <a:pt x="69" y="90"/>
                      <a:pt x="37" y="90"/>
                    </a:cubicBezTo>
                    <a:cubicBezTo>
                      <a:pt x="16" y="90"/>
                      <a:pt x="0" y="106"/>
                      <a:pt x="0" y="126"/>
                    </a:cubicBezTo>
                    <a:cubicBezTo>
                      <a:pt x="0" y="241"/>
                      <a:pt x="0" y="241"/>
                      <a:pt x="0" y="241"/>
                    </a:cubicBezTo>
                    <a:cubicBezTo>
                      <a:pt x="37" y="241"/>
                      <a:pt x="37" y="241"/>
                      <a:pt x="37" y="241"/>
                    </a:cubicBezTo>
                    <a:lnTo>
                      <a:pt x="37" y="157"/>
                    </a:lnTo>
                    <a:close/>
                    <a:moveTo>
                      <a:pt x="286" y="137"/>
                    </a:moveTo>
                    <a:cubicBezTo>
                      <a:pt x="425" y="108"/>
                      <a:pt x="425" y="108"/>
                      <a:pt x="425" y="108"/>
                    </a:cubicBezTo>
                    <a:cubicBezTo>
                      <a:pt x="425" y="105"/>
                      <a:pt x="425" y="105"/>
                      <a:pt x="425" y="105"/>
                    </a:cubicBezTo>
                    <a:cubicBezTo>
                      <a:pt x="286" y="124"/>
                      <a:pt x="286" y="124"/>
                      <a:pt x="286" y="124"/>
                    </a:cubicBezTo>
                    <a:cubicBezTo>
                      <a:pt x="286" y="44"/>
                      <a:pt x="286" y="44"/>
                      <a:pt x="286" y="44"/>
                    </a:cubicBezTo>
                    <a:cubicBezTo>
                      <a:pt x="286" y="41"/>
                      <a:pt x="287" y="39"/>
                      <a:pt x="288" y="38"/>
                    </a:cubicBezTo>
                    <a:cubicBezTo>
                      <a:pt x="288" y="38"/>
                      <a:pt x="288" y="38"/>
                      <a:pt x="288" y="38"/>
                    </a:cubicBezTo>
                    <a:cubicBezTo>
                      <a:pt x="290" y="36"/>
                      <a:pt x="292" y="35"/>
                      <a:pt x="295" y="35"/>
                    </a:cubicBezTo>
                    <a:cubicBezTo>
                      <a:pt x="575" y="35"/>
                      <a:pt x="575" y="35"/>
                      <a:pt x="575" y="35"/>
                    </a:cubicBezTo>
                    <a:cubicBezTo>
                      <a:pt x="577" y="35"/>
                      <a:pt x="580" y="36"/>
                      <a:pt x="581" y="38"/>
                    </a:cubicBezTo>
                    <a:cubicBezTo>
                      <a:pt x="583" y="39"/>
                      <a:pt x="584" y="41"/>
                      <a:pt x="584" y="44"/>
                    </a:cubicBezTo>
                    <a:cubicBezTo>
                      <a:pt x="584" y="206"/>
                      <a:pt x="584" y="206"/>
                      <a:pt x="584" y="206"/>
                    </a:cubicBezTo>
                    <a:cubicBezTo>
                      <a:pt x="584" y="209"/>
                      <a:pt x="583" y="211"/>
                      <a:pt x="581" y="213"/>
                    </a:cubicBezTo>
                    <a:cubicBezTo>
                      <a:pt x="581" y="213"/>
                      <a:pt x="581" y="213"/>
                      <a:pt x="581" y="213"/>
                    </a:cubicBezTo>
                    <a:cubicBezTo>
                      <a:pt x="580" y="214"/>
                      <a:pt x="577" y="215"/>
                      <a:pt x="575" y="215"/>
                    </a:cubicBezTo>
                    <a:cubicBezTo>
                      <a:pt x="295" y="215"/>
                      <a:pt x="295" y="215"/>
                      <a:pt x="295" y="215"/>
                    </a:cubicBezTo>
                    <a:cubicBezTo>
                      <a:pt x="292" y="215"/>
                      <a:pt x="290" y="214"/>
                      <a:pt x="288" y="213"/>
                    </a:cubicBezTo>
                    <a:cubicBezTo>
                      <a:pt x="288" y="213"/>
                      <a:pt x="288" y="213"/>
                      <a:pt x="288" y="213"/>
                    </a:cubicBezTo>
                    <a:cubicBezTo>
                      <a:pt x="287" y="211"/>
                      <a:pt x="286" y="209"/>
                      <a:pt x="286" y="206"/>
                    </a:cubicBezTo>
                    <a:lnTo>
                      <a:pt x="286"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淘宝店chenying0907出品 9"/>
              <p:cNvSpPr/>
              <p:nvPr/>
            </p:nvSpPr>
            <p:spPr bwMode="auto">
              <a:xfrm>
                <a:off x="4449558" y="6477922"/>
                <a:ext cx="481013" cy="322263"/>
              </a:xfrm>
              <a:custGeom>
                <a:gdLst>
                  <a:gd name="T0" fmla="*/ 123 w 128"/>
                  <a:gd name="T1" fmla="*/ 86 h 86"/>
                  <a:gd name="T2" fmla="*/ 128 w 128"/>
                  <a:gd name="T3" fmla="*/ 64 h 86"/>
                  <a:gd name="T4" fmla="*/ 64 w 128"/>
                  <a:gd name="T5" fmla="*/ 0 h 86"/>
                  <a:gd name="T6" fmla="*/ 0 w 128"/>
                  <a:gd name="T7" fmla="*/ 64 h 86"/>
                  <a:gd name="T8" fmla="*/ 4 w 128"/>
                  <a:gd name="T9" fmla="*/ 86 h 86"/>
                  <a:gd name="T10" fmla="*/ 123 w 128"/>
                  <a:gd name="T11" fmla="*/ 86 h 86"/>
                </a:gdLst>
                <a:cxnLst>
                  <a:cxn ang="0">
                    <a:pos x="T0" y="T1"/>
                  </a:cxn>
                  <a:cxn ang="0">
                    <a:pos x="T2" y="T3"/>
                  </a:cxn>
                  <a:cxn ang="0">
                    <a:pos x="T4" y="T5"/>
                  </a:cxn>
                  <a:cxn ang="0">
                    <a:pos x="T6" y="T7"/>
                  </a:cxn>
                  <a:cxn ang="0">
                    <a:pos x="T8" y="T9"/>
                  </a:cxn>
                  <a:cxn ang="0">
                    <a:pos x="T10" y="T11"/>
                  </a:cxn>
                </a:cxnLst>
                <a:rect l="0" t="0" r="r" b="b"/>
                <a:pathLst>
                  <a:path w="128" h="86">
                    <a:moveTo>
                      <a:pt x="123" y="86"/>
                    </a:moveTo>
                    <a:cubicBezTo>
                      <a:pt x="126" y="79"/>
                      <a:pt x="128" y="72"/>
                      <a:pt x="128" y="64"/>
                    </a:cubicBezTo>
                    <a:cubicBezTo>
                      <a:pt x="128" y="28"/>
                      <a:pt x="99" y="0"/>
                      <a:pt x="64" y="0"/>
                    </a:cubicBezTo>
                    <a:cubicBezTo>
                      <a:pt x="28" y="0"/>
                      <a:pt x="0" y="28"/>
                      <a:pt x="0" y="64"/>
                    </a:cubicBezTo>
                    <a:cubicBezTo>
                      <a:pt x="0" y="72"/>
                      <a:pt x="1" y="79"/>
                      <a:pt x="4" y="86"/>
                    </a:cubicBezTo>
                    <a:lnTo>
                      <a:pt x="123"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淘宝店chenying0907出品 10"/>
              <p:cNvSpPr/>
              <p:nvPr/>
            </p:nvSpPr>
            <p:spPr bwMode="auto">
              <a:xfrm>
                <a:off x="4120945" y="6854159"/>
                <a:ext cx="3200400" cy="774700"/>
              </a:xfrm>
              <a:custGeom>
                <a:gdLst>
                  <a:gd name="T0" fmla="*/ 840 w 850"/>
                  <a:gd name="T1" fmla="*/ 105 h 206"/>
                  <a:gd name="T2" fmla="*/ 819 w 850"/>
                  <a:gd name="T3" fmla="*/ 105 h 206"/>
                  <a:gd name="T4" fmla="*/ 810 w 850"/>
                  <a:gd name="T5" fmla="*/ 105 h 206"/>
                  <a:gd name="T6" fmla="*/ 810 w 850"/>
                  <a:gd name="T7" fmla="*/ 51 h 206"/>
                  <a:gd name="T8" fmla="*/ 759 w 850"/>
                  <a:gd name="T9" fmla="*/ 0 h 206"/>
                  <a:gd name="T10" fmla="*/ 628 w 850"/>
                  <a:gd name="T11" fmla="*/ 0 h 206"/>
                  <a:gd name="T12" fmla="*/ 577 w 850"/>
                  <a:gd name="T13" fmla="*/ 51 h 206"/>
                  <a:gd name="T14" fmla="*/ 577 w 850"/>
                  <a:gd name="T15" fmla="*/ 105 h 206"/>
                  <a:gd name="T16" fmla="*/ 565 w 850"/>
                  <a:gd name="T17" fmla="*/ 105 h 206"/>
                  <a:gd name="T18" fmla="*/ 545 w 850"/>
                  <a:gd name="T19" fmla="*/ 105 h 206"/>
                  <a:gd name="T20" fmla="*/ 536 w 850"/>
                  <a:gd name="T21" fmla="*/ 105 h 206"/>
                  <a:gd name="T22" fmla="*/ 536 w 850"/>
                  <a:gd name="T23" fmla="*/ 51 h 206"/>
                  <a:gd name="T24" fmla="*/ 485 w 850"/>
                  <a:gd name="T25" fmla="*/ 0 h 206"/>
                  <a:gd name="T26" fmla="*/ 354 w 850"/>
                  <a:gd name="T27" fmla="*/ 0 h 206"/>
                  <a:gd name="T28" fmla="*/ 302 w 850"/>
                  <a:gd name="T29" fmla="*/ 51 h 206"/>
                  <a:gd name="T30" fmla="*/ 302 w 850"/>
                  <a:gd name="T31" fmla="*/ 105 h 206"/>
                  <a:gd name="T32" fmla="*/ 295 w 850"/>
                  <a:gd name="T33" fmla="*/ 105 h 206"/>
                  <a:gd name="T34" fmla="*/ 271 w 850"/>
                  <a:gd name="T35" fmla="*/ 105 h 206"/>
                  <a:gd name="T36" fmla="*/ 266 w 850"/>
                  <a:gd name="T37" fmla="*/ 105 h 206"/>
                  <a:gd name="T38" fmla="*/ 266 w 850"/>
                  <a:gd name="T39" fmla="*/ 51 h 206"/>
                  <a:gd name="T40" fmla="*/ 215 w 850"/>
                  <a:gd name="T41" fmla="*/ 0 h 206"/>
                  <a:gd name="T42" fmla="*/ 83 w 850"/>
                  <a:gd name="T43" fmla="*/ 0 h 206"/>
                  <a:gd name="T44" fmla="*/ 32 w 850"/>
                  <a:gd name="T45" fmla="*/ 51 h 206"/>
                  <a:gd name="T46" fmla="*/ 32 w 850"/>
                  <a:gd name="T47" fmla="*/ 105 h 206"/>
                  <a:gd name="T48" fmla="*/ 0 w 850"/>
                  <a:gd name="T49" fmla="*/ 105 h 206"/>
                  <a:gd name="T50" fmla="*/ 0 w 850"/>
                  <a:gd name="T51" fmla="*/ 134 h 206"/>
                  <a:gd name="T52" fmla="*/ 32 w 850"/>
                  <a:gd name="T53" fmla="*/ 134 h 206"/>
                  <a:gd name="T54" fmla="*/ 32 w 850"/>
                  <a:gd name="T55" fmla="*/ 206 h 206"/>
                  <a:gd name="T56" fmla="*/ 266 w 850"/>
                  <a:gd name="T57" fmla="*/ 206 h 206"/>
                  <a:gd name="T58" fmla="*/ 266 w 850"/>
                  <a:gd name="T59" fmla="*/ 134 h 206"/>
                  <a:gd name="T60" fmla="*/ 271 w 850"/>
                  <a:gd name="T61" fmla="*/ 134 h 206"/>
                  <a:gd name="T62" fmla="*/ 295 w 850"/>
                  <a:gd name="T63" fmla="*/ 134 h 206"/>
                  <a:gd name="T64" fmla="*/ 302 w 850"/>
                  <a:gd name="T65" fmla="*/ 134 h 206"/>
                  <a:gd name="T66" fmla="*/ 302 w 850"/>
                  <a:gd name="T67" fmla="*/ 206 h 206"/>
                  <a:gd name="T68" fmla="*/ 536 w 850"/>
                  <a:gd name="T69" fmla="*/ 206 h 206"/>
                  <a:gd name="T70" fmla="*/ 536 w 850"/>
                  <a:gd name="T71" fmla="*/ 134 h 206"/>
                  <a:gd name="T72" fmla="*/ 545 w 850"/>
                  <a:gd name="T73" fmla="*/ 134 h 206"/>
                  <a:gd name="T74" fmla="*/ 565 w 850"/>
                  <a:gd name="T75" fmla="*/ 134 h 206"/>
                  <a:gd name="T76" fmla="*/ 577 w 850"/>
                  <a:gd name="T77" fmla="*/ 134 h 206"/>
                  <a:gd name="T78" fmla="*/ 577 w 850"/>
                  <a:gd name="T79" fmla="*/ 206 h 206"/>
                  <a:gd name="T80" fmla="*/ 810 w 850"/>
                  <a:gd name="T81" fmla="*/ 206 h 206"/>
                  <a:gd name="T82" fmla="*/ 810 w 850"/>
                  <a:gd name="T83" fmla="*/ 134 h 206"/>
                  <a:gd name="T84" fmla="*/ 819 w 850"/>
                  <a:gd name="T85" fmla="*/ 134 h 206"/>
                  <a:gd name="T86" fmla="*/ 840 w 850"/>
                  <a:gd name="T87" fmla="*/ 134 h 206"/>
                  <a:gd name="T88" fmla="*/ 850 w 850"/>
                  <a:gd name="T89" fmla="*/ 134 h 206"/>
                  <a:gd name="T90" fmla="*/ 850 w 850"/>
                  <a:gd name="T91" fmla="*/ 105 h 206"/>
                  <a:gd name="T92" fmla="*/ 840 w 850"/>
                  <a:gd name="T93" fmla="*/ 105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0" h="206">
                    <a:moveTo>
                      <a:pt x="840" y="105"/>
                    </a:moveTo>
                    <a:cubicBezTo>
                      <a:pt x="819" y="105"/>
                      <a:pt x="819" y="105"/>
                      <a:pt x="819" y="105"/>
                    </a:cubicBezTo>
                    <a:cubicBezTo>
                      <a:pt x="810" y="105"/>
                      <a:pt x="810" y="105"/>
                      <a:pt x="810" y="105"/>
                    </a:cubicBezTo>
                    <a:cubicBezTo>
                      <a:pt x="810" y="51"/>
                      <a:pt x="810" y="51"/>
                      <a:pt x="810" y="51"/>
                    </a:cubicBezTo>
                    <a:cubicBezTo>
                      <a:pt x="810" y="23"/>
                      <a:pt x="787" y="0"/>
                      <a:pt x="759" y="0"/>
                    </a:cubicBezTo>
                    <a:cubicBezTo>
                      <a:pt x="628" y="0"/>
                      <a:pt x="628" y="0"/>
                      <a:pt x="628" y="0"/>
                    </a:cubicBezTo>
                    <a:cubicBezTo>
                      <a:pt x="600" y="0"/>
                      <a:pt x="577" y="23"/>
                      <a:pt x="577" y="51"/>
                    </a:cubicBezTo>
                    <a:cubicBezTo>
                      <a:pt x="577" y="105"/>
                      <a:pt x="577" y="105"/>
                      <a:pt x="577" y="105"/>
                    </a:cubicBezTo>
                    <a:cubicBezTo>
                      <a:pt x="565" y="105"/>
                      <a:pt x="565" y="105"/>
                      <a:pt x="565" y="105"/>
                    </a:cubicBezTo>
                    <a:cubicBezTo>
                      <a:pt x="545" y="105"/>
                      <a:pt x="545" y="105"/>
                      <a:pt x="545" y="105"/>
                    </a:cubicBezTo>
                    <a:cubicBezTo>
                      <a:pt x="536" y="105"/>
                      <a:pt x="536" y="105"/>
                      <a:pt x="536" y="105"/>
                    </a:cubicBezTo>
                    <a:cubicBezTo>
                      <a:pt x="536" y="51"/>
                      <a:pt x="536" y="51"/>
                      <a:pt x="536" y="51"/>
                    </a:cubicBezTo>
                    <a:cubicBezTo>
                      <a:pt x="536" y="23"/>
                      <a:pt x="513" y="0"/>
                      <a:pt x="485" y="0"/>
                    </a:cubicBezTo>
                    <a:cubicBezTo>
                      <a:pt x="354" y="0"/>
                      <a:pt x="354" y="0"/>
                      <a:pt x="354" y="0"/>
                    </a:cubicBezTo>
                    <a:cubicBezTo>
                      <a:pt x="325" y="0"/>
                      <a:pt x="302" y="23"/>
                      <a:pt x="302" y="51"/>
                    </a:cubicBezTo>
                    <a:cubicBezTo>
                      <a:pt x="302" y="105"/>
                      <a:pt x="302" y="105"/>
                      <a:pt x="302" y="105"/>
                    </a:cubicBezTo>
                    <a:cubicBezTo>
                      <a:pt x="295" y="105"/>
                      <a:pt x="295" y="105"/>
                      <a:pt x="295" y="105"/>
                    </a:cubicBezTo>
                    <a:cubicBezTo>
                      <a:pt x="271" y="105"/>
                      <a:pt x="271" y="105"/>
                      <a:pt x="271" y="105"/>
                    </a:cubicBezTo>
                    <a:cubicBezTo>
                      <a:pt x="266" y="105"/>
                      <a:pt x="266" y="105"/>
                      <a:pt x="266" y="105"/>
                    </a:cubicBezTo>
                    <a:cubicBezTo>
                      <a:pt x="266" y="51"/>
                      <a:pt x="266" y="51"/>
                      <a:pt x="266" y="51"/>
                    </a:cubicBezTo>
                    <a:cubicBezTo>
                      <a:pt x="266" y="23"/>
                      <a:pt x="243" y="0"/>
                      <a:pt x="215" y="0"/>
                    </a:cubicBezTo>
                    <a:cubicBezTo>
                      <a:pt x="83" y="0"/>
                      <a:pt x="83" y="0"/>
                      <a:pt x="83" y="0"/>
                    </a:cubicBezTo>
                    <a:cubicBezTo>
                      <a:pt x="55" y="0"/>
                      <a:pt x="32" y="23"/>
                      <a:pt x="32" y="51"/>
                    </a:cubicBezTo>
                    <a:cubicBezTo>
                      <a:pt x="32" y="105"/>
                      <a:pt x="32" y="105"/>
                      <a:pt x="32" y="105"/>
                    </a:cubicBezTo>
                    <a:cubicBezTo>
                      <a:pt x="0" y="105"/>
                      <a:pt x="0" y="105"/>
                      <a:pt x="0" y="105"/>
                    </a:cubicBezTo>
                    <a:cubicBezTo>
                      <a:pt x="0" y="134"/>
                      <a:pt x="0" y="134"/>
                      <a:pt x="0" y="134"/>
                    </a:cubicBezTo>
                    <a:cubicBezTo>
                      <a:pt x="32" y="134"/>
                      <a:pt x="32" y="134"/>
                      <a:pt x="32" y="134"/>
                    </a:cubicBezTo>
                    <a:cubicBezTo>
                      <a:pt x="32" y="206"/>
                      <a:pt x="32" y="206"/>
                      <a:pt x="32" y="206"/>
                    </a:cubicBezTo>
                    <a:cubicBezTo>
                      <a:pt x="266" y="206"/>
                      <a:pt x="266" y="206"/>
                      <a:pt x="266" y="206"/>
                    </a:cubicBezTo>
                    <a:cubicBezTo>
                      <a:pt x="266" y="134"/>
                      <a:pt x="266" y="134"/>
                      <a:pt x="266" y="134"/>
                    </a:cubicBezTo>
                    <a:cubicBezTo>
                      <a:pt x="271" y="134"/>
                      <a:pt x="271" y="134"/>
                      <a:pt x="271" y="134"/>
                    </a:cubicBezTo>
                    <a:cubicBezTo>
                      <a:pt x="295" y="134"/>
                      <a:pt x="295" y="134"/>
                      <a:pt x="295" y="134"/>
                    </a:cubicBezTo>
                    <a:cubicBezTo>
                      <a:pt x="302" y="134"/>
                      <a:pt x="302" y="134"/>
                      <a:pt x="302" y="134"/>
                    </a:cubicBezTo>
                    <a:cubicBezTo>
                      <a:pt x="302" y="206"/>
                      <a:pt x="302" y="206"/>
                      <a:pt x="302" y="206"/>
                    </a:cubicBezTo>
                    <a:cubicBezTo>
                      <a:pt x="536" y="206"/>
                      <a:pt x="536" y="206"/>
                      <a:pt x="536" y="206"/>
                    </a:cubicBezTo>
                    <a:cubicBezTo>
                      <a:pt x="536" y="134"/>
                      <a:pt x="536" y="134"/>
                      <a:pt x="536" y="134"/>
                    </a:cubicBezTo>
                    <a:cubicBezTo>
                      <a:pt x="545" y="134"/>
                      <a:pt x="545" y="134"/>
                      <a:pt x="545" y="134"/>
                    </a:cubicBezTo>
                    <a:cubicBezTo>
                      <a:pt x="565" y="134"/>
                      <a:pt x="565" y="134"/>
                      <a:pt x="565" y="134"/>
                    </a:cubicBezTo>
                    <a:cubicBezTo>
                      <a:pt x="577" y="134"/>
                      <a:pt x="577" y="134"/>
                      <a:pt x="577" y="134"/>
                    </a:cubicBezTo>
                    <a:cubicBezTo>
                      <a:pt x="577" y="206"/>
                      <a:pt x="577" y="206"/>
                      <a:pt x="577" y="206"/>
                    </a:cubicBezTo>
                    <a:cubicBezTo>
                      <a:pt x="810" y="206"/>
                      <a:pt x="810" y="206"/>
                      <a:pt x="810" y="206"/>
                    </a:cubicBezTo>
                    <a:cubicBezTo>
                      <a:pt x="810" y="134"/>
                      <a:pt x="810" y="134"/>
                      <a:pt x="810" y="134"/>
                    </a:cubicBezTo>
                    <a:cubicBezTo>
                      <a:pt x="819" y="134"/>
                      <a:pt x="819" y="134"/>
                      <a:pt x="819" y="134"/>
                    </a:cubicBezTo>
                    <a:cubicBezTo>
                      <a:pt x="840" y="134"/>
                      <a:pt x="840" y="134"/>
                      <a:pt x="840" y="134"/>
                    </a:cubicBezTo>
                    <a:cubicBezTo>
                      <a:pt x="850" y="134"/>
                      <a:pt x="850" y="134"/>
                      <a:pt x="850" y="134"/>
                    </a:cubicBezTo>
                    <a:cubicBezTo>
                      <a:pt x="850" y="105"/>
                      <a:pt x="850" y="105"/>
                      <a:pt x="850" y="105"/>
                    </a:cubicBezTo>
                    <a:lnTo>
                      <a:pt x="840"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1"/>
              <p:cNvSpPr>
                <a:spLocks noChangeArrowheads="1"/>
              </p:cNvSpPr>
              <p:nvPr/>
            </p:nvSpPr>
            <p:spPr bwMode="auto">
              <a:xfrm>
                <a:off x="4663870" y="4606259"/>
                <a:ext cx="439738" cy="441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 name="淘宝店chenying0907出品 5"/>
          <p:cNvGrpSpPr/>
          <p:nvPr/>
        </p:nvGrpSpPr>
        <p:grpSpPr>
          <a:xfrm>
            <a:off x="7682532" y="3390900"/>
            <a:ext cx="755381" cy="754371"/>
            <a:chOff x="10243376" y="4521200"/>
            <a:chExt cx="1007174" cy="1005828"/>
          </a:xfrm>
        </p:grpSpPr>
        <p:sp>
          <p:nvSpPr>
            <p:cNvPr id="92" name="淘宝店chenying0907出品 5"/>
            <p:cNvSpPr/>
            <p:nvPr/>
          </p:nvSpPr>
          <p:spPr bwMode="auto">
            <a:xfrm>
              <a:off x="10243376" y="4521200"/>
              <a:ext cx="1007174" cy="1005828"/>
            </a:xfrm>
            <a:prstGeom prst="ellipse">
              <a:avLst/>
            </a:prstGeom>
            <a:solidFill>
              <a:schemeClr val="accent1"/>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80" name="淘宝店chenying0907出品 7"/>
            <p:cNvSpPr>
              <a:spLocks noEditPoints="1"/>
            </p:cNvSpPr>
            <p:nvPr/>
          </p:nvSpPr>
          <p:spPr bwMode="auto">
            <a:xfrm>
              <a:off x="10456016" y="4790264"/>
              <a:ext cx="654806" cy="486586"/>
            </a:xfrm>
            <a:custGeom>
              <a:gdLst>
                <a:gd name="T0" fmla="*/ 271 w 336"/>
                <a:gd name="T1" fmla="*/ 48 h 249"/>
                <a:gd name="T2" fmla="*/ 184 w 336"/>
                <a:gd name="T3" fmla="*/ 60 h 249"/>
                <a:gd name="T4" fmla="*/ 129 w 336"/>
                <a:gd name="T5" fmla="*/ 22 h 249"/>
                <a:gd name="T6" fmla="*/ 44 w 336"/>
                <a:gd name="T7" fmla="*/ 22 h 249"/>
                <a:gd name="T8" fmla="*/ 64 w 336"/>
                <a:gd name="T9" fmla="*/ 18 h 249"/>
                <a:gd name="T10" fmla="*/ 147 w 336"/>
                <a:gd name="T11" fmla="*/ 21 h 249"/>
                <a:gd name="T12" fmla="*/ 175 w 336"/>
                <a:gd name="T13" fmla="*/ 39 h 249"/>
                <a:gd name="T14" fmla="*/ 184 w 336"/>
                <a:gd name="T15" fmla="*/ 50 h 249"/>
                <a:gd name="T16" fmla="*/ 205 w 336"/>
                <a:gd name="T17" fmla="*/ 56 h 249"/>
                <a:gd name="T18" fmla="*/ 224 w 336"/>
                <a:gd name="T19" fmla="*/ 52 h 249"/>
                <a:gd name="T20" fmla="*/ 222 w 336"/>
                <a:gd name="T21" fmla="*/ 50 h 249"/>
                <a:gd name="T22" fmla="*/ 186 w 336"/>
                <a:gd name="T23" fmla="*/ 48 h 249"/>
                <a:gd name="T24" fmla="*/ 177 w 336"/>
                <a:gd name="T25" fmla="*/ 38 h 249"/>
                <a:gd name="T26" fmla="*/ 148 w 336"/>
                <a:gd name="T27" fmla="*/ 19 h 249"/>
                <a:gd name="T28" fmla="*/ 64 w 336"/>
                <a:gd name="T29" fmla="*/ 16 h 249"/>
                <a:gd name="T30" fmla="*/ 18 w 336"/>
                <a:gd name="T31" fmla="*/ 27 h 249"/>
                <a:gd name="T32" fmla="*/ 16 w 336"/>
                <a:gd name="T33" fmla="*/ 12 h 249"/>
                <a:gd name="T34" fmla="*/ 0 w 336"/>
                <a:gd name="T35" fmla="*/ 0 h 249"/>
                <a:gd name="T36" fmla="*/ 0 w 336"/>
                <a:gd name="T37" fmla="*/ 19 h 249"/>
                <a:gd name="T38" fmla="*/ 10 w 336"/>
                <a:gd name="T39" fmla="*/ 30 h 249"/>
                <a:gd name="T40" fmla="*/ 115 w 336"/>
                <a:gd name="T41" fmla="*/ 249 h 249"/>
                <a:gd name="T42" fmla="*/ 124 w 336"/>
                <a:gd name="T43" fmla="*/ 249 h 249"/>
                <a:gd name="T44" fmla="*/ 39 w 336"/>
                <a:gd name="T45" fmla="*/ 70 h 249"/>
                <a:gd name="T46" fmla="*/ 103 w 336"/>
                <a:gd name="T47" fmla="*/ 182 h 249"/>
                <a:gd name="T48" fmla="*/ 208 w 336"/>
                <a:gd name="T49" fmla="*/ 193 h 249"/>
                <a:gd name="T50" fmla="*/ 336 w 336"/>
                <a:gd name="T51" fmla="*/ 195 h 249"/>
                <a:gd name="T52" fmla="*/ 271 w 336"/>
                <a:gd name="T53" fmla="*/ 48 h 249"/>
                <a:gd name="T54" fmla="*/ 118 w 336"/>
                <a:gd name="T55" fmla="*/ 85 h 249"/>
                <a:gd name="T56" fmla="*/ 104 w 336"/>
                <a:gd name="T57" fmla="*/ 82 h 249"/>
                <a:gd name="T58" fmla="*/ 94 w 336"/>
                <a:gd name="T59" fmla="*/ 92 h 249"/>
                <a:gd name="T60" fmla="*/ 92 w 336"/>
                <a:gd name="T61" fmla="*/ 78 h 249"/>
                <a:gd name="T62" fmla="*/ 79 w 336"/>
                <a:gd name="T63" fmla="*/ 71 h 249"/>
                <a:gd name="T64" fmla="*/ 92 w 336"/>
                <a:gd name="T65" fmla="*/ 65 h 249"/>
                <a:gd name="T66" fmla="*/ 94 w 336"/>
                <a:gd name="T67" fmla="*/ 51 h 249"/>
                <a:gd name="T68" fmla="*/ 104 w 336"/>
                <a:gd name="T69" fmla="*/ 62 h 249"/>
                <a:gd name="T70" fmla="*/ 118 w 336"/>
                <a:gd name="T71" fmla="*/ 59 h 249"/>
                <a:gd name="T72" fmla="*/ 111 w 336"/>
                <a:gd name="T73" fmla="*/ 72 h 249"/>
                <a:gd name="T74" fmla="*/ 118 w 336"/>
                <a:gd name="T75" fmla="*/ 85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249">
                  <a:moveTo>
                    <a:pt x="271" y="48"/>
                  </a:moveTo>
                  <a:cubicBezTo>
                    <a:pt x="241" y="72"/>
                    <a:pt x="203" y="71"/>
                    <a:pt x="184" y="60"/>
                  </a:cubicBezTo>
                  <a:cubicBezTo>
                    <a:pt x="164" y="49"/>
                    <a:pt x="173" y="30"/>
                    <a:pt x="129" y="22"/>
                  </a:cubicBezTo>
                  <a:cubicBezTo>
                    <a:pt x="93" y="16"/>
                    <a:pt x="64" y="19"/>
                    <a:pt x="44" y="22"/>
                  </a:cubicBezTo>
                  <a:cubicBezTo>
                    <a:pt x="50" y="21"/>
                    <a:pt x="58" y="19"/>
                    <a:pt x="64" y="18"/>
                  </a:cubicBezTo>
                  <a:cubicBezTo>
                    <a:pt x="79" y="16"/>
                    <a:pt x="116" y="12"/>
                    <a:pt x="147" y="21"/>
                  </a:cubicBezTo>
                  <a:cubicBezTo>
                    <a:pt x="166" y="27"/>
                    <a:pt x="170" y="33"/>
                    <a:pt x="175" y="39"/>
                  </a:cubicBezTo>
                  <a:cubicBezTo>
                    <a:pt x="177" y="43"/>
                    <a:pt x="180" y="46"/>
                    <a:pt x="184" y="50"/>
                  </a:cubicBezTo>
                  <a:cubicBezTo>
                    <a:pt x="191" y="54"/>
                    <a:pt x="198" y="56"/>
                    <a:pt x="205" y="56"/>
                  </a:cubicBezTo>
                  <a:cubicBezTo>
                    <a:pt x="212" y="56"/>
                    <a:pt x="218" y="54"/>
                    <a:pt x="224" y="52"/>
                  </a:cubicBezTo>
                  <a:cubicBezTo>
                    <a:pt x="222" y="50"/>
                    <a:pt x="222" y="50"/>
                    <a:pt x="222" y="50"/>
                  </a:cubicBezTo>
                  <a:cubicBezTo>
                    <a:pt x="212" y="55"/>
                    <a:pt x="197" y="56"/>
                    <a:pt x="186" y="48"/>
                  </a:cubicBezTo>
                  <a:cubicBezTo>
                    <a:pt x="181" y="45"/>
                    <a:pt x="179" y="41"/>
                    <a:pt x="177" y="38"/>
                  </a:cubicBezTo>
                  <a:cubicBezTo>
                    <a:pt x="172" y="31"/>
                    <a:pt x="168" y="24"/>
                    <a:pt x="148" y="19"/>
                  </a:cubicBezTo>
                  <a:cubicBezTo>
                    <a:pt x="116" y="10"/>
                    <a:pt x="78" y="14"/>
                    <a:pt x="64" y="16"/>
                  </a:cubicBezTo>
                  <a:cubicBezTo>
                    <a:pt x="47" y="18"/>
                    <a:pt x="25" y="25"/>
                    <a:pt x="18" y="27"/>
                  </a:cubicBezTo>
                  <a:cubicBezTo>
                    <a:pt x="16" y="12"/>
                    <a:pt x="16" y="12"/>
                    <a:pt x="16" y="12"/>
                  </a:cubicBezTo>
                  <a:cubicBezTo>
                    <a:pt x="0" y="0"/>
                    <a:pt x="0" y="0"/>
                    <a:pt x="0" y="0"/>
                  </a:cubicBezTo>
                  <a:cubicBezTo>
                    <a:pt x="0" y="19"/>
                    <a:pt x="0" y="19"/>
                    <a:pt x="0" y="19"/>
                  </a:cubicBezTo>
                  <a:cubicBezTo>
                    <a:pt x="10" y="30"/>
                    <a:pt x="10" y="30"/>
                    <a:pt x="10" y="30"/>
                  </a:cubicBezTo>
                  <a:cubicBezTo>
                    <a:pt x="115" y="249"/>
                    <a:pt x="115" y="249"/>
                    <a:pt x="115" y="249"/>
                  </a:cubicBezTo>
                  <a:cubicBezTo>
                    <a:pt x="124" y="249"/>
                    <a:pt x="124" y="249"/>
                    <a:pt x="124" y="249"/>
                  </a:cubicBezTo>
                  <a:cubicBezTo>
                    <a:pt x="39" y="70"/>
                    <a:pt x="39" y="70"/>
                    <a:pt x="39" y="70"/>
                  </a:cubicBezTo>
                  <a:cubicBezTo>
                    <a:pt x="103" y="182"/>
                    <a:pt x="103" y="182"/>
                    <a:pt x="103" y="182"/>
                  </a:cubicBezTo>
                  <a:cubicBezTo>
                    <a:pt x="158" y="168"/>
                    <a:pt x="180" y="177"/>
                    <a:pt x="208" y="193"/>
                  </a:cubicBezTo>
                  <a:cubicBezTo>
                    <a:pt x="252" y="220"/>
                    <a:pt x="336" y="195"/>
                    <a:pt x="336" y="195"/>
                  </a:cubicBezTo>
                  <a:lnTo>
                    <a:pt x="271" y="48"/>
                  </a:lnTo>
                  <a:close/>
                  <a:moveTo>
                    <a:pt x="118" y="85"/>
                  </a:moveTo>
                  <a:cubicBezTo>
                    <a:pt x="104" y="82"/>
                    <a:pt x="104" y="82"/>
                    <a:pt x="104" y="82"/>
                  </a:cubicBezTo>
                  <a:cubicBezTo>
                    <a:pt x="94" y="92"/>
                    <a:pt x="94" y="92"/>
                    <a:pt x="94" y="92"/>
                  </a:cubicBezTo>
                  <a:cubicBezTo>
                    <a:pt x="92" y="78"/>
                    <a:pt x="92" y="78"/>
                    <a:pt x="92" y="78"/>
                  </a:cubicBezTo>
                  <a:cubicBezTo>
                    <a:pt x="79" y="71"/>
                    <a:pt x="79" y="71"/>
                    <a:pt x="79" y="71"/>
                  </a:cubicBezTo>
                  <a:cubicBezTo>
                    <a:pt x="92" y="65"/>
                    <a:pt x="92" y="65"/>
                    <a:pt x="92" y="65"/>
                  </a:cubicBezTo>
                  <a:cubicBezTo>
                    <a:pt x="94" y="51"/>
                    <a:pt x="94" y="51"/>
                    <a:pt x="94" y="51"/>
                  </a:cubicBezTo>
                  <a:cubicBezTo>
                    <a:pt x="104" y="62"/>
                    <a:pt x="104" y="62"/>
                    <a:pt x="104" y="62"/>
                  </a:cubicBezTo>
                  <a:cubicBezTo>
                    <a:pt x="118" y="59"/>
                    <a:pt x="118" y="59"/>
                    <a:pt x="118" y="59"/>
                  </a:cubicBezTo>
                  <a:cubicBezTo>
                    <a:pt x="111" y="72"/>
                    <a:pt x="111" y="72"/>
                    <a:pt x="111" y="72"/>
                  </a:cubicBezTo>
                  <a:lnTo>
                    <a:pt x="118" y="85"/>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5" name="淘宝店chenying0907出品 4"/>
          <p:cNvGrpSpPr/>
          <p:nvPr/>
        </p:nvGrpSpPr>
        <p:grpSpPr>
          <a:xfrm>
            <a:off x="6525741" y="3390900"/>
            <a:ext cx="755381" cy="754371"/>
            <a:chOff x="8700988" y="4521200"/>
            <a:chExt cx="1007174" cy="1005828"/>
          </a:xfrm>
        </p:grpSpPr>
        <p:sp>
          <p:nvSpPr>
            <p:cNvPr id="83" name="淘宝店chenying0907出品 5"/>
            <p:cNvSpPr/>
            <p:nvPr/>
          </p:nvSpPr>
          <p:spPr bwMode="auto">
            <a:xfrm>
              <a:off x="8700988" y="4521200"/>
              <a:ext cx="1007174" cy="1005828"/>
            </a:xfrm>
            <a:prstGeom prst="ellipse">
              <a:avLst/>
            </a:prstGeom>
            <a:solidFill>
              <a:schemeClr val="accent3"/>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95" name="淘宝店chenying0907出品 6"/>
            <p:cNvSpPr>
              <a:spLocks noEditPoints="1"/>
            </p:cNvSpPr>
            <p:nvPr/>
          </p:nvSpPr>
          <p:spPr bwMode="auto">
            <a:xfrm>
              <a:off x="8940158" y="4854970"/>
              <a:ext cx="558579" cy="393069"/>
            </a:xfrm>
            <a:custGeom>
              <a:gdLst>
                <a:gd name="T0" fmla="*/ 68 w 543"/>
                <a:gd name="T1" fmla="*/ 0 h 379"/>
                <a:gd name="T2" fmla="*/ 327 w 543"/>
                <a:gd name="T3" fmla="*/ 0 h 379"/>
                <a:gd name="T4" fmla="*/ 395 w 543"/>
                <a:gd name="T5" fmla="*/ 68 h 379"/>
                <a:gd name="T6" fmla="*/ 395 w 543"/>
                <a:gd name="T7" fmla="*/ 194 h 379"/>
                <a:gd name="T8" fmla="*/ 327 w 543"/>
                <a:gd name="T9" fmla="*/ 262 h 379"/>
                <a:gd name="T10" fmla="*/ 133 w 543"/>
                <a:gd name="T11" fmla="*/ 262 h 379"/>
                <a:gd name="T12" fmla="*/ 77 w 543"/>
                <a:gd name="T13" fmla="*/ 317 h 379"/>
                <a:gd name="T14" fmla="*/ 77 w 543"/>
                <a:gd name="T15" fmla="*/ 262 h 379"/>
                <a:gd name="T16" fmla="*/ 68 w 543"/>
                <a:gd name="T17" fmla="*/ 262 h 379"/>
                <a:gd name="T18" fmla="*/ 0 w 543"/>
                <a:gd name="T19" fmla="*/ 194 h 379"/>
                <a:gd name="T20" fmla="*/ 0 w 543"/>
                <a:gd name="T21" fmla="*/ 68 h 379"/>
                <a:gd name="T22" fmla="*/ 68 w 543"/>
                <a:gd name="T23" fmla="*/ 0 h 379"/>
                <a:gd name="T24" fmla="*/ 475 w 543"/>
                <a:gd name="T25" fmla="*/ 62 h 379"/>
                <a:gd name="T26" fmla="*/ 424 w 543"/>
                <a:gd name="T27" fmla="*/ 62 h 379"/>
                <a:gd name="T28" fmla="*/ 426 w 543"/>
                <a:gd name="T29" fmla="*/ 81 h 379"/>
                <a:gd name="T30" fmla="*/ 426 w 543"/>
                <a:gd name="T31" fmla="*/ 206 h 379"/>
                <a:gd name="T32" fmla="*/ 333 w 543"/>
                <a:gd name="T33" fmla="*/ 298 h 379"/>
                <a:gd name="T34" fmla="*/ 164 w 543"/>
                <a:gd name="T35" fmla="*/ 298 h 379"/>
                <a:gd name="T36" fmla="*/ 216 w 543"/>
                <a:gd name="T37" fmla="*/ 323 h 379"/>
                <a:gd name="T38" fmla="*/ 410 w 543"/>
                <a:gd name="T39" fmla="*/ 323 h 379"/>
                <a:gd name="T40" fmla="*/ 466 w 543"/>
                <a:gd name="T41" fmla="*/ 379 h 379"/>
                <a:gd name="T42" fmla="*/ 466 w 543"/>
                <a:gd name="T43" fmla="*/ 323 h 379"/>
                <a:gd name="T44" fmla="*/ 475 w 543"/>
                <a:gd name="T45" fmla="*/ 323 h 379"/>
                <a:gd name="T46" fmla="*/ 543 w 543"/>
                <a:gd name="T47" fmla="*/ 255 h 379"/>
                <a:gd name="T48" fmla="*/ 543 w 543"/>
                <a:gd name="T49" fmla="*/ 130 h 379"/>
                <a:gd name="T50" fmla="*/ 475 w 543"/>
                <a:gd name="T51" fmla="*/ 62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379">
                  <a:moveTo>
                    <a:pt x="68" y="0"/>
                  </a:moveTo>
                  <a:cubicBezTo>
                    <a:pt x="327" y="0"/>
                    <a:pt x="327" y="0"/>
                    <a:pt x="327" y="0"/>
                  </a:cubicBezTo>
                  <a:cubicBezTo>
                    <a:pt x="364" y="0"/>
                    <a:pt x="395" y="31"/>
                    <a:pt x="395" y="68"/>
                  </a:cubicBezTo>
                  <a:cubicBezTo>
                    <a:pt x="395" y="194"/>
                    <a:pt x="395" y="194"/>
                    <a:pt x="395" y="194"/>
                  </a:cubicBezTo>
                  <a:cubicBezTo>
                    <a:pt x="395" y="231"/>
                    <a:pt x="364" y="262"/>
                    <a:pt x="327" y="262"/>
                  </a:cubicBezTo>
                  <a:cubicBezTo>
                    <a:pt x="133" y="262"/>
                    <a:pt x="133" y="262"/>
                    <a:pt x="133" y="262"/>
                  </a:cubicBezTo>
                  <a:cubicBezTo>
                    <a:pt x="77" y="317"/>
                    <a:pt x="77" y="317"/>
                    <a:pt x="77" y="317"/>
                  </a:cubicBezTo>
                  <a:cubicBezTo>
                    <a:pt x="77" y="262"/>
                    <a:pt x="77" y="262"/>
                    <a:pt x="77" y="262"/>
                  </a:cubicBezTo>
                  <a:cubicBezTo>
                    <a:pt x="68" y="262"/>
                    <a:pt x="68" y="262"/>
                    <a:pt x="68" y="262"/>
                  </a:cubicBezTo>
                  <a:cubicBezTo>
                    <a:pt x="31" y="262"/>
                    <a:pt x="0" y="231"/>
                    <a:pt x="0" y="194"/>
                  </a:cubicBezTo>
                  <a:cubicBezTo>
                    <a:pt x="0" y="68"/>
                    <a:pt x="0" y="68"/>
                    <a:pt x="0" y="68"/>
                  </a:cubicBezTo>
                  <a:cubicBezTo>
                    <a:pt x="0" y="31"/>
                    <a:pt x="31" y="0"/>
                    <a:pt x="68" y="0"/>
                  </a:cubicBezTo>
                  <a:close/>
                  <a:moveTo>
                    <a:pt x="475" y="62"/>
                  </a:moveTo>
                  <a:cubicBezTo>
                    <a:pt x="424" y="62"/>
                    <a:pt x="424" y="62"/>
                    <a:pt x="424" y="62"/>
                  </a:cubicBezTo>
                  <a:cubicBezTo>
                    <a:pt x="425" y="68"/>
                    <a:pt x="426" y="74"/>
                    <a:pt x="426" y="81"/>
                  </a:cubicBezTo>
                  <a:cubicBezTo>
                    <a:pt x="426" y="206"/>
                    <a:pt x="426" y="206"/>
                    <a:pt x="426" y="206"/>
                  </a:cubicBezTo>
                  <a:cubicBezTo>
                    <a:pt x="426" y="257"/>
                    <a:pt x="384" y="298"/>
                    <a:pt x="333" y="298"/>
                  </a:cubicBezTo>
                  <a:cubicBezTo>
                    <a:pt x="164" y="298"/>
                    <a:pt x="164" y="298"/>
                    <a:pt x="164" y="298"/>
                  </a:cubicBezTo>
                  <a:cubicBezTo>
                    <a:pt x="176" y="314"/>
                    <a:pt x="195" y="323"/>
                    <a:pt x="216" y="323"/>
                  </a:cubicBezTo>
                  <a:cubicBezTo>
                    <a:pt x="410" y="323"/>
                    <a:pt x="410" y="323"/>
                    <a:pt x="410" y="323"/>
                  </a:cubicBezTo>
                  <a:cubicBezTo>
                    <a:pt x="466" y="379"/>
                    <a:pt x="466" y="379"/>
                    <a:pt x="466" y="379"/>
                  </a:cubicBezTo>
                  <a:cubicBezTo>
                    <a:pt x="466" y="323"/>
                    <a:pt x="466" y="323"/>
                    <a:pt x="466" y="323"/>
                  </a:cubicBezTo>
                  <a:cubicBezTo>
                    <a:pt x="475" y="323"/>
                    <a:pt x="475" y="323"/>
                    <a:pt x="475" y="323"/>
                  </a:cubicBezTo>
                  <a:cubicBezTo>
                    <a:pt x="513" y="323"/>
                    <a:pt x="543" y="293"/>
                    <a:pt x="543" y="255"/>
                  </a:cubicBezTo>
                  <a:cubicBezTo>
                    <a:pt x="543" y="130"/>
                    <a:pt x="543" y="130"/>
                    <a:pt x="543" y="130"/>
                  </a:cubicBezTo>
                  <a:cubicBezTo>
                    <a:pt x="543" y="93"/>
                    <a:pt x="513" y="62"/>
                    <a:pt x="475" y="62"/>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3" name="淘宝店chenying0907出品 2"/>
          <p:cNvGrpSpPr/>
          <p:nvPr/>
        </p:nvGrpSpPr>
        <p:grpSpPr>
          <a:xfrm>
            <a:off x="4212160" y="3410025"/>
            <a:ext cx="755381" cy="754371"/>
            <a:chOff x="5616214" y="4546700"/>
            <a:chExt cx="1007174" cy="1005828"/>
          </a:xfrm>
        </p:grpSpPr>
        <p:sp>
          <p:nvSpPr>
            <p:cNvPr id="79" name="淘宝店chenying0907出品 5"/>
            <p:cNvSpPr/>
            <p:nvPr/>
          </p:nvSpPr>
          <p:spPr bwMode="auto">
            <a:xfrm>
              <a:off x="5616214" y="4546700"/>
              <a:ext cx="1007174" cy="1005828"/>
            </a:xfrm>
            <a:prstGeom prst="ellipse">
              <a:avLst/>
            </a:prstGeom>
            <a:solidFill>
              <a:schemeClr val="accent3"/>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33" name="淘宝店chenying0907出品 132"/>
            <p:cNvSpPr/>
            <p:nvPr/>
          </p:nvSpPr>
          <p:spPr>
            <a:xfrm>
              <a:off x="5719739" y="4832000"/>
              <a:ext cx="800124" cy="435228"/>
            </a:xfrm>
            <a:custGeom>
              <a:gdLst>
                <a:gd name="connsiteX0" fmla="*/ 2066619 w 5020531"/>
                <a:gd name="connsiteY0" fmla="*/ 0 h 2730916"/>
                <a:gd name="connsiteX1" fmla="*/ 2434901 w 5020531"/>
                <a:gd name="connsiteY1" fmla="*/ 152548 h 2730916"/>
                <a:gd name="connsiteX2" fmla="*/ 2501636 w 5020531"/>
                <a:gd name="connsiteY2" fmla="*/ 807414 h 2730916"/>
                <a:gd name="connsiteX3" fmla="*/ 2486696 w 5020531"/>
                <a:gd name="connsiteY3" fmla="*/ 825704 h 2730916"/>
                <a:gd name="connsiteX4" fmla="*/ 3000354 w 5020531"/>
                <a:gd name="connsiteY4" fmla="*/ 1691616 h 2730916"/>
                <a:gd name="connsiteX5" fmla="*/ 3025088 w 5020531"/>
                <a:gd name="connsiteY5" fmla="*/ 1689245 h 2730916"/>
                <a:gd name="connsiteX6" fmla="*/ 3124562 w 5020531"/>
                <a:gd name="connsiteY6" fmla="*/ 1698777 h 2730916"/>
                <a:gd name="connsiteX7" fmla="*/ 3220775 w 5020531"/>
                <a:gd name="connsiteY7" fmla="*/ 1727291 h 2730916"/>
                <a:gd name="connsiteX8" fmla="*/ 4183361 w 5020531"/>
                <a:gd name="connsiteY8" fmla="*/ 764705 h 2730916"/>
                <a:gd name="connsiteX9" fmla="*/ 3882688 w 5020531"/>
                <a:gd name="connsiteY9" fmla="*/ 464031 h 2730916"/>
                <a:gd name="connsiteX10" fmla="*/ 5020531 w 5020531"/>
                <a:gd name="connsiteY10" fmla="*/ 179170 h 2730916"/>
                <a:gd name="connsiteX11" fmla="*/ 4735670 w 5020531"/>
                <a:gd name="connsiteY11" fmla="*/ 1317014 h 2730916"/>
                <a:gd name="connsiteX12" fmla="*/ 4470465 w 5020531"/>
                <a:gd name="connsiteY12" fmla="*/ 1051809 h 2730916"/>
                <a:gd name="connsiteX13" fmla="*/ 3507874 w 5020531"/>
                <a:gd name="connsiteY13" fmla="*/ 2014401 h 2730916"/>
                <a:gd name="connsiteX14" fmla="*/ 3536383 w 5020531"/>
                <a:gd name="connsiteY14" fmla="*/ 2110603 h 2730916"/>
                <a:gd name="connsiteX15" fmla="*/ 3393365 w 5020531"/>
                <a:gd name="connsiteY15" fmla="*/ 2578364 h 2730916"/>
                <a:gd name="connsiteX16" fmla="*/ 2656795 w 5020531"/>
                <a:gd name="connsiteY16" fmla="*/ 2578369 h 2730916"/>
                <a:gd name="connsiteX17" fmla="*/ 2590059 w 5020531"/>
                <a:gd name="connsiteY17" fmla="*/ 1923503 h 2730916"/>
                <a:gd name="connsiteX18" fmla="*/ 2596241 w 5020531"/>
                <a:gd name="connsiteY18" fmla="*/ 1915935 h 2730916"/>
                <a:gd name="connsiteX19" fmla="*/ 2077036 w 5020531"/>
                <a:gd name="connsiteY19" fmla="*/ 1040671 h 2730916"/>
                <a:gd name="connsiteX20" fmla="*/ 2066611 w 5020531"/>
                <a:gd name="connsiteY20" fmla="*/ 1041671 h 2730916"/>
                <a:gd name="connsiteX21" fmla="*/ 1967135 w 5020531"/>
                <a:gd name="connsiteY21" fmla="*/ 1032137 h 2730916"/>
                <a:gd name="connsiteX22" fmla="*/ 1873123 w 5020531"/>
                <a:gd name="connsiteY22" fmla="*/ 1004277 h 2730916"/>
                <a:gd name="connsiteX23" fmla="*/ 1004273 w 5020531"/>
                <a:gd name="connsiteY23" fmla="*/ 1873126 h 2730916"/>
                <a:gd name="connsiteX24" fmla="*/ 1032136 w 5020531"/>
                <a:gd name="connsiteY24" fmla="*/ 1967145 h 2730916"/>
                <a:gd name="connsiteX25" fmla="*/ 889117 w 5020531"/>
                <a:gd name="connsiteY25" fmla="*/ 2434906 h 2730916"/>
                <a:gd name="connsiteX26" fmla="*/ 152547 w 5020531"/>
                <a:gd name="connsiteY26" fmla="*/ 2434911 h 2730916"/>
                <a:gd name="connsiteX27" fmla="*/ 152552 w 5020531"/>
                <a:gd name="connsiteY27" fmla="*/ 1698342 h 2730916"/>
                <a:gd name="connsiteX28" fmla="*/ 520836 w 5020531"/>
                <a:gd name="connsiteY28" fmla="*/ 1545793 h 2730916"/>
                <a:gd name="connsiteX29" fmla="*/ 620310 w 5020531"/>
                <a:gd name="connsiteY29" fmla="*/ 1555324 h 2730916"/>
                <a:gd name="connsiteX30" fmla="*/ 714351 w 5020531"/>
                <a:gd name="connsiteY30" fmla="*/ 1583192 h 2730916"/>
                <a:gd name="connsiteX31" fmla="*/ 1583182 w 5020531"/>
                <a:gd name="connsiteY31" fmla="*/ 714361 h 2730916"/>
                <a:gd name="connsiteX32" fmla="*/ 1555312 w 5020531"/>
                <a:gd name="connsiteY32" fmla="*/ 620315 h 2730916"/>
                <a:gd name="connsiteX33" fmla="*/ 1698331 w 5020531"/>
                <a:gd name="connsiteY33" fmla="*/ 152553 h 2730916"/>
                <a:gd name="connsiteX34" fmla="*/ 2066619 w 5020531"/>
                <a:gd name="connsiteY34" fmla="*/ 0 h 27309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20531" h="2730916">
                  <a:moveTo>
                    <a:pt x="2066619" y="0"/>
                  </a:moveTo>
                  <a:cubicBezTo>
                    <a:pt x="2199909" y="4"/>
                    <a:pt x="2333204" y="50851"/>
                    <a:pt x="2434901" y="152548"/>
                  </a:cubicBezTo>
                  <a:cubicBezTo>
                    <a:pt x="2612875" y="330522"/>
                    <a:pt x="2635118" y="605251"/>
                    <a:pt x="2501636" y="807414"/>
                  </a:cubicBezTo>
                  <a:lnTo>
                    <a:pt x="2486696" y="825704"/>
                  </a:lnTo>
                  <a:lnTo>
                    <a:pt x="3000354" y="1691616"/>
                  </a:lnTo>
                  <a:lnTo>
                    <a:pt x="3025088" y="1689245"/>
                  </a:lnTo>
                  <a:cubicBezTo>
                    <a:pt x="3058410" y="1689245"/>
                    <a:pt x="3091732" y="1692422"/>
                    <a:pt x="3124562" y="1698777"/>
                  </a:cubicBezTo>
                  <a:lnTo>
                    <a:pt x="3220775" y="1727291"/>
                  </a:lnTo>
                  <a:lnTo>
                    <a:pt x="4183361" y="764705"/>
                  </a:lnTo>
                  <a:lnTo>
                    <a:pt x="3882688" y="464031"/>
                  </a:lnTo>
                  <a:lnTo>
                    <a:pt x="5020531" y="179170"/>
                  </a:lnTo>
                  <a:lnTo>
                    <a:pt x="4735670" y="1317014"/>
                  </a:lnTo>
                  <a:lnTo>
                    <a:pt x="4470465" y="1051809"/>
                  </a:lnTo>
                  <a:lnTo>
                    <a:pt x="3507874" y="2014401"/>
                  </a:lnTo>
                  <a:lnTo>
                    <a:pt x="3536383" y="2110603"/>
                  </a:lnTo>
                  <a:cubicBezTo>
                    <a:pt x="3568163" y="2274751"/>
                    <a:pt x="3520489" y="2451239"/>
                    <a:pt x="3393365" y="2578364"/>
                  </a:cubicBezTo>
                  <a:cubicBezTo>
                    <a:pt x="3189965" y="2781764"/>
                    <a:pt x="2860194" y="2781768"/>
                    <a:pt x="2656795" y="2578369"/>
                  </a:cubicBezTo>
                  <a:cubicBezTo>
                    <a:pt x="2478821" y="2400395"/>
                    <a:pt x="2456577" y="2125667"/>
                    <a:pt x="2590059" y="1923503"/>
                  </a:cubicBezTo>
                  <a:lnTo>
                    <a:pt x="2596241" y="1915935"/>
                  </a:lnTo>
                  <a:lnTo>
                    <a:pt x="2077036" y="1040671"/>
                  </a:lnTo>
                  <a:lnTo>
                    <a:pt x="2066611" y="1041671"/>
                  </a:lnTo>
                  <a:cubicBezTo>
                    <a:pt x="2033288" y="1041671"/>
                    <a:pt x="1999964" y="1038493"/>
                    <a:pt x="1967135" y="1032137"/>
                  </a:cubicBezTo>
                  <a:lnTo>
                    <a:pt x="1873123" y="1004277"/>
                  </a:lnTo>
                  <a:lnTo>
                    <a:pt x="1004273" y="1873126"/>
                  </a:lnTo>
                  <a:lnTo>
                    <a:pt x="1032136" y="1967145"/>
                  </a:lnTo>
                  <a:cubicBezTo>
                    <a:pt x="1063915" y="2131293"/>
                    <a:pt x="1016242" y="2307781"/>
                    <a:pt x="889117" y="2434906"/>
                  </a:cubicBezTo>
                  <a:cubicBezTo>
                    <a:pt x="685718" y="2638306"/>
                    <a:pt x="355946" y="2638311"/>
                    <a:pt x="152547" y="2434911"/>
                  </a:cubicBezTo>
                  <a:cubicBezTo>
                    <a:pt x="-50851" y="2231513"/>
                    <a:pt x="-50851" y="1901745"/>
                    <a:pt x="152552" y="1698342"/>
                  </a:cubicBezTo>
                  <a:cubicBezTo>
                    <a:pt x="254250" y="1596644"/>
                    <a:pt x="387545" y="1545789"/>
                    <a:pt x="520836" y="1545793"/>
                  </a:cubicBezTo>
                  <a:cubicBezTo>
                    <a:pt x="554158" y="1545792"/>
                    <a:pt x="587481" y="1548968"/>
                    <a:pt x="620310" y="1555324"/>
                  </a:cubicBezTo>
                  <a:lnTo>
                    <a:pt x="714351" y="1583192"/>
                  </a:lnTo>
                  <a:lnTo>
                    <a:pt x="1583182" y="714361"/>
                  </a:lnTo>
                  <a:lnTo>
                    <a:pt x="1555312" y="620315"/>
                  </a:lnTo>
                  <a:cubicBezTo>
                    <a:pt x="1523533" y="456167"/>
                    <a:pt x="1571206" y="279679"/>
                    <a:pt x="1698331" y="152553"/>
                  </a:cubicBezTo>
                  <a:cubicBezTo>
                    <a:pt x="1800034" y="50852"/>
                    <a:pt x="1933324" y="0"/>
                    <a:pt x="20666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pic>
        <p:nvPicPr>
          <p:cNvPr id="3074" name="Picture 2" descr="E:\ufeils\ppt\PIC\image 212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0542" y="1333100"/>
            <a:ext cx="2179019" cy="2179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par>
                                <p:cTn id="15" presetID="53" presetClass="entr" presetSubtype="16" fill="hold" nodeType="withEffect">
                                  <p:stCondLst>
                                    <p:cond delay="40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par>
                          <p:cTn id="20" fill="hold" nodeType="afterGroup">
                            <p:stCondLst>
                              <p:cond delay="900"/>
                            </p:stCondLst>
                            <p:childTnLst>
                              <p:par>
                                <p:cTn id="21" presetID="16" presetClass="entr" presetSubtype="21"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barn(inVertical)">
                                      <p:cBhvr>
                                        <p:cTn id="23" dur="500"/>
                                        <p:tgtEl>
                                          <p:spTgt spid="8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arn(inVertical)">
                                      <p:cBhvr>
                                        <p:cTn id="26" dur="500"/>
                                        <p:tgtEl>
                                          <p:spTgt spid="8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barn(inVertical)">
                                      <p:cBhvr>
                                        <p:cTn id="29" dur="500"/>
                                        <p:tgtEl>
                                          <p:spTgt spid="89"/>
                                        </p:tgtEl>
                                      </p:cBhvr>
                                    </p:animEffect>
                                  </p:childTnLst>
                                </p:cTn>
                              </p:par>
                            </p:childTnLst>
                          </p:cTn>
                        </p:par>
                        <p:par>
                          <p:cTn id="30" fill="hold" nodeType="afterGroup">
                            <p:stCondLst>
                              <p:cond delay="1400"/>
                            </p:stCondLst>
                            <p:childTnLst>
                              <p:par>
                                <p:cTn id="31" presetID="2" presetClass="entr" presetSubtype="2" fill="hold" grpId="0" nodeType="afterEffect">
                                  <p:stCondLst>
                                    <p:cond delay="0"/>
                                  </p:stCondLst>
                                  <p:childTnLst>
                                    <p:set>
                                      <p:cBhvr>
                                        <p:cTn id="32" dur="1" fill="hold">
                                          <p:stCondLst>
                                            <p:cond delay="0"/>
                                          </p:stCondLst>
                                        </p:cTn>
                                        <p:tgtEl>
                                          <p:spTgt spid="49">
                                            <p:txEl>
                                              <p:pRg st="0" end="0"/>
                                            </p:txEl>
                                          </p:spTgt>
                                        </p:tgtEl>
                                        <p:attrNameLst>
                                          <p:attrName>style.visibility</p:attrName>
                                        </p:attrNameLst>
                                      </p:cBhvr>
                                      <p:to>
                                        <p:strVal val="visible"/>
                                      </p:to>
                                    </p:set>
                                    <p:anim calcmode="lin" valueType="num">
                                      <p:cBhvr additive="base">
                                        <p:cTn id="33"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900"/>
                            </p:stCondLst>
                            <p:childTnLst>
                              <p:par>
                                <p:cTn id="36" presetID="16" presetClass="entr" presetSubtype="21"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barn(inVertical)">
                                      <p:cBhvr>
                                        <p:cTn id="38" dur="500"/>
                                        <p:tgtEl>
                                          <p:spTgt spid="71"/>
                                        </p:tgtEl>
                                      </p:cBhvr>
                                    </p:animEffect>
                                  </p:childTnLst>
                                </p:cTn>
                              </p:par>
                            </p:childTnLst>
                          </p:cTn>
                        </p:par>
                        <p:par>
                          <p:cTn id="39" fill="hold" nodeType="afterGroup">
                            <p:stCondLst>
                              <p:cond delay="2400"/>
                            </p:stCondLst>
                            <p:childTnLst>
                              <p:par>
                                <p:cTn id="40" presetID="16" presetClass="entr" presetSubtype="2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barn(inVertical)">
                                      <p:cBhvr>
                                        <p:cTn id="42" dur="500"/>
                                        <p:tgtEl>
                                          <p:spTgt spid="90"/>
                                        </p:tgtEl>
                                      </p:cBhvr>
                                    </p:animEffect>
                                  </p:childTnLst>
                                </p:cTn>
                              </p:par>
                            </p:childTnLst>
                          </p:cTn>
                        </p:par>
                        <p:par>
                          <p:cTn id="43" fill="hold" nodeType="afterGroup">
                            <p:stCondLst>
                              <p:cond delay="2900"/>
                            </p:stCondLst>
                            <p:childTnLst>
                              <p:par>
                                <p:cTn id="44" presetID="53" presetClass="entr" presetSubtype="16"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53" presetClass="entr" presetSubtype="16" fill="hold" nodeType="withEffect">
                                  <p:stCondLst>
                                    <p:cond delay="20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par>
                                <p:cTn id="54" presetID="53" presetClass="entr" presetSubtype="16" fill="hold" nodeType="withEffect">
                                  <p:stCondLst>
                                    <p:cond delay="4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60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nodeType="afterGroup">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2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60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8" grpId="0"/>
      <p:bldP spid="49" grpId="0" build="p"/>
      <p:bldP spid="37" grpId="0" animBg="1"/>
      <p:bldP spid="85" grpId="0" animBg="1"/>
      <p:bldP spid="87" grpId="0" animBg="1"/>
      <p:bldP spid="88" grpId="0"/>
      <p:bldP spid="89" grpId="0"/>
      <p:bldP spid="90" grpId="0"/>
      <p:bldP spid="9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人员配置</a:t>
            </a:r>
            <a:endParaRPr lang="zh-CN" altLang="en-US"/>
          </a:p>
        </p:txBody>
      </p:sp>
      <p:sp>
        <p:nvSpPr>
          <p:cNvPr id="203" name="TextBox 17"/>
          <p:cNvSpPr txBox="1"/>
          <p:nvPr/>
        </p:nvSpPr>
        <p:spPr>
          <a:xfrm>
            <a:off x="770536" y="4177605"/>
            <a:ext cx="1354538" cy="184666"/>
          </a:xfrm>
          <a:prstGeom prst="rect">
            <a:avLst/>
          </a:prstGeom>
          <a:noFill/>
        </p:spPr>
        <p:txBody>
          <a:bodyPr wrap="square" lIns="0" tIns="0" rIns="0" bIns="0" rtlCol="0">
            <a:spAutoFit/>
          </a:bodyPr>
          <a:lstStyle/>
          <a:p>
            <a:pPr algn="just"/>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04" name="淘宝店chenying0907出品 203"/>
          <p:cNvGrpSpPr/>
          <p:nvPr/>
        </p:nvGrpSpPr>
        <p:grpSpPr>
          <a:xfrm>
            <a:off x="571500" y="1190452"/>
            <a:ext cx="1752609" cy="1752521"/>
            <a:chOff x="666740" y="1614416"/>
            <a:chExt cx="2282516" cy="2575350"/>
          </a:xfrm>
          <a:effectLst/>
        </p:grpSpPr>
        <p:sp>
          <p:nvSpPr>
            <p:cNvPr id="205" name="淘宝店chenying0907出品 5"/>
            <p:cNvSpPr/>
            <p:nvPr/>
          </p:nvSpPr>
          <p:spPr bwMode="auto">
            <a:xfrm rot="5400000">
              <a:off x="520323" y="1760833"/>
              <a:ext cx="2575350" cy="2282516"/>
            </a:xfrm>
            <a:prstGeom prst="ellipse">
              <a:avLst/>
            </a:prstGeom>
            <a:solidFill>
              <a:schemeClr val="tx1">
                <a:lumMod val="65000"/>
                <a:lumOff val="3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淘宝店chenying0907出品 5"/>
            <p:cNvSpPr/>
            <p:nvPr/>
          </p:nvSpPr>
          <p:spPr bwMode="auto">
            <a:xfrm rot="5400000">
              <a:off x="647919"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07" name="淘宝店chenying0907出品 206"/>
            <p:cNvSpPr/>
            <p:nvPr/>
          </p:nvSpPr>
          <p:spPr>
            <a:xfrm>
              <a:off x="978087" y="1972348"/>
              <a:ext cx="1659822" cy="1859488"/>
            </a:xfrm>
            <a:prstGeom prst="ellipse">
              <a:avLst/>
            </a:prstGeom>
            <a:blipFill dpi="0" rotWithShape="1">
              <a:blip r:embed="rId3">
                <a:extLst>
                  <a:ext uri="{28A0092B-C50C-407E-A947-70E740481C1C}">
                    <a14:useLocalDpi xmlns:a14="http://schemas.microsoft.com/office/drawing/2010/main" val="0"/>
                  </a:ext>
                </a:extLst>
              </a:blip>
              <a:stretch>
                <a:fillRect l="-18758" t="-1637" r="-18758" b="-36869"/>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08" name="圆角淘宝店chenying0907出品 207"/>
          <p:cNvSpPr/>
          <p:nvPr/>
        </p:nvSpPr>
        <p:spPr>
          <a:xfrm>
            <a:off x="787035" y="3307539"/>
            <a:ext cx="1321539" cy="290325"/>
          </a:xfrm>
          <a:prstGeom prst="roundRect">
            <a:avLst>
              <a:gd name="adj" fmla="val 50000"/>
            </a:avLst>
          </a:prstGeom>
          <a:solidFill>
            <a:schemeClr val="tx1">
              <a:lumMod val="65000"/>
              <a:lumOff val="35000"/>
            </a:schemeClr>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209" name="TextBox 12"/>
          <p:cNvSpPr txBox="1"/>
          <p:nvPr/>
        </p:nvSpPr>
        <p:spPr>
          <a:xfrm>
            <a:off x="1159265" y="3337286"/>
            <a:ext cx="577081" cy="230833"/>
          </a:xfrm>
          <a:prstGeom prst="rect">
            <a:avLst/>
          </a:prstGeom>
          <a:noFill/>
        </p:spPr>
        <p:txBody>
          <a:bodyPr wrap="none" lIns="0" tIns="0" rIns="0" bIns="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待用名</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10" name="TextBox 16"/>
          <p:cNvSpPr txBox="1"/>
          <p:nvPr/>
        </p:nvSpPr>
        <p:spPr>
          <a:xfrm>
            <a:off x="675405" y="3751902"/>
            <a:ext cx="1544800" cy="300208"/>
          </a:xfrm>
          <a:prstGeom prst="rect">
            <a:avLst/>
          </a:prstGeom>
          <a:noFill/>
        </p:spPr>
        <p:txBody>
          <a:bodyPr wrap="square" lIns="68702" tIns="34352" rIns="68702" bIns="34352" rtlCol="0">
            <a:spAutoFit/>
          </a:bodyPr>
          <a:lstStyle/>
          <a:p>
            <a:pPr algn="ct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1" name="TextBox 17"/>
          <p:cNvSpPr txBox="1"/>
          <p:nvPr/>
        </p:nvSpPr>
        <p:spPr>
          <a:xfrm>
            <a:off x="2824123" y="4177605"/>
            <a:ext cx="1354538" cy="184666"/>
          </a:xfrm>
          <a:prstGeom prst="rect">
            <a:avLst/>
          </a:prstGeom>
          <a:noFill/>
        </p:spPr>
        <p:txBody>
          <a:bodyPr wrap="square" lIns="0" tIns="0" rIns="0" bIns="0" rtlCol="0">
            <a:spAutoFit/>
          </a:bodyPr>
          <a:lstStyle/>
          <a:p>
            <a:pPr algn="just"/>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2" name="淘宝店chenying0907出品 211"/>
          <p:cNvGrpSpPr/>
          <p:nvPr/>
        </p:nvGrpSpPr>
        <p:grpSpPr>
          <a:xfrm>
            <a:off x="2654297" y="1190452"/>
            <a:ext cx="1752609" cy="1752521"/>
            <a:chOff x="3527265" y="1614416"/>
            <a:chExt cx="2282516" cy="2575350"/>
          </a:xfrm>
          <a:effectLst/>
        </p:grpSpPr>
        <p:sp>
          <p:nvSpPr>
            <p:cNvPr id="213" name="淘宝店chenying0907出品 5"/>
            <p:cNvSpPr/>
            <p:nvPr/>
          </p:nvSpPr>
          <p:spPr bwMode="auto">
            <a:xfrm rot="5400000">
              <a:off x="3380848" y="1760833"/>
              <a:ext cx="2575350" cy="2282516"/>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淘宝店chenying0907出品 5"/>
            <p:cNvSpPr/>
            <p:nvPr/>
          </p:nvSpPr>
          <p:spPr bwMode="auto">
            <a:xfrm rot="5400000">
              <a:off x="3508444" y="1873921"/>
              <a:ext cx="2320158" cy="2056340"/>
            </a:xfrm>
            <a:prstGeom prst="ellipse">
              <a:avLst/>
            </a:prstGeom>
            <a:gradFill flip="none" rotWithShape="1">
              <a:gsLst>
                <a:gs pos="0">
                  <a:schemeClr val="bg1">
                    <a:lumMod val="97000"/>
                  </a:schemeClr>
                </a:gs>
                <a:gs pos="100000">
                  <a:schemeClr val="bg1">
                    <a:lumMod val="85000"/>
                  </a:schemeClr>
                </a:gs>
              </a:gsLst>
              <a:lin ang="18900000" scaled="1"/>
            </a:gra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15" name="淘宝店chenying0907出品 214"/>
            <p:cNvSpPr/>
            <p:nvPr/>
          </p:nvSpPr>
          <p:spPr>
            <a:xfrm>
              <a:off x="3838612" y="1972348"/>
              <a:ext cx="1659822" cy="1859488"/>
            </a:xfrm>
            <a:prstGeom prst="ellipse">
              <a:avLst/>
            </a:prstGeom>
            <a:blipFill dpi="0" rotWithShape="1">
              <a:blip r:embed="rId4">
                <a:extLst>
                  <a:ext uri="{28A0092B-C50C-407E-A947-70E740481C1C}">
                    <a14:useLocalDpi xmlns:a14="http://schemas.microsoft.com/office/drawing/2010/main" val="0"/>
                  </a:ext>
                </a:extLst>
              </a:blip>
              <a:stretch>
                <a:fillRect l="-11941" t="-12387" r="-11941" b="-12387"/>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16" name="圆角淘宝店chenying0907出品 215"/>
          <p:cNvSpPr/>
          <p:nvPr/>
        </p:nvSpPr>
        <p:spPr>
          <a:xfrm>
            <a:off x="2840623" y="3307539"/>
            <a:ext cx="1321539" cy="290325"/>
          </a:xfrm>
          <a:prstGeom prst="roundRect">
            <a:avLst>
              <a:gd name="adj" fmla="val 50000"/>
            </a:avLst>
          </a:prstGeom>
          <a:solidFill>
            <a:schemeClr val="accent1"/>
          </a:solidFill>
          <a:ln w="19050">
            <a:noFill/>
          </a:ln>
          <a:effectLst/>
        </p:spPr>
        <p:txBody>
          <a:bodyPr vert="horz" wrap="square" lIns="68580" tIns="34290" rIns="68580" bIns="3429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sp>
        <p:nvSpPr>
          <p:cNvPr id="217" name="TextBox 12"/>
          <p:cNvSpPr txBox="1"/>
          <p:nvPr/>
        </p:nvSpPr>
        <p:spPr>
          <a:xfrm>
            <a:off x="3212853" y="3337286"/>
            <a:ext cx="577081" cy="230833"/>
          </a:xfrm>
          <a:prstGeom prst="rect">
            <a:avLst/>
          </a:prstGeom>
          <a:noFill/>
        </p:spPr>
        <p:txBody>
          <a:bodyPr wrap="none" lIns="0" tIns="0" rIns="0" bIns="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待用名</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18" name="TextBox 16"/>
          <p:cNvSpPr txBox="1"/>
          <p:nvPr/>
        </p:nvSpPr>
        <p:spPr>
          <a:xfrm>
            <a:off x="2728993" y="3751902"/>
            <a:ext cx="1544800" cy="300208"/>
          </a:xfrm>
          <a:prstGeom prst="rect">
            <a:avLst/>
          </a:prstGeom>
          <a:noFill/>
        </p:spPr>
        <p:txBody>
          <a:bodyPr wrap="square" lIns="68702" tIns="34352" rIns="68702" bIns="34352" rtlCol="0">
            <a:spAutoFit/>
          </a:bodyPr>
          <a:lstStyle/>
          <a:p>
            <a:pPr algn="ct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9" name="TextBox 17"/>
          <p:cNvSpPr txBox="1"/>
          <p:nvPr/>
        </p:nvSpPr>
        <p:spPr>
          <a:xfrm>
            <a:off x="4969517" y="4177605"/>
            <a:ext cx="1354538" cy="184666"/>
          </a:xfrm>
          <a:prstGeom prst="rect">
            <a:avLst/>
          </a:prstGeom>
          <a:noFill/>
        </p:spPr>
        <p:txBody>
          <a:bodyPr wrap="square" lIns="0" tIns="0" rIns="0" bIns="0" rtlCol="0">
            <a:spAutoFit/>
          </a:bodyPr>
          <a:lstStyle/>
          <a:p>
            <a:pPr algn="just"/>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0" name="淘宝店chenying0907出品 219"/>
          <p:cNvGrpSpPr/>
          <p:nvPr/>
        </p:nvGrpSpPr>
        <p:grpSpPr>
          <a:xfrm>
            <a:off x="4737095" y="1190452"/>
            <a:ext cx="1752609" cy="1752521"/>
            <a:chOff x="6387790" y="1614416"/>
            <a:chExt cx="2282516" cy="2575350"/>
          </a:xfrm>
          <a:effectLst/>
        </p:grpSpPr>
        <p:sp>
          <p:nvSpPr>
            <p:cNvPr id="221" name="淘宝店chenying0907出品 5"/>
            <p:cNvSpPr/>
            <p:nvPr/>
          </p:nvSpPr>
          <p:spPr bwMode="auto">
            <a:xfrm rot="5400000">
              <a:off x="6241373" y="1760833"/>
              <a:ext cx="2575350" cy="2282516"/>
            </a:xfrm>
            <a:prstGeom prst="ellipse">
              <a:avLst/>
            </a:prstGeom>
            <a:solidFill>
              <a:schemeClr val="tx1">
                <a:lumMod val="65000"/>
                <a:lumOff val="3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淘宝店chenying0907出品 5"/>
            <p:cNvSpPr/>
            <p:nvPr/>
          </p:nvSpPr>
          <p:spPr bwMode="auto">
            <a:xfrm rot="5400000">
              <a:off x="6368969"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23" name="淘宝店chenying0907出品 222"/>
            <p:cNvSpPr/>
            <p:nvPr/>
          </p:nvSpPr>
          <p:spPr>
            <a:xfrm>
              <a:off x="6699137" y="1972348"/>
              <a:ext cx="1659822" cy="1859488"/>
            </a:xfrm>
            <a:prstGeom prst="ellipse">
              <a:avLst/>
            </a:prstGeom>
            <a:blipFill dpi="0" rotWithShape="1">
              <a:blip r:embed="rId5">
                <a:extLst>
                  <a:ext uri="{28A0092B-C50C-407E-A947-70E740481C1C}">
                    <a14:useLocalDpi xmlns:a14="http://schemas.microsoft.com/office/drawing/2010/main" val="0"/>
                  </a:ext>
                </a:extLst>
              </a:blip>
              <a:stretch>
                <a:fillRect l="-45102" t="-10317" r="-57560" b="-173161"/>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24" name="圆角淘宝店chenying0907出品 223"/>
          <p:cNvSpPr/>
          <p:nvPr/>
        </p:nvSpPr>
        <p:spPr>
          <a:xfrm>
            <a:off x="4986017" y="3307539"/>
            <a:ext cx="1321539" cy="290325"/>
          </a:xfrm>
          <a:prstGeom prst="roundRect">
            <a:avLst>
              <a:gd name="adj" fmla="val 50000"/>
            </a:avLst>
          </a:prstGeom>
          <a:solidFill>
            <a:schemeClr val="tx1">
              <a:lumMod val="65000"/>
              <a:lumOff val="35000"/>
            </a:schemeClr>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225" name="TextBox 12"/>
          <p:cNvSpPr txBox="1"/>
          <p:nvPr/>
        </p:nvSpPr>
        <p:spPr>
          <a:xfrm>
            <a:off x="5358246" y="3337286"/>
            <a:ext cx="577081" cy="230833"/>
          </a:xfrm>
          <a:prstGeom prst="rect">
            <a:avLst/>
          </a:prstGeom>
          <a:noFill/>
        </p:spPr>
        <p:txBody>
          <a:bodyPr wrap="none" lIns="0" tIns="0" rIns="0" bIns="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待用名</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26" name="TextBox 16"/>
          <p:cNvSpPr txBox="1"/>
          <p:nvPr/>
        </p:nvSpPr>
        <p:spPr>
          <a:xfrm>
            <a:off x="4874387" y="3751902"/>
            <a:ext cx="1544800" cy="300208"/>
          </a:xfrm>
          <a:prstGeom prst="rect">
            <a:avLst/>
          </a:prstGeom>
          <a:noFill/>
        </p:spPr>
        <p:txBody>
          <a:bodyPr wrap="square" lIns="68702" tIns="34352" rIns="68702" bIns="34352" rtlCol="0">
            <a:spAutoFit/>
          </a:bodyPr>
          <a:lstStyle/>
          <a:p>
            <a:pPr algn="ct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TextBox 17"/>
          <p:cNvSpPr txBox="1"/>
          <p:nvPr/>
        </p:nvSpPr>
        <p:spPr>
          <a:xfrm>
            <a:off x="7018927" y="4177605"/>
            <a:ext cx="1354538" cy="184666"/>
          </a:xfrm>
          <a:prstGeom prst="rect">
            <a:avLst/>
          </a:prstGeom>
          <a:noFill/>
        </p:spPr>
        <p:txBody>
          <a:bodyPr wrap="square" lIns="0" tIns="0" rIns="0" bIns="0" rtlCol="0">
            <a:spAutoFit/>
          </a:bodyPr>
          <a:lstStyle/>
          <a:p>
            <a:pPr algn="just"/>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输入简要文字内容，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8" name="淘宝店chenying0907出品 227"/>
          <p:cNvGrpSpPr/>
          <p:nvPr/>
        </p:nvGrpSpPr>
        <p:grpSpPr>
          <a:xfrm>
            <a:off x="6819891" y="1190452"/>
            <a:ext cx="1752609" cy="1752521"/>
            <a:chOff x="9248314" y="1614416"/>
            <a:chExt cx="2282516" cy="2575350"/>
          </a:xfrm>
          <a:effectLst/>
        </p:grpSpPr>
        <p:sp>
          <p:nvSpPr>
            <p:cNvPr id="229" name="淘宝店chenying0907出品 5"/>
            <p:cNvSpPr/>
            <p:nvPr/>
          </p:nvSpPr>
          <p:spPr bwMode="auto">
            <a:xfrm rot="5400000">
              <a:off x="9101897" y="1760833"/>
              <a:ext cx="2575350" cy="2282516"/>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淘宝店chenying0907出品 5"/>
            <p:cNvSpPr/>
            <p:nvPr/>
          </p:nvSpPr>
          <p:spPr bwMode="auto">
            <a:xfrm rot="5400000">
              <a:off x="9229493"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31" name="淘宝店chenying0907出品 230"/>
            <p:cNvSpPr/>
            <p:nvPr/>
          </p:nvSpPr>
          <p:spPr>
            <a:xfrm>
              <a:off x="9559661" y="1972348"/>
              <a:ext cx="1659822" cy="1859488"/>
            </a:xfrm>
            <a:prstGeom prst="ellipse">
              <a:avLst/>
            </a:prstGeom>
            <a:blipFill dpi="0" rotWithShape="1">
              <a:blip r:embed="rId6">
                <a:extLst>
                  <a:ext uri="{28A0092B-C50C-407E-A947-70E740481C1C}">
                    <a14:useLocalDpi xmlns:a14="http://schemas.microsoft.com/office/drawing/2010/main" val="0"/>
                  </a:ext>
                </a:extLst>
              </a:blip>
              <a:stretch>
                <a:fillRect l="-114623" r="-19937" b="-67695"/>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32" name="圆角淘宝店chenying0907出品 231"/>
          <p:cNvSpPr/>
          <p:nvPr/>
        </p:nvSpPr>
        <p:spPr>
          <a:xfrm>
            <a:off x="7035426" y="3307539"/>
            <a:ext cx="1321539" cy="290325"/>
          </a:xfrm>
          <a:prstGeom prst="roundRect">
            <a:avLst>
              <a:gd name="adj" fmla="val 50000"/>
            </a:avLst>
          </a:prstGeom>
          <a:solidFill>
            <a:schemeClr val="accent1"/>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233" name="TextBox 12"/>
          <p:cNvSpPr txBox="1"/>
          <p:nvPr/>
        </p:nvSpPr>
        <p:spPr>
          <a:xfrm>
            <a:off x="7407656" y="3337286"/>
            <a:ext cx="577081" cy="230833"/>
          </a:xfrm>
          <a:prstGeom prst="rect">
            <a:avLst/>
          </a:prstGeom>
          <a:noFill/>
        </p:spPr>
        <p:txBody>
          <a:bodyPr wrap="none" lIns="0" tIns="0" rIns="0" bIns="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待用名</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34" name="TextBox 16"/>
          <p:cNvSpPr txBox="1"/>
          <p:nvPr/>
        </p:nvSpPr>
        <p:spPr>
          <a:xfrm>
            <a:off x="6923796" y="3751903"/>
            <a:ext cx="1544800" cy="346374"/>
          </a:xfrm>
          <a:prstGeom prst="rect">
            <a:avLst/>
          </a:prstGeom>
          <a:noFill/>
        </p:spPr>
        <p:txBody>
          <a:bodyPr wrap="square" lIns="68702" tIns="34352" rIns="68702" bIns="34352" rtlCol="0">
            <a:spAutoFit/>
          </a:bodyPr>
          <a:lstStyle/>
          <a:p>
            <a:pPr algn="ct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6" name="淘宝店chenying0907出品 151"/>
          <p:cNvSpPr>
            <a:spLocks noEditPoints="1"/>
          </p:cNvSpPr>
          <p:nvPr/>
        </p:nvSpPr>
        <p:spPr bwMode="auto">
          <a:xfrm>
            <a:off x="292857" y="386072"/>
            <a:ext cx="143864" cy="215370"/>
          </a:xfrm>
          <a:custGeom>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68580" tIns="34290" rIns="68580" bIns="34290"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p:cTn id="7" dur="500" fill="hold"/>
                                        <p:tgtEl>
                                          <p:spTgt spid="204"/>
                                        </p:tgtEl>
                                        <p:attrNameLst>
                                          <p:attrName>ppt_w</p:attrName>
                                        </p:attrNameLst>
                                      </p:cBhvr>
                                      <p:tavLst>
                                        <p:tav tm="0">
                                          <p:val>
                                            <p:fltVal val="0"/>
                                          </p:val>
                                        </p:tav>
                                        <p:tav tm="100000">
                                          <p:val>
                                            <p:strVal val="#ppt_w"/>
                                          </p:val>
                                        </p:tav>
                                      </p:tavLst>
                                    </p:anim>
                                    <p:anim calcmode="lin" valueType="num">
                                      <p:cBhvr>
                                        <p:cTn id="8" dur="500" fill="hold"/>
                                        <p:tgtEl>
                                          <p:spTgt spid="204"/>
                                        </p:tgtEl>
                                        <p:attrNameLst>
                                          <p:attrName>ppt_h</p:attrName>
                                        </p:attrNameLst>
                                      </p:cBhvr>
                                      <p:tavLst>
                                        <p:tav tm="0">
                                          <p:val>
                                            <p:fltVal val="0"/>
                                          </p:val>
                                        </p:tav>
                                        <p:tav tm="100000">
                                          <p:val>
                                            <p:strVal val="#ppt_h"/>
                                          </p:val>
                                        </p:tav>
                                      </p:tavLst>
                                    </p:anim>
                                    <p:animEffect transition="in" filter="fade">
                                      <p:cBhvr>
                                        <p:cTn id="9" dur="500"/>
                                        <p:tgtEl>
                                          <p:spTgt spid="204"/>
                                        </p:tgtEl>
                                      </p:cBhvr>
                                    </p:animEffect>
                                    <p:anim calcmode="lin" valueType="num">
                                      <p:cBhvr>
                                        <p:cTn id="10" dur="500" fill="hold"/>
                                        <p:tgtEl>
                                          <p:spTgt spid="204"/>
                                        </p:tgtEl>
                                        <p:attrNameLst>
                                          <p:attrName>ppt_x</p:attrName>
                                        </p:attrNameLst>
                                      </p:cBhvr>
                                      <p:tavLst>
                                        <p:tav tm="0">
                                          <p:val>
                                            <p:fltVal val="0.5"/>
                                          </p:val>
                                        </p:tav>
                                        <p:tav tm="100000">
                                          <p:val>
                                            <p:strVal val="#ppt_x"/>
                                          </p:val>
                                        </p:tav>
                                      </p:tavLst>
                                    </p:anim>
                                    <p:anim calcmode="lin" valueType="num">
                                      <p:cBhvr>
                                        <p:cTn id="11" dur="500" fill="hold"/>
                                        <p:tgtEl>
                                          <p:spTgt spid="20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300"/>
                                  </p:stCondLst>
                                  <p:childTnLst>
                                    <p:set>
                                      <p:cBhvr>
                                        <p:cTn id="13" dur="1" fill="hold">
                                          <p:stCondLst>
                                            <p:cond delay="0"/>
                                          </p:stCondLst>
                                        </p:cTn>
                                        <p:tgtEl>
                                          <p:spTgt spid="212"/>
                                        </p:tgtEl>
                                        <p:attrNameLst>
                                          <p:attrName>style.visibility</p:attrName>
                                        </p:attrNameLst>
                                      </p:cBhvr>
                                      <p:to>
                                        <p:strVal val="visible"/>
                                      </p:to>
                                    </p:set>
                                    <p:anim calcmode="lin" valueType="num">
                                      <p:cBhvr>
                                        <p:cTn id="14" dur="500" fill="hold"/>
                                        <p:tgtEl>
                                          <p:spTgt spid="212"/>
                                        </p:tgtEl>
                                        <p:attrNameLst>
                                          <p:attrName>ppt_w</p:attrName>
                                        </p:attrNameLst>
                                      </p:cBhvr>
                                      <p:tavLst>
                                        <p:tav tm="0">
                                          <p:val>
                                            <p:fltVal val="0"/>
                                          </p:val>
                                        </p:tav>
                                        <p:tav tm="100000">
                                          <p:val>
                                            <p:strVal val="#ppt_w"/>
                                          </p:val>
                                        </p:tav>
                                      </p:tavLst>
                                    </p:anim>
                                    <p:anim calcmode="lin" valueType="num">
                                      <p:cBhvr>
                                        <p:cTn id="15" dur="500" fill="hold"/>
                                        <p:tgtEl>
                                          <p:spTgt spid="212"/>
                                        </p:tgtEl>
                                        <p:attrNameLst>
                                          <p:attrName>ppt_h</p:attrName>
                                        </p:attrNameLst>
                                      </p:cBhvr>
                                      <p:tavLst>
                                        <p:tav tm="0">
                                          <p:val>
                                            <p:fltVal val="0"/>
                                          </p:val>
                                        </p:tav>
                                        <p:tav tm="100000">
                                          <p:val>
                                            <p:strVal val="#ppt_h"/>
                                          </p:val>
                                        </p:tav>
                                      </p:tavLst>
                                    </p:anim>
                                    <p:animEffect transition="in" filter="fade">
                                      <p:cBhvr>
                                        <p:cTn id="16" dur="500"/>
                                        <p:tgtEl>
                                          <p:spTgt spid="212"/>
                                        </p:tgtEl>
                                      </p:cBhvr>
                                    </p:animEffect>
                                    <p:anim calcmode="lin" valueType="num">
                                      <p:cBhvr>
                                        <p:cTn id="17" dur="500" fill="hold"/>
                                        <p:tgtEl>
                                          <p:spTgt spid="212"/>
                                        </p:tgtEl>
                                        <p:attrNameLst>
                                          <p:attrName>ppt_x</p:attrName>
                                        </p:attrNameLst>
                                      </p:cBhvr>
                                      <p:tavLst>
                                        <p:tav tm="0">
                                          <p:val>
                                            <p:fltVal val="0.5"/>
                                          </p:val>
                                        </p:tav>
                                        <p:tav tm="100000">
                                          <p:val>
                                            <p:strVal val="#ppt_x"/>
                                          </p:val>
                                        </p:tav>
                                      </p:tavLst>
                                    </p:anim>
                                    <p:anim calcmode="lin" valueType="num">
                                      <p:cBhvr>
                                        <p:cTn id="18" dur="500" fill="hold"/>
                                        <p:tgtEl>
                                          <p:spTgt spid="2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600"/>
                                  </p:stCondLst>
                                  <p:childTnLst>
                                    <p:set>
                                      <p:cBhvr>
                                        <p:cTn id="20" dur="1" fill="hold">
                                          <p:stCondLst>
                                            <p:cond delay="0"/>
                                          </p:stCondLst>
                                        </p:cTn>
                                        <p:tgtEl>
                                          <p:spTgt spid="220"/>
                                        </p:tgtEl>
                                        <p:attrNameLst>
                                          <p:attrName>style.visibility</p:attrName>
                                        </p:attrNameLst>
                                      </p:cBhvr>
                                      <p:to>
                                        <p:strVal val="visible"/>
                                      </p:to>
                                    </p:set>
                                    <p:anim calcmode="lin" valueType="num">
                                      <p:cBhvr>
                                        <p:cTn id="21" dur="500" fill="hold"/>
                                        <p:tgtEl>
                                          <p:spTgt spid="220"/>
                                        </p:tgtEl>
                                        <p:attrNameLst>
                                          <p:attrName>ppt_w</p:attrName>
                                        </p:attrNameLst>
                                      </p:cBhvr>
                                      <p:tavLst>
                                        <p:tav tm="0">
                                          <p:val>
                                            <p:fltVal val="0"/>
                                          </p:val>
                                        </p:tav>
                                        <p:tav tm="100000">
                                          <p:val>
                                            <p:strVal val="#ppt_w"/>
                                          </p:val>
                                        </p:tav>
                                      </p:tavLst>
                                    </p:anim>
                                    <p:anim calcmode="lin" valueType="num">
                                      <p:cBhvr>
                                        <p:cTn id="22" dur="500" fill="hold"/>
                                        <p:tgtEl>
                                          <p:spTgt spid="220"/>
                                        </p:tgtEl>
                                        <p:attrNameLst>
                                          <p:attrName>ppt_h</p:attrName>
                                        </p:attrNameLst>
                                      </p:cBhvr>
                                      <p:tavLst>
                                        <p:tav tm="0">
                                          <p:val>
                                            <p:fltVal val="0"/>
                                          </p:val>
                                        </p:tav>
                                        <p:tav tm="100000">
                                          <p:val>
                                            <p:strVal val="#ppt_h"/>
                                          </p:val>
                                        </p:tav>
                                      </p:tavLst>
                                    </p:anim>
                                    <p:animEffect transition="in" filter="fade">
                                      <p:cBhvr>
                                        <p:cTn id="23" dur="500"/>
                                        <p:tgtEl>
                                          <p:spTgt spid="220"/>
                                        </p:tgtEl>
                                      </p:cBhvr>
                                    </p:animEffect>
                                    <p:anim calcmode="lin" valueType="num">
                                      <p:cBhvr>
                                        <p:cTn id="24" dur="500" fill="hold"/>
                                        <p:tgtEl>
                                          <p:spTgt spid="220"/>
                                        </p:tgtEl>
                                        <p:attrNameLst>
                                          <p:attrName>ppt_x</p:attrName>
                                        </p:attrNameLst>
                                      </p:cBhvr>
                                      <p:tavLst>
                                        <p:tav tm="0">
                                          <p:val>
                                            <p:fltVal val="0.5"/>
                                          </p:val>
                                        </p:tav>
                                        <p:tav tm="100000">
                                          <p:val>
                                            <p:strVal val="#ppt_x"/>
                                          </p:val>
                                        </p:tav>
                                      </p:tavLst>
                                    </p:anim>
                                    <p:anim calcmode="lin" valueType="num">
                                      <p:cBhvr>
                                        <p:cTn id="25" dur="500" fill="hold"/>
                                        <p:tgtEl>
                                          <p:spTgt spid="22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900"/>
                                  </p:stCondLst>
                                  <p:childTnLst>
                                    <p:set>
                                      <p:cBhvr>
                                        <p:cTn id="27" dur="1" fill="hold">
                                          <p:stCondLst>
                                            <p:cond delay="0"/>
                                          </p:stCondLst>
                                        </p:cTn>
                                        <p:tgtEl>
                                          <p:spTgt spid="228"/>
                                        </p:tgtEl>
                                        <p:attrNameLst>
                                          <p:attrName>style.visibility</p:attrName>
                                        </p:attrNameLst>
                                      </p:cBhvr>
                                      <p:to>
                                        <p:strVal val="visible"/>
                                      </p:to>
                                    </p:set>
                                    <p:anim calcmode="lin" valueType="num">
                                      <p:cBhvr>
                                        <p:cTn id="28" dur="500" fill="hold"/>
                                        <p:tgtEl>
                                          <p:spTgt spid="228"/>
                                        </p:tgtEl>
                                        <p:attrNameLst>
                                          <p:attrName>ppt_w</p:attrName>
                                        </p:attrNameLst>
                                      </p:cBhvr>
                                      <p:tavLst>
                                        <p:tav tm="0">
                                          <p:val>
                                            <p:fltVal val="0"/>
                                          </p:val>
                                        </p:tav>
                                        <p:tav tm="100000">
                                          <p:val>
                                            <p:strVal val="#ppt_w"/>
                                          </p:val>
                                        </p:tav>
                                      </p:tavLst>
                                    </p:anim>
                                    <p:anim calcmode="lin" valueType="num">
                                      <p:cBhvr>
                                        <p:cTn id="29" dur="500" fill="hold"/>
                                        <p:tgtEl>
                                          <p:spTgt spid="228"/>
                                        </p:tgtEl>
                                        <p:attrNameLst>
                                          <p:attrName>ppt_h</p:attrName>
                                        </p:attrNameLst>
                                      </p:cBhvr>
                                      <p:tavLst>
                                        <p:tav tm="0">
                                          <p:val>
                                            <p:fltVal val="0"/>
                                          </p:val>
                                        </p:tav>
                                        <p:tav tm="100000">
                                          <p:val>
                                            <p:strVal val="#ppt_h"/>
                                          </p:val>
                                        </p:tav>
                                      </p:tavLst>
                                    </p:anim>
                                    <p:animEffect transition="in" filter="fade">
                                      <p:cBhvr>
                                        <p:cTn id="30" dur="500"/>
                                        <p:tgtEl>
                                          <p:spTgt spid="228"/>
                                        </p:tgtEl>
                                      </p:cBhvr>
                                    </p:animEffect>
                                    <p:anim calcmode="lin" valueType="num">
                                      <p:cBhvr>
                                        <p:cTn id="31" dur="500" fill="hold"/>
                                        <p:tgtEl>
                                          <p:spTgt spid="228"/>
                                        </p:tgtEl>
                                        <p:attrNameLst>
                                          <p:attrName>ppt_x</p:attrName>
                                        </p:attrNameLst>
                                      </p:cBhvr>
                                      <p:tavLst>
                                        <p:tav tm="0">
                                          <p:val>
                                            <p:fltVal val="0.5"/>
                                          </p:val>
                                        </p:tav>
                                        <p:tav tm="100000">
                                          <p:val>
                                            <p:strVal val="#ppt_x"/>
                                          </p:val>
                                        </p:tav>
                                      </p:tavLst>
                                    </p:anim>
                                    <p:anim calcmode="lin" valueType="num">
                                      <p:cBhvr>
                                        <p:cTn id="32" dur="500" fill="hold"/>
                                        <p:tgtEl>
                                          <p:spTgt spid="228"/>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1400"/>
                            </p:stCondLst>
                            <p:childTnLst>
                              <p:par>
                                <p:cTn id="34" presetID="16" presetClass="entr" presetSubtype="21" fill="hold" grpId="0" nodeType="after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barn(inVertical)">
                                      <p:cBhvr>
                                        <p:cTn id="36" dur="500"/>
                                        <p:tgtEl>
                                          <p:spTgt spid="20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8"/>
                                        </p:tgtEl>
                                        <p:attrNameLst>
                                          <p:attrName>style.visibility</p:attrName>
                                        </p:attrNameLst>
                                      </p:cBhvr>
                                      <p:to>
                                        <p:strVal val="visible"/>
                                      </p:to>
                                    </p:set>
                                    <p:animEffect transition="in" filter="barn(inVertical)">
                                      <p:cBhvr>
                                        <p:cTn id="39" dur="500"/>
                                        <p:tgtEl>
                                          <p:spTgt spid="20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barn(inVertical)">
                                      <p:cBhvr>
                                        <p:cTn id="42" dur="500"/>
                                        <p:tgtEl>
                                          <p:spTgt spid="20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animEffect transition="in" filter="barn(inVertical)">
                                      <p:cBhvr>
                                        <p:cTn id="45" dur="500"/>
                                        <p:tgtEl>
                                          <p:spTgt spid="210"/>
                                        </p:tgtEl>
                                      </p:cBhvr>
                                    </p:animEffect>
                                  </p:childTnLst>
                                </p:cTn>
                              </p:par>
                              <p:par>
                                <p:cTn id="46" presetID="16" presetClass="entr" presetSubtype="21" fill="hold" grpId="0" nodeType="withEffect">
                                  <p:stCondLst>
                                    <p:cond delay="300"/>
                                  </p:stCondLst>
                                  <p:childTnLst>
                                    <p:set>
                                      <p:cBhvr>
                                        <p:cTn id="47" dur="1" fill="hold">
                                          <p:stCondLst>
                                            <p:cond delay="0"/>
                                          </p:stCondLst>
                                        </p:cTn>
                                        <p:tgtEl>
                                          <p:spTgt spid="211"/>
                                        </p:tgtEl>
                                        <p:attrNameLst>
                                          <p:attrName>style.visibility</p:attrName>
                                        </p:attrNameLst>
                                      </p:cBhvr>
                                      <p:to>
                                        <p:strVal val="visible"/>
                                      </p:to>
                                    </p:set>
                                    <p:animEffect transition="in" filter="barn(inVertical)">
                                      <p:cBhvr>
                                        <p:cTn id="48" dur="500"/>
                                        <p:tgtEl>
                                          <p:spTgt spid="211"/>
                                        </p:tgtEl>
                                      </p:cBhvr>
                                    </p:animEffect>
                                  </p:childTnLst>
                                </p:cTn>
                              </p:par>
                              <p:par>
                                <p:cTn id="49" presetID="16" presetClass="entr" presetSubtype="21" fill="hold" grpId="0" nodeType="withEffect">
                                  <p:stCondLst>
                                    <p:cond delay="300"/>
                                  </p:stCondLst>
                                  <p:childTnLst>
                                    <p:set>
                                      <p:cBhvr>
                                        <p:cTn id="50" dur="1" fill="hold">
                                          <p:stCondLst>
                                            <p:cond delay="0"/>
                                          </p:stCondLst>
                                        </p:cTn>
                                        <p:tgtEl>
                                          <p:spTgt spid="216"/>
                                        </p:tgtEl>
                                        <p:attrNameLst>
                                          <p:attrName>style.visibility</p:attrName>
                                        </p:attrNameLst>
                                      </p:cBhvr>
                                      <p:to>
                                        <p:strVal val="visible"/>
                                      </p:to>
                                    </p:set>
                                    <p:animEffect transition="in" filter="barn(inVertical)">
                                      <p:cBhvr>
                                        <p:cTn id="51" dur="500"/>
                                        <p:tgtEl>
                                          <p:spTgt spid="216"/>
                                        </p:tgtEl>
                                      </p:cBhvr>
                                    </p:animEffect>
                                  </p:childTnLst>
                                </p:cTn>
                              </p:par>
                              <p:par>
                                <p:cTn id="52" presetID="16" presetClass="entr" presetSubtype="21" fill="hold" grpId="0" nodeType="withEffect">
                                  <p:stCondLst>
                                    <p:cond delay="300"/>
                                  </p:stCondLst>
                                  <p:childTnLst>
                                    <p:set>
                                      <p:cBhvr>
                                        <p:cTn id="53" dur="1" fill="hold">
                                          <p:stCondLst>
                                            <p:cond delay="0"/>
                                          </p:stCondLst>
                                        </p:cTn>
                                        <p:tgtEl>
                                          <p:spTgt spid="217"/>
                                        </p:tgtEl>
                                        <p:attrNameLst>
                                          <p:attrName>style.visibility</p:attrName>
                                        </p:attrNameLst>
                                      </p:cBhvr>
                                      <p:to>
                                        <p:strVal val="visible"/>
                                      </p:to>
                                    </p:set>
                                    <p:animEffect transition="in" filter="barn(inVertical)">
                                      <p:cBhvr>
                                        <p:cTn id="54" dur="500"/>
                                        <p:tgtEl>
                                          <p:spTgt spid="217"/>
                                        </p:tgtEl>
                                      </p:cBhvr>
                                    </p:animEffect>
                                  </p:childTnLst>
                                </p:cTn>
                              </p:par>
                              <p:par>
                                <p:cTn id="55" presetID="16" presetClass="entr" presetSubtype="21" fill="hold" grpId="0" nodeType="withEffect">
                                  <p:stCondLst>
                                    <p:cond delay="300"/>
                                  </p:stCondLst>
                                  <p:childTnLst>
                                    <p:set>
                                      <p:cBhvr>
                                        <p:cTn id="56" dur="1" fill="hold">
                                          <p:stCondLst>
                                            <p:cond delay="0"/>
                                          </p:stCondLst>
                                        </p:cTn>
                                        <p:tgtEl>
                                          <p:spTgt spid="218"/>
                                        </p:tgtEl>
                                        <p:attrNameLst>
                                          <p:attrName>style.visibility</p:attrName>
                                        </p:attrNameLst>
                                      </p:cBhvr>
                                      <p:to>
                                        <p:strVal val="visible"/>
                                      </p:to>
                                    </p:set>
                                    <p:animEffect transition="in" filter="barn(inVertical)">
                                      <p:cBhvr>
                                        <p:cTn id="57" dur="500"/>
                                        <p:tgtEl>
                                          <p:spTgt spid="218"/>
                                        </p:tgtEl>
                                      </p:cBhvr>
                                    </p:animEffect>
                                  </p:childTnLst>
                                </p:cTn>
                              </p:par>
                              <p:par>
                                <p:cTn id="58" presetID="16" presetClass="entr" presetSubtype="21" fill="hold" grpId="0" nodeType="withEffect">
                                  <p:stCondLst>
                                    <p:cond delay="600"/>
                                  </p:stCondLst>
                                  <p:childTnLst>
                                    <p:set>
                                      <p:cBhvr>
                                        <p:cTn id="59" dur="1" fill="hold">
                                          <p:stCondLst>
                                            <p:cond delay="0"/>
                                          </p:stCondLst>
                                        </p:cTn>
                                        <p:tgtEl>
                                          <p:spTgt spid="219"/>
                                        </p:tgtEl>
                                        <p:attrNameLst>
                                          <p:attrName>style.visibility</p:attrName>
                                        </p:attrNameLst>
                                      </p:cBhvr>
                                      <p:to>
                                        <p:strVal val="visible"/>
                                      </p:to>
                                    </p:set>
                                    <p:animEffect transition="in" filter="barn(inVertical)">
                                      <p:cBhvr>
                                        <p:cTn id="60" dur="500"/>
                                        <p:tgtEl>
                                          <p:spTgt spid="219"/>
                                        </p:tgtEl>
                                      </p:cBhvr>
                                    </p:animEffect>
                                  </p:childTnLst>
                                </p:cTn>
                              </p:par>
                              <p:par>
                                <p:cTn id="61" presetID="16" presetClass="entr" presetSubtype="21" fill="hold" grpId="0" nodeType="withEffect">
                                  <p:stCondLst>
                                    <p:cond delay="600"/>
                                  </p:stCondLst>
                                  <p:childTnLst>
                                    <p:set>
                                      <p:cBhvr>
                                        <p:cTn id="62" dur="1" fill="hold">
                                          <p:stCondLst>
                                            <p:cond delay="0"/>
                                          </p:stCondLst>
                                        </p:cTn>
                                        <p:tgtEl>
                                          <p:spTgt spid="224"/>
                                        </p:tgtEl>
                                        <p:attrNameLst>
                                          <p:attrName>style.visibility</p:attrName>
                                        </p:attrNameLst>
                                      </p:cBhvr>
                                      <p:to>
                                        <p:strVal val="visible"/>
                                      </p:to>
                                    </p:set>
                                    <p:animEffect transition="in" filter="barn(inVertical)">
                                      <p:cBhvr>
                                        <p:cTn id="63" dur="500"/>
                                        <p:tgtEl>
                                          <p:spTgt spid="224"/>
                                        </p:tgtEl>
                                      </p:cBhvr>
                                    </p:animEffect>
                                  </p:childTnLst>
                                </p:cTn>
                              </p:par>
                              <p:par>
                                <p:cTn id="64" presetID="16" presetClass="entr" presetSubtype="21" fill="hold" grpId="0" nodeType="withEffect">
                                  <p:stCondLst>
                                    <p:cond delay="600"/>
                                  </p:stCondLst>
                                  <p:childTnLst>
                                    <p:set>
                                      <p:cBhvr>
                                        <p:cTn id="65" dur="1" fill="hold">
                                          <p:stCondLst>
                                            <p:cond delay="0"/>
                                          </p:stCondLst>
                                        </p:cTn>
                                        <p:tgtEl>
                                          <p:spTgt spid="225"/>
                                        </p:tgtEl>
                                        <p:attrNameLst>
                                          <p:attrName>style.visibility</p:attrName>
                                        </p:attrNameLst>
                                      </p:cBhvr>
                                      <p:to>
                                        <p:strVal val="visible"/>
                                      </p:to>
                                    </p:set>
                                    <p:animEffect transition="in" filter="barn(inVertical)">
                                      <p:cBhvr>
                                        <p:cTn id="66" dur="500"/>
                                        <p:tgtEl>
                                          <p:spTgt spid="225"/>
                                        </p:tgtEl>
                                      </p:cBhvr>
                                    </p:animEffect>
                                  </p:childTnLst>
                                </p:cTn>
                              </p:par>
                              <p:par>
                                <p:cTn id="67" presetID="16" presetClass="entr" presetSubtype="21" fill="hold" grpId="0" nodeType="withEffect">
                                  <p:stCondLst>
                                    <p:cond delay="600"/>
                                  </p:stCondLst>
                                  <p:childTnLst>
                                    <p:set>
                                      <p:cBhvr>
                                        <p:cTn id="68" dur="1" fill="hold">
                                          <p:stCondLst>
                                            <p:cond delay="0"/>
                                          </p:stCondLst>
                                        </p:cTn>
                                        <p:tgtEl>
                                          <p:spTgt spid="226"/>
                                        </p:tgtEl>
                                        <p:attrNameLst>
                                          <p:attrName>style.visibility</p:attrName>
                                        </p:attrNameLst>
                                      </p:cBhvr>
                                      <p:to>
                                        <p:strVal val="visible"/>
                                      </p:to>
                                    </p:set>
                                    <p:animEffect transition="in" filter="barn(inVertical)">
                                      <p:cBhvr>
                                        <p:cTn id="69" dur="500"/>
                                        <p:tgtEl>
                                          <p:spTgt spid="226"/>
                                        </p:tgtEl>
                                      </p:cBhvr>
                                    </p:animEffect>
                                  </p:childTnLst>
                                </p:cTn>
                              </p:par>
                              <p:par>
                                <p:cTn id="70" presetID="16" presetClass="entr" presetSubtype="21" fill="hold" grpId="0" nodeType="withEffect">
                                  <p:stCondLst>
                                    <p:cond delay="900"/>
                                  </p:stCondLst>
                                  <p:childTnLst>
                                    <p:set>
                                      <p:cBhvr>
                                        <p:cTn id="71" dur="1" fill="hold">
                                          <p:stCondLst>
                                            <p:cond delay="0"/>
                                          </p:stCondLst>
                                        </p:cTn>
                                        <p:tgtEl>
                                          <p:spTgt spid="227"/>
                                        </p:tgtEl>
                                        <p:attrNameLst>
                                          <p:attrName>style.visibility</p:attrName>
                                        </p:attrNameLst>
                                      </p:cBhvr>
                                      <p:to>
                                        <p:strVal val="visible"/>
                                      </p:to>
                                    </p:set>
                                    <p:animEffect transition="in" filter="barn(inVertical)">
                                      <p:cBhvr>
                                        <p:cTn id="72" dur="500"/>
                                        <p:tgtEl>
                                          <p:spTgt spid="227"/>
                                        </p:tgtEl>
                                      </p:cBhvr>
                                    </p:animEffect>
                                  </p:childTnLst>
                                </p:cTn>
                              </p:par>
                              <p:par>
                                <p:cTn id="73" presetID="16" presetClass="entr" presetSubtype="21" fill="hold" grpId="0" nodeType="withEffect">
                                  <p:stCondLst>
                                    <p:cond delay="900"/>
                                  </p:stCondLst>
                                  <p:childTnLst>
                                    <p:set>
                                      <p:cBhvr>
                                        <p:cTn id="74" dur="1" fill="hold">
                                          <p:stCondLst>
                                            <p:cond delay="0"/>
                                          </p:stCondLst>
                                        </p:cTn>
                                        <p:tgtEl>
                                          <p:spTgt spid="232"/>
                                        </p:tgtEl>
                                        <p:attrNameLst>
                                          <p:attrName>style.visibility</p:attrName>
                                        </p:attrNameLst>
                                      </p:cBhvr>
                                      <p:to>
                                        <p:strVal val="visible"/>
                                      </p:to>
                                    </p:set>
                                    <p:animEffect transition="in" filter="barn(inVertical)">
                                      <p:cBhvr>
                                        <p:cTn id="75" dur="500"/>
                                        <p:tgtEl>
                                          <p:spTgt spid="232"/>
                                        </p:tgtEl>
                                      </p:cBhvr>
                                    </p:animEffect>
                                  </p:childTnLst>
                                </p:cTn>
                              </p:par>
                              <p:par>
                                <p:cTn id="76" presetID="16" presetClass="entr" presetSubtype="21" fill="hold" grpId="0" nodeType="withEffect">
                                  <p:stCondLst>
                                    <p:cond delay="900"/>
                                  </p:stCondLst>
                                  <p:childTnLst>
                                    <p:set>
                                      <p:cBhvr>
                                        <p:cTn id="77" dur="1" fill="hold">
                                          <p:stCondLst>
                                            <p:cond delay="0"/>
                                          </p:stCondLst>
                                        </p:cTn>
                                        <p:tgtEl>
                                          <p:spTgt spid="233"/>
                                        </p:tgtEl>
                                        <p:attrNameLst>
                                          <p:attrName>style.visibility</p:attrName>
                                        </p:attrNameLst>
                                      </p:cBhvr>
                                      <p:to>
                                        <p:strVal val="visible"/>
                                      </p:to>
                                    </p:set>
                                    <p:animEffect transition="in" filter="barn(inVertical)">
                                      <p:cBhvr>
                                        <p:cTn id="78" dur="500"/>
                                        <p:tgtEl>
                                          <p:spTgt spid="233"/>
                                        </p:tgtEl>
                                      </p:cBhvr>
                                    </p:animEffect>
                                  </p:childTnLst>
                                </p:cTn>
                              </p:par>
                              <p:par>
                                <p:cTn id="79" presetID="16" presetClass="entr" presetSubtype="21" fill="hold" grpId="0" nodeType="withEffect">
                                  <p:stCondLst>
                                    <p:cond delay="900"/>
                                  </p:stCondLst>
                                  <p:childTnLst>
                                    <p:set>
                                      <p:cBhvr>
                                        <p:cTn id="80" dur="1" fill="hold">
                                          <p:stCondLst>
                                            <p:cond delay="0"/>
                                          </p:stCondLst>
                                        </p:cTn>
                                        <p:tgtEl>
                                          <p:spTgt spid="234"/>
                                        </p:tgtEl>
                                        <p:attrNameLst>
                                          <p:attrName>style.visibility</p:attrName>
                                        </p:attrNameLst>
                                      </p:cBhvr>
                                      <p:to>
                                        <p:strVal val="visible"/>
                                      </p:to>
                                    </p:set>
                                    <p:animEffect transition="in" filter="barn(inVertical)">
                                      <p:cBhvr>
                                        <p:cTn id="81"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8" grpId="0" animBg="1"/>
      <p:bldP spid="209" grpId="0"/>
      <p:bldP spid="210" grpId="0"/>
      <p:bldP spid="211" grpId="0"/>
      <p:bldP spid="216" grpId="0" animBg="1"/>
      <p:bldP spid="217" grpId="0"/>
      <p:bldP spid="218" grpId="0"/>
      <p:bldP spid="219" grpId="0"/>
      <p:bldP spid="224" grpId="0" animBg="1"/>
      <p:bldP spid="225" grpId="0"/>
      <p:bldP spid="226" grpId="0"/>
      <p:bldP spid="227" grpId="0"/>
      <p:bldP spid="232" grpId="0" animBg="1"/>
      <p:bldP spid="233" grpId="0"/>
      <p:bldP spid="23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 name="ISPRING_RESOURCE_PATHS_HASH_PRESENTER" val="784a32c9e72dfa581c1154dbffffe6599c24b67"/>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
      <a:dk1>
        <a:sysClr val="windowText" lastClr="000000"/>
      </a:dk1>
      <a:lt1>
        <a:sysClr val="window" lastClr="FFFFFF"/>
      </a:lt1>
      <a:dk2>
        <a:srgbClr val="FFFFFF"/>
      </a:dk2>
      <a:lt2>
        <a:srgbClr val="18B4C3"/>
      </a:lt2>
      <a:accent1>
        <a:srgbClr val="BD0000"/>
      </a:accent1>
      <a:accent2>
        <a:srgbClr val="FFC000"/>
      </a:accent2>
      <a:accent3>
        <a:srgbClr val="40464A"/>
      </a:accent3>
      <a:accent4>
        <a:srgbClr val="9CC35D"/>
      </a:accent4>
      <a:accent5>
        <a:srgbClr val="FFFFFF"/>
      </a:accent5>
      <a:accent6>
        <a:srgbClr val="FF6600"/>
      </a:accent6>
      <a:hlink>
        <a:srgbClr val="FFFFFF"/>
      </a:hlink>
      <a:folHlink>
        <a:srgbClr val="FFFFFF"/>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437</Paragraphs>
  <Slides>43</Slides>
  <Notes>43</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43</vt:i4>
      </vt:variant>
    </vt:vector>
  </HeadingPairs>
  <TitlesOfParts>
    <vt:vector baseType="lpstr" size="57">
      <vt:lpstr>Arial</vt:lpstr>
      <vt:lpstr>Calibri</vt:lpstr>
      <vt:lpstr>宋体</vt:lpstr>
      <vt:lpstr>微软雅黑</vt:lpstr>
      <vt:lpstr>Swis721 Lt BT</vt:lpstr>
      <vt:lpstr>LilyUPC</vt:lpstr>
      <vt:lpstr>Impact</vt:lpstr>
      <vt:lpstr>Gisha</vt:lpstr>
      <vt:lpstr>Agency FB</vt:lpstr>
      <vt:lpstr>Wingdings</vt:lpstr>
      <vt:lpstr>造字工房悦黑（非商用）常规体</vt:lpstr>
      <vt:lpstr>微软雅黑 Light</vt:lpstr>
      <vt:lpstr>Meiryo</vt:lpstr>
      <vt:lpstr>Office 主题​​</vt:lpstr>
      <vt:lpstr>PowerPoint Presentation</vt:lpstr>
      <vt:lpstr>PowerPoint Presentation</vt:lpstr>
      <vt:lpstr>PowerPoint Presentation</vt:lpstr>
      <vt:lpstr>PowerPoint Presentation</vt:lpstr>
      <vt:lpstr>活动背景</vt:lpstr>
      <vt:lpstr>宗旨和目标</vt:lpstr>
      <vt:lpstr>活动意义</vt:lpstr>
      <vt:lpstr>活动负责人</vt:lpstr>
      <vt:lpstr>人员配置</vt:lpstr>
      <vt:lpstr>时间地点</vt:lpstr>
      <vt:lpstr>PowerPoint Presentation</vt:lpstr>
      <vt:lpstr>活动主题</vt:lpstr>
      <vt:lpstr>活动内容</vt:lpstr>
      <vt:lpstr>进度规划</vt:lpstr>
      <vt:lpstr>诚邀嘉宾</vt:lpstr>
      <vt:lpstr>执行策略</vt:lpstr>
      <vt:lpstr>奖项设计</vt:lpstr>
      <vt:lpstr>PowerPoint Presentation</vt:lpstr>
      <vt:lpstr>广告宣传</vt:lpstr>
      <vt:lpstr>赞助方案</vt:lpstr>
      <vt:lpstr>诚邀合作商</vt:lpstr>
      <vt:lpstr>活动选址</vt:lpstr>
      <vt:lpstr>场地布置</vt:lpstr>
      <vt:lpstr>现场掌控</vt:lpstr>
      <vt:lpstr>PowerPoint Presentation</vt:lpstr>
      <vt:lpstr>不确定因素</vt:lpstr>
      <vt:lpstr>损耗问题</vt:lpstr>
      <vt:lpstr>应变措施</vt:lpstr>
      <vt:lpstr>执行细节</vt:lpstr>
      <vt:lpstr>PowerPoint Presentation</vt:lpstr>
      <vt:lpstr>成本预算</vt:lpstr>
      <vt:lpstr>资金分配</vt:lpstr>
      <vt:lpstr>物料清单</vt:lpstr>
      <vt:lpstr>其它成本</vt:lpstr>
      <vt:lpstr>PowerPoint Presentation</vt:lpstr>
      <vt:lpstr>预期成效</vt:lpstr>
      <vt:lpstr>效果评估</vt:lpstr>
      <vt:lpstr>突发情况应对</vt:lpstr>
      <vt:lpstr>备用图表</vt:lpstr>
      <vt:lpstr>备用图表</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566</cp:revision>
  <dcterms:created xsi:type="dcterms:W3CDTF">2015-04-24T01:01:00Z</dcterms:created>
  <dcterms:modified xsi:type="dcterms:W3CDTF">2023-05-08T06:39:44Z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