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9" r:id="rId6"/>
    <p:sldId id="260" r:id="rId7"/>
    <p:sldId id="261" r:id="rId8"/>
    <p:sldId id="281" r:id="rId9"/>
    <p:sldId id="300" r:id="rId10"/>
    <p:sldId id="308" r:id="rId11"/>
    <p:sldId id="263" r:id="rId12"/>
    <p:sldId id="272" r:id="rId13"/>
    <p:sldId id="278" r:id="rId14"/>
    <p:sldId id="279" r:id="rId15"/>
    <p:sldId id="313" r:id="rId16"/>
    <p:sldId id="321" r:id="rId17"/>
  </p:sldIdLst>
  <p:sldSz cx="9144000" cy="5143500" type="screen16x9"/>
  <p:notesSz cx="6858000" cy="9144000"/>
  <p:embeddedFontLst>
    <p:embeddedFont>
      <p:font typeface="黑体" panose="02010609060101010101" charset="-122"/>
      <p:regular r:id="rId19"/>
    </p:embeddedFont>
    <p:embeddedFont>
      <p:font typeface="方正兰亭特黑简体" panose="02000000000000000000" pitchFamily="2" charset="-122"/>
      <p:regular r:id="rId20"/>
    </p:embeddedFont>
    <p:embeddedFont>
      <p:font typeface="张海山锐线体简" panose="02000000000000000000" pitchFamily="2" charset="-122"/>
      <p:regular r:id="rId21"/>
    </p:embeddedFont>
    <p:embeddedFont>
      <p:font typeface="方正兰亭细黑_GBK" panose="02000000000000000000" pitchFamily="2" charset="-122"/>
      <p:regular r:id="rId22"/>
    </p:embeddedFont>
    <p:embeddedFont>
      <p:font typeface="Watford DB" pitchFamily="2" charset="0"/>
      <p:regular r:id="rId23"/>
    </p:embeddedFont>
    <p:embeddedFont>
      <p:font typeface="方正兰亭细黑_GBK_M" panose="02010600010101010101" pitchFamily="2" charset="2"/>
      <p:regular r:id="rId24"/>
    </p:embeddedFont>
    <p:embeddedFont>
      <p:font typeface="微软雅黑" panose="020B0503020204020204" charset="-122"/>
      <p:regular r:id="rId25"/>
    </p:embeddedFont>
    <p:embeddedFont>
      <p:font typeface="Earth" panose="020B0500000000000000" pitchFamily="34" charset="0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52"/>
      </p:cViewPr>
      <p:guideLst>
        <p:guide orient="horz" pos="1610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tags" Target="tags/tag73.xml" /><Relationship Id="rId19" Type="http://schemas.openxmlformats.org/officeDocument/2006/relationships/font" Target="fonts/font1.fntdata" /><Relationship Id="rId2" Type="http://schemas.openxmlformats.org/officeDocument/2006/relationships/slideMaster" Target="slideMasters/slideMaster2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26" Type="http://schemas.openxmlformats.org/officeDocument/2006/relationships/font" Target="fonts/font8.fntdata" /><Relationship Id="rId27" Type="http://schemas.openxmlformats.org/officeDocument/2006/relationships/font" Target="fonts/font9.fntdata" /><Relationship Id="rId28" Type="http://schemas.openxmlformats.org/officeDocument/2006/relationships/font" Target="fonts/font10.fntdata" /><Relationship Id="rId29" Type="http://schemas.openxmlformats.org/officeDocument/2006/relationships/font" Target="fonts/font11.fntdata" /><Relationship Id="rId3" Type="http://schemas.openxmlformats.org/officeDocument/2006/relationships/notesMaster" Target="notesMasters/notesMaster1.xml" /><Relationship Id="rId30" Type="http://schemas.openxmlformats.org/officeDocument/2006/relationships/font" Target="fonts/font12.fntdata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版权声明：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版权声明：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14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版权声明：</a:t>
            </a:r>
            <a:r>
              <a:rPr lang="en-US" altLang="zh-CN"/>
              <a:t>300</a:t>
            </a:r>
            <a:r>
              <a:rPr lang="zh-CN" altLang="en-US"/>
              <a:t>套精品模板商业授权，请联系</a:t>
            </a:r>
            <a:r>
              <a:rPr lang="en-US" altLang="zh-CN"/>
              <a:t>【</a:t>
            </a:r>
            <a:r>
              <a:rPr lang="zh-CN" altLang="en-US"/>
              <a:t>锐旗设计</a:t>
            </a:r>
            <a:r>
              <a:rPr lang="en-US" altLang="zh-CN"/>
              <a:t>】:https://9ppt.taobao.com</a:t>
            </a:r>
            <a:r>
              <a:rPr lang="zh-CN" altLang="en-US"/>
              <a:t>，专业</a:t>
            </a:r>
            <a:r>
              <a:rPr lang="en-US" altLang="zh-CN"/>
              <a:t>PPT</a:t>
            </a:r>
            <a:r>
              <a:rPr lang="zh-CN" altLang="en-US"/>
              <a:t>老师为你解决所有</a:t>
            </a:r>
            <a:r>
              <a:rPr lang="en-US" altLang="zh-CN"/>
              <a:t>PPT</a:t>
            </a:r>
            <a:r>
              <a:rPr lang="zh-CN" altLang="en-US"/>
              <a:t>问题！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tags" Target="../tags/tag6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jpeg" /><Relationship Id="rId4" Type="http://schemas.openxmlformats.org/officeDocument/2006/relationships/tags" Target="../tags/tag7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jpeg" /><Relationship Id="rId4" Type="http://schemas.openxmlformats.org/officeDocument/2006/relationships/tags" Target="../tags/tag7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jpeg" /><Relationship Id="rId4" Type="http://schemas.openxmlformats.org/officeDocument/2006/relationships/tags" Target="../tags/tag7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tags" Target="../tags/tag6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tags" Target="../tags/tag6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jpeg" /><Relationship Id="rId4" Type="http://schemas.openxmlformats.org/officeDocument/2006/relationships/tags" Target="../tags/tag6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jpeg" /><Relationship Id="rId4" Type="http://schemas.openxmlformats.org/officeDocument/2006/relationships/tags" Target="../tags/tag6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jpeg" /><Relationship Id="rId4" Type="http://schemas.openxmlformats.org/officeDocument/2006/relationships/tags" Target="../tags/tag6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Relationship Id="rId4" Type="http://schemas.openxmlformats.org/officeDocument/2006/relationships/tags" Target="../tags/tag6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jpeg" /><Relationship Id="rId4" Type="http://schemas.openxmlformats.org/officeDocument/2006/relationships/tags" Target="../tags/tag6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Relationship Id="rId4" Type="http://schemas.openxmlformats.org/officeDocument/2006/relationships/tags" Target="../tags/tag6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4286249" y="13417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199789" y="-136338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457264" y="-14859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572000" y="-32461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645918" y="1047750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3919301" y="3492542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797002" y="70902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768539" y="28682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37816" y="151731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79043" y="35662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30323" y="455034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7432889" y="125615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447402" y="471226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467005" y="3324810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48954" y="1816569"/>
            <a:ext cx="1206500" cy="5835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PPT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汇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94346" y="4283316"/>
            <a:ext cx="1769384" cy="563661"/>
            <a:chOff x="494346" y="4283316"/>
            <a:chExt cx="1769384" cy="563661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800100" y="4543200"/>
              <a:ext cx="78209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47350" y="4283316"/>
              <a:ext cx="1135380" cy="274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>
                  <a:solidFill>
                    <a:srgbClr val="C00000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宣传部干事</a:t>
              </a:r>
              <a:endParaRPr lang="zh-CN" altLang="en-US" sz="1200" spc="300">
                <a:solidFill>
                  <a:srgbClr val="C0000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7350" y="4572657"/>
              <a:ext cx="1516380" cy="274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>
                  <a:solidFill>
                    <a:srgbClr val="C00000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研究生会副主席</a:t>
              </a:r>
              <a:endParaRPr lang="zh-CN" altLang="en-US" sz="1200" spc="300">
                <a:solidFill>
                  <a:srgbClr val="C0000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94346" y="4306671"/>
              <a:ext cx="212885" cy="212885"/>
              <a:chOff x="494346" y="4306671"/>
              <a:chExt cx="212885" cy="212885"/>
            </a:xfrm>
            <a:solidFill>
              <a:srgbClr val="C00000"/>
            </a:solidFill>
          </p:grpSpPr>
          <p:sp>
            <p:nvSpPr>
              <p:cNvPr id="42" name="圆角矩形 41"/>
              <p:cNvSpPr/>
              <p:nvPr/>
            </p:nvSpPr>
            <p:spPr>
              <a:xfrm>
                <a:off x="494346" y="4306671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1" name="Picture 7" descr="F:\0PPT素材\zzz0g0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4109" y="4337785"/>
                <a:ext cx="133357" cy="150656"/>
              </a:xfrm>
              <a:prstGeom prst="rect">
                <a:avLst/>
              </a:prstGeom>
              <a:grpFill/>
            </p:spPr>
          </p:pic>
        </p:grpSp>
        <p:grpSp>
          <p:nvGrpSpPr>
            <p:cNvPr id="66" name="组合 65"/>
            <p:cNvGrpSpPr/>
            <p:nvPr/>
          </p:nvGrpSpPr>
          <p:grpSpPr>
            <a:xfrm>
              <a:off x="494346" y="4587865"/>
              <a:ext cx="212885" cy="212885"/>
              <a:chOff x="494346" y="4587865"/>
              <a:chExt cx="212885" cy="212885"/>
            </a:xfrm>
            <a:solidFill>
              <a:srgbClr val="C00000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494346" y="4587865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2" name="Picture 8" descr="F:\0PPT素材\zzz0s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6145" y="4614724"/>
                <a:ext cx="169286" cy="16249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" name="椭圆 3"/>
          <p:cNvSpPr/>
          <p:nvPr/>
        </p:nvSpPr>
        <p:spPr>
          <a:xfrm>
            <a:off x="-3371397" y="-3371850"/>
            <a:ext cx="7200900" cy="72009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317500" dist="2540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7459" y="238557"/>
            <a:ext cx="1351280" cy="2194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岗位</a:t>
            </a:r>
            <a:endParaRPr lang="en-US" altLang="zh-CN" sz="460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zh-CN" altLang="en-US" sz="46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竞聘</a:t>
            </a:r>
            <a:endParaRPr lang="zh-CN" altLang="en-US" sz="460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zh-CN" sz="46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述职</a:t>
            </a:r>
            <a:endParaRPr lang="zh-CN" sz="460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4.44444E-06 L -0.30938 -0.65555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87 -0.00679 L -0.58542 -0.34105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451 -0.00834 L -0.51458 -0.12017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5" y="-559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01 0.04444 L -0.79688 -0.88488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94" y="-464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 -0.00524 L -0.59705 -0.67006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3324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" pathEditMode="relative" rAng="0" ptsTypes="AA">
                                      <p:cBhvr>
                                        <p:cTn id="97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" pathEditMode="relative" rAng="0" ptsTypes="AA">
                                      <p:cBhvr>
                                        <p:cTn id="106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401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901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id="1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39" grpId="0" animBg="1"/>
      <p:bldP spid="40" grpId="0" animBg="1"/>
      <p:bldP spid="49" grpId="0" animBg="1"/>
      <p:bldP spid="49" grpId="1" animBg="1"/>
      <p:bldP spid="49" grpId="2" animBg="1"/>
      <p:bldP spid="30" grpId="0" animBg="1"/>
      <p:bldP spid="30" grpId="1" animBg="1"/>
      <p:bldP spid="3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7" grpId="0" animBg="1"/>
      <p:bldP spid="67" grpId="1" animBg="1"/>
      <p:bldP spid="4" grpId="0" animBg="1"/>
      <p:bldP spid="4" grpId="1" animBg="1"/>
      <p:bldP spid="4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630978" y="274964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5" name="组合 54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04868" y="3943670"/>
            <a:ext cx="1623695" cy="3352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领导力  </a:t>
            </a:r>
            <a:r>
              <a:rPr lang="zh-CN" altLang="en-US" sz="160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           </a:t>
            </a:r>
            <a:endParaRPr lang="zh-CN" altLang="en-US" sz="140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sym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0574" y="3390665"/>
            <a:ext cx="1555750" cy="3352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协调能力 </a:t>
            </a:r>
            <a:r>
              <a:rPr lang="zh-CN" altLang="en-US" sz="160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        </a:t>
            </a:r>
            <a:endParaRPr lang="zh-CN" altLang="en-US" sz="140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sym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08526" y="2890094"/>
            <a:ext cx="1678940" cy="3352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创新能力</a:t>
            </a:r>
            <a:r>
              <a:rPr lang="zh-CN" altLang="en-US" sz="160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           </a:t>
            </a:r>
            <a:r>
              <a:rPr lang="zh-CN" altLang="en-US" sz="160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 </a:t>
            </a:r>
            <a:endParaRPr lang="zh-CN" altLang="en-US" sz="160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77074" y="2355632"/>
            <a:ext cx="1452880" cy="3352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团队合作</a:t>
            </a:r>
            <a:r>
              <a:rPr lang="zh-CN" altLang="en-US" sz="160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        </a:t>
            </a:r>
            <a:endParaRPr lang="zh-CN" altLang="en-US" sz="140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sym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06540" y="1814195"/>
            <a:ext cx="1954530" cy="3352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          </a:t>
            </a:r>
            <a:r>
              <a:rPr lang="zh-CN" altLang="en-US" sz="16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空余时间多</a:t>
            </a:r>
            <a:endParaRPr lang="zh-CN" altLang="en-US" sz="16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767327" y="235656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椭圆 113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1104868" y="269647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椭圆 120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  <p:sp>
        <p:nvSpPr>
          <p:cNvPr id="2" name="TextBox 93"/>
          <p:cNvSpPr txBox="1"/>
          <p:nvPr/>
        </p:nvSpPr>
        <p:spPr>
          <a:xfrm>
            <a:off x="987697" y="220300"/>
            <a:ext cx="1638935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spc="300"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3 </a:t>
            </a:r>
            <a:r>
              <a:rPr lang="zh-CN" altLang="en-US" sz="2000" spc="300"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胜任能力</a:t>
            </a:r>
            <a:endParaRPr lang="zh-CN" altLang="en-US" sz="2000" spc="30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" name="TextBox 115"/>
          <p:cNvSpPr txBox="1"/>
          <p:nvPr/>
        </p:nvSpPr>
        <p:spPr>
          <a:xfrm>
            <a:off x="2707802" y="267886"/>
            <a:ext cx="1447800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sym typeface="+mn-ea"/>
              </a:rPr>
              <a:t>COMPETENCE</a:t>
            </a:r>
            <a:endParaRPr lang="zh-CN" altLang="en-US" sz="16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custDataLst>
      <p:tags r:id="rId4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80" grpId="0" animBg="1"/>
      <p:bldP spid="81" grpId="0" animBg="1"/>
      <p:bldP spid="109" grpId="0" animBg="1"/>
      <p:bldP spid="110" grpId="0" animBg="1"/>
      <p:bldP spid="114" grpId="0" animBg="1"/>
      <p:bldP spid="115" grpId="0" animBg="1"/>
      <p:bldP spid="121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53035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spc="300"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4</a:t>
            </a:r>
            <a:r>
              <a:rPr lang="zh-CN" altLang="en-US" sz="2000" spc="300"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目标规划</a:t>
            </a:r>
            <a:endParaRPr lang="zh-CN" altLang="en-US" sz="2000" spc="30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43380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sym typeface="+mn-ea"/>
              </a:rPr>
              <a:t>PROGRAMMING</a:t>
            </a:r>
            <a:endParaRPr lang="zh-CN" altLang="en-US" sz="16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06955" y="782955"/>
            <a:ext cx="49879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我能为研会做什么？</a:t>
            </a:r>
            <a:endParaRPr lang="zh-CN" altLang="en-US" sz="3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3135" y="1845945"/>
            <a:ext cx="5895975" cy="2286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协助主席，召集各分管部门常委举行一次全体会议，</a:t>
            </a:r>
            <a:endParaRPr lang="zh-CN" altLang="en-US"/>
          </a:p>
          <a:p>
            <a:r>
              <a:rPr lang="zh-CN" altLang="en-US">
                <a:sym typeface="+mn-ea"/>
              </a:rPr>
              <a:t>听</a:t>
            </a:r>
            <a:r>
              <a:rPr lang="zh-CN" altLang="en-US"/>
              <a:t>取他们的意见与建议，对上一届的管理措施进行修正，</a:t>
            </a:r>
            <a:endParaRPr lang="zh-CN" altLang="en-US"/>
          </a:p>
          <a:p>
            <a:r>
              <a:rPr lang="zh-CN" altLang="en-US"/>
              <a:t>以及未来对研究生院管理的愿景。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多进行积极有效的沟通，了解大家的真实情况，及时反馈，相互配合相互协作。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70585" y="1845945"/>
            <a:ext cx="160655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分管部门：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与其他部门：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71562" y="162792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  <a:latin typeface="Earth" panose="020b0500000000000000" pitchFamily="34" charset="0"/>
                <a:ea typeface="造字工房俊雅锐宋体验版常规体" pitchFamily="50" charset="-122"/>
              </a:rPr>
              <a:t>THANKS</a:t>
            </a:r>
            <a:endParaRPr lang="zh-CN" altLang="en-US">
              <a:solidFill>
                <a:srgbClr val="C00000"/>
              </a:solidFill>
              <a:latin typeface="Earth" panose="020b0500000000000000" pitchFamily="34" charset="0"/>
              <a:ea typeface="造字工房俊雅锐宋体验版常规体" pitchFamily="50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27706" y="2749545"/>
            <a:ext cx="2519680" cy="792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感谢观看</a:t>
            </a:r>
            <a:endParaRPr lang="en-US" altLang="zh-CN" sz="460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06 -4.68026E-06 L 0.38872 0.84338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06 2.422E-06 L 0.39375 -0.33797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07 -1.46123E-06 L 0.20451 0.58418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28699E-06 L -0.52465 -0.50942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06 1.18319E-06 L 0.21702 -0.37071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06 2.09762E-06 L -0.18855 -1.11369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06 4.44444E-06 L 0.12309 0.575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06 3.41057E-06 L -0.71736 -0.40563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07 3.20988E-06 L 1.0349 -0.87346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06 3.44146E-06 L -0.64115 -0.94965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740" y="2300410"/>
            <a:ext cx="335606" cy="36952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1" rIns="68544" bIns="34271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881" y="2302196"/>
            <a:ext cx="5262578" cy="369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99" tIns="0" rIns="101199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4542" y="1871085"/>
            <a:ext cx="5235801" cy="435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342" y="1868408"/>
            <a:ext cx="480201" cy="4382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1" rIns="68544" bIns="34271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7061" y="2848447"/>
            <a:ext cx="4701153" cy="951479"/>
          </a:xfrm>
          <a:prstGeom prst="rect">
            <a:avLst/>
          </a:prstGeom>
          <a:noFill/>
          <a:ln w="25400">
            <a:noFill/>
          </a:ln>
        </p:spPr>
        <p:txBody>
          <a:bodyPr lIns="68544" tIns="34271" rIns="68544" bIns="34271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7003" y="731276"/>
            <a:ext cx="2142163" cy="107108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651000" y="2133588"/>
            <a:ext cx="5689600" cy="1079512"/>
          </a:xfrm>
          <a:custGeom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1079512">
                <a:moveTo>
                  <a:pt x="0" y="1079512"/>
                </a:moveTo>
                <a:cubicBezTo>
                  <a:pt x="641350" y="541878"/>
                  <a:pt x="1282700" y="4245"/>
                  <a:pt x="1917700" y="12"/>
                </a:cubicBezTo>
                <a:cubicBezTo>
                  <a:pt x="2552700" y="-4221"/>
                  <a:pt x="3181350" y="1051995"/>
                  <a:pt x="3810000" y="1054112"/>
                </a:cubicBezTo>
                <a:cubicBezTo>
                  <a:pt x="4438650" y="1056229"/>
                  <a:pt x="5372100" y="158762"/>
                  <a:pt x="5689600" y="12712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1240835" y="177691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关于我</a:t>
            </a:r>
            <a:endParaRPr lang="zh-CN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5" name="TextBox 6"/>
          <p:cNvSpPr txBox="1">
            <a:spLocks noChangeArrowheads="1"/>
          </p:cNvSpPr>
          <p:nvPr/>
        </p:nvSpPr>
        <p:spPr bwMode="auto">
          <a:xfrm>
            <a:off x="3024648" y="317633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岗位认知</a:t>
            </a:r>
            <a:endParaRPr lang="zh-CN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6" name="TextBox 6"/>
          <p:cNvSpPr txBox="1">
            <a:spLocks noChangeArrowheads="1"/>
          </p:cNvSpPr>
          <p:nvPr/>
        </p:nvSpPr>
        <p:spPr bwMode="auto">
          <a:xfrm>
            <a:off x="4900887" y="176425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胜任能力</a:t>
            </a:r>
            <a:endParaRPr lang="zh-CN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>
            <a:off x="6816048" y="3119204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目标规划</a:t>
            </a:r>
            <a:endParaRPr lang="zh-CN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11807" y="208025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ABOUT ME</a:t>
            </a:r>
            <a:endParaRPr lang="zh-CN" altLang="en-US" sz="12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33835" y="3488536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POST COGNTIVE</a:t>
            </a:r>
            <a:endParaRPr lang="zh-CN" altLang="en-US" sz="12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7345" y="208025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COMPETENCE</a:t>
            </a:r>
            <a:endParaRPr lang="zh-CN" altLang="en-US" sz="12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51669" y="343203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PROGRAMMING</a:t>
            </a:r>
            <a:endParaRPr lang="zh-CN" altLang="en-US" sz="12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主目录</a:t>
            </a:r>
            <a:endParaRPr lang="zh-CN" altLang="en-US" sz="2000" spc="30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CONTENTS</a:t>
            </a:r>
            <a:endParaRPr lang="zh-CN" altLang="en-US" sz="16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08115" y="2542722"/>
            <a:ext cx="1360493" cy="1360493"/>
            <a:chOff x="1008115" y="2542722"/>
            <a:chExt cx="1360493" cy="1360493"/>
          </a:xfrm>
        </p:grpSpPr>
        <p:grpSp>
          <p:nvGrpSpPr>
            <p:cNvPr id="86" name="组合 85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357180" y="279603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70261" y="2542722"/>
            <a:ext cx="1360493" cy="1360493"/>
            <a:chOff x="4770261" y="2542722"/>
            <a:chExt cx="1360493" cy="1360493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5119326" y="2780033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89188" y="1494971"/>
            <a:ext cx="1360493" cy="1360493"/>
            <a:chOff x="2889188" y="1494971"/>
            <a:chExt cx="1360493" cy="1360493"/>
          </a:xfrm>
        </p:grpSpPr>
        <p:grpSp>
          <p:nvGrpSpPr>
            <p:cNvPr id="80" name="组合 79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238253" y="172951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1335" y="1494971"/>
            <a:ext cx="1360493" cy="1360493"/>
            <a:chOff x="6651335" y="1494971"/>
            <a:chExt cx="1360493" cy="1360493"/>
          </a:xfrm>
        </p:grpSpPr>
        <p:grpSp>
          <p:nvGrpSpPr>
            <p:cNvPr id="83" name="组合 82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958619" y="1702647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03" grpId="0" animBg="1"/>
      <p:bldP spid="94" grpId="0"/>
      <p:bldP spid="11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53035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</a:t>
            </a:r>
            <a:r>
              <a:rPr lang="zh-CN" altLang="en-US" sz="2000" spc="30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基本信息</a:t>
            </a:r>
            <a:endParaRPr lang="zh-CN" altLang="en-US" sz="2000" spc="30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520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INFORMATION</a:t>
            </a:r>
            <a:endParaRPr lang="zh-CN" altLang="en-US" sz="16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3276807" y="169989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3277442" y="2655723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3274267" y="4465627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97225" y="1388110"/>
            <a:ext cx="29159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姓    名：  小糖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74365" y="2345055"/>
            <a:ext cx="39738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>
                <a:latin typeface="黑体" panose="02010609060101010101" charset="-122"/>
                <a:ea typeface="黑体" panose="02010609060101010101" charset="-122"/>
              </a:rPr>
              <a:t>籍    贯：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某某省某某</a:t>
            </a:r>
            <a:r>
              <a:rPr lang="zh-CN" altLang="zh-CN">
                <a:latin typeface="黑体" panose="02010609060101010101" charset="-122"/>
                <a:ea typeface="黑体" panose="02010609060101010101" charset="-122"/>
              </a:rPr>
              <a:t>市</a:t>
            </a:r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6430" y="4124960"/>
            <a:ext cx="4572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>
                <a:latin typeface="黑体" panose="02010609060101010101" charset="-122"/>
                <a:ea typeface="黑体" panose="02010609060101010101" charset="-122"/>
              </a:rPr>
              <a:t>专    业：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某某</a:t>
            </a:r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3300302" y="3594253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197225" y="3283585"/>
            <a:ext cx="38023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>
                <a:latin typeface="黑体" panose="02010609060101010101" charset="-122"/>
                <a:ea typeface="黑体" panose="02010609060101010101" charset="-122"/>
              </a:rPr>
              <a:t>政治面貌： 中共党员</a:t>
            </a:r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 flipV="1">
            <a:off x="2936875" y="198215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3"/>
          <p:cNvSpPr txBox="1"/>
          <p:nvPr/>
        </p:nvSpPr>
        <p:spPr>
          <a:xfrm>
            <a:off x="1473015" y="212333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关于我</a:t>
            </a:r>
            <a:endParaRPr lang="zh-CN" altLang="en-US" sz="2000" spc="30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" name="TextBox 115"/>
          <p:cNvSpPr txBox="1"/>
          <p:nvPr/>
        </p:nvSpPr>
        <p:spPr>
          <a:xfrm>
            <a:off x="1473015" y="2655847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ABOUT ME</a:t>
            </a:r>
            <a:endParaRPr lang="zh-CN" altLang="en-US" sz="16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custDataLst>
      <p:tags r:id="rId4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7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个人履历</a:t>
            </a:r>
            <a:endParaRPr lang="zh-CN" altLang="en-US" sz="2000" spc="30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RESUME</a:t>
            </a:r>
            <a:endParaRPr lang="zh-CN" altLang="en-US" sz="16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512570" y="869315"/>
            <a:ext cx="181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 b="1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班级团支书</a:t>
            </a:r>
            <a:endParaRPr lang="zh-CN" sz="1200" b="1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sz="1200" b="1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青协成员</a:t>
            </a:r>
            <a:endParaRPr lang="zh-CN" sz="1200" b="1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48837" y="1009690"/>
            <a:ext cx="90932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2013-2014</a:t>
            </a:r>
            <a:endParaRPr lang="en-US" altLang="zh-CN" sz="12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509343" y="184079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1200" b="1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班级班长</a:t>
            </a:r>
            <a:endParaRPr lang="zh-CN" sz="1200" b="1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48686" y="1933131"/>
            <a:ext cx="90932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2014-2015</a:t>
            </a:r>
            <a:endParaRPr lang="en-US" altLang="zh-CN" sz="12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537970" y="2625090"/>
            <a:ext cx="184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 b="1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创办工作室</a:t>
            </a:r>
            <a:endParaRPr lang="zh-CN" sz="1200" b="1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en-US" altLang="zh-CN" sz="1200" b="1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TED</a:t>
            </a:r>
            <a:r>
              <a:rPr lang="zh-CN" altLang="en-US" sz="1200" b="1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主要负责人之一</a:t>
            </a:r>
            <a:endParaRPr lang="zh-CN" altLang="en-US" sz="1200" b="1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endParaRPr lang="zh-CN" sz="120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57948" y="2717423"/>
            <a:ext cx="90932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2015-2016</a:t>
            </a:r>
            <a:endParaRPr lang="en-US" altLang="zh-CN" sz="12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33753" y="369740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1200" b="1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班级第二</a:t>
            </a:r>
            <a:endParaRPr lang="zh-CN" sz="1200" b="1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7950" y="3783386"/>
            <a:ext cx="90932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2016-2017</a:t>
            </a:r>
            <a:endParaRPr lang="en-US" altLang="zh-CN" sz="12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36412" y="434406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1200" b="1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研究生会</a:t>
            </a:r>
            <a:endParaRPr lang="zh-CN" sz="1200" b="1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9226" y="4433858"/>
            <a:ext cx="134112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  <a:sym typeface="+mn-ea"/>
              </a:rPr>
              <a:t>2017.9-</a:t>
            </a:r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2018</a:t>
            </a:r>
            <a:r>
              <a:rPr lang="zh-CN" altLang="en-US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至今</a:t>
            </a:r>
            <a:endParaRPr lang="zh-CN" altLang="en-US" sz="12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 flipH="1" flipV="1">
            <a:off x="1507620" y="100943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H="1" flipV="1">
            <a:off x="1516529" y="268393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H="1" flipV="1">
            <a:off x="1512667" y="1900602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H="1" flipV="1">
            <a:off x="1508353" y="3741859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H="1" flipV="1">
            <a:off x="1790285" y="441099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143" grpId="0"/>
      <p:bldP spid="145" grpId="0"/>
      <p:bldP spid="137" grpId="0"/>
      <p:bldP spid="139" grpId="0"/>
      <p:bldP spid="131" grpId="0"/>
      <p:bldP spid="133" grpId="0"/>
      <p:bldP spid="125" grpId="0"/>
      <p:bldP spid="127" grpId="0"/>
      <p:bldP spid="119" grpId="0"/>
      <p:bldP spid="121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荣誉奖项</a:t>
            </a:r>
            <a:endParaRPr lang="zh-CN" altLang="en-US" sz="2000" spc="30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HONOR AWARD</a:t>
            </a:r>
            <a:endParaRPr lang="zh-CN" altLang="en-US" sz="16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14953" y="820495"/>
            <a:ext cx="87630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2013</a:t>
            </a:r>
            <a:r>
              <a:rPr lang="zh-CN" altLang="en-US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  <a:endParaRPr lang="en-US" altLang="zh-CN" sz="12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45741" y="794188"/>
            <a:ext cx="87630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2014</a:t>
            </a:r>
            <a:r>
              <a:rPr lang="zh-CN" altLang="en-US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  <a:endParaRPr lang="en-US" altLang="zh-CN" sz="12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14952" y="2929430"/>
            <a:ext cx="87630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2014</a:t>
            </a:r>
            <a:r>
              <a:rPr lang="zh-CN" altLang="en-US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  <a:endParaRPr lang="en-US" altLang="zh-CN" sz="12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120" grpId="0"/>
      <p:bldP spid="123" grpId="0"/>
      <p:bldP spid="12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荣誉奖项</a:t>
            </a:r>
            <a:endParaRPr lang="zh-CN" altLang="en-US" sz="2000" spc="30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HONOR AWARD</a:t>
            </a:r>
            <a:endParaRPr lang="zh-CN" altLang="en-US" sz="16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14953" y="820495"/>
            <a:ext cx="87630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2015</a:t>
            </a:r>
            <a:r>
              <a:rPr lang="zh-CN" altLang="en-US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  <a:endParaRPr lang="en-US" altLang="zh-CN" sz="12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4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荣誉奖项</a:t>
            </a:r>
            <a:endParaRPr lang="zh-CN" altLang="en-US" sz="2000" spc="30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HONOR AWARD</a:t>
            </a:r>
            <a:endParaRPr lang="zh-CN" altLang="en-US" sz="16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14953" y="820495"/>
            <a:ext cx="87630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2017</a:t>
            </a:r>
            <a:r>
              <a:rPr lang="zh-CN" altLang="en-US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  <a:endParaRPr lang="en-US" altLang="zh-CN" sz="12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12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591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>
                <a:latin typeface="微软雅黑" panose="020b0503020204020204" charset="-122"/>
                <a:ea typeface="微软雅黑" panose="020b0503020204020204" charset="-122"/>
              </a:rPr>
              <a:t>宣传部</a:t>
            </a:r>
            <a:endParaRPr lang="zh-CN" altLang="en-US" sz="2000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3218815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PROPAGANDA DEPARTMENT</a:t>
            </a:r>
            <a:endParaRPr lang="zh-CN" altLang="en-US" sz="16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5252" y="1022465"/>
            <a:ext cx="1184910" cy="3931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板报绘制</a:t>
            </a:r>
            <a:endParaRPr lang="zh-CN" altLang="en-US" sz="1400" b="1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b="1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照片拍摄</a:t>
            </a:r>
            <a:endParaRPr lang="zh-CN" altLang="en-US" sz="1400" b="1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b="1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 b="1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视频制作</a:t>
            </a:r>
            <a:endParaRPr lang="zh-CN" altLang="en-US" sz="1400" b="1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文件整理</a:t>
            </a:r>
            <a:endParaRPr lang="zh-CN" altLang="en-US" sz="1400" b="1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4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53035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spc="30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</a:t>
            </a:r>
            <a:r>
              <a:rPr lang="zh-CN" altLang="en-US" sz="2000" spc="300">
                <a:latin typeface="方正兰亭细黑_GBK" panose="02000000000000000000" pitchFamily="2" charset="-122"/>
                <a:ea typeface="方正兰亭细黑_GBK" panose="02000000000000000000" pitchFamily="2" charset="-122"/>
                <a:sym typeface="+mn-ea"/>
              </a:rPr>
              <a:t>岗位认知</a:t>
            </a:r>
            <a:endParaRPr lang="zh-CN" altLang="en-US" sz="2000" spc="30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endParaRPr lang="zh-CN" altLang="en-US" sz="2000" spc="30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5445" cy="3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sym typeface="+mn-ea"/>
              </a:rPr>
              <a:t>POST COGNTIVE</a:t>
            </a:r>
            <a:endParaRPr lang="zh-CN" altLang="en-US" sz="160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2738" y="2714841"/>
            <a:ext cx="156210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b="1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学生会副主席</a:t>
            </a:r>
            <a:endParaRPr lang="zh-CN" b="1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1725" y="2528570"/>
            <a:ext cx="228219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主要是沟通研究生会主席、老师、社团部门部长和学生的重要桥梁</a:t>
            </a:r>
            <a:endParaRPr lang="zh-CN" altLang="en-US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241087" y="2088733"/>
            <a:ext cx="1423450" cy="14234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291135" y="2622833"/>
            <a:ext cx="1604974" cy="368530"/>
            <a:chOff x="3838575" y="2712368"/>
            <a:chExt cx="1604974" cy="36853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4630505" y="2086579"/>
            <a:ext cx="1402358" cy="1402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9" presetID="26" presetClass="emph" presetSubtype="0" repeatCount="1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6" grpId="0"/>
      <p:bldP spid="43" grpId="0"/>
      <p:bldP spid="63" grpId="0" animBg="1"/>
      <p:bldP spid="2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SELECTED" val="True"/>
</p:tagLst>
</file>

<file path=ppt/tags/tag62.xml><?xml version="1.0" encoding="utf-8"?>
<p:tagLst xmlns:p="http://schemas.openxmlformats.org/presentationml/2006/main">
  <p:tag name="SELECTED" val="True"/>
</p:tagLst>
</file>

<file path=ppt/tags/tag63.xml><?xml version="1.0" encoding="utf-8"?>
<p:tagLst xmlns:p="http://schemas.openxmlformats.org/presentationml/2006/main">
  <p:tag name="SELECTED" val="True"/>
</p:tagLst>
</file>

<file path=ppt/tags/tag64.xml><?xml version="1.0" encoding="utf-8"?>
<p:tagLst xmlns:p="http://schemas.openxmlformats.org/presentationml/2006/main">
  <p:tag name="SELECTED" val="True"/>
</p:tagLst>
</file>

<file path=ppt/tags/tag65.xml><?xml version="1.0" encoding="utf-8"?>
<p:tagLst xmlns:p="http://schemas.openxmlformats.org/presentationml/2006/main">
  <p:tag name="SELECTED" val="True"/>
</p:tagLst>
</file>

<file path=ppt/tags/tag66.xml><?xml version="1.0" encoding="utf-8"?>
<p:tagLst xmlns:p="http://schemas.openxmlformats.org/presentationml/2006/main">
  <p:tag name="SELECTED" val="True"/>
</p:tagLst>
</file>

<file path=ppt/tags/tag67.xml><?xml version="1.0" encoding="utf-8"?>
<p:tagLst xmlns:p="http://schemas.openxmlformats.org/presentationml/2006/main">
  <p:tag name="SELECTED" val="True"/>
</p:tagLst>
</file>

<file path=ppt/tags/tag68.xml><?xml version="1.0" encoding="utf-8"?>
<p:tagLst xmlns:p="http://schemas.openxmlformats.org/presentationml/2006/main">
  <p:tag name="SELECTED" val="True"/>
</p:tagLst>
</file>

<file path=ppt/tags/tag69.xml><?xml version="1.0" encoding="utf-8"?>
<p:tagLst xmlns:p="http://schemas.openxmlformats.org/presentationml/2006/main">
  <p:tag name="SELECTED" val="True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SELECTED" val="True"/>
</p:tagLst>
</file>

<file path=ppt/tags/tag71.xml><?xml version="1.0" encoding="utf-8"?>
<p:tagLst xmlns:p="http://schemas.openxmlformats.org/presentationml/2006/main">
  <p:tag name="SELECTED" val="True"/>
</p:tagLst>
</file>

<file path=ppt/tags/tag72.xml><?xml version="1.0" encoding="utf-8"?>
<p:tagLst xmlns:p="http://schemas.openxmlformats.org/presentationml/2006/main">
  <p:tag name="SELECTED" val="True"/>
</p:tagLst>
</file>

<file path=ppt/tags/tag7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107</Paragraphs>
  <Slides>14</Slides>
  <Notes>14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31">
      <vt:lpstr>Arial</vt:lpstr>
      <vt:lpstr>Calibri</vt:lpstr>
      <vt:lpstr>黑体</vt:lpstr>
      <vt:lpstr>方正兰亭特黑简体</vt:lpstr>
      <vt:lpstr>张海山锐线体简</vt:lpstr>
      <vt:lpstr>方正兰亭细黑_GBK</vt:lpstr>
      <vt:lpstr>Kozuka Gothic Pro R</vt:lpstr>
      <vt:lpstr>Watford DB</vt:lpstr>
      <vt:lpstr>造字工房劲黑（非商用）常规体</vt:lpstr>
      <vt:lpstr>方正兰亭细黑_GBK_M</vt:lpstr>
      <vt:lpstr>微软雅黑</vt:lpstr>
      <vt:lpstr>Earth</vt:lpstr>
      <vt:lpstr>造字工房俊雅锐宋体验版常规体</vt:lpstr>
      <vt:lpstr>Meiryo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锐旗设计; https://9ppt.taobao.com</dc:creator>
  <cp:lastModifiedBy>xiaoke</cp:lastModifiedBy>
  <cp:revision>93</cp:revision>
  <dcterms:created xsi:type="dcterms:W3CDTF">2015-01-22T11:01:00Z</dcterms:created>
  <dcterms:modified xsi:type="dcterms:W3CDTF">2023-05-08T04:24:48Z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