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61" r:id="rId6"/>
    <p:sldId id="262" r:id="rId7"/>
    <p:sldId id="263" r:id="rId8"/>
    <p:sldId id="264" r:id="rId9"/>
    <p:sldId id="265" r:id="rId10"/>
    <p:sldId id="281" r:id="rId11"/>
    <p:sldId id="258" r:id="rId12"/>
    <p:sldId id="267" r:id="rId13"/>
    <p:sldId id="268" r:id="rId14"/>
    <p:sldId id="282" r:id="rId15"/>
    <p:sldId id="269" r:id="rId16"/>
    <p:sldId id="284" r:id="rId17"/>
    <p:sldId id="285" r:id="rId18"/>
    <p:sldId id="259" r:id="rId19"/>
    <p:sldId id="271" r:id="rId20"/>
    <p:sldId id="286" r:id="rId21"/>
    <p:sldId id="273" r:id="rId22"/>
    <p:sldId id="287" r:id="rId23"/>
    <p:sldId id="275" r:id="rId24"/>
    <p:sldId id="260" r:id="rId25"/>
    <p:sldId id="277" r:id="rId26"/>
    <p:sldId id="278" r:id="rId27"/>
    <p:sldId id="298" r:id="rId28"/>
    <p:sldId id="318"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1A3F9-FAAA-4CE6-BC5A-9A8523BAE1C1}"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CFC2B-D825-4C40-B6B9-FEB74DB696FB}"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CFC2B-D825-4C40-B6B9-FEB74DB696FB}"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04F46D84-1606-4DB3-ACF7-A2058D3D4D0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D64BF6-81C7-4C16-95BC-5416AD4CBB5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4F46D84-1606-4DB3-ACF7-A2058D3D4D0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D64BF6-81C7-4C16-95BC-5416AD4CBB5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4F46D84-1606-4DB3-ACF7-A2058D3D4D0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D64BF6-81C7-4C16-95BC-5416AD4CBB5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4F46D84-1606-4DB3-ACF7-A2058D3D4D0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D64BF6-81C7-4C16-95BC-5416AD4CBB5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4F46D84-1606-4DB3-ACF7-A2058D3D4D0D}"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D64BF6-81C7-4C16-95BC-5416AD4CBB5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4F46D84-1606-4DB3-ACF7-A2058D3D4D0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D64BF6-81C7-4C16-95BC-5416AD4CBB5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4F46D84-1606-4DB3-ACF7-A2058D3D4D0D}"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D64BF6-81C7-4C16-95BC-5416AD4CBB5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4F46D84-1606-4DB3-ACF7-A2058D3D4D0D}"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D64BF6-81C7-4C16-95BC-5416AD4CBB5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4F46D84-1606-4DB3-ACF7-A2058D3D4D0D}"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D64BF6-81C7-4C16-95BC-5416AD4CBB5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4F46D84-1606-4DB3-ACF7-A2058D3D4D0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D64BF6-81C7-4C16-95BC-5416AD4CBB5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4F46D84-1606-4DB3-ACF7-A2058D3D4D0D}"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D64BF6-81C7-4C16-95BC-5416AD4CBB5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46D84-1606-4DB3-ACF7-A2058D3D4D0D}"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64BF6-81C7-4C16-95BC-5416AD4CBB57}"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spd="slow" advClick="0" advTm="3000" p14:dur="2000"/>
    </mc:Choice>
    <mc:Fallback>
      <p:transition spd="slow" advClick="0" advTm="300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 Id="rId3" Type="http://schemas.openxmlformats.org/officeDocument/2006/relationships/image" Target="../media/image1.jpe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7.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8.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1.jpe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618" y="566094"/>
            <a:ext cx="5673423" cy="2815607"/>
          </a:xfrm>
          <a:prstGeom prst="rect">
            <a:avLst/>
          </a:prstGeom>
        </p:spPr>
      </p:pic>
      <p:cxnSp>
        <p:nvCxnSpPr>
          <p:cNvPr id="11" name="直接连接符 10"/>
          <p:cNvCxnSpPr/>
          <p:nvPr/>
        </p:nvCxnSpPr>
        <p:spPr bwMode="auto">
          <a:xfrm>
            <a:off x="768870" y="3461296"/>
            <a:ext cx="5000400" cy="0"/>
          </a:xfrm>
          <a:prstGeom prst="line">
            <a:avLst/>
          </a:prstGeom>
          <a:solidFill>
            <a:schemeClr val="bg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五角星 256"/>
          <p:cNvSpPr/>
          <p:nvPr/>
        </p:nvSpPr>
        <p:spPr bwMode="auto">
          <a:xfrm>
            <a:off x="5885632" y="3324827"/>
            <a:ext cx="275424" cy="275422"/>
          </a:xfrm>
          <a:prstGeom prst="star5">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00000"/>
              </a:solidFill>
              <a:effectLst/>
              <a:uLnTx/>
              <a:uFillTx/>
              <a:cs typeface="+mn-ea"/>
              <a:sym typeface="+mn-lt"/>
            </a:endParaRPr>
          </a:p>
        </p:txBody>
      </p:sp>
      <p:cxnSp>
        <p:nvCxnSpPr>
          <p:cNvPr id="13" name="直接连接符 12"/>
          <p:cNvCxnSpPr/>
          <p:nvPr/>
        </p:nvCxnSpPr>
        <p:spPr bwMode="auto">
          <a:xfrm>
            <a:off x="6279688" y="3461296"/>
            <a:ext cx="5001870" cy="0"/>
          </a:xfrm>
          <a:prstGeom prst="line">
            <a:avLst/>
          </a:prstGeom>
          <a:solidFill>
            <a:schemeClr val="bg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a:xfrm>
            <a:off x="2296526" y="3983124"/>
            <a:ext cx="8205217" cy="1251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a:solidFill>
                  <a:schemeClr val="tx1"/>
                </a:solidFill>
                <a:cs typeface="+mn-ea"/>
                <a:sym typeface="+mn-lt"/>
              </a:rPr>
              <a:t>坚定不移反对</a:t>
            </a:r>
            <a:endParaRPr lang="en-US" altLang="zh-CN" sz="4400" b="1">
              <a:solidFill>
                <a:schemeClr val="tx1"/>
              </a:solidFill>
              <a:cs typeface="+mn-ea"/>
              <a:sym typeface="+mn-lt"/>
            </a:endParaRPr>
          </a:p>
          <a:p>
            <a:pPr algn="ctr"/>
            <a:r>
              <a:rPr lang="zh-CN" altLang="en-US" sz="4400" b="1">
                <a:solidFill>
                  <a:schemeClr val="tx1"/>
                </a:solidFill>
                <a:cs typeface="+mn-ea"/>
                <a:sym typeface="+mn-lt"/>
              </a:rPr>
              <a:t>腐败的思想指南和行动纲领</a:t>
            </a:r>
            <a:endParaRPr lang="zh-CN" altLang="en-US" sz="4400" b="1">
              <a:solidFill>
                <a:schemeClr val="tx1"/>
              </a:solidFill>
              <a:cs typeface="+mn-ea"/>
              <a:sym typeface="+mn-lt"/>
            </a:endParaRPr>
          </a:p>
        </p:txBody>
      </p:sp>
      <p:sp>
        <p:nvSpPr>
          <p:cNvPr id="2" name="矩形 1"/>
          <p:cNvSpPr/>
          <p:nvPr/>
        </p:nvSpPr>
        <p:spPr>
          <a:xfrm>
            <a:off x="3932587" y="5756810"/>
            <a:ext cx="4272280" cy="368300"/>
          </a:xfrm>
          <a:prstGeom prst="rect">
            <a:avLst/>
          </a:prstGeom>
        </p:spPr>
        <p:txBody>
          <a:bodyPr wrap="none">
            <a:spAutoFit/>
          </a:bodyPr>
          <a:lstStyle/>
          <a:p>
            <a:r>
              <a:rPr lang="zh-CN" altLang="en-US"/>
              <a:t>汇报人：</a:t>
            </a:r>
            <a:r>
              <a:rPr lang="en-US" altLang="zh-CN"/>
              <a:t>PPT</a:t>
            </a:r>
            <a:r>
              <a:rPr lang="zh-CN" altLang="en-US"/>
              <a:t>汇       汇报时间：xx年xx月</a:t>
            </a:r>
            <a:endParaRPr lang="zh-CN" altLang="en-US"/>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300" fill="hold"/>
                                        <p:tgtEl>
                                          <p:spTgt spid="12"/>
                                        </p:tgtEl>
                                        <p:attrNameLst>
                                          <p:attrName>ppt_w</p:attrName>
                                        </p:attrNameLst>
                                      </p:cBhvr>
                                      <p:tavLst>
                                        <p:tav tm="0">
                                          <p:val>
                                            <p:fltVal val="0"/>
                                          </p:val>
                                        </p:tav>
                                        <p:tav tm="100000">
                                          <p:val>
                                            <p:strVal val="#ppt_w"/>
                                          </p:val>
                                        </p:tav>
                                      </p:tavLst>
                                    </p:anim>
                                    <p:anim calcmode="lin" valueType="num">
                                      <p:cBhvr>
                                        <p:cTn id="14" dur="300" fill="hold"/>
                                        <p:tgtEl>
                                          <p:spTgt spid="12"/>
                                        </p:tgtEl>
                                        <p:attrNameLst>
                                          <p:attrName>ppt_h</p:attrName>
                                        </p:attrNameLst>
                                      </p:cBhvr>
                                      <p:tavLst>
                                        <p:tav tm="0">
                                          <p:val>
                                            <p:fltVal val="0"/>
                                          </p:val>
                                        </p:tav>
                                        <p:tav tm="100000">
                                          <p:val>
                                            <p:strVal val="#ppt_h"/>
                                          </p:val>
                                        </p:tav>
                                      </p:tavLst>
                                    </p:anim>
                                    <p:anim calcmode="lin" valueType="num">
                                      <p:cBhvr>
                                        <p:cTn id="15" dur="300" fill="hold"/>
                                        <p:tgtEl>
                                          <p:spTgt spid="12"/>
                                        </p:tgtEl>
                                        <p:attrNameLst>
                                          <p:attrName>style.rotation</p:attrName>
                                        </p:attrNameLst>
                                      </p:cBhvr>
                                      <p:tavLst>
                                        <p:tav tm="0">
                                          <p:val>
                                            <p:fltVal val="90"/>
                                          </p:val>
                                        </p:tav>
                                        <p:tav tm="100000">
                                          <p:val>
                                            <p:fltVal val="0"/>
                                          </p:val>
                                        </p:tav>
                                      </p:tavLst>
                                    </p:anim>
                                    <p:animEffect transition="in" filter="fade">
                                      <p:cBhvr>
                                        <p:cTn id="16" dur="300"/>
                                        <p:tgtEl>
                                          <p:spTgt spid="12"/>
                                        </p:tgtEl>
                                      </p:cBhvr>
                                    </p:animEffect>
                                  </p:childTnLst>
                                </p:cTn>
                              </p:par>
                            </p:childTnLst>
                          </p:cTn>
                        </p:par>
                        <p:par>
                          <p:cTn id="17" fill="hold" nodeType="afterGroup">
                            <p:stCondLst>
                              <p:cond delay="800"/>
                            </p:stCondLst>
                            <p:childTnLst>
                              <p:par>
                                <p:cTn id="18" presetID="22" presetClass="entr" presetSubtype="2"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bwMode="auto">
          <a:xfrm>
            <a:off x="1020397" y="3080614"/>
            <a:ext cx="4717177" cy="2782966"/>
          </a:xfrm>
          <a:prstGeom prst="rect">
            <a:avLst/>
          </a:prstGeom>
          <a:solidFill>
            <a:srgbClr val="C00000"/>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椭圆 6"/>
          <p:cNvSpPr/>
          <p:nvPr/>
        </p:nvSpPr>
        <p:spPr bwMode="auto">
          <a:xfrm>
            <a:off x="2622902" y="1163534"/>
            <a:ext cx="1512168" cy="1512168"/>
          </a:xfrm>
          <a:prstGeom prst="ellipse">
            <a:avLst/>
          </a:prstGeom>
          <a:solidFill>
            <a:srgbClr val="C00000"/>
          </a:solidFill>
          <a:ln w="5715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latin typeface="+mn-lt"/>
              <a:ea typeface="+mn-ea"/>
              <a:cs typeface="+mn-ea"/>
            </a:endParaRPr>
          </a:p>
        </p:txBody>
      </p:sp>
      <p:sp>
        <p:nvSpPr>
          <p:cNvPr id="8" name="Freeform 5"/>
          <p:cNvSpPr>
            <a:spLocks noEditPoints="1"/>
          </p:cNvSpPr>
          <p:nvPr/>
        </p:nvSpPr>
        <p:spPr bwMode="auto">
          <a:xfrm>
            <a:off x="2918115" y="1388261"/>
            <a:ext cx="921742" cy="1062714"/>
          </a:xfrm>
          <a:custGeom>
            <a:gdLst>
              <a:gd name="T0" fmla="*/ 285 w 593"/>
              <a:gd name="T1" fmla="*/ 288 h 705"/>
              <a:gd name="T2" fmla="*/ 285 w 593"/>
              <a:gd name="T3" fmla="*/ 705 h 705"/>
              <a:gd name="T4" fmla="*/ 593 w 593"/>
              <a:gd name="T5" fmla="*/ 596 h 705"/>
              <a:gd name="T6" fmla="*/ 593 w 593"/>
              <a:gd name="T7" fmla="*/ 179 h 705"/>
              <a:gd name="T8" fmla="*/ 285 w 593"/>
              <a:gd name="T9" fmla="*/ 288 h 705"/>
              <a:gd name="T10" fmla="*/ 258 w 593"/>
              <a:gd name="T11" fmla="*/ 315 h 705"/>
              <a:gd name="T12" fmla="*/ 258 w 593"/>
              <a:gd name="T13" fmla="*/ 373 h 705"/>
              <a:gd name="T14" fmla="*/ 201 w 593"/>
              <a:gd name="T15" fmla="*/ 345 h 705"/>
              <a:gd name="T16" fmla="*/ 201 w 593"/>
              <a:gd name="T17" fmla="*/ 283 h 705"/>
              <a:gd name="T18" fmla="*/ 258 w 593"/>
              <a:gd name="T19" fmla="*/ 315 h 705"/>
              <a:gd name="T20" fmla="*/ 510 w 593"/>
              <a:gd name="T21" fmla="*/ 134 h 705"/>
              <a:gd name="T22" fmla="*/ 494 w 593"/>
              <a:gd name="T23" fmla="*/ 126 h 705"/>
              <a:gd name="T24" fmla="*/ 197 w 593"/>
              <a:gd name="T25" fmla="*/ 229 h 705"/>
              <a:gd name="T26" fmla="*/ 189 w 593"/>
              <a:gd name="T27" fmla="*/ 237 h 705"/>
              <a:gd name="T28" fmla="*/ 189 w 593"/>
              <a:gd name="T29" fmla="*/ 661 h 705"/>
              <a:gd name="T30" fmla="*/ 270 w 593"/>
              <a:gd name="T31" fmla="*/ 704 h 705"/>
              <a:gd name="T32" fmla="*/ 270 w 593"/>
              <a:gd name="T33" fmla="*/ 288 h 705"/>
              <a:gd name="T34" fmla="*/ 204 w 593"/>
              <a:gd name="T35" fmla="*/ 253 h 705"/>
              <a:gd name="T36" fmla="*/ 205 w 593"/>
              <a:gd name="T37" fmla="*/ 253 h 705"/>
              <a:gd name="T38" fmla="*/ 502 w 593"/>
              <a:gd name="T39" fmla="*/ 149 h 705"/>
              <a:gd name="T40" fmla="*/ 510 w 593"/>
              <a:gd name="T41" fmla="*/ 134 h 705"/>
              <a:gd name="T42" fmla="*/ 69 w 593"/>
              <a:gd name="T43" fmla="*/ 190 h 705"/>
              <a:gd name="T44" fmla="*/ 69 w 593"/>
              <a:gd name="T45" fmla="*/ 248 h 705"/>
              <a:gd name="T46" fmla="*/ 12 w 593"/>
              <a:gd name="T47" fmla="*/ 220 h 705"/>
              <a:gd name="T48" fmla="*/ 12 w 593"/>
              <a:gd name="T49" fmla="*/ 158 h 705"/>
              <a:gd name="T50" fmla="*/ 69 w 593"/>
              <a:gd name="T51" fmla="*/ 190 h 705"/>
              <a:gd name="T52" fmla="*/ 321 w 593"/>
              <a:gd name="T53" fmla="*/ 9 h 705"/>
              <a:gd name="T54" fmla="*/ 305 w 593"/>
              <a:gd name="T55" fmla="*/ 2 h 705"/>
              <a:gd name="T56" fmla="*/ 8 w 593"/>
              <a:gd name="T57" fmla="*/ 105 h 705"/>
              <a:gd name="T58" fmla="*/ 0 w 593"/>
              <a:gd name="T59" fmla="*/ 112 h 705"/>
              <a:gd name="T60" fmla="*/ 0 w 593"/>
              <a:gd name="T61" fmla="*/ 536 h 705"/>
              <a:gd name="T62" fmla="*/ 81 w 593"/>
              <a:gd name="T63" fmla="*/ 580 h 705"/>
              <a:gd name="T64" fmla="*/ 81 w 593"/>
              <a:gd name="T65" fmla="*/ 163 h 705"/>
              <a:gd name="T66" fmla="*/ 15 w 593"/>
              <a:gd name="T67" fmla="*/ 128 h 705"/>
              <a:gd name="T68" fmla="*/ 16 w 593"/>
              <a:gd name="T69" fmla="*/ 128 h 705"/>
              <a:gd name="T70" fmla="*/ 313 w 593"/>
              <a:gd name="T71" fmla="*/ 25 h 705"/>
              <a:gd name="T72" fmla="*/ 321 w 593"/>
              <a:gd name="T73" fmla="*/ 9 h 705"/>
              <a:gd name="T74" fmla="*/ 163 w 593"/>
              <a:gd name="T75" fmla="*/ 255 h 705"/>
              <a:gd name="T76" fmla="*/ 163 w 593"/>
              <a:gd name="T77" fmla="*/ 314 h 705"/>
              <a:gd name="T78" fmla="*/ 107 w 593"/>
              <a:gd name="T79" fmla="*/ 286 h 705"/>
              <a:gd name="T80" fmla="*/ 107 w 593"/>
              <a:gd name="T81" fmla="*/ 224 h 705"/>
              <a:gd name="T82" fmla="*/ 163 w 593"/>
              <a:gd name="T83" fmla="*/ 255 h 705"/>
              <a:gd name="T84" fmla="*/ 415 w 593"/>
              <a:gd name="T85" fmla="*/ 75 h 705"/>
              <a:gd name="T86" fmla="*/ 400 w 593"/>
              <a:gd name="T87" fmla="*/ 67 h 705"/>
              <a:gd name="T88" fmla="*/ 103 w 593"/>
              <a:gd name="T89" fmla="*/ 170 h 705"/>
              <a:gd name="T90" fmla="*/ 94 w 593"/>
              <a:gd name="T91" fmla="*/ 178 h 705"/>
              <a:gd name="T92" fmla="*/ 94 w 593"/>
              <a:gd name="T93" fmla="*/ 602 h 705"/>
              <a:gd name="T94" fmla="*/ 175 w 593"/>
              <a:gd name="T95" fmla="*/ 645 h 705"/>
              <a:gd name="T96" fmla="*/ 175 w 593"/>
              <a:gd name="T97" fmla="*/ 229 h 705"/>
              <a:gd name="T98" fmla="*/ 110 w 593"/>
              <a:gd name="T99" fmla="*/ 194 h 705"/>
              <a:gd name="T100" fmla="*/ 110 w 593"/>
              <a:gd name="T101" fmla="*/ 193 h 705"/>
              <a:gd name="T102" fmla="*/ 407 w 593"/>
              <a:gd name="T103" fmla="*/ 90 h 705"/>
              <a:gd name="T104" fmla="*/ 415 w 593"/>
              <a:gd name="T105" fmla="*/ 75 h 7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3" h="705">
                <a:moveTo>
                  <a:pt x="285" y="288"/>
                </a:moveTo>
                <a:lnTo>
                  <a:pt x="285" y="705"/>
                </a:lnTo>
                <a:lnTo>
                  <a:pt x="593" y="596"/>
                </a:lnTo>
                <a:lnTo>
                  <a:pt x="593" y="179"/>
                </a:lnTo>
                <a:lnTo>
                  <a:pt x="285" y="288"/>
                </a:lnTo>
                <a:close/>
                <a:moveTo>
                  <a:pt x="258" y="315"/>
                </a:moveTo>
                <a:lnTo>
                  <a:pt x="258" y="373"/>
                </a:lnTo>
                <a:cubicBezTo>
                  <a:pt x="229" y="367"/>
                  <a:pt x="201" y="345"/>
                  <a:pt x="201" y="345"/>
                </a:cubicBezTo>
                <a:lnTo>
                  <a:pt x="201" y="283"/>
                </a:lnTo>
                <a:cubicBezTo>
                  <a:pt x="236" y="311"/>
                  <a:pt x="258" y="315"/>
                  <a:pt x="258" y="315"/>
                </a:cubicBezTo>
                <a:close/>
                <a:moveTo>
                  <a:pt x="510" y="134"/>
                </a:moveTo>
                <a:cubicBezTo>
                  <a:pt x="508" y="127"/>
                  <a:pt x="501" y="124"/>
                  <a:pt x="494" y="126"/>
                </a:cubicBezTo>
                <a:lnTo>
                  <a:pt x="197" y="229"/>
                </a:lnTo>
                <a:cubicBezTo>
                  <a:pt x="193" y="230"/>
                  <a:pt x="190" y="233"/>
                  <a:pt x="189" y="237"/>
                </a:cubicBezTo>
                <a:lnTo>
                  <a:pt x="189" y="661"/>
                </a:lnTo>
                <a:cubicBezTo>
                  <a:pt x="199" y="681"/>
                  <a:pt x="243" y="704"/>
                  <a:pt x="270" y="704"/>
                </a:cubicBezTo>
                <a:lnTo>
                  <a:pt x="270" y="288"/>
                </a:lnTo>
                <a:cubicBezTo>
                  <a:pt x="256" y="286"/>
                  <a:pt x="224" y="269"/>
                  <a:pt x="204" y="253"/>
                </a:cubicBezTo>
                <a:cubicBezTo>
                  <a:pt x="204" y="253"/>
                  <a:pt x="205" y="253"/>
                  <a:pt x="205" y="253"/>
                </a:cubicBezTo>
                <a:lnTo>
                  <a:pt x="502" y="149"/>
                </a:lnTo>
                <a:cubicBezTo>
                  <a:pt x="508" y="147"/>
                  <a:pt x="512" y="140"/>
                  <a:pt x="510" y="134"/>
                </a:cubicBezTo>
                <a:close/>
                <a:moveTo>
                  <a:pt x="69" y="190"/>
                </a:moveTo>
                <a:lnTo>
                  <a:pt x="69" y="248"/>
                </a:lnTo>
                <a:cubicBezTo>
                  <a:pt x="40" y="243"/>
                  <a:pt x="12" y="220"/>
                  <a:pt x="12" y="220"/>
                </a:cubicBezTo>
                <a:lnTo>
                  <a:pt x="12" y="158"/>
                </a:lnTo>
                <a:cubicBezTo>
                  <a:pt x="47" y="186"/>
                  <a:pt x="69" y="190"/>
                  <a:pt x="69" y="190"/>
                </a:cubicBezTo>
                <a:close/>
                <a:moveTo>
                  <a:pt x="321" y="9"/>
                </a:moveTo>
                <a:cubicBezTo>
                  <a:pt x="319" y="3"/>
                  <a:pt x="312" y="0"/>
                  <a:pt x="305" y="2"/>
                </a:cubicBezTo>
                <a:lnTo>
                  <a:pt x="8" y="105"/>
                </a:lnTo>
                <a:cubicBezTo>
                  <a:pt x="5" y="106"/>
                  <a:pt x="1" y="109"/>
                  <a:pt x="0" y="112"/>
                </a:cubicBezTo>
                <a:lnTo>
                  <a:pt x="0" y="536"/>
                </a:lnTo>
                <a:cubicBezTo>
                  <a:pt x="10" y="557"/>
                  <a:pt x="54" y="580"/>
                  <a:pt x="81" y="580"/>
                </a:cubicBezTo>
                <a:lnTo>
                  <a:pt x="81" y="163"/>
                </a:lnTo>
                <a:cubicBezTo>
                  <a:pt x="67" y="161"/>
                  <a:pt x="35" y="145"/>
                  <a:pt x="15" y="128"/>
                </a:cubicBezTo>
                <a:cubicBezTo>
                  <a:pt x="15" y="128"/>
                  <a:pt x="16" y="128"/>
                  <a:pt x="16" y="128"/>
                </a:cubicBezTo>
                <a:lnTo>
                  <a:pt x="313" y="25"/>
                </a:lnTo>
                <a:cubicBezTo>
                  <a:pt x="319" y="23"/>
                  <a:pt x="323" y="16"/>
                  <a:pt x="321" y="9"/>
                </a:cubicBezTo>
                <a:close/>
                <a:moveTo>
                  <a:pt x="163" y="255"/>
                </a:moveTo>
                <a:lnTo>
                  <a:pt x="163" y="314"/>
                </a:lnTo>
                <a:cubicBezTo>
                  <a:pt x="135" y="308"/>
                  <a:pt x="107" y="286"/>
                  <a:pt x="107" y="286"/>
                </a:cubicBezTo>
                <a:lnTo>
                  <a:pt x="107" y="224"/>
                </a:lnTo>
                <a:cubicBezTo>
                  <a:pt x="141" y="252"/>
                  <a:pt x="163" y="255"/>
                  <a:pt x="163" y="255"/>
                </a:cubicBezTo>
                <a:close/>
                <a:moveTo>
                  <a:pt x="415" y="75"/>
                </a:moveTo>
                <a:cubicBezTo>
                  <a:pt x="413" y="68"/>
                  <a:pt x="406" y="65"/>
                  <a:pt x="400" y="67"/>
                </a:cubicBezTo>
                <a:lnTo>
                  <a:pt x="103" y="170"/>
                </a:lnTo>
                <a:cubicBezTo>
                  <a:pt x="99" y="171"/>
                  <a:pt x="96" y="174"/>
                  <a:pt x="94" y="178"/>
                </a:cubicBezTo>
                <a:lnTo>
                  <a:pt x="94" y="602"/>
                </a:lnTo>
                <a:cubicBezTo>
                  <a:pt x="105" y="622"/>
                  <a:pt x="148" y="645"/>
                  <a:pt x="175" y="645"/>
                </a:cubicBezTo>
                <a:lnTo>
                  <a:pt x="175" y="229"/>
                </a:lnTo>
                <a:cubicBezTo>
                  <a:pt x="161" y="227"/>
                  <a:pt x="129" y="210"/>
                  <a:pt x="110" y="194"/>
                </a:cubicBezTo>
                <a:cubicBezTo>
                  <a:pt x="110" y="194"/>
                  <a:pt x="110" y="194"/>
                  <a:pt x="110" y="193"/>
                </a:cubicBezTo>
                <a:lnTo>
                  <a:pt x="407" y="90"/>
                </a:lnTo>
                <a:cubicBezTo>
                  <a:pt x="414" y="88"/>
                  <a:pt x="417" y="81"/>
                  <a:pt x="415" y="7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矩形 15"/>
          <p:cNvSpPr/>
          <p:nvPr/>
        </p:nvSpPr>
        <p:spPr bwMode="auto">
          <a:xfrm>
            <a:off x="6236572" y="3106595"/>
            <a:ext cx="4717177" cy="2782966"/>
          </a:xfrm>
          <a:prstGeom prst="rect">
            <a:avLst/>
          </a:prstGeom>
          <a:solidFill>
            <a:srgbClr val="C00000"/>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椭圆 16"/>
          <p:cNvSpPr/>
          <p:nvPr/>
        </p:nvSpPr>
        <p:spPr bwMode="auto">
          <a:xfrm>
            <a:off x="7839076" y="1163534"/>
            <a:ext cx="1512168" cy="1512168"/>
          </a:xfrm>
          <a:prstGeom prst="ellipse">
            <a:avLst/>
          </a:prstGeom>
          <a:solidFill>
            <a:srgbClr val="C00000"/>
          </a:solidFill>
          <a:ln w="5715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latin typeface="+mn-lt"/>
              <a:ea typeface="+mn-ea"/>
              <a:cs typeface="+mn-ea"/>
            </a:endParaRPr>
          </a:p>
        </p:txBody>
      </p:sp>
      <p:sp>
        <p:nvSpPr>
          <p:cNvPr id="23" name="Freeform 6"/>
          <p:cNvSpPr>
            <a:spLocks noEditPoints="1"/>
          </p:cNvSpPr>
          <p:nvPr/>
        </p:nvSpPr>
        <p:spPr bwMode="auto">
          <a:xfrm>
            <a:off x="8019096" y="1362257"/>
            <a:ext cx="1152128" cy="1114722"/>
          </a:xfrm>
          <a:custGeom>
            <a:gdLst>
              <a:gd name="T0" fmla="*/ 142 w 803"/>
              <a:gd name="T1" fmla="*/ 551 h 803"/>
              <a:gd name="T2" fmla="*/ 661 w 803"/>
              <a:gd name="T3" fmla="*/ 251 h 803"/>
              <a:gd name="T4" fmla="*/ 578 w 803"/>
              <a:gd name="T5" fmla="*/ 706 h 803"/>
              <a:gd name="T6" fmla="*/ 226 w 803"/>
              <a:gd name="T7" fmla="*/ 97 h 803"/>
              <a:gd name="T8" fmla="*/ 578 w 803"/>
              <a:gd name="T9" fmla="*/ 706 h 803"/>
              <a:gd name="T10" fmla="*/ 187 w 803"/>
              <a:gd name="T11" fmla="*/ 525 h 803"/>
              <a:gd name="T12" fmla="*/ 616 w 803"/>
              <a:gd name="T13" fmla="*/ 277 h 803"/>
              <a:gd name="T14" fmla="*/ 536 w 803"/>
              <a:gd name="T15" fmla="*/ 634 h 803"/>
              <a:gd name="T16" fmla="*/ 267 w 803"/>
              <a:gd name="T17" fmla="*/ 169 h 803"/>
              <a:gd name="T18" fmla="*/ 536 w 803"/>
              <a:gd name="T19" fmla="*/ 634 h 803"/>
              <a:gd name="T20" fmla="*/ 402 w 803"/>
              <a:gd name="T21" fmla="*/ 439 h 803"/>
              <a:gd name="T22" fmla="*/ 402 w 803"/>
              <a:gd name="T23" fmla="*/ 363 h 803"/>
              <a:gd name="T24" fmla="*/ 419 w 803"/>
              <a:gd name="T25" fmla="*/ 184 h 803"/>
              <a:gd name="T26" fmla="*/ 401 w 803"/>
              <a:gd name="T27" fmla="*/ 201 h 803"/>
              <a:gd name="T28" fmla="*/ 384 w 803"/>
              <a:gd name="T29" fmla="*/ 158 h 803"/>
              <a:gd name="T30" fmla="*/ 403 w 803"/>
              <a:gd name="T31" fmla="*/ 141 h 803"/>
              <a:gd name="T32" fmla="*/ 419 w 803"/>
              <a:gd name="T33" fmla="*/ 184 h 803"/>
              <a:gd name="T34" fmla="*/ 403 w 803"/>
              <a:gd name="T35" fmla="*/ 661 h 803"/>
              <a:gd name="T36" fmla="*/ 384 w 803"/>
              <a:gd name="T37" fmla="*/ 645 h 803"/>
              <a:gd name="T38" fmla="*/ 401 w 803"/>
              <a:gd name="T39" fmla="*/ 602 h 803"/>
              <a:gd name="T40" fmla="*/ 419 w 803"/>
              <a:gd name="T41" fmla="*/ 618 h 803"/>
              <a:gd name="T42" fmla="*/ 185 w 803"/>
              <a:gd name="T43" fmla="*/ 381 h 803"/>
              <a:gd name="T44" fmla="*/ 201 w 803"/>
              <a:gd name="T45" fmla="*/ 399 h 803"/>
              <a:gd name="T46" fmla="*/ 158 w 803"/>
              <a:gd name="T47" fmla="*/ 416 h 803"/>
              <a:gd name="T48" fmla="*/ 142 w 803"/>
              <a:gd name="T49" fmla="*/ 397 h 803"/>
              <a:gd name="T50" fmla="*/ 185 w 803"/>
              <a:gd name="T51" fmla="*/ 381 h 803"/>
              <a:gd name="T52" fmla="*/ 662 w 803"/>
              <a:gd name="T53" fmla="*/ 397 h 803"/>
              <a:gd name="T54" fmla="*/ 645 w 803"/>
              <a:gd name="T55" fmla="*/ 416 h 803"/>
              <a:gd name="T56" fmla="*/ 602 w 803"/>
              <a:gd name="T57" fmla="*/ 399 h 803"/>
              <a:gd name="T58" fmla="*/ 618 w 803"/>
              <a:gd name="T59" fmla="*/ 381 h 803"/>
              <a:gd name="T60" fmla="*/ 423 w 803"/>
              <a:gd name="T61" fmla="*/ 401 h 803"/>
              <a:gd name="T62" fmla="*/ 381 w 803"/>
              <a:gd name="T63" fmla="*/ 401 h 803"/>
              <a:gd name="T64" fmla="*/ 402 w 803"/>
              <a:gd name="T65" fmla="*/ 234 h 803"/>
              <a:gd name="T66" fmla="*/ 423 w 803"/>
              <a:gd name="T67" fmla="*/ 401 h 803"/>
              <a:gd name="T68" fmla="*/ 305 w 803"/>
              <a:gd name="T69" fmla="*/ 500 h 803"/>
              <a:gd name="T70" fmla="*/ 384 w 803"/>
              <a:gd name="T71" fmla="*/ 392 h 803"/>
              <a:gd name="T72" fmla="*/ 413 w 803"/>
              <a:gd name="T73" fmla="*/ 422 h 8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3" h="803">
                <a:moveTo>
                  <a:pt x="252" y="142"/>
                </a:moveTo>
                <a:cubicBezTo>
                  <a:pt x="109" y="224"/>
                  <a:pt x="59" y="408"/>
                  <a:pt x="142" y="551"/>
                </a:cubicBezTo>
                <a:cubicBezTo>
                  <a:pt x="225" y="694"/>
                  <a:pt x="408" y="743"/>
                  <a:pt x="551" y="661"/>
                </a:cubicBezTo>
                <a:cubicBezTo>
                  <a:pt x="695" y="578"/>
                  <a:pt x="744" y="395"/>
                  <a:pt x="661" y="251"/>
                </a:cubicBezTo>
                <a:cubicBezTo>
                  <a:pt x="579" y="108"/>
                  <a:pt x="395" y="59"/>
                  <a:pt x="252" y="142"/>
                </a:cubicBezTo>
                <a:close/>
                <a:moveTo>
                  <a:pt x="578" y="706"/>
                </a:moveTo>
                <a:cubicBezTo>
                  <a:pt x="410" y="803"/>
                  <a:pt x="194" y="745"/>
                  <a:pt x="97" y="577"/>
                </a:cubicBezTo>
                <a:cubicBezTo>
                  <a:pt x="0" y="409"/>
                  <a:pt x="58" y="194"/>
                  <a:pt x="226" y="97"/>
                </a:cubicBezTo>
                <a:cubicBezTo>
                  <a:pt x="394" y="0"/>
                  <a:pt x="609" y="57"/>
                  <a:pt x="706" y="225"/>
                </a:cubicBezTo>
                <a:cubicBezTo>
                  <a:pt x="803" y="393"/>
                  <a:pt x="746" y="609"/>
                  <a:pt x="578" y="706"/>
                </a:cubicBezTo>
                <a:close/>
                <a:moveTo>
                  <a:pt x="278" y="187"/>
                </a:moveTo>
                <a:cubicBezTo>
                  <a:pt x="160" y="255"/>
                  <a:pt x="119" y="407"/>
                  <a:pt x="187" y="525"/>
                </a:cubicBezTo>
                <a:cubicBezTo>
                  <a:pt x="255" y="643"/>
                  <a:pt x="407" y="684"/>
                  <a:pt x="525" y="616"/>
                </a:cubicBezTo>
                <a:cubicBezTo>
                  <a:pt x="644" y="547"/>
                  <a:pt x="684" y="396"/>
                  <a:pt x="616" y="277"/>
                </a:cubicBezTo>
                <a:cubicBezTo>
                  <a:pt x="548" y="159"/>
                  <a:pt x="396" y="119"/>
                  <a:pt x="278" y="187"/>
                </a:cubicBezTo>
                <a:close/>
                <a:moveTo>
                  <a:pt x="536" y="634"/>
                </a:moveTo>
                <a:cubicBezTo>
                  <a:pt x="408" y="708"/>
                  <a:pt x="243" y="664"/>
                  <a:pt x="169" y="536"/>
                </a:cubicBezTo>
                <a:cubicBezTo>
                  <a:pt x="95" y="407"/>
                  <a:pt x="139" y="243"/>
                  <a:pt x="267" y="169"/>
                </a:cubicBezTo>
                <a:cubicBezTo>
                  <a:pt x="396" y="95"/>
                  <a:pt x="560" y="139"/>
                  <a:pt x="634" y="267"/>
                </a:cubicBezTo>
                <a:cubicBezTo>
                  <a:pt x="708" y="395"/>
                  <a:pt x="664" y="560"/>
                  <a:pt x="536" y="634"/>
                </a:cubicBezTo>
                <a:close/>
                <a:moveTo>
                  <a:pt x="439" y="401"/>
                </a:moveTo>
                <a:cubicBezTo>
                  <a:pt x="439" y="422"/>
                  <a:pt x="423" y="439"/>
                  <a:pt x="402" y="439"/>
                </a:cubicBezTo>
                <a:cubicBezTo>
                  <a:pt x="381" y="439"/>
                  <a:pt x="364" y="422"/>
                  <a:pt x="364" y="401"/>
                </a:cubicBezTo>
                <a:cubicBezTo>
                  <a:pt x="364" y="380"/>
                  <a:pt x="381" y="363"/>
                  <a:pt x="402" y="363"/>
                </a:cubicBezTo>
                <a:cubicBezTo>
                  <a:pt x="423" y="363"/>
                  <a:pt x="439" y="380"/>
                  <a:pt x="439" y="401"/>
                </a:cubicBezTo>
                <a:close/>
                <a:moveTo>
                  <a:pt x="419" y="184"/>
                </a:moveTo>
                <a:cubicBezTo>
                  <a:pt x="419" y="193"/>
                  <a:pt x="412" y="201"/>
                  <a:pt x="403" y="201"/>
                </a:cubicBezTo>
                <a:lnTo>
                  <a:pt x="401" y="201"/>
                </a:lnTo>
                <a:cubicBezTo>
                  <a:pt x="392" y="201"/>
                  <a:pt x="384" y="193"/>
                  <a:pt x="384" y="184"/>
                </a:cubicBezTo>
                <a:lnTo>
                  <a:pt x="384" y="158"/>
                </a:lnTo>
                <a:cubicBezTo>
                  <a:pt x="384" y="149"/>
                  <a:pt x="392" y="141"/>
                  <a:pt x="401" y="141"/>
                </a:cubicBezTo>
                <a:lnTo>
                  <a:pt x="403" y="141"/>
                </a:lnTo>
                <a:cubicBezTo>
                  <a:pt x="412" y="141"/>
                  <a:pt x="419" y="149"/>
                  <a:pt x="419" y="158"/>
                </a:cubicBezTo>
                <a:lnTo>
                  <a:pt x="419" y="184"/>
                </a:lnTo>
                <a:close/>
                <a:moveTo>
                  <a:pt x="419" y="645"/>
                </a:moveTo>
                <a:cubicBezTo>
                  <a:pt x="419" y="654"/>
                  <a:pt x="412" y="661"/>
                  <a:pt x="403" y="661"/>
                </a:cubicBezTo>
                <a:lnTo>
                  <a:pt x="401" y="661"/>
                </a:lnTo>
                <a:cubicBezTo>
                  <a:pt x="392" y="661"/>
                  <a:pt x="384" y="654"/>
                  <a:pt x="384" y="645"/>
                </a:cubicBezTo>
                <a:lnTo>
                  <a:pt x="384" y="618"/>
                </a:lnTo>
                <a:cubicBezTo>
                  <a:pt x="384" y="609"/>
                  <a:pt x="392" y="602"/>
                  <a:pt x="401" y="602"/>
                </a:cubicBezTo>
                <a:lnTo>
                  <a:pt x="403" y="602"/>
                </a:lnTo>
                <a:cubicBezTo>
                  <a:pt x="412" y="602"/>
                  <a:pt x="419" y="609"/>
                  <a:pt x="419" y="618"/>
                </a:cubicBezTo>
                <a:lnTo>
                  <a:pt x="419" y="645"/>
                </a:lnTo>
                <a:close/>
                <a:moveTo>
                  <a:pt x="185" y="381"/>
                </a:moveTo>
                <a:cubicBezTo>
                  <a:pt x="194" y="381"/>
                  <a:pt x="201" y="388"/>
                  <a:pt x="201" y="397"/>
                </a:cubicBezTo>
                <a:lnTo>
                  <a:pt x="201" y="399"/>
                </a:lnTo>
                <a:cubicBezTo>
                  <a:pt x="201" y="408"/>
                  <a:pt x="194" y="416"/>
                  <a:pt x="185" y="416"/>
                </a:cubicBezTo>
                <a:lnTo>
                  <a:pt x="158" y="416"/>
                </a:lnTo>
                <a:cubicBezTo>
                  <a:pt x="149" y="416"/>
                  <a:pt x="142" y="408"/>
                  <a:pt x="142" y="399"/>
                </a:cubicBezTo>
                <a:lnTo>
                  <a:pt x="142" y="397"/>
                </a:lnTo>
                <a:cubicBezTo>
                  <a:pt x="142" y="388"/>
                  <a:pt x="149" y="381"/>
                  <a:pt x="158" y="381"/>
                </a:cubicBezTo>
                <a:lnTo>
                  <a:pt x="185" y="381"/>
                </a:lnTo>
                <a:close/>
                <a:moveTo>
                  <a:pt x="645" y="381"/>
                </a:moveTo>
                <a:cubicBezTo>
                  <a:pt x="654" y="381"/>
                  <a:pt x="662" y="388"/>
                  <a:pt x="662" y="397"/>
                </a:cubicBezTo>
                <a:lnTo>
                  <a:pt x="662" y="399"/>
                </a:lnTo>
                <a:cubicBezTo>
                  <a:pt x="662" y="408"/>
                  <a:pt x="654" y="416"/>
                  <a:pt x="645" y="416"/>
                </a:cubicBezTo>
                <a:lnTo>
                  <a:pt x="618" y="416"/>
                </a:lnTo>
                <a:cubicBezTo>
                  <a:pt x="609" y="416"/>
                  <a:pt x="602" y="408"/>
                  <a:pt x="602" y="399"/>
                </a:cubicBezTo>
                <a:lnTo>
                  <a:pt x="602" y="397"/>
                </a:lnTo>
                <a:cubicBezTo>
                  <a:pt x="602" y="388"/>
                  <a:pt x="609" y="381"/>
                  <a:pt x="618" y="381"/>
                </a:cubicBezTo>
                <a:lnTo>
                  <a:pt x="645" y="381"/>
                </a:lnTo>
                <a:close/>
                <a:moveTo>
                  <a:pt x="423" y="401"/>
                </a:moveTo>
                <a:cubicBezTo>
                  <a:pt x="423" y="413"/>
                  <a:pt x="414" y="422"/>
                  <a:pt x="402" y="422"/>
                </a:cubicBezTo>
                <a:cubicBezTo>
                  <a:pt x="391" y="422"/>
                  <a:pt x="381" y="413"/>
                  <a:pt x="381" y="401"/>
                </a:cubicBezTo>
                <a:lnTo>
                  <a:pt x="381" y="256"/>
                </a:lnTo>
                <a:cubicBezTo>
                  <a:pt x="381" y="244"/>
                  <a:pt x="391" y="234"/>
                  <a:pt x="402" y="234"/>
                </a:cubicBezTo>
                <a:cubicBezTo>
                  <a:pt x="414" y="234"/>
                  <a:pt x="423" y="244"/>
                  <a:pt x="423" y="256"/>
                </a:cubicBezTo>
                <a:lnTo>
                  <a:pt x="423" y="401"/>
                </a:lnTo>
                <a:close/>
                <a:moveTo>
                  <a:pt x="337" y="498"/>
                </a:moveTo>
                <a:cubicBezTo>
                  <a:pt x="327" y="508"/>
                  <a:pt x="313" y="508"/>
                  <a:pt x="305" y="500"/>
                </a:cubicBezTo>
                <a:cubicBezTo>
                  <a:pt x="297" y="492"/>
                  <a:pt x="298" y="478"/>
                  <a:pt x="307" y="469"/>
                </a:cubicBezTo>
                <a:lnTo>
                  <a:pt x="384" y="392"/>
                </a:lnTo>
                <a:cubicBezTo>
                  <a:pt x="393" y="383"/>
                  <a:pt x="407" y="382"/>
                  <a:pt x="415" y="390"/>
                </a:cubicBezTo>
                <a:cubicBezTo>
                  <a:pt x="423" y="398"/>
                  <a:pt x="422" y="413"/>
                  <a:pt x="413" y="422"/>
                </a:cubicBezTo>
                <a:lnTo>
                  <a:pt x="337" y="49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4" name="矩形 23"/>
          <p:cNvSpPr/>
          <p:nvPr/>
        </p:nvSpPr>
        <p:spPr>
          <a:xfrm>
            <a:off x="1342500" y="3373009"/>
            <a:ext cx="4072969" cy="2308324"/>
          </a:xfrm>
          <a:prstGeom prst="rect">
            <a:avLst/>
          </a:prstGeom>
        </p:spPr>
        <p:txBody>
          <a:bodyPr wrap="square">
            <a:spAutoFit/>
          </a:bodyPr>
          <a:lstStyle/>
          <a:p>
            <a:r>
              <a:rPr lang="zh-CN" altLang="en-US">
                <a:cs typeface="+mn-ea"/>
                <a:sym typeface="+mn-lt"/>
              </a:rPr>
              <a:t>中央和地方上下联动，纪检监察部门专职监督，司法机关依法办案，广大党员、干部广泛参与，责任链条不断延伸，巡视利剑震慑常在，力量矩阵日益增强。依法查处周永康、薄熙来、郭伯雄、徐才厚、令计划等腐败案件，体现了法纪面前没有特权，亮明了党中央坚决反对腐败的决心。</a:t>
            </a:r>
            <a:endParaRPr lang="en-US" altLang="zh-CN">
              <a:solidFill>
                <a:srgbClr val="F8F0DA"/>
              </a:solidFill>
              <a:cs typeface="+mn-ea"/>
              <a:sym typeface="+mn-lt"/>
            </a:endParaRPr>
          </a:p>
        </p:txBody>
      </p:sp>
      <p:sp>
        <p:nvSpPr>
          <p:cNvPr id="25" name="矩形 24"/>
          <p:cNvSpPr/>
          <p:nvPr/>
        </p:nvSpPr>
        <p:spPr>
          <a:xfrm>
            <a:off x="6430297" y="3314017"/>
            <a:ext cx="4495738" cy="2862322"/>
          </a:xfrm>
          <a:prstGeom prst="rect">
            <a:avLst/>
          </a:prstGeom>
        </p:spPr>
        <p:txBody>
          <a:bodyPr wrap="square">
            <a:spAutoFit/>
          </a:bodyPr>
          <a:lstStyle/>
          <a:p>
            <a:r>
              <a:rPr lang="en-US" altLang="zh-CN">
                <a:cs typeface="+mn-ea"/>
                <a:sym typeface="+mn-lt"/>
              </a:rPr>
              <a:t>4</a:t>
            </a:r>
            <a:r>
              <a:rPr lang="zh-CN" altLang="en-US">
                <a:cs typeface="+mn-ea"/>
                <a:sym typeface="+mn-lt"/>
              </a:rPr>
              <a:t>年多来，全国共查处</a:t>
            </a:r>
            <a:r>
              <a:rPr lang="en-US" altLang="zh-CN">
                <a:cs typeface="+mn-ea"/>
                <a:sym typeface="+mn-lt"/>
              </a:rPr>
              <a:t>110</a:t>
            </a:r>
            <a:r>
              <a:rPr lang="zh-CN" altLang="en-US">
                <a:cs typeface="+mn-ea"/>
                <a:sym typeface="+mn-lt"/>
              </a:rPr>
              <a:t>多万起党员干部违纪违法案件，诠释了反腐败斗争的压倒性态势；出台或修订党内法规</a:t>
            </a:r>
            <a:r>
              <a:rPr lang="en-US" altLang="zh-CN">
                <a:cs typeface="+mn-ea"/>
                <a:sym typeface="+mn-lt"/>
              </a:rPr>
              <a:t>50</a:t>
            </a:r>
            <a:r>
              <a:rPr lang="zh-CN" altLang="en-US">
                <a:cs typeface="+mn-ea"/>
                <a:sym typeface="+mn-lt"/>
              </a:rPr>
              <a:t>多部，不能腐的制度日益完善；在正风肃纪与铁腕反腐的强劲激荡下，社会风气明显好转，有力促进了不想腐堤坝的构筑。反腐败基本战略的确立和主体责任的强化，从根本上解决了新时期反腐败工作“桥”和“船”的问题，实现了反腐败斗争扎实稳步推进。</a:t>
            </a:r>
            <a:endParaRPr lang="zh-CN" altLang="en-US">
              <a:cs typeface="+mn-ea"/>
              <a:sym typeface="+mn-lt"/>
            </a:endParaRPr>
          </a:p>
          <a:p>
            <a:endParaRPr lang="zh-CN" altLang="en-US">
              <a:solidFill>
                <a:srgbClr val="F8F0DA"/>
              </a:solidFill>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nodeType="afterGroup">
                            <p:stCondLst>
                              <p:cond delay="14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90"/>
                                          </p:val>
                                        </p:tav>
                                        <p:tav tm="100000">
                                          <p:val>
                                            <p:fltVal val="0"/>
                                          </p:val>
                                        </p:tav>
                                      </p:tavLst>
                                    </p:anim>
                                    <p:animEffect transition="in" filter="fade">
                                      <p:cBhvr>
                                        <p:cTn id="31" dur="500"/>
                                        <p:tgtEl>
                                          <p:spTgt spid="8"/>
                                        </p:tgtEl>
                                      </p:cBhvr>
                                    </p:animEffect>
                                  </p:childTnLst>
                                </p:cTn>
                              </p:par>
                            </p:childTnLst>
                          </p:cTn>
                        </p:par>
                        <p:par>
                          <p:cTn id="32" fill="hold" nodeType="afterGroup">
                            <p:stCondLst>
                              <p:cond delay="1900"/>
                            </p:stCondLst>
                            <p:childTnLst>
                              <p:par>
                                <p:cTn id="33" presetID="22" presetClass="entr" presetSubtype="1"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par>
                          <p:cTn id="36" fill="hold" nodeType="afterGroup">
                            <p:stCondLst>
                              <p:cond delay="24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nodeType="afterGroup">
                            <p:stCondLst>
                              <p:cond delay="2900"/>
                            </p:stCondLst>
                            <p:childTnLst>
                              <p:par>
                                <p:cTn id="43" presetID="22" presetClass="entr" presetSubtype="1"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par>
                          <p:cTn id="46" fill="hold" nodeType="afterGroup">
                            <p:stCondLst>
                              <p:cond delay="3400"/>
                            </p:stCondLst>
                            <p:childTnLst>
                              <p:par>
                                <p:cTn id="47" presetID="31"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 calcmode="lin" valueType="num">
                                      <p:cBhvr>
                                        <p:cTn id="51" dur="500" fill="hold"/>
                                        <p:tgtEl>
                                          <p:spTgt spid="23"/>
                                        </p:tgtEl>
                                        <p:attrNameLst>
                                          <p:attrName>style.rotation</p:attrName>
                                        </p:attrNameLst>
                                      </p:cBhvr>
                                      <p:tavLst>
                                        <p:tav tm="0">
                                          <p:val>
                                            <p:fltVal val="90"/>
                                          </p:val>
                                        </p:tav>
                                        <p:tav tm="100000">
                                          <p:val>
                                            <p:fltVal val="0"/>
                                          </p:val>
                                        </p:tav>
                                      </p:tavLst>
                                    </p:anim>
                                    <p:animEffect transition="in" filter="fade">
                                      <p:cBhvr>
                                        <p:cTn id="52" dur="500"/>
                                        <p:tgtEl>
                                          <p:spTgt spid="23"/>
                                        </p:tgtEl>
                                      </p:cBhvr>
                                    </p:animEffect>
                                  </p:childTnLst>
                                </p:cTn>
                              </p:par>
                              <p:par>
                                <p:cTn id="53" presetID="18" presetClass="entr" presetSubtype="6" fill="hold" grpId="0" nodeType="withEffect">
                                  <p:stCondLst>
                                    <p:cond delay="2500"/>
                                  </p:stCondLst>
                                  <p:childTnLst>
                                    <p:set>
                                      <p:cBhvr>
                                        <p:cTn id="54" dur="1" fill="hold">
                                          <p:stCondLst>
                                            <p:cond delay="0"/>
                                          </p:stCondLst>
                                        </p:cTn>
                                        <p:tgtEl>
                                          <p:spTgt spid="24"/>
                                        </p:tgtEl>
                                        <p:attrNameLst>
                                          <p:attrName>style.visibility</p:attrName>
                                        </p:attrNameLst>
                                      </p:cBhvr>
                                      <p:to>
                                        <p:strVal val="visible"/>
                                      </p:to>
                                    </p:set>
                                    <p:animEffect transition="in" filter="strips(downRight)">
                                      <p:cBhvr>
                                        <p:cTn id="55" dur="1000"/>
                                        <p:tgtEl>
                                          <p:spTgt spid="24"/>
                                        </p:tgtEl>
                                      </p:cBhvr>
                                    </p:animEffect>
                                  </p:childTnLst>
                                </p:cTn>
                              </p:par>
                              <p:par>
                                <p:cTn id="56" presetID="18" presetClass="entr" presetSubtype="6" fill="hold" grpId="0" nodeType="withEffect">
                                  <p:stCondLst>
                                    <p:cond delay="2750"/>
                                  </p:stCondLst>
                                  <p:childTnLst>
                                    <p:set>
                                      <p:cBhvr>
                                        <p:cTn id="57" dur="1" fill="hold">
                                          <p:stCondLst>
                                            <p:cond delay="0"/>
                                          </p:stCondLst>
                                        </p:cTn>
                                        <p:tgtEl>
                                          <p:spTgt spid="25"/>
                                        </p:tgtEl>
                                        <p:attrNameLst>
                                          <p:attrName>style.visibility</p:attrName>
                                        </p:attrNameLst>
                                      </p:cBhvr>
                                      <p:to>
                                        <p:strVal val="visible"/>
                                      </p:to>
                                    </p:set>
                                    <p:animEffect transition="in" filter="strips(downRight)">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6" grpId="0" animBg="1"/>
      <p:bldP spid="17" grpId="0" animBg="1"/>
      <p:bldP spid="23" grpId="0" animBg="1"/>
      <p:bldP spid="24" grpId="0"/>
      <p:bldP spid="2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9" name="矩形 8"/>
          <p:cNvSpPr/>
          <p:nvPr/>
        </p:nvSpPr>
        <p:spPr>
          <a:xfrm>
            <a:off x="6856489" y="2085765"/>
            <a:ext cx="4081775" cy="3342363"/>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0" name="Rectangle 3"/>
          <p:cNvSpPr txBox="1">
            <a:spLocks noChangeArrowheads="1"/>
          </p:cNvSpPr>
          <p:nvPr/>
        </p:nvSpPr>
        <p:spPr bwMode="auto">
          <a:xfrm>
            <a:off x="7277070" y="1777750"/>
            <a:ext cx="316672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800" b="1">
                <a:solidFill>
                  <a:schemeClr val="bg1"/>
                </a:solidFill>
                <a:latin typeface="+mn-lt"/>
                <a:ea typeface="+mn-ea"/>
                <a:cs typeface="+mn-ea"/>
                <a:sym typeface="+mn-lt"/>
              </a:rPr>
              <a:t>基本战略</a:t>
            </a:r>
            <a:endParaRPr lang="zh-CN" altLang="en-US" sz="2800" b="1">
              <a:solidFill>
                <a:schemeClr val="bg1"/>
              </a:solidFill>
              <a:latin typeface="+mn-lt"/>
              <a:ea typeface="+mn-ea"/>
              <a:cs typeface="+mn-ea"/>
              <a:sym typeface="+mn-lt"/>
            </a:endParaRPr>
          </a:p>
        </p:txBody>
      </p:sp>
      <p:sp>
        <p:nvSpPr>
          <p:cNvPr id="14" name="矩形: 圆角 13"/>
          <p:cNvSpPr/>
          <p:nvPr/>
        </p:nvSpPr>
        <p:spPr>
          <a:xfrm>
            <a:off x="6696991" y="3429000"/>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latin typeface="Agency FB" panose="020b0503020202020204" pitchFamily="34" charset="0"/>
              <a:cs typeface="+mn-ea"/>
              <a:sym typeface="+mn-lt"/>
            </a:endParaRPr>
          </a:p>
        </p:txBody>
      </p:sp>
      <p:sp>
        <p:nvSpPr>
          <p:cNvPr id="15" name="矩形: 圆角 14"/>
          <p:cNvSpPr/>
          <p:nvPr/>
        </p:nvSpPr>
        <p:spPr>
          <a:xfrm>
            <a:off x="6696991" y="4484783"/>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latin typeface="Agency FB" panose="020b0503020202020204" pitchFamily="34" charset="0"/>
              <a:cs typeface="+mn-ea"/>
              <a:sym typeface="+mn-lt"/>
            </a:endParaRPr>
          </a:p>
        </p:txBody>
      </p:sp>
      <p:sp>
        <p:nvSpPr>
          <p:cNvPr id="17" name="Rectangle 3"/>
          <p:cNvSpPr txBox="1">
            <a:spLocks noChangeArrowheads="1"/>
          </p:cNvSpPr>
          <p:nvPr/>
        </p:nvSpPr>
        <p:spPr bwMode="auto">
          <a:xfrm>
            <a:off x="1351479" y="2031912"/>
            <a:ext cx="136833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a:solidFill>
                  <a:schemeClr val="bg1"/>
                </a:solidFill>
                <a:latin typeface="+mn-lt"/>
                <a:ea typeface="+mn-ea"/>
                <a:cs typeface="+mn-ea"/>
                <a:sym typeface="+mn-lt"/>
              </a:rPr>
              <a:t>稳步</a:t>
            </a:r>
            <a:endParaRPr lang="zh-CN" altLang="en-US" sz="2400" b="1">
              <a:solidFill>
                <a:schemeClr val="bg1"/>
              </a:solidFill>
              <a:latin typeface="+mn-lt"/>
              <a:ea typeface="+mn-ea"/>
              <a:cs typeface="+mn-ea"/>
              <a:sym typeface="+mn-lt"/>
            </a:endParaRPr>
          </a:p>
        </p:txBody>
      </p:sp>
      <p:sp>
        <p:nvSpPr>
          <p:cNvPr id="21" name="Rectangle 3"/>
          <p:cNvSpPr txBox="1">
            <a:spLocks noChangeArrowheads="1"/>
          </p:cNvSpPr>
          <p:nvPr/>
        </p:nvSpPr>
        <p:spPr bwMode="auto">
          <a:xfrm>
            <a:off x="1351479" y="3721723"/>
            <a:ext cx="136833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a:solidFill>
                  <a:schemeClr val="bg1"/>
                </a:solidFill>
                <a:latin typeface="+mn-lt"/>
                <a:ea typeface="+mn-ea"/>
                <a:cs typeface="+mn-ea"/>
                <a:sym typeface="+mn-lt"/>
              </a:rPr>
              <a:t>推进</a:t>
            </a:r>
            <a:endParaRPr lang="zh-CN" altLang="en-US" sz="2400" b="1">
              <a:solidFill>
                <a:schemeClr val="bg1"/>
              </a:solidFill>
              <a:latin typeface="+mn-lt"/>
              <a:ea typeface="+mn-ea"/>
              <a:cs typeface="+mn-ea"/>
              <a:sym typeface="+mn-lt"/>
            </a:endParaRPr>
          </a:p>
        </p:txBody>
      </p:sp>
      <p:sp>
        <p:nvSpPr>
          <p:cNvPr id="22" name="矩形 21"/>
          <p:cNvSpPr/>
          <p:nvPr/>
        </p:nvSpPr>
        <p:spPr>
          <a:xfrm>
            <a:off x="7513204" y="2993170"/>
            <a:ext cx="3120156" cy="2031325"/>
          </a:xfrm>
          <a:prstGeom prst="rect">
            <a:avLst/>
          </a:prstGeom>
        </p:spPr>
        <p:txBody>
          <a:bodyPr wrap="square">
            <a:spAutoFit/>
          </a:bodyPr>
          <a:lstStyle/>
          <a:p>
            <a:r>
              <a:rPr lang="zh-CN" altLang="en-US">
                <a:cs typeface="+mn-ea"/>
                <a:sym typeface="+mn-lt"/>
              </a:rPr>
              <a:t>党的十八大以来，反腐败斗争取得了明显成效。反腐败理念更加清晰，目标任务更加明确，战略重心更加突出，工作方式更加科学，主体责任更加落实，党心民心更加凝聚。</a:t>
            </a:r>
            <a:endParaRPr lang="zh-CN" altLang="en-US">
              <a:cs typeface="+mn-ea"/>
              <a:sym typeface="+mn-lt"/>
            </a:endParaRPr>
          </a:p>
        </p:txBody>
      </p:sp>
      <p:sp>
        <p:nvSpPr>
          <p:cNvPr id="23" name="圆角矩形 42"/>
          <p:cNvSpPr>
            <a:spLocks noChangeArrowheads="1"/>
          </p:cNvSpPr>
          <p:nvPr/>
        </p:nvSpPr>
        <p:spPr bwMode="auto">
          <a:xfrm>
            <a:off x="995331" y="2726508"/>
            <a:ext cx="5296693" cy="774700"/>
          </a:xfrm>
          <a:prstGeom prst="roundRect">
            <a:avLst>
              <a:gd name="adj" fmla="val 16667"/>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3000" b="1">
                <a:solidFill>
                  <a:srgbClr val="C00000"/>
                </a:solidFill>
                <a:latin typeface="+mn-lt"/>
                <a:ea typeface="+mn-ea"/>
                <a:cs typeface="+mn-ea"/>
                <a:sym typeface="+mn-lt"/>
              </a:rPr>
              <a:t>始终坚持党和人民的根本立场</a:t>
            </a:r>
            <a:endParaRPr lang="zh-CN" altLang="en-US" sz="3000" b="1">
              <a:solidFill>
                <a:srgbClr val="C00000"/>
              </a:solidFill>
              <a:latin typeface="+mn-lt"/>
              <a:ea typeface="+mn-ea"/>
              <a:cs typeface="+mn-ea"/>
              <a:sym typeface="+mn-lt"/>
            </a:endParaRPr>
          </a:p>
        </p:txBody>
      </p:sp>
      <p:sp>
        <p:nvSpPr>
          <p:cNvPr id="24" name="文本框 23"/>
          <p:cNvSpPr txBox="1"/>
          <p:nvPr/>
        </p:nvSpPr>
        <p:spPr>
          <a:xfrm>
            <a:off x="380401" y="4595098"/>
            <a:ext cx="5715599" cy="1338828"/>
          </a:xfrm>
          <a:prstGeom prst="rect">
            <a:avLst/>
          </a:prstGeom>
          <a:noFill/>
        </p:spPr>
        <p:txBody>
          <a:bodyPr wrap="square" rtlCol="0">
            <a:spAutoFit/>
          </a:bodyPr>
          <a:lstStyle/>
          <a:p>
            <a:pPr>
              <a:lnSpc>
                <a:spcPct val="150000"/>
              </a:lnSpc>
            </a:pPr>
            <a:r>
              <a:rPr lang="zh-CN" altLang="en-US">
                <a:cs typeface="+mn-ea"/>
                <a:sym typeface="+mn-lt"/>
              </a:rPr>
              <a:t>我们要把习近平同志关于反腐败斗争的一系列重要论述作为治国理政新理念新思想新战略的重要组成部分来学习贯彻。</a:t>
            </a:r>
            <a:endParaRPr lang="zh-CN" altLang="en-US" sz="2400">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16" presetClass="entr" presetSubtype="2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nodeType="afterGroup">
                            <p:stCondLst>
                              <p:cond delay="1400"/>
                            </p:stCondLst>
                            <p:childTnLst>
                              <p:par>
                                <p:cTn id="24" presetID="21"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childTnLst>
                          </p:cTn>
                        </p:par>
                        <p:par>
                          <p:cTn id="27" fill="hold" nodeType="afterGroup">
                            <p:stCondLst>
                              <p:cond delay="19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nodeType="afterGroup">
                            <p:stCondLst>
                              <p:cond delay="24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nodeType="afterGroup">
                            <p:stCondLst>
                              <p:cond delay="2900"/>
                            </p:stCondLst>
                            <p:childTnLst>
                              <p:par>
                                <p:cTn id="40" presetID="16" presetClass="entr" presetSubtype="2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par>
                          <p:cTn id="43" fill="hold" nodeType="afterGroup">
                            <p:stCondLst>
                              <p:cond delay="3400"/>
                            </p:stCondLst>
                            <p:childTnLst>
                              <p:par>
                                <p:cTn id="44" presetID="16" presetClass="entr" presetSubtype="2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par>
                          <p:cTn id="47" fill="hold" nodeType="afterGroup">
                            <p:stCondLst>
                              <p:cond delay="3900"/>
                            </p:stCondLst>
                            <p:childTnLst>
                              <p:par>
                                <p:cTn id="48" presetID="53" presetClass="entr" presetSubtype="16"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childTnLst>
                          </p:cTn>
                        </p:par>
                        <p:par>
                          <p:cTn id="53" fill="hold" nodeType="afterGroup">
                            <p:stCondLst>
                              <p:cond delay="4400"/>
                            </p:stCondLst>
                            <p:childTnLst>
                              <p:par>
                                <p:cTn id="54" presetID="18" presetClass="entr" presetSubtype="6"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strips(downRight)">
                                      <p:cBhvr>
                                        <p:cTn id="56"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7" grpId="0" animBg="1"/>
      <p:bldP spid="21" grpId="0" animBg="1"/>
      <p:bldP spid="23" grpId="0"/>
      <p:bldP spid="2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9" name="矩形 8"/>
          <p:cNvSpPr/>
          <p:nvPr/>
        </p:nvSpPr>
        <p:spPr>
          <a:xfrm>
            <a:off x="6856489" y="2085765"/>
            <a:ext cx="4081775" cy="3342363"/>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0" name="Rectangle 3"/>
          <p:cNvSpPr txBox="1">
            <a:spLocks noChangeArrowheads="1"/>
          </p:cNvSpPr>
          <p:nvPr/>
        </p:nvSpPr>
        <p:spPr bwMode="auto">
          <a:xfrm>
            <a:off x="7277070" y="1777750"/>
            <a:ext cx="316672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800" b="1">
                <a:solidFill>
                  <a:schemeClr val="bg1"/>
                </a:solidFill>
                <a:latin typeface="+mn-lt"/>
                <a:ea typeface="+mn-ea"/>
                <a:cs typeface="+mn-ea"/>
                <a:sym typeface="+mn-lt"/>
              </a:rPr>
              <a:t>基本战略</a:t>
            </a:r>
            <a:endParaRPr lang="zh-CN" altLang="en-US" sz="2800" b="1">
              <a:solidFill>
                <a:schemeClr val="bg1"/>
              </a:solidFill>
              <a:latin typeface="+mn-lt"/>
              <a:ea typeface="+mn-ea"/>
              <a:cs typeface="+mn-ea"/>
              <a:sym typeface="+mn-lt"/>
            </a:endParaRPr>
          </a:p>
        </p:txBody>
      </p:sp>
      <p:sp>
        <p:nvSpPr>
          <p:cNvPr id="14" name="矩形: 圆角 13"/>
          <p:cNvSpPr/>
          <p:nvPr/>
        </p:nvSpPr>
        <p:spPr>
          <a:xfrm>
            <a:off x="6696991" y="3429000"/>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latin typeface="Agency FB" panose="020b0503020202020204" pitchFamily="34" charset="0"/>
              <a:cs typeface="+mn-ea"/>
              <a:sym typeface="+mn-lt"/>
            </a:endParaRPr>
          </a:p>
        </p:txBody>
      </p:sp>
      <p:sp>
        <p:nvSpPr>
          <p:cNvPr id="15" name="矩形: 圆角 14"/>
          <p:cNvSpPr/>
          <p:nvPr/>
        </p:nvSpPr>
        <p:spPr>
          <a:xfrm>
            <a:off x="6696991" y="4484783"/>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latin typeface="Agency FB" panose="020b0503020202020204" pitchFamily="34" charset="0"/>
              <a:cs typeface="+mn-ea"/>
              <a:sym typeface="+mn-lt"/>
            </a:endParaRPr>
          </a:p>
        </p:txBody>
      </p:sp>
      <p:sp>
        <p:nvSpPr>
          <p:cNvPr id="17" name="Rectangle 3"/>
          <p:cNvSpPr txBox="1">
            <a:spLocks noChangeArrowheads="1"/>
          </p:cNvSpPr>
          <p:nvPr/>
        </p:nvSpPr>
        <p:spPr bwMode="auto">
          <a:xfrm>
            <a:off x="1351479" y="2031912"/>
            <a:ext cx="136833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a:solidFill>
                  <a:schemeClr val="bg1"/>
                </a:solidFill>
                <a:latin typeface="+mn-lt"/>
                <a:ea typeface="+mn-ea"/>
                <a:cs typeface="+mn-ea"/>
                <a:sym typeface="+mn-lt"/>
              </a:rPr>
              <a:t>不敢腐</a:t>
            </a:r>
            <a:endParaRPr lang="zh-CN" altLang="en-US" sz="2400" b="1">
              <a:solidFill>
                <a:schemeClr val="bg1"/>
              </a:solidFill>
              <a:latin typeface="+mn-lt"/>
              <a:ea typeface="+mn-ea"/>
              <a:cs typeface="+mn-ea"/>
              <a:sym typeface="+mn-lt"/>
            </a:endParaRPr>
          </a:p>
        </p:txBody>
      </p:sp>
      <p:sp>
        <p:nvSpPr>
          <p:cNvPr id="21" name="Rectangle 3"/>
          <p:cNvSpPr txBox="1">
            <a:spLocks noChangeArrowheads="1"/>
          </p:cNvSpPr>
          <p:nvPr/>
        </p:nvSpPr>
        <p:spPr bwMode="auto">
          <a:xfrm>
            <a:off x="1351479" y="3721723"/>
            <a:ext cx="136833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a:solidFill>
                  <a:schemeClr val="bg1"/>
                </a:solidFill>
                <a:latin typeface="+mn-lt"/>
                <a:ea typeface="+mn-ea"/>
                <a:cs typeface="+mn-ea"/>
                <a:sym typeface="+mn-lt"/>
              </a:rPr>
              <a:t>不能腐</a:t>
            </a:r>
            <a:endParaRPr lang="zh-CN" altLang="en-US" sz="2400" b="1">
              <a:solidFill>
                <a:schemeClr val="bg1"/>
              </a:solidFill>
              <a:latin typeface="+mn-lt"/>
              <a:ea typeface="+mn-ea"/>
              <a:cs typeface="+mn-ea"/>
              <a:sym typeface="+mn-lt"/>
            </a:endParaRPr>
          </a:p>
        </p:txBody>
      </p:sp>
      <p:sp>
        <p:nvSpPr>
          <p:cNvPr id="23" name="圆角矩形 42"/>
          <p:cNvSpPr>
            <a:spLocks noChangeArrowheads="1"/>
          </p:cNvSpPr>
          <p:nvPr/>
        </p:nvSpPr>
        <p:spPr bwMode="auto">
          <a:xfrm>
            <a:off x="995331" y="2726508"/>
            <a:ext cx="5296693" cy="774700"/>
          </a:xfrm>
          <a:prstGeom prst="roundRect">
            <a:avLst>
              <a:gd name="adj" fmla="val 16667"/>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3000" b="1">
                <a:solidFill>
                  <a:srgbClr val="C00000"/>
                </a:solidFill>
                <a:latin typeface="+mn-lt"/>
                <a:ea typeface="+mn-ea"/>
                <a:cs typeface="+mn-ea"/>
                <a:sym typeface="+mn-lt"/>
              </a:rPr>
              <a:t>始终坚持党和人民的根本立场</a:t>
            </a:r>
            <a:endParaRPr lang="zh-CN" altLang="en-US" sz="3000" b="1">
              <a:solidFill>
                <a:srgbClr val="C00000"/>
              </a:solidFill>
              <a:latin typeface="+mn-lt"/>
              <a:ea typeface="+mn-ea"/>
              <a:cs typeface="+mn-ea"/>
              <a:sym typeface="+mn-lt"/>
            </a:endParaRPr>
          </a:p>
        </p:txBody>
      </p:sp>
      <p:sp>
        <p:nvSpPr>
          <p:cNvPr id="16" name="文本框 15"/>
          <p:cNvSpPr txBox="1"/>
          <p:nvPr/>
        </p:nvSpPr>
        <p:spPr>
          <a:xfrm>
            <a:off x="7538408" y="2925628"/>
            <a:ext cx="2781601" cy="2169825"/>
          </a:xfrm>
          <a:prstGeom prst="rect">
            <a:avLst/>
          </a:prstGeom>
          <a:noFill/>
        </p:spPr>
        <p:txBody>
          <a:bodyPr wrap="square" rtlCol="0">
            <a:spAutoFit/>
          </a:bodyPr>
          <a:lstStyle/>
          <a:p>
            <a:pPr>
              <a:lnSpc>
                <a:spcPct val="150000"/>
              </a:lnSpc>
            </a:pPr>
            <a:r>
              <a:rPr lang="zh-CN" altLang="en-US">
                <a:cs typeface="+mn-ea"/>
                <a:sym typeface="+mn-lt"/>
              </a:rPr>
              <a:t>我们要把习近平同志关于反腐败斗争的一系列重要论述作为治国理政新理念新思想新战略的重要组成部分来学习贯彻。</a:t>
            </a:r>
            <a:endParaRPr lang="zh-CN" altLang="en-US" sz="2400">
              <a:cs typeface="+mn-ea"/>
              <a:sym typeface="+mn-lt"/>
            </a:endParaRPr>
          </a:p>
        </p:txBody>
      </p:sp>
      <p:sp>
        <p:nvSpPr>
          <p:cNvPr id="18" name="文本框 17"/>
          <p:cNvSpPr txBox="1"/>
          <p:nvPr/>
        </p:nvSpPr>
        <p:spPr>
          <a:xfrm>
            <a:off x="273699" y="4733755"/>
            <a:ext cx="5805038" cy="1200329"/>
          </a:xfrm>
          <a:prstGeom prst="rect">
            <a:avLst/>
          </a:prstGeom>
          <a:noFill/>
        </p:spPr>
        <p:txBody>
          <a:bodyPr wrap="square" rtlCol="0">
            <a:spAutoFit/>
          </a:bodyPr>
          <a:lstStyle/>
          <a:p>
            <a:r>
              <a:rPr lang="zh-CN" altLang="en-US">
                <a:cs typeface="+mn-ea"/>
                <a:sym typeface="+mn-lt"/>
              </a:rPr>
              <a:t>坚定中国特色反腐败的道路自信、理论自信、制度自信、文化自信，牢固树立政治意识、大局意识、核心意识、看齐意识，以绝对忠诚的使命担当，为打赢反腐败这场输不起的攻坚战、持久战贡献力量。</a:t>
            </a:r>
            <a:endParaRPr lang="zh-CN" altLang="en-US">
              <a:solidFill>
                <a:srgbClr val="591300"/>
              </a:solidFill>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16" presetClass="entr" presetSubtype="2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nodeType="afterGroup">
                            <p:stCondLst>
                              <p:cond delay="1400"/>
                            </p:stCondLst>
                            <p:childTnLst>
                              <p:par>
                                <p:cTn id="24" presetID="21"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childTnLst>
                          </p:cTn>
                        </p:par>
                        <p:par>
                          <p:cTn id="27" fill="hold" nodeType="afterGroup">
                            <p:stCondLst>
                              <p:cond delay="19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nodeType="afterGroup">
                            <p:stCondLst>
                              <p:cond delay="24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nodeType="afterGroup">
                            <p:stCondLst>
                              <p:cond delay="2900"/>
                            </p:stCondLst>
                            <p:childTnLst>
                              <p:par>
                                <p:cTn id="40" presetID="16" presetClass="entr" presetSubtype="2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par>
                          <p:cTn id="43" fill="hold" nodeType="afterGroup">
                            <p:stCondLst>
                              <p:cond delay="3400"/>
                            </p:stCondLst>
                            <p:childTnLst>
                              <p:par>
                                <p:cTn id="44" presetID="16" presetClass="entr" presetSubtype="2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par>
                          <p:cTn id="47" fill="hold" nodeType="afterGroup">
                            <p:stCondLst>
                              <p:cond delay="3900"/>
                            </p:stCondLst>
                            <p:childTnLst>
                              <p:par>
                                <p:cTn id="48" presetID="53" presetClass="entr" presetSubtype="16"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childTnLst>
                          </p:cTn>
                        </p:par>
                        <p:par>
                          <p:cTn id="53" fill="hold" nodeType="afterGroup">
                            <p:stCondLst>
                              <p:cond delay="4400"/>
                            </p:stCondLst>
                            <p:childTnLst>
                              <p:par>
                                <p:cTn id="54" presetID="18" presetClass="entr" presetSubtype="6"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downRight)">
                                      <p:cBhvr>
                                        <p:cTn id="56" dur="750"/>
                                        <p:tgtEl>
                                          <p:spTgt spid="16"/>
                                        </p:tgtEl>
                                      </p:cBhvr>
                                    </p:animEffect>
                                  </p:childTnLst>
                                </p:cTn>
                              </p:par>
                            </p:childTnLst>
                          </p:cTn>
                        </p:par>
                        <p:par>
                          <p:cTn id="57" fill="hold" nodeType="afterGroup">
                            <p:stCondLst>
                              <p:cond delay="5150"/>
                            </p:stCondLst>
                            <p:childTnLst>
                              <p:par>
                                <p:cTn id="58" presetID="18" presetClass="entr" presetSubtype="6"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downRight)">
                                      <p:cBhvr>
                                        <p:cTn id="6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7" grpId="0" animBg="1"/>
      <p:bldP spid="21" grpId="0" animBg="1"/>
      <p:bldP spid="23" grpId="0"/>
      <p:bldP spid="16" grpId="0"/>
      <p:bldP spid="1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a:xfrm>
            <a:off x="3872397" y="1617781"/>
            <a:ext cx="7698278" cy="34114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 name="Text Box 4"/>
          <p:cNvSpPr txBox="1">
            <a:spLocks noChangeArrowheads="1"/>
          </p:cNvSpPr>
          <p:nvPr/>
        </p:nvSpPr>
        <p:spPr bwMode="auto">
          <a:xfrm>
            <a:off x="993772" y="1617781"/>
            <a:ext cx="3402381" cy="3411415"/>
          </a:xfrm>
          <a:prstGeom prst="rect">
            <a:avLst/>
          </a:prstGeom>
          <a:solidFill>
            <a:srgbClr val="C00000"/>
          </a:solidFill>
          <a:ln>
            <a:solidFill>
              <a:srgbClr val="C00000"/>
            </a:solidFill>
          </a:ln>
          <a:effectLst/>
        </p:spPr>
        <p:txBody>
          <a:bodyPr anchor="ctr" anchorCtr="1">
            <a:noAutofit/>
          </a:bodyPr>
          <a:lstStyle/>
          <a:p>
            <a:pPr>
              <a:lnSpc>
                <a:spcPct val="115000"/>
              </a:lnSpc>
              <a:spcBef>
                <a:spcPct val="20000"/>
              </a:spcBef>
            </a:pPr>
            <a:endParaRPr lang="en-US" altLang="zh-CN" sz="2400">
              <a:solidFill>
                <a:schemeClr val="bg1"/>
              </a:solidFill>
              <a:cs typeface="+mn-ea"/>
              <a:sym typeface="+mn-lt"/>
            </a:endParaRPr>
          </a:p>
        </p:txBody>
      </p:sp>
      <p:sp>
        <p:nvSpPr>
          <p:cNvPr id="9" name="矩形 8"/>
          <p:cNvSpPr/>
          <p:nvPr/>
        </p:nvSpPr>
        <p:spPr>
          <a:xfrm>
            <a:off x="1330620" y="2544961"/>
            <a:ext cx="2797866" cy="1938992"/>
          </a:xfrm>
          <a:prstGeom prst="rect">
            <a:avLst/>
          </a:prstGeom>
        </p:spPr>
        <p:txBody>
          <a:bodyPr wrap="square">
            <a:spAutoFit/>
          </a:bodyPr>
          <a:lstStyle/>
          <a:p>
            <a:r>
              <a:rPr lang="zh-CN" altLang="en-US" sz="2000" b="1">
                <a:solidFill>
                  <a:schemeClr val="bg1"/>
                </a:solidFill>
                <a:cs typeface="+mn-ea"/>
                <a:sym typeface="+mn-lt"/>
              </a:rPr>
              <a:t>反腐败基本战略的确立和主体责任的强化，从根本上解决了新时期反腐败工作“桥”和“船”的问题，实现了反腐败斗争扎实稳步推进</a:t>
            </a:r>
            <a:endParaRPr lang="zh-CN" altLang="en-US" sz="2000" b="1">
              <a:solidFill>
                <a:schemeClr val="bg1"/>
              </a:solidFill>
            </a:endParaRPr>
          </a:p>
        </p:txBody>
      </p:sp>
      <p:sp>
        <p:nvSpPr>
          <p:cNvPr id="10" name="Rectangle 2"/>
          <p:cNvSpPr txBox="1">
            <a:spLocks noChangeArrowheads="1"/>
          </p:cNvSpPr>
          <p:nvPr/>
        </p:nvSpPr>
        <p:spPr>
          <a:xfrm>
            <a:off x="4920914" y="2007600"/>
            <a:ext cx="6125000" cy="12756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a:cs typeface="+mn-ea"/>
                <a:sym typeface="+mn-lt"/>
              </a:rPr>
              <a:t>党的十八大以来，反腐败斗争取得了明显成效。反腐败理念更加清晰，目标任务更加明确，战略重心更加突出，工作方式更加科学，主体责任更加落实，党心民心更加凝聚</a:t>
            </a:r>
            <a:r>
              <a:rPr lang="zh-CN" altLang="en-US" sz="1800">
                <a:cs typeface="+mn-ea"/>
                <a:sym typeface="+mn-lt"/>
              </a:rPr>
              <a:t>。</a:t>
            </a:r>
            <a:endParaRPr lang="zh-CN" altLang="en-US" sz="1800">
              <a:cs typeface="+mn-ea"/>
              <a:sym typeface="+mn-lt"/>
            </a:endParaRPr>
          </a:p>
        </p:txBody>
      </p:sp>
      <p:sp>
        <p:nvSpPr>
          <p:cNvPr id="18" name="矩形 17"/>
          <p:cNvSpPr/>
          <p:nvPr/>
        </p:nvSpPr>
        <p:spPr>
          <a:xfrm>
            <a:off x="5024234" y="3364484"/>
            <a:ext cx="5703373" cy="369332"/>
          </a:xfrm>
          <a:prstGeom prst="rect">
            <a:avLst/>
          </a:prstGeom>
          <a:ln>
            <a:solidFill>
              <a:srgbClr val="C00000"/>
            </a:solidFill>
          </a:ln>
        </p:spPr>
        <p:txBody>
          <a:bodyPr wrap="square">
            <a:spAutoFit/>
          </a:bodyPr>
          <a:lstStyle/>
          <a:p>
            <a:r>
              <a:rPr lang="zh-CN" altLang="en-US">
                <a:solidFill>
                  <a:srgbClr val="874600"/>
                </a:solidFill>
                <a:latin typeface="微软雅黑" panose="020b0503020204020204" pitchFamily="34" charset="-122"/>
                <a:ea typeface="微软雅黑" panose="020b0503020204020204" pitchFamily="34" charset="-122"/>
              </a:rPr>
              <a:t>保持高度的政治敏锐性和坚定性。</a:t>
            </a:r>
            <a:endParaRPr lang="zh-CN" altLang="en-US">
              <a:solidFill>
                <a:srgbClr val="874600"/>
              </a:solidFill>
              <a:latin typeface="微软雅黑" panose="020b0503020204020204" pitchFamily="34" charset="-122"/>
              <a:ea typeface="微软雅黑" panose="020b0503020204020204" pitchFamily="34" charset="-122"/>
            </a:endParaRPr>
          </a:p>
        </p:txBody>
      </p:sp>
      <p:sp>
        <p:nvSpPr>
          <p:cNvPr id="19" name="矩形 18"/>
          <p:cNvSpPr/>
          <p:nvPr/>
        </p:nvSpPr>
        <p:spPr>
          <a:xfrm>
            <a:off x="4920914" y="4160787"/>
            <a:ext cx="6107274" cy="646331"/>
          </a:xfrm>
          <a:prstGeom prst="rect">
            <a:avLst/>
          </a:prstGeom>
        </p:spPr>
        <p:txBody>
          <a:bodyPr wrap="square">
            <a:spAutoFit/>
          </a:bodyPr>
          <a:lstStyle/>
          <a:p>
            <a:r>
              <a:rPr lang="zh-CN" altLang="en-US">
                <a:cs typeface="+mn-ea"/>
                <a:sym typeface="+mn-lt"/>
              </a:rPr>
              <a:t>我们必须按照党中央的要求，创新办案思路，明确办案责任，加快工作进度，高质量、高效率地办好每一起案件。</a:t>
            </a:r>
            <a:endParaRPr lang="zh-CN" altLang="en-US">
              <a:solidFill>
                <a:srgbClr val="874600"/>
              </a:solidFill>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nodeType="afterGroup">
                            <p:stCondLst>
                              <p:cond delay="14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375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2" presetClass="entr" presetSubtype="8" fill="hold" grpId="0" nodeType="withEffect">
                                  <p:stCondLst>
                                    <p:cond delay="325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1000"/>
                                        <p:tgtEl>
                                          <p:spTgt spid="19"/>
                                        </p:tgtEl>
                                        <p:attrNameLst>
                                          <p:attrName>ppt_x</p:attrName>
                                        </p:attrNameLst>
                                      </p:cBhvr>
                                      <p:tavLst>
                                        <p:tav tm="0">
                                          <p:val>
                                            <p:strVal val="#ppt_x-#ppt_w*1.125000"/>
                                          </p:val>
                                        </p:tav>
                                        <p:tav tm="100000">
                                          <p:val>
                                            <p:strVal val="#ppt_x"/>
                                          </p:val>
                                        </p:tav>
                                      </p:tavLst>
                                    </p:anim>
                                    <p:animEffect transition="in" filter="wipe(right)">
                                      <p:cBhvr>
                                        <p:cTn id="3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8" grpId="0" animBg="1"/>
      <p:bldP spid="1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a:xfrm>
            <a:off x="3872397" y="1617781"/>
            <a:ext cx="7698278" cy="34114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cs typeface="+mn-ea"/>
            </a:endParaRPr>
          </a:p>
        </p:txBody>
      </p:sp>
      <p:sp>
        <p:nvSpPr>
          <p:cNvPr id="7" name="Text Box 4"/>
          <p:cNvSpPr txBox="1">
            <a:spLocks noChangeArrowheads="1"/>
          </p:cNvSpPr>
          <p:nvPr/>
        </p:nvSpPr>
        <p:spPr bwMode="auto">
          <a:xfrm>
            <a:off x="993772" y="1617781"/>
            <a:ext cx="3402381" cy="3411415"/>
          </a:xfrm>
          <a:prstGeom prst="rect">
            <a:avLst/>
          </a:prstGeom>
          <a:solidFill>
            <a:srgbClr val="C00000"/>
          </a:solidFill>
          <a:ln>
            <a:solidFill>
              <a:srgbClr val="C00000"/>
            </a:solidFill>
          </a:ln>
          <a:effectLst/>
        </p:spPr>
        <p:txBody>
          <a:bodyPr anchor="ctr" anchorCtr="1">
            <a:noAutofit/>
          </a:bodyPr>
          <a:lstStyle/>
          <a:p>
            <a:pPr marL="0" marR="0" lvl="0" indent="0" algn="l" defTabSz="914400" rtl="0" eaLnBrk="1" fontAlgn="auto" latinLnBrk="0" hangingPunct="1">
              <a:lnSpc>
                <a:spcPct val="115000"/>
              </a:lnSpc>
              <a:spcBef>
                <a:spcPct val="20000"/>
              </a:spcBef>
              <a:spcAft>
                <a:spcPct val="0"/>
              </a:spcAft>
              <a:buClrTx/>
              <a:buSzTx/>
              <a:buFontTx/>
              <a:buNone/>
              <a:defRPr/>
            </a:pPr>
            <a:endParaRPr kumimoji="0" lang="en-US" altLang="zh-CN" sz="2400" b="0" i="0" u="none" strike="noStrike" kern="1200" cap="none" spc="0" normalizeH="0" baseline="0" noProof="0">
              <a:ln>
                <a:noFill/>
              </a:ln>
              <a:solidFill>
                <a:prstClr val="white"/>
              </a:solidFill>
              <a:effectLst/>
              <a:uLnTx/>
              <a:uFillTx/>
              <a:latin typeface="Arial"/>
              <a:ea typeface="微软雅黑" panose="020b0503020204020204" pitchFamily="34" charset="-122"/>
              <a:cs typeface="+mn-ea"/>
              <a:sym typeface="+mn-lt"/>
            </a:endParaRPr>
          </a:p>
        </p:txBody>
      </p:sp>
      <p:sp>
        <p:nvSpPr>
          <p:cNvPr id="10" name="Rectangle 2"/>
          <p:cNvSpPr txBox="1">
            <a:spLocks noChangeArrowheads="1"/>
          </p:cNvSpPr>
          <p:nvPr/>
        </p:nvSpPr>
        <p:spPr>
          <a:xfrm>
            <a:off x="4920914" y="2007600"/>
            <a:ext cx="6125000" cy="12756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panose="020b0503020204020204" pitchFamily="34" charset="-122"/>
              <a:cs typeface="+mn-ea"/>
              <a:sym typeface="+mn-lt"/>
            </a:endParaRPr>
          </a:p>
        </p:txBody>
      </p:sp>
      <p:sp>
        <p:nvSpPr>
          <p:cNvPr id="15" name="矩形 14"/>
          <p:cNvSpPr/>
          <p:nvPr/>
        </p:nvSpPr>
        <p:spPr>
          <a:xfrm>
            <a:off x="4891418" y="4022288"/>
            <a:ext cx="5703373" cy="984885"/>
          </a:xfrm>
          <a:prstGeom prst="rect">
            <a:avLst/>
          </a:prstGeom>
          <a:ln>
            <a:noFill/>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以绝对忠诚不断增强维护党中央权威的自觉性。</a:t>
            </a:r>
            <a:endParaRPr kumimoji="0" lang="en-US" altLang="zh-CN"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始终坚持反腐败无禁区、全覆盖、零容忍。</a:t>
            </a: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1354437" y="2264562"/>
            <a:ext cx="2878088" cy="2554545"/>
          </a:xfrm>
          <a:prstGeom prst="rect">
            <a:avLst/>
          </a:prstGeom>
        </p:spPr>
        <p:txBody>
          <a:bodyPr wrap="square">
            <a:spAutoFit/>
          </a:bodyPr>
          <a:lstStyle/>
          <a:p>
            <a:r>
              <a:rPr lang="zh-CN" altLang="en-US" sz="2000" b="1">
                <a:solidFill>
                  <a:schemeClr val="bg1"/>
                </a:solidFill>
                <a:cs typeface="+mn-ea"/>
                <a:sym typeface="+mn-lt"/>
              </a:rPr>
              <a:t>习近平同志关于反腐败斗争一系列重要论述的根本立场就是党的立场、人民的立场。坚持党的立场和人民的立场，首要的就是以绝对忠诚不断增强维护党中央权威的自觉性和坚定性。</a:t>
            </a:r>
            <a:endParaRPr lang="zh-CN" altLang="en-US" sz="2000" b="1">
              <a:solidFill>
                <a:schemeClr val="bg1"/>
              </a:solidFill>
              <a:cs typeface="+mn-ea"/>
              <a:sym typeface="+mn-lt"/>
            </a:endParaRPr>
          </a:p>
        </p:txBody>
      </p:sp>
      <p:sp>
        <p:nvSpPr>
          <p:cNvPr id="17" name="矩形 16"/>
          <p:cNvSpPr/>
          <p:nvPr/>
        </p:nvSpPr>
        <p:spPr>
          <a:xfrm>
            <a:off x="4754084" y="2140485"/>
            <a:ext cx="6458660" cy="1015663"/>
          </a:xfrm>
          <a:prstGeom prst="rect">
            <a:avLst/>
          </a:prstGeom>
        </p:spPr>
        <p:txBody>
          <a:bodyPr wrap="square">
            <a:spAutoFit/>
          </a:bodyPr>
          <a:lstStyle/>
          <a:p>
            <a:r>
              <a:rPr lang="zh-CN" altLang="en-US" sz="2000">
                <a:cs typeface="+mn-ea"/>
                <a:sym typeface="+mn-lt"/>
              </a:rPr>
              <a:t>任何时候、任何情况下都要把政治纪律和政治规矩挺在前面，把维护党中央权威体现到一言一行中、体现在反腐败斗争中。</a:t>
            </a:r>
            <a:endParaRPr lang="zh-CN" altLang="en-US" sz="2000">
              <a:solidFill>
                <a:srgbClr val="874600"/>
              </a:solidFill>
              <a:cs typeface="+mn-ea"/>
              <a:sym typeface="+mn-lt"/>
            </a:endParaRPr>
          </a:p>
        </p:txBody>
      </p:sp>
      <p:sp>
        <p:nvSpPr>
          <p:cNvPr id="18" name="矩形 17"/>
          <p:cNvSpPr/>
          <p:nvPr/>
        </p:nvSpPr>
        <p:spPr>
          <a:xfrm>
            <a:off x="4944292" y="3428873"/>
            <a:ext cx="5703373" cy="369332"/>
          </a:xfrm>
          <a:prstGeom prst="rect">
            <a:avLst/>
          </a:prstGeom>
          <a:ln>
            <a:solidFill>
              <a:srgbClr val="C00000"/>
            </a:solidFill>
          </a:ln>
        </p:spPr>
        <p:txBody>
          <a:bodyPr wrap="square">
            <a:spAutoFit/>
          </a:bodyPr>
          <a:lstStyle/>
          <a:p>
            <a:r>
              <a:rPr lang="zh-CN" altLang="en-US">
                <a:solidFill>
                  <a:srgbClr val="874600"/>
                </a:solidFill>
                <a:latin typeface="微软雅黑" panose="020b0503020204020204" pitchFamily="34" charset="-122"/>
                <a:ea typeface="微软雅黑" panose="020b0503020204020204" pitchFamily="34" charset="-122"/>
              </a:rPr>
              <a:t>以绝对忠诚不断增强维护党中央权威的自觉性。</a:t>
            </a:r>
            <a:endParaRPr lang="zh-CN" altLang="en-US">
              <a:solidFill>
                <a:srgbClr val="8746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nodeType="afterGroup">
                            <p:stCondLst>
                              <p:cond delay="14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375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2" presetClass="entr" presetSubtype="8" fill="hold" grpId="0" nodeType="withEffect">
                                  <p:stCondLst>
                                    <p:cond delay="325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p:tgtEl>
                                          <p:spTgt spid="16"/>
                                        </p:tgtEl>
                                        <p:attrNameLst>
                                          <p:attrName>ppt_x</p:attrName>
                                        </p:attrNameLst>
                                      </p:cBhvr>
                                      <p:tavLst>
                                        <p:tav tm="0">
                                          <p:val>
                                            <p:strVal val="#ppt_x-#ppt_w*1.125000"/>
                                          </p:val>
                                        </p:tav>
                                        <p:tav tm="100000">
                                          <p:val>
                                            <p:strVal val="#ppt_x"/>
                                          </p:val>
                                        </p:tav>
                                      </p:tavLst>
                                    </p:anim>
                                    <p:animEffect transition="in" filter="wipe(right)">
                                      <p:cBhvr>
                                        <p:cTn id="38" dur="1000"/>
                                        <p:tgtEl>
                                          <p:spTgt spid="16"/>
                                        </p:tgtEl>
                                      </p:cBhvr>
                                    </p:animEffect>
                                  </p:childTnLst>
                                </p:cTn>
                              </p:par>
                              <p:par>
                                <p:cTn id="39" presetID="12" presetClass="entr" presetSubtype="8" fill="hold" grpId="0" nodeType="withEffect">
                                  <p:stCondLst>
                                    <p:cond delay="325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1000"/>
                                        <p:tgtEl>
                                          <p:spTgt spid="17"/>
                                        </p:tgtEl>
                                        <p:attrNameLst>
                                          <p:attrName>ppt_x</p:attrName>
                                        </p:attrNameLst>
                                      </p:cBhvr>
                                      <p:tavLst>
                                        <p:tav tm="0">
                                          <p:val>
                                            <p:strVal val="#ppt_x-#ppt_w*1.125000"/>
                                          </p:val>
                                        </p:tav>
                                        <p:tav tm="100000">
                                          <p:val>
                                            <p:strVal val="#ppt_x"/>
                                          </p:val>
                                        </p:tav>
                                      </p:tavLst>
                                    </p:anim>
                                    <p:animEffect transition="in" filter="wipe(right)">
                                      <p:cBhvr>
                                        <p:cTn id="42" dur="1000"/>
                                        <p:tgtEl>
                                          <p:spTgt spid="17"/>
                                        </p:tgtEl>
                                      </p:cBhvr>
                                    </p:animEffect>
                                  </p:childTnLst>
                                </p:cTn>
                              </p:par>
                              <p:par>
                                <p:cTn id="43" presetID="10" presetClass="entr" presetSubtype="0" fill="hold" grpId="0" nodeType="withEffect">
                                  <p:stCondLst>
                                    <p:cond delay="37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5" grpId="0"/>
      <p:bldP spid="16" grpId="0"/>
      <p:bldP spid="17" grpId="0"/>
      <p:bldP spid="18"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a:xfrm>
            <a:off x="3872397" y="1617781"/>
            <a:ext cx="7698278" cy="34114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cs typeface="+mn-ea"/>
            </a:endParaRPr>
          </a:p>
        </p:txBody>
      </p:sp>
      <p:sp>
        <p:nvSpPr>
          <p:cNvPr id="7" name="Text Box 4"/>
          <p:cNvSpPr txBox="1">
            <a:spLocks noChangeArrowheads="1"/>
          </p:cNvSpPr>
          <p:nvPr/>
        </p:nvSpPr>
        <p:spPr bwMode="auto">
          <a:xfrm>
            <a:off x="993772" y="1617781"/>
            <a:ext cx="3402381" cy="3411415"/>
          </a:xfrm>
          <a:prstGeom prst="rect">
            <a:avLst/>
          </a:prstGeom>
          <a:solidFill>
            <a:srgbClr val="C00000"/>
          </a:solidFill>
          <a:ln>
            <a:solidFill>
              <a:srgbClr val="C00000"/>
            </a:solidFill>
          </a:ln>
          <a:effectLst/>
        </p:spPr>
        <p:txBody>
          <a:bodyPr anchor="ctr" anchorCtr="1">
            <a:noAutofit/>
          </a:bodyPr>
          <a:lstStyle/>
          <a:p>
            <a:pPr marL="0" marR="0" lvl="0" indent="0" algn="l" defTabSz="914400" rtl="0" eaLnBrk="1" fontAlgn="auto" latinLnBrk="0" hangingPunct="1">
              <a:lnSpc>
                <a:spcPct val="115000"/>
              </a:lnSpc>
              <a:spcBef>
                <a:spcPct val="20000"/>
              </a:spcBef>
              <a:spcAft>
                <a:spcPct val="0"/>
              </a:spcAft>
              <a:buClrTx/>
              <a:buSzTx/>
              <a:buFontTx/>
              <a:buNone/>
              <a:defRPr/>
            </a:pPr>
            <a:endParaRPr kumimoji="0" lang="en-US" altLang="zh-CN" sz="2400" b="0" i="0" u="none" strike="noStrike" kern="1200" cap="none" spc="0" normalizeH="0" baseline="0" noProof="0">
              <a:ln>
                <a:noFill/>
              </a:ln>
              <a:solidFill>
                <a:prstClr val="white"/>
              </a:solidFill>
              <a:effectLst/>
              <a:uLnTx/>
              <a:uFillTx/>
              <a:latin typeface="Arial"/>
              <a:ea typeface="微软雅黑" panose="020b0503020204020204" pitchFamily="34" charset="-122"/>
              <a:cs typeface="+mn-ea"/>
              <a:sym typeface="+mn-lt"/>
            </a:endParaRPr>
          </a:p>
        </p:txBody>
      </p:sp>
      <p:sp>
        <p:nvSpPr>
          <p:cNvPr id="10" name="Rectangle 2"/>
          <p:cNvSpPr txBox="1">
            <a:spLocks noChangeArrowheads="1"/>
          </p:cNvSpPr>
          <p:nvPr/>
        </p:nvSpPr>
        <p:spPr>
          <a:xfrm>
            <a:off x="4920914" y="2007600"/>
            <a:ext cx="6125000" cy="12756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panose="020b0503020204020204" pitchFamily="34" charset="-122"/>
              <a:cs typeface="+mn-ea"/>
              <a:sym typeface="+mn-lt"/>
            </a:endParaRPr>
          </a:p>
        </p:txBody>
      </p:sp>
      <p:sp>
        <p:nvSpPr>
          <p:cNvPr id="16" name="矩形 15"/>
          <p:cNvSpPr/>
          <p:nvPr/>
        </p:nvSpPr>
        <p:spPr>
          <a:xfrm>
            <a:off x="1354437" y="2264562"/>
            <a:ext cx="2878088" cy="2554545"/>
          </a:xfrm>
          <a:prstGeom prst="rect">
            <a:avLst/>
          </a:prstGeom>
        </p:spPr>
        <p:txBody>
          <a:bodyPr wrap="square">
            <a:spAutoFit/>
          </a:bodyPr>
          <a:lstStyle/>
          <a:p>
            <a:r>
              <a:rPr lang="zh-CN" altLang="en-US" sz="2000" b="1">
                <a:solidFill>
                  <a:schemeClr val="bg1"/>
                </a:solidFill>
                <a:cs typeface="+mn-ea"/>
                <a:sym typeface="+mn-lt"/>
              </a:rPr>
              <a:t>习近平同志关于反腐败斗争一系列重要论述的根本立场就是党的立场、人民的立场。坚持党的立场和人民的立场，首要的就是以绝对忠诚不断增强维护党中央权威的自觉性和坚定性。</a:t>
            </a:r>
            <a:endParaRPr lang="zh-CN" altLang="en-US" sz="2000" b="1">
              <a:solidFill>
                <a:schemeClr val="bg1"/>
              </a:solidFill>
              <a:cs typeface="+mn-ea"/>
              <a:sym typeface="+mn-lt"/>
            </a:endParaRPr>
          </a:p>
        </p:txBody>
      </p:sp>
      <p:sp>
        <p:nvSpPr>
          <p:cNvPr id="14" name="矩形 13"/>
          <p:cNvSpPr/>
          <p:nvPr/>
        </p:nvSpPr>
        <p:spPr>
          <a:xfrm>
            <a:off x="4869849" y="3409091"/>
            <a:ext cx="5703373" cy="369332"/>
          </a:xfrm>
          <a:prstGeom prst="rect">
            <a:avLst/>
          </a:prstGeom>
          <a:ln>
            <a:solidFill>
              <a:srgbClr val="C00000"/>
            </a:solidFill>
          </a:ln>
        </p:spPr>
        <p:txBody>
          <a:bodyPr wrap="square">
            <a:spAutoFit/>
          </a:bodyPr>
          <a:lstStyle/>
          <a:p>
            <a:r>
              <a:rPr lang="zh-CN" altLang="en-US">
                <a:solidFill>
                  <a:srgbClr val="874600"/>
                </a:solidFill>
                <a:latin typeface="微软雅黑" panose="020b0503020204020204" pitchFamily="34" charset="-122"/>
                <a:ea typeface="微软雅黑" panose="020b0503020204020204" pitchFamily="34" charset="-122"/>
              </a:rPr>
              <a:t>始终坚持反腐败无禁区、全覆盖、零容忍。</a:t>
            </a:r>
            <a:endParaRPr lang="zh-CN" altLang="en-US">
              <a:solidFill>
                <a:srgbClr val="874600"/>
              </a:solidFill>
              <a:latin typeface="微软雅黑" panose="020b0503020204020204" pitchFamily="34" charset="-122"/>
              <a:ea typeface="微软雅黑" panose="020b0503020204020204" pitchFamily="34" charset="-122"/>
            </a:endParaRPr>
          </a:p>
        </p:txBody>
      </p:sp>
      <p:sp>
        <p:nvSpPr>
          <p:cNvPr id="18" name="矩形 17"/>
          <p:cNvSpPr/>
          <p:nvPr/>
        </p:nvSpPr>
        <p:spPr>
          <a:xfrm>
            <a:off x="4593190" y="2082020"/>
            <a:ext cx="6920163" cy="923330"/>
          </a:xfrm>
          <a:prstGeom prst="rect">
            <a:avLst/>
          </a:prstGeom>
        </p:spPr>
        <p:txBody>
          <a:bodyPr wrap="square">
            <a:spAutoFit/>
          </a:bodyPr>
          <a:lstStyle/>
          <a:p>
            <a:r>
              <a:rPr lang="zh-CN" altLang="en-US">
                <a:cs typeface="+mn-ea"/>
                <a:sym typeface="+mn-lt"/>
              </a:rPr>
              <a:t>他们利用党和国家经济资源笼络人心、结党营私，恶化政治生态。我们要充分认识其动摇党的执政基础、危害国家政权安全的反党反人民本质，毫不留情地予以揭露和打击，决不能温良恭俭让。我们</a:t>
            </a:r>
            <a:endParaRPr lang="zh-CN" altLang="en-US">
              <a:solidFill>
                <a:srgbClr val="874600"/>
              </a:solidFill>
              <a:cs typeface="+mn-ea"/>
              <a:sym typeface="+mn-lt"/>
            </a:endParaRPr>
          </a:p>
        </p:txBody>
      </p:sp>
      <p:sp>
        <p:nvSpPr>
          <p:cNvPr id="19" name="矩形 18"/>
          <p:cNvSpPr/>
          <p:nvPr/>
        </p:nvSpPr>
        <p:spPr>
          <a:xfrm>
            <a:off x="4672151" y="4060769"/>
            <a:ext cx="6652129" cy="646331"/>
          </a:xfrm>
          <a:prstGeom prst="rect">
            <a:avLst/>
          </a:prstGeom>
        </p:spPr>
        <p:txBody>
          <a:bodyPr wrap="square">
            <a:spAutoFit/>
          </a:bodyPr>
          <a:lstStyle/>
          <a:p>
            <a:r>
              <a:rPr lang="zh-CN" altLang="en-US">
                <a:cs typeface="+mn-ea"/>
                <a:sym typeface="+mn-lt"/>
              </a:rPr>
              <a:t>任何时候、任何情况下都要把政治纪律和政治规矩挺在前面，把维护党中央权威体现到一言一行中、体现在反腐败斗争中。</a:t>
            </a:r>
            <a:endParaRPr lang="zh-CN" altLang="en-US">
              <a:solidFill>
                <a:srgbClr val="874600"/>
              </a:solidFill>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nodeType="afterGroup">
                            <p:stCondLst>
                              <p:cond delay="14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12" presetClass="entr" presetSubtype="8" fill="hold" grpId="0" nodeType="withEffect">
                                  <p:stCondLst>
                                    <p:cond delay="32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p:tgtEl>
                                          <p:spTgt spid="16"/>
                                        </p:tgtEl>
                                        <p:attrNameLst>
                                          <p:attrName>ppt_x</p:attrName>
                                        </p:attrNameLst>
                                      </p:cBhvr>
                                      <p:tavLst>
                                        <p:tav tm="0">
                                          <p:val>
                                            <p:strVal val="#ppt_x-#ppt_w*1.125000"/>
                                          </p:val>
                                        </p:tav>
                                        <p:tav tm="100000">
                                          <p:val>
                                            <p:strVal val="#ppt_x"/>
                                          </p:val>
                                        </p:tav>
                                      </p:tavLst>
                                    </p:anim>
                                    <p:animEffect transition="in" filter="wipe(right)">
                                      <p:cBhvr>
                                        <p:cTn id="35" dur="1000"/>
                                        <p:tgtEl>
                                          <p:spTgt spid="16"/>
                                        </p:tgtEl>
                                      </p:cBhvr>
                                    </p:animEffect>
                                  </p:childTnLst>
                                </p:cTn>
                              </p:par>
                              <p:par>
                                <p:cTn id="36" presetID="10" presetClass="entr" presetSubtype="0" fill="hold" grpId="0" nodeType="withEffect">
                                  <p:stCondLst>
                                    <p:cond delay="375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2" presetClass="entr" presetSubtype="8" fill="hold" grpId="0" nodeType="withEffect">
                                  <p:stCondLst>
                                    <p:cond delay="3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p:tgtEl>
                                          <p:spTgt spid="18"/>
                                        </p:tgtEl>
                                        <p:attrNameLst>
                                          <p:attrName>ppt_x</p:attrName>
                                        </p:attrNameLst>
                                      </p:cBhvr>
                                      <p:tavLst>
                                        <p:tav tm="0">
                                          <p:val>
                                            <p:strVal val="#ppt_x-#ppt_w*1.125000"/>
                                          </p:val>
                                        </p:tav>
                                        <p:tav tm="100000">
                                          <p:val>
                                            <p:strVal val="#ppt_x"/>
                                          </p:val>
                                        </p:tav>
                                      </p:tavLst>
                                    </p:anim>
                                    <p:animEffect transition="in" filter="wipe(right)">
                                      <p:cBhvr>
                                        <p:cTn id="42" dur="1000"/>
                                        <p:tgtEl>
                                          <p:spTgt spid="18"/>
                                        </p:tgtEl>
                                      </p:cBhvr>
                                    </p:animEffect>
                                  </p:childTnLst>
                                </p:cTn>
                              </p:par>
                              <p:par>
                                <p:cTn id="43" presetID="12" presetClass="entr" presetSubtype="8" fill="hold" grpId="0" nodeType="withEffect">
                                  <p:stCondLst>
                                    <p:cond delay="3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1000"/>
                                        <p:tgtEl>
                                          <p:spTgt spid="19"/>
                                        </p:tgtEl>
                                        <p:attrNameLst>
                                          <p:attrName>ppt_x</p:attrName>
                                        </p:attrNameLst>
                                      </p:cBhvr>
                                      <p:tavLst>
                                        <p:tav tm="0">
                                          <p:val>
                                            <p:strVal val="#ppt_x-#ppt_w*1.125000"/>
                                          </p:val>
                                        </p:tav>
                                        <p:tav tm="100000">
                                          <p:val>
                                            <p:strVal val="#ppt_x"/>
                                          </p:val>
                                        </p:tav>
                                      </p:tavLst>
                                    </p:anim>
                                    <p:animEffect transition="in" filter="wipe(right)">
                                      <p:cBhvr>
                                        <p:cTn id="4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6" grpId="0"/>
      <p:bldP spid="14" grpId="0" animBg="1"/>
      <p:bldP spid="18" grpId="0"/>
      <p:bldP spid="1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15" name="矩形 14"/>
          <p:cNvSpPr/>
          <p:nvPr/>
        </p:nvSpPr>
        <p:spPr>
          <a:xfrm>
            <a:off x="4381792" y="2331357"/>
            <a:ext cx="3693886" cy="754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a:solidFill>
                  <a:schemeClr val="tx1"/>
                </a:solidFill>
                <a:cs typeface="+mn-ea"/>
                <a:sym typeface="+mn-lt"/>
              </a:rPr>
              <a:t>第三部分</a:t>
            </a:r>
            <a:endParaRPr lang="zh-CN" altLang="en-US" sz="5400" b="1">
              <a:solidFill>
                <a:schemeClr val="tx1"/>
              </a:solidFill>
              <a:cs typeface="+mn-ea"/>
              <a:sym typeface="+mn-lt"/>
            </a:endParaRPr>
          </a:p>
        </p:txBody>
      </p:sp>
      <p:sp>
        <p:nvSpPr>
          <p:cNvPr id="8" name="矩形 7"/>
          <p:cNvSpPr/>
          <p:nvPr/>
        </p:nvSpPr>
        <p:spPr>
          <a:xfrm>
            <a:off x="2002387" y="3518263"/>
            <a:ext cx="8187226" cy="899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a:solidFill>
                  <a:schemeClr val="tx1"/>
                </a:solidFill>
                <a:cs typeface="+mn-ea"/>
                <a:sym typeface="+mn-lt"/>
              </a:rPr>
              <a:t>始终坚持党和人民的根本立场</a:t>
            </a:r>
            <a:endParaRPr lang="zh-CN" altLang="en-US" sz="4800" b="1">
              <a:solidFill>
                <a:schemeClr val="tx1"/>
              </a:solidFill>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圆角 1"/>
          <p:cNvSpPr/>
          <p:nvPr/>
        </p:nvSpPr>
        <p:spPr>
          <a:xfrm>
            <a:off x="1068778" y="2520513"/>
            <a:ext cx="10105903" cy="3155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3485003" y="1766973"/>
            <a:ext cx="5177640" cy="461659"/>
          </a:xfrm>
          <a:prstGeom prst="rect">
            <a:avLst/>
          </a:prstGeom>
        </p:spPr>
        <p:txBody>
          <a:bodyPr wrap="square" lIns="91435" tIns="45717" rIns="91435" bIns="45717">
            <a:spAutoFit/>
          </a:bodyPr>
          <a:lstStyle/>
          <a:p>
            <a:pPr algn="ctr"/>
            <a:r>
              <a:rPr lang="zh-CN" altLang="en-US" sz="2400" b="1">
                <a:solidFill>
                  <a:schemeClr val="tx1"/>
                </a:solidFill>
                <a:cs typeface="+mn-ea"/>
                <a:sym typeface="+mn-lt"/>
              </a:rPr>
              <a:t>始终坚持党和人民的根本立场</a:t>
            </a:r>
            <a:endParaRPr lang="zh-CN" altLang="en-US" sz="2400" b="1">
              <a:solidFill>
                <a:schemeClr val="tx1"/>
              </a:solidFill>
              <a:cs typeface="+mn-ea"/>
              <a:sym typeface="+mn-lt"/>
            </a:endParaRPr>
          </a:p>
        </p:txBody>
      </p:sp>
      <p:pic>
        <p:nvPicPr>
          <p:cNvPr id="8" name="Picture 2" descr="G:\2017\党建大类设计\01党建类PPT\2\3.jpg"/>
          <p:cNvPicPr>
            <a:picLocks noChangeAspect="1" noChangeArrowheads="1"/>
          </p:cNvPicPr>
          <p:nvPr/>
        </p:nvPicPr>
        <p:blipFill>
          <a:blip r:embed="rId7">
            <a:extLst>
              <a:ext uri="{28A0092B-C50C-407E-A947-70E740481C1C}">
                <a14:useLocalDpi xmlns:a14="http://schemas.microsoft.com/office/drawing/2010/main" val="0"/>
              </a:ext>
            </a:extLst>
          </a:blip>
          <a:srcRect l="39014"/>
          <a:stretch>
            <a:fillRect/>
          </a:stretch>
        </p:blipFill>
        <p:spPr bwMode="auto">
          <a:xfrm>
            <a:off x="1408364" y="3006463"/>
            <a:ext cx="3419035" cy="2310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矩形 8"/>
          <p:cNvSpPr>
            <a:spLocks noChangeArrowheads="1"/>
          </p:cNvSpPr>
          <p:nvPr/>
        </p:nvSpPr>
        <p:spPr bwMode="auto">
          <a:xfrm>
            <a:off x="6096000" y="3541899"/>
            <a:ext cx="4608512" cy="148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defTabSz="673100">
              <a:defRPr sz="2400">
                <a:solidFill>
                  <a:schemeClr val="tx1"/>
                </a:solidFill>
                <a:latin typeface="Arial" panose="020b0604020202020204" pitchFamily="34" charset="0"/>
                <a:ea typeface="宋体" panose="02010600030101010101" pitchFamily="2" charset="-122"/>
              </a:defRPr>
            </a:lvl1pPr>
            <a:lvl2pPr marL="548005" indent="-211455" defTabSz="673100">
              <a:defRPr sz="2400">
                <a:solidFill>
                  <a:schemeClr val="tx1"/>
                </a:solidFill>
                <a:latin typeface="Arial" panose="020b0604020202020204" pitchFamily="34" charset="0"/>
                <a:ea typeface="宋体" panose="02010600030101010101" pitchFamily="2" charset="-122"/>
              </a:defRPr>
            </a:lvl2pPr>
            <a:lvl3pPr marL="841375" indent="-168275" defTabSz="673100">
              <a:defRPr sz="2400">
                <a:solidFill>
                  <a:schemeClr val="tx1"/>
                </a:solidFill>
                <a:latin typeface="Arial" panose="020b0604020202020204" pitchFamily="34" charset="0"/>
                <a:ea typeface="宋体" panose="02010600030101010101" pitchFamily="2" charset="-122"/>
              </a:defRPr>
            </a:lvl3pPr>
            <a:lvl4pPr marL="1179830" indent="-168275" defTabSz="673100">
              <a:defRPr sz="2400">
                <a:solidFill>
                  <a:schemeClr val="tx1"/>
                </a:solidFill>
                <a:latin typeface="Arial" panose="020b0604020202020204" pitchFamily="34" charset="0"/>
                <a:ea typeface="宋体" panose="02010600030101010101" pitchFamily="2" charset="-122"/>
              </a:defRPr>
            </a:lvl4pPr>
            <a:lvl5pPr marL="1516380" indent="-168275" defTabSz="673100">
              <a:defRPr sz="2400">
                <a:solidFill>
                  <a:schemeClr val="tx1"/>
                </a:solidFill>
                <a:latin typeface="Arial" panose="020b0604020202020204" pitchFamily="34" charset="0"/>
                <a:ea typeface="宋体" panose="02010600030101010101" pitchFamily="2" charset="-122"/>
              </a:defRPr>
            </a:lvl5pPr>
            <a:lvl6pPr marL="19735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4307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28879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3451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1800">
                <a:latin typeface="+mn-lt"/>
                <a:ea typeface="+mn-ea"/>
                <a:cs typeface="+mn-ea"/>
                <a:sym typeface="+mn-lt"/>
              </a:rPr>
              <a:t>在反腐败工作中自觉坚持党的坚强领导，该向中央报告的要报告，该向中央请示的要请示，自觉服从中央工作，把维护党中央权威落实到反腐败斗争中。</a:t>
            </a:r>
            <a:endParaRPr lang="zh-CN" altLang="zh-CN" sz="1800">
              <a:latin typeface="+mn-lt"/>
              <a:ea typeface="+mn-ea"/>
              <a:cs typeface="+mn-ea"/>
              <a:sym typeface="+mn-lt"/>
            </a:endParaRPr>
          </a:p>
          <a:p>
            <a:pPr eaLnBrk="1" hangingPunct="1"/>
            <a:endParaRPr lang="zh-CN" altLang="zh-CN" sz="2000">
              <a:latin typeface="+mn-lt"/>
              <a:ea typeface="+mn-ea"/>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nodeType="afterGroup">
                            <p:stCondLst>
                              <p:cond delay="14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nodeType="afterGroup">
                            <p:stCondLst>
                              <p:cond delay="19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nodeType="afterGroup">
                            <p:stCondLst>
                              <p:cond delay="2400"/>
                            </p:stCondLst>
                            <p:childTnLst>
                              <p:par>
                                <p:cTn id="34" presetID="45" presetClass="entr" presetSubtype="0" fill="hold" grpId="0" nodeType="after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ppt_w</p:attrName>
                                        </p:attrNameLst>
                                      </p:cBhvr>
                                      <p:tavLst>
                                        <p:tav tm="0" fmla="#ppt_w*sin(2.5*pi*$)">
                                          <p:val>
                                            <p:fltVal val="0"/>
                                          </p:val>
                                        </p:tav>
                                        <p:tav tm="100000">
                                          <p:val>
                                            <p:fltVal val="1"/>
                                          </p:val>
                                        </p:tav>
                                      </p:tavLst>
                                    </p:anim>
                                    <p:anim calcmode="lin" valueType="num">
                                      <p:cBhvr>
                                        <p:cTn id="3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圆角 1"/>
          <p:cNvSpPr/>
          <p:nvPr/>
        </p:nvSpPr>
        <p:spPr>
          <a:xfrm>
            <a:off x="1068778" y="2520513"/>
            <a:ext cx="10105903" cy="3155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3485003" y="1766973"/>
            <a:ext cx="5177640" cy="461659"/>
          </a:xfrm>
          <a:prstGeom prst="rect">
            <a:avLst/>
          </a:prstGeom>
        </p:spPr>
        <p:txBody>
          <a:bodyPr wrap="square" lIns="91435" tIns="45717" rIns="91435" bIns="45717">
            <a:spAutoFit/>
          </a:bodyPr>
          <a:lstStyle/>
          <a:p>
            <a:pPr algn="ctr"/>
            <a:r>
              <a:rPr lang="zh-CN" altLang="en-US" sz="2400" b="1">
                <a:solidFill>
                  <a:schemeClr val="tx1"/>
                </a:solidFill>
                <a:cs typeface="+mn-ea"/>
                <a:sym typeface="+mn-lt"/>
              </a:rPr>
              <a:t>始终坚持党和人民的根本立场</a:t>
            </a:r>
            <a:endParaRPr lang="zh-CN" altLang="en-US" sz="2400" b="1">
              <a:solidFill>
                <a:schemeClr val="tx1"/>
              </a:solidFill>
              <a:cs typeface="+mn-ea"/>
              <a:sym typeface="+mn-lt"/>
            </a:endParaRPr>
          </a:p>
        </p:txBody>
      </p:sp>
      <p:pic>
        <p:nvPicPr>
          <p:cNvPr id="8" name="Picture 2" descr="G:\2017\党建大类设计\01党建类PPT\2\3.jpg"/>
          <p:cNvPicPr>
            <a:picLocks noChangeAspect="1" noChangeArrowheads="1"/>
          </p:cNvPicPr>
          <p:nvPr/>
        </p:nvPicPr>
        <p:blipFill>
          <a:blip r:embed="rId7">
            <a:extLst>
              <a:ext uri="{28A0092B-C50C-407E-A947-70E740481C1C}">
                <a14:useLocalDpi xmlns:a14="http://schemas.microsoft.com/office/drawing/2010/main" val="0"/>
              </a:ext>
            </a:extLst>
          </a:blip>
          <a:srcRect l="39014"/>
          <a:stretch>
            <a:fillRect/>
          </a:stretch>
        </p:blipFill>
        <p:spPr bwMode="auto">
          <a:xfrm>
            <a:off x="1408364" y="3006463"/>
            <a:ext cx="3419035" cy="2310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矩形 8"/>
          <p:cNvSpPr>
            <a:spLocks noChangeArrowheads="1"/>
          </p:cNvSpPr>
          <p:nvPr/>
        </p:nvSpPr>
        <p:spPr bwMode="auto">
          <a:xfrm>
            <a:off x="5389140" y="3429000"/>
            <a:ext cx="5329237" cy="173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defTabSz="673100">
              <a:defRPr sz="2400">
                <a:solidFill>
                  <a:schemeClr val="tx1"/>
                </a:solidFill>
                <a:latin typeface="Arial" panose="020b0604020202020204" pitchFamily="34" charset="0"/>
                <a:ea typeface="宋体" panose="02010600030101010101" pitchFamily="2" charset="-122"/>
              </a:defRPr>
            </a:lvl1pPr>
            <a:lvl2pPr marL="548005" indent="-211455" defTabSz="673100">
              <a:defRPr sz="2400">
                <a:solidFill>
                  <a:schemeClr val="tx1"/>
                </a:solidFill>
                <a:latin typeface="Arial" panose="020b0604020202020204" pitchFamily="34" charset="0"/>
                <a:ea typeface="宋体" panose="02010600030101010101" pitchFamily="2" charset="-122"/>
              </a:defRPr>
            </a:lvl2pPr>
            <a:lvl3pPr marL="841375" indent="-168275" defTabSz="673100">
              <a:defRPr sz="2400">
                <a:solidFill>
                  <a:schemeClr val="tx1"/>
                </a:solidFill>
                <a:latin typeface="Arial" panose="020b0604020202020204" pitchFamily="34" charset="0"/>
                <a:ea typeface="宋体" panose="02010600030101010101" pitchFamily="2" charset="-122"/>
              </a:defRPr>
            </a:lvl3pPr>
            <a:lvl4pPr marL="1179830" indent="-168275" defTabSz="673100">
              <a:defRPr sz="2400">
                <a:solidFill>
                  <a:schemeClr val="tx1"/>
                </a:solidFill>
                <a:latin typeface="Arial" panose="020b0604020202020204" pitchFamily="34" charset="0"/>
                <a:ea typeface="宋体" panose="02010600030101010101" pitchFamily="2" charset="-122"/>
              </a:defRPr>
            </a:lvl4pPr>
            <a:lvl5pPr marL="1516380" indent="-168275" defTabSz="673100">
              <a:defRPr sz="2400">
                <a:solidFill>
                  <a:schemeClr val="tx1"/>
                </a:solidFill>
                <a:latin typeface="Arial" panose="020b0604020202020204" pitchFamily="34" charset="0"/>
                <a:ea typeface="宋体" panose="02010600030101010101" pitchFamily="2" charset="-122"/>
              </a:defRPr>
            </a:lvl5pPr>
            <a:lvl6pPr marL="19735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4307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28879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345180" indent="-168275" defTabSz="6731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1800">
                <a:latin typeface="+mn-ea"/>
                <a:ea typeface="+mn-ea"/>
              </a:rPr>
              <a:t>坚持党的立场和人民的立场，必须在反腐败斗争中坚持党的领导，维护人民利益，依纪依法反腐。</a:t>
            </a:r>
            <a:endParaRPr lang="zh-CN" altLang="zh-CN" sz="1800">
              <a:latin typeface="+mn-ea"/>
              <a:ea typeface="+mn-ea"/>
              <a:cs typeface="+mn-ea"/>
              <a:sym typeface="+mn-lt"/>
            </a:endParaRPr>
          </a:p>
          <a:p>
            <a:r>
              <a:rPr lang="zh-CN" altLang="en-US" sz="1800">
                <a:latin typeface="+mn-ea"/>
                <a:ea typeface="+mn-ea"/>
              </a:rPr>
              <a:t>坚持党的领导，就要保持高度的政治敏锐性，在要不要巩固党的执政地位、厚植党的执政基础，要不要坚持党的领导、人民当家作主、依法治国有机统一的重大原则</a:t>
            </a:r>
            <a:endParaRPr lang="zh-CN" altLang="zh-CN" sz="1800">
              <a:latin typeface="+mn-ea"/>
              <a:ea typeface="+mn-ea"/>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nodeType="afterGroup">
                            <p:stCondLst>
                              <p:cond delay="14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nodeType="afterGroup">
                            <p:stCondLst>
                              <p:cond delay="19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nodeType="afterGroup">
                            <p:stCondLst>
                              <p:cond delay="2400"/>
                            </p:stCondLst>
                            <p:childTnLst>
                              <p:par>
                                <p:cTn id="34" presetID="45"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anim calcmode="lin" valueType="num">
                                      <p:cBhvr>
                                        <p:cTn id="37" dur="500" fill="hold"/>
                                        <p:tgtEl>
                                          <p:spTgt spid="10"/>
                                        </p:tgtEl>
                                        <p:attrNameLst>
                                          <p:attrName>ppt_w</p:attrName>
                                        </p:attrNameLst>
                                      </p:cBhvr>
                                      <p:tavLst>
                                        <p:tav tm="0" fmla="#ppt_w*sin(2.5*pi*$)">
                                          <p:val>
                                            <p:fltVal val="0"/>
                                          </p:val>
                                        </p:tav>
                                        <p:tav tm="100000">
                                          <p:val>
                                            <p:fltVal val="1"/>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圆角矩形 14"/>
          <p:cNvSpPr/>
          <p:nvPr/>
        </p:nvSpPr>
        <p:spPr>
          <a:xfrm>
            <a:off x="2314738" y="2796927"/>
            <a:ext cx="1246909" cy="2142316"/>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a:solidFill>
                  <a:schemeClr val="bg1"/>
                </a:solidFill>
                <a:latin typeface="Impact" panose="020b0806030902050204" charset="0"/>
                <a:ea typeface="微软雅黑" panose="020b0503020204020204" pitchFamily="34" charset="-122"/>
              </a:rPr>
              <a:t>根本立场</a:t>
            </a:r>
            <a:endParaRPr lang="zh-CN" altLang="en-US" sz="3600" b="1">
              <a:solidFill>
                <a:schemeClr val="bg1"/>
              </a:solidFill>
              <a:latin typeface="Impact" panose="020b0806030902050204" charset="0"/>
              <a:ea typeface="微软雅黑" panose="020b0503020204020204" pitchFamily="34" charset="-122"/>
            </a:endParaRPr>
          </a:p>
        </p:txBody>
      </p:sp>
      <p:sp>
        <p:nvSpPr>
          <p:cNvPr id="7" name="圆角矩形 15"/>
          <p:cNvSpPr/>
          <p:nvPr/>
        </p:nvSpPr>
        <p:spPr>
          <a:xfrm>
            <a:off x="1150380" y="2037580"/>
            <a:ext cx="10308357" cy="3493065"/>
          </a:xfrm>
          <a:prstGeom prst="roundRect">
            <a:avLst>
              <a:gd name="adj" fmla="val 6233"/>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noFill/>
            </a:endParaRPr>
          </a:p>
        </p:txBody>
      </p:sp>
      <p:sp>
        <p:nvSpPr>
          <p:cNvPr id="8" name="TextBox 6"/>
          <p:cNvSpPr txBox="1">
            <a:spLocks noChangeArrowheads="1"/>
          </p:cNvSpPr>
          <p:nvPr/>
        </p:nvSpPr>
        <p:spPr bwMode="auto">
          <a:xfrm>
            <a:off x="4036660" y="2585582"/>
            <a:ext cx="6769100" cy="2565005"/>
          </a:xfrm>
          <a:prstGeom prst="rect">
            <a:avLst/>
          </a:prstGeom>
          <a:solidFill>
            <a:srgbClr val="C00000"/>
          </a:solidFill>
          <a:ln>
            <a:noFill/>
          </a:ln>
        </p:spPr>
        <p:txBody>
          <a:bodyPr lIns="119768" tIns="59884" rIns="119768" bIns="59884">
            <a:spAutoFit/>
          </a:bodyPr>
          <a:lstStyle>
            <a:lvl1pPr defTabSz="1196975">
              <a:defRPr sz="2400">
                <a:solidFill>
                  <a:schemeClr val="tx1"/>
                </a:solidFill>
                <a:latin typeface="Arial" panose="020b0604020202020204" pitchFamily="34" charset="0"/>
                <a:ea typeface="宋体" panose="02010600030101010101" pitchFamily="2" charset="-122"/>
              </a:defRPr>
            </a:lvl1pPr>
            <a:lvl2pPr marL="973455" indent="-374650" defTabSz="1196975">
              <a:defRPr sz="2400">
                <a:solidFill>
                  <a:schemeClr val="tx1"/>
                </a:solidFill>
                <a:latin typeface="Arial" panose="020b0604020202020204" pitchFamily="34" charset="0"/>
                <a:ea typeface="宋体" panose="02010600030101010101" pitchFamily="2" charset="-122"/>
              </a:defRPr>
            </a:lvl2pPr>
            <a:lvl3pPr marL="1497330" indent="-300355" defTabSz="1196975">
              <a:defRPr sz="2400">
                <a:solidFill>
                  <a:schemeClr val="tx1"/>
                </a:solidFill>
                <a:latin typeface="Arial" panose="020b0604020202020204" pitchFamily="34" charset="0"/>
                <a:ea typeface="宋体" panose="02010600030101010101" pitchFamily="2" charset="-122"/>
              </a:defRPr>
            </a:lvl3pPr>
            <a:lvl4pPr marL="2095500" indent="-298450" defTabSz="1196975">
              <a:defRPr sz="2400">
                <a:solidFill>
                  <a:schemeClr val="tx1"/>
                </a:solidFill>
                <a:latin typeface="Arial" panose="020b0604020202020204" pitchFamily="34" charset="0"/>
                <a:ea typeface="宋体" panose="02010600030101010101" pitchFamily="2" charset="-122"/>
              </a:defRPr>
            </a:lvl4pPr>
            <a:lvl5pPr marL="2695575" indent="-300355" defTabSz="1196975">
              <a:defRPr sz="2400">
                <a:solidFill>
                  <a:schemeClr val="tx1"/>
                </a:solidFill>
                <a:latin typeface="Arial" panose="020b0604020202020204" pitchFamily="34" charset="0"/>
                <a:ea typeface="宋体" panose="02010600030101010101" pitchFamily="2" charset="-122"/>
              </a:defRPr>
            </a:lvl5pPr>
            <a:lvl6pPr marL="3152775" indent="-300355"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3609975" indent="-300355"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4067175" indent="-300355"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4524375" indent="-300355"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800">
                <a:latin typeface="+mn-ea"/>
                <a:ea typeface="+mn-ea"/>
              </a:rPr>
              <a:t>要不要坚持中国特色反腐败道路等重大理论和实践问题上，绝不能闪烁其词、语焉不详。对重大问题、疑难问题、社会热点问题加强引导，坚持摆事实、讲道理，提高主流思想舆论的传播力和影响力。对别有用心、混淆视听的恶意炒作及时坚决地予以回击，用有针对性的研究成果、用客观事实和科学论证揭露其虚伪性和挑唆性，旗帜鲜明地维护党的领导核心地位。</a:t>
            </a:r>
            <a:endParaRPr lang="zh-CN" altLang="en-US" sz="1800" b="1">
              <a:latin typeface="+mn-ea"/>
              <a:ea typeface="+mn-ea"/>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16" presetClass="entr" presetSubtype="2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par>
                          <p:cTn id="27" fill="hold" nodeType="afterGroup">
                            <p:stCondLst>
                              <p:cond delay="14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14" name="矩形 13"/>
          <p:cNvSpPr/>
          <p:nvPr/>
        </p:nvSpPr>
        <p:spPr>
          <a:xfrm>
            <a:off x="2319828" y="3598764"/>
            <a:ext cx="7552344" cy="846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a:solidFill>
                  <a:schemeClr val="tx1"/>
                </a:solidFill>
                <a:cs typeface="+mn-ea"/>
                <a:sym typeface="+mn-lt"/>
              </a:rPr>
              <a:t>深刻认识相互贯通</a:t>
            </a:r>
            <a:endParaRPr lang="en-US" altLang="zh-CN" sz="4800" b="1">
              <a:solidFill>
                <a:schemeClr val="tx1"/>
              </a:solidFill>
              <a:cs typeface="+mn-ea"/>
              <a:sym typeface="+mn-lt"/>
            </a:endParaRPr>
          </a:p>
          <a:p>
            <a:pPr algn="ctr"/>
            <a:r>
              <a:rPr lang="zh-CN" altLang="en-US" sz="4800" b="1">
                <a:solidFill>
                  <a:schemeClr val="tx1"/>
                </a:solidFill>
                <a:cs typeface="+mn-ea"/>
                <a:sym typeface="+mn-lt"/>
              </a:rPr>
              <a:t>有机联系的反腐败思想体系</a:t>
            </a:r>
            <a:endParaRPr lang="zh-CN" altLang="en-US" sz="4800" b="1">
              <a:solidFill>
                <a:schemeClr val="tx1"/>
              </a:solidFill>
              <a:cs typeface="+mn-ea"/>
              <a:sym typeface="+mn-lt"/>
            </a:endParaRPr>
          </a:p>
        </p:txBody>
      </p:sp>
      <p:sp>
        <p:nvSpPr>
          <p:cNvPr id="15" name="矩形 14"/>
          <p:cNvSpPr/>
          <p:nvPr/>
        </p:nvSpPr>
        <p:spPr>
          <a:xfrm>
            <a:off x="4381792" y="2331357"/>
            <a:ext cx="3693886" cy="754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a:solidFill>
                  <a:schemeClr val="tx1"/>
                </a:solidFill>
                <a:cs typeface="+mn-ea"/>
                <a:sym typeface="+mn-lt"/>
              </a:rPr>
              <a:t>第一部分</a:t>
            </a:r>
            <a:endParaRPr lang="zh-CN" altLang="en-US" sz="5400" b="1">
              <a:solidFill>
                <a:schemeClr val="tx1"/>
              </a:solidFill>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圆角矩形 14"/>
          <p:cNvSpPr/>
          <p:nvPr/>
        </p:nvSpPr>
        <p:spPr>
          <a:xfrm>
            <a:off x="2314738" y="2796927"/>
            <a:ext cx="1246909" cy="2142316"/>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a:solidFill>
                  <a:schemeClr val="bg1"/>
                </a:solidFill>
                <a:latin typeface="Impact" panose="020b0806030902050204" charset="0"/>
                <a:ea typeface="微软雅黑" panose="020b0503020204020204" pitchFamily="34" charset="-122"/>
              </a:rPr>
              <a:t>根本立场</a:t>
            </a:r>
            <a:endParaRPr lang="zh-CN" altLang="en-US" sz="3600" b="1">
              <a:solidFill>
                <a:schemeClr val="bg1"/>
              </a:solidFill>
              <a:latin typeface="Impact" panose="020b0806030902050204" charset="0"/>
              <a:ea typeface="微软雅黑" panose="020b0503020204020204" pitchFamily="34" charset="-122"/>
            </a:endParaRPr>
          </a:p>
        </p:txBody>
      </p:sp>
      <p:sp>
        <p:nvSpPr>
          <p:cNvPr id="7" name="圆角矩形 15"/>
          <p:cNvSpPr/>
          <p:nvPr/>
        </p:nvSpPr>
        <p:spPr>
          <a:xfrm>
            <a:off x="1150380" y="2037580"/>
            <a:ext cx="10308357" cy="3493065"/>
          </a:xfrm>
          <a:prstGeom prst="roundRect">
            <a:avLst>
              <a:gd name="adj" fmla="val 6233"/>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noFill/>
            </a:endParaRPr>
          </a:p>
        </p:txBody>
      </p:sp>
      <p:sp>
        <p:nvSpPr>
          <p:cNvPr id="9" name="矩形 8"/>
          <p:cNvSpPr/>
          <p:nvPr/>
        </p:nvSpPr>
        <p:spPr>
          <a:xfrm>
            <a:off x="4035472" y="2661518"/>
            <a:ext cx="2758011" cy="2354491"/>
          </a:xfrm>
          <a:prstGeom prst="rect">
            <a:avLst/>
          </a:prstGeom>
          <a:ln>
            <a:solidFill>
              <a:srgbClr val="C00000"/>
            </a:solidFill>
          </a:ln>
        </p:spPr>
        <p:txBody>
          <a:bodyPr wrap="square">
            <a:spAutoFit/>
          </a:bodyPr>
          <a:lstStyle/>
          <a:p>
            <a:pPr>
              <a:lnSpc>
                <a:spcPct val="150000"/>
              </a:lnSpc>
            </a:pPr>
            <a:r>
              <a:rPr lang="zh-CN" altLang="en-US" sz="1600"/>
              <a:t>正确认识反腐败斗争中的重大关系。在作风建设与惩治腐败的关系上，前者是固本强基之举，后者是刮骨疗毒之策，二者都是全面从严治党的客观要求。</a:t>
            </a:r>
            <a:endParaRPr lang="zh-CN" altLang="en-US" sz="1600">
              <a:solidFill>
                <a:srgbClr val="874600"/>
              </a:solidFill>
            </a:endParaRPr>
          </a:p>
        </p:txBody>
      </p:sp>
      <p:sp>
        <p:nvSpPr>
          <p:cNvPr id="10" name="矩形 9"/>
          <p:cNvSpPr/>
          <p:nvPr/>
        </p:nvSpPr>
        <p:spPr>
          <a:xfrm>
            <a:off x="7267308" y="2506173"/>
            <a:ext cx="3063739" cy="2723823"/>
          </a:xfrm>
          <a:prstGeom prst="rect">
            <a:avLst/>
          </a:prstGeom>
          <a:ln>
            <a:solidFill>
              <a:srgbClr val="C00000"/>
            </a:solidFill>
          </a:ln>
        </p:spPr>
        <p:txBody>
          <a:bodyPr wrap="square">
            <a:spAutoFit/>
          </a:bodyPr>
          <a:lstStyle/>
          <a:p>
            <a:pPr>
              <a:lnSpc>
                <a:spcPct val="150000"/>
              </a:lnSpc>
            </a:pPr>
            <a:r>
              <a:rPr lang="zh-CN" altLang="en-US" sz="1600"/>
              <a:t>在建章立制与制度执行的关系上，前者是反腐的基础，后者是反腐的关键。在国内反腐与国际反腐的关系上，腐败是全世界人民的共同敌人，要切实加强反腐败国际合作，决不让国外成为腐败分子的避罪天堂</a:t>
            </a:r>
            <a:r>
              <a:rPr lang="zh-CN" altLang="en-US"/>
              <a:t>。 </a:t>
            </a:r>
            <a:endParaRPr lang="zh-CN" altLang="en-US">
              <a:solidFill>
                <a:srgbClr val="874600"/>
              </a:solidFill>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16" presetClass="entr" presetSubtype="2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par>
                                <p:cTn id="27" presetID="22" presetClass="entr" presetSubtype="1" fill="hold" grpId="0" nodeType="withEffect">
                                  <p:stCondLst>
                                    <p:cond delay="175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1000"/>
                                        <p:tgtEl>
                                          <p:spTgt spid="9"/>
                                        </p:tgtEl>
                                      </p:cBhvr>
                                    </p:animEffect>
                                  </p:childTnLst>
                                </p:cTn>
                              </p:par>
                              <p:par>
                                <p:cTn id="30" presetID="22" presetClass="entr" presetSubtype="1" fill="hold" grpId="0" nodeType="withEffect">
                                  <p:stCondLst>
                                    <p:cond delay="175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Line 6"/>
          <p:cNvSpPr>
            <a:spLocks noChangeShapeType="1"/>
          </p:cNvSpPr>
          <p:nvPr/>
        </p:nvSpPr>
        <p:spPr bwMode="auto">
          <a:xfrm flipH="1">
            <a:off x="2660789" y="1732548"/>
            <a:ext cx="0" cy="4764667"/>
          </a:xfrm>
          <a:prstGeom prst="line">
            <a:avLst/>
          </a:prstGeom>
          <a:noFill/>
          <a:ln w="12700" cap="flat">
            <a:solidFill>
              <a:srgbClr val="C00000"/>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nvGrpSpPr>
          <p:cNvPr id="7" name="组合 6"/>
          <p:cNvGrpSpPr/>
          <p:nvPr/>
        </p:nvGrpSpPr>
        <p:grpSpPr>
          <a:xfrm>
            <a:off x="2513152" y="1870909"/>
            <a:ext cx="288925" cy="288925"/>
            <a:chOff x="957263" y="3209925"/>
            <a:chExt cx="288925" cy="288925"/>
          </a:xfrm>
          <a:solidFill>
            <a:srgbClr val="C00000"/>
          </a:solidFill>
        </p:grpSpPr>
        <p:sp>
          <p:nvSpPr>
            <p:cNvPr id="8" name="Oval 15"/>
            <p:cNvSpPr>
              <a:spLocks noChangeArrowheads="1"/>
            </p:cNvSpPr>
            <p:nvPr/>
          </p:nvSpPr>
          <p:spPr bwMode="auto">
            <a:xfrm>
              <a:off x="957263" y="3209925"/>
              <a:ext cx="288925" cy="288925"/>
            </a:xfrm>
            <a:prstGeom prst="ellipse">
              <a:avLst/>
            </a:prstGeom>
            <a:grpFill/>
            <a:ln w="28575" cap="flat">
              <a:solidFill>
                <a:srgbClr val="C00000"/>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 name="Freeform 16"/>
            <p:cNvSpPr/>
            <p:nvPr/>
          </p:nvSpPr>
          <p:spPr bwMode="auto">
            <a:xfrm>
              <a:off x="1057275" y="3282950"/>
              <a:ext cx="130175" cy="150813"/>
            </a:xfrm>
            <a:custGeom>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6">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2513152" y="3443035"/>
            <a:ext cx="288925" cy="288925"/>
            <a:chOff x="957263" y="3209925"/>
            <a:chExt cx="288925" cy="288925"/>
          </a:xfrm>
          <a:solidFill>
            <a:srgbClr val="C00000"/>
          </a:solidFill>
        </p:grpSpPr>
        <p:sp>
          <p:nvSpPr>
            <p:cNvPr id="14" name="Oval 15"/>
            <p:cNvSpPr>
              <a:spLocks noChangeArrowheads="1"/>
            </p:cNvSpPr>
            <p:nvPr/>
          </p:nvSpPr>
          <p:spPr bwMode="auto">
            <a:xfrm>
              <a:off x="957263" y="3209925"/>
              <a:ext cx="288925" cy="288925"/>
            </a:xfrm>
            <a:prstGeom prst="ellipse">
              <a:avLst/>
            </a:prstGeom>
            <a:grpFill/>
            <a:ln w="28575" cap="flat">
              <a:solidFill>
                <a:srgbClr val="C00000"/>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 name="Freeform 16"/>
            <p:cNvSpPr/>
            <p:nvPr/>
          </p:nvSpPr>
          <p:spPr bwMode="auto">
            <a:xfrm>
              <a:off x="1057275" y="3282950"/>
              <a:ext cx="130175" cy="150813"/>
            </a:xfrm>
            <a:custGeom>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6">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2513152" y="5095372"/>
            <a:ext cx="288925" cy="288925"/>
            <a:chOff x="957263" y="3209925"/>
            <a:chExt cx="288925" cy="288925"/>
          </a:xfrm>
          <a:solidFill>
            <a:srgbClr val="C00000"/>
          </a:solidFill>
        </p:grpSpPr>
        <p:sp>
          <p:nvSpPr>
            <p:cNvPr id="17" name="Oval 15"/>
            <p:cNvSpPr>
              <a:spLocks noChangeArrowheads="1"/>
            </p:cNvSpPr>
            <p:nvPr/>
          </p:nvSpPr>
          <p:spPr bwMode="auto">
            <a:xfrm>
              <a:off x="957263" y="3209925"/>
              <a:ext cx="288925" cy="288925"/>
            </a:xfrm>
            <a:prstGeom prst="ellipse">
              <a:avLst/>
            </a:prstGeom>
            <a:grpFill/>
            <a:ln w="28575" cap="flat">
              <a:solidFill>
                <a:srgbClr val="C00000"/>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1057275" y="3282950"/>
              <a:ext cx="130175" cy="150813"/>
            </a:xfrm>
            <a:custGeom>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6">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grpSp>
      <p:sp>
        <p:nvSpPr>
          <p:cNvPr id="19" name="矩形 18"/>
          <p:cNvSpPr/>
          <p:nvPr/>
        </p:nvSpPr>
        <p:spPr>
          <a:xfrm>
            <a:off x="3318835" y="1494582"/>
            <a:ext cx="6267184" cy="1200329"/>
          </a:xfrm>
          <a:prstGeom prst="rect">
            <a:avLst/>
          </a:prstGeom>
        </p:spPr>
        <p:txBody>
          <a:bodyPr wrap="square">
            <a:spAutoFit/>
          </a:bodyPr>
          <a:lstStyle/>
          <a:p>
            <a:pPr>
              <a:lnSpc>
                <a:spcPct val="150000"/>
              </a:lnSpc>
            </a:pPr>
            <a:r>
              <a:rPr lang="zh-CN" altLang="en-US" sz="1600"/>
              <a:t>中央关于国家监察体制改革的重大决策，是新时期反腐败理论与实践的重大创新，对构建不敢腐、不能腐、不想腐的体制机制，推进国家治理体系和治理能力现代化，具有重大的现实意义和战略意义。</a:t>
            </a:r>
            <a:endParaRPr lang="zh-CN" altLang="en-US" sz="1600">
              <a:solidFill>
                <a:srgbClr val="874600"/>
              </a:solidFill>
            </a:endParaRPr>
          </a:p>
        </p:txBody>
      </p:sp>
      <p:sp>
        <p:nvSpPr>
          <p:cNvPr id="20" name="矩形 19"/>
          <p:cNvSpPr/>
          <p:nvPr/>
        </p:nvSpPr>
        <p:spPr>
          <a:xfrm>
            <a:off x="3318835" y="2987332"/>
            <a:ext cx="6267184" cy="1200329"/>
          </a:xfrm>
          <a:prstGeom prst="rect">
            <a:avLst/>
          </a:prstGeom>
        </p:spPr>
        <p:txBody>
          <a:bodyPr wrap="square">
            <a:spAutoFit/>
          </a:bodyPr>
          <a:lstStyle/>
          <a:p>
            <a:pPr>
              <a:lnSpc>
                <a:spcPct val="150000"/>
              </a:lnSpc>
            </a:pPr>
            <a:r>
              <a:rPr lang="zh-CN" altLang="en-US" sz="1600"/>
              <a:t>中央关于国家监察体制改革的重大决策，是新时期反腐败理论与实践的重大创新，对构建不敢腐、不能腐、不想腐的体制机制，推进国家治理体系和治理能力现代化，具有重大的现实意义和战略意义。</a:t>
            </a:r>
            <a:endParaRPr lang="zh-CN" altLang="en-US" sz="1600">
              <a:solidFill>
                <a:srgbClr val="874600"/>
              </a:solidFill>
            </a:endParaRPr>
          </a:p>
        </p:txBody>
      </p:sp>
      <p:sp>
        <p:nvSpPr>
          <p:cNvPr id="21" name="矩形 20"/>
          <p:cNvSpPr/>
          <p:nvPr/>
        </p:nvSpPr>
        <p:spPr>
          <a:xfrm>
            <a:off x="3318835" y="4719045"/>
            <a:ext cx="6267184" cy="1200329"/>
          </a:xfrm>
          <a:prstGeom prst="rect">
            <a:avLst/>
          </a:prstGeom>
        </p:spPr>
        <p:txBody>
          <a:bodyPr wrap="square">
            <a:spAutoFit/>
          </a:bodyPr>
          <a:lstStyle/>
          <a:p>
            <a:pPr>
              <a:lnSpc>
                <a:spcPct val="150000"/>
              </a:lnSpc>
            </a:pPr>
            <a:r>
              <a:rPr lang="zh-CN" altLang="en-US" sz="1600"/>
              <a:t>中央关于国家监察体制改革的重大决策，是新时期反腐败理论与实践的重大创新，对构建不敢腐、不能腐、不想腐的体制机制，推进国家治理体系和治理能力现代化，具有重大的现实意义和战略意义。</a:t>
            </a:r>
            <a:endParaRPr lang="zh-CN" altLang="en-US" sz="1600">
              <a:solidFill>
                <a:srgbClr val="874600"/>
              </a:solidFill>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par>
                          <p:cTn id="23" fill="hold" nodeType="afterGroup">
                            <p:stCondLst>
                              <p:cond delay="14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nodeType="afterGroup">
                            <p:stCondLst>
                              <p:cond delay="1900"/>
                            </p:stCondLst>
                            <p:childTnLst>
                              <p:par>
                                <p:cTn id="30" presetID="53" presetClass="entr" presetSubtype="16"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nodeType="afterGroup">
                            <p:stCondLst>
                              <p:cond delay="2400"/>
                            </p:stCondLst>
                            <p:childTnLst>
                              <p:par>
                                <p:cTn id="36" presetID="53" presetClass="entr" presetSubtype="16"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22" presetClass="entr" presetSubtype="1" fill="hold" grpId="0" nodeType="withEffect">
                                  <p:stCondLst>
                                    <p:cond delay="175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1000"/>
                                        <p:tgtEl>
                                          <p:spTgt spid="19"/>
                                        </p:tgtEl>
                                      </p:cBhvr>
                                    </p:animEffect>
                                  </p:childTnLst>
                                </p:cTn>
                              </p:par>
                              <p:par>
                                <p:cTn id="44" presetID="22" presetClass="entr" presetSubtype="1" fill="hold" grpId="0" nodeType="withEffect">
                                  <p:stCondLst>
                                    <p:cond delay="175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1000"/>
                                        <p:tgtEl>
                                          <p:spTgt spid="20"/>
                                        </p:tgtEl>
                                      </p:cBhvr>
                                    </p:animEffect>
                                  </p:childTnLst>
                                </p:cTn>
                              </p:par>
                              <p:par>
                                <p:cTn id="47" presetID="22" presetClass="entr" presetSubtype="1" fill="hold" grpId="0" nodeType="withEffect">
                                  <p:stCondLst>
                                    <p:cond delay="175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15" name="矩形 14"/>
          <p:cNvSpPr/>
          <p:nvPr/>
        </p:nvSpPr>
        <p:spPr>
          <a:xfrm>
            <a:off x="4381792" y="2331357"/>
            <a:ext cx="3693886" cy="754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a:solidFill>
                  <a:schemeClr val="tx1"/>
                </a:solidFill>
                <a:cs typeface="+mn-ea"/>
                <a:sym typeface="+mn-lt"/>
              </a:rPr>
              <a:t>第四部分</a:t>
            </a:r>
            <a:endParaRPr lang="zh-CN" altLang="en-US" sz="5400" b="1">
              <a:solidFill>
                <a:schemeClr val="tx1"/>
              </a:solidFill>
              <a:cs typeface="+mn-ea"/>
              <a:sym typeface="+mn-lt"/>
            </a:endParaRPr>
          </a:p>
        </p:txBody>
      </p:sp>
      <p:sp>
        <p:nvSpPr>
          <p:cNvPr id="9" name="矩形 8"/>
          <p:cNvSpPr/>
          <p:nvPr/>
        </p:nvSpPr>
        <p:spPr>
          <a:xfrm>
            <a:off x="2002387" y="3462182"/>
            <a:ext cx="8187226" cy="899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a:solidFill>
                  <a:schemeClr val="tx1"/>
                </a:solidFill>
                <a:cs typeface="+mn-ea"/>
                <a:sym typeface="+mn-lt"/>
              </a:rPr>
              <a:t>全面把握标本兼治的辩证方法</a:t>
            </a:r>
            <a:endParaRPr lang="zh-CN" altLang="en-US" sz="4800" b="1">
              <a:solidFill>
                <a:schemeClr val="tx1"/>
              </a:solidFill>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bwMode="auto">
          <a:xfrm>
            <a:off x="856545" y="2407864"/>
            <a:ext cx="10013356" cy="3042407"/>
          </a:xfrm>
          <a:prstGeom prst="rect">
            <a:avLst/>
          </a:prstGeom>
          <a:solidFill>
            <a:srgbClr val="C00000"/>
          </a:solidFill>
          <a:ln w="9525"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Freeform 6"/>
          <p:cNvSpPr/>
          <p:nvPr/>
        </p:nvSpPr>
        <p:spPr bwMode="auto">
          <a:xfrm>
            <a:off x="3677760" y="2256736"/>
            <a:ext cx="4025134" cy="150812"/>
          </a:xfrm>
          <a:custGeom>
            <a:gdLst>
              <a:gd name="T0" fmla="*/ 285 w 4236"/>
              <a:gd name="T1" fmla="*/ 0 h 186"/>
              <a:gd name="T2" fmla="*/ 3967 w 4236"/>
              <a:gd name="T3" fmla="*/ 0 h 186"/>
              <a:gd name="T4" fmla="*/ 4236 w 4236"/>
              <a:gd name="T5" fmla="*/ 186 h 186"/>
              <a:gd name="T6" fmla="*/ 0 w 4236"/>
              <a:gd name="T7" fmla="*/ 186 h 186"/>
              <a:gd name="T8" fmla="*/ 285 w 4236"/>
              <a:gd name="T9" fmla="*/ 0 h 186"/>
            </a:gd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946862" y="2256736"/>
            <a:ext cx="3499632" cy="764737"/>
          </a:xfrm>
          <a:custGeom>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10" name="矩形 9"/>
          <p:cNvSpPr/>
          <p:nvPr/>
        </p:nvSpPr>
        <p:spPr>
          <a:xfrm>
            <a:off x="4113757" y="2293467"/>
            <a:ext cx="3114622" cy="584775"/>
          </a:xfrm>
          <a:prstGeom prst="rect">
            <a:avLst/>
          </a:prstGeom>
          <a:solidFill>
            <a:srgbClr val="FF0000"/>
          </a:solidFill>
        </p:spPr>
        <p:txBody>
          <a:bodyPr wrap="square">
            <a:spAutoFit/>
          </a:bodyPr>
          <a:lstStyle/>
          <a:p>
            <a:pPr algn="ctr"/>
            <a:r>
              <a:rPr lang="zh-CN" altLang="en-US" sz="3200" b="1">
                <a:solidFill>
                  <a:schemeClr val="bg2"/>
                </a:solidFill>
                <a:latin typeface="+mj-ea"/>
                <a:ea typeface="+mj-ea"/>
              </a:rPr>
              <a:t>辩证方法</a:t>
            </a:r>
            <a:endParaRPr lang="zh-CN" altLang="en-US" sz="3200" b="1">
              <a:solidFill>
                <a:schemeClr val="bg2"/>
              </a:solidFill>
              <a:latin typeface="+mj-ea"/>
              <a:ea typeface="+mj-ea"/>
            </a:endParaRPr>
          </a:p>
        </p:txBody>
      </p:sp>
      <p:sp>
        <p:nvSpPr>
          <p:cNvPr id="15" name="矩形 14"/>
          <p:cNvSpPr/>
          <p:nvPr/>
        </p:nvSpPr>
        <p:spPr>
          <a:xfrm>
            <a:off x="1235538" y="3281519"/>
            <a:ext cx="9301355" cy="1938992"/>
          </a:xfrm>
          <a:prstGeom prst="rect">
            <a:avLst/>
          </a:prstGeom>
        </p:spPr>
        <p:txBody>
          <a:bodyPr wrap="square">
            <a:spAutoFit/>
          </a:bodyPr>
          <a:lstStyle/>
          <a:p>
            <a:pPr>
              <a:lnSpc>
                <a:spcPct val="150000"/>
              </a:lnSpc>
            </a:pPr>
            <a:r>
              <a:rPr lang="zh-CN" altLang="en-US" sz="1600"/>
              <a:t>在我国，特别是改革开放的特定历史时期，由于新旧体制的转换、法制的不健全，社会道德的偏差和失范，市场本身正面和负面的双重效应，以及西方国家资产阶段自由化及和平演变的侵蚀，腐败现象日趋蔓延。中央关于国家监察体制改革的重大决策，是新时期反腐败理论与实践的重大创新，对构建不敢腐、不能腐、不想腐的体制机制，推进国家治理体系和治理能力现代化，具有重大的现实意义和战略意义</a:t>
            </a:r>
            <a:endParaRPr lang="zh-CN" altLang="en-US" sz="1600">
              <a:solidFill>
                <a:srgbClr val="874600"/>
              </a:solidFill>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53" presetClass="entr" presetSubtype="16" fill="hold" grpId="1"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nodeType="afterGroup">
                            <p:stCondLst>
                              <p:cond delay="14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300"/>
                                        <p:tgtEl>
                                          <p:spTgt spid="8"/>
                                        </p:tgtEl>
                                      </p:cBhvr>
                                    </p:animEffect>
                                  </p:childTnLst>
                                </p:cTn>
                              </p:par>
                            </p:childTnLst>
                          </p:cTn>
                        </p:par>
                        <p:par>
                          <p:cTn id="33" fill="hold" nodeType="afterGroup">
                            <p:stCondLst>
                              <p:cond delay="1700"/>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400"/>
                                        <p:tgtEl>
                                          <p:spTgt spid="9"/>
                                        </p:tgtEl>
                                      </p:cBhvr>
                                    </p:animEffect>
                                  </p:childTnLst>
                                </p:cTn>
                              </p:par>
                            </p:childTnLst>
                          </p:cTn>
                        </p:par>
                        <p:par>
                          <p:cTn id="37" fill="hold" nodeType="afterGroup">
                            <p:stCondLst>
                              <p:cond delay="21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by="(-#ppt_w*2)" calcmode="lin" valueType="num">
                                      <p:cBhvr rctx="PPT">
                                        <p:cTn id="40" dur="150" autoRev="1" fill="hold">
                                          <p:stCondLst>
                                            <p:cond delay="0"/>
                                          </p:stCondLst>
                                        </p:cTn>
                                        <p:tgtEl>
                                          <p:spTgt spid="10"/>
                                        </p:tgtEl>
                                        <p:attrNameLst>
                                          <p:attrName>ppt_w</p:attrName>
                                        </p:attrNameLst>
                                      </p:cBhvr>
                                    </p:anim>
                                    <p:anim by="(#ppt_w*0.50)" calcmode="lin" valueType="num">
                                      <p:cBhvr>
                                        <p:cTn id="41" dur="150" decel="50000" autoRev="1" fill="hold">
                                          <p:stCondLst>
                                            <p:cond delay="0"/>
                                          </p:stCondLst>
                                        </p:cTn>
                                        <p:tgtEl>
                                          <p:spTgt spid="10"/>
                                        </p:tgtEl>
                                        <p:attrNameLst>
                                          <p:attrName>ppt_x</p:attrName>
                                        </p:attrNameLst>
                                      </p:cBhvr>
                                    </p:anim>
                                    <p:anim from="(-#ppt_h/2)" to="(#ppt_y)" calcmode="lin" valueType="num">
                                      <p:cBhvr>
                                        <p:cTn id="42" dur="300" fill="hold">
                                          <p:stCondLst>
                                            <p:cond delay="0"/>
                                          </p:stCondLst>
                                        </p:cTn>
                                        <p:tgtEl>
                                          <p:spTgt spid="10"/>
                                        </p:tgtEl>
                                        <p:attrNameLst>
                                          <p:attrName>ppt_y</p:attrName>
                                        </p:attrNameLst>
                                      </p:cBhvr>
                                    </p:anim>
                                    <p:animRot by="21600000">
                                      <p:cBhvr>
                                        <p:cTn id="43" dur="300" fill="hold">
                                          <p:stCondLst>
                                            <p:cond delay="0"/>
                                          </p:stCondLst>
                                        </p:cTn>
                                        <p:tgtEl>
                                          <p:spTgt spid="10"/>
                                        </p:tgtEl>
                                        <p:attrNameLst>
                                          <p:attrName>r</p:attrName>
                                        </p:attrNameLst>
                                      </p:cBhvr>
                                    </p:animRot>
                                  </p:childTnLst>
                                </p:cTn>
                              </p:par>
                              <p:par>
                                <p:cTn id="44" presetID="22" presetClass="entr" presetSubtype="1" fill="hold" grpId="0" nodeType="withEffect">
                                  <p:stCondLst>
                                    <p:cond delay="175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9" grpId="0" animBg="1"/>
      <p:bldP spid="10" grpId="0" animBg="1"/>
      <p:bldP spid="1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7" name="矩形 6"/>
          <p:cNvSpPr/>
          <p:nvPr/>
        </p:nvSpPr>
        <p:spPr>
          <a:xfrm>
            <a:off x="1727200" y="2081864"/>
            <a:ext cx="8737600" cy="29609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a:solidFill>
                  <a:schemeClr val="tx1"/>
                </a:solidFill>
              </a:rPr>
              <a:t>谢谢观看</a:t>
            </a:r>
            <a:endParaRPr lang="zh-CN" altLang="en-US" sz="8800">
              <a:solidFill>
                <a:schemeClr val="tx1"/>
              </a:solidFill>
            </a:endParaRPr>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9" y="5439305"/>
            <a:ext cx="12187883" cy="1418695"/>
          </a:xfrm>
          <a:prstGeom prst="rect">
            <a:avLst/>
          </a:prstGeom>
        </p:spPr>
      </p:pic>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400"/>
                                        <p:tgtEl>
                                          <p:spTgt spid="12"/>
                                        </p:tgtEl>
                                      </p:cBhvr>
                                    </p:animEffect>
                                  </p:childTnLst>
                                </p:cTn>
                              </p:par>
                            </p:childTnLst>
                          </p:cTn>
                        </p:par>
                        <p:par>
                          <p:cTn id="8" fill="hold" nodeType="afterGroup">
                            <p:stCondLst>
                              <p:cond delay="4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nodeType="afterGroup">
                            <p:stCondLst>
                              <p:cond delay="9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9" name="Rectangle 10"/>
          <p:cNvSpPr>
            <a:spLocks noChangeArrowheads="1"/>
          </p:cNvSpPr>
          <p:nvPr/>
        </p:nvSpPr>
        <p:spPr bwMode="auto">
          <a:xfrm>
            <a:off x="841944" y="3829645"/>
            <a:ext cx="10809286"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2000">
                <a:solidFill>
                  <a:schemeClr val="tx1"/>
                </a:solidFill>
                <a:cs typeface="+mn-ea"/>
                <a:sym typeface="+mn-lt"/>
              </a:rPr>
              <a:t>党的十八大以来，以习近平同志为核心的党中央迎难而上，以零容忍的态度重拳反腐，坚持“老虎”“苍蝇”一起打，使腐败蔓延势头得到有效遏制，反腐败斗争压倒性态势已经形成。</a:t>
            </a:r>
            <a:endParaRPr lang="zh-CN" altLang="en-US" sz="2000">
              <a:solidFill>
                <a:schemeClr val="tx1"/>
              </a:solidFill>
              <a:cs typeface="+mn-ea"/>
              <a:sym typeface="+mn-lt"/>
            </a:endParaRPr>
          </a:p>
          <a:p>
            <a:pPr>
              <a:lnSpc>
                <a:spcPct val="150000"/>
              </a:lnSpc>
            </a:pPr>
            <a:r>
              <a:rPr lang="zh-CN" altLang="en-US" sz="2000">
                <a:solidFill>
                  <a:schemeClr val="tx1"/>
                </a:solidFill>
                <a:cs typeface="+mn-ea"/>
                <a:sym typeface="+mn-lt"/>
              </a:rPr>
              <a:t>反腐败增强了人民群众对党的信任和支持，得到了人民群众的高度评价。对于坚定不移反对腐败，习近平同志多次发表重要讲话、作出重要指示，形成了关于反腐败斗争的一系列重要思想。</a:t>
            </a:r>
            <a:endParaRPr lang="zh-CN" altLang="en-US" sz="2000">
              <a:solidFill>
                <a:schemeClr val="tx1"/>
              </a:solidFill>
              <a:cs typeface="+mn-ea"/>
              <a:sym typeface="+mn-lt"/>
            </a:endParaRPr>
          </a:p>
          <a:p>
            <a:pPr>
              <a:lnSpc>
                <a:spcPct val="150000"/>
              </a:lnSpc>
            </a:pPr>
            <a:endParaRPr lang="zh-CN" altLang="en-US" sz="2000">
              <a:solidFill>
                <a:schemeClr val="tx1">
                  <a:lumMod val="75000"/>
                  <a:lumOff val="25000"/>
                </a:schemeClr>
              </a:solidFill>
              <a:cs typeface="+mn-ea"/>
              <a:sym typeface="+mn-lt"/>
            </a:endParaRPr>
          </a:p>
        </p:txBody>
      </p:sp>
      <p:sp>
        <p:nvSpPr>
          <p:cNvPr id="10" name="Rectangle 3"/>
          <p:cNvSpPr txBox="1">
            <a:spLocks noChangeArrowheads="1"/>
          </p:cNvSpPr>
          <p:nvPr/>
        </p:nvSpPr>
        <p:spPr bwMode="auto">
          <a:xfrm>
            <a:off x="1081698" y="1936963"/>
            <a:ext cx="1643917" cy="1568023"/>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3600" b="1">
                <a:solidFill>
                  <a:schemeClr val="bg1"/>
                </a:solidFill>
                <a:latin typeface="+mn-lt"/>
                <a:ea typeface="+mn-ea"/>
                <a:cs typeface="+mn-ea"/>
                <a:sym typeface="+mn-lt"/>
              </a:rPr>
              <a:t>深刻</a:t>
            </a:r>
            <a:endParaRPr lang="en-US" altLang="zh-CN" sz="3600" b="1">
              <a:solidFill>
                <a:schemeClr val="bg1"/>
              </a:solidFill>
              <a:latin typeface="+mn-lt"/>
              <a:ea typeface="+mn-ea"/>
              <a:cs typeface="+mn-ea"/>
              <a:sym typeface="+mn-lt"/>
            </a:endParaRPr>
          </a:p>
          <a:p>
            <a:pPr>
              <a:lnSpc>
                <a:spcPct val="120000"/>
              </a:lnSpc>
            </a:pPr>
            <a:r>
              <a:rPr lang="zh-CN" altLang="en-US" sz="3600" b="1">
                <a:solidFill>
                  <a:schemeClr val="bg1"/>
                </a:solidFill>
                <a:latin typeface="+mn-lt"/>
                <a:ea typeface="+mn-ea"/>
                <a:cs typeface="+mn-ea"/>
                <a:sym typeface="+mn-lt"/>
              </a:rPr>
              <a:t>认识</a:t>
            </a:r>
            <a:endParaRPr lang="en-US" altLang="zh-CN" sz="3600" b="1">
              <a:solidFill>
                <a:schemeClr val="bg1"/>
              </a:solidFill>
              <a:latin typeface="+mn-lt"/>
              <a:ea typeface="+mn-ea"/>
              <a:cs typeface="+mn-ea"/>
              <a:sym typeface="+mn-lt"/>
            </a:endParaRPr>
          </a:p>
        </p:txBody>
      </p:sp>
      <p:cxnSp>
        <p:nvCxnSpPr>
          <p:cNvPr id="17" name="直接连接符 16"/>
          <p:cNvCxnSpPr/>
          <p:nvPr/>
        </p:nvCxnSpPr>
        <p:spPr>
          <a:xfrm>
            <a:off x="3622431" y="2720975"/>
            <a:ext cx="758397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612101" y="2972201"/>
            <a:ext cx="4493538" cy="523220"/>
          </a:xfrm>
          <a:prstGeom prst="rect">
            <a:avLst/>
          </a:prstGeom>
        </p:spPr>
        <p:txBody>
          <a:bodyPr wrap="none">
            <a:spAutoFit/>
          </a:bodyPr>
          <a:lstStyle/>
          <a:p>
            <a:r>
              <a:rPr lang="zh-CN" altLang="en-US" sz="2800" b="1">
                <a:cs typeface="+mn-ea"/>
                <a:sym typeface="+mn-lt"/>
              </a:rPr>
              <a:t>中华民族伟大复兴的中国梦</a:t>
            </a:r>
            <a:endParaRPr lang="zh-CN" altLang="en-US" sz="2800" b="1">
              <a:cs typeface="+mn-ea"/>
              <a:sym typeface="+mn-lt"/>
            </a:endParaRPr>
          </a:p>
        </p:txBody>
      </p:sp>
      <p:sp>
        <p:nvSpPr>
          <p:cNvPr id="19" name="矩形 18"/>
          <p:cNvSpPr/>
          <p:nvPr/>
        </p:nvSpPr>
        <p:spPr>
          <a:xfrm>
            <a:off x="3622431" y="2114757"/>
            <a:ext cx="4134465" cy="523220"/>
          </a:xfrm>
          <a:prstGeom prst="rect">
            <a:avLst/>
          </a:prstGeom>
        </p:spPr>
        <p:txBody>
          <a:bodyPr wrap="none">
            <a:spAutoFit/>
          </a:bodyPr>
          <a:lstStyle/>
          <a:p>
            <a:r>
              <a:rPr lang="zh-CN" altLang="en-US" sz="2800" b="1">
                <a:cs typeface="+mn-ea"/>
                <a:sym typeface="+mn-lt"/>
              </a:rPr>
              <a:t>坚持从严治党、执政为民</a:t>
            </a:r>
            <a:endParaRPr lang="zh-CN" altLang="en-US" sz="2800" b="1">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nodeType="afterGroup">
                            <p:stCondLst>
                              <p:cond delay="14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nodeType="afterGroup">
                            <p:stCondLst>
                              <p:cond delay="19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Rectangle 10"/>
          <p:cNvSpPr>
            <a:spLocks noChangeArrowheads="1"/>
          </p:cNvSpPr>
          <p:nvPr/>
        </p:nvSpPr>
        <p:spPr bwMode="auto">
          <a:xfrm>
            <a:off x="841944" y="3829645"/>
            <a:ext cx="10809286"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a:solidFill>
                  <a:schemeClr val="tx1"/>
                </a:solidFill>
                <a:cs typeface="+mn-ea"/>
                <a:sym typeface="+mn-lt"/>
              </a:rPr>
              <a:t>以习近平同志为核心的党中央立足国内政治、经济、社会发展实际，着眼复杂激烈的国际竞争，紧紧围绕实现“两个一百年”奋斗目标和中华民族伟大复兴的中国梦，坚持从严治党、执政为民，在深入推进党风廉政建设和反腐败斗争方面提出了一系列相互贯通的重要思想，形成了一个有机联系的科学体系。</a:t>
            </a:r>
            <a:endParaRPr lang="zh-CN" altLang="en-US">
              <a:solidFill>
                <a:schemeClr val="tx1"/>
              </a:solidFill>
              <a:cs typeface="+mn-ea"/>
              <a:sym typeface="+mn-lt"/>
            </a:endParaRPr>
          </a:p>
          <a:p>
            <a:pPr>
              <a:lnSpc>
                <a:spcPct val="150000"/>
              </a:lnSpc>
            </a:pPr>
            <a:r>
              <a:rPr lang="zh-CN" altLang="en-US">
                <a:solidFill>
                  <a:schemeClr val="tx1"/>
                </a:solidFill>
                <a:cs typeface="+mn-ea"/>
                <a:sym typeface="+mn-lt"/>
              </a:rPr>
              <a:t>在指导思想上，强调坚持党要管党、从严治党，始终保持党的先进性和纯洁性，确保党始终成为中国特色社会主义事业的坚强领导核心。在形势判断上，强调反腐败斗争关系党和国家的生死存亡，反腐败斗争形势依然严峻复杂，坚决反对腐败是我们党必须抓好的重大政治任务，反腐败斗争永远在路上。</a:t>
            </a:r>
            <a:endParaRPr lang="zh-CN" altLang="en-US">
              <a:solidFill>
                <a:schemeClr val="tx1"/>
              </a:solidFill>
              <a:cs typeface="+mn-ea"/>
              <a:sym typeface="+mn-lt"/>
            </a:endParaRPr>
          </a:p>
          <a:p>
            <a:pPr>
              <a:lnSpc>
                <a:spcPct val="150000"/>
              </a:lnSpc>
            </a:pPr>
            <a:endParaRPr lang="zh-CN" altLang="en-US" sz="2000">
              <a:solidFill>
                <a:schemeClr val="tx1">
                  <a:lumMod val="75000"/>
                  <a:lumOff val="25000"/>
                </a:schemeClr>
              </a:solidFill>
              <a:cs typeface="+mn-ea"/>
              <a:sym typeface="+mn-lt"/>
            </a:endParaRPr>
          </a:p>
        </p:txBody>
      </p:sp>
      <p:sp>
        <p:nvSpPr>
          <p:cNvPr id="7" name="Rectangle 3"/>
          <p:cNvSpPr txBox="1">
            <a:spLocks noChangeArrowheads="1"/>
          </p:cNvSpPr>
          <p:nvPr/>
        </p:nvSpPr>
        <p:spPr bwMode="auto">
          <a:xfrm>
            <a:off x="1081698" y="1936963"/>
            <a:ext cx="1643917" cy="1568023"/>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3600" b="1">
                <a:solidFill>
                  <a:schemeClr val="bg1"/>
                </a:solidFill>
                <a:latin typeface="+mn-lt"/>
                <a:ea typeface="+mn-ea"/>
                <a:cs typeface="+mn-ea"/>
                <a:sym typeface="+mn-lt"/>
              </a:rPr>
              <a:t>深刻</a:t>
            </a:r>
            <a:endParaRPr lang="en-US" altLang="zh-CN" sz="3600" b="1">
              <a:solidFill>
                <a:schemeClr val="bg1"/>
              </a:solidFill>
              <a:latin typeface="+mn-lt"/>
              <a:ea typeface="+mn-ea"/>
              <a:cs typeface="+mn-ea"/>
              <a:sym typeface="+mn-lt"/>
            </a:endParaRPr>
          </a:p>
          <a:p>
            <a:pPr>
              <a:lnSpc>
                <a:spcPct val="120000"/>
              </a:lnSpc>
            </a:pPr>
            <a:r>
              <a:rPr lang="zh-CN" altLang="en-US" sz="3600" b="1">
                <a:solidFill>
                  <a:schemeClr val="bg1"/>
                </a:solidFill>
                <a:latin typeface="+mn-lt"/>
                <a:ea typeface="+mn-ea"/>
                <a:cs typeface="+mn-ea"/>
                <a:sym typeface="+mn-lt"/>
              </a:rPr>
              <a:t>认识</a:t>
            </a:r>
            <a:endParaRPr lang="en-US" altLang="zh-CN" sz="3600" b="1">
              <a:solidFill>
                <a:schemeClr val="bg1"/>
              </a:solidFill>
              <a:latin typeface="+mn-lt"/>
              <a:ea typeface="+mn-ea"/>
              <a:cs typeface="+mn-ea"/>
              <a:sym typeface="+mn-lt"/>
            </a:endParaRPr>
          </a:p>
        </p:txBody>
      </p:sp>
      <p:cxnSp>
        <p:nvCxnSpPr>
          <p:cNvPr id="8" name="直接连接符 7"/>
          <p:cNvCxnSpPr/>
          <p:nvPr/>
        </p:nvCxnSpPr>
        <p:spPr>
          <a:xfrm>
            <a:off x="3622431" y="2720975"/>
            <a:ext cx="758397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622430" y="2050026"/>
            <a:ext cx="5020125" cy="638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000000"/>
                </a:solidFill>
                <a:cs typeface="+mn-ea"/>
                <a:sym typeface="+mn-lt"/>
              </a:rPr>
              <a:t>双击替换内容双击替换内容双击替换内容双击替换内容双击替换内容</a:t>
            </a:r>
            <a:endParaRPr lang="en-US" altLang="zh-CN" sz="1600" b="1">
              <a:solidFill>
                <a:srgbClr val="000000"/>
              </a:solidFill>
              <a:cs typeface="+mn-ea"/>
              <a:sym typeface="+mn-lt"/>
            </a:endParaRPr>
          </a:p>
        </p:txBody>
      </p:sp>
      <p:sp>
        <p:nvSpPr>
          <p:cNvPr id="10" name="矩形 9"/>
          <p:cNvSpPr/>
          <p:nvPr/>
        </p:nvSpPr>
        <p:spPr>
          <a:xfrm>
            <a:off x="3479863" y="2749211"/>
            <a:ext cx="5020125" cy="638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000000"/>
                </a:solidFill>
                <a:cs typeface="+mn-ea"/>
                <a:sym typeface="+mn-lt"/>
              </a:rPr>
              <a:t>双击替换内容双击替换内容双击替换内容双击替换内容双击替换内容</a:t>
            </a:r>
            <a:endParaRPr lang="en-US" altLang="zh-CN" sz="1600" b="1">
              <a:solidFill>
                <a:srgbClr val="000000"/>
              </a:solidFill>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nodeType="afterGroup">
                            <p:stCondLst>
                              <p:cond delay="14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nodeType="afterGroup">
                            <p:stCondLst>
                              <p:cond delay="19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01"/>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7" name="Rectangle 6"/>
          <p:cNvSpPr>
            <a:spLocks noChangeArrowheads="1"/>
          </p:cNvSpPr>
          <p:nvPr/>
        </p:nvSpPr>
        <p:spPr bwMode="auto">
          <a:xfrm>
            <a:off x="1887145" y="3533243"/>
            <a:ext cx="3070812" cy="196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a:solidFill>
                  <a:schemeClr val="tx1"/>
                </a:solidFill>
                <a:cs typeface="+mn-ea"/>
                <a:sym typeface="+mn-lt"/>
              </a:rPr>
              <a:t>在立场态度上，强调对腐败现象实行零容忍，做到有腐必反、有贪必肃，党中央反腐败的决心和遏制腐败现象蔓延势头的目标不变。</a:t>
            </a:r>
            <a:endParaRPr lang="zh-CN" altLang="en-US">
              <a:solidFill>
                <a:schemeClr val="tx1"/>
              </a:solidFill>
              <a:cs typeface="+mn-ea"/>
              <a:sym typeface="+mn-lt"/>
            </a:endParaRPr>
          </a:p>
        </p:txBody>
      </p:sp>
      <p:sp>
        <p:nvSpPr>
          <p:cNvPr id="8" name="箭头: V 形 7"/>
          <p:cNvSpPr/>
          <p:nvPr/>
        </p:nvSpPr>
        <p:spPr>
          <a:xfrm>
            <a:off x="5600385" y="3518958"/>
            <a:ext cx="278893" cy="475752"/>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矩形 8"/>
          <p:cNvSpPr/>
          <p:nvPr/>
        </p:nvSpPr>
        <p:spPr>
          <a:xfrm>
            <a:off x="1769804" y="2432336"/>
            <a:ext cx="3188153" cy="3260541"/>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2744257" y="2580180"/>
            <a:ext cx="740758" cy="7407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cs typeface="+mn-ea"/>
                <a:sym typeface="+mn-lt"/>
              </a:rPr>
              <a:t>1</a:t>
            </a:r>
            <a:endParaRPr lang="zh-CN" altLang="en-US" sz="4000" b="1">
              <a:cs typeface="+mn-ea"/>
              <a:sym typeface="+mn-lt"/>
            </a:endParaRPr>
          </a:p>
        </p:txBody>
      </p:sp>
      <p:sp>
        <p:nvSpPr>
          <p:cNvPr id="23" name="矩形 22"/>
          <p:cNvSpPr/>
          <p:nvPr/>
        </p:nvSpPr>
        <p:spPr>
          <a:xfrm>
            <a:off x="6604518" y="2427040"/>
            <a:ext cx="3201421" cy="3221593"/>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7885725" y="2574884"/>
            <a:ext cx="740758" cy="7407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cs typeface="+mn-ea"/>
                <a:sym typeface="+mn-lt"/>
              </a:rPr>
              <a:t>2</a:t>
            </a:r>
            <a:endParaRPr lang="zh-CN" altLang="en-US" sz="4000" b="1">
              <a:cs typeface="+mn-ea"/>
              <a:sym typeface="+mn-lt"/>
            </a:endParaRPr>
          </a:p>
        </p:txBody>
      </p:sp>
      <p:sp>
        <p:nvSpPr>
          <p:cNvPr id="25" name="Rectangle 6"/>
          <p:cNvSpPr>
            <a:spLocks noChangeArrowheads="1"/>
          </p:cNvSpPr>
          <p:nvPr/>
        </p:nvSpPr>
        <p:spPr bwMode="auto">
          <a:xfrm>
            <a:off x="6743894" y="3417620"/>
            <a:ext cx="3024419" cy="270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a:solidFill>
                  <a:schemeClr val="tx1"/>
                </a:solidFill>
                <a:cs typeface="+mn-ea"/>
                <a:sym typeface="+mn-lt"/>
              </a:rPr>
              <a:t>在方式方法上，强调运用法治思维和法治方式反对腐败，加强反腐倡廉法规制度建设，把纪律挺在前面，严格执法、公正司法，利剑高悬、威慑常在。</a:t>
            </a:r>
            <a:endParaRPr lang="zh-CN" altLang="en-US">
              <a:solidFill>
                <a:schemeClr val="tx1"/>
              </a:solidFill>
              <a:cs typeface="+mn-ea"/>
              <a:sym typeface="+mn-lt"/>
            </a:endParaRPr>
          </a:p>
          <a:p>
            <a:pPr>
              <a:lnSpc>
                <a:spcPct val="135000"/>
              </a:lnSpc>
            </a:pPr>
            <a:endParaRPr lang="zh-CN" altLang="en-US">
              <a:solidFill>
                <a:schemeClr val="tx1"/>
              </a:solidFill>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1400"/>
                            </p:stCondLst>
                            <p:childTnLst>
                              <p:par>
                                <p:cTn id="25" presetID="21"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500"/>
                                        <p:tgtEl>
                                          <p:spTgt spid="9"/>
                                        </p:tgtEl>
                                      </p:cBhvr>
                                    </p:animEffect>
                                  </p:childTnLst>
                                </p:cTn>
                              </p:par>
                            </p:childTnLst>
                          </p:cTn>
                        </p:par>
                        <p:par>
                          <p:cTn id="28" fill="hold" nodeType="afterGroup">
                            <p:stCondLst>
                              <p:cond delay="19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nodeType="afterGroup">
                            <p:stCondLst>
                              <p:cond delay="24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3400"/>
                            </p:stCondLst>
                            <p:childTnLst>
                              <p:par>
                                <p:cTn id="39" presetID="2" presetClass="entr" presetSubtype="1"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3900"/>
                            </p:stCondLst>
                            <p:childTnLst>
                              <p:par>
                                <p:cTn id="44" presetID="21"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heel(1)">
                                      <p:cBhvr>
                                        <p:cTn id="46" dur="500"/>
                                        <p:tgtEl>
                                          <p:spTgt spid="23"/>
                                        </p:tgtEl>
                                      </p:cBhvr>
                                    </p:animEffect>
                                  </p:childTnLst>
                                </p:cTn>
                              </p:par>
                            </p:childTnLst>
                          </p:cTn>
                        </p:par>
                        <p:par>
                          <p:cTn id="47" fill="hold" nodeType="afterGroup">
                            <p:stCondLst>
                              <p:cond delay="440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8" grpId="0" animBg="1"/>
      <p:bldP spid="23" grpId="0" animBg="1"/>
      <p:bldP spid="24" grpId="0" animBg="1"/>
      <p:bldP spid="2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Rectangle 6"/>
          <p:cNvSpPr>
            <a:spLocks noChangeArrowheads="1"/>
          </p:cNvSpPr>
          <p:nvPr/>
        </p:nvSpPr>
        <p:spPr bwMode="auto">
          <a:xfrm>
            <a:off x="1887145" y="3592235"/>
            <a:ext cx="307081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a:solidFill>
                  <a:schemeClr val="tx1"/>
                </a:solidFill>
                <a:cs typeface="+mn-ea"/>
                <a:sym typeface="+mn-lt"/>
              </a:rPr>
              <a:t>在内生动力上，强调从执政为民的根本宗旨出发，强化党委主体责任、纪委监督责任和司法机关的法律责任，建立责任倒查追究机制。</a:t>
            </a:r>
            <a:endParaRPr lang="zh-CN" altLang="en-US">
              <a:solidFill>
                <a:schemeClr val="tx1"/>
              </a:solidFill>
              <a:cs typeface="+mn-ea"/>
              <a:sym typeface="+mn-lt"/>
            </a:endParaRPr>
          </a:p>
        </p:txBody>
      </p:sp>
      <p:sp>
        <p:nvSpPr>
          <p:cNvPr id="7" name="箭头: V 形 6"/>
          <p:cNvSpPr/>
          <p:nvPr/>
        </p:nvSpPr>
        <p:spPr>
          <a:xfrm>
            <a:off x="5600385" y="3518958"/>
            <a:ext cx="278893" cy="475752"/>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矩形 7"/>
          <p:cNvSpPr/>
          <p:nvPr/>
        </p:nvSpPr>
        <p:spPr>
          <a:xfrm>
            <a:off x="1769804" y="2432336"/>
            <a:ext cx="3188153" cy="3260541"/>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744257" y="2580180"/>
            <a:ext cx="740758" cy="7407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cs typeface="+mn-ea"/>
                <a:sym typeface="+mn-lt"/>
              </a:rPr>
              <a:t>3</a:t>
            </a:r>
            <a:endParaRPr lang="zh-CN" altLang="en-US" sz="4000" b="1">
              <a:cs typeface="+mn-ea"/>
              <a:sym typeface="+mn-lt"/>
            </a:endParaRPr>
          </a:p>
        </p:txBody>
      </p:sp>
      <p:sp>
        <p:nvSpPr>
          <p:cNvPr id="10" name="矩形 9"/>
          <p:cNvSpPr/>
          <p:nvPr/>
        </p:nvSpPr>
        <p:spPr>
          <a:xfrm>
            <a:off x="6604518" y="2427040"/>
            <a:ext cx="3201421" cy="3221593"/>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7885725" y="2574884"/>
            <a:ext cx="740758" cy="7407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cs typeface="+mn-ea"/>
                <a:sym typeface="+mn-lt"/>
              </a:rPr>
              <a:t>4</a:t>
            </a:r>
            <a:endParaRPr lang="zh-CN" altLang="en-US" sz="4000" b="1">
              <a:cs typeface="+mn-ea"/>
              <a:sym typeface="+mn-lt"/>
            </a:endParaRPr>
          </a:p>
        </p:txBody>
      </p:sp>
      <p:sp>
        <p:nvSpPr>
          <p:cNvPr id="15" name="Rectangle 6"/>
          <p:cNvSpPr>
            <a:spLocks noChangeArrowheads="1"/>
          </p:cNvSpPr>
          <p:nvPr/>
        </p:nvSpPr>
        <p:spPr bwMode="auto">
          <a:xfrm>
            <a:off x="6743894" y="3520856"/>
            <a:ext cx="3024419" cy="185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a:solidFill>
                  <a:schemeClr val="tx1"/>
                </a:solidFill>
                <a:cs typeface="+mn-ea"/>
                <a:sym typeface="+mn-lt"/>
              </a:rPr>
              <a:t>在国际合作上，强调深入了解和掌握国际反腐败规则和动态，提高追逃追赃工作的针对性和有效性，决不让国外成为腐败分子的避罪天堂。</a:t>
            </a:r>
            <a:endParaRPr lang="zh-CN" altLang="en-US">
              <a:solidFill>
                <a:schemeClr val="tx1"/>
              </a:solidFill>
              <a:cs typeface="+mn-ea"/>
              <a:sym typeface="+mn-lt"/>
            </a:endParaRPr>
          </a:p>
          <a:p>
            <a:pPr>
              <a:lnSpc>
                <a:spcPct val="135000"/>
              </a:lnSpc>
            </a:pPr>
            <a:endParaRPr lang="zh-CN" altLang="en-US">
              <a:solidFill>
                <a:schemeClr val="tx1"/>
              </a:solidFill>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1400"/>
                            </p:stCondLst>
                            <p:childTnLst>
                              <p:par>
                                <p:cTn id="25" presetID="21"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500"/>
                                        <p:tgtEl>
                                          <p:spTgt spid="8"/>
                                        </p:tgtEl>
                                      </p:cBhvr>
                                    </p:animEffect>
                                  </p:childTnLst>
                                </p:cTn>
                              </p:par>
                            </p:childTnLst>
                          </p:cTn>
                        </p:par>
                        <p:par>
                          <p:cTn id="28" fill="hold" nodeType="afterGroup">
                            <p:stCondLst>
                              <p:cond delay="19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nodeType="afterGroup">
                            <p:stCondLst>
                              <p:cond delay="240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34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3900"/>
                            </p:stCondLst>
                            <p:childTnLst>
                              <p:par>
                                <p:cTn id="44" presetID="21" presetClass="entr" presetSubtype="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500"/>
                                        <p:tgtEl>
                                          <p:spTgt spid="10"/>
                                        </p:tgtEl>
                                      </p:cBhvr>
                                    </p:animEffect>
                                  </p:childTnLst>
                                </p:cTn>
                              </p:par>
                            </p:childTnLst>
                          </p:cTn>
                        </p:par>
                        <p:par>
                          <p:cTn id="47" fill="hold" nodeType="afterGroup">
                            <p:stCondLst>
                              <p:cond delay="4400"/>
                            </p:stCondLst>
                            <p:childTnLst>
                              <p:par>
                                <p:cTn id="48" presetID="42"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4" grpId="0" animBg="1"/>
      <p:bldP spid="1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a:xfrm>
            <a:off x="791308" y="2233243"/>
            <a:ext cx="10779367" cy="313006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p:cNvSpPr/>
          <p:nvPr/>
        </p:nvSpPr>
        <p:spPr>
          <a:xfrm>
            <a:off x="652832" y="3269081"/>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cs typeface="+mn-ea"/>
                <a:sym typeface="+mn-lt"/>
              </a:rPr>
              <a:t>1</a:t>
            </a:r>
            <a:endParaRPr lang="zh-CN" altLang="en-US" sz="2400" b="1">
              <a:solidFill>
                <a:schemeClr val="bg1"/>
              </a:solidFill>
              <a:cs typeface="+mn-ea"/>
              <a:sym typeface="+mn-lt"/>
            </a:endParaRPr>
          </a:p>
        </p:txBody>
      </p:sp>
      <p:sp>
        <p:nvSpPr>
          <p:cNvPr id="9" name="矩形: 圆角 8"/>
          <p:cNvSpPr/>
          <p:nvPr/>
        </p:nvSpPr>
        <p:spPr>
          <a:xfrm>
            <a:off x="652832" y="4451149"/>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cs typeface="+mn-ea"/>
                <a:sym typeface="+mn-lt"/>
              </a:rPr>
              <a:t>2</a:t>
            </a:r>
            <a:endParaRPr lang="zh-CN" altLang="en-US" sz="2400" b="1">
              <a:solidFill>
                <a:schemeClr val="bg1"/>
              </a:solidFill>
              <a:cs typeface="+mn-ea"/>
              <a:sym typeface="+mn-lt"/>
            </a:endParaRPr>
          </a:p>
        </p:txBody>
      </p:sp>
      <p:sp>
        <p:nvSpPr>
          <p:cNvPr id="14" name="矩形 13"/>
          <p:cNvSpPr/>
          <p:nvPr/>
        </p:nvSpPr>
        <p:spPr>
          <a:xfrm>
            <a:off x="2582946" y="1926435"/>
            <a:ext cx="7196090" cy="644273"/>
          </a:xfrm>
          <a:prstGeom prst="rect">
            <a:avLst/>
          </a:prstGeom>
          <a:solidFill>
            <a:schemeClr val="bg1">
              <a:alpha val="50000"/>
            </a:schemeClr>
          </a:solidFill>
          <a:ln w="57150" cmpd="thickThin">
            <a:solidFill>
              <a:srgbClr val="C00000"/>
            </a:solidFill>
          </a:ln>
        </p:spPr>
        <p:txBody>
          <a:bodyPr wrap="square" lIns="270000" tIns="0" rIns="270000" bIns="0" anchor="ctr" anchorCtr="1">
            <a:noAutofit/>
          </a:bodyPr>
          <a:lstStyle/>
          <a:p>
            <a:r>
              <a:rPr lang="zh-CN" altLang="en-US" sz="3600">
                <a:cs typeface="+mn-ea"/>
                <a:sym typeface="+mn-lt"/>
              </a:rPr>
              <a:t>反腐思想体系</a:t>
            </a:r>
            <a:endParaRPr lang="en-US" altLang="zh-CN" sz="3600">
              <a:cs typeface="+mn-ea"/>
              <a:sym typeface="+mn-lt"/>
            </a:endParaRPr>
          </a:p>
        </p:txBody>
      </p:sp>
      <p:sp>
        <p:nvSpPr>
          <p:cNvPr id="16" name="矩形 15"/>
          <p:cNvSpPr/>
          <p:nvPr/>
        </p:nvSpPr>
        <p:spPr>
          <a:xfrm>
            <a:off x="1430594" y="2913960"/>
            <a:ext cx="9910916" cy="99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tx1"/>
                </a:solidFill>
                <a:cs typeface="+mn-ea"/>
                <a:sym typeface="+mn-lt"/>
              </a:rPr>
              <a:t>这些方面构成了一个内在联系、有机统一的整体，系统回答了新时期反腐败斗争为什么、是什么、怎么办等一系列重大理论和实际问题，体现了对新形势下反腐败斗争规律特点、趋势方向的深刻把握。</a:t>
            </a:r>
            <a:endParaRPr lang="zh-CN" altLang="en-US">
              <a:solidFill>
                <a:schemeClr val="tx1"/>
              </a:solidFill>
              <a:cs typeface="+mn-ea"/>
              <a:sym typeface="+mn-lt"/>
            </a:endParaRPr>
          </a:p>
        </p:txBody>
      </p:sp>
      <p:sp>
        <p:nvSpPr>
          <p:cNvPr id="17" name="矩形 16"/>
          <p:cNvSpPr/>
          <p:nvPr/>
        </p:nvSpPr>
        <p:spPr>
          <a:xfrm>
            <a:off x="1430595" y="4253499"/>
            <a:ext cx="9807676" cy="99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tx1"/>
                </a:solidFill>
                <a:cs typeface="+mn-ea"/>
                <a:sym typeface="+mn-lt"/>
              </a:rPr>
              <a:t>我们必须全面准确理解和把握习近平同志关于反腐败斗争的一系列重要论述，抓住精髓、领会实质、武装头脑，用以指导反腐败斗争实践，深入推进反腐倡廉工作。</a:t>
            </a:r>
            <a:endParaRPr lang="zh-CN" altLang="en-US">
              <a:solidFill>
                <a:schemeClr val="tx1"/>
              </a:solidFill>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21"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500"/>
                                        <p:tgtEl>
                                          <p:spTgt spid="6"/>
                                        </p:tgtEl>
                                      </p:cBhvr>
                                    </p:animEffect>
                                  </p:childTnLst>
                                </p:cTn>
                              </p:par>
                            </p:childTnLst>
                          </p:cTn>
                        </p:par>
                        <p:par>
                          <p:cTn id="23" fill="hold" nodeType="afterGroup">
                            <p:stCondLst>
                              <p:cond delay="14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nodeType="afterGroup">
                            <p:stCondLst>
                              <p:cond delay="19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6" name="矩形 5"/>
          <p:cNvSpPr/>
          <p:nvPr/>
        </p:nvSpPr>
        <p:spPr>
          <a:xfrm>
            <a:off x="791308" y="2233243"/>
            <a:ext cx="10779367" cy="313006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p:cNvSpPr/>
          <p:nvPr/>
        </p:nvSpPr>
        <p:spPr>
          <a:xfrm>
            <a:off x="652832" y="3269081"/>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cs typeface="+mn-ea"/>
                <a:sym typeface="+mn-lt"/>
              </a:rPr>
              <a:t>1</a:t>
            </a:r>
            <a:endParaRPr lang="zh-CN" altLang="en-US" sz="2400" b="1">
              <a:solidFill>
                <a:schemeClr val="bg1"/>
              </a:solidFill>
              <a:cs typeface="+mn-ea"/>
              <a:sym typeface="+mn-lt"/>
            </a:endParaRPr>
          </a:p>
        </p:txBody>
      </p:sp>
      <p:sp>
        <p:nvSpPr>
          <p:cNvPr id="9" name="矩形: 圆角 8"/>
          <p:cNvSpPr/>
          <p:nvPr/>
        </p:nvSpPr>
        <p:spPr>
          <a:xfrm>
            <a:off x="652832" y="4451149"/>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cs typeface="+mn-ea"/>
                <a:sym typeface="+mn-lt"/>
              </a:rPr>
              <a:t>2</a:t>
            </a:r>
            <a:endParaRPr lang="zh-CN" altLang="en-US" sz="2400" b="1">
              <a:solidFill>
                <a:schemeClr val="bg1"/>
              </a:solidFill>
              <a:cs typeface="+mn-ea"/>
              <a:sym typeface="+mn-lt"/>
            </a:endParaRPr>
          </a:p>
        </p:txBody>
      </p:sp>
      <p:sp>
        <p:nvSpPr>
          <p:cNvPr id="14" name="矩形 13"/>
          <p:cNvSpPr/>
          <p:nvPr/>
        </p:nvSpPr>
        <p:spPr>
          <a:xfrm>
            <a:off x="2582946" y="1926435"/>
            <a:ext cx="7196090" cy="644273"/>
          </a:xfrm>
          <a:prstGeom prst="rect">
            <a:avLst/>
          </a:prstGeom>
          <a:solidFill>
            <a:schemeClr val="bg1">
              <a:alpha val="50000"/>
            </a:schemeClr>
          </a:solidFill>
          <a:ln w="57150" cmpd="thickThin">
            <a:solidFill>
              <a:srgbClr val="C00000"/>
            </a:solidFill>
          </a:ln>
        </p:spPr>
        <p:txBody>
          <a:bodyPr wrap="square" lIns="270000" tIns="0" rIns="270000" bIns="0" anchor="ctr" anchorCtr="1">
            <a:noAutofit/>
          </a:bodyPr>
          <a:lstStyle/>
          <a:p>
            <a:r>
              <a:rPr lang="zh-CN" altLang="en-US" sz="3600">
                <a:cs typeface="+mn-ea"/>
                <a:sym typeface="+mn-lt"/>
              </a:rPr>
              <a:t>反腐思想体系</a:t>
            </a:r>
            <a:endParaRPr lang="en-US" altLang="zh-CN" sz="3600">
              <a:cs typeface="+mn-ea"/>
              <a:sym typeface="+mn-lt"/>
            </a:endParaRPr>
          </a:p>
        </p:txBody>
      </p:sp>
      <p:sp>
        <p:nvSpPr>
          <p:cNvPr id="18" name="TextBox 13"/>
          <p:cNvSpPr txBox="1"/>
          <p:nvPr/>
        </p:nvSpPr>
        <p:spPr>
          <a:xfrm>
            <a:off x="1430594" y="2718664"/>
            <a:ext cx="9733935" cy="2585323"/>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800">
                <a:solidFill>
                  <a:schemeClr val="tx1"/>
                </a:solidFill>
                <a:latin typeface="+mn-lt"/>
                <a:ea typeface="+mn-ea"/>
                <a:cs typeface="+mn-ea"/>
                <a:sym typeface="+mn-lt"/>
              </a:rPr>
              <a:t>过去，由于反腐败斗争的战略重心、战略布局和发展走势不够清晰，致使在治标和治本的问题上缺乏针对性，反腐败主体责任落实不够。习近平同志以“明者因时而变，知者随事而制”的政治智慧和“急则治标，缓则治本”的辩证思维，确立了现阶段以治标为主，为治本赢得时间、创造条件的战略决策；立足于反腐败斗争永远在路上的科学判断，提出了从不敢腐、不能腐到不想腐的反腐败基本战略，在此基础上强化了纪检监察和执法机关所承担的监督、执纪、问责的职能责任。</a:t>
            </a:r>
            <a:endParaRPr lang="zh-CN" altLang="en-US" sz="1800">
              <a:solidFill>
                <a:schemeClr val="tx1"/>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900"/>
                            </p:stCondLst>
                            <p:childTnLst>
                              <p:par>
                                <p:cTn id="20" presetID="21"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500"/>
                                        <p:tgtEl>
                                          <p:spTgt spid="6"/>
                                        </p:tgtEl>
                                      </p:cBhvr>
                                    </p:animEffect>
                                  </p:childTnLst>
                                </p:cTn>
                              </p:par>
                            </p:childTnLst>
                          </p:cTn>
                        </p:par>
                        <p:par>
                          <p:cTn id="23" fill="hold" nodeType="afterGroup">
                            <p:stCondLst>
                              <p:cond delay="14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nodeType="afterGroup">
                            <p:stCondLst>
                              <p:cond delay="19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nodeType="afterGroup">
                            <p:stCondLst>
                              <p:cond delay="24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6"/>
            <a:ext cx="12192000" cy="68537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791638" cy="160662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797" y="332656"/>
            <a:ext cx="1025281" cy="596660"/>
          </a:xfrm>
          <a:prstGeom prst="rect">
            <a:avLst/>
          </a:prstGeom>
          <a:effectLst>
            <a:glow rad="63500">
              <a:schemeClr val="accent4">
                <a:satMod val="175000"/>
                <a:alpha val="40000"/>
              </a:schemeClr>
            </a:glow>
          </a:effectLst>
        </p:spPr>
      </p:pic>
      <p:sp>
        <p:nvSpPr>
          <p:cNvPr id="15" name="矩形 14"/>
          <p:cNvSpPr/>
          <p:nvPr/>
        </p:nvSpPr>
        <p:spPr>
          <a:xfrm>
            <a:off x="4381792" y="2331357"/>
            <a:ext cx="3693886" cy="754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a:solidFill>
                  <a:schemeClr val="tx1"/>
                </a:solidFill>
                <a:cs typeface="+mn-ea"/>
                <a:sym typeface="+mn-lt"/>
              </a:rPr>
              <a:t>第二部分</a:t>
            </a:r>
            <a:endParaRPr lang="zh-CN" altLang="en-US" sz="5400" b="1">
              <a:solidFill>
                <a:schemeClr val="tx1"/>
              </a:solidFill>
              <a:cs typeface="+mn-ea"/>
              <a:sym typeface="+mn-lt"/>
            </a:endParaRPr>
          </a:p>
        </p:txBody>
      </p:sp>
      <p:sp>
        <p:nvSpPr>
          <p:cNvPr id="8" name="矩形 7"/>
          <p:cNvSpPr/>
          <p:nvPr/>
        </p:nvSpPr>
        <p:spPr>
          <a:xfrm>
            <a:off x="2429621" y="3708201"/>
            <a:ext cx="7552344" cy="846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a:solidFill>
                  <a:schemeClr val="tx1"/>
                </a:solidFill>
                <a:cs typeface="+mn-ea"/>
                <a:sym typeface="+mn-lt"/>
              </a:rPr>
              <a:t>稳步推进从不敢腐、不能腐到不想腐的反腐败基本战略</a:t>
            </a:r>
            <a:endParaRPr lang="zh-CN" altLang="en-US" sz="4800" b="1">
              <a:solidFill>
                <a:schemeClr val="tx1"/>
              </a:solidFill>
              <a:cs typeface="+mn-ea"/>
              <a:sym typeface="+mn-lt"/>
            </a:endParaRPr>
          </a:p>
        </p:txBody>
      </p:sp>
    </p:spTree>
  </p:cSld>
  <p:clrMapOvr>
    <a:masterClrMapping/>
  </p:clrMapOvr>
  <mc:AlternateContent>
    <mc:Choice xmlns:p14="http://schemas.microsoft.com/office/powerpoint/2010/main" Requires="p14">
      <p:transition spd="slow" advClick="0" advTm="3000" p14:dur="2000"/>
    </mc:Choice>
    <mc:Fallback>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400"/>
                                        <p:tgtEl>
                                          <p:spTgt spid="12"/>
                                        </p:tgtEl>
                                      </p:cBhvr>
                                    </p:animEffect>
                                  </p:childTnLst>
                                </p:cTn>
                              </p:par>
                            </p:childTnLst>
                          </p:cTn>
                        </p:par>
                        <p:par>
                          <p:cTn id="13" fill="hold" nodeType="afterGroup">
                            <p:stCondLst>
                              <p:cond delay="4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7"/>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99</Paragraphs>
  <Slides>26</Slides>
  <Notes>26</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微软雅黑</vt:lpstr>
      <vt:lpstr>等线 Light</vt:lpstr>
      <vt:lpstr>等线</vt:lpstr>
      <vt:lpstr>宋体</vt:lpstr>
      <vt:lpstr>Agency FB</vt:lpstr>
      <vt:lpstr>Calibri</vt:lpstr>
      <vt:lpstr>Impact</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19</cp:revision>
  <dcterms:created xsi:type="dcterms:W3CDTF">2017-08-02T07:56:00Z</dcterms:created>
  <dcterms:modified xsi:type="dcterms:W3CDTF">2023-05-08T05:03:36Z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