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56" r:id="rId2"/>
    <p:sldMasterId id="2147483670" r:id="rId3"/>
  </p:sldMasterIdLst>
  <p:notesMasterIdLst>
    <p:notesMasterId r:id="rId4"/>
  </p:notesMasterIdLst>
  <p:handoutMasterIdLst>
    <p:handoutMasterId r:id="rId5"/>
  </p:handoutMasterIdLst>
  <p:sldIdLst>
    <p:sldId id="1179" r:id="rId6"/>
    <p:sldId id="1173" r:id="rId7"/>
    <p:sldId id="1174" r:id="rId8"/>
    <p:sldId id="1180" r:id="rId9"/>
    <p:sldId id="826" r:id="rId10"/>
    <p:sldId id="1114" r:id="rId11"/>
    <p:sldId id="1115" r:id="rId12"/>
    <p:sldId id="1116" r:id="rId13"/>
    <p:sldId id="1123" r:id="rId14"/>
    <p:sldId id="1124" r:id="rId15"/>
    <p:sldId id="1117" r:id="rId16"/>
    <p:sldId id="1118" r:id="rId17"/>
    <p:sldId id="1125" r:id="rId18"/>
    <p:sldId id="1126" r:id="rId19"/>
    <p:sldId id="1127" r:id="rId20"/>
    <p:sldId id="1119" r:id="rId21"/>
    <p:sldId id="1120" r:id="rId22"/>
    <p:sldId id="1121" r:id="rId23"/>
    <p:sldId id="1131" r:id="rId24"/>
    <p:sldId id="1132" r:id="rId25"/>
    <p:sldId id="1133" r:id="rId26"/>
    <p:sldId id="1122" r:id="rId27"/>
    <p:sldId id="1134" r:id="rId28"/>
    <p:sldId id="1128" r:id="rId29"/>
    <p:sldId id="1129" r:id="rId30"/>
    <p:sldId id="1146" r:id="rId31"/>
    <p:sldId id="1147" r:id="rId32"/>
    <p:sldId id="1149" r:id="rId33"/>
    <p:sldId id="1148" r:id="rId34"/>
    <p:sldId id="1150" r:id="rId35"/>
    <p:sldId id="1151" r:id="rId36"/>
    <p:sldId id="1152" r:id="rId37"/>
    <p:sldId id="1153" r:id="rId38"/>
    <p:sldId id="1154" r:id="rId39"/>
    <p:sldId id="1181" r:id="rId40"/>
    <p:sldId id="1130" r:id="rId41"/>
    <p:sldId id="1158" r:id="rId42"/>
    <p:sldId id="1159" r:id="rId43"/>
    <p:sldId id="1160" r:id="rId44"/>
    <p:sldId id="1161" r:id="rId45"/>
    <p:sldId id="1162" r:id="rId46"/>
    <p:sldId id="1182" r:id="rId47"/>
    <p:sldId id="1163" r:id="rId48"/>
    <p:sldId id="1164" r:id="rId49"/>
    <p:sldId id="1165" r:id="rId50"/>
    <p:sldId id="1166" r:id="rId51"/>
    <p:sldId id="308" r:id="rId52"/>
    <p:sldId id="1183" r:id="rId53"/>
    <p:sldId id="1228" r:id="rId54"/>
    <p:sldId id="1278" r:id="rId55"/>
  </p:sldIdLst>
  <p:sldSz cx="12198350" cy="6858000"/>
  <p:notesSz cx="6858000" cy="9144000"/>
  <p:custDataLst>
    <p:tags r:id="rId56"/>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49635" autoAdjust="0"/>
  </p:normalViewPr>
  <p:slideViewPr>
    <p:cSldViewPr>
      <p:cViewPr>
        <p:scale>
          <a:sx n="66" d="100"/>
          <a:sy n="66" d="100"/>
        </p:scale>
        <p:origin x="1236" y="972"/>
      </p:cViewPr>
      <p:guideLst>
        <p:guide orient="horz" pos="2160"/>
        <p:guide pos="3842"/>
        <p:guide pos="621"/>
        <p:guide orient="horz" pos="3612"/>
        <p:guide orient="horz" pos="4292"/>
        <p:guide orient="horz" pos="709"/>
        <p:guide pos="7108"/>
      </p:guideLst>
    </p:cSldViewPr>
  </p:slideViewPr>
  <p:outlineViewPr>
    <p:cViewPr>
      <p:scale>
        <a:sx n="33" d="100"/>
        <a:sy n="33" d="100"/>
      </p:scale>
      <p:origin x="0" y="0"/>
    </p:cViewPr>
  </p:outlineViewPr>
  <p:notesTextViewPr>
    <p:cViewPr>
      <p:scale>
        <a:sx n="3" d="2"/>
        <a:sy n="3" d="2"/>
      </p:scale>
      <p:origin x="0" y="0"/>
    </p:cViewPr>
  </p:notesTextViewPr>
  <p:sorterViewPr>
    <p:cViewPr>
      <p:scale>
        <a:sx n="45" d="100"/>
        <a:sy n="45" d="100"/>
      </p:scale>
      <p:origin x="0" y="0"/>
    </p:cViewPr>
  </p:sorterViewPr>
  <p:notesViewPr>
    <p:cSldViewPr>
      <p:cViewPr varScale="1">
        <p:scale>
          <a:sx n="81" d="100"/>
          <a:sy n="81" d="100"/>
        </p:scale>
        <p:origin x="-2088" y="-102"/>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3.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slide" Target="slides/slide32.xml" /><Relationship Id="rId38" Type="http://schemas.openxmlformats.org/officeDocument/2006/relationships/slide" Target="slides/slide33.xml" /><Relationship Id="rId39" Type="http://schemas.openxmlformats.org/officeDocument/2006/relationships/slide" Target="slides/slide34.xml" /><Relationship Id="rId4" Type="http://schemas.openxmlformats.org/officeDocument/2006/relationships/notesMaster" Target="notesMasters/notesMaster1.xml" /><Relationship Id="rId40" Type="http://schemas.openxmlformats.org/officeDocument/2006/relationships/slide" Target="slides/slide35.xml" /><Relationship Id="rId41" Type="http://schemas.openxmlformats.org/officeDocument/2006/relationships/slide" Target="slides/slide36.xml" /><Relationship Id="rId42" Type="http://schemas.openxmlformats.org/officeDocument/2006/relationships/slide" Target="slides/slide37.xml" /><Relationship Id="rId43" Type="http://schemas.openxmlformats.org/officeDocument/2006/relationships/slide" Target="slides/slide38.xml" /><Relationship Id="rId44" Type="http://schemas.openxmlformats.org/officeDocument/2006/relationships/slide" Target="slides/slide39.xml" /><Relationship Id="rId45" Type="http://schemas.openxmlformats.org/officeDocument/2006/relationships/slide" Target="slides/slide40.xml" /><Relationship Id="rId46" Type="http://schemas.openxmlformats.org/officeDocument/2006/relationships/slide" Target="slides/slide41.xml" /><Relationship Id="rId47" Type="http://schemas.openxmlformats.org/officeDocument/2006/relationships/slide" Target="slides/slide42.xml" /><Relationship Id="rId48" Type="http://schemas.openxmlformats.org/officeDocument/2006/relationships/slide" Target="slides/slide43.xml" /><Relationship Id="rId49" Type="http://schemas.openxmlformats.org/officeDocument/2006/relationships/slide" Target="slides/slide44.xml" /><Relationship Id="rId5" Type="http://schemas.openxmlformats.org/officeDocument/2006/relationships/handoutMaster" Target="handoutMasters/handoutMaster1.xml" /><Relationship Id="rId50" Type="http://schemas.openxmlformats.org/officeDocument/2006/relationships/slide" Target="slides/slide45.xml" /><Relationship Id="rId51" Type="http://schemas.openxmlformats.org/officeDocument/2006/relationships/slide" Target="slides/slide46.xml" /><Relationship Id="rId52" Type="http://schemas.openxmlformats.org/officeDocument/2006/relationships/slide" Target="slides/slide47.xml" /><Relationship Id="rId53" Type="http://schemas.openxmlformats.org/officeDocument/2006/relationships/slide" Target="slides/slide48.xml" /><Relationship Id="rId54" Type="http://schemas.openxmlformats.org/officeDocument/2006/relationships/slide" Target="slides/slide49.xml" /><Relationship Id="rId55" Type="http://schemas.openxmlformats.org/officeDocument/2006/relationships/slide" Target="slides/slide50.xml" /><Relationship Id="rId56" Type="http://schemas.openxmlformats.org/officeDocument/2006/relationships/tags" Target="tags/tag101.xml" /><Relationship Id="rId57" Type="http://schemas.openxmlformats.org/officeDocument/2006/relationships/presProps" Target="presProps.xml" /><Relationship Id="rId58" Type="http://schemas.openxmlformats.org/officeDocument/2006/relationships/viewProps" Target="viewProps.xml" /><Relationship Id="rId59" Type="http://schemas.openxmlformats.org/officeDocument/2006/relationships/theme" Target="theme/theme1.xml" /><Relationship Id="rId6" Type="http://schemas.openxmlformats.org/officeDocument/2006/relationships/slide" Target="slides/slide1.xml" /><Relationship Id="rId60" Type="http://schemas.openxmlformats.org/officeDocument/2006/relationships/tableStyles" Target="tableStyles.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bwMode="auto">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
            </a:fld>
            <a:endParaRPr lang="en-US"/>
          </a:p>
        </p:txBody>
      </p:sp>
      <p:sp>
        <p:nvSpPr>
          <p:cNvPr id="3076" name="Rectangle 4"/>
          <p:cNvSpPr>
            <a:spLocks noGrp="1" noRot="1" noChangeAspect="1" noChangeArrowheads="1"/>
          </p:cNvSpPr>
          <p:nvPr>
            <p:ph type="sldImg" idx="2"/>
          </p:nvPr>
        </p:nvSpPr>
        <p:spPr bwMode="auto">
          <a:xfrm>
            <a:off x="379413" y="685800"/>
            <a:ext cx="60991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5</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14</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15</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16</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17</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18</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19</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20</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21</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22</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23</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6</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24</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25</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26</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27</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28</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29</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30</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31</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32</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33</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7</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34</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36</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37</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38</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39</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40</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41</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43</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44</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45</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8</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46</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49</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50</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9</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10</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11</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12</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00430AB-600D-49C2-B1E4-0870282F4530}"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13</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blipFill dpi="0" rotWithShape="1">
          <a:blip r:embed="rId1">
            <a:lum/>
          </a:blip>
          <a:stretch>
            <a:fillRect/>
          </a:stretch>
        </a:blipFill>
        <a:effectLst/>
      </p:bgPr>
    </p:bg>
    <p:spTree>
      <p:nvGrpSpPr>
        <p:cNvPr id="1" name=""/>
        <p:cNvGrpSpPr/>
        <p:nvPr/>
      </p:nvGrpSpPr>
      <p:grpSpPr>
        <a:xfrm>
          <a:off x="0" y="0"/>
          <a:ext cx="0" cy="0"/>
        </a:xfrm>
      </p:grpSpPr>
      <p:sp>
        <p:nvSpPr>
          <p:cNvPr id="4" name="文本框 3"/>
          <p:cNvSpPr txBox="1"/>
          <p:nvPr userDrawn="1"/>
        </p:nvSpPr>
        <p:spPr>
          <a:xfrm>
            <a:off x="1058615" y="260648"/>
            <a:ext cx="375455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300" normalizeH="0" baseline="0" noProof="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rPr>
              <a:t>2020</a:t>
            </a:r>
            <a:r>
              <a:rPr kumimoji="0" lang="zh-CN" altLang="en-US" sz="2800" b="1" i="0" u="none" strike="noStrike" kern="1200" cap="none" spc="300" normalizeH="0" baseline="0" noProof="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rPr>
              <a:t>年工作完成情况</a:t>
            </a:r>
            <a:endParaRPr kumimoji="0" lang="zh-CN" altLang="en-US" sz="2800" b="1" i="0" u="none" strike="noStrike" kern="1200" cap="none" spc="300" normalizeH="0" baseline="0" noProof="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bg>
      <p:bgPr>
        <a:blipFill dpi="0" rotWithShape="1">
          <a:blip r:embed="rId1">
            <a:lum/>
          </a:blip>
          <a:stretch>
            <a:fillRect/>
          </a:stretch>
        </a:blipFill>
        <a:effectLst/>
      </p:bgPr>
    </p:bg>
    <p:spTree>
      <p:nvGrpSpPr>
        <p:cNvPr id="1" name=""/>
        <p:cNvGrpSpPr/>
        <p:nvPr/>
      </p:nvGrpSpPr>
      <p:grpSpPr>
        <a:xfrm>
          <a:off x="0" y="0"/>
          <a:ext cx="0" cy="0"/>
        </a:xfrm>
      </p:grpSpPr>
      <p:sp>
        <p:nvSpPr>
          <p:cNvPr id="2" name="文本框 1"/>
          <p:cNvSpPr txBox="1"/>
          <p:nvPr userDrawn="1"/>
        </p:nvSpPr>
        <p:spPr>
          <a:xfrm>
            <a:off x="1058615" y="260648"/>
            <a:ext cx="2933816"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300" normalizeH="0" baseline="0" noProof="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rPr>
              <a:t>存在的主要问题</a:t>
            </a:r>
            <a:endParaRPr kumimoji="0" lang="zh-CN" altLang="en-US" sz="2800" b="1" i="0" u="none" strike="noStrike" kern="1200" cap="none" spc="300" normalizeH="0" baseline="0" noProof="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和内容">
    <p:bg>
      <p:bgPr>
        <a:blipFill dpi="0" rotWithShape="1">
          <a:blip r:embed="rId1">
            <a:lum/>
          </a:blip>
          <a:stretch>
            <a:fillRect/>
          </a:stretch>
        </a:blipFill>
        <a:effectLst/>
      </p:bgPr>
    </p:bg>
    <p:spTree>
      <p:nvGrpSpPr>
        <p:cNvPr id="1" name=""/>
        <p:cNvGrpSpPr/>
        <p:nvPr/>
      </p:nvGrpSpPr>
      <p:grpSpPr>
        <a:xfrm>
          <a:off x="0" y="0"/>
          <a:ext cx="0" cy="0"/>
        </a:xfrm>
      </p:grpSpPr>
      <p:sp>
        <p:nvSpPr>
          <p:cNvPr id="2" name="文本框 1"/>
          <p:cNvSpPr txBox="1"/>
          <p:nvPr userDrawn="1"/>
        </p:nvSpPr>
        <p:spPr>
          <a:xfrm>
            <a:off x="1058615" y="260648"/>
            <a:ext cx="375455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300" normalizeH="0" baseline="0" noProof="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rPr>
              <a:t>2021</a:t>
            </a:r>
            <a:r>
              <a:rPr kumimoji="0" lang="zh-CN" altLang="en-US" sz="2800" b="1" i="0" u="none" strike="noStrike" kern="1200" cap="none" spc="300" normalizeH="0" baseline="0" noProof="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rPr>
              <a:t>年工作主要打算</a:t>
            </a:r>
            <a:endParaRPr kumimoji="0" lang="zh-CN" altLang="en-US" sz="2800" b="1" i="0" u="none" strike="noStrike" kern="1200" cap="none" spc="300" normalizeH="0" baseline="0" noProof="0">
              <a:ln>
                <a:noFill/>
              </a:ln>
              <a:solidFill>
                <a:srgbClr val="C00000"/>
              </a:solidFill>
              <a:effectLst/>
              <a:uLnTx/>
              <a:uFillTx/>
              <a:latin typeface="字体视界-NEW魏碑体" panose="02010601030101010101" pitchFamily="2" charset="-122"/>
              <a:ea typeface="字体视界-NEW魏碑体" panose="02010601030101010101" pitchFamily="2" charset="-122"/>
              <a:cs typeface="+mn-ea"/>
              <a:sym typeface="+mn-lt"/>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和内容">
    <p:bg>
      <p:bgPr>
        <a:blipFill dpi="0" rotWithShape="1">
          <a:blip r:embed="rId1">
            <a:lum/>
          </a:blip>
          <a:stretch>
            <a:fillRect/>
          </a:stretch>
        </a:blipFill>
        <a:effectLst/>
      </p:bgPr>
    </p:bg>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p:bgPr>
        <a:blipFill dpi="0" rotWithShape="1">
          <a:blip r:embed="rId1">
            <a:lum/>
          </a:blip>
          <a:stretch>
            <a:fillRect/>
          </a:stretch>
        </a:blipFill>
        <a:effectLst/>
      </p:bgPr>
    </p:bg>
    <p:spTree>
      <p:nvGrpSpPr>
        <p:cNvPr id="1" name=""/>
        <p:cNvGrpSpPr/>
        <p:nvPr/>
      </p:nvGrpSpPr>
      <p:grpSpPr>
        <a:xfrm>
          <a:off x="0" y="0"/>
          <a:ext cx="0" cy="0"/>
        </a:xfrm>
      </p:grpSpPr>
      <p:sp>
        <p:nvSpPr>
          <p:cNvPr id="2" name="矩形 1"/>
          <p:cNvSpPr/>
          <p:nvPr userDrawn="1"/>
        </p:nvSpPr>
        <p:spPr bwMode="auto">
          <a:xfrm>
            <a:off x="0" y="0"/>
            <a:ext cx="12198350" cy="6858000"/>
          </a:xfrm>
          <a:prstGeom prst="rect">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Tree>
  </p:cSld>
  <p:clrMapOvr>
    <a:masterClrMapping/>
  </p:clrMapOvr>
  <p:transition spd="slow">
    <p:randomBar dir="vert"/>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Slide">
    <p:spTree>
      <p:nvGrpSpPr>
        <p:cNvPr id="1" name=""/>
        <p:cNvGrpSpPr/>
        <p:nvPr/>
      </p:nvGrpSpPr>
      <p:grpSpPr>
        <a:xfrm>
          <a:off x="0" y="0"/>
          <a:ext cx="0" cy="0"/>
        </a:xfrm>
      </p:grpSpPr>
    </p:spTree>
  </p:cSld>
  <p:clrMapOvr>
    <a:masterClrMapping/>
  </p:clrMapOvr>
  <p:transition spd="slow">
    <p:randomBar dir="vert"/>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2195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2195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4788" cy="365125"/>
          </a:xfrm>
          <a:prstGeom prst="rect">
            <a:avLst/>
          </a:prstGeom>
        </p:spPr>
        <p:txBody>
          <a:bodyPr/>
          <a:lstStyle/>
          <a:p>
            <a:fld id="{9776D1C5-8391-464C-B365-9F147F76F150}" type="datetimeFigureOut">
              <a:rPr lang="zh-CN" altLang="en-US" smtClean="0"/>
              <a:t/>
            </a:fld>
            <a:endParaRPr lang="zh-CN" altLang="en-US"/>
          </a:p>
        </p:txBody>
      </p:sp>
      <p:sp>
        <p:nvSpPr>
          <p:cNvPr id="5" name="页脚占位符 4"/>
          <p:cNvSpPr>
            <a:spLocks noGrp="1"/>
          </p:cNvSpPr>
          <p:nvPr>
            <p:ph type="ftr" sz="quarter" idx="11"/>
          </p:nvPr>
        </p:nvSpPr>
        <p:spPr>
          <a:xfrm>
            <a:off x="4040188" y="6356350"/>
            <a:ext cx="411797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5363" y="6356350"/>
            <a:ext cx="2744787" cy="365125"/>
          </a:xfrm>
          <a:prstGeom prst="rect">
            <a:avLst/>
          </a:prstGeom>
        </p:spPr>
        <p:txBody>
          <a:bodyPr/>
          <a:lstStyle/>
          <a:p>
            <a:fld id="{7AF2EDAD-EBE6-4B34-8983-C6550F040795}"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image" Target="../media/image2.png" /><Relationship Id="rId9"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slideLayout" Target="../slideLayouts/slideLayout9.xml" /><Relationship Id="rId3"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slideLayout" Target="../slideLayouts/slideLayout19.xml" /><Relationship Id="rId11" Type="http://schemas.openxmlformats.org/officeDocument/2006/relationships/slideLayout" Target="../slideLayouts/slideLayout20.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11.xml" /><Relationship Id="rId3" Type="http://schemas.openxmlformats.org/officeDocument/2006/relationships/slideLayout" Target="../slideLayouts/slideLayout12.xml" /><Relationship Id="rId4" Type="http://schemas.openxmlformats.org/officeDocument/2006/relationships/slideLayout" Target="../slideLayouts/slideLayout13.xml" /><Relationship Id="rId5" Type="http://schemas.openxmlformats.org/officeDocument/2006/relationships/slideLayout" Target="../slideLayouts/slideLayout14.xml" /><Relationship Id="rId6" Type="http://schemas.openxmlformats.org/officeDocument/2006/relationships/slideLayout" Target="../slideLayouts/slideLayout15.xml" /><Relationship Id="rId7" Type="http://schemas.openxmlformats.org/officeDocument/2006/relationships/slideLayout" Target="../slideLayouts/slideLayout16.xml" /><Relationship Id="rId8" Type="http://schemas.openxmlformats.org/officeDocument/2006/relationships/slideLayout" Target="../slideLayouts/slideLayout17.xml" /><Relationship Id="rId9" Type="http://schemas.openxmlformats.org/officeDocument/2006/relationships/slideLayout" Target="../slideLayouts/slideLayout18.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rgbClr val="FFFFFF"/>
        </a:solidFill>
        <a:effectLst/>
      </p:bgPr>
    </p:bg>
    <p:spTree>
      <p:nvGrpSpPr>
        <p:cNvPr id="1" name=""/>
        <p:cNvGrpSpPr/>
        <p:nvPr/>
      </p:nvGrpSpPr>
      <p:grpSpPr>
        <a:xfrm>
          <a:off x="0" y="0"/>
          <a:ext cx="0" cy="0"/>
        </a:xfrm>
      </p:grpSpPr>
      <p:sp>
        <p:nvSpPr>
          <p:cNvPr id="3" name="矩形 2"/>
          <p:cNvSpPr/>
          <p:nvPr userDrawn="1"/>
        </p:nvSpPr>
        <p:spPr bwMode="auto">
          <a:xfrm>
            <a:off x="0" y="0"/>
            <a:ext cx="12198350" cy="6858000"/>
          </a:xfrm>
          <a:prstGeom prst="rect">
            <a:avLst/>
          </a:prstGeom>
          <a:solidFill>
            <a:srgbClr val="FFFFFF"/>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 name="矩形 3"/>
          <p:cNvSpPr/>
          <p:nvPr userDrawn="1"/>
        </p:nvSpPr>
        <p:spPr bwMode="auto">
          <a:xfrm>
            <a:off x="0" y="844926"/>
            <a:ext cx="12198350" cy="135802"/>
          </a:xfrm>
          <a:prstGeom prst="rect">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字体视界-NEW魏碑体" panose="02010601030101010101" pitchFamily="2" charset="-122"/>
              <a:ea typeface="字体视界-NEW魏碑体" panose="02010601030101010101" pitchFamily="2" charset="-122"/>
            </a:endParaRPr>
          </a:p>
        </p:txBody>
      </p:sp>
      <p:pic>
        <p:nvPicPr>
          <p:cNvPr id="5" name="图片 4" descr="图标&#10;&#10;描述已自动生成"/>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4519" y="87766"/>
            <a:ext cx="836712" cy="8367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mc:Choice xmlns:p14="http://schemas.microsoft.com/office/powerpoint/2010/main" Requires="p14">
      <p:transition spd="slow" advTm="3000" p14:dur="2000"/>
    </mc:Choice>
    <mc:Fallback>
      <p:transition spd="slow" advTm="3000"/>
    </mc:Fallback>
  </mc:AlternateConten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0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image" Target="../media/image6.png" /><Relationship Id="rId6" Type="http://schemas.microsoft.com/office/2007/relationships/media" Target="../media/media1.mp3" /><Relationship Id="rId7"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10.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11.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1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13.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14.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15.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1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3.png"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17.png" /><Relationship Id="rId4" Type="http://schemas.openxmlformats.org/officeDocument/2006/relationships/image" Target="../media/image18.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8.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19.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7.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image" Target="../media/image10.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 Id="rId3" Type="http://schemas.openxmlformats.org/officeDocument/2006/relationships/image" Target="../media/image20.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 Id="rId3" Type="http://schemas.openxmlformats.org/officeDocument/2006/relationships/image" Target="../media/image12.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71.xml" /><Relationship Id="rId3" Type="http://schemas.openxmlformats.org/officeDocument/2006/relationships/tags" Target="../tags/tag72.xml" /><Relationship Id="rId4" Type="http://schemas.openxmlformats.org/officeDocument/2006/relationships/tags" Target="../tags/tag73.xml" /><Relationship Id="rId5" Type="http://schemas.openxmlformats.org/officeDocument/2006/relationships/tags" Target="../tags/tag74.xml" /><Relationship Id="rId6" Type="http://schemas.openxmlformats.org/officeDocument/2006/relationships/tags" Target="../tags/tag7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 Id="rId3" Type="http://schemas.openxmlformats.org/officeDocument/2006/relationships/image" Target="../media/image21.png" /><Relationship Id="rId4" Type="http://schemas.openxmlformats.org/officeDocument/2006/relationships/image" Target="../media/image22.png" /><Relationship Id="rId5" Type="http://schemas.openxmlformats.org/officeDocument/2006/relationships/image" Target="../media/image23.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83.xml" /><Relationship Id="rId2" Type="http://schemas.openxmlformats.org/officeDocument/2006/relationships/notesSlide" Target="../notesSlides/notesSlide32.xml" /><Relationship Id="rId3" Type="http://schemas.openxmlformats.org/officeDocument/2006/relationships/tags" Target="../tags/tag76.xml" /><Relationship Id="rId4" Type="http://schemas.openxmlformats.org/officeDocument/2006/relationships/tags" Target="../tags/tag77.xml" /><Relationship Id="rId5" Type="http://schemas.openxmlformats.org/officeDocument/2006/relationships/tags" Target="../tags/tag78.xml" /><Relationship Id="rId6" Type="http://schemas.openxmlformats.org/officeDocument/2006/relationships/tags" Target="../tags/tag79.xml" /><Relationship Id="rId7" Type="http://schemas.openxmlformats.org/officeDocument/2006/relationships/tags" Target="../tags/tag80.xml" /><Relationship Id="rId8" Type="http://schemas.openxmlformats.org/officeDocument/2006/relationships/tags" Target="../tags/tag81.xml" /><Relationship Id="rId9" Type="http://schemas.openxmlformats.org/officeDocument/2006/relationships/tags" Target="../tags/tag82.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91.xml" /><Relationship Id="rId2" Type="http://schemas.openxmlformats.org/officeDocument/2006/relationships/notesSlide" Target="../notesSlides/notesSlide33.xml" /><Relationship Id="rId3" Type="http://schemas.openxmlformats.org/officeDocument/2006/relationships/tags" Target="../tags/tag84.xml" /><Relationship Id="rId4" Type="http://schemas.openxmlformats.org/officeDocument/2006/relationships/tags" Target="../tags/tag85.xml" /><Relationship Id="rId5" Type="http://schemas.openxmlformats.org/officeDocument/2006/relationships/tags" Target="../tags/tag86.xml" /><Relationship Id="rId6" Type="http://schemas.openxmlformats.org/officeDocument/2006/relationships/tags" Target="../tags/tag87.xml" /><Relationship Id="rId7" Type="http://schemas.openxmlformats.org/officeDocument/2006/relationships/tags" Target="../tags/tag88.xml" /><Relationship Id="rId8" Type="http://schemas.openxmlformats.org/officeDocument/2006/relationships/tags" Target="../tags/tag89.xml" /><Relationship Id="rId9" Type="http://schemas.openxmlformats.org/officeDocument/2006/relationships/tags" Target="../tags/tag90.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 Id="rId3" Type="http://schemas.openxmlformats.org/officeDocument/2006/relationships/image" Target="../media/image1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66.xml" /><Relationship Id="rId3" Type="http://schemas.openxmlformats.org/officeDocument/2006/relationships/tags" Target="../tags/tag67.xml" /><Relationship Id="rId4" Type="http://schemas.openxmlformats.org/officeDocument/2006/relationships/tags" Target="../tags/tag68.xml" /><Relationship Id="rId5" Type="http://schemas.openxmlformats.org/officeDocument/2006/relationships/tags" Target="../tags/tag69.xml" /><Relationship Id="rId6" Type="http://schemas.openxmlformats.org/officeDocument/2006/relationships/tags" Target="../tags/tag70.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 Id="rId3" Type="http://schemas.openxmlformats.org/officeDocument/2006/relationships/image" Target="../media/image24.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92.xml" /><Relationship Id="rId3" Type="http://schemas.openxmlformats.org/officeDocument/2006/relationships/tags" Target="../tags/tag93.xml" /><Relationship Id="rId4" Type="http://schemas.openxmlformats.org/officeDocument/2006/relationships/tags" Target="../tags/tag94.xml" /><Relationship Id="rId5" Type="http://schemas.openxmlformats.org/officeDocument/2006/relationships/tags" Target="../tags/tag95.xml" /><Relationship Id="rId6" Type="http://schemas.openxmlformats.org/officeDocument/2006/relationships/tags" Target="../tags/tag96.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7.xml" /><Relationship Id="rId3" Type="http://schemas.openxmlformats.org/officeDocument/2006/relationships/image" Target="../media/image25.pn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8.xml" /><Relationship Id="rId3" Type="http://schemas.openxmlformats.org/officeDocument/2006/relationships/tags" Target="../tags/tag97.xml" /><Relationship Id="rId4" Type="http://schemas.openxmlformats.org/officeDocument/2006/relationships/tags" Target="../tags/tag98.xml" /><Relationship Id="rId5" Type="http://schemas.openxmlformats.org/officeDocument/2006/relationships/tags" Target="../tags/tag99.xml" /><Relationship Id="rId6" Type="http://schemas.openxmlformats.org/officeDocument/2006/relationships/tags" Target="../tags/tag100.xml" /><Relationship Id="rId7" Type="http://schemas.openxmlformats.org/officeDocument/2006/relationships/image" Target="../media/image26.pn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9.xml" /><Relationship Id="rId3" Type="http://schemas.openxmlformats.org/officeDocument/2006/relationships/image" Target="../media/image27.pn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0.xml" /><Relationship Id="rId3" Type="http://schemas.openxmlformats.org/officeDocument/2006/relationships/image" Target="../media/image28.jpeg" /><Relationship Id="rId4" Type="http://schemas.openxmlformats.org/officeDocument/2006/relationships/image" Target="../media/image8.pn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pn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29.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image" Target="../media/image2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5" name="矩形 34"/>
          <p:cNvSpPr/>
          <p:nvPr/>
        </p:nvSpPr>
        <p:spPr bwMode="auto">
          <a:xfrm>
            <a:off x="0" y="0"/>
            <a:ext cx="12198350" cy="6858000"/>
          </a:xfrm>
          <a:prstGeom prst="rect">
            <a:avLst/>
          </a:prstGeom>
          <a:solidFill>
            <a:schemeClr val="accent3">
              <a:lumMod val="9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2" name="组合 1"/>
          <p:cNvGrpSpPr/>
          <p:nvPr/>
        </p:nvGrpSpPr>
        <p:grpSpPr>
          <a:xfrm>
            <a:off x="-28266" y="1628799"/>
            <a:ext cx="12226616" cy="3600401"/>
            <a:chOff x="-28266" y="1628799"/>
            <a:chExt cx="12226616" cy="3600401"/>
          </a:xfrm>
        </p:grpSpPr>
        <p:sp>
          <p:nvSpPr>
            <p:cNvPr id="5" name="矩形 4"/>
            <p:cNvSpPr/>
            <p:nvPr/>
          </p:nvSpPr>
          <p:spPr bwMode="auto">
            <a:xfrm>
              <a:off x="0" y="1628800"/>
              <a:ext cx="12198350" cy="3600400"/>
            </a:xfrm>
            <a:prstGeom prst="rect">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字体视界-NEW魏碑体" panose="02010601030101010101" pitchFamily="2" charset="-122"/>
                <a:ea typeface="字体视界-NEW魏碑体" panose="02010601030101010101" pitchFamily="2" charset="-122"/>
              </a:endParaRPr>
            </a:p>
          </p:txBody>
        </p:sp>
        <p:pic>
          <p:nvPicPr>
            <p:cNvPr id="15" name="图片 14" descr="图片包含 物体, 游戏机, 电脑, 笔记本&#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6" y="1628799"/>
              <a:ext cx="3323770" cy="2232249"/>
            </a:xfrm>
            <a:prstGeom prst="rect">
              <a:avLst/>
            </a:prstGeom>
          </p:spPr>
        </p:pic>
      </p:grpSp>
      <p:sp>
        <p:nvSpPr>
          <p:cNvPr id="17" name="文本框 1"/>
          <p:cNvSpPr>
            <a:spLocks noChangeArrowheads="1"/>
          </p:cNvSpPr>
          <p:nvPr/>
        </p:nvSpPr>
        <p:spPr bwMode="auto">
          <a:xfrm>
            <a:off x="1850672" y="2828836"/>
            <a:ext cx="84970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8000" b="1">
                <a:solidFill>
                  <a:schemeClr val="accent3"/>
                </a:solidFill>
                <a:latin typeface="字体视界-NEW魏碑体" panose="02010601030101010101" pitchFamily="2" charset="-122"/>
                <a:ea typeface="字体视界-NEW魏碑体" panose="02010601030101010101" pitchFamily="2" charset="-122"/>
                <a:cs typeface="+mn-ea"/>
                <a:sym typeface="+mn-lt"/>
              </a:rPr>
              <a:t>党建工作部署安排</a:t>
            </a:r>
            <a:endParaRPr lang="en-US" altLang="en-US" sz="8000" b="1">
              <a:solidFill>
                <a:schemeClr val="accent3"/>
              </a:solidFill>
              <a:latin typeface="字体视界-NEW魏碑体" panose="02010601030101010101" pitchFamily="2" charset="-122"/>
              <a:ea typeface="字体视界-NEW魏碑体" panose="02010601030101010101" pitchFamily="2" charset="-122"/>
              <a:cs typeface="+mn-ea"/>
              <a:sym typeface="+mn-lt"/>
            </a:endParaRPr>
          </a:p>
        </p:txBody>
      </p:sp>
      <p:sp>
        <p:nvSpPr>
          <p:cNvPr id="18" name="文本框 8"/>
          <p:cNvSpPr txBox="1"/>
          <p:nvPr/>
        </p:nvSpPr>
        <p:spPr>
          <a:xfrm>
            <a:off x="2025592" y="3991199"/>
            <a:ext cx="8273591" cy="369283"/>
          </a:xfrm>
          <a:prstGeom prst="rect">
            <a:avLst/>
          </a:prstGeom>
          <a:noFill/>
        </p:spPr>
        <p:txBody>
          <a:bodyPr wrap="square" lIns="121873" tIns="60936" rIns="121873" bIns="60936">
            <a:spAutoFit/>
          </a:bodyPr>
          <a:lstStyle/>
          <a:p>
            <a:pPr algn="dist" fontAlgn="auto">
              <a:spcBef>
                <a:spcPct val="0"/>
              </a:spcBef>
              <a:spcAft>
                <a:spcPct val="0"/>
              </a:spcAft>
              <a:defRPr/>
            </a:pPr>
            <a:r>
              <a:rPr lang="zh-CN" altLang="en-US"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适用于各基层党支部开展工作</a:t>
            </a:r>
            <a:r>
              <a:rPr lang="en-US" altLang="zh-CN"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a:t>
            </a:r>
            <a:r>
              <a:rPr lang="zh-CN" altLang="en-US"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制定计划</a:t>
            </a:r>
            <a:r>
              <a:rPr lang="en-US" altLang="zh-CN"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a:t>
            </a:r>
            <a:r>
              <a:rPr lang="zh-CN" altLang="en-US"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总结汇报</a:t>
            </a:r>
            <a:r>
              <a:rPr lang="en-US" altLang="zh-CN"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a:t>
            </a:r>
            <a:r>
              <a:rPr lang="zh-CN" altLang="en-US"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主题教育</a:t>
            </a:r>
            <a:r>
              <a:rPr lang="en-US" altLang="zh-CN"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a:t>
            </a:r>
            <a:r>
              <a:rPr lang="zh-CN" altLang="en-US"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党日活动</a:t>
            </a:r>
            <a:endParaRPr lang="zh-CN" altLang="en-US" sz="1600" b="1" kern="0">
              <a:solidFill>
                <a:schemeClr val="accent3"/>
              </a:solidFill>
              <a:latin typeface="字体视界-NEW魏碑体" panose="02010601030101010101" pitchFamily="2" charset="-122"/>
              <a:ea typeface="字体视界-NEW魏碑体" panose="02010601030101010101" pitchFamily="2" charset="-122"/>
              <a:cs typeface="+mn-ea"/>
              <a:sym typeface="+mn-lt"/>
            </a:endParaRPr>
          </a:p>
        </p:txBody>
      </p:sp>
      <p:sp>
        <p:nvSpPr>
          <p:cNvPr id="19" name="文本框 1"/>
          <p:cNvSpPr>
            <a:spLocks noChangeArrowheads="1"/>
          </p:cNvSpPr>
          <p:nvPr/>
        </p:nvSpPr>
        <p:spPr bwMode="auto">
          <a:xfrm>
            <a:off x="3730819" y="624611"/>
            <a:ext cx="4736712" cy="646331"/>
          </a:xfrm>
          <a:prstGeom prst="rect">
            <a:avLst/>
          </a:prstGeom>
          <a:noFill/>
          <a:ln>
            <a:noFill/>
          </a:ln>
        </p:spPr>
        <p:txBody>
          <a:bodyPr wrap="square">
            <a:spAutoFit/>
          </a:bodyPr>
          <a:lstStyle/>
          <a:p>
            <a:pPr algn="dist">
              <a:defRPr/>
            </a:pPr>
            <a:r>
              <a:rPr lang="zh-CN" altLang="en-US" sz="3600" b="1">
                <a:solidFill>
                  <a:srgbClr val="C00000"/>
                </a:solidFill>
                <a:latin typeface="字体视界-NEW魏碑体" panose="02010601030101010101" pitchFamily="2" charset="-122"/>
                <a:ea typeface="字体视界-NEW魏碑体" panose="02010601030101010101" pitchFamily="2" charset="-122"/>
                <a:cs typeface="+mn-ea"/>
                <a:sym typeface="+mn-lt"/>
              </a:rPr>
              <a:t>党支部总结述职通用</a:t>
            </a:r>
            <a:endParaRPr lang="en-US" altLang="en-US" sz="3600" b="1">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20" name="文本框 1"/>
          <p:cNvSpPr>
            <a:spLocks noChangeArrowheads="1"/>
          </p:cNvSpPr>
          <p:nvPr/>
        </p:nvSpPr>
        <p:spPr bwMode="auto">
          <a:xfrm>
            <a:off x="4704129" y="1905506"/>
            <a:ext cx="27900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defRPr/>
            </a:pPr>
            <a:r>
              <a:rPr lang="en-US" altLang="en-US" sz="5400" b="1">
                <a:solidFill>
                  <a:schemeClr val="accent3"/>
                </a:solidFill>
                <a:latin typeface="字体视界-NEW魏碑体" panose="02010601030101010101" pitchFamily="2" charset="-122"/>
                <a:ea typeface="字体视界-NEW魏碑体" panose="02010601030101010101" pitchFamily="2" charset="-122"/>
                <a:cs typeface="+mn-ea"/>
                <a:sym typeface="+mn-lt"/>
              </a:rPr>
              <a:t>2021</a:t>
            </a:r>
            <a:r>
              <a:rPr lang="zh-CN" altLang="en-US" sz="5400" b="1">
                <a:solidFill>
                  <a:schemeClr val="accent3"/>
                </a:solidFill>
                <a:latin typeface="字体视界-NEW魏碑体" panose="02010601030101010101" pitchFamily="2" charset="-122"/>
                <a:ea typeface="字体视界-NEW魏碑体" panose="02010601030101010101" pitchFamily="2" charset="-122"/>
                <a:cs typeface="+mn-ea"/>
                <a:sym typeface="+mn-lt"/>
              </a:rPr>
              <a:t>年</a:t>
            </a:r>
            <a:endParaRPr lang="en-US" altLang="en-US" sz="5400" b="1">
              <a:solidFill>
                <a:schemeClr val="accent3"/>
              </a:solidFill>
              <a:latin typeface="字体视界-NEW魏碑体" panose="02010601030101010101" pitchFamily="2" charset="-122"/>
              <a:ea typeface="字体视界-NEW魏碑体" panose="02010601030101010101" pitchFamily="2" charset="-122"/>
              <a:cs typeface="+mn-ea"/>
              <a:sym typeface="+mn-lt"/>
            </a:endParaRPr>
          </a:p>
        </p:txBody>
      </p:sp>
      <p:sp>
        <p:nvSpPr>
          <p:cNvPr id="21" name="矩形 20"/>
          <p:cNvSpPr/>
          <p:nvPr/>
        </p:nvSpPr>
        <p:spPr>
          <a:xfrm>
            <a:off x="3843346" y="5569495"/>
            <a:ext cx="4511659" cy="337185"/>
          </a:xfrm>
          <a:prstGeom prst="rect">
            <a:avLst/>
          </a:prstGeom>
        </p:spPr>
        <p:txBody>
          <a:bodyPr wrap="square">
            <a:spAutoFit/>
          </a:bodyPr>
          <a:lstStyle/>
          <a:p>
            <a:pPr algn="ctr" defTabSz="914400" fontAlgn="base">
              <a:spcBef>
                <a:spcPct val="0"/>
              </a:spcBef>
              <a:spcAft>
                <a:spcPct val="0"/>
              </a:spcAft>
              <a:defRPr/>
            </a:pPr>
            <a:r>
              <a:rPr lang="zh-CN" altLang="en-US" sz="1600" b="1" kern="0">
                <a:ln w="3175">
                  <a:noFill/>
                </a:ln>
                <a:solidFill>
                  <a:srgbClr val="C00000"/>
                </a:solidFill>
                <a:latin typeface="字体视界-NEW魏碑体" panose="02010601030101010101" pitchFamily="2" charset="-122"/>
                <a:ea typeface="字体视界-NEW魏碑体" panose="02010601030101010101" pitchFamily="2" charset="-122"/>
                <a:cs typeface="+mn-ea"/>
                <a:sym typeface="+mn-lt"/>
              </a:rPr>
              <a:t>汇报人：</a:t>
            </a:r>
            <a:r>
              <a:rPr lang="en-US" altLang="zh-CN" sz="1600" b="1" kern="0">
                <a:ln w="3175">
                  <a:noFill/>
                </a:ln>
                <a:solidFill>
                  <a:srgbClr val="C00000"/>
                </a:solidFill>
                <a:latin typeface="字体视界-NEW魏碑体" panose="02010601030101010101" pitchFamily="2" charset="-122"/>
                <a:ea typeface="字体视界-NEW魏碑体" panose="02010601030101010101" pitchFamily="2" charset="-122"/>
                <a:cs typeface="+mn-ea"/>
                <a:sym typeface="+mn-lt"/>
              </a:rPr>
              <a:t>PPT</a:t>
            </a:r>
            <a:r>
              <a:rPr lang="zh-CN" altLang="en-US" sz="1600" b="1" kern="0">
                <a:ln w="3175">
                  <a:noFill/>
                </a:ln>
                <a:solidFill>
                  <a:srgbClr val="C00000"/>
                </a:solidFill>
                <a:latin typeface="字体视界-NEW魏碑体" panose="02010601030101010101" pitchFamily="2" charset="-122"/>
                <a:ea typeface="字体视界-NEW魏碑体" panose="02010601030101010101" pitchFamily="2" charset="-122"/>
                <a:cs typeface="+mn-ea"/>
                <a:sym typeface="+mn-lt"/>
              </a:rPr>
              <a:t>汇      汇报时间：</a:t>
            </a:r>
            <a:r>
              <a:rPr lang="en-US" altLang="zh-CN" sz="1600" b="1" kern="0">
                <a:ln w="3175">
                  <a:noFill/>
                </a:ln>
                <a:solidFill>
                  <a:srgbClr val="C00000"/>
                </a:solidFill>
                <a:latin typeface="字体视界-NEW魏碑体" panose="02010601030101010101" pitchFamily="2" charset="-122"/>
                <a:ea typeface="字体视界-NEW魏碑体" panose="02010601030101010101" pitchFamily="2" charset="-122"/>
                <a:cs typeface="+mn-ea"/>
                <a:sym typeface="+mn-lt"/>
              </a:rPr>
              <a:t>20XX.X.XX</a:t>
            </a:r>
            <a:endParaRPr lang="en-US" altLang="zh-CN" sz="1600" b="1" kern="0">
              <a:ln w="3175">
                <a:noFill/>
              </a:ln>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29" name="图片 28"/>
          <p:cNvPicPr>
            <a:picLocks noChangeAspect="1"/>
          </p:cNvPicPr>
          <p:nvPr/>
        </p:nvPicPr>
        <p:blipFill>
          <a:blip r:embed="rId3"/>
          <a:stretch>
            <a:fillRect/>
          </a:stretch>
        </p:blipFill>
        <p:spPr>
          <a:xfrm>
            <a:off x="8619455" y="6017702"/>
            <a:ext cx="3672408" cy="939690"/>
          </a:xfrm>
          <a:prstGeom prst="rect">
            <a:avLst/>
          </a:prstGeom>
        </p:spPr>
      </p:pic>
      <p:pic>
        <p:nvPicPr>
          <p:cNvPr id="34" name="图片 33"/>
          <p:cNvPicPr>
            <a:picLocks noChangeAspect="1"/>
          </p:cNvPicPr>
          <p:nvPr/>
        </p:nvPicPr>
        <p:blipFill>
          <a:blip r:embed="rId4"/>
          <a:stretch>
            <a:fillRect/>
          </a:stretch>
        </p:blipFill>
        <p:spPr>
          <a:xfrm>
            <a:off x="-448130" y="188640"/>
            <a:ext cx="3670110" cy="944962"/>
          </a:xfrm>
          <a:prstGeom prst="rect">
            <a:avLst/>
          </a:prstGeom>
        </p:spPr>
      </p:pic>
      <p:pic>
        <p:nvPicPr>
          <p:cNvPr id="36" name="pd-5b7680fc71ea0920">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1317649" y="-1035496"/>
            <a:ext cx="457200" cy="457200"/>
          </a:xfrm>
          <a:prstGeom prst="rect">
            <a:avLst/>
          </a:prstGeom>
        </p:spPr>
      </p:pic>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36"/>
                                        </p:tgtEl>
                                      </p:cBhvr>
                                    </p:cmd>
                                  </p:childTnLst>
                                </p:cTn>
                              </p:par>
                            </p:childTnLst>
                          </p:cTn>
                        </p:par>
                        <p:par>
                          <p:cTn id="8" fill="hold" nodeType="afterGroup">
                            <p:stCondLst>
                              <p:cond delay="1"/>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751"/>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p:cTn id="16"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7" dur="750" fill="hold"/>
                                        <p:tgtEl>
                                          <p:spTgt spid="17"/>
                                        </p:tgtEl>
                                        <p:attrNameLst>
                                          <p:attrName>ppt_y</p:attrName>
                                        </p:attrNameLst>
                                      </p:cBhvr>
                                      <p:tavLst>
                                        <p:tav tm="0">
                                          <p:val>
                                            <p:strVal val="#ppt_y"/>
                                          </p:val>
                                        </p:tav>
                                        <p:tav tm="100000">
                                          <p:val>
                                            <p:strVal val="#ppt_y"/>
                                          </p:val>
                                        </p:tav>
                                      </p:tavLst>
                                    </p:anim>
                                    <p:anim calcmode="lin" valueType="num">
                                      <p:cBhvr>
                                        <p:cTn id="18"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9"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750" tmFilter="0,0; .5, 1; 1, 1"/>
                                        <p:tgtEl>
                                          <p:spTgt spid="17"/>
                                        </p:tgtEl>
                                      </p:cBhvr>
                                    </p:animEffect>
                                  </p:childTnLst>
                                </p:cTn>
                              </p:par>
                            </p:childTnLst>
                          </p:cTn>
                        </p:par>
                        <p:par>
                          <p:cTn id="21" fill="hold" nodeType="afterGroup">
                            <p:stCondLst>
                              <p:cond delay="1501"/>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0"/>
                                        </p:tgtEl>
                                        <p:attrNameLst>
                                          <p:attrName>style.visibility</p:attrName>
                                        </p:attrNameLst>
                                      </p:cBhvr>
                                      <p:to>
                                        <p:strVal val="visible"/>
                                      </p:to>
                                    </p:set>
                                    <p:anim calcmode="lin" valueType="num">
                                      <p:cBhvr>
                                        <p:cTn id="24" dur="7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5" dur="750" fill="hold"/>
                                        <p:tgtEl>
                                          <p:spTgt spid="20"/>
                                        </p:tgtEl>
                                        <p:attrNameLst>
                                          <p:attrName>ppt_y</p:attrName>
                                        </p:attrNameLst>
                                      </p:cBhvr>
                                      <p:tavLst>
                                        <p:tav tm="0">
                                          <p:val>
                                            <p:strVal val="#ppt_y"/>
                                          </p:val>
                                        </p:tav>
                                        <p:tav tm="100000">
                                          <p:val>
                                            <p:strVal val="#ppt_y"/>
                                          </p:val>
                                        </p:tav>
                                      </p:tavLst>
                                    </p:anim>
                                    <p:anim calcmode="lin" valueType="num">
                                      <p:cBhvr>
                                        <p:cTn id="26" dur="7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7" dur="7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750" tmFilter="0,0; .5, 1; 1, 1"/>
                                        <p:tgtEl>
                                          <p:spTgt spid="20"/>
                                        </p:tgtEl>
                                      </p:cBhvr>
                                    </p:animEffect>
                                  </p:childTnLst>
                                </p:cTn>
                              </p:par>
                            </p:childTnLst>
                          </p:cTn>
                        </p:par>
                        <p:par>
                          <p:cTn id="29" fill="hold" nodeType="afterGroup">
                            <p:stCondLst>
                              <p:cond delay="2251"/>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750"/>
                                        <p:tgtEl>
                                          <p:spTgt spid="18"/>
                                        </p:tgtEl>
                                      </p:cBhvr>
                                    </p:animEffect>
                                  </p:childTnLst>
                                </p:cTn>
                              </p:par>
                            </p:childTnLst>
                          </p:cTn>
                        </p:par>
                        <p:par>
                          <p:cTn id="33" fill="hold" nodeType="afterGroup">
                            <p:stCondLst>
                              <p:cond delay="3001"/>
                            </p:stCondLst>
                            <p:childTnLst>
                              <p:par>
                                <p:cTn id="34" presetID="22" presetClass="entr" presetSubtype="8"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750"/>
                                        <p:tgtEl>
                                          <p:spTgt spid="34"/>
                                        </p:tgtEl>
                                      </p:cBhvr>
                                    </p:animEffect>
                                  </p:childTnLst>
                                </p:cTn>
                              </p:par>
                            </p:childTnLst>
                          </p:cTn>
                        </p:par>
                        <p:par>
                          <p:cTn id="37" fill="hold" nodeType="afterGroup">
                            <p:stCondLst>
                              <p:cond delay="3751"/>
                            </p:stCondLst>
                            <p:childTnLst>
                              <p:par>
                                <p:cTn id="38" presetID="2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750"/>
                                        <p:tgtEl>
                                          <p:spTgt spid="19"/>
                                        </p:tgtEl>
                                      </p:cBhvr>
                                    </p:animEffect>
                                  </p:childTnLst>
                                </p:cTn>
                              </p:par>
                            </p:childTnLst>
                          </p:cTn>
                        </p:par>
                        <p:par>
                          <p:cTn id="41" fill="hold" nodeType="afterGroup">
                            <p:stCondLst>
                              <p:cond delay="4501"/>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750"/>
                                        <p:tgtEl>
                                          <p:spTgt spid="21"/>
                                        </p:tgtEl>
                                      </p:cBhvr>
                                    </p:animEffect>
                                    <p:anim calcmode="lin" valueType="num">
                                      <p:cBhvr>
                                        <p:cTn id="45" dur="750" fill="hold"/>
                                        <p:tgtEl>
                                          <p:spTgt spid="21"/>
                                        </p:tgtEl>
                                        <p:attrNameLst>
                                          <p:attrName>ppt_x</p:attrName>
                                        </p:attrNameLst>
                                      </p:cBhvr>
                                      <p:tavLst>
                                        <p:tav tm="0">
                                          <p:val>
                                            <p:strVal val="#ppt_x"/>
                                          </p:val>
                                        </p:tav>
                                        <p:tav tm="100000">
                                          <p:val>
                                            <p:strVal val="#ppt_x"/>
                                          </p:val>
                                        </p:tav>
                                      </p:tavLst>
                                    </p:anim>
                                    <p:anim calcmode="lin" valueType="num">
                                      <p:cBhvr>
                                        <p:cTn id="46" dur="750" fill="hold"/>
                                        <p:tgtEl>
                                          <p:spTgt spid="21"/>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5251"/>
                            </p:stCondLst>
                            <p:childTnLst>
                              <p:par>
                                <p:cTn id="48" presetID="22" presetClass="entr" presetSubtype="2"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right)">
                                      <p:cBhvr>
                                        <p:cTn id="50"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6"/>
                </p:tgtEl>
              </p:cMediaNode>
            </p:audio>
          </p:childTnLst>
        </p:cTn>
      </p:par>
    </p:tnLst>
    <p:bldLst>
      <p:bldP spid="17" grpId="0"/>
      <p:bldP spid="18" grpId="0"/>
      <p:bldP spid="19" grpId="0"/>
      <p:bldP spid="20" grpId="0"/>
      <p:bldP spid="21"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19" name="表格 19"/>
          <p:cNvGraphicFramePr>
            <a:graphicFrameLocks noGrp="1"/>
          </p:cNvGraphicFramePr>
          <p:nvPr/>
        </p:nvGraphicFramePr>
        <p:xfrm>
          <a:off x="4111281" y="3646140"/>
          <a:ext cx="3023327" cy="1549206"/>
        </p:xfrm>
        <a:graphic>
          <a:graphicData uri="http://schemas.openxmlformats.org/drawingml/2006/table">
            <a:tbl>
              <a:tblPr firstRow="1" bandRow="1">
                <a:tableStyleId>{5C22544A-7EE6-4342-B048-85BDC9FD1C3A}</a:tableStyleId>
              </a:tblPr>
              <a:tblGrid>
                <a:gridCol w="3023327"/>
              </a:tblGrid>
              <a:tr h="516402">
                <a:tc>
                  <a:txBody>
                    <a:bodyPr vert="horz" wrap="square"/>
                    <a:lstStyle/>
                    <a:p>
                      <a:endParaRPr lang="zh-CN"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516402">
                <a:tc>
                  <a:txBody>
                    <a:bodyPr vert="horz" wrap="square"/>
                    <a:lstStyle/>
                    <a:p>
                      <a:endParaRPr lang="zh-CN"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516402">
                <a:tc>
                  <a:txBody>
                    <a:bodyPr vert="horz" wrap="square"/>
                    <a:lstStyle/>
                    <a:p>
                      <a:endParaRPr lang="zh-CN"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graphicFrame>
        <p:nvGraphicFramePr>
          <p:cNvPr id="20" name="表格 20"/>
          <p:cNvGraphicFramePr>
            <a:graphicFrameLocks noGrp="1"/>
          </p:cNvGraphicFramePr>
          <p:nvPr/>
        </p:nvGraphicFramePr>
        <p:xfrm>
          <a:off x="1306527" y="3646140"/>
          <a:ext cx="2594119" cy="1539138"/>
        </p:xfrm>
        <a:graphic>
          <a:graphicData uri="http://schemas.openxmlformats.org/drawingml/2006/table">
            <a:tbl>
              <a:tblPr firstRow="1" bandRow="1">
                <a:tableStyleId>{5C22544A-7EE6-4342-B048-85BDC9FD1C3A}</a:tableStyleId>
              </a:tblPr>
              <a:tblGrid>
                <a:gridCol w="2594119"/>
              </a:tblGrid>
              <a:tr h="769569">
                <a:tc>
                  <a:txBody>
                    <a:bodyPr vert="horz" wrap="square"/>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CBCB"/>
                    </a:solidFill>
                  </a:tcPr>
                </a:tc>
              </a:tr>
              <a:tr h="769569">
                <a:tc>
                  <a:txBody>
                    <a:bodyPr vert="horz" wrap="square"/>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1" name="组合 20"/>
          <p:cNvGrpSpPr/>
          <p:nvPr/>
        </p:nvGrpSpPr>
        <p:grpSpPr>
          <a:xfrm>
            <a:off x="1756343" y="3471460"/>
            <a:ext cx="4322713" cy="1935014"/>
            <a:chOff x="1950241" y="2715001"/>
            <a:chExt cx="4322713" cy="1935014"/>
          </a:xfrm>
        </p:grpSpPr>
        <p:sp>
          <p:nvSpPr>
            <p:cNvPr id="93" name="TextBox 27"/>
            <p:cNvSpPr txBox="1"/>
            <p:nvPr/>
          </p:nvSpPr>
          <p:spPr>
            <a:xfrm>
              <a:off x="1950241" y="2904084"/>
              <a:ext cx="1565478" cy="805135"/>
            </a:xfrm>
            <a:prstGeom prst="rect">
              <a:avLst/>
            </a:prstGeom>
            <a:noFill/>
          </p:spPr>
          <p:txBody>
            <a:bodyPr lIns="120948" tIns="60475" rIns="120948" bIns="60475" anchor="ctr"/>
            <a:lstStyle/>
            <a:p>
              <a:pPr algn="ctr" fontAlgn="auto">
                <a:spcBef>
                  <a:spcPct val="0"/>
                </a:spcBef>
                <a:spcAft>
                  <a:spcPct val="0"/>
                </a:spcAft>
                <a:defRPr/>
              </a:pPr>
              <a:r>
                <a:rPr lang="zh-CN" altLang="en-US" sz="2000" b="1">
                  <a:solidFill>
                    <a:schemeClr val="bg2"/>
                  </a:solidFill>
                  <a:cs typeface="+mn-ea"/>
                  <a:sym typeface="+mn-lt"/>
                </a:rPr>
                <a:t>工人讲习所</a:t>
              </a:r>
              <a:endParaRPr lang="zh-CN" altLang="en-US" sz="2000" b="1">
                <a:solidFill>
                  <a:schemeClr val="bg2"/>
                </a:solidFill>
                <a:cs typeface="+mn-ea"/>
                <a:sym typeface="+mn-lt"/>
              </a:endParaRPr>
            </a:p>
          </p:txBody>
        </p:sp>
        <p:sp>
          <p:nvSpPr>
            <p:cNvPr id="99" name="TextBox 27"/>
            <p:cNvSpPr txBox="1"/>
            <p:nvPr/>
          </p:nvSpPr>
          <p:spPr>
            <a:xfrm>
              <a:off x="1991068" y="3651617"/>
              <a:ext cx="1565478" cy="805135"/>
            </a:xfrm>
            <a:prstGeom prst="rect">
              <a:avLst/>
            </a:prstGeom>
            <a:noFill/>
          </p:spPr>
          <p:txBody>
            <a:bodyPr lIns="120948" tIns="60475" rIns="120948" bIns="60475" anchor="ctr"/>
            <a:lstStyle/>
            <a:p>
              <a:pPr algn="ctr" fontAlgn="auto">
                <a:spcBef>
                  <a:spcPct val="0"/>
                </a:spcBef>
                <a:spcAft>
                  <a:spcPct val="0"/>
                </a:spcAft>
                <a:defRPr/>
              </a:pPr>
              <a:r>
                <a:rPr lang="zh-CN" altLang="en-US" sz="2000" b="1">
                  <a:solidFill>
                    <a:schemeClr val="bg2"/>
                  </a:solidFill>
                  <a:cs typeface="+mn-ea"/>
                  <a:sym typeface="+mn-lt"/>
                </a:rPr>
                <a:t>职工讲习所</a:t>
              </a:r>
              <a:endParaRPr lang="zh-CN" altLang="en-US" sz="2000" b="1">
                <a:solidFill>
                  <a:schemeClr val="bg2"/>
                </a:solidFill>
                <a:cs typeface="+mn-ea"/>
                <a:sym typeface="+mn-lt"/>
              </a:endParaRPr>
            </a:p>
          </p:txBody>
        </p:sp>
        <p:sp>
          <p:nvSpPr>
            <p:cNvPr id="106" name="TextBox 27"/>
            <p:cNvSpPr txBox="1"/>
            <p:nvPr/>
          </p:nvSpPr>
          <p:spPr>
            <a:xfrm>
              <a:off x="4840065" y="2715001"/>
              <a:ext cx="1392062" cy="805135"/>
            </a:xfrm>
            <a:prstGeom prst="rect">
              <a:avLst/>
            </a:prstGeom>
            <a:noFill/>
          </p:spPr>
          <p:txBody>
            <a:bodyPr lIns="120948" tIns="60475" rIns="120948" bIns="60475" anchor="ctr"/>
            <a:lstStyle/>
            <a:p>
              <a:pPr algn="ctr" fontAlgn="auto">
                <a:spcBef>
                  <a:spcPct val="0"/>
                </a:spcBef>
                <a:spcAft>
                  <a:spcPct val="0"/>
                </a:spcAft>
                <a:defRPr/>
              </a:pPr>
              <a:r>
                <a:rPr lang="zh-CN" altLang="en-US" sz="2000" b="1">
                  <a:solidFill>
                    <a:schemeClr val="accent3"/>
                  </a:solidFill>
                  <a:cs typeface="+mn-ea"/>
                  <a:sym typeface="+mn-lt"/>
                </a:rPr>
                <a:t>道德讲堂</a:t>
              </a:r>
              <a:endParaRPr lang="zh-CN" altLang="en-US" sz="2000" b="1">
                <a:solidFill>
                  <a:schemeClr val="accent3"/>
                </a:solidFill>
                <a:cs typeface="+mn-ea"/>
                <a:sym typeface="+mn-lt"/>
              </a:endParaRPr>
            </a:p>
          </p:txBody>
        </p:sp>
        <p:sp>
          <p:nvSpPr>
            <p:cNvPr id="111" name="TextBox 27"/>
            <p:cNvSpPr txBox="1"/>
            <p:nvPr/>
          </p:nvSpPr>
          <p:spPr>
            <a:xfrm>
              <a:off x="4880892" y="3253909"/>
              <a:ext cx="1392062" cy="805135"/>
            </a:xfrm>
            <a:prstGeom prst="rect">
              <a:avLst/>
            </a:prstGeom>
            <a:noFill/>
          </p:spPr>
          <p:txBody>
            <a:bodyPr lIns="120948" tIns="60475" rIns="120948" bIns="60475" anchor="ctr"/>
            <a:lstStyle/>
            <a:p>
              <a:pPr algn="ctr" fontAlgn="auto">
                <a:spcBef>
                  <a:spcPct val="0"/>
                </a:spcBef>
                <a:spcAft>
                  <a:spcPct val="0"/>
                </a:spcAft>
                <a:defRPr/>
              </a:pPr>
              <a:r>
                <a:rPr lang="zh-CN" altLang="en-US" sz="2000" b="1">
                  <a:solidFill>
                    <a:schemeClr val="bg2"/>
                  </a:solidFill>
                  <a:cs typeface="+mn-ea"/>
                  <a:sym typeface="+mn-lt"/>
                </a:rPr>
                <a:t>学习强国</a:t>
              </a:r>
              <a:endParaRPr lang="zh-CN" altLang="en-US" sz="2000" b="1">
                <a:solidFill>
                  <a:schemeClr val="bg2"/>
                </a:solidFill>
                <a:cs typeface="+mn-ea"/>
                <a:sym typeface="+mn-lt"/>
              </a:endParaRPr>
            </a:p>
          </p:txBody>
        </p:sp>
        <p:sp>
          <p:nvSpPr>
            <p:cNvPr id="116" name="TextBox 27"/>
            <p:cNvSpPr txBox="1"/>
            <p:nvPr/>
          </p:nvSpPr>
          <p:spPr>
            <a:xfrm>
              <a:off x="4844157" y="3844880"/>
              <a:ext cx="1392062" cy="805135"/>
            </a:xfrm>
            <a:prstGeom prst="rect">
              <a:avLst/>
            </a:prstGeom>
            <a:noFill/>
          </p:spPr>
          <p:txBody>
            <a:bodyPr lIns="120948" tIns="60475" rIns="120948" bIns="60475" anchor="ctr"/>
            <a:lstStyle/>
            <a:p>
              <a:pPr algn="ctr" fontAlgn="auto">
                <a:spcBef>
                  <a:spcPct val="0"/>
                </a:spcBef>
                <a:spcAft>
                  <a:spcPct val="0"/>
                </a:spcAft>
                <a:defRPr/>
              </a:pPr>
              <a:r>
                <a:rPr lang="zh-CN" altLang="en-US" sz="2000" b="1">
                  <a:solidFill>
                    <a:schemeClr val="bg2"/>
                  </a:solidFill>
                  <a:cs typeface="+mn-ea"/>
                  <a:sym typeface="+mn-lt"/>
                </a:rPr>
                <a:t>智慧党建</a:t>
              </a:r>
              <a:endParaRPr lang="zh-CN" altLang="en-US" sz="2000" b="1">
                <a:solidFill>
                  <a:schemeClr val="bg2"/>
                </a:solidFill>
                <a:cs typeface="+mn-ea"/>
                <a:sym typeface="+mn-lt"/>
              </a:endParaRPr>
            </a:p>
          </p:txBody>
        </p:sp>
      </p:grpSp>
      <p:grpSp>
        <p:nvGrpSpPr>
          <p:cNvPr id="24" name="组合 23"/>
          <p:cNvGrpSpPr/>
          <p:nvPr/>
        </p:nvGrpSpPr>
        <p:grpSpPr>
          <a:xfrm>
            <a:off x="7714254" y="3419241"/>
            <a:ext cx="3995662" cy="1841460"/>
            <a:chOff x="7304241" y="3411297"/>
            <a:chExt cx="3995662" cy="1841460"/>
          </a:xfrm>
        </p:grpSpPr>
        <p:sp>
          <p:nvSpPr>
            <p:cNvPr id="123" name="矩形 122"/>
            <p:cNvSpPr/>
            <p:nvPr/>
          </p:nvSpPr>
          <p:spPr>
            <a:xfrm>
              <a:off x="7411284" y="3411297"/>
              <a:ext cx="2159566" cy="307777"/>
            </a:xfrm>
            <a:prstGeom prst="rect">
              <a:avLst/>
            </a:prstGeom>
          </p:spPr>
          <p:txBody>
            <a:bodyPr wrap="none">
              <a:spAutoFit/>
            </a:bodyPr>
            <a:lstStyle/>
            <a:p>
              <a:pPr fontAlgn="auto">
                <a:spcBef>
                  <a:spcPct val="0"/>
                </a:spcBef>
                <a:spcAft>
                  <a:spcPct val="0"/>
                </a:spcAft>
                <a:defRPr/>
              </a:pPr>
              <a:r>
                <a:rPr lang="zh-CN" altLang="en-US" sz="1400">
                  <a:solidFill>
                    <a:srgbClr val="929090">
                      <a:lumMod val="10000"/>
                    </a:srgbClr>
                  </a:solidFill>
                  <a:cs typeface="+mn-ea"/>
                  <a:sym typeface="+mn-lt"/>
                </a:rPr>
                <a:t>开展道德讲堂活动</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期</a:t>
              </a:r>
              <a:endParaRPr lang="zh-CN" altLang="en-US" sz="1400">
                <a:solidFill>
                  <a:srgbClr val="929090">
                    <a:lumMod val="10000"/>
                  </a:srgbClr>
                </a:solidFill>
                <a:cs typeface="+mn-ea"/>
                <a:sym typeface="+mn-lt"/>
              </a:endParaRPr>
            </a:p>
          </p:txBody>
        </p:sp>
        <p:sp>
          <p:nvSpPr>
            <p:cNvPr id="127" name="矩形 126"/>
            <p:cNvSpPr/>
            <p:nvPr/>
          </p:nvSpPr>
          <p:spPr>
            <a:xfrm>
              <a:off x="7411284" y="4433753"/>
              <a:ext cx="1980029" cy="307777"/>
            </a:xfrm>
            <a:prstGeom prst="rect">
              <a:avLst/>
            </a:prstGeom>
          </p:spPr>
          <p:txBody>
            <a:bodyPr wrap="none">
              <a:spAutoFit/>
            </a:bodyPr>
            <a:lstStyle/>
            <a:p>
              <a:pPr fontAlgn="auto">
                <a:spcBef>
                  <a:spcPct val="0"/>
                </a:spcBef>
                <a:spcAft>
                  <a:spcPct val="0"/>
                </a:spcAft>
                <a:defRPr/>
              </a:pPr>
              <a:r>
                <a:rPr lang="zh-CN" altLang="en-US" sz="1400">
                  <a:solidFill>
                    <a:srgbClr val="929090">
                      <a:lumMod val="10000"/>
                    </a:srgbClr>
                  </a:solidFill>
                  <a:cs typeface="+mn-ea"/>
                  <a:sym typeface="+mn-lt"/>
                </a:rPr>
                <a:t>举办读书活动</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余次</a:t>
              </a:r>
              <a:endParaRPr lang="zh-CN" altLang="en-US" sz="1400">
                <a:solidFill>
                  <a:srgbClr val="929090">
                    <a:lumMod val="10000"/>
                  </a:srgbClr>
                </a:solidFill>
                <a:cs typeface="+mn-ea"/>
                <a:sym typeface="+mn-lt"/>
              </a:endParaRPr>
            </a:p>
          </p:txBody>
        </p:sp>
        <p:sp>
          <p:nvSpPr>
            <p:cNvPr id="131" name="矩形 130"/>
            <p:cNvSpPr/>
            <p:nvPr/>
          </p:nvSpPr>
          <p:spPr>
            <a:xfrm>
              <a:off x="7411284" y="3922525"/>
              <a:ext cx="3236784" cy="307777"/>
            </a:xfrm>
            <a:prstGeom prst="rect">
              <a:avLst/>
            </a:prstGeom>
          </p:spPr>
          <p:txBody>
            <a:bodyPr wrap="none">
              <a:spAutoFit/>
            </a:bodyPr>
            <a:lstStyle/>
            <a:p>
              <a:pPr fontAlgn="auto">
                <a:spcBef>
                  <a:spcPct val="0"/>
                </a:spcBef>
                <a:spcAft>
                  <a:spcPct val="0"/>
                </a:spcAft>
                <a:defRPr/>
              </a:pPr>
              <a:r>
                <a:rPr lang="zh-CN" altLang="en-US" sz="1400">
                  <a:solidFill>
                    <a:srgbClr val="929090">
                      <a:lumMod val="10000"/>
                    </a:srgbClr>
                  </a:solidFill>
                  <a:cs typeface="+mn-ea"/>
                  <a:sym typeface="+mn-lt"/>
                </a:rPr>
                <a:t>学习强国平台覆盖全局在职党员</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名</a:t>
              </a:r>
              <a:endParaRPr lang="zh-CN" altLang="en-US" sz="1400">
                <a:solidFill>
                  <a:srgbClr val="929090">
                    <a:lumMod val="10000"/>
                  </a:srgbClr>
                </a:solidFill>
                <a:cs typeface="+mn-ea"/>
                <a:sym typeface="+mn-lt"/>
              </a:endParaRPr>
            </a:p>
          </p:txBody>
        </p:sp>
        <p:sp>
          <p:nvSpPr>
            <p:cNvPr id="135" name="矩形 134"/>
            <p:cNvSpPr/>
            <p:nvPr/>
          </p:nvSpPr>
          <p:spPr>
            <a:xfrm>
              <a:off x="7411284" y="4944980"/>
              <a:ext cx="3888619" cy="307777"/>
            </a:xfrm>
            <a:prstGeom prst="rect">
              <a:avLst/>
            </a:prstGeom>
          </p:spPr>
          <p:txBody>
            <a:bodyPr wrap="square">
              <a:spAutoFit/>
            </a:bodyPr>
            <a:lstStyle/>
            <a:p>
              <a:pPr fontAlgn="auto">
                <a:spcBef>
                  <a:spcPct val="0"/>
                </a:spcBef>
                <a:spcAft>
                  <a:spcPct val="0"/>
                </a:spcAft>
                <a:defRPr/>
              </a:pPr>
              <a:r>
                <a:rPr lang="zh-CN" altLang="en-US" sz="1400">
                  <a:solidFill>
                    <a:srgbClr val="929090">
                      <a:lumMod val="10000"/>
                    </a:srgbClr>
                  </a:solidFill>
                  <a:cs typeface="+mn-ea"/>
                  <a:sym typeface="+mn-lt"/>
                </a:rPr>
                <a:t>“智慧党建”平台覆盖全局党员</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人</a:t>
              </a:r>
              <a:endParaRPr lang="zh-CN" altLang="en-US" sz="1400">
                <a:solidFill>
                  <a:srgbClr val="929090">
                    <a:lumMod val="10000"/>
                  </a:srgbClr>
                </a:solidFill>
                <a:cs typeface="+mn-ea"/>
                <a:sym typeface="+mn-lt"/>
              </a:endParaRPr>
            </a:p>
          </p:txBody>
        </p:sp>
        <p:grpSp>
          <p:nvGrpSpPr>
            <p:cNvPr id="23" name="组合 22"/>
            <p:cNvGrpSpPr/>
            <p:nvPr/>
          </p:nvGrpSpPr>
          <p:grpSpPr>
            <a:xfrm>
              <a:off x="7304241" y="3516510"/>
              <a:ext cx="111565" cy="1596844"/>
              <a:chOff x="7304241" y="3516510"/>
              <a:chExt cx="111565" cy="1596844"/>
            </a:xfrm>
          </p:grpSpPr>
          <p:sp>
            <p:nvSpPr>
              <p:cNvPr id="69" name="椭圆 68"/>
              <p:cNvSpPr/>
              <p:nvPr/>
            </p:nvSpPr>
            <p:spPr bwMode="auto">
              <a:xfrm>
                <a:off x="7304241" y="4057147"/>
                <a:ext cx="97350" cy="97350"/>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22" name="组合 21"/>
              <p:cNvGrpSpPr/>
              <p:nvPr/>
            </p:nvGrpSpPr>
            <p:grpSpPr>
              <a:xfrm>
                <a:off x="7308114" y="3516510"/>
                <a:ext cx="107692" cy="1081274"/>
                <a:chOff x="7308114" y="3516510"/>
                <a:chExt cx="107692" cy="1081274"/>
              </a:xfrm>
            </p:grpSpPr>
            <p:sp>
              <p:nvSpPr>
                <p:cNvPr id="68" name="椭圆 67"/>
                <p:cNvSpPr/>
                <p:nvPr/>
              </p:nvSpPr>
              <p:spPr bwMode="auto">
                <a:xfrm>
                  <a:off x="7308114" y="3516510"/>
                  <a:ext cx="97350" cy="97350"/>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0" name="椭圆 69"/>
                <p:cNvSpPr/>
                <p:nvPr/>
              </p:nvSpPr>
              <p:spPr bwMode="auto">
                <a:xfrm>
                  <a:off x="7318456" y="4500434"/>
                  <a:ext cx="97350" cy="97350"/>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71" name="椭圆 70"/>
              <p:cNvSpPr/>
              <p:nvPr/>
            </p:nvSpPr>
            <p:spPr bwMode="auto">
              <a:xfrm>
                <a:off x="7304241" y="5016004"/>
                <a:ext cx="97350" cy="97350"/>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grpSp>
        <p:nvGrpSpPr>
          <p:cNvPr id="25" name="组合 24"/>
          <p:cNvGrpSpPr/>
          <p:nvPr/>
        </p:nvGrpSpPr>
        <p:grpSpPr>
          <a:xfrm>
            <a:off x="1196461" y="2238837"/>
            <a:ext cx="6166373" cy="760692"/>
            <a:chOff x="1196461" y="2238837"/>
            <a:chExt cx="6166373" cy="760692"/>
          </a:xfrm>
        </p:grpSpPr>
        <p:grpSp>
          <p:nvGrpSpPr>
            <p:cNvPr id="2" name="组合 1"/>
            <p:cNvGrpSpPr/>
            <p:nvPr/>
          </p:nvGrpSpPr>
          <p:grpSpPr>
            <a:xfrm>
              <a:off x="2503988" y="2296935"/>
              <a:ext cx="4858846" cy="655808"/>
              <a:chOff x="1834312" y="698159"/>
              <a:chExt cx="4858846" cy="655808"/>
            </a:xfrm>
          </p:grpSpPr>
          <p:sp>
            <p:nvSpPr>
              <p:cNvPr id="8" name="文本框 7"/>
              <p:cNvSpPr txBox="1"/>
              <p:nvPr/>
            </p:nvSpPr>
            <p:spPr>
              <a:xfrm>
                <a:off x="3378751" y="774085"/>
                <a:ext cx="3070071"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持续丰富学习平台</a:t>
                </a:r>
                <a:endParaRPr lang="zh-CN" altLang="en-US" sz="2800" b="1">
                  <a:solidFill>
                    <a:schemeClr val="accent1"/>
                  </a:solidFill>
                  <a:cs typeface="+mn-ea"/>
                  <a:sym typeface="+mn-lt"/>
                </a:endParaRPr>
              </a:p>
            </p:txBody>
          </p:sp>
          <p:grpSp>
            <p:nvGrpSpPr>
              <p:cNvPr id="59" name="组合 58"/>
              <p:cNvGrpSpPr/>
              <p:nvPr/>
            </p:nvGrpSpPr>
            <p:grpSpPr>
              <a:xfrm>
                <a:off x="1834312" y="698159"/>
                <a:ext cx="4858846" cy="655808"/>
                <a:chOff x="1168321" y="2003838"/>
                <a:chExt cx="4858846" cy="655808"/>
              </a:xfrm>
            </p:grpSpPr>
            <p:sp>
              <p:nvSpPr>
                <p:cNvPr id="61" name="文本框 27"/>
                <p:cNvSpPr txBox="1"/>
                <p:nvPr userDrawn="1"/>
              </p:nvSpPr>
              <p:spPr bwMode="auto">
                <a:xfrm>
                  <a:off x="1168321" y="2079764"/>
                  <a:ext cx="938795" cy="523220"/>
                </a:xfrm>
                <a:prstGeom prst="rect">
                  <a:avLst/>
                </a:prstGeom>
                <a:noFill/>
              </p:spPr>
              <p:txBody>
                <a:bodyPr wrap="square">
                  <a:spAutoFit/>
                </a:bodyPr>
                <a:lstStyle/>
                <a:p>
                  <a:pPr algn="r" defTabSz="457200" fontAlgn="auto">
                    <a:spcBef>
                      <a:spcPct val="0"/>
                    </a:spcBef>
                    <a:spcAft>
                      <a:spcPct val="0"/>
                    </a:spcAft>
                    <a:defRPr/>
                  </a:pPr>
                  <a:r>
                    <a:rPr lang="zh-CN" altLang="en-US" sz="2800" b="1">
                      <a:solidFill>
                        <a:schemeClr val="accent1"/>
                      </a:solidFill>
                      <a:cs typeface="+mn-ea"/>
                      <a:sym typeface="+mn-lt"/>
                    </a:rPr>
                    <a:t>第四</a:t>
                  </a:r>
                  <a:endParaRPr lang="zh-CN" altLang="en-US" sz="2800" b="1">
                    <a:solidFill>
                      <a:schemeClr val="accent1"/>
                    </a:solidFill>
                    <a:cs typeface="+mn-ea"/>
                    <a:sym typeface="+mn-lt"/>
                  </a:endParaRPr>
                </a:p>
              </p:txBody>
            </p:sp>
            <p:sp>
              <p:nvSpPr>
                <p:cNvPr id="62" name="椭圆 61"/>
                <p:cNvSpPr/>
                <p:nvPr/>
              </p:nvSpPr>
              <p:spPr bwMode="auto">
                <a:xfrm>
                  <a:off x="2162166" y="2151772"/>
                  <a:ext cx="379204" cy="379204"/>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3" name="矩形 62"/>
                <p:cNvSpPr/>
                <p:nvPr/>
              </p:nvSpPr>
              <p:spPr bwMode="auto">
                <a:xfrm>
                  <a:off x="1168321" y="2003838"/>
                  <a:ext cx="4858846" cy="655808"/>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grpSp>
          <p:nvGrpSpPr>
            <p:cNvPr id="75" name="组合 74"/>
            <p:cNvGrpSpPr/>
            <p:nvPr/>
          </p:nvGrpSpPr>
          <p:grpSpPr>
            <a:xfrm>
              <a:off x="1196461" y="2238837"/>
              <a:ext cx="1351097" cy="760692"/>
              <a:chOff x="1354490" y="-129994"/>
              <a:chExt cx="1351097" cy="760692"/>
            </a:xfrm>
          </p:grpSpPr>
          <p:sp>
            <p:nvSpPr>
              <p:cNvPr id="76" name="矩形 75"/>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7" name="文本框 76"/>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（一）</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750"/>
                                        <p:tgtEl>
                                          <p:spTgt spid="25"/>
                                        </p:tgtEl>
                                      </p:cBhvr>
                                    </p:animEffect>
                                  </p:childTnLst>
                                </p:cTn>
                              </p:par>
                            </p:childTnLst>
                          </p:cTn>
                        </p:par>
                        <p:par>
                          <p:cTn id="8" fill="hold" nodeType="afterGroup">
                            <p:stCondLst>
                              <p:cond delay="750"/>
                            </p:stCondLst>
                            <p:childTnLst>
                              <p:par>
                                <p:cTn id="9" presetID="6"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750"/>
                                        <p:tgtEl>
                                          <p:spTgt spid="20"/>
                                        </p:tgtEl>
                                      </p:cBhvr>
                                    </p:animEffect>
                                  </p:childTnLst>
                                </p:cTn>
                              </p:par>
                            </p:childTnLst>
                          </p:cTn>
                        </p:par>
                        <p:par>
                          <p:cTn id="12" fill="hold" nodeType="afterGroup">
                            <p:stCondLst>
                              <p:cond delay="1500"/>
                            </p:stCondLst>
                            <p:childTnLst>
                              <p:par>
                                <p:cTn id="13" presetID="6" presetClass="entr" presetSubtype="16"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750"/>
                                        <p:tgtEl>
                                          <p:spTgt spid="19"/>
                                        </p:tgtEl>
                                      </p:cBhvr>
                                    </p:animEffect>
                                  </p:childTnLst>
                                </p:cTn>
                              </p:par>
                            </p:childTnLst>
                          </p:cTn>
                        </p:par>
                        <p:par>
                          <p:cTn id="16" fill="hold" nodeType="afterGroup">
                            <p:stCondLst>
                              <p:cond delay="2250"/>
                            </p:stCondLst>
                            <p:childTnLst>
                              <p:par>
                                <p:cTn id="17" presetID="6"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750"/>
                                        <p:tgtEl>
                                          <p:spTgt spid="21"/>
                                        </p:tgtEl>
                                      </p:cBhvr>
                                    </p:animEffect>
                                  </p:childTnLst>
                                </p:cTn>
                              </p:par>
                            </p:childTnLst>
                          </p:cTn>
                        </p:par>
                        <p:par>
                          <p:cTn id="20" fill="hold" nodeType="afterGroup">
                            <p:stCondLst>
                              <p:cond delay="300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933825" y="1395960"/>
            <a:ext cx="10350125" cy="749890"/>
            <a:chOff x="770583" y="135710"/>
            <a:chExt cx="10350125" cy="749890"/>
          </a:xfrm>
        </p:grpSpPr>
        <p:grpSp>
          <p:nvGrpSpPr>
            <p:cNvPr id="39" name="组合 38"/>
            <p:cNvGrpSpPr/>
            <p:nvPr/>
          </p:nvGrpSpPr>
          <p:grpSpPr>
            <a:xfrm>
              <a:off x="770583" y="135710"/>
              <a:ext cx="10350125" cy="749890"/>
              <a:chOff x="632546" y="1439803"/>
              <a:chExt cx="9725118" cy="749890"/>
            </a:xfrm>
          </p:grpSpPr>
          <p:sp>
            <p:nvSpPr>
              <p:cNvPr id="40" name="圆角矩形 12"/>
              <p:cNvSpPr/>
              <p:nvPr/>
            </p:nvSpPr>
            <p:spPr>
              <a:xfrm>
                <a:off x="727620" y="1439803"/>
                <a:ext cx="9630044" cy="74989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defRPr/>
                </a:pPr>
                <a:endParaRPr lang="zh-CN" altLang="en-US" sz="1600">
                  <a:solidFill>
                    <a:prstClr val="white"/>
                  </a:solidFill>
                  <a:cs typeface="+mn-ea"/>
                  <a:sym typeface="+mn-lt"/>
                </a:endParaRPr>
              </a:p>
            </p:txBody>
          </p:sp>
          <p:sp>
            <p:nvSpPr>
              <p:cNvPr id="41" name="文本框 40"/>
              <p:cNvSpPr txBox="1"/>
              <p:nvPr/>
            </p:nvSpPr>
            <p:spPr>
              <a:xfrm>
                <a:off x="632546" y="1455450"/>
                <a:ext cx="9630045" cy="584775"/>
              </a:xfrm>
              <a:prstGeom prst="rect">
                <a:avLst/>
              </a:prstGeom>
              <a:noFill/>
            </p:spPr>
            <p:txBody>
              <a:bodyPr wrap="square" rtlCol="0">
                <a:spAutoFit/>
              </a:bodyPr>
              <a:lstStyle/>
              <a:p>
                <a:pPr fontAlgn="auto">
                  <a:spcBef>
                    <a:spcPct val="0"/>
                  </a:spcBef>
                  <a:spcAft>
                    <a:spcPct val="0"/>
                  </a:spcAft>
                  <a:defRPr/>
                </a:pPr>
                <a:r>
                  <a:rPr lang="zh-CN" altLang="en-US" sz="3200" b="1">
                    <a:solidFill>
                      <a:prstClr val="white"/>
                    </a:solidFill>
                    <a:cs typeface="+mn-ea"/>
                    <a:sym typeface="+mn-lt"/>
                  </a:rPr>
                  <a:t>（二）</a:t>
                </a:r>
                <a:endParaRPr lang="zh-CN" altLang="en-US" sz="3200" b="1">
                  <a:solidFill>
                    <a:prstClr val="white"/>
                  </a:solidFill>
                  <a:cs typeface="+mn-ea"/>
                  <a:sym typeface="+mn-lt"/>
                </a:endParaRPr>
              </a:p>
            </p:txBody>
          </p:sp>
        </p:grpSp>
        <p:sp>
          <p:nvSpPr>
            <p:cNvPr id="6" name="文本框 5"/>
            <p:cNvSpPr txBox="1"/>
            <p:nvPr/>
          </p:nvSpPr>
          <p:spPr>
            <a:xfrm>
              <a:off x="2210563" y="148021"/>
              <a:ext cx="8785175" cy="584775"/>
            </a:xfrm>
            <a:prstGeom prst="rect">
              <a:avLst/>
            </a:prstGeom>
            <a:noFill/>
          </p:spPr>
          <p:txBody>
            <a:bodyPr wrap="square" rtlCol="0">
              <a:spAutoFit/>
            </a:bodyPr>
            <a:lstStyle/>
            <a:p>
              <a:pPr fontAlgn="auto">
                <a:spcBef>
                  <a:spcPct val="0"/>
                </a:spcBef>
                <a:spcAft>
                  <a:spcPct val="0"/>
                </a:spcAft>
                <a:defRPr/>
              </a:pPr>
              <a:r>
                <a:rPr lang="zh-CN" altLang="en-US" sz="3200" b="1">
                  <a:solidFill>
                    <a:prstClr val="white"/>
                  </a:solidFill>
                  <a:cs typeface="+mn-ea"/>
                  <a:sym typeface="+mn-lt"/>
                </a:rPr>
                <a:t>突出规范标准，体制机制建设进一步完善</a:t>
              </a:r>
              <a:endParaRPr lang="zh-CN" altLang="en-US" sz="3200" b="1">
                <a:solidFill>
                  <a:prstClr val="white"/>
                </a:solidFill>
                <a:cs typeface="+mn-ea"/>
                <a:sym typeface="+mn-lt"/>
              </a:endParaRPr>
            </a:p>
          </p:txBody>
        </p:sp>
      </p:grpSp>
      <p:grpSp>
        <p:nvGrpSpPr>
          <p:cNvPr id="51" name="组合 50"/>
          <p:cNvGrpSpPr/>
          <p:nvPr/>
        </p:nvGrpSpPr>
        <p:grpSpPr>
          <a:xfrm>
            <a:off x="2714799" y="2501220"/>
            <a:ext cx="6385796" cy="760692"/>
            <a:chOff x="1637298" y="2417046"/>
            <a:chExt cx="6385796" cy="760692"/>
          </a:xfrm>
        </p:grpSpPr>
        <p:grpSp>
          <p:nvGrpSpPr>
            <p:cNvPr id="47" name="组合 46"/>
            <p:cNvGrpSpPr/>
            <p:nvPr/>
          </p:nvGrpSpPr>
          <p:grpSpPr>
            <a:xfrm>
              <a:off x="3002831" y="2453988"/>
              <a:ext cx="5020263" cy="708025"/>
              <a:chOff x="1634679" y="2335320"/>
              <a:chExt cx="5020263" cy="708025"/>
            </a:xfrm>
          </p:grpSpPr>
          <p:grpSp>
            <p:nvGrpSpPr>
              <p:cNvPr id="16" name="组合 15"/>
              <p:cNvGrpSpPr/>
              <p:nvPr/>
            </p:nvGrpSpPr>
            <p:grpSpPr>
              <a:xfrm>
                <a:off x="1634679" y="2335320"/>
                <a:ext cx="5020263" cy="708025"/>
                <a:chOff x="2894793" y="2495918"/>
                <a:chExt cx="5020263" cy="708025"/>
              </a:xfrm>
            </p:grpSpPr>
            <p:sp>
              <p:nvSpPr>
                <p:cNvPr id="42" name="椭圆 41"/>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7" name="组合 6"/>
                <p:cNvGrpSpPr/>
                <p:nvPr/>
              </p:nvGrpSpPr>
              <p:grpSpPr>
                <a:xfrm>
                  <a:off x="2894793" y="2495918"/>
                  <a:ext cx="5020263" cy="708025"/>
                  <a:chOff x="2519585" y="1813609"/>
                  <a:chExt cx="5020263" cy="708025"/>
                </a:xfrm>
              </p:grpSpPr>
              <p:sp>
                <p:nvSpPr>
                  <p:cNvPr id="8" name="文本框 7"/>
                  <p:cNvSpPr txBox="1"/>
                  <p:nvPr/>
                </p:nvSpPr>
                <p:spPr>
                  <a:xfrm>
                    <a:off x="3027074" y="1881507"/>
                    <a:ext cx="4512774"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深入开展支部达标创星活动</a:t>
                    </a:r>
                    <a:endParaRPr lang="zh-CN" altLang="en-US" sz="2800" b="1">
                      <a:solidFill>
                        <a:schemeClr val="accent1"/>
                      </a:solidFill>
                      <a:cs typeface="+mn-ea"/>
                      <a:sym typeface="+mn-lt"/>
                    </a:endParaRPr>
                  </a:p>
                </p:txBody>
              </p:sp>
              <p:sp>
                <p:nvSpPr>
                  <p:cNvPr id="15" name="文本框 36"/>
                  <p:cNvSpPr txBox="1"/>
                  <p:nvPr userDrawn="1"/>
                </p:nvSpPr>
                <p:spPr bwMode="auto">
                  <a:xfrm>
                    <a:off x="2519585" y="1813609"/>
                    <a:ext cx="847725" cy="708025"/>
                  </a:xfrm>
                  <a:prstGeom prst="rect">
                    <a:avLst/>
                  </a:prstGeom>
                  <a:noFill/>
                </p:spPr>
                <p:txBody>
                  <a:bodyPr>
                    <a:spAutoFit/>
                  </a:bodyPr>
                  <a:lstStyle/>
                  <a:p>
                    <a:pPr defTabSz="457200" fontAlgn="auto">
                      <a:spcBef>
                        <a:spcPct val="0"/>
                      </a:spcBef>
                      <a:spcAft>
                        <a:spcPct val="0"/>
                      </a:spcAft>
                      <a:defRPr/>
                    </a:pPr>
                    <a:r>
                      <a:rPr lang="en-US" altLang="zh-CN" sz="4000">
                        <a:solidFill>
                          <a:prstClr val="white"/>
                        </a:solidFill>
                        <a:cs typeface="+mn-ea"/>
                        <a:sym typeface="+mn-lt"/>
                      </a:rPr>
                      <a:t>1</a:t>
                    </a:r>
                    <a:endParaRPr lang="zh-CN" altLang="en-US" sz="4000">
                      <a:solidFill>
                        <a:prstClr val="white"/>
                      </a:solidFill>
                      <a:cs typeface="+mn-ea"/>
                      <a:sym typeface="+mn-lt"/>
                    </a:endParaRPr>
                  </a:p>
                </p:txBody>
              </p:sp>
            </p:grpSp>
          </p:grpSp>
          <p:cxnSp>
            <p:nvCxnSpPr>
              <p:cNvPr id="44" name="直接连接符 43"/>
              <p:cNvCxnSpPr/>
              <p:nvPr/>
            </p:nvCxnSpPr>
            <p:spPr bwMode="auto">
              <a:xfrm>
                <a:off x="1948193" y="2909200"/>
                <a:ext cx="4583030"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48" name="组合 47"/>
            <p:cNvGrpSpPr/>
            <p:nvPr/>
          </p:nvGrpSpPr>
          <p:grpSpPr>
            <a:xfrm>
              <a:off x="1637298" y="2417046"/>
              <a:ext cx="1351097" cy="760692"/>
              <a:chOff x="1354490" y="-129994"/>
              <a:chExt cx="1351097" cy="760692"/>
            </a:xfrm>
          </p:grpSpPr>
          <p:sp>
            <p:nvSpPr>
              <p:cNvPr id="49" name="矩形 48"/>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0" name="文本框 49"/>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a:t>
                </a:r>
                <a:r>
                  <a:rPr lang="zh-CN" altLang="en-US" sz="3600" b="1">
                    <a:solidFill>
                      <a:prstClr val="white"/>
                    </a:solidFill>
                    <a:cs typeface="+mn-ea"/>
                    <a:sym typeface="+mn-lt"/>
                  </a:rPr>
                  <a:t>二</a:t>
                </a: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nvGrpSpPr>
          <p:cNvPr id="57" name="组合 56"/>
          <p:cNvGrpSpPr/>
          <p:nvPr/>
        </p:nvGrpSpPr>
        <p:grpSpPr>
          <a:xfrm>
            <a:off x="1532804" y="3630200"/>
            <a:ext cx="2134758" cy="1869232"/>
            <a:chOff x="1690332" y="3630200"/>
            <a:chExt cx="2134758" cy="1869232"/>
          </a:xfrm>
        </p:grpSpPr>
        <p:sp>
          <p:nvSpPr>
            <p:cNvPr id="17" name="矩形 16"/>
            <p:cNvSpPr/>
            <p:nvPr/>
          </p:nvSpPr>
          <p:spPr>
            <a:xfrm>
              <a:off x="1690332" y="3766638"/>
              <a:ext cx="2134758" cy="1679755"/>
            </a:xfrm>
            <a:prstGeom prst="rect">
              <a:avLst/>
            </a:prstGeom>
          </p:spPr>
          <p:txBody>
            <a:bodyPr wrap="square">
              <a:spAutoFit/>
            </a:bodyPr>
            <a:lstStyle/>
            <a:p>
              <a:pPr algn="ctr" fontAlgn="auto">
                <a:lnSpc>
                  <a:spcPts val="2100"/>
                </a:lnSpc>
                <a:spcBef>
                  <a:spcPct val="0"/>
                </a:spcBef>
                <a:spcAft>
                  <a:spcPct val="0"/>
                </a:spcAft>
                <a:defRPr/>
              </a:pPr>
              <a:r>
                <a:rPr lang="zh-CN" altLang="en-US" sz="1400">
                  <a:solidFill>
                    <a:srgbClr val="929090">
                      <a:lumMod val="10000"/>
                    </a:srgbClr>
                  </a:solidFill>
                  <a:cs typeface="+mn-ea"/>
                  <a:sym typeface="+mn-lt"/>
                </a:rPr>
                <a:t>围绕行业中心工作，聚焦党支部标准化规范化建设和问题破解，梳理总结运用上年度创建工作经验，推动支部工作持续向好。</a:t>
              </a:r>
              <a:endParaRPr lang="zh-CN" altLang="en-US" sz="1400">
                <a:solidFill>
                  <a:srgbClr val="929090">
                    <a:lumMod val="10000"/>
                  </a:srgbClr>
                </a:solidFill>
                <a:cs typeface="+mn-ea"/>
                <a:sym typeface="+mn-lt"/>
              </a:endParaRPr>
            </a:p>
          </p:txBody>
        </p:sp>
        <p:sp>
          <p:nvSpPr>
            <p:cNvPr id="52" name="矩形 51"/>
            <p:cNvSpPr/>
            <p:nvPr/>
          </p:nvSpPr>
          <p:spPr bwMode="auto">
            <a:xfrm>
              <a:off x="1744237" y="3630200"/>
              <a:ext cx="2026949" cy="1869232"/>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6" name="组合 55"/>
          <p:cNvGrpSpPr/>
          <p:nvPr/>
        </p:nvGrpSpPr>
        <p:grpSpPr>
          <a:xfrm>
            <a:off x="4088117" y="3630200"/>
            <a:ext cx="4022117" cy="1869232"/>
            <a:chOff x="4261844" y="3630200"/>
            <a:chExt cx="4022117" cy="1869232"/>
          </a:xfrm>
        </p:grpSpPr>
        <p:sp>
          <p:nvSpPr>
            <p:cNvPr id="24" name="矩形 23"/>
            <p:cNvSpPr/>
            <p:nvPr/>
          </p:nvSpPr>
          <p:spPr>
            <a:xfrm>
              <a:off x="4486218" y="3712139"/>
              <a:ext cx="3600400" cy="1679755"/>
            </a:xfrm>
            <a:prstGeom prst="rect">
              <a:avLst/>
            </a:prstGeom>
          </p:spPr>
          <p:txBody>
            <a:bodyPr wrap="square">
              <a:spAutoFit/>
            </a:bodyPr>
            <a:lstStyle/>
            <a:p>
              <a:pPr algn="ctr" fontAlgn="auto">
                <a:lnSpc>
                  <a:spcPts val="2100"/>
                </a:lnSpc>
                <a:spcBef>
                  <a:spcPct val="0"/>
                </a:spcBef>
                <a:spcAft>
                  <a:spcPct val="0"/>
                </a:spcAft>
                <a:defRPr/>
              </a:pPr>
              <a:r>
                <a:rPr lang="zh-CN" altLang="en-US" sz="1400">
                  <a:solidFill>
                    <a:srgbClr val="929090">
                      <a:lumMod val="10000"/>
                    </a:srgbClr>
                  </a:solidFill>
                  <a:cs typeface="+mn-ea"/>
                  <a:sym typeface="+mn-lt"/>
                </a:rPr>
                <a:t>召开局系统党支部标准化规范化推进会，针对局系统党支部建设现状，坚持党委以上率下，党委负责人亲自抓党建，对局属各党支部标准化规范化达标创新工作统筹部署，帮助局属各党支部结合实际完成</a:t>
              </a:r>
              <a:r>
                <a:rPr lang="en-US" altLang="zh-CN" sz="1400">
                  <a:solidFill>
                    <a:srgbClr val="929090">
                      <a:lumMod val="10000"/>
                    </a:srgbClr>
                  </a:solidFill>
                  <a:cs typeface="+mn-ea"/>
                  <a:sym typeface="+mn-lt"/>
                </a:rPr>
                <a:t>2020</a:t>
              </a:r>
              <a:r>
                <a:rPr lang="zh-CN" altLang="en-US" sz="1400">
                  <a:solidFill>
                    <a:srgbClr val="929090">
                      <a:lumMod val="10000"/>
                    </a:srgbClr>
                  </a:solidFill>
                  <a:cs typeface="+mn-ea"/>
                  <a:sym typeface="+mn-lt"/>
                </a:rPr>
                <a:t>年支部达标创星方案，支部标准化建设有序推进。</a:t>
              </a:r>
              <a:endParaRPr lang="zh-CN" altLang="en-US" sz="1400">
                <a:solidFill>
                  <a:srgbClr val="929090">
                    <a:lumMod val="10000"/>
                  </a:srgbClr>
                </a:solidFill>
                <a:cs typeface="+mn-ea"/>
                <a:sym typeface="+mn-lt"/>
              </a:endParaRPr>
            </a:p>
          </p:txBody>
        </p:sp>
        <p:sp>
          <p:nvSpPr>
            <p:cNvPr id="53" name="矩形 52"/>
            <p:cNvSpPr/>
            <p:nvPr/>
          </p:nvSpPr>
          <p:spPr bwMode="auto">
            <a:xfrm>
              <a:off x="4261844" y="3630200"/>
              <a:ext cx="4022117" cy="1869232"/>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5" name="组合 54"/>
          <p:cNvGrpSpPr/>
          <p:nvPr/>
        </p:nvGrpSpPr>
        <p:grpSpPr>
          <a:xfrm>
            <a:off x="8584693" y="3630200"/>
            <a:ext cx="2026949" cy="1869232"/>
            <a:chOff x="8427164" y="3630200"/>
            <a:chExt cx="2026949" cy="1869232"/>
          </a:xfrm>
        </p:grpSpPr>
        <p:sp>
          <p:nvSpPr>
            <p:cNvPr id="31" name="矩形 30"/>
            <p:cNvSpPr/>
            <p:nvPr/>
          </p:nvSpPr>
          <p:spPr>
            <a:xfrm>
              <a:off x="8632353" y="3859590"/>
              <a:ext cx="1760272" cy="1410451"/>
            </a:xfrm>
            <a:prstGeom prst="rect">
              <a:avLst/>
            </a:prstGeom>
          </p:spPr>
          <p:txBody>
            <a:bodyPr wrap="square">
              <a:spAutoFit/>
            </a:bodyPr>
            <a:lstStyle/>
            <a:p>
              <a:pPr algn="ctr" fontAlgn="auto">
                <a:lnSpc>
                  <a:spcPts val="2100"/>
                </a:lnSpc>
                <a:spcBef>
                  <a:spcPct val="0"/>
                </a:spcBef>
                <a:spcAft>
                  <a:spcPct val="0"/>
                </a:spcAft>
                <a:defRPr/>
              </a:pPr>
              <a:r>
                <a:rPr lang="zh-CN" altLang="en-US" sz="1400">
                  <a:solidFill>
                    <a:srgbClr val="929090">
                      <a:lumMod val="10000"/>
                    </a:srgbClr>
                  </a:solidFill>
                  <a:cs typeface="+mn-ea"/>
                  <a:sym typeface="+mn-lt"/>
                </a:rPr>
                <a:t>通过创建党建品牌，不断改进完善管理方法和活动方式，使党建工作富有生机，充满活力。</a:t>
              </a:r>
              <a:endParaRPr lang="zh-CN" altLang="en-US" sz="1400">
                <a:solidFill>
                  <a:srgbClr val="929090">
                    <a:lumMod val="10000"/>
                  </a:srgbClr>
                </a:solidFill>
                <a:cs typeface="+mn-ea"/>
                <a:sym typeface="+mn-lt"/>
              </a:endParaRPr>
            </a:p>
          </p:txBody>
        </p:sp>
        <p:sp>
          <p:nvSpPr>
            <p:cNvPr id="54" name="矩形 53"/>
            <p:cNvSpPr/>
            <p:nvPr/>
          </p:nvSpPr>
          <p:spPr bwMode="auto">
            <a:xfrm>
              <a:off x="8427164" y="3630200"/>
              <a:ext cx="2026949" cy="1869232"/>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8" name="组合 67"/>
          <p:cNvGrpSpPr/>
          <p:nvPr/>
        </p:nvGrpSpPr>
        <p:grpSpPr>
          <a:xfrm>
            <a:off x="3502114" y="4406878"/>
            <a:ext cx="5238849" cy="409263"/>
            <a:chOff x="3502114" y="4406878"/>
            <a:chExt cx="5238849" cy="409263"/>
          </a:xfrm>
        </p:grpSpPr>
        <p:grpSp>
          <p:nvGrpSpPr>
            <p:cNvPr id="58" name="组合 57"/>
            <p:cNvGrpSpPr/>
            <p:nvPr/>
          </p:nvGrpSpPr>
          <p:grpSpPr>
            <a:xfrm>
              <a:off x="3502114" y="4437112"/>
              <a:ext cx="779644" cy="379029"/>
              <a:chOff x="891986" y="1085893"/>
              <a:chExt cx="955482" cy="464514"/>
            </a:xfrm>
          </p:grpSpPr>
          <p:grpSp>
            <p:nvGrpSpPr>
              <p:cNvPr id="59" name="组合 58"/>
              <p:cNvGrpSpPr/>
              <p:nvPr/>
            </p:nvGrpSpPr>
            <p:grpSpPr>
              <a:xfrm>
                <a:off x="891986" y="1203925"/>
                <a:ext cx="955482" cy="346482"/>
                <a:chOff x="4434586" y="1979202"/>
                <a:chExt cx="955482" cy="346482"/>
              </a:xfrm>
            </p:grpSpPr>
            <p:sp>
              <p:nvSpPr>
                <p:cNvPr id="61" name="椭圆 60"/>
                <p:cNvSpPr/>
                <p:nvPr/>
              </p:nvSpPr>
              <p:spPr>
                <a:xfrm>
                  <a:off x="4434586" y="1979202"/>
                  <a:ext cx="305925" cy="305925"/>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5084143" y="2019759"/>
                  <a:ext cx="305925" cy="305925"/>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任意多边形: 形状 59"/>
              <p:cNvSpPr/>
              <p:nvPr/>
            </p:nvSpPr>
            <p:spPr>
              <a:xfrm>
                <a:off x="1032239" y="1085893"/>
                <a:ext cx="674976" cy="311552"/>
              </a:xfrm>
              <a:custGeom>
                <a:gdLst>
                  <a:gd name="connsiteX0" fmla="*/ 333712 w 674976"/>
                  <a:gd name="connsiteY0" fmla="*/ 0 h 311552"/>
                  <a:gd name="connsiteX1" fmla="*/ 641745 w 674976"/>
                  <a:gd name="connsiteY1" fmla="*/ 180058 h 311552"/>
                  <a:gd name="connsiteX2" fmla="*/ 674976 w 674976"/>
                  <a:gd name="connsiteY2" fmla="*/ 247367 h 311552"/>
                  <a:gd name="connsiteX3" fmla="*/ 644076 w 674976"/>
                  <a:gd name="connsiteY3" fmla="*/ 288473 h 311552"/>
                  <a:gd name="connsiteX4" fmla="*/ 618591 w 674976"/>
                  <a:gd name="connsiteY4" fmla="*/ 311552 h 311552"/>
                  <a:gd name="connsiteX5" fmla="*/ 614602 w 674976"/>
                  <a:gd name="connsiteY5" fmla="*/ 305537 h 311552"/>
                  <a:gd name="connsiteX6" fmla="*/ 333712 w 674976"/>
                  <a:gd name="connsiteY6" fmla="*/ 164406 h 311552"/>
                  <a:gd name="connsiteX7" fmla="*/ 97420 w 674976"/>
                  <a:gd name="connsiteY7" fmla="*/ 257664 h 311552"/>
                  <a:gd name="connsiteX8" fmla="*/ 56675 w 674976"/>
                  <a:gd name="connsiteY8" fmla="*/ 301402 h 311552"/>
                  <a:gd name="connsiteX9" fmla="*/ 42399 w 674976"/>
                  <a:gd name="connsiteY9" fmla="*/ 288473 h 311552"/>
                  <a:gd name="connsiteX10" fmla="*/ 0 w 674976"/>
                  <a:gd name="connsiteY10" fmla="*/ 232071 h 311552"/>
                  <a:gd name="connsiteX11" fmla="*/ 25679 w 674976"/>
                  <a:gd name="connsiteY11" fmla="*/ 180058 h 311552"/>
                  <a:gd name="connsiteX12" fmla="*/ 333712 w 674976"/>
                  <a:gd name="connsiteY12" fmla="*/ 0 h 3115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4976" h="311552">
                    <a:moveTo>
                      <a:pt x="333712" y="0"/>
                    </a:moveTo>
                    <a:cubicBezTo>
                      <a:pt x="461937" y="0"/>
                      <a:pt x="574988" y="71424"/>
                      <a:pt x="641745" y="180058"/>
                    </a:cubicBezTo>
                    <a:lnTo>
                      <a:pt x="674976" y="247367"/>
                    </a:lnTo>
                    <a:lnTo>
                      <a:pt x="644076" y="288473"/>
                    </a:lnTo>
                    <a:lnTo>
                      <a:pt x="618591" y="311552"/>
                    </a:lnTo>
                    <a:lnTo>
                      <a:pt x="614602" y="305537"/>
                    </a:lnTo>
                    <a:cubicBezTo>
                      <a:pt x="546489" y="219090"/>
                      <a:pt x="445909" y="164406"/>
                      <a:pt x="333712" y="164406"/>
                    </a:cubicBezTo>
                    <a:cubicBezTo>
                      <a:pt x="243955" y="164406"/>
                      <a:pt x="161633" y="199404"/>
                      <a:pt x="97420" y="257664"/>
                    </a:cubicBezTo>
                    <a:lnTo>
                      <a:pt x="56675" y="301402"/>
                    </a:lnTo>
                    <a:lnTo>
                      <a:pt x="42399" y="288473"/>
                    </a:lnTo>
                    <a:lnTo>
                      <a:pt x="0" y="232071"/>
                    </a:lnTo>
                    <a:lnTo>
                      <a:pt x="25679" y="180058"/>
                    </a:lnTo>
                    <a:cubicBezTo>
                      <a:pt x="92436" y="71424"/>
                      <a:pt x="205487" y="0"/>
                      <a:pt x="333712" y="0"/>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3" name="组合 62"/>
            <p:cNvGrpSpPr/>
            <p:nvPr/>
          </p:nvGrpSpPr>
          <p:grpSpPr>
            <a:xfrm>
              <a:off x="7961319" y="4406878"/>
              <a:ext cx="779644" cy="379029"/>
              <a:chOff x="891986" y="1085893"/>
              <a:chExt cx="955482" cy="464514"/>
            </a:xfrm>
          </p:grpSpPr>
          <p:grpSp>
            <p:nvGrpSpPr>
              <p:cNvPr id="64" name="组合 63"/>
              <p:cNvGrpSpPr/>
              <p:nvPr/>
            </p:nvGrpSpPr>
            <p:grpSpPr>
              <a:xfrm>
                <a:off x="891986" y="1203925"/>
                <a:ext cx="955482" cy="346482"/>
                <a:chOff x="4434586" y="1979202"/>
                <a:chExt cx="955482" cy="346482"/>
              </a:xfrm>
            </p:grpSpPr>
            <p:sp>
              <p:nvSpPr>
                <p:cNvPr id="66" name="椭圆 65"/>
                <p:cNvSpPr/>
                <p:nvPr/>
              </p:nvSpPr>
              <p:spPr>
                <a:xfrm>
                  <a:off x="4434586" y="1979202"/>
                  <a:ext cx="305925" cy="305925"/>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5084143" y="2019759"/>
                  <a:ext cx="305925" cy="305925"/>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任意多边形: 形状 64"/>
              <p:cNvSpPr/>
              <p:nvPr/>
            </p:nvSpPr>
            <p:spPr>
              <a:xfrm>
                <a:off x="1032239" y="1085893"/>
                <a:ext cx="674976" cy="311552"/>
              </a:xfrm>
              <a:custGeom>
                <a:gdLst>
                  <a:gd name="connsiteX0" fmla="*/ 333712 w 674976"/>
                  <a:gd name="connsiteY0" fmla="*/ 0 h 311552"/>
                  <a:gd name="connsiteX1" fmla="*/ 641745 w 674976"/>
                  <a:gd name="connsiteY1" fmla="*/ 180058 h 311552"/>
                  <a:gd name="connsiteX2" fmla="*/ 674976 w 674976"/>
                  <a:gd name="connsiteY2" fmla="*/ 247367 h 311552"/>
                  <a:gd name="connsiteX3" fmla="*/ 644076 w 674976"/>
                  <a:gd name="connsiteY3" fmla="*/ 288473 h 311552"/>
                  <a:gd name="connsiteX4" fmla="*/ 618591 w 674976"/>
                  <a:gd name="connsiteY4" fmla="*/ 311552 h 311552"/>
                  <a:gd name="connsiteX5" fmla="*/ 614602 w 674976"/>
                  <a:gd name="connsiteY5" fmla="*/ 305537 h 311552"/>
                  <a:gd name="connsiteX6" fmla="*/ 333712 w 674976"/>
                  <a:gd name="connsiteY6" fmla="*/ 164406 h 311552"/>
                  <a:gd name="connsiteX7" fmla="*/ 97420 w 674976"/>
                  <a:gd name="connsiteY7" fmla="*/ 257664 h 311552"/>
                  <a:gd name="connsiteX8" fmla="*/ 56675 w 674976"/>
                  <a:gd name="connsiteY8" fmla="*/ 301402 h 311552"/>
                  <a:gd name="connsiteX9" fmla="*/ 42399 w 674976"/>
                  <a:gd name="connsiteY9" fmla="*/ 288473 h 311552"/>
                  <a:gd name="connsiteX10" fmla="*/ 0 w 674976"/>
                  <a:gd name="connsiteY10" fmla="*/ 232071 h 311552"/>
                  <a:gd name="connsiteX11" fmla="*/ 25679 w 674976"/>
                  <a:gd name="connsiteY11" fmla="*/ 180058 h 311552"/>
                  <a:gd name="connsiteX12" fmla="*/ 333712 w 674976"/>
                  <a:gd name="connsiteY12" fmla="*/ 0 h 3115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4976" h="311552">
                    <a:moveTo>
                      <a:pt x="333712" y="0"/>
                    </a:moveTo>
                    <a:cubicBezTo>
                      <a:pt x="461937" y="0"/>
                      <a:pt x="574988" y="71424"/>
                      <a:pt x="641745" y="180058"/>
                    </a:cubicBezTo>
                    <a:lnTo>
                      <a:pt x="674976" y="247367"/>
                    </a:lnTo>
                    <a:lnTo>
                      <a:pt x="644076" y="288473"/>
                    </a:lnTo>
                    <a:lnTo>
                      <a:pt x="618591" y="311552"/>
                    </a:lnTo>
                    <a:lnTo>
                      <a:pt x="614602" y="305537"/>
                    </a:lnTo>
                    <a:cubicBezTo>
                      <a:pt x="546489" y="219090"/>
                      <a:pt x="445909" y="164406"/>
                      <a:pt x="333712" y="164406"/>
                    </a:cubicBezTo>
                    <a:cubicBezTo>
                      <a:pt x="243955" y="164406"/>
                      <a:pt x="161633" y="199404"/>
                      <a:pt x="97420" y="257664"/>
                    </a:cubicBezTo>
                    <a:lnTo>
                      <a:pt x="56675" y="301402"/>
                    </a:lnTo>
                    <a:lnTo>
                      <a:pt x="42399" y="288473"/>
                    </a:lnTo>
                    <a:lnTo>
                      <a:pt x="0" y="232071"/>
                    </a:lnTo>
                    <a:lnTo>
                      <a:pt x="25679" y="180058"/>
                    </a:lnTo>
                    <a:cubicBezTo>
                      <a:pt x="92436" y="71424"/>
                      <a:pt x="205487" y="0"/>
                      <a:pt x="333712" y="0"/>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nodeType="afterGroup">
                            <p:stCondLst>
                              <p:cond delay="750"/>
                            </p:stCondLst>
                            <p:childTnLst>
                              <p:par>
                                <p:cTn id="9" presetID="22" presetClass="entr" presetSubtype="8"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left)">
                                      <p:cBhvr>
                                        <p:cTn id="11" dur="750"/>
                                        <p:tgtEl>
                                          <p:spTgt spid="51"/>
                                        </p:tgtEl>
                                      </p:cBhvr>
                                    </p:animEffect>
                                  </p:childTnLst>
                                </p:cTn>
                              </p:par>
                            </p:childTnLst>
                          </p:cTn>
                        </p:par>
                        <p:par>
                          <p:cTn id="12" fill="hold" nodeType="afterGroup">
                            <p:stCondLst>
                              <p:cond delay="1500"/>
                            </p:stCondLst>
                            <p:childTnLst>
                              <p:par>
                                <p:cTn id="13" presetID="16" presetClass="entr" presetSubtype="21"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barn(inVertical)">
                                      <p:cBhvr>
                                        <p:cTn id="15" dur="750"/>
                                        <p:tgtEl>
                                          <p:spTgt spid="57"/>
                                        </p:tgtEl>
                                      </p:cBhvr>
                                    </p:animEffect>
                                  </p:childTnLst>
                                </p:cTn>
                              </p:par>
                            </p:childTnLst>
                          </p:cTn>
                        </p:par>
                        <p:par>
                          <p:cTn id="16" fill="hold" nodeType="afterGroup">
                            <p:stCondLst>
                              <p:cond delay="2250"/>
                            </p:stCondLst>
                            <p:childTnLst>
                              <p:par>
                                <p:cTn id="17" presetID="16" presetClass="entr" presetSubtype="21"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barn(inVertical)">
                                      <p:cBhvr>
                                        <p:cTn id="19" dur="750"/>
                                        <p:tgtEl>
                                          <p:spTgt spid="68"/>
                                        </p:tgtEl>
                                      </p:cBhvr>
                                    </p:animEffect>
                                  </p:childTnLst>
                                </p:cTn>
                              </p:par>
                            </p:childTnLst>
                          </p:cTn>
                        </p:par>
                        <p:par>
                          <p:cTn id="20" fill="hold" nodeType="afterGroup">
                            <p:stCondLst>
                              <p:cond delay="3000"/>
                            </p:stCondLst>
                            <p:childTnLst>
                              <p:par>
                                <p:cTn id="21" presetID="16" presetClass="entr" presetSubtype="21"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inVertical)">
                                      <p:cBhvr>
                                        <p:cTn id="23" dur="750"/>
                                        <p:tgtEl>
                                          <p:spTgt spid="56"/>
                                        </p:tgtEl>
                                      </p:cBhvr>
                                    </p:animEffect>
                                  </p:childTnLst>
                                </p:cTn>
                              </p:par>
                            </p:childTnLst>
                          </p:cTn>
                        </p:par>
                        <p:par>
                          <p:cTn id="24" fill="hold" nodeType="afterGroup">
                            <p:stCondLst>
                              <p:cond delay="3750"/>
                            </p:stCondLst>
                            <p:childTnLst>
                              <p:par>
                                <p:cTn id="25" presetID="16" presetClass="entr" presetSubtype="21"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arn(inVertical)">
                                      <p:cBhvr>
                                        <p:cTn id="27"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1" name="组合 40"/>
          <p:cNvGrpSpPr/>
          <p:nvPr/>
        </p:nvGrpSpPr>
        <p:grpSpPr>
          <a:xfrm>
            <a:off x="1637298" y="2417046"/>
            <a:ext cx="6247641" cy="760692"/>
            <a:chOff x="1637298" y="2417046"/>
            <a:chExt cx="6247641" cy="760692"/>
          </a:xfrm>
        </p:grpSpPr>
        <p:grpSp>
          <p:nvGrpSpPr>
            <p:cNvPr id="40" name="组合 39"/>
            <p:cNvGrpSpPr/>
            <p:nvPr/>
          </p:nvGrpSpPr>
          <p:grpSpPr>
            <a:xfrm>
              <a:off x="2988395" y="2417046"/>
              <a:ext cx="4896544" cy="708025"/>
              <a:chOff x="1865455" y="980728"/>
              <a:chExt cx="4896544" cy="708025"/>
            </a:xfrm>
          </p:grpSpPr>
          <p:sp>
            <p:nvSpPr>
              <p:cNvPr id="8" name="文本框 7"/>
              <p:cNvSpPr txBox="1"/>
              <p:nvPr/>
            </p:nvSpPr>
            <p:spPr>
              <a:xfrm>
                <a:off x="2574772" y="1061725"/>
                <a:ext cx="3791423"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按时完成支部换届选举</a:t>
                </a:r>
                <a:endParaRPr lang="zh-CN" altLang="en-US" sz="2800" b="1">
                  <a:solidFill>
                    <a:schemeClr val="accent1"/>
                  </a:solidFill>
                  <a:cs typeface="+mn-ea"/>
                  <a:sym typeface="+mn-lt"/>
                </a:endParaRPr>
              </a:p>
            </p:txBody>
          </p:sp>
          <p:grpSp>
            <p:nvGrpSpPr>
              <p:cNvPr id="30" name="组合 29"/>
              <p:cNvGrpSpPr/>
              <p:nvPr/>
            </p:nvGrpSpPr>
            <p:grpSpPr>
              <a:xfrm>
                <a:off x="1865455" y="980728"/>
                <a:ext cx="4896544" cy="708025"/>
                <a:chOff x="1634679" y="2304983"/>
                <a:chExt cx="4896544" cy="708025"/>
              </a:xfrm>
            </p:grpSpPr>
            <p:grpSp>
              <p:nvGrpSpPr>
                <p:cNvPr id="31" name="组合 30"/>
                <p:cNvGrpSpPr/>
                <p:nvPr/>
              </p:nvGrpSpPr>
              <p:grpSpPr>
                <a:xfrm>
                  <a:off x="1634679" y="2304983"/>
                  <a:ext cx="855936" cy="708025"/>
                  <a:chOff x="2894793" y="2465581"/>
                  <a:chExt cx="855936" cy="708025"/>
                </a:xfrm>
              </p:grpSpPr>
              <p:sp>
                <p:nvSpPr>
                  <p:cNvPr id="33" name="椭圆 32"/>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6" name="文本框 36"/>
                  <p:cNvSpPr txBox="1"/>
                  <p:nvPr userDrawn="1"/>
                </p:nvSpPr>
                <p:spPr bwMode="auto">
                  <a:xfrm>
                    <a:off x="2903004" y="2465581"/>
                    <a:ext cx="847725" cy="708025"/>
                  </a:xfrm>
                  <a:prstGeom prst="rect">
                    <a:avLst/>
                  </a:prstGeom>
                  <a:noFill/>
                </p:spPr>
                <p:txBody>
                  <a:bodyPr>
                    <a:spAutoFit/>
                  </a:bodyPr>
                  <a:lstStyle/>
                  <a:p>
                    <a:pPr defTabSz="457200" fontAlgn="auto">
                      <a:spcBef>
                        <a:spcPct val="0"/>
                      </a:spcBef>
                      <a:spcAft>
                        <a:spcPct val="0"/>
                      </a:spcAft>
                      <a:defRPr/>
                    </a:pPr>
                    <a:r>
                      <a:rPr lang="en-US" altLang="zh-CN" sz="4000">
                        <a:solidFill>
                          <a:prstClr val="white"/>
                        </a:solidFill>
                        <a:cs typeface="+mn-ea"/>
                        <a:sym typeface="+mn-lt"/>
                      </a:rPr>
                      <a:t>2</a:t>
                    </a:r>
                    <a:endParaRPr lang="zh-CN" altLang="en-US" sz="4000">
                      <a:solidFill>
                        <a:prstClr val="white"/>
                      </a:solidFill>
                      <a:cs typeface="+mn-ea"/>
                      <a:sym typeface="+mn-lt"/>
                    </a:endParaRPr>
                  </a:p>
                </p:txBody>
              </p:sp>
            </p:grpSp>
            <p:cxnSp>
              <p:nvCxnSpPr>
                <p:cNvPr id="32" name="直接连接符 31"/>
                <p:cNvCxnSpPr/>
                <p:nvPr/>
              </p:nvCxnSpPr>
              <p:spPr bwMode="auto">
                <a:xfrm>
                  <a:off x="1948193" y="2909200"/>
                  <a:ext cx="4583030"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grpSp>
          <p:nvGrpSpPr>
            <p:cNvPr id="37" name="组合 36"/>
            <p:cNvGrpSpPr/>
            <p:nvPr/>
          </p:nvGrpSpPr>
          <p:grpSpPr>
            <a:xfrm>
              <a:off x="1637298" y="2417046"/>
              <a:ext cx="1351097" cy="760692"/>
              <a:chOff x="1354490" y="-129994"/>
              <a:chExt cx="1351097" cy="760692"/>
            </a:xfrm>
          </p:grpSpPr>
          <p:sp>
            <p:nvSpPr>
              <p:cNvPr id="38" name="矩形 37"/>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文本框 38"/>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a:t>
                </a:r>
                <a:r>
                  <a:rPr lang="zh-CN" altLang="en-US" sz="3600" b="1">
                    <a:solidFill>
                      <a:prstClr val="white"/>
                    </a:solidFill>
                    <a:cs typeface="+mn-ea"/>
                    <a:sym typeface="+mn-lt"/>
                  </a:rPr>
                  <a:t>二</a:t>
                </a: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nvGrpSpPr>
          <p:cNvPr id="45" name="组合 44"/>
          <p:cNvGrpSpPr/>
          <p:nvPr/>
        </p:nvGrpSpPr>
        <p:grpSpPr>
          <a:xfrm>
            <a:off x="1994719" y="3561398"/>
            <a:ext cx="6115876" cy="1864423"/>
            <a:chOff x="1994719" y="3561398"/>
            <a:chExt cx="6115876" cy="1864423"/>
          </a:xfrm>
        </p:grpSpPr>
        <p:sp>
          <p:nvSpPr>
            <p:cNvPr id="23" name="矩形 22"/>
            <p:cNvSpPr/>
            <p:nvPr/>
          </p:nvSpPr>
          <p:spPr>
            <a:xfrm>
              <a:off x="1994719" y="3680263"/>
              <a:ext cx="6115876" cy="1626695"/>
            </a:xfrm>
            <a:prstGeom prst="rect">
              <a:avLst/>
            </a:prstGeom>
            <a:ln>
              <a:noFill/>
            </a:ln>
          </p:spPr>
          <p:txBody>
            <a:bodyPr wrap="square" lIns="105571" tIns="52784" rIns="105571" bIns="52784">
              <a:spAutoFit/>
            </a:bodyPr>
            <a:lstStyle/>
            <a:p>
              <a:pPr fontAlgn="auto">
                <a:lnSpc>
                  <a:spcPct val="250000"/>
                </a:lnSpc>
                <a:spcBef>
                  <a:spcPct val="0"/>
                </a:spcBef>
                <a:spcAft>
                  <a:spcPct val="0"/>
                </a:spcAft>
                <a:defRPr/>
              </a:pPr>
              <a:r>
                <a:rPr lang="zh-CN" altLang="zh-CN" sz="1400">
                  <a:solidFill>
                    <a:srgbClr val="929090">
                      <a:lumMod val="10000"/>
                    </a:srgbClr>
                  </a:solidFill>
                  <a:cs typeface="+mn-ea"/>
                  <a:sym typeface="+mn-lt"/>
                </a:rPr>
                <a:t>督促指导下属××家基层党支部完成换届选举，进一步选优配强基层单位支部支委成员，同时督促各基层党支部以提升组织力为着力点，以开展党建示范创建活动为契机加强支部规范化建设，严格落实</a:t>
              </a:r>
              <a:r>
                <a:rPr lang="en-US" altLang="zh-CN" sz="1400">
                  <a:solidFill>
                    <a:srgbClr val="929090">
                      <a:lumMod val="10000"/>
                    </a:srgbClr>
                  </a:solidFill>
                  <a:cs typeface="+mn-ea"/>
                  <a:sym typeface="+mn-lt"/>
                </a:rPr>
                <a:t>“</a:t>
              </a:r>
              <a:r>
                <a:rPr lang="zh-CN" altLang="zh-CN" sz="1400">
                  <a:solidFill>
                    <a:srgbClr val="929090">
                      <a:lumMod val="10000"/>
                    </a:srgbClr>
                  </a:solidFill>
                  <a:cs typeface="+mn-ea"/>
                  <a:sym typeface="+mn-lt"/>
                </a:rPr>
                <a:t>三会一课</a:t>
              </a:r>
              <a:r>
                <a:rPr lang="en-US" altLang="zh-CN" sz="1400">
                  <a:solidFill>
                    <a:srgbClr val="929090">
                      <a:lumMod val="10000"/>
                    </a:srgbClr>
                  </a:solidFill>
                  <a:cs typeface="+mn-ea"/>
                  <a:sym typeface="+mn-lt"/>
                </a:rPr>
                <a:t>”</a:t>
              </a:r>
              <a:r>
                <a:rPr lang="zh-CN" altLang="zh-CN" sz="1400">
                  <a:solidFill>
                    <a:srgbClr val="929090">
                      <a:lumMod val="10000"/>
                    </a:srgbClr>
                  </a:solidFill>
                  <a:cs typeface="+mn-ea"/>
                  <a:sym typeface="+mn-lt"/>
                </a:rPr>
                <a:t>等党内制度。</a:t>
              </a:r>
              <a:endParaRPr lang="zh-CN" altLang="zh-CN" sz="1400">
                <a:solidFill>
                  <a:srgbClr val="929090">
                    <a:lumMod val="10000"/>
                  </a:srgbClr>
                </a:solidFill>
                <a:cs typeface="+mn-ea"/>
                <a:sym typeface="+mn-lt"/>
              </a:endParaRPr>
            </a:p>
          </p:txBody>
        </p:sp>
        <p:cxnSp>
          <p:nvCxnSpPr>
            <p:cNvPr id="42" name="直接连接符 41"/>
            <p:cNvCxnSpPr/>
            <p:nvPr/>
          </p:nvCxnSpPr>
          <p:spPr bwMode="auto">
            <a:xfrm flipH="1">
              <a:off x="1994719" y="3561398"/>
              <a:ext cx="0" cy="1864423"/>
            </a:xfrm>
            <a:prstGeom prst="line">
              <a:avLst/>
            </a:prstGeom>
            <a:solidFill>
              <a:schemeClr val="accent1"/>
            </a:solidFill>
            <a:ln w="28575" cap="flat" cmpd="sng" algn="ctr">
              <a:solidFill>
                <a:schemeClr val="accent1"/>
              </a:solidFill>
              <a:prstDash val="solid"/>
              <a:round/>
              <a:headEnd type="none" w="med" len="med"/>
              <a:tailEnd type="none" w="med" len="med"/>
            </a:ln>
          </p:spPr>
        </p:cxnSp>
      </p:grpSp>
      <p:pic>
        <p:nvPicPr>
          <p:cNvPr id="44" name="图片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72386">
            <a:off x="7764383" y="2573927"/>
            <a:ext cx="3268497" cy="3268497"/>
          </a:xfrm>
          <a:prstGeom prst="rect">
            <a:avLst/>
          </a:prstGeom>
        </p:spPr>
      </p:pic>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5"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750"/>
                                        <p:tgtEl>
                                          <p:spTgt spid="44"/>
                                        </p:tgtEl>
                                      </p:cBhvr>
                                    </p:animEffect>
                                    <p:anim calcmode="lin" valueType="num">
                                      <p:cBhvr>
                                        <p:cTn id="8" dur="750" fill="hold"/>
                                        <p:tgtEl>
                                          <p:spTgt spid="44"/>
                                        </p:tgtEl>
                                        <p:attrNameLst>
                                          <p:attrName>ppt_w</p:attrName>
                                        </p:attrNameLst>
                                      </p:cBhvr>
                                      <p:tavLst>
                                        <p:tav tm="0" fmla="#ppt_w*sin(2.5*pi*$)">
                                          <p:val>
                                            <p:fltVal val="0"/>
                                          </p:val>
                                        </p:tav>
                                        <p:tav tm="100000">
                                          <p:val>
                                            <p:fltVal val="1"/>
                                          </p:val>
                                        </p:tav>
                                      </p:tavLst>
                                    </p:anim>
                                    <p:anim calcmode="lin" valueType="num">
                                      <p:cBhvr>
                                        <p:cTn id="9" dur="750" fill="hold"/>
                                        <p:tgtEl>
                                          <p:spTgt spid="44"/>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750"/>
                            </p:stCondLst>
                            <p:childTnLst>
                              <p:par>
                                <p:cTn id="11" presetID="22" presetClass="entr" presetSubtype="8"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750"/>
                                        <p:tgtEl>
                                          <p:spTgt spid="41"/>
                                        </p:tgtEl>
                                      </p:cBhvr>
                                    </p:animEffect>
                                  </p:childTnLst>
                                </p:cTn>
                              </p:par>
                            </p:childTnLst>
                          </p:cTn>
                        </p:par>
                        <p:par>
                          <p:cTn id="14" fill="hold" nodeType="afterGroup">
                            <p:stCondLst>
                              <p:cond delay="1500"/>
                            </p:stCondLst>
                            <p:childTnLst>
                              <p:par>
                                <p:cTn id="15" presetID="16" presetClass="entr" presetSubtype="42"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outHorizontal)">
                                      <p:cBhvr>
                                        <p:cTn id="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矩形 41"/>
          <p:cNvSpPr/>
          <p:nvPr/>
        </p:nvSpPr>
        <p:spPr>
          <a:xfrm>
            <a:off x="4600153" y="2916951"/>
            <a:ext cx="6491961" cy="461665"/>
          </a:xfrm>
          <a:prstGeom prst="rect">
            <a:avLst/>
          </a:prstGeom>
        </p:spPr>
        <p:txBody>
          <a:bodyPr wrap="square">
            <a:spAutoFit/>
          </a:bodyPr>
          <a:lstStyle/>
          <a:p>
            <a:pPr algn="ctr" fontAlgn="auto">
              <a:spcBef>
                <a:spcPct val="0"/>
              </a:spcBef>
              <a:spcAft>
                <a:spcPct val="0"/>
              </a:spcAft>
              <a:defRPr/>
            </a:pPr>
            <a:r>
              <a:rPr lang="en-US" altLang="zh-CN" sz="2400" b="1">
                <a:solidFill>
                  <a:schemeClr val="accent1"/>
                </a:solidFill>
                <a:cs typeface="+mn-ea"/>
                <a:sym typeface="+mn-lt"/>
              </a:rPr>
              <a:t>《××</a:t>
            </a:r>
            <a:r>
              <a:rPr lang="zh-CN" altLang="en-US" sz="2400" b="1">
                <a:solidFill>
                  <a:schemeClr val="accent1"/>
                </a:solidFill>
                <a:cs typeface="+mn-ea"/>
                <a:sym typeface="+mn-lt"/>
              </a:rPr>
              <a:t>领导干部调查研究工作管理办法</a:t>
            </a:r>
            <a:r>
              <a:rPr lang="en-US" altLang="zh-CN" sz="2400" b="1">
                <a:solidFill>
                  <a:schemeClr val="accent1"/>
                </a:solidFill>
                <a:cs typeface="+mn-ea"/>
                <a:sym typeface="+mn-lt"/>
              </a:rPr>
              <a:t>》</a:t>
            </a:r>
            <a:endParaRPr lang="en-US" altLang="zh-CN" sz="2400" b="1">
              <a:solidFill>
                <a:schemeClr val="accent1"/>
              </a:solidFill>
              <a:cs typeface="+mn-ea"/>
              <a:sym typeface="+mn-lt"/>
            </a:endParaRPr>
          </a:p>
        </p:txBody>
      </p:sp>
      <p:grpSp>
        <p:nvGrpSpPr>
          <p:cNvPr id="18" name="组合 17"/>
          <p:cNvGrpSpPr/>
          <p:nvPr/>
        </p:nvGrpSpPr>
        <p:grpSpPr>
          <a:xfrm>
            <a:off x="7085514" y="3737046"/>
            <a:ext cx="2743737" cy="1328319"/>
            <a:chOff x="7085514" y="3737046"/>
            <a:chExt cx="2743737" cy="1328319"/>
          </a:xfrm>
        </p:grpSpPr>
        <p:sp>
          <p:nvSpPr>
            <p:cNvPr id="29" name="矩形 28"/>
            <p:cNvSpPr/>
            <p:nvPr/>
          </p:nvSpPr>
          <p:spPr>
            <a:xfrm>
              <a:off x="7085514" y="3737046"/>
              <a:ext cx="1521240" cy="553875"/>
            </a:xfrm>
            <a:prstGeom prst="rect">
              <a:avLst/>
            </a:prstGeom>
          </p:spPr>
          <p:txBody>
            <a:bodyPr wrap="square" lIns="121798" tIns="60899" rIns="121798" bIns="60899">
              <a:spAutoFit/>
            </a:bodyPr>
            <a:lstStyle/>
            <a:p>
              <a:pPr algn="ctr" fontAlgn="auto">
                <a:spcBef>
                  <a:spcPct val="0"/>
                </a:spcBef>
                <a:spcAft>
                  <a:spcPct val="0"/>
                </a:spcAft>
                <a:defRPr/>
              </a:pPr>
              <a:r>
                <a:rPr lang="zh-CN" altLang="en-US" sz="2800" b="1">
                  <a:solidFill>
                    <a:schemeClr val="accent1"/>
                  </a:solidFill>
                  <a:cs typeface="+mn-ea"/>
                  <a:sym typeface="+mn-lt"/>
                </a:rPr>
                <a:t>管人</a:t>
              </a:r>
              <a:endParaRPr lang="zh-CN" altLang="en-US" sz="2800" b="1">
                <a:solidFill>
                  <a:schemeClr val="accent1"/>
                </a:solidFill>
                <a:cs typeface="+mn-ea"/>
                <a:sym typeface="+mn-lt"/>
              </a:endParaRPr>
            </a:p>
          </p:txBody>
        </p:sp>
        <p:sp>
          <p:nvSpPr>
            <p:cNvPr id="34" name="矩形 33"/>
            <p:cNvSpPr/>
            <p:nvPr/>
          </p:nvSpPr>
          <p:spPr>
            <a:xfrm>
              <a:off x="7244045" y="4511490"/>
              <a:ext cx="1164007" cy="553875"/>
            </a:xfrm>
            <a:prstGeom prst="rect">
              <a:avLst/>
            </a:prstGeom>
          </p:spPr>
          <p:txBody>
            <a:bodyPr wrap="square" lIns="121798" tIns="60899" rIns="121798" bIns="60899">
              <a:spAutoFit/>
            </a:bodyPr>
            <a:lstStyle/>
            <a:p>
              <a:pPr algn="ctr" fontAlgn="auto">
                <a:spcBef>
                  <a:spcPct val="0"/>
                </a:spcBef>
                <a:spcAft>
                  <a:spcPct val="0"/>
                </a:spcAft>
                <a:defRPr/>
              </a:pPr>
              <a:r>
                <a:rPr lang="zh-CN" altLang="en-US" sz="2800" b="1">
                  <a:solidFill>
                    <a:schemeClr val="accent1"/>
                  </a:solidFill>
                  <a:cs typeface="+mn-ea"/>
                  <a:sym typeface="+mn-lt"/>
                </a:rPr>
                <a:t>管事</a:t>
              </a:r>
              <a:endParaRPr lang="zh-CN" altLang="en-US" sz="2800" b="1">
                <a:solidFill>
                  <a:schemeClr val="accent1"/>
                </a:solidFill>
                <a:cs typeface="+mn-ea"/>
                <a:sym typeface="+mn-lt"/>
              </a:endParaRPr>
            </a:p>
          </p:txBody>
        </p:sp>
        <p:sp>
          <p:nvSpPr>
            <p:cNvPr id="39" name="矩形 38"/>
            <p:cNvSpPr/>
            <p:nvPr/>
          </p:nvSpPr>
          <p:spPr>
            <a:xfrm>
              <a:off x="8665244" y="3789040"/>
              <a:ext cx="1164007" cy="553875"/>
            </a:xfrm>
            <a:prstGeom prst="rect">
              <a:avLst/>
            </a:prstGeom>
          </p:spPr>
          <p:txBody>
            <a:bodyPr wrap="square" lIns="121798" tIns="60899" rIns="121798" bIns="60899">
              <a:spAutoFit/>
            </a:bodyPr>
            <a:lstStyle/>
            <a:p>
              <a:pPr algn="ctr" fontAlgn="auto">
                <a:spcBef>
                  <a:spcPct val="0"/>
                </a:spcBef>
                <a:spcAft>
                  <a:spcPct val="0"/>
                </a:spcAft>
                <a:defRPr/>
              </a:pPr>
              <a:r>
                <a:rPr lang="zh-CN" altLang="en-US" sz="2800" b="1">
                  <a:solidFill>
                    <a:schemeClr val="accent1"/>
                  </a:solidFill>
                  <a:cs typeface="+mn-ea"/>
                  <a:sym typeface="+mn-lt"/>
                </a:rPr>
                <a:t>管财</a:t>
              </a:r>
              <a:endParaRPr lang="zh-CN" altLang="en-US" sz="2800" b="1">
                <a:solidFill>
                  <a:schemeClr val="accent1"/>
                </a:solidFill>
                <a:cs typeface="+mn-ea"/>
                <a:sym typeface="+mn-lt"/>
              </a:endParaRPr>
            </a:p>
          </p:txBody>
        </p:sp>
        <p:sp>
          <p:nvSpPr>
            <p:cNvPr id="46" name="矩形 45"/>
            <p:cNvSpPr/>
            <p:nvPr/>
          </p:nvSpPr>
          <p:spPr>
            <a:xfrm>
              <a:off x="8665244" y="4511490"/>
              <a:ext cx="1164007" cy="553875"/>
            </a:xfrm>
            <a:prstGeom prst="rect">
              <a:avLst/>
            </a:prstGeom>
          </p:spPr>
          <p:txBody>
            <a:bodyPr wrap="square" lIns="121798" tIns="60899" rIns="121798" bIns="60899">
              <a:spAutoFit/>
            </a:bodyPr>
            <a:lstStyle/>
            <a:p>
              <a:pPr algn="ctr" fontAlgn="auto">
                <a:spcBef>
                  <a:spcPct val="0"/>
                </a:spcBef>
                <a:spcAft>
                  <a:spcPct val="0"/>
                </a:spcAft>
                <a:defRPr/>
              </a:pPr>
              <a:r>
                <a:rPr lang="zh-CN" altLang="en-US" sz="2800" b="1">
                  <a:solidFill>
                    <a:schemeClr val="accent1"/>
                  </a:solidFill>
                  <a:cs typeface="+mn-ea"/>
                  <a:sym typeface="+mn-lt"/>
                </a:rPr>
                <a:t>管物</a:t>
              </a:r>
              <a:endParaRPr lang="zh-CN" altLang="en-US" sz="2800" b="1">
                <a:solidFill>
                  <a:schemeClr val="accent1"/>
                </a:solidFill>
                <a:cs typeface="+mn-ea"/>
                <a:sym typeface="+mn-lt"/>
              </a:endParaRPr>
            </a:p>
          </p:txBody>
        </p:sp>
      </p:grpSp>
      <p:sp>
        <p:nvSpPr>
          <p:cNvPr id="49" name="矩形 48"/>
          <p:cNvSpPr/>
          <p:nvPr/>
        </p:nvSpPr>
        <p:spPr>
          <a:xfrm>
            <a:off x="2065428" y="5229200"/>
            <a:ext cx="8067495" cy="616803"/>
          </a:xfrm>
          <a:prstGeom prst="rect">
            <a:avLst/>
          </a:prstGeom>
        </p:spPr>
        <p:txBody>
          <a:bodyPr wrap="square" lIns="105571" tIns="52784" rIns="105571" bIns="52784">
            <a:spAutoFit/>
          </a:bodyPr>
          <a:lstStyle/>
          <a:p>
            <a:pPr fontAlgn="auto">
              <a:lnSpc>
                <a:spcPts val="2100"/>
              </a:lnSpc>
              <a:spcBef>
                <a:spcPct val="0"/>
              </a:spcBef>
              <a:spcAft>
                <a:spcPct val="0"/>
              </a:spcAft>
              <a:buClr>
                <a:srgbClr val="C00000"/>
              </a:buClr>
              <a:defRPr/>
            </a:pPr>
            <a:r>
              <a:rPr lang="zh-CN" altLang="en-US" sz="1400">
                <a:solidFill>
                  <a:srgbClr val="929090">
                    <a:lumMod val="10000"/>
                  </a:srgbClr>
                </a:solidFill>
                <a:cs typeface="+mn-ea"/>
                <a:sym typeface="+mn-lt"/>
              </a:rPr>
              <a:t>结合工作实际，修订</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党委工作规则</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三重一大”决策实施办法</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理论中心组学习制度</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。研究出台</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领导干部调查研究工作管理办法</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退休党员教育管理服务管理办法</a:t>
            </a:r>
            <a:r>
              <a:rPr lang="en-US" altLang="zh-CN" sz="1400">
                <a:solidFill>
                  <a:srgbClr val="929090">
                    <a:lumMod val="10000"/>
                  </a:srgbClr>
                </a:solidFill>
                <a:cs typeface="+mn-ea"/>
                <a:sym typeface="+mn-lt"/>
              </a:rPr>
              <a:t>》</a:t>
            </a:r>
            <a:endParaRPr lang="zh-CN" altLang="en-US" sz="1400">
              <a:solidFill>
                <a:srgbClr val="929090">
                  <a:lumMod val="10000"/>
                </a:srgbClr>
              </a:solidFill>
              <a:cs typeface="+mn-ea"/>
              <a:sym typeface="+mn-lt"/>
            </a:endParaRPr>
          </a:p>
        </p:txBody>
      </p:sp>
      <p:grpSp>
        <p:nvGrpSpPr>
          <p:cNvPr id="17" name="组合 16"/>
          <p:cNvGrpSpPr/>
          <p:nvPr/>
        </p:nvGrpSpPr>
        <p:grpSpPr>
          <a:xfrm>
            <a:off x="1290646" y="2075237"/>
            <a:ext cx="6247641" cy="760692"/>
            <a:chOff x="1637298" y="2417046"/>
            <a:chExt cx="6247641" cy="760692"/>
          </a:xfrm>
        </p:grpSpPr>
        <p:sp>
          <p:nvSpPr>
            <p:cNvPr id="8" name="文本框 7"/>
            <p:cNvSpPr txBox="1"/>
            <p:nvPr/>
          </p:nvSpPr>
          <p:spPr>
            <a:xfrm>
              <a:off x="3667431" y="2512239"/>
              <a:ext cx="3070071"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不断健全完善制度</a:t>
              </a:r>
              <a:endParaRPr lang="zh-CN" altLang="en-US" sz="2800" b="1">
                <a:solidFill>
                  <a:schemeClr val="accent1"/>
                </a:solidFill>
                <a:cs typeface="+mn-ea"/>
                <a:sym typeface="+mn-lt"/>
              </a:endParaRPr>
            </a:p>
          </p:txBody>
        </p:sp>
        <p:grpSp>
          <p:nvGrpSpPr>
            <p:cNvPr id="60" name="组合 59"/>
            <p:cNvGrpSpPr/>
            <p:nvPr/>
          </p:nvGrpSpPr>
          <p:grpSpPr>
            <a:xfrm>
              <a:off x="1637298" y="2417046"/>
              <a:ext cx="6247641" cy="760692"/>
              <a:chOff x="1637298" y="2417046"/>
              <a:chExt cx="6247641" cy="760692"/>
            </a:xfrm>
          </p:grpSpPr>
          <p:grpSp>
            <p:nvGrpSpPr>
              <p:cNvPr id="66" name="组合 65"/>
              <p:cNvGrpSpPr/>
              <p:nvPr/>
            </p:nvGrpSpPr>
            <p:grpSpPr>
              <a:xfrm>
                <a:off x="2988395" y="2417046"/>
                <a:ext cx="4896544" cy="708025"/>
                <a:chOff x="1634679" y="2304983"/>
                <a:chExt cx="4896544" cy="708025"/>
              </a:xfrm>
            </p:grpSpPr>
            <p:grpSp>
              <p:nvGrpSpPr>
                <p:cNvPr id="67" name="组合 66"/>
                <p:cNvGrpSpPr/>
                <p:nvPr/>
              </p:nvGrpSpPr>
              <p:grpSpPr>
                <a:xfrm>
                  <a:off x="1634679" y="2304983"/>
                  <a:ext cx="855936" cy="708025"/>
                  <a:chOff x="2894793" y="2465581"/>
                  <a:chExt cx="855936" cy="708025"/>
                </a:xfrm>
              </p:grpSpPr>
              <p:sp>
                <p:nvSpPr>
                  <p:cNvPr id="69" name="椭圆 68"/>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0" name="文本框 36"/>
                  <p:cNvSpPr txBox="1"/>
                  <p:nvPr userDrawn="1"/>
                </p:nvSpPr>
                <p:spPr bwMode="auto">
                  <a:xfrm>
                    <a:off x="2903004" y="2465581"/>
                    <a:ext cx="847725" cy="708025"/>
                  </a:xfrm>
                  <a:prstGeom prst="rect">
                    <a:avLst/>
                  </a:prstGeom>
                  <a:noFill/>
                </p:spPr>
                <p:txBody>
                  <a:bodyPr>
                    <a:spAutoFit/>
                  </a:bodyPr>
                  <a:lstStyle/>
                  <a:p>
                    <a:pPr defTabSz="457200" fontAlgn="auto">
                      <a:spcBef>
                        <a:spcPct val="0"/>
                      </a:spcBef>
                      <a:spcAft>
                        <a:spcPct val="0"/>
                      </a:spcAft>
                      <a:defRPr/>
                    </a:pPr>
                    <a:r>
                      <a:rPr lang="en-US" altLang="zh-CN" sz="4000">
                        <a:solidFill>
                          <a:prstClr val="white"/>
                        </a:solidFill>
                        <a:cs typeface="+mn-ea"/>
                        <a:sym typeface="+mn-lt"/>
                      </a:rPr>
                      <a:t>3</a:t>
                    </a:r>
                    <a:endParaRPr lang="zh-CN" altLang="en-US" sz="4000">
                      <a:solidFill>
                        <a:prstClr val="white"/>
                      </a:solidFill>
                      <a:cs typeface="+mn-ea"/>
                      <a:sym typeface="+mn-lt"/>
                    </a:endParaRPr>
                  </a:p>
                </p:txBody>
              </p:sp>
            </p:grpSp>
            <p:cxnSp>
              <p:nvCxnSpPr>
                <p:cNvPr id="68" name="直接连接符 67"/>
                <p:cNvCxnSpPr/>
                <p:nvPr/>
              </p:nvCxnSpPr>
              <p:spPr bwMode="auto">
                <a:xfrm>
                  <a:off x="1948193" y="2909200"/>
                  <a:ext cx="4583030"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62" name="组合 61"/>
              <p:cNvGrpSpPr/>
              <p:nvPr/>
            </p:nvGrpSpPr>
            <p:grpSpPr>
              <a:xfrm>
                <a:off x="1637298" y="2417046"/>
                <a:ext cx="1351097" cy="760692"/>
                <a:chOff x="1354490" y="-129994"/>
                <a:chExt cx="1351097" cy="760692"/>
              </a:xfrm>
            </p:grpSpPr>
            <p:sp>
              <p:nvSpPr>
                <p:cNvPr id="63" name="矩形 62"/>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4" name="文本框 63"/>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a:t>
                  </a:r>
                  <a:r>
                    <a:rPr lang="zh-CN" altLang="en-US" sz="3600" b="1">
                      <a:solidFill>
                        <a:prstClr val="white"/>
                      </a:solidFill>
                      <a:cs typeface="+mn-ea"/>
                      <a:sym typeface="+mn-lt"/>
                    </a:rPr>
                    <a:t>二</a:t>
                  </a: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pic>
        <p:nvPicPr>
          <p:cNvPr id="71" name="图片 70" descr="图标&#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67382">
            <a:off x="1295862" y="2378024"/>
            <a:ext cx="3070256" cy="3070256"/>
          </a:xfrm>
          <a:prstGeom prst="rect">
            <a:avLst/>
          </a:prstGeom>
        </p:spPr>
      </p:pic>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750"/>
                                        <p:tgtEl>
                                          <p:spTgt spid="17"/>
                                        </p:tgtEl>
                                      </p:cBhvr>
                                    </p:animEffect>
                                  </p:childTnLst>
                                </p:cTn>
                              </p:par>
                            </p:childTnLst>
                          </p:cTn>
                        </p:par>
                        <p:par>
                          <p:cTn id="8" fill="hold" nodeType="afterGroup">
                            <p:stCondLst>
                              <p:cond delay="750"/>
                            </p:stCondLst>
                            <p:childTnLst>
                              <p:par>
                                <p:cTn id="9" presetID="31"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750" fill="hold"/>
                                        <p:tgtEl>
                                          <p:spTgt spid="71"/>
                                        </p:tgtEl>
                                        <p:attrNameLst>
                                          <p:attrName>ppt_w</p:attrName>
                                        </p:attrNameLst>
                                      </p:cBhvr>
                                      <p:tavLst>
                                        <p:tav tm="0">
                                          <p:val>
                                            <p:fltVal val="0"/>
                                          </p:val>
                                        </p:tav>
                                        <p:tav tm="100000">
                                          <p:val>
                                            <p:strVal val="#ppt_w"/>
                                          </p:val>
                                        </p:tav>
                                      </p:tavLst>
                                    </p:anim>
                                    <p:anim calcmode="lin" valueType="num">
                                      <p:cBhvr>
                                        <p:cTn id="12" dur="750" fill="hold"/>
                                        <p:tgtEl>
                                          <p:spTgt spid="71"/>
                                        </p:tgtEl>
                                        <p:attrNameLst>
                                          <p:attrName>ppt_h</p:attrName>
                                        </p:attrNameLst>
                                      </p:cBhvr>
                                      <p:tavLst>
                                        <p:tav tm="0">
                                          <p:val>
                                            <p:fltVal val="0"/>
                                          </p:val>
                                        </p:tav>
                                        <p:tav tm="100000">
                                          <p:val>
                                            <p:strVal val="#ppt_h"/>
                                          </p:val>
                                        </p:tav>
                                      </p:tavLst>
                                    </p:anim>
                                    <p:anim calcmode="lin" valueType="num">
                                      <p:cBhvr>
                                        <p:cTn id="13" dur="750" fill="hold"/>
                                        <p:tgtEl>
                                          <p:spTgt spid="71"/>
                                        </p:tgtEl>
                                        <p:attrNameLst>
                                          <p:attrName>style.rotation</p:attrName>
                                        </p:attrNameLst>
                                      </p:cBhvr>
                                      <p:tavLst>
                                        <p:tav tm="0">
                                          <p:val>
                                            <p:fltVal val="90"/>
                                          </p:val>
                                        </p:tav>
                                        <p:tav tm="100000">
                                          <p:val>
                                            <p:fltVal val="0"/>
                                          </p:val>
                                        </p:tav>
                                      </p:tavLst>
                                    </p:anim>
                                    <p:animEffect transition="in" filter="fade">
                                      <p:cBhvr>
                                        <p:cTn id="14" dur="750"/>
                                        <p:tgtEl>
                                          <p:spTgt spid="71"/>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750"/>
                                        <p:tgtEl>
                                          <p:spTgt spid="42"/>
                                        </p:tgtEl>
                                      </p:cBhvr>
                                    </p:animEffect>
                                  </p:childTnLst>
                                </p:cTn>
                              </p:par>
                            </p:childTnLst>
                          </p:cTn>
                        </p:par>
                        <p:par>
                          <p:cTn id="19" fill="hold" nodeType="afterGroup">
                            <p:stCondLst>
                              <p:cond delay="2250"/>
                            </p:stCondLst>
                            <p:childTnLst>
                              <p:par>
                                <p:cTn id="20" presetID="6" presetClass="entr" presetSubtype="3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out)">
                                      <p:cBhvr>
                                        <p:cTn id="22" dur="750"/>
                                        <p:tgtEl>
                                          <p:spTgt spid="18"/>
                                        </p:tgtEl>
                                      </p:cBhvr>
                                    </p:animEffect>
                                  </p:childTnLst>
                                </p:cTn>
                              </p:par>
                            </p:childTnLst>
                          </p:cTn>
                        </p:par>
                        <p:par>
                          <p:cTn id="23" fill="hold" nodeType="afterGroup">
                            <p:stCondLst>
                              <p:cond delay="3000"/>
                            </p:stCondLst>
                            <p:childTnLst>
                              <p:par>
                                <p:cTn id="24" presetID="16" presetClass="entr" presetSubtype="21"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21"/>
          <p:cNvGrpSpPr/>
          <p:nvPr/>
        </p:nvGrpSpPr>
        <p:grpSpPr>
          <a:xfrm>
            <a:off x="996873" y="2125732"/>
            <a:ext cx="1347788" cy="708025"/>
            <a:chOff x="1792456" y="746834"/>
            <a:chExt cx="1347836" cy="707886"/>
          </a:xfrm>
        </p:grpSpPr>
        <p:sp>
          <p:nvSpPr>
            <p:cNvPr id="14" name="文本框 27"/>
            <p:cNvSpPr txBox="1"/>
            <p:nvPr userDrawn="1"/>
          </p:nvSpPr>
          <p:spPr>
            <a:xfrm>
              <a:off x="1792456" y="919608"/>
              <a:ext cx="1347836" cy="400031"/>
            </a:xfrm>
            <a:prstGeom prst="rect">
              <a:avLst/>
            </a:prstGeom>
            <a:noFill/>
          </p:spPr>
          <p:txBody>
            <a:bodyPr>
              <a:spAutoFit/>
            </a:bodyPr>
            <a:lstStyle/>
            <a:p>
              <a:pPr algn="r" defTabSz="457200" fontAlgn="auto">
                <a:spcBef>
                  <a:spcPct val="0"/>
                </a:spcBef>
                <a:spcAft>
                  <a:spcPct val="0"/>
                </a:spcAft>
                <a:defRPr/>
              </a:pPr>
              <a:r>
                <a:rPr lang="zh-CN" altLang="en-US" sz="2000">
                  <a:solidFill>
                    <a:prstClr val="white"/>
                  </a:solidFill>
                  <a:cs typeface="+mn-ea"/>
                  <a:sym typeface="+mn-lt"/>
                </a:rPr>
                <a:t>第四</a:t>
              </a:r>
              <a:endParaRPr lang="zh-CN" altLang="en-US" sz="2000">
                <a:solidFill>
                  <a:prstClr val="white"/>
                </a:solidFill>
                <a:cs typeface="+mn-ea"/>
                <a:sym typeface="+mn-lt"/>
              </a:endParaRPr>
            </a:p>
          </p:txBody>
        </p:sp>
        <p:sp>
          <p:nvSpPr>
            <p:cNvPr id="15" name="文本框 36"/>
            <p:cNvSpPr txBox="1"/>
            <p:nvPr userDrawn="1"/>
          </p:nvSpPr>
          <p:spPr>
            <a:xfrm>
              <a:off x="2042497" y="746834"/>
              <a:ext cx="847755" cy="707886"/>
            </a:xfrm>
            <a:prstGeom prst="rect">
              <a:avLst/>
            </a:prstGeom>
            <a:noFill/>
          </p:spPr>
          <p:txBody>
            <a:bodyPr>
              <a:spAutoFit/>
            </a:bodyPr>
            <a:lstStyle/>
            <a:p>
              <a:pPr defTabSz="457200" fontAlgn="auto">
                <a:spcBef>
                  <a:spcPct val="0"/>
                </a:spcBef>
                <a:spcAft>
                  <a:spcPct val="0"/>
                </a:spcAft>
                <a:defRPr/>
              </a:pPr>
              <a:r>
                <a:rPr lang="en-US" altLang="zh-CN" sz="4000">
                  <a:solidFill>
                    <a:prstClr val="white"/>
                  </a:solidFill>
                  <a:cs typeface="+mn-ea"/>
                  <a:sym typeface="+mn-lt"/>
                </a:rPr>
                <a:t>4</a:t>
              </a:r>
              <a:endParaRPr lang="zh-CN" altLang="en-US" sz="4000">
                <a:solidFill>
                  <a:prstClr val="white"/>
                </a:solidFill>
                <a:cs typeface="+mn-ea"/>
                <a:sym typeface="+mn-lt"/>
              </a:endParaRPr>
            </a:p>
          </p:txBody>
        </p:sp>
      </p:grpSp>
      <p:grpSp>
        <p:nvGrpSpPr>
          <p:cNvPr id="16" name="组合 15"/>
          <p:cNvGrpSpPr/>
          <p:nvPr/>
        </p:nvGrpSpPr>
        <p:grpSpPr>
          <a:xfrm>
            <a:off x="2990287" y="1845314"/>
            <a:ext cx="6217777" cy="760692"/>
            <a:chOff x="2617702" y="1272039"/>
            <a:chExt cx="6217777" cy="760692"/>
          </a:xfrm>
        </p:grpSpPr>
        <p:grpSp>
          <p:nvGrpSpPr>
            <p:cNvPr id="2" name="组合 1"/>
            <p:cNvGrpSpPr/>
            <p:nvPr/>
          </p:nvGrpSpPr>
          <p:grpSpPr>
            <a:xfrm>
              <a:off x="3938935" y="1278644"/>
              <a:ext cx="4896544" cy="708025"/>
              <a:chOff x="3938935" y="1278644"/>
              <a:chExt cx="4896544" cy="708025"/>
            </a:xfrm>
          </p:grpSpPr>
          <p:sp>
            <p:nvSpPr>
              <p:cNvPr id="8" name="文本框 7"/>
              <p:cNvSpPr txBox="1"/>
              <p:nvPr/>
            </p:nvSpPr>
            <p:spPr>
              <a:xfrm>
                <a:off x="4757133" y="1374554"/>
                <a:ext cx="3430747"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坚持贯彻民主集中制</a:t>
                </a:r>
                <a:endParaRPr lang="zh-CN" altLang="en-US" sz="2800" b="1">
                  <a:solidFill>
                    <a:schemeClr val="accent1"/>
                  </a:solidFill>
                  <a:cs typeface="+mn-ea"/>
                  <a:sym typeface="+mn-lt"/>
                </a:endParaRPr>
              </a:p>
            </p:txBody>
          </p:sp>
          <p:grpSp>
            <p:nvGrpSpPr>
              <p:cNvPr id="45" name="组合 44"/>
              <p:cNvGrpSpPr/>
              <p:nvPr/>
            </p:nvGrpSpPr>
            <p:grpSpPr>
              <a:xfrm>
                <a:off x="3938935" y="1278644"/>
                <a:ext cx="4896544" cy="708025"/>
                <a:chOff x="1634679" y="2304983"/>
                <a:chExt cx="4896544" cy="708025"/>
              </a:xfrm>
            </p:grpSpPr>
            <p:grpSp>
              <p:nvGrpSpPr>
                <p:cNvPr id="46" name="组合 45"/>
                <p:cNvGrpSpPr/>
                <p:nvPr/>
              </p:nvGrpSpPr>
              <p:grpSpPr>
                <a:xfrm>
                  <a:off x="1634679" y="2304983"/>
                  <a:ext cx="855936" cy="708025"/>
                  <a:chOff x="2894793" y="2465581"/>
                  <a:chExt cx="855936" cy="708025"/>
                </a:xfrm>
              </p:grpSpPr>
              <p:sp>
                <p:nvSpPr>
                  <p:cNvPr id="48" name="椭圆 47"/>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1" name="文本框 36"/>
                  <p:cNvSpPr txBox="1"/>
                  <p:nvPr userDrawn="1"/>
                </p:nvSpPr>
                <p:spPr bwMode="auto">
                  <a:xfrm>
                    <a:off x="2903004" y="2465581"/>
                    <a:ext cx="847725" cy="708025"/>
                  </a:xfrm>
                  <a:prstGeom prst="rect">
                    <a:avLst/>
                  </a:prstGeom>
                  <a:noFill/>
                </p:spPr>
                <p:txBody>
                  <a:bodyPr>
                    <a:spAutoFit/>
                  </a:bodyPr>
                  <a:lstStyle/>
                  <a:p>
                    <a:pPr defTabSz="457200" fontAlgn="auto">
                      <a:spcBef>
                        <a:spcPct val="0"/>
                      </a:spcBef>
                      <a:spcAft>
                        <a:spcPct val="0"/>
                      </a:spcAft>
                      <a:defRPr/>
                    </a:pPr>
                    <a:r>
                      <a:rPr lang="en-US" altLang="zh-CN" sz="4000">
                        <a:solidFill>
                          <a:prstClr val="white"/>
                        </a:solidFill>
                        <a:cs typeface="+mn-ea"/>
                        <a:sym typeface="+mn-lt"/>
                      </a:rPr>
                      <a:t>4</a:t>
                    </a:r>
                    <a:endParaRPr lang="zh-CN" altLang="en-US" sz="4000">
                      <a:solidFill>
                        <a:prstClr val="white"/>
                      </a:solidFill>
                      <a:cs typeface="+mn-ea"/>
                      <a:sym typeface="+mn-lt"/>
                    </a:endParaRPr>
                  </a:p>
                </p:txBody>
              </p:sp>
            </p:grpSp>
            <p:cxnSp>
              <p:nvCxnSpPr>
                <p:cNvPr id="47" name="直接连接符 46"/>
                <p:cNvCxnSpPr/>
                <p:nvPr/>
              </p:nvCxnSpPr>
              <p:spPr bwMode="auto">
                <a:xfrm>
                  <a:off x="1948193" y="2909200"/>
                  <a:ext cx="4583030"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grpSp>
          <p:nvGrpSpPr>
            <p:cNvPr id="52" name="组合 51"/>
            <p:cNvGrpSpPr/>
            <p:nvPr/>
          </p:nvGrpSpPr>
          <p:grpSpPr>
            <a:xfrm>
              <a:off x="2617702" y="1272039"/>
              <a:ext cx="1351097" cy="760692"/>
              <a:chOff x="1354490" y="-129994"/>
              <a:chExt cx="1351097" cy="760692"/>
            </a:xfrm>
          </p:grpSpPr>
          <p:sp>
            <p:nvSpPr>
              <p:cNvPr id="53" name="矩形 52"/>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4" name="文本框 53"/>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a:t>
                </a:r>
                <a:r>
                  <a:rPr lang="zh-CN" altLang="en-US" sz="3600" b="1">
                    <a:solidFill>
                      <a:prstClr val="white"/>
                    </a:solidFill>
                    <a:cs typeface="+mn-ea"/>
                    <a:sym typeface="+mn-lt"/>
                  </a:rPr>
                  <a:t>二</a:t>
                </a: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nvGrpSpPr>
          <p:cNvPr id="27" name="组合 26"/>
          <p:cNvGrpSpPr/>
          <p:nvPr/>
        </p:nvGrpSpPr>
        <p:grpSpPr>
          <a:xfrm>
            <a:off x="1772426" y="3187364"/>
            <a:ext cx="5191578" cy="2618911"/>
            <a:chOff x="1772426" y="3187364"/>
            <a:chExt cx="5191578" cy="2618911"/>
          </a:xfrm>
        </p:grpSpPr>
        <p:sp>
          <p:nvSpPr>
            <p:cNvPr id="94" name="矩形 93"/>
            <p:cNvSpPr/>
            <p:nvPr/>
          </p:nvSpPr>
          <p:spPr>
            <a:xfrm>
              <a:off x="1865774" y="3187364"/>
              <a:ext cx="5050775" cy="1330460"/>
            </a:xfrm>
            <a:prstGeom prst="rect">
              <a:avLst/>
            </a:prstGeom>
          </p:spPr>
          <p:txBody>
            <a:bodyPr wrap="square" lIns="105571" tIns="52784" rIns="105571" bIns="52784">
              <a:spAutoFit/>
            </a:bodyPr>
            <a:lstStyle/>
            <a:p>
              <a:pPr fontAlgn="auto">
                <a:lnSpc>
                  <a:spcPct val="200000"/>
                </a:lnSpc>
                <a:spcBef>
                  <a:spcPct val="0"/>
                </a:spcBef>
                <a:spcAft>
                  <a:spcPct val="0"/>
                </a:spcAft>
                <a:buClr>
                  <a:srgbClr val="C00000"/>
                </a:buClr>
                <a:defRPr/>
              </a:pPr>
              <a:r>
                <a:rPr lang="zh-CN" altLang="zh-CN" sz="1400">
                  <a:solidFill>
                    <a:srgbClr val="929090">
                      <a:lumMod val="10000"/>
                    </a:srgbClr>
                  </a:solidFill>
                  <a:cs typeface="+mn-ea"/>
                  <a:sym typeface="+mn-lt"/>
                </a:rPr>
                <a:t>按照党委工作规则要求，严格执行领导班子分工负责、工作协调制度和领导班子讨论重大问题“一把手”末位表态制度，强化“三重一大”议事决策制度。</a:t>
              </a:r>
              <a:endParaRPr lang="zh-CN" altLang="en-US" sz="1400">
                <a:solidFill>
                  <a:srgbClr val="929090">
                    <a:lumMod val="10000"/>
                  </a:srgbClr>
                </a:solidFill>
                <a:cs typeface="+mn-ea"/>
                <a:sym typeface="+mn-lt"/>
              </a:endParaRPr>
            </a:p>
          </p:txBody>
        </p:sp>
        <p:grpSp>
          <p:nvGrpSpPr>
            <p:cNvPr id="17" name="组合 16"/>
            <p:cNvGrpSpPr/>
            <p:nvPr/>
          </p:nvGrpSpPr>
          <p:grpSpPr>
            <a:xfrm>
              <a:off x="3295431" y="5006538"/>
              <a:ext cx="3668573" cy="799737"/>
              <a:chOff x="3938935" y="4687001"/>
              <a:chExt cx="3668573" cy="799737"/>
            </a:xfrm>
          </p:grpSpPr>
          <p:sp>
            <p:nvSpPr>
              <p:cNvPr id="98" name="矩形 97"/>
              <p:cNvSpPr/>
              <p:nvPr/>
            </p:nvSpPr>
            <p:spPr>
              <a:xfrm>
                <a:off x="3938935" y="4687001"/>
                <a:ext cx="3668573" cy="338554"/>
              </a:xfrm>
              <a:prstGeom prst="rect">
                <a:avLst/>
              </a:prstGeom>
            </p:spPr>
            <p:txBody>
              <a:bodyPr wrap="square">
                <a:spAutoFit/>
              </a:bodyPr>
              <a:lstStyle/>
              <a:p>
                <a:pPr fontAlgn="auto">
                  <a:spcBef>
                    <a:spcPct val="0"/>
                  </a:spcBef>
                  <a:spcAft>
                    <a:spcPct val="0"/>
                  </a:spcAft>
                  <a:defRPr/>
                </a:pPr>
                <a:r>
                  <a:rPr lang="zh-CN" altLang="en-US" sz="1600">
                    <a:solidFill>
                      <a:srgbClr val="E7E6E6">
                        <a:lumMod val="25000"/>
                      </a:srgbClr>
                    </a:solidFill>
                    <a:cs typeface="+mn-ea"/>
                    <a:sym typeface="+mn-lt"/>
                  </a:rPr>
                  <a:t>召开党委会</a:t>
                </a:r>
                <a:r>
                  <a:rPr lang="en-US" altLang="zh-CN" sz="1600">
                    <a:solidFill>
                      <a:srgbClr val="E7E6E6">
                        <a:lumMod val="25000"/>
                      </a:srgbClr>
                    </a:solidFill>
                    <a:cs typeface="+mn-ea"/>
                    <a:sym typeface="+mn-lt"/>
                  </a:rPr>
                  <a:t>××</a:t>
                </a:r>
                <a:r>
                  <a:rPr lang="zh-CN" altLang="en-US" sz="1600">
                    <a:solidFill>
                      <a:srgbClr val="E7E6E6">
                        <a:lumMod val="25000"/>
                      </a:srgbClr>
                    </a:solidFill>
                    <a:cs typeface="+mn-ea"/>
                    <a:sym typeface="+mn-lt"/>
                  </a:rPr>
                  <a:t>次研究</a:t>
                </a:r>
                <a:r>
                  <a:rPr lang="en-US" altLang="zh-CN" sz="1600">
                    <a:solidFill>
                      <a:srgbClr val="E7E6E6">
                        <a:lumMod val="25000"/>
                      </a:srgbClr>
                    </a:solidFill>
                    <a:cs typeface="+mn-ea"/>
                    <a:sym typeface="+mn-lt"/>
                  </a:rPr>
                  <a:t>××</a:t>
                </a:r>
                <a:r>
                  <a:rPr lang="zh-CN" altLang="en-US" sz="1600">
                    <a:solidFill>
                      <a:srgbClr val="E7E6E6">
                        <a:lumMod val="25000"/>
                      </a:srgbClr>
                    </a:solidFill>
                    <a:cs typeface="+mn-ea"/>
                    <a:sym typeface="+mn-lt"/>
                  </a:rPr>
                  <a:t>余个事项</a:t>
                </a:r>
                <a:endParaRPr lang="zh-CN" altLang="en-US" sz="1600">
                  <a:solidFill>
                    <a:srgbClr val="E7E6E6">
                      <a:lumMod val="25000"/>
                    </a:srgbClr>
                  </a:solidFill>
                  <a:cs typeface="+mn-ea"/>
                  <a:sym typeface="+mn-lt"/>
                </a:endParaRPr>
              </a:p>
            </p:txBody>
          </p:sp>
          <p:sp>
            <p:nvSpPr>
              <p:cNvPr id="101" name="矩形 100"/>
              <p:cNvSpPr/>
              <p:nvPr/>
            </p:nvSpPr>
            <p:spPr>
              <a:xfrm>
                <a:off x="4264337" y="5178961"/>
                <a:ext cx="2843394" cy="307777"/>
              </a:xfrm>
              <a:prstGeom prst="rect">
                <a:avLst/>
              </a:prstGeom>
            </p:spPr>
            <p:txBody>
              <a:bodyPr wrap="square">
                <a:spAutoFit/>
              </a:bodyPr>
              <a:lstStyle/>
              <a:p>
                <a:pPr algn="ctr">
                  <a:defRPr/>
                </a:pPr>
                <a:r>
                  <a:rPr lang="zh-CN" altLang="en-US" sz="1400">
                    <a:solidFill>
                      <a:srgbClr val="929090">
                        <a:lumMod val="10000"/>
                      </a:srgbClr>
                    </a:solidFill>
                    <a:cs typeface="+mn-ea"/>
                    <a:sym typeface="+mn-lt"/>
                  </a:rPr>
                  <a:t>确保权力在阳光下运行</a:t>
                </a:r>
                <a:endParaRPr lang="zh-CN" altLang="en-US" sz="1400">
                  <a:solidFill>
                    <a:srgbClr val="929090">
                      <a:lumMod val="10000"/>
                    </a:srgbClr>
                  </a:solidFill>
                  <a:cs typeface="+mn-ea"/>
                  <a:sym typeface="+mn-lt"/>
                </a:endParaRPr>
              </a:p>
            </p:txBody>
          </p:sp>
        </p:grpSp>
        <p:cxnSp>
          <p:nvCxnSpPr>
            <p:cNvPr id="58" name="直接连接符 57"/>
            <p:cNvCxnSpPr/>
            <p:nvPr/>
          </p:nvCxnSpPr>
          <p:spPr bwMode="auto">
            <a:xfrm flipH="1">
              <a:off x="1772426" y="3284984"/>
              <a:ext cx="0" cy="2376264"/>
            </a:xfrm>
            <a:prstGeom prst="line">
              <a:avLst/>
            </a:prstGeom>
            <a:solidFill>
              <a:schemeClr val="accent1"/>
            </a:solidFill>
            <a:ln w="28575" cap="flat" cmpd="sng" algn="ctr">
              <a:solidFill>
                <a:schemeClr val="accent1"/>
              </a:solidFill>
              <a:prstDash val="solid"/>
              <a:round/>
              <a:headEnd type="none" w="med" len="med"/>
              <a:tailEnd type="none" w="med" len="med"/>
            </a:ln>
          </p:spPr>
        </p:cxnSp>
        <p:cxnSp>
          <p:nvCxnSpPr>
            <p:cNvPr id="20" name="直接箭头连接符 19"/>
            <p:cNvCxnSpPr/>
            <p:nvPr/>
          </p:nvCxnSpPr>
          <p:spPr bwMode="auto">
            <a:xfrm>
              <a:off x="1772426" y="5663101"/>
              <a:ext cx="2248615" cy="0"/>
            </a:xfrm>
            <a:prstGeom prst="straightConnector1">
              <a:avLst/>
            </a:prstGeom>
            <a:solidFill>
              <a:schemeClr val="accent1"/>
            </a:solidFill>
            <a:ln w="19050" cap="flat" cmpd="sng" algn="ctr">
              <a:solidFill>
                <a:schemeClr val="accent1"/>
              </a:solidFill>
              <a:prstDash val="solid"/>
              <a:round/>
              <a:headEnd type="none" w="med" len="med"/>
              <a:tailEnd type="triangle"/>
            </a:ln>
          </p:spPr>
        </p:cxnSp>
        <p:cxnSp>
          <p:nvCxnSpPr>
            <p:cNvPr id="64" name="直接连接符 63"/>
            <p:cNvCxnSpPr/>
            <p:nvPr/>
          </p:nvCxnSpPr>
          <p:spPr bwMode="auto">
            <a:xfrm>
              <a:off x="2071295" y="5175815"/>
              <a:ext cx="1087756" cy="0"/>
            </a:xfrm>
            <a:prstGeom prst="line">
              <a:avLst/>
            </a:prstGeom>
            <a:solidFill>
              <a:schemeClr val="accent1"/>
            </a:solidFill>
            <a:ln w="9525" cap="flat" cmpd="sng" algn="ctr">
              <a:solidFill>
                <a:schemeClr val="accent1"/>
              </a:solidFill>
              <a:prstDash val="solid"/>
              <a:round/>
              <a:headEnd type="none" w="med" len="med"/>
              <a:tailEnd type="none" w="med" len="med"/>
            </a:ln>
          </p:spPr>
        </p:cxnSp>
        <p:cxnSp>
          <p:nvCxnSpPr>
            <p:cNvPr id="67" name="直接连接符 66"/>
            <p:cNvCxnSpPr/>
            <p:nvPr/>
          </p:nvCxnSpPr>
          <p:spPr bwMode="auto">
            <a:xfrm>
              <a:off x="6753923" y="5175815"/>
              <a:ext cx="190188"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pic>
        <p:nvPicPr>
          <p:cNvPr id="71" name="图片 70" descr="图片包含 游戏机, 热气球, 交通, 飞机&#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538" y="2538575"/>
            <a:ext cx="3113811" cy="3113811"/>
          </a:xfrm>
          <a:prstGeom prst="rect">
            <a:avLst/>
          </a:prstGeom>
        </p:spPr>
      </p:pic>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par>
                          <p:cTn id="8" fill="hold" nodeType="afterGroup">
                            <p:stCondLst>
                              <p:cond delay="75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750"/>
                                        <p:tgtEl>
                                          <p:spTgt spid="71"/>
                                        </p:tgtEl>
                                      </p:cBhvr>
                                    </p:animEffect>
                                    <p:anim calcmode="lin" valueType="num">
                                      <p:cBhvr>
                                        <p:cTn id="12" dur="750" fill="hold"/>
                                        <p:tgtEl>
                                          <p:spTgt spid="71"/>
                                        </p:tgtEl>
                                        <p:attrNameLst>
                                          <p:attrName>ppt_x</p:attrName>
                                        </p:attrNameLst>
                                      </p:cBhvr>
                                      <p:tavLst>
                                        <p:tav tm="0">
                                          <p:val>
                                            <p:strVal val="#ppt_x"/>
                                          </p:val>
                                        </p:tav>
                                        <p:tav tm="100000">
                                          <p:val>
                                            <p:strVal val="#ppt_x"/>
                                          </p:val>
                                        </p:tav>
                                      </p:tavLst>
                                    </p:anim>
                                    <p:anim calcmode="lin" valueType="num">
                                      <p:cBhvr>
                                        <p:cTn id="13" dur="750" fill="hold"/>
                                        <p:tgtEl>
                                          <p:spTgt spid="71"/>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6" name="组合 15"/>
          <p:cNvGrpSpPr/>
          <p:nvPr/>
        </p:nvGrpSpPr>
        <p:grpSpPr>
          <a:xfrm>
            <a:off x="1906256" y="3443434"/>
            <a:ext cx="5946250" cy="1793121"/>
            <a:chOff x="1945321" y="3214698"/>
            <a:chExt cx="5946250" cy="1793121"/>
          </a:xfrm>
        </p:grpSpPr>
        <p:sp>
          <p:nvSpPr>
            <p:cNvPr id="112" name="矩形 111"/>
            <p:cNvSpPr/>
            <p:nvPr/>
          </p:nvSpPr>
          <p:spPr>
            <a:xfrm>
              <a:off x="2185714" y="3214698"/>
              <a:ext cx="5354383" cy="1073820"/>
            </a:xfrm>
            <a:prstGeom prst="rect">
              <a:avLst/>
            </a:prstGeom>
          </p:spPr>
          <p:txBody>
            <a:bodyPr wrap="square">
              <a:spAutoFit/>
            </a:bodyPr>
            <a:lstStyle/>
            <a:p>
              <a:pPr fontAlgn="auto">
                <a:lnSpc>
                  <a:spcPct val="250000"/>
                </a:lnSpc>
                <a:spcBef>
                  <a:spcPct val="0"/>
                </a:spcBef>
                <a:spcAft>
                  <a:spcPct val="0"/>
                </a:spcAft>
                <a:buClr>
                  <a:srgbClr val="C00000"/>
                </a:buClr>
                <a:defRPr/>
              </a:pPr>
              <a:r>
                <a:rPr lang="zh-CN" altLang="en-US" sz="1400">
                  <a:solidFill>
                    <a:srgbClr val="929090">
                      <a:lumMod val="10000"/>
                    </a:srgbClr>
                  </a:solidFill>
                  <a:cs typeface="+mn-ea"/>
                  <a:sym typeface="+mn-lt"/>
                </a:rPr>
                <a:t>按照“控制总量、优化结构、提高质量、发挥作用”的总体要求，本着积极慎重的发展原则，指导各支部合规有序推进党员发展工作。</a:t>
              </a:r>
              <a:endParaRPr lang="zh-CN" altLang="en-US" sz="1400">
                <a:solidFill>
                  <a:srgbClr val="929090">
                    <a:lumMod val="10000"/>
                  </a:srgbClr>
                </a:solidFill>
                <a:cs typeface="+mn-ea"/>
                <a:sym typeface="+mn-lt"/>
              </a:endParaRPr>
            </a:p>
          </p:txBody>
        </p:sp>
        <p:sp>
          <p:nvSpPr>
            <p:cNvPr id="113" name="矩形 112"/>
            <p:cNvSpPr/>
            <p:nvPr/>
          </p:nvSpPr>
          <p:spPr>
            <a:xfrm>
              <a:off x="1945321" y="3230048"/>
              <a:ext cx="5946250" cy="1777771"/>
            </a:xfrm>
            <a:prstGeom prst="rect">
              <a:avLst/>
            </a:prstGeom>
            <a:noFill/>
            <a:ln w="6350" cap="flat" cmpd="sng" algn="ctr">
              <a:solidFill>
                <a:schemeClr val="accent1"/>
              </a:solidFill>
              <a:prstDash val="sysDash"/>
            </a:ln>
            <a:effectLst/>
          </p:spPr>
          <p:txBody>
            <a:bodyPr rtlCol="0" anchor="ctr"/>
            <a:lstStyle/>
            <a:p>
              <a:pPr algn="ctr" fontAlgn="auto">
                <a:spcBef>
                  <a:spcPct val="0"/>
                </a:spcBef>
                <a:spcAft>
                  <a:spcPct val="0"/>
                </a:spcAft>
                <a:defRPr/>
              </a:pPr>
              <a:endParaRPr lang="zh-CN" altLang="en-US" kern="0">
                <a:solidFill>
                  <a:prstClr val="white"/>
                </a:solidFill>
                <a:cs typeface="+mn-ea"/>
                <a:sym typeface="+mn-lt"/>
              </a:endParaRPr>
            </a:p>
          </p:txBody>
        </p:sp>
      </p:grpSp>
      <p:grpSp>
        <p:nvGrpSpPr>
          <p:cNvPr id="2" name="组合 1"/>
          <p:cNvGrpSpPr/>
          <p:nvPr/>
        </p:nvGrpSpPr>
        <p:grpSpPr>
          <a:xfrm>
            <a:off x="1673794" y="2003628"/>
            <a:ext cx="6217777" cy="760692"/>
            <a:chOff x="2586909" y="422230"/>
            <a:chExt cx="6217777" cy="760692"/>
          </a:xfrm>
        </p:grpSpPr>
        <p:sp>
          <p:nvSpPr>
            <p:cNvPr id="8" name="文本框 7"/>
            <p:cNvSpPr txBox="1"/>
            <p:nvPr/>
          </p:nvSpPr>
          <p:spPr>
            <a:xfrm>
              <a:off x="4661789" y="428764"/>
              <a:ext cx="3791423"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认真做好发展党员工作</a:t>
              </a:r>
              <a:endParaRPr lang="zh-CN" altLang="en-US" sz="2800" b="1">
                <a:solidFill>
                  <a:schemeClr val="accent1"/>
                </a:solidFill>
                <a:cs typeface="+mn-ea"/>
                <a:sym typeface="+mn-lt"/>
              </a:endParaRPr>
            </a:p>
          </p:txBody>
        </p:sp>
        <p:grpSp>
          <p:nvGrpSpPr>
            <p:cNvPr id="72" name="组合 71"/>
            <p:cNvGrpSpPr/>
            <p:nvPr/>
          </p:nvGrpSpPr>
          <p:grpSpPr>
            <a:xfrm>
              <a:off x="2586909" y="422230"/>
              <a:ext cx="6217777" cy="760692"/>
              <a:chOff x="2617702" y="1272039"/>
              <a:chExt cx="6217777" cy="760692"/>
            </a:xfrm>
          </p:grpSpPr>
          <p:grpSp>
            <p:nvGrpSpPr>
              <p:cNvPr id="79" name="组合 78"/>
              <p:cNvGrpSpPr/>
              <p:nvPr/>
            </p:nvGrpSpPr>
            <p:grpSpPr>
              <a:xfrm>
                <a:off x="3938935" y="1278644"/>
                <a:ext cx="4896544" cy="708025"/>
                <a:chOff x="1634679" y="2304983"/>
                <a:chExt cx="4896544" cy="708025"/>
              </a:xfrm>
            </p:grpSpPr>
            <p:grpSp>
              <p:nvGrpSpPr>
                <p:cNvPr id="80" name="组合 79"/>
                <p:cNvGrpSpPr/>
                <p:nvPr/>
              </p:nvGrpSpPr>
              <p:grpSpPr>
                <a:xfrm>
                  <a:off x="1634679" y="2304983"/>
                  <a:ext cx="855936" cy="708025"/>
                  <a:chOff x="2894793" y="2465581"/>
                  <a:chExt cx="855936" cy="708025"/>
                </a:xfrm>
              </p:grpSpPr>
              <p:sp>
                <p:nvSpPr>
                  <p:cNvPr id="82" name="椭圆 81"/>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3" name="文本框 36"/>
                  <p:cNvSpPr txBox="1"/>
                  <p:nvPr userDrawn="1"/>
                </p:nvSpPr>
                <p:spPr bwMode="auto">
                  <a:xfrm>
                    <a:off x="2903004" y="2465581"/>
                    <a:ext cx="847725" cy="708025"/>
                  </a:xfrm>
                  <a:prstGeom prst="rect">
                    <a:avLst/>
                  </a:prstGeom>
                  <a:noFill/>
                </p:spPr>
                <p:txBody>
                  <a:bodyPr>
                    <a:spAutoFit/>
                  </a:bodyPr>
                  <a:lstStyle/>
                  <a:p>
                    <a:pPr defTabSz="457200" fontAlgn="auto">
                      <a:spcBef>
                        <a:spcPct val="0"/>
                      </a:spcBef>
                      <a:spcAft>
                        <a:spcPct val="0"/>
                      </a:spcAft>
                      <a:defRPr/>
                    </a:pPr>
                    <a:r>
                      <a:rPr lang="en-US" altLang="zh-CN" sz="4000">
                        <a:solidFill>
                          <a:prstClr val="white"/>
                        </a:solidFill>
                        <a:cs typeface="+mn-ea"/>
                        <a:sym typeface="+mn-lt"/>
                      </a:rPr>
                      <a:t>5</a:t>
                    </a:r>
                    <a:endParaRPr lang="zh-CN" altLang="en-US" sz="4000">
                      <a:solidFill>
                        <a:prstClr val="white"/>
                      </a:solidFill>
                      <a:cs typeface="+mn-ea"/>
                      <a:sym typeface="+mn-lt"/>
                    </a:endParaRPr>
                  </a:p>
                </p:txBody>
              </p:sp>
            </p:grpSp>
            <p:cxnSp>
              <p:nvCxnSpPr>
                <p:cNvPr id="81" name="直接连接符 80"/>
                <p:cNvCxnSpPr/>
                <p:nvPr/>
              </p:nvCxnSpPr>
              <p:spPr bwMode="auto">
                <a:xfrm>
                  <a:off x="1948193" y="2909200"/>
                  <a:ext cx="4583030"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75" name="组合 74"/>
              <p:cNvGrpSpPr/>
              <p:nvPr/>
            </p:nvGrpSpPr>
            <p:grpSpPr>
              <a:xfrm>
                <a:off x="2617702" y="1272039"/>
                <a:ext cx="1351097" cy="760692"/>
                <a:chOff x="1354490" y="-129994"/>
                <a:chExt cx="1351097" cy="760692"/>
              </a:xfrm>
            </p:grpSpPr>
            <p:sp>
              <p:nvSpPr>
                <p:cNvPr id="76" name="矩形 75"/>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7" name="文本框 76"/>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a:t>
                  </a:r>
                  <a:r>
                    <a:rPr lang="zh-CN" altLang="en-US" sz="3600" b="1">
                      <a:solidFill>
                        <a:prstClr val="white"/>
                      </a:solidFill>
                      <a:cs typeface="+mn-ea"/>
                      <a:sym typeface="+mn-lt"/>
                    </a:rPr>
                    <a:t>二</a:t>
                  </a: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18" name="组合 17"/>
          <p:cNvGrpSpPr/>
          <p:nvPr/>
        </p:nvGrpSpPr>
        <p:grpSpPr>
          <a:xfrm>
            <a:off x="7886294" y="3050458"/>
            <a:ext cx="3083262" cy="2332562"/>
            <a:chOff x="7886294" y="3050458"/>
            <a:chExt cx="3083262" cy="2332562"/>
          </a:xfrm>
        </p:grpSpPr>
        <p:grpSp>
          <p:nvGrpSpPr>
            <p:cNvPr id="172" name="组合 171"/>
            <p:cNvGrpSpPr/>
            <p:nvPr/>
          </p:nvGrpSpPr>
          <p:grpSpPr>
            <a:xfrm>
              <a:off x="10269525" y="3050458"/>
              <a:ext cx="700028" cy="701150"/>
              <a:chOff x="2681832" y="2265475"/>
              <a:chExt cx="517914" cy="518745"/>
            </a:xfrm>
            <a:solidFill>
              <a:schemeClr val="accent1"/>
            </a:solidFill>
          </p:grpSpPr>
          <p:grpSp>
            <p:nvGrpSpPr>
              <p:cNvPr id="173" name="Group 15"/>
              <p:cNvGrpSpPr/>
              <p:nvPr/>
            </p:nvGrpSpPr>
            <p:grpSpPr>
              <a:xfrm>
                <a:off x="2681832" y="2265475"/>
                <a:ext cx="517914" cy="518745"/>
                <a:chExt cx="763788" cy="763788"/>
              </a:xfrm>
              <a:grpFill/>
            </p:grpSpPr>
            <p:sp>
              <p:nvSpPr>
                <p:cNvPr id="175" name="椭圆 12"/>
                <p:cNvSpPr>
                  <a:spLocks noChangeArrowheads="1"/>
                </p:cNvSpPr>
                <p:nvPr/>
              </p:nvSpPr>
              <p:spPr bwMode="auto">
                <a:xfrm>
                  <a:off x="0" y="0"/>
                  <a:ext cx="763788" cy="763788"/>
                </a:xfrm>
                <a:prstGeom prst="ellipse">
                  <a:avLst/>
                </a:prstGeom>
                <a:grpFill/>
                <a:ln w="9525">
                  <a:solidFill>
                    <a:srgbClr val="C00000"/>
                  </a:solidFill>
                  <a:round/>
                </a:ln>
              </p:spPr>
              <p:txBody>
                <a:bodyPr anchor="ctr"/>
                <a:lstStyle/>
                <a:p>
                  <a:pPr algn="ctr" defTabSz="913130">
                    <a:defRPr/>
                  </a:pPr>
                  <a:endParaRPr lang="zh-CN" altLang="zh-CN" sz="2400" kern="0">
                    <a:solidFill>
                      <a:srgbClr val="FFFFFF"/>
                    </a:solidFill>
                    <a:cs typeface="+mn-ea"/>
                    <a:sym typeface="+mn-lt"/>
                  </a:endParaRPr>
                </a:p>
              </p:txBody>
            </p:sp>
            <p:sp>
              <p:nvSpPr>
                <p:cNvPr id="176" name="椭圆 6"/>
                <p:cNvSpPr>
                  <a:spLocks noChangeArrowheads="1"/>
                </p:cNvSpPr>
                <p:nvPr/>
              </p:nvSpPr>
              <p:spPr bwMode="auto">
                <a:xfrm>
                  <a:off x="83367" y="83233"/>
                  <a:ext cx="597054" cy="597321"/>
                </a:xfrm>
                <a:prstGeom prst="ellipse">
                  <a:avLst/>
                </a:prstGeom>
                <a:grpFill/>
                <a:ln w="38100">
                  <a:solidFill>
                    <a:sysClr val="window" lastClr="FFFFFF"/>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auto">
                    <a:spcBef>
                      <a:spcPct val="0"/>
                    </a:spcBef>
                    <a:spcAft>
                      <a:spcPct val="0"/>
                    </a:spcAft>
                    <a:buNone/>
                    <a:defRPr/>
                  </a:pPr>
                  <a:endParaRPr lang="zh-CN" altLang="zh-CN" sz="2400" kern="0">
                    <a:solidFill>
                      <a:srgbClr val="FFFFFF"/>
                    </a:solidFill>
                    <a:latin typeface="+mn-lt"/>
                    <a:ea typeface="+mn-ea"/>
                    <a:cs typeface="+mn-ea"/>
                    <a:sym typeface="+mn-lt"/>
                  </a:endParaRPr>
                </a:p>
              </p:txBody>
            </p:sp>
          </p:grpSp>
          <p:sp>
            <p:nvSpPr>
              <p:cNvPr id="174" name="文本框 173"/>
              <p:cNvSpPr txBox="1"/>
              <p:nvPr/>
            </p:nvSpPr>
            <p:spPr>
              <a:xfrm>
                <a:off x="2703857" y="2385763"/>
                <a:ext cx="495889" cy="273250"/>
              </a:xfrm>
              <a:prstGeom prst="rect">
                <a:avLst/>
              </a:prstGeom>
              <a:grpFill/>
            </p:spPr>
            <p:txBody>
              <a:bodyPr wrap="square" rtlCol="0">
                <a:spAutoFit/>
              </a:bodyPr>
              <a:lstStyle/>
              <a:p>
                <a:pPr algn="ctr" fontAlgn="auto">
                  <a:spcBef>
                    <a:spcPct val="0"/>
                  </a:spcBef>
                  <a:spcAft>
                    <a:spcPct val="0"/>
                  </a:spcAft>
                  <a:defRPr/>
                </a:pPr>
                <a:r>
                  <a:rPr lang="en-US" altLang="zh-CN" b="1">
                    <a:solidFill>
                      <a:srgbClr val="929090">
                        <a:lumMod val="10000"/>
                      </a:srgbClr>
                    </a:solidFill>
                    <a:cs typeface="+mn-ea"/>
                    <a:sym typeface="+mn-lt"/>
                  </a:rPr>
                  <a:t>6</a:t>
                </a:r>
                <a:r>
                  <a:rPr lang="zh-CN" altLang="en-US" b="1">
                    <a:solidFill>
                      <a:srgbClr val="929090">
                        <a:lumMod val="10000"/>
                      </a:srgbClr>
                    </a:solidFill>
                    <a:cs typeface="+mn-ea"/>
                    <a:sym typeface="+mn-lt"/>
                  </a:rPr>
                  <a:t>份</a:t>
                </a:r>
                <a:endParaRPr lang="zh-CN" altLang="en-US" b="1">
                  <a:solidFill>
                    <a:srgbClr val="929090">
                      <a:lumMod val="10000"/>
                    </a:srgbClr>
                  </a:solidFill>
                  <a:cs typeface="+mn-ea"/>
                  <a:sym typeface="+mn-lt"/>
                </a:endParaRPr>
              </a:p>
            </p:txBody>
          </p:sp>
        </p:grpSp>
        <p:sp>
          <p:nvSpPr>
            <p:cNvPr id="179" name="文本框 8"/>
            <p:cNvSpPr txBox="1"/>
            <p:nvPr/>
          </p:nvSpPr>
          <p:spPr>
            <a:xfrm>
              <a:off x="7977736" y="3193278"/>
              <a:ext cx="1728245" cy="369283"/>
            </a:xfrm>
            <a:prstGeom prst="rect">
              <a:avLst/>
            </a:prstGeom>
            <a:noFill/>
          </p:spPr>
          <p:txBody>
            <a:bodyPr wrap="square" lIns="121873" tIns="60936" rIns="121873" bIns="60936">
              <a:spAutoFit/>
            </a:bodyPr>
            <a:lstStyle/>
            <a:p>
              <a:pPr algn="ctr" fontAlgn="auto">
                <a:spcBef>
                  <a:spcPct val="0"/>
                </a:spcBef>
                <a:spcAft>
                  <a:spcPct val="0"/>
                </a:spcAft>
                <a:defRPr/>
              </a:pPr>
              <a:r>
                <a:rPr lang="zh-CN" altLang="en-US" sz="1600" b="1">
                  <a:solidFill>
                    <a:schemeClr val="accent1"/>
                  </a:solidFill>
                  <a:cs typeface="+mn-ea"/>
                  <a:sym typeface="+mn-lt"/>
                </a:rPr>
                <a:t>入党申请书</a:t>
              </a:r>
              <a:endParaRPr lang="zh-CN" altLang="en-US" sz="1600" b="1">
                <a:solidFill>
                  <a:schemeClr val="accent1"/>
                </a:solidFill>
                <a:cs typeface="+mn-ea"/>
                <a:sym typeface="+mn-lt"/>
              </a:endParaRPr>
            </a:p>
          </p:txBody>
        </p:sp>
        <p:sp>
          <p:nvSpPr>
            <p:cNvPr id="182" name="文本框 8"/>
            <p:cNvSpPr txBox="1"/>
            <p:nvPr/>
          </p:nvSpPr>
          <p:spPr>
            <a:xfrm>
              <a:off x="7886294" y="4046395"/>
              <a:ext cx="1911130" cy="369283"/>
            </a:xfrm>
            <a:prstGeom prst="rect">
              <a:avLst/>
            </a:prstGeom>
            <a:noFill/>
          </p:spPr>
          <p:txBody>
            <a:bodyPr wrap="square" lIns="121873" tIns="60936" rIns="121873" bIns="60936">
              <a:spAutoFit/>
            </a:bodyPr>
            <a:lstStyle/>
            <a:p>
              <a:pPr algn="ctr" fontAlgn="auto">
                <a:spcBef>
                  <a:spcPct val="0"/>
                </a:spcBef>
                <a:spcAft>
                  <a:spcPct val="0"/>
                </a:spcAft>
                <a:defRPr/>
              </a:pPr>
              <a:r>
                <a:rPr lang="zh-CN" altLang="en-US" sz="1600" b="1">
                  <a:solidFill>
                    <a:schemeClr val="accent1"/>
                  </a:solidFill>
                  <a:cs typeface="+mn-ea"/>
                  <a:sym typeface="+mn-lt"/>
                </a:rPr>
                <a:t>入党积极分子</a:t>
              </a:r>
              <a:endParaRPr lang="zh-CN" altLang="en-US" sz="1600" b="1">
                <a:solidFill>
                  <a:schemeClr val="accent1"/>
                </a:solidFill>
                <a:cs typeface="+mn-ea"/>
                <a:sym typeface="+mn-lt"/>
              </a:endParaRPr>
            </a:p>
          </p:txBody>
        </p:sp>
        <p:grpSp>
          <p:nvGrpSpPr>
            <p:cNvPr id="195" name="组合 194"/>
            <p:cNvGrpSpPr/>
            <p:nvPr/>
          </p:nvGrpSpPr>
          <p:grpSpPr>
            <a:xfrm>
              <a:off x="10269524" y="3866164"/>
              <a:ext cx="700028" cy="701150"/>
              <a:chOff x="2681832" y="2265475"/>
              <a:chExt cx="517914" cy="518745"/>
            </a:xfrm>
            <a:solidFill>
              <a:schemeClr val="accent1"/>
            </a:solidFill>
          </p:grpSpPr>
          <p:grpSp>
            <p:nvGrpSpPr>
              <p:cNvPr id="196" name="Group 15"/>
              <p:cNvGrpSpPr/>
              <p:nvPr/>
            </p:nvGrpSpPr>
            <p:grpSpPr>
              <a:xfrm>
                <a:off x="2681832" y="2265475"/>
                <a:ext cx="517914" cy="518745"/>
                <a:chExt cx="763788" cy="763788"/>
              </a:xfrm>
              <a:grpFill/>
            </p:grpSpPr>
            <p:sp>
              <p:nvSpPr>
                <p:cNvPr id="198" name="椭圆 12"/>
                <p:cNvSpPr>
                  <a:spLocks noChangeArrowheads="1"/>
                </p:cNvSpPr>
                <p:nvPr/>
              </p:nvSpPr>
              <p:spPr bwMode="auto">
                <a:xfrm>
                  <a:off x="0" y="0"/>
                  <a:ext cx="763788" cy="763788"/>
                </a:xfrm>
                <a:prstGeom prst="ellipse">
                  <a:avLst/>
                </a:prstGeom>
                <a:grpFill/>
                <a:ln w="9525">
                  <a:solidFill>
                    <a:srgbClr val="C00000"/>
                  </a:solidFill>
                  <a:round/>
                </a:ln>
              </p:spPr>
              <p:txBody>
                <a:bodyPr anchor="ctr"/>
                <a:lstStyle/>
                <a:p>
                  <a:pPr algn="ctr" defTabSz="913130">
                    <a:defRPr/>
                  </a:pPr>
                  <a:endParaRPr lang="zh-CN" altLang="zh-CN" sz="2400" kern="0">
                    <a:solidFill>
                      <a:srgbClr val="FFFFFF"/>
                    </a:solidFill>
                    <a:cs typeface="+mn-ea"/>
                    <a:sym typeface="+mn-lt"/>
                  </a:endParaRPr>
                </a:p>
              </p:txBody>
            </p:sp>
            <p:sp>
              <p:nvSpPr>
                <p:cNvPr id="199" name="椭圆 6"/>
                <p:cNvSpPr>
                  <a:spLocks noChangeArrowheads="1"/>
                </p:cNvSpPr>
                <p:nvPr/>
              </p:nvSpPr>
              <p:spPr bwMode="auto">
                <a:xfrm>
                  <a:off x="83367" y="83233"/>
                  <a:ext cx="597054" cy="597321"/>
                </a:xfrm>
                <a:prstGeom prst="ellipse">
                  <a:avLst/>
                </a:prstGeom>
                <a:grpFill/>
                <a:ln w="38100">
                  <a:solidFill>
                    <a:sysClr val="window" lastClr="FFFFFF"/>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auto">
                    <a:spcBef>
                      <a:spcPct val="0"/>
                    </a:spcBef>
                    <a:spcAft>
                      <a:spcPct val="0"/>
                    </a:spcAft>
                    <a:buNone/>
                    <a:defRPr/>
                  </a:pPr>
                  <a:endParaRPr lang="zh-CN" altLang="zh-CN" sz="2400" kern="0">
                    <a:solidFill>
                      <a:srgbClr val="FFFFFF"/>
                    </a:solidFill>
                    <a:latin typeface="+mn-lt"/>
                    <a:ea typeface="+mn-ea"/>
                    <a:cs typeface="+mn-ea"/>
                    <a:sym typeface="+mn-lt"/>
                  </a:endParaRPr>
                </a:p>
              </p:txBody>
            </p:sp>
          </p:grpSp>
          <p:sp>
            <p:nvSpPr>
              <p:cNvPr id="197" name="文本框 196"/>
              <p:cNvSpPr txBox="1"/>
              <p:nvPr/>
            </p:nvSpPr>
            <p:spPr>
              <a:xfrm>
                <a:off x="2703857" y="2402610"/>
                <a:ext cx="495889" cy="273250"/>
              </a:xfrm>
              <a:prstGeom prst="rect">
                <a:avLst/>
              </a:prstGeom>
              <a:grpFill/>
            </p:spPr>
            <p:txBody>
              <a:bodyPr wrap="square" rtlCol="0">
                <a:spAutoFit/>
              </a:bodyPr>
              <a:lstStyle/>
              <a:p>
                <a:pPr algn="ctr" fontAlgn="auto">
                  <a:spcBef>
                    <a:spcPct val="0"/>
                  </a:spcBef>
                  <a:spcAft>
                    <a:spcPct val="0"/>
                  </a:spcAft>
                  <a:defRPr/>
                </a:pPr>
                <a:r>
                  <a:rPr lang="en-US" altLang="zh-CN" b="1">
                    <a:solidFill>
                      <a:srgbClr val="929090">
                        <a:lumMod val="10000"/>
                      </a:srgbClr>
                    </a:solidFill>
                    <a:cs typeface="+mn-ea"/>
                    <a:sym typeface="+mn-lt"/>
                  </a:rPr>
                  <a:t>5</a:t>
                </a:r>
                <a:r>
                  <a:rPr lang="zh-CN" altLang="en-US" b="1">
                    <a:solidFill>
                      <a:srgbClr val="929090">
                        <a:lumMod val="10000"/>
                      </a:srgbClr>
                    </a:solidFill>
                    <a:cs typeface="+mn-ea"/>
                    <a:sym typeface="+mn-lt"/>
                  </a:rPr>
                  <a:t>名</a:t>
                </a:r>
                <a:endParaRPr lang="zh-CN" altLang="en-US" b="1">
                  <a:solidFill>
                    <a:srgbClr val="929090">
                      <a:lumMod val="10000"/>
                    </a:srgbClr>
                  </a:solidFill>
                  <a:cs typeface="+mn-ea"/>
                  <a:sym typeface="+mn-lt"/>
                </a:endParaRPr>
              </a:p>
            </p:txBody>
          </p:sp>
        </p:grpSp>
        <p:sp>
          <p:nvSpPr>
            <p:cNvPr id="202" name="文本框 8"/>
            <p:cNvSpPr txBox="1"/>
            <p:nvPr/>
          </p:nvSpPr>
          <p:spPr>
            <a:xfrm>
              <a:off x="8211641" y="4908602"/>
              <a:ext cx="1255510" cy="369283"/>
            </a:xfrm>
            <a:prstGeom prst="rect">
              <a:avLst/>
            </a:prstGeom>
            <a:noFill/>
          </p:spPr>
          <p:txBody>
            <a:bodyPr wrap="square" lIns="121873" tIns="60936" rIns="121873" bIns="60936">
              <a:spAutoFit/>
            </a:bodyPr>
            <a:lstStyle/>
            <a:p>
              <a:pPr algn="ctr" fontAlgn="auto">
                <a:spcBef>
                  <a:spcPct val="0"/>
                </a:spcBef>
                <a:spcAft>
                  <a:spcPct val="0"/>
                </a:spcAft>
                <a:defRPr/>
              </a:pPr>
              <a:r>
                <a:rPr lang="zh-CN" altLang="en-US" sz="1600" b="1">
                  <a:solidFill>
                    <a:schemeClr val="accent1"/>
                  </a:solidFill>
                  <a:cs typeface="+mn-ea"/>
                  <a:sym typeface="+mn-lt"/>
                </a:rPr>
                <a:t>发展对象</a:t>
              </a:r>
              <a:endParaRPr lang="zh-CN" altLang="en-US" sz="1600" b="1">
                <a:solidFill>
                  <a:schemeClr val="accent1"/>
                </a:solidFill>
                <a:cs typeface="+mn-ea"/>
                <a:sym typeface="+mn-lt"/>
              </a:endParaRPr>
            </a:p>
          </p:txBody>
        </p:sp>
        <p:grpSp>
          <p:nvGrpSpPr>
            <p:cNvPr id="203" name="组合 202"/>
            <p:cNvGrpSpPr/>
            <p:nvPr/>
          </p:nvGrpSpPr>
          <p:grpSpPr>
            <a:xfrm>
              <a:off x="10269527" y="4681870"/>
              <a:ext cx="700029" cy="701150"/>
              <a:chOff x="2681832" y="2265475"/>
              <a:chExt cx="517914" cy="518745"/>
            </a:xfrm>
            <a:solidFill>
              <a:schemeClr val="accent1"/>
            </a:solidFill>
          </p:grpSpPr>
          <p:grpSp>
            <p:nvGrpSpPr>
              <p:cNvPr id="204" name="Group 15"/>
              <p:cNvGrpSpPr/>
              <p:nvPr/>
            </p:nvGrpSpPr>
            <p:grpSpPr>
              <a:xfrm>
                <a:off x="2681832" y="2265475"/>
                <a:ext cx="517914" cy="518745"/>
                <a:chExt cx="763788" cy="763788"/>
              </a:xfrm>
              <a:grpFill/>
            </p:grpSpPr>
            <p:sp>
              <p:nvSpPr>
                <p:cNvPr id="206" name="椭圆 12"/>
                <p:cNvSpPr>
                  <a:spLocks noChangeArrowheads="1"/>
                </p:cNvSpPr>
                <p:nvPr/>
              </p:nvSpPr>
              <p:spPr bwMode="auto">
                <a:xfrm>
                  <a:off x="0" y="0"/>
                  <a:ext cx="763788" cy="763788"/>
                </a:xfrm>
                <a:prstGeom prst="ellipse">
                  <a:avLst/>
                </a:prstGeom>
                <a:grpFill/>
                <a:ln w="9525">
                  <a:solidFill>
                    <a:srgbClr val="C00000"/>
                  </a:solidFill>
                  <a:round/>
                </a:ln>
              </p:spPr>
              <p:txBody>
                <a:bodyPr anchor="ctr"/>
                <a:lstStyle/>
                <a:p>
                  <a:pPr algn="ctr" defTabSz="913130">
                    <a:defRPr/>
                  </a:pPr>
                  <a:endParaRPr lang="zh-CN" altLang="zh-CN" sz="2400" kern="0">
                    <a:solidFill>
                      <a:srgbClr val="FFFFFF"/>
                    </a:solidFill>
                    <a:cs typeface="+mn-ea"/>
                    <a:sym typeface="+mn-lt"/>
                  </a:endParaRPr>
                </a:p>
              </p:txBody>
            </p:sp>
            <p:sp>
              <p:nvSpPr>
                <p:cNvPr id="207" name="椭圆 6"/>
                <p:cNvSpPr>
                  <a:spLocks noChangeArrowheads="1"/>
                </p:cNvSpPr>
                <p:nvPr/>
              </p:nvSpPr>
              <p:spPr bwMode="auto">
                <a:xfrm>
                  <a:off x="83367" y="83233"/>
                  <a:ext cx="597054" cy="597321"/>
                </a:xfrm>
                <a:prstGeom prst="ellipse">
                  <a:avLst/>
                </a:prstGeom>
                <a:grpFill/>
                <a:ln w="38100">
                  <a:solidFill>
                    <a:sysClr val="window" lastClr="FFFFFF"/>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auto">
                    <a:spcBef>
                      <a:spcPct val="0"/>
                    </a:spcBef>
                    <a:spcAft>
                      <a:spcPct val="0"/>
                    </a:spcAft>
                    <a:buNone/>
                    <a:defRPr/>
                  </a:pPr>
                  <a:endParaRPr lang="zh-CN" altLang="zh-CN" sz="2400" kern="0">
                    <a:solidFill>
                      <a:srgbClr val="FFFFFF"/>
                    </a:solidFill>
                    <a:latin typeface="+mn-lt"/>
                    <a:ea typeface="+mn-ea"/>
                    <a:cs typeface="+mn-ea"/>
                    <a:sym typeface="+mn-lt"/>
                  </a:endParaRPr>
                </a:p>
              </p:txBody>
            </p:sp>
          </p:grpSp>
          <p:sp>
            <p:nvSpPr>
              <p:cNvPr id="205" name="文本框 204"/>
              <p:cNvSpPr txBox="1"/>
              <p:nvPr/>
            </p:nvSpPr>
            <p:spPr>
              <a:xfrm>
                <a:off x="2703857" y="2402610"/>
                <a:ext cx="495889" cy="273250"/>
              </a:xfrm>
              <a:prstGeom prst="rect">
                <a:avLst/>
              </a:prstGeom>
              <a:grpFill/>
            </p:spPr>
            <p:txBody>
              <a:bodyPr wrap="square" rtlCol="0">
                <a:spAutoFit/>
              </a:bodyPr>
              <a:lstStyle/>
              <a:p>
                <a:pPr algn="ctr" fontAlgn="auto">
                  <a:spcBef>
                    <a:spcPct val="0"/>
                  </a:spcBef>
                  <a:spcAft>
                    <a:spcPct val="0"/>
                  </a:spcAft>
                  <a:defRPr/>
                </a:pPr>
                <a:r>
                  <a:rPr lang="en-US" altLang="zh-CN" b="1">
                    <a:solidFill>
                      <a:srgbClr val="929090">
                        <a:lumMod val="10000"/>
                      </a:srgbClr>
                    </a:solidFill>
                    <a:cs typeface="+mn-ea"/>
                    <a:sym typeface="+mn-lt"/>
                  </a:rPr>
                  <a:t>8</a:t>
                </a:r>
                <a:r>
                  <a:rPr lang="zh-CN" altLang="en-US" b="1">
                    <a:solidFill>
                      <a:srgbClr val="929090">
                        <a:lumMod val="10000"/>
                      </a:srgbClr>
                    </a:solidFill>
                    <a:cs typeface="+mn-ea"/>
                    <a:sym typeface="+mn-lt"/>
                  </a:rPr>
                  <a:t>名</a:t>
                </a:r>
                <a:endParaRPr lang="zh-CN" altLang="en-US" b="1">
                  <a:solidFill>
                    <a:srgbClr val="929090">
                      <a:lumMod val="10000"/>
                    </a:srgbClr>
                  </a:solidFill>
                  <a:cs typeface="+mn-ea"/>
                  <a:sym typeface="+mn-lt"/>
                </a:endParaRPr>
              </a:p>
            </p:txBody>
          </p:sp>
        </p:grpSp>
        <p:sp>
          <p:nvSpPr>
            <p:cNvPr id="17" name="箭头: 燕尾形 16"/>
            <p:cNvSpPr/>
            <p:nvPr/>
          </p:nvSpPr>
          <p:spPr bwMode="auto">
            <a:xfrm>
              <a:off x="9505355" y="3289697"/>
              <a:ext cx="720080" cy="216024"/>
            </a:xfrm>
            <a:prstGeom prst="notchedRightArrow">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6" name="箭头: 燕尾形 85"/>
            <p:cNvSpPr/>
            <p:nvPr/>
          </p:nvSpPr>
          <p:spPr bwMode="auto">
            <a:xfrm>
              <a:off x="9505355" y="4132835"/>
              <a:ext cx="720080" cy="216024"/>
            </a:xfrm>
            <a:prstGeom prst="notchedRightArrow">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7" name="箭头: 燕尾形 86"/>
            <p:cNvSpPr/>
            <p:nvPr/>
          </p:nvSpPr>
          <p:spPr bwMode="auto">
            <a:xfrm>
              <a:off x="9505355" y="4985232"/>
              <a:ext cx="720080" cy="216024"/>
            </a:xfrm>
            <a:prstGeom prst="notchedRightArrow">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pic>
        <p:nvPicPr>
          <p:cNvPr id="89" name="图片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638" y="3917400"/>
            <a:ext cx="3057877" cy="1528939"/>
          </a:xfrm>
          <a:prstGeom prst="rect">
            <a:avLst/>
          </a:prstGeom>
        </p:spPr>
      </p:pic>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nodeType="afterGroup">
                            <p:stCondLst>
                              <p:cond delay="750"/>
                            </p:stCondLst>
                            <p:childTnLst>
                              <p:par>
                                <p:cTn id="9" presetID="6"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in)">
                                      <p:cBhvr>
                                        <p:cTn id="11" dur="750"/>
                                        <p:tgtEl>
                                          <p:spTgt spid="16"/>
                                        </p:tgtEl>
                                      </p:cBhvr>
                                    </p:animEffect>
                                  </p:childTnLst>
                                </p:cTn>
                              </p:par>
                            </p:childTnLst>
                          </p:cTn>
                        </p:par>
                        <p:par>
                          <p:cTn id="12" fill="hold" nodeType="afterGroup">
                            <p:stCondLst>
                              <p:cond delay="1500"/>
                            </p:stCondLst>
                            <p:childTnLst>
                              <p:par>
                                <p:cTn id="13" presetID="53" presetClass="entr" presetSubtype="16" fill="hold" nodeType="after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p:cTn id="15" dur="750" fill="hold"/>
                                        <p:tgtEl>
                                          <p:spTgt spid="89"/>
                                        </p:tgtEl>
                                        <p:attrNameLst>
                                          <p:attrName>ppt_w</p:attrName>
                                        </p:attrNameLst>
                                      </p:cBhvr>
                                      <p:tavLst>
                                        <p:tav tm="0">
                                          <p:val>
                                            <p:fltVal val="0"/>
                                          </p:val>
                                        </p:tav>
                                        <p:tav tm="100000">
                                          <p:val>
                                            <p:strVal val="#ppt_w"/>
                                          </p:val>
                                        </p:tav>
                                      </p:tavLst>
                                    </p:anim>
                                    <p:anim calcmode="lin" valueType="num">
                                      <p:cBhvr>
                                        <p:cTn id="16" dur="750" fill="hold"/>
                                        <p:tgtEl>
                                          <p:spTgt spid="89"/>
                                        </p:tgtEl>
                                        <p:attrNameLst>
                                          <p:attrName>ppt_h</p:attrName>
                                        </p:attrNameLst>
                                      </p:cBhvr>
                                      <p:tavLst>
                                        <p:tav tm="0">
                                          <p:val>
                                            <p:fltVal val="0"/>
                                          </p:val>
                                        </p:tav>
                                        <p:tav tm="100000">
                                          <p:val>
                                            <p:strVal val="#ppt_h"/>
                                          </p:val>
                                        </p:tav>
                                      </p:tavLst>
                                    </p:anim>
                                    <p:animEffect transition="in" filter="fade">
                                      <p:cBhvr>
                                        <p:cTn id="17" dur="750"/>
                                        <p:tgtEl>
                                          <p:spTgt spid="89"/>
                                        </p:tgtEl>
                                      </p:cBhvr>
                                    </p:animEffect>
                                  </p:childTnLst>
                                </p:cTn>
                              </p:par>
                            </p:childTnLst>
                          </p:cTn>
                        </p:par>
                        <p:par>
                          <p:cTn id="18" fill="hold" nodeType="afterGroup">
                            <p:stCondLst>
                              <p:cond delay="225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888662" y="1194110"/>
            <a:ext cx="10350125" cy="766232"/>
            <a:chOff x="982854" y="328211"/>
            <a:chExt cx="10350125" cy="766232"/>
          </a:xfrm>
        </p:grpSpPr>
        <p:grpSp>
          <p:nvGrpSpPr>
            <p:cNvPr id="51" name="组合 50"/>
            <p:cNvGrpSpPr/>
            <p:nvPr/>
          </p:nvGrpSpPr>
          <p:grpSpPr>
            <a:xfrm>
              <a:off x="982854" y="344553"/>
              <a:ext cx="10350125" cy="749890"/>
              <a:chOff x="632546" y="1439803"/>
              <a:chExt cx="9725118" cy="749890"/>
            </a:xfrm>
          </p:grpSpPr>
          <p:sp>
            <p:nvSpPr>
              <p:cNvPr id="53" name="圆角矩形 12"/>
              <p:cNvSpPr/>
              <p:nvPr/>
            </p:nvSpPr>
            <p:spPr>
              <a:xfrm>
                <a:off x="727620" y="1439803"/>
                <a:ext cx="9630044" cy="74989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defRPr/>
                </a:pPr>
                <a:endParaRPr lang="zh-CN" altLang="en-US" sz="1600">
                  <a:solidFill>
                    <a:prstClr val="white"/>
                  </a:solidFill>
                  <a:cs typeface="+mn-ea"/>
                  <a:sym typeface="+mn-lt"/>
                </a:endParaRPr>
              </a:p>
            </p:txBody>
          </p:sp>
          <p:sp>
            <p:nvSpPr>
              <p:cNvPr id="54" name="文本框 53"/>
              <p:cNvSpPr txBox="1"/>
              <p:nvPr/>
            </p:nvSpPr>
            <p:spPr>
              <a:xfrm>
                <a:off x="632546" y="1455450"/>
                <a:ext cx="9630045" cy="584775"/>
              </a:xfrm>
              <a:prstGeom prst="rect">
                <a:avLst/>
              </a:prstGeom>
              <a:noFill/>
            </p:spPr>
            <p:txBody>
              <a:bodyPr wrap="square" rtlCol="0">
                <a:spAutoFit/>
              </a:bodyPr>
              <a:lstStyle/>
              <a:p>
                <a:pPr fontAlgn="auto">
                  <a:spcBef>
                    <a:spcPct val="0"/>
                  </a:spcBef>
                  <a:spcAft>
                    <a:spcPct val="0"/>
                  </a:spcAft>
                  <a:defRPr/>
                </a:pPr>
                <a:r>
                  <a:rPr lang="zh-CN" altLang="en-US" sz="3200" b="1">
                    <a:solidFill>
                      <a:prstClr val="white"/>
                    </a:solidFill>
                    <a:cs typeface="+mn-ea"/>
                    <a:sym typeface="+mn-lt"/>
                  </a:rPr>
                  <a:t>（三）</a:t>
                </a:r>
                <a:endParaRPr lang="zh-CN" altLang="en-US" sz="3200" b="1">
                  <a:solidFill>
                    <a:prstClr val="white"/>
                  </a:solidFill>
                  <a:cs typeface="+mn-ea"/>
                  <a:sym typeface="+mn-lt"/>
                </a:endParaRPr>
              </a:p>
            </p:txBody>
          </p:sp>
        </p:grpSp>
        <p:sp>
          <p:nvSpPr>
            <p:cNvPr id="6" name="文本框 5"/>
            <p:cNvSpPr txBox="1"/>
            <p:nvPr/>
          </p:nvSpPr>
          <p:spPr>
            <a:xfrm>
              <a:off x="2374681" y="328211"/>
              <a:ext cx="8792240" cy="584775"/>
            </a:xfrm>
            <a:prstGeom prst="rect">
              <a:avLst/>
            </a:prstGeom>
            <a:noFill/>
          </p:spPr>
          <p:txBody>
            <a:bodyPr wrap="square" rtlCol="0">
              <a:spAutoFit/>
            </a:bodyPr>
            <a:lstStyle/>
            <a:p>
              <a:pPr fontAlgn="auto">
                <a:spcBef>
                  <a:spcPct val="0"/>
                </a:spcBef>
                <a:spcAft>
                  <a:spcPct val="0"/>
                </a:spcAft>
                <a:defRPr/>
              </a:pPr>
              <a:r>
                <a:rPr lang="zh-CN" altLang="en-US" sz="3200" b="1">
                  <a:solidFill>
                    <a:prstClr val="white"/>
                  </a:solidFill>
                  <a:cs typeface="+mn-ea"/>
                  <a:sym typeface="+mn-lt"/>
                </a:rPr>
                <a:t>突出阵地建设，创先争优氛围进一步形成</a:t>
              </a:r>
              <a:endParaRPr lang="zh-CN" altLang="en-US" sz="3200" b="1">
                <a:solidFill>
                  <a:prstClr val="white"/>
                </a:solidFill>
                <a:cs typeface="+mn-ea"/>
                <a:sym typeface="+mn-lt"/>
              </a:endParaRPr>
            </a:p>
          </p:txBody>
        </p:sp>
      </p:grpSp>
      <p:sp>
        <p:nvSpPr>
          <p:cNvPr id="49" name="矩形 48"/>
          <p:cNvSpPr/>
          <p:nvPr/>
        </p:nvSpPr>
        <p:spPr>
          <a:xfrm>
            <a:off x="4224310" y="3138675"/>
            <a:ext cx="4354026" cy="2608856"/>
          </a:xfrm>
          <a:prstGeom prst="rect">
            <a:avLst/>
          </a:prstGeom>
        </p:spPr>
        <p:txBody>
          <a:bodyPr wrap="square">
            <a:spAutoFit/>
          </a:bodyPr>
          <a:lstStyle/>
          <a:p>
            <a:pPr fontAlgn="auto">
              <a:lnSpc>
                <a:spcPct val="200000"/>
              </a:lnSpc>
              <a:spcBef>
                <a:spcPct val="0"/>
              </a:spcBef>
              <a:spcAft>
                <a:spcPct val="0"/>
              </a:spcAft>
              <a:defRPr/>
            </a:pPr>
            <a:r>
              <a:rPr lang="zh-CN" altLang="en-US" sz="1400">
                <a:solidFill>
                  <a:srgbClr val="929090">
                    <a:lumMod val="10000"/>
                  </a:srgbClr>
                </a:solidFill>
                <a:cs typeface="+mn-ea"/>
                <a:sym typeface="+mn-lt"/>
              </a:rPr>
              <a:t>把意识形态工作作为年度目标管理考核重要内容，与业务建设、行业文明建设紧密结合，同部署、同落实、同检查、同考核。将开展意识形态教育作为党委中心组学习、民主生活会、主题党日活动、道德讲堂等重要内容，局、段两级班子要带头深学笃用习近平新时代中国特色社会主义思想，真正学懂、弄通、做实。</a:t>
            </a:r>
            <a:endParaRPr lang="zh-CN" altLang="en-US" sz="1400">
              <a:solidFill>
                <a:srgbClr val="929090">
                  <a:lumMod val="10000"/>
                </a:srgbClr>
              </a:solidFill>
              <a:cs typeface="+mn-ea"/>
              <a:sym typeface="+mn-lt"/>
            </a:endParaRPr>
          </a:p>
        </p:txBody>
      </p:sp>
      <p:grpSp>
        <p:nvGrpSpPr>
          <p:cNvPr id="36" name="组合 35"/>
          <p:cNvGrpSpPr/>
          <p:nvPr/>
        </p:nvGrpSpPr>
        <p:grpSpPr>
          <a:xfrm>
            <a:off x="2489888" y="2377983"/>
            <a:ext cx="6255790" cy="760692"/>
            <a:chOff x="3001264" y="2671240"/>
            <a:chExt cx="6255790" cy="760692"/>
          </a:xfrm>
        </p:grpSpPr>
        <p:sp>
          <p:nvSpPr>
            <p:cNvPr id="8" name="文本框 7"/>
            <p:cNvSpPr txBox="1"/>
            <p:nvPr/>
          </p:nvSpPr>
          <p:spPr>
            <a:xfrm>
              <a:off x="5104955" y="2701572"/>
              <a:ext cx="4152099"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紧抓意识形态工作不放手</a:t>
              </a:r>
              <a:endParaRPr lang="zh-CN" altLang="en-US" sz="2800" b="1">
                <a:solidFill>
                  <a:schemeClr val="accent1"/>
                </a:solidFill>
                <a:cs typeface="+mn-ea"/>
                <a:sym typeface="+mn-lt"/>
              </a:endParaRPr>
            </a:p>
          </p:txBody>
        </p:sp>
        <p:grpSp>
          <p:nvGrpSpPr>
            <p:cNvPr id="57" name="组合 56"/>
            <p:cNvGrpSpPr/>
            <p:nvPr/>
          </p:nvGrpSpPr>
          <p:grpSpPr>
            <a:xfrm>
              <a:off x="3001264" y="2671240"/>
              <a:ext cx="6217777" cy="760692"/>
              <a:chOff x="2617702" y="1272039"/>
              <a:chExt cx="6217777" cy="760692"/>
            </a:xfrm>
          </p:grpSpPr>
          <p:grpSp>
            <p:nvGrpSpPr>
              <p:cNvPr id="58" name="组合 57"/>
              <p:cNvGrpSpPr/>
              <p:nvPr/>
            </p:nvGrpSpPr>
            <p:grpSpPr>
              <a:xfrm>
                <a:off x="3921515" y="1385454"/>
                <a:ext cx="4913964" cy="523565"/>
                <a:chOff x="1617259" y="2411793"/>
                <a:chExt cx="4913964" cy="523565"/>
              </a:xfrm>
            </p:grpSpPr>
            <p:grpSp>
              <p:nvGrpSpPr>
                <p:cNvPr id="62" name="组合 61"/>
                <p:cNvGrpSpPr/>
                <p:nvPr/>
              </p:nvGrpSpPr>
              <p:grpSpPr>
                <a:xfrm>
                  <a:off x="1617259" y="2411793"/>
                  <a:ext cx="847725" cy="523565"/>
                  <a:chOff x="2877373" y="2572391"/>
                  <a:chExt cx="847725" cy="523565"/>
                </a:xfrm>
              </p:grpSpPr>
              <p:sp>
                <p:nvSpPr>
                  <p:cNvPr id="64" name="椭圆 63"/>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5" name="文本框 36"/>
                  <p:cNvSpPr txBox="1"/>
                  <p:nvPr userDrawn="1"/>
                </p:nvSpPr>
                <p:spPr bwMode="auto">
                  <a:xfrm>
                    <a:off x="2877373" y="2572391"/>
                    <a:ext cx="847725" cy="523220"/>
                  </a:xfrm>
                  <a:prstGeom prst="rect">
                    <a:avLst/>
                  </a:prstGeom>
                  <a:noFill/>
                </p:spPr>
                <p:txBody>
                  <a:bodyPr>
                    <a:spAutoFit/>
                  </a:bodyPr>
                  <a:lstStyle/>
                  <a:p>
                    <a:pPr defTabSz="457200" fontAlgn="auto">
                      <a:spcBef>
                        <a:spcPct val="0"/>
                      </a:spcBef>
                      <a:spcAft>
                        <a:spcPct val="0"/>
                      </a:spcAft>
                      <a:defRPr/>
                    </a:pPr>
                    <a:r>
                      <a:rPr lang="en-US" altLang="zh-CN" sz="2800">
                        <a:solidFill>
                          <a:prstClr val="white"/>
                        </a:solidFill>
                        <a:cs typeface="+mn-ea"/>
                        <a:sym typeface="+mn-lt"/>
                      </a:rPr>
                      <a:t>01</a:t>
                    </a:r>
                    <a:endParaRPr lang="zh-CN" altLang="en-US" sz="2800">
                      <a:solidFill>
                        <a:prstClr val="white"/>
                      </a:solidFill>
                      <a:cs typeface="+mn-ea"/>
                      <a:sym typeface="+mn-lt"/>
                    </a:endParaRPr>
                  </a:p>
                </p:txBody>
              </p:sp>
            </p:grpSp>
            <p:cxnSp>
              <p:nvCxnSpPr>
                <p:cNvPr id="63" name="直接连接符 62"/>
                <p:cNvCxnSpPr/>
                <p:nvPr/>
              </p:nvCxnSpPr>
              <p:spPr bwMode="auto">
                <a:xfrm>
                  <a:off x="1948193" y="2909200"/>
                  <a:ext cx="4583030"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59" name="组合 58"/>
              <p:cNvGrpSpPr/>
              <p:nvPr/>
            </p:nvGrpSpPr>
            <p:grpSpPr>
              <a:xfrm>
                <a:off x="2617702" y="1272039"/>
                <a:ext cx="1351097" cy="760692"/>
                <a:chOff x="1354490" y="-129994"/>
                <a:chExt cx="1351097" cy="760692"/>
              </a:xfrm>
            </p:grpSpPr>
            <p:sp>
              <p:nvSpPr>
                <p:cNvPr id="60" name="矩形 59"/>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1" name="文本框 60"/>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（三）</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80" name="组合 79"/>
          <p:cNvGrpSpPr/>
          <p:nvPr/>
        </p:nvGrpSpPr>
        <p:grpSpPr>
          <a:xfrm>
            <a:off x="1706687" y="3564727"/>
            <a:ext cx="2257520" cy="2001691"/>
            <a:chOff x="1706687" y="3564727"/>
            <a:chExt cx="2257520" cy="2001691"/>
          </a:xfrm>
        </p:grpSpPr>
        <p:grpSp>
          <p:nvGrpSpPr>
            <p:cNvPr id="78" name="组合 77"/>
            <p:cNvGrpSpPr/>
            <p:nvPr/>
          </p:nvGrpSpPr>
          <p:grpSpPr>
            <a:xfrm>
              <a:off x="1706687" y="3564727"/>
              <a:ext cx="2257520" cy="2001691"/>
              <a:chOff x="1706687" y="3564727"/>
              <a:chExt cx="2257520" cy="2001691"/>
            </a:xfrm>
          </p:grpSpPr>
          <p:sp>
            <p:nvSpPr>
              <p:cNvPr id="24" name="矩形 23"/>
              <p:cNvSpPr/>
              <p:nvPr/>
            </p:nvSpPr>
            <p:spPr>
              <a:xfrm>
                <a:off x="1706687" y="3564727"/>
                <a:ext cx="1220225" cy="492319"/>
              </a:xfrm>
              <a:prstGeom prst="rect">
                <a:avLst/>
              </a:prstGeom>
            </p:spPr>
            <p:txBody>
              <a:bodyPr wrap="square" lIns="121798" tIns="60899" rIns="121798" bIns="60899">
                <a:spAutoFit/>
              </a:bodyPr>
              <a:lstStyle/>
              <a:p>
                <a:pPr algn="ctr" fontAlgn="auto">
                  <a:spcBef>
                    <a:spcPct val="0"/>
                  </a:spcBef>
                  <a:spcAft>
                    <a:spcPct val="0"/>
                  </a:spcAft>
                  <a:defRPr/>
                </a:pPr>
                <a:r>
                  <a:rPr lang="zh-CN" altLang="en-US" sz="2400" b="1">
                    <a:solidFill>
                      <a:schemeClr val="accent1"/>
                    </a:solidFill>
                    <a:cs typeface="+mn-ea"/>
                    <a:sym typeface="+mn-lt"/>
                  </a:rPr>
                  <a:t>同部署</a:t>
                </a:r>
                <a:endParaRPr lang="zh-CN" altLang="en-US" sz="2400" b="1">
                  <a:solidFill>
                    <a:schemeClr val="accent1"/>
                  </a:solidFill>
                  <a:cs typeface="+mn-ea"/>
                  <a:sym typeface="+mn-lt"/>
                </a:endParaRPr>
              </a:p>
            </p:txBody>
          </p:sp>
          <p:sp>
            <p:nvSpPr>
              <p:cNvPr id="29" name="矩形 28"/>
              <p:cNvSpPr/>
              <p:nvPr/>
            </p:nvSpPr>
            <p:spPr>
              <a:xfrm>
                <a:off x="2722350" y="4051717"/>
                <a:ext cx="1220224" cy="492319"/>
              </a:xfrm>
              <a:prstGeom prst="rect">
                <a:avLst/>
              </a:prstGeom>
            </p:spPr>
            <p:txBody>
              <a:bodyPr wrap="square" lIns="121798" tIns="60899" rIns="121798" bIns="60899">
                <a:spAutoFit/>
              </a:bodyPr>
              <a:lstStyle/>
              <a:p>
                <a:pPr algn="ctr" fontAlgn="auto">
                  <a:spcBef>
                    <a:spcPct val="0"/>
                  </a:spcBef>
                  <a:spcAft>
                    <a:spcPct val="0"/>
                  </a:spcAft>
                  <a:defRPr/>
                </a:pPr>
                <a:r>
                  <a:rPr lang="zh-CN" altLang="zh-CN" sz="2400" b="1">
                    <a:solidFill>
                      <a:schemeClr val="accent1"/>
                    </a:solidFill>
                    <a:cs typeface="+mn-ea"/>
                    <a:sym typeface="+mn-lt"/>
                  </a:rPr>
                  <a:t>同落实</a:t>
                </a:r>
                <a:endParaRPr lang="zh-CN" altLang="en-US" sz="2400" b="1">
                  <a:solidFill>
                    <a:schemeClr val="accent1"/>
                  </a:solidFill>
                  <a:cs typeface="+mn-ea"/>
                  <a:sym typeface="+mn-lt"/>
                </a:endParaRPr>
              </a:p>
            </p:txBody>
          </p:sp>
          <p:sp>
            <p:nvSpPr>
              <p:cNvPr id="34" name="矩形 33"/>
              <p:cNvSpPr/>
              <p:nvPr/>
            </p:nvSpPr>
            <p:spPr>
              <a:xfrm>
                <a:off x="1706687" y="4587109"/>
                <a:ext cx="1268599" cy="492319"/>
              </a:xfrm>
              <a:prstGeom prst="rect">
                <a:avLst/>
              </a:prstGeom>
            </p:spPr>
            <p:txBody>
              <a:bodyPr wrap="square" lIns="121798" tIns="60899" rIns="121798" bIns="60899">
                <a:spAutoFit/>
              </a:bodyPr>
              <a:lstStyle/>
              <a:p>
                <a:pPr algn="ctr" fontAlgn="auto">
                  <a:spcBef>
                    <a:spcPct val="0"/>
                  </a:spcBef>
                  <a:spcAft>
                    <a:spcPct val="0"/>
                  </a:spcAft>
                  <a:defRPr/>
                </a:pPr>
                <a:r>
                  <a:rPr lang="zh-CN" altLang="zh-CN" sz="2400" b="1">
                    <a:solidFill>
                      <a:schemeClr val="accent1"/>
                    </a:solidFill>
                    <a:cs typeface="+mn-ea"/>
                    <a:sym typeface="+mn-lt"/>
                  </a:rPr>
                  <a:t>同检查</a:t>
                </a:r>
                <a:endParaRPr lang="zh-CN" altLang="en-US" sz="2400" b="1">
                  <a:solidFill>
                    <a:schemeClr val="accent1"/>
                  </a:solidFill>
                  <a:cs typeface="+mn-ea"/>
                  <a:sym typeface="+mn-lt"/>
                </a:endParaRPr>
              </a:p>
            </p:txBody>
          </p:sp>
          <p:sp>
            <p:nvSpPr>
              <p:cNvPr id="44" name="矩形 43"/>
              <p:cNvSpPr/>
              <p:nvPr/>
            </p:nvSpPr>
            <p:spPr>
              <a:xfrm>
                <a:off x="2740252" y="5074099"/>
                <a:ext cx="1223955" cy="492319"/>
              </a:xfrm>
              <a:prstGeom prst="rect">
                <a:avLst/>
              </a:prstGeom>
            </p:spPr>
            <p:txBody>
              <a:bodyPr wrap="square" lIns="121798" tIns="60899" rIns="121798" bIns="60899">
                <a:spAutoFit/>
              </a:bodyPr>
              <a:lstStyle/>
              <a:p>
                <a:pPr algn="ctr" fontAlgn="auto">
                  <a:spcBef>
                    <a:spcPct val="0"/>
                  </a:spcBef>
                  <a:spcAft>
                    <a:spcPct val="0"/>
                  </a:spcAft>
                  <a:defRPr/>
                </a:pPr>
                <a:r>
                  <a:rPr lang="zh-CN" altLang="zh-CN" sz="2400" b="1">
                    <a:solidFill>
                      <a:schemeClr val="accent1"/>
                    </a:solidFill>
                    <a:cs typeface="+mn-ea"/>
                    <a:sym typeface="+mn-lt"/>
                  </a:rPr>
                  <a:t>同考核</a:t>
                </a:r>
                <a:endParaRPr lang="zh-CN" altLang="en-US" sz="2400" b="1">
                  <a:solidFill>
                    <a:schemeClr val="accent1"/>
                  </a:solidFill>
                  <a:cs typeface="+mn-ea"/>
                  <a:sym typeface="+mn-lt"/>
                </a:endParaRPr>
              </a:p>
            </p:txBody>
          </p:sp>
        </p:grpSp>
        <p:grpSp>
          <p:nvGrpSpPr>
            <p:cNvPr id="77" name="组合 76"/>
            <p:cNvGrpSpPr/>
            <p:nvPr/>
          </p:nvGrpSpPr>
          <p:grpSpPr>
            <a:xfrm>
              <a:off x="2257202" y="3810886"/>
              <a:ext cx="1249685" cy="1330757"/>
              <a:chOff x="2257202" y="3810886"/>
              <a:chExt cx="1249685" cy="1330757"/>
            </a:xfrm>
          </p:grpSpPr>
          <p:grpSp>
            <p:nvGrpSpPr>
              <p:cNvPr id="70" name="组合 69"/>
              <p:cNvGrpSpPr/>
              <p:nvPr/>
            </p:nvGrpSpPr>
            <p:grpSpPr>
              <a:xfrm>
                <a:off x="2926912" y="3810886"/>
                <a:ext cx="579975" cy="353697"/>
                <a:chOff x="2926912" y="3810886"/>
                <a:chExt cx="579975" cy="353697"/>
              </a:xfrm>
            </p:grpSpPr>
            <p:cxnSp>
              <p:nvCxnSpPr>
                <p:cNvPr id="67" name="直接连接符 66"/>
                <p:cNvCxnSpPr>
                  <a:stCxn id="24" idx="3"/>
                </p:cNvCxnSpPr>
                <p:nvPr/>
              </p:nvCxnSpPr>
              <p:spPr bwMode="auto">
                <a:xfrm flipV="1">
                  <a:off x="2926912" y="3810886"/>
                  <a:ext cx="579975" cy="1"/>
                </a:xfrm>
                <a:prstGeom prst="line">
                  <a:avLst/>
                </a:prstGeom>
                <a:solidFill>
                  <a:schemeClr val="accent1"/>
                </a:solidFill>
                <a:ln w="9525" cap="flat" cmpd="sng" algn="ctr">
                  <a:solidFill>
                    <a:schemeClr val="accent1"/>
                  </a:solidFill>
                  <a:prstDash val="solid"/>
                  <a:round/>
                  <a:headEnd type="none" w="med" len="med"/>
                  <a:tailEnd type="none" w="med" len="med"/>
                </a:ln>
              </p:spPr>
            </p:cxnSp>
            <p:cxnSp>
              <p:nvCxnSpPr>
                <p:cNvPr id="68" name="直接连接符 67"/>
                <p:cNvCxnSpPr/>
                <p:nvPr/>
              </p:nvCxnSpPr>
              <p:spPr bwMode="auto">
                <a:xfrm flipH="1">
                  <a:off x="3490436" y="3810886"/>
                  <a:ext cx="0" cy="353697"/>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71" name="组合 70"/>
              <p:cNvGrpSpPr/>
              <p:nvPr/>
            </p:nvGrpSpPr>
            <p:grpSpPr>
              <a:xfrm>
                <a:off x="2894151" y="4787946"/>
                <a:ext cx="579975" cy="353697"/>
                <a:chOff x="2926912" y="3810886"/>
                <a:chExt cx="579975" cy="353697"/>
              </a:xfrm>
            </p:grpSpPr>
            <p:cxnSp>
              <p:nvCxnSpPr>
                <p:cNvPr id="72" name="直接连接符 71"/>
                <p:cNvCxnSpPr/>
                <p:nvPr/>
              </p:nvCxnSpPr>
              <p:spPr bwMode="auto">
                <a:xfrm flipV="1">
                  <a:off x="2926912" y="3810886"/>
                  <a:ext cx="579975" cy="1"/>
                </a:xfrm>
                <a:prstGeom prst="line">
                  <a:avLst/>
                </a:prstGeom>
                <a:solidFill>
                  <a:schemeClr val="accent1"/>
                </a:solidFill>
                <a:ln w="9525" cap="flat" cmpd="sng" algn="ctr">
                  <a:solidFill>
                    <a:schemeClr val="accent1"/>
                  </a:solidFill>
                  <a:prstDash val="solid"/>
                  <a:round/>
                  <a:headEnd type="none" w="med" len="med"/>
                  <a:tailEnd type="none" w="med" len="med"/>
                </a:ln>
              </p:spPr>
            </p:cxnSp>
            <p:cxnSp>
              <p:nvCxnSpPr>
                <p:cNvPr id="73" name="直接连接符 72"/>
                <p:cNvCxnSpPr/>
                <p:nvPr/>
              </p:nvCxnSpPr>
              <p:spPr bwMode="auto">
                <a:xfrm flipH="1">
                  <a:off x="3490436" y="3810886"/>
                  <a:ext cx="0" cy="353697"/>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74" name="组合 73"/>
              <p:cNvGrpSpPr/>
              <p:nvPr/>
            </p:nvGrpSpPr>
            <p:grpSpPr>
              <a:xfrm flipH="1">
                <a:off x="2257202" y="4278522"/>
                <a:ext cx="579975" cy="353697"/>
                <a:chOff x="2926912" y="3810886"/>
                <a:chExt cx="579975" cy="353697"/>
              </a:xfrm>
            </p:grpSpPr>
            <p:cxnSp>
              <p:nvCxnSpPr>
                <p:cNvPr id="75" name="直接连接符 74"/>
                <p:cNvCxnSpPr/>
                <p:nvPr/>
              </p:nvCxnSpPr>
              <p:spPr bwMode="auto">
                <a:xfrm flipV="1">
                  <a:off x="2926912" y="3810886"/>
                  <a:ext cx="579975" cy="1"/>
                </a:xfrm>
                <a:prstGeom prst="line">
                  <a:avLst/>
                </a:prstGeom>
                <a:solidFill>
                  <a:schemeClr val="accent1"/>
                </a:solidFill>
                <a:ln w="9525" cap="flat" cmpd="sng" algn="ctr">
                  <a:solidFill>
                    <a:schemeClr val="accent1"/>
                  </a:solidFill>
                  <a:prstDash val="solid"/>
                  <a:round/>
                  <a:headEnd type="none" w="med" len="med"/>
                  <a:tailEnd type="none" w="med" len="med"/>
                </a:ln>
              </p:spPr>
            </p:cxnSp>
            <p:cxnSp>
              <p:nvCxnSpPr>
                <p:cNvPr id="76" name="直接连接符 75"/>
                <p:cNvCxnSpPr/>
                <p:nvPr/>
              </p:nvCxnSpPr>
              <p:spPr bwMode="auto">
                <a:xfrm flipH="1">
                  <a:off x="3490436" y="3810886"/>
                  <a:ext cx="0" cy="353697"/>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grpSp>
      <p:pic>
        <p:nvPicPr>
          <p:cNvPr id="79" name="图片 78" descr="图标&#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193" y="3150942"/>
            <a:ext cx="2608856" cy="2608856"/>
          </a:xfrm>
          <a:prstGeom prst="rect">
            <a:avLst/>
          </a:prstGeom>
        </p:spPr>
      </p:pic>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nodeType="afterGroup">
                            <p:stCondLst>
                              <p:cond delay="750"/>
                            </p:stCondLst>
                            <p:childTnLst>
                              <p:par>
                                <p:cTn id="9" presetID="2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750"/>
                                        <p:tgtEl>
                                          <p:spTgt spid="36"/>
                                        </p:tgtEl>
                                      </p:cBhvr>
                                    </p:animEffect>
                                  </p:childTnLst>
                                </p:cTn>
                              </p:par>
                            </p:childTnLst>
                          </p:cTn>
                        </p:par>
                        <p:par>
                          <p:cTn id="12" fill="hold" nodeType="afterGroup">
                            <p:stCondLst>
                              <p:cond delay="1500"/>
                            </p:stCondLst>
                            <p:childTnLst>
                              <p:par>
                                <p:cTn id="13" presetID="16" presetClass="entr" presetSubtype="37"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barn(outVertical)">
                                      <p:cBhvr>
                                        <p:cTn id="15" dur="750"/>
                                        <p:tgtEl>
                                          <p:spTgt spid="80"/>
                                        </p:tgtEl>
                                      </p:cBhvr>
                                    </p:animEffect>
                                  </p:childTnLst>
                                </p:cTn>
                              </p:par>
                            </p:childTnLst>
                          </p:cTn>
                        </p:par>
                        <p:par>
                          <p:cTn id="16" fill="hold" nodeType="afterGroup">
                            <p:stCondLst>
                              <p:cond delay="2250"/>
                            </p:stCondLst>
                            <p:childTnLst>
                              <p:par>
                                <p:cTn id="17" presetID="22" presetClass="entr" presetSubtype="4"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down)">
                                      <p:cBhvr>
                                        <p:cTn id="19" dur="750"/>
                                        <p:tgtEl>
                                          <p:spTgt spid="49"/>
                                        </p:tgtEl>
                                      </p:cBhvr>
                                    </p:animEffect>
                                  </p:childTnLst>
                                </p:cTn>
                              </p:par>
                            </p:childTnLst>
                          </p:cTn>
                        </p:par>
                        <p:par>
                          <p:cTn id="20" fill="hold" nodeType="afterGroup">
                            <p:stCondLst>
                              <p:cond delay="3000"/>
                            </p:stCondLst>
                            <p:childTnLst>
                              <p:par>
                                <p:cTn id="21" presetID="45"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750"/>
                                        <p:tgtEl>
                                          <p:spTgt spid="79"/>
                                        </p:tgtEl>
                                      </p:cBhvr>
                                    </p:animEffect>
                                    <p:anim calcmode="lin" valueType="num">
                                      <p:cBhvr>
                                        <p:cTn id="24" dur="750" fill="hold"/>
                                        <p:tgtEl>
                                          <p:spTgt spid="79"/>
                                        </p:tgtEl>
                                        <p:attrNameLst>
                                          <p:attrName>ppt_w</p:attrName>
                                        </p:attrNameLst>
                                      </p:cBhvr>
                                      <p:tavLst>
                                        <p:tav tm="0" fmla="#ppt_w*sin(2.5*pi*$)">
                                          <p:val>
                                            <p:fltVal val="0"/>
                                          </p:val>
                                        </p:tav>
                                        <p:tav tm="100000">
                                          <p:val>
                                            <p:fltVal val="1"/>
                                          </p:val>
                                        </p:tav>
                                      </p:tavLst>
                                    </p:anim>
                                    <p:anim calcmode="lin" valueType="num">
                                      <p:cBhvr>
                                        <p:cTn id="25" dur="750" fill="hold"/>
                                        <p:tgtEl>
                                          <p:spTgt spid="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7" name="组合 16"/>
          <p:cNvGrpSpPr/>
          <p:nvPr/>
        </p:nvGrpSpPr>
        <p:grpSpPr>
          <a:xfrm>
            <a:off x="2539383" y="3789040"/>
            <a:ext cx="4235235" cy="633266"/>
            <a:chOff x="2539383" y="3789040"/>
            <a:chExt cx="4235235" cy="633266"/>
          </a:xfrm>
        </p:grpSpPr>
        <p:sp>
          <p:nvSpPr>
            <p:cNvPr id="86" name="矩形 85"/>
            <p:cNvSpPr/>
            <p:nvPr/>
          </p:nvSpPr>
          <p:spPr>
            <a:xfrm>
              <a:off x="2539383" y="3877361"/>
              <a:ext cx="1662313" cy="492319"/>
            </a:xfrm>
            <a:prstGeom prst="rect">
              <a:avLst/>
            </a:prstGeom>
          </p:spPr>
          <p:txBody>
            <a:bodyPr wrap="square" lIns="121798" tIns="60899" rIns="121798" bIns="60899">
              <a:spAutoFit/>
            </a:bodyPr>
            <a:lstStyle/>
            <a:p>
              <a:pPr algn="ctr" fontAlgn="auto">
                <a:spcBef>
                  <a:spcPct val="0"/>
                </a:spcBef>
                <a:spcAft>
                  <a:spcPct val="0"/>
                </a:spcAft>
                <a:defRPr/>
              </a:pPr>
              <a:r>
                <a:rPr lang="en-US" altLang="zh-CN" sz="2400" b="1">
                  <a:solidFill>
                    <a:schemeClr val="accent1"/>
                  </a:solidFill>
                  <a:cs typeface="+mn-ea"/>
                  <a:sym typeface="+mn-lt"/>
                </a:rPr>
                <a:t>12</a:t>
              </a:r>
              <a:r>
                <a:rPr lang="zh-CN" altLang="en-US" sz="2400" b="1">
                  <a:solidFill>
                    <a:schemeClr val="accent1"/>
                  </a:solidFill>
                  <a:cs typeface="+mn-ea"/>
                  <a:sym typeface="+mn-lt"/>
                </a:rPr>
                <a:t>万元</a:t>
              </a:r>
              <a:endParaRPr lang="zh-CN" altLang="en-US" sz="2800" b="1">
                <a:solidFill>
                  <a:schemeClr val="accent1"/>
                </a:solidFill>
                <a:cs typeface="+mn-ea"/>
                <a:sym typeface="+mn-lt"/>
              </a:endParaRPr>
            </a:p>
          </p:txBody>
        </p:sp>
        <p:sp>
          <p:nvSpPr>
            <p:cNvPr id="88" name="文本框 8"/>
            <p:cNvSpPr txBox="1">
              <a:spLocks noChangeArrowheads="1"/>
            </p:cNvSpPr>
            <p:nvPr/>
          </p:nvSpPr>
          <p:spPr bwMode="auto">
            <a:xfrm>
              <a:off x="4097263" y="3789040"/>
              <a:ext cx="2677355" cy="63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lnSpc>
                  <a:spcPts val="2100"/>
                </a:lnSpc>
                <a:spcBef>
                  <a:spcPct val="0"/>
                </a:spcBef>
                <a:spcAft>
                  <a:spcPct val="0"/>
                </a:spcAft>
                <a:buClr>
                  <a:srgbClr val="C00000"/>
                </a:buClr>
                <a:defRPr/>
              </a:pPr>
              <a:r>
                <a:rPr lang="zh-CN" altLang="en-US" sz="1400">
                  <a:solidFill>
                    <a:srgbClr val="929090">
                      <a:lumMod val="10000"/>
                    </a:srgbClr>
                  </a:solidFill>
                  <a:cs typeface="+mn-ea"/>
                  <a:sym typeface="+mn-lt"/>
                </a:rPr>
                <a:t>慰问因病致生活困难干部</a:t>
              </a:r>
              <a:r>
                <a:rPr lang="en-US" altLang="zh-CN" sz="1400">
                  <a:solidFill>
                    <a:srgbClr val="929090">
                      <a:lumMod val="10000"/>
                    </a:srgbClr>
                  </a:solidFill>
                  <a:cs typeface="+mn-ea"/>
                  <a:sym typeface="+mn-lt"/>
                </a:rPr>
                <a:t>16</a:t>
              </a:r>
              <a:r>
                <a:rPr lang="zh-CN" altLang="en-US" sz="1400">
                  <a:solidFill>
                    <a:srgbClr val="929090">
                      <a:lumMod val="10000"/>
                    </a:srgbClr>
                  </a:solidFill>
                  <a:cs typeface="+mn-ea"/>
                  <a:sym typeface="+mn-lt"/>
                </a:rPr>
                <a:t>户</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送去慰问金</a:t>
              </a:r>
              <a:endParaRPr lang="zh-CN" altLang="en-US" sz="1400">
                <a:solidFill>
                  <a:srgbClr val="929090">
                    <a:lumMod val="10000"/>
                  </a:srgbClr>
                </a:solidFill>
                <a:cs typeface="+mn-ea"/>
                <a:sym typeface="+mn-lt"/>
              </a:endParaRPr>
            </a:p>
          </p:txBody>
        </p:sp>
      </p:grpSp>
      <p:grpSp>
        <p:nvGrpSpPr>
          <p:cNvPr id="16" name="组合 15"/>
          <p:cNvGrpSpPr/>
          <p:nvPr/>
        </p:nvGrpSpPr>
        <p:grpSpPr>
          <a:xfrm>
            <a:off x="2559499" y="4916447"/>
            <a:ext cx="4624840" cy="492319"/>
            <a:chOff x="2559499" y="4916447"/>
            <a:chExt cx="4624840" cy="492319"/>
          </a:xfrm>
        </p:grpSpPr>
        <p:sp>
          <p:nvSpPr>
            <p:cNvPr id="119" name="矩形 118"/>
            <p:cNvSpPr/>
            <p:nvPr/>
          </p:nvSpPr>
          <p:spPr>
            <a:xfrm>
              <a:off x="2559499" y="4916447"/>
              <a:ext cx="1662313" cy="492319"/>
            </a:xfrm>
            <a:prstGeom prst="rect">
              <a:avLst/>
            </a:prstGeom>
          </p:spPr>
          <p:txBody>
            <a:bodyPr wrap="square" lIns="121798" tIns="60899" rIns="121798" bIns="60899">
              <a:spAutoFit/>
            </a:bodyPr>
            <a:lstStyle/>
            <a:p>
              <a:pPr algn="ctr" fontAlgn="auto">
                <a:spcBef>
                  <a:spcPct val="0"/>
                </a:spcBef>
                <a:spcAft>
                  <a:spcPct val="0"/>
                </a:spcAft>
                <a:defRPr/>
              </a:pPr>
              <a:r>
                <a:rPr lang="en-US" altLang="zh-CN" sz="2400" b="1">
                  <a:solidFill>
                    <a:schemeClr val="accent1"/>
                  </a:solidFill>
                  <a:cs typeface="+mn-ea"/>
                  <a:sym typeface="+mn-lt"/>
                </a:rPr>
                <a:t>80</a:t>
              </a:r>
              <a:r>
                <a:rPr lang="zh-CN" altLang="en-US" sz="2400" b="1">
                  <a:solidFill>
                    <a:schemeClr val="accent1"/>
                  </a:solidFill>
                  <a:cs typeface="+mn-ea"/>
                  <a:sym typeface="+mn-lt"/>
                </a:rPr>
                <a:t>人次</a:t>
              </a:r>
              <a:endParaRPr lang="zh-CN" altLang="en-US" sz="2400" b="1">
                <a:solidFill>
                  <a:schemeClr val="accent1"/>
                </a:solidFill>
                <a:cs typeface="+mn-ea"/>
                <a:sym typeface="+mn-lt"/>
              </a:endParaRPr>
            </a:p>
          </p:txBody>
        </p:sp>
        <p:sp>
          <p:nvSpPr>
            <p:cNvPr id="121" name="文本框 8"/>
            <p:cNvSpPr txBox="1">
              <a:spLocks noChangeArrowheads="1"/>
            </p:cNvSpPr>
            <p:nvPr/>
          </p:nvSpPr>
          <p:spPr bwMode="auto">
            <a:xfrm>
              <a:off x="4097263" y="4982288"/>
              <a:ext cx="3087076" cy="37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lnSpc>
                  <a:spcPts val="2100"/>
                </a:lnSpc>
                <a:spcBef>
                  <a:spcPct val="0"/>
                </a:spcBef>
                <a:spcAft>
                  <a:spcPct val="0"/>
                </a:spcAft>
                <a:buClr>
                  <a:srgbClr val="C00000"/>
                </a:buClr>
                <a:defRPr/>
              </a:pPr>
              <a:r>
                <a:rPr lang="zh-CN" altLang="en-US" sz="1400">
                  <a:solidFill>
                    <a:srgbClr val="929090">
                      <a:lumMod val="10000"/>
                    </a:srgbClr>
                  </a:solidFill>
                  <a:cs typeface="+mn-ea"/>
                  <a:sym typeface="+mn-lt"/>
                </a:rPr>
                <a:t>组织优秀职工疗休养</a:t>
              </a:r>
              <a:endParaRPr lang="zh-CN" altLang="en-US" sz="1400">
                <a:solidFill>
                  <a:srgbClr val="929090">
                    <a:lumMod val="10000"/>
                  </a:srgbClr>
                </a:solidFill>
                <a:cs typeface="+mn-ea"/>
                <a:sym typeface="+mn-lt"/>
              </a:endParaRPr>
            </a:p>
          </p:txBody>
        </p:sp>
      </p:grpSp>
      <p:grpSp>
        <p:nvGrpSpPr>
          <p:cNvPr id="2" name="组合 1"/>
          <p:cNvGrpSpPr/>
          <p:nvPr/>
        </p:nvGrpSpPr>
        <p:grpSpPr>
          <a:xfrm>
            <a:off x="2066727" y="2348880"/>
            <a:ext cx="6217777" cy="760692"/>
            <a:chOff x="1725829" y="3029546"/>
            <a:chExt cx="6217777" cy="760692"/>
          </a:xfrm>
        </p:grpSpPr>
        <p:sp>
          <p:nvSpPr>
            <p:cNvPr id="8" name="文本框 7"/>
            <p:cNvSpPr txBox="1"/>
            <p:nvPr/>
          </p:nvSpPr>
          <p:spPr>
            <a:xfrm>
              <a:off x="3731865" y="3099381"/>
              <a:ext cx="4152099"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内外并举展示</a:t>
              </a:r>
              <a:r>
                <a:rPr lang="en-US" altLang="zh-CN" sz="2800" b="1">
                  <a:solidFill>
                    <a:schemeClr val="accent1"/>
                  </a:solidFill>
                  <a:cs typeface="+mn-ea"/>
                  <a:sym typeface="+mn-lt"/>
                </a:rPr>
                <a:t>××</a:t>
              </a:r>
              <a:r>
                <a:rPr lang="zh-CN" altLang="en-US" sz="2800" b="1">
                  <a:solidFill>
                    <a:schemeClr val="accent1"/>
                  </a:solidFill>
                  <a:cs typeface="+mn-ea"/>
                  <a:sym typeface="+mn-lt"/>
                </a:rPr>
                <a:t>好形象</a:t>
              </a:r>
              <a:endParaRPr lang="zh-CN" altLang="en-US" sz="2800" b="1">
                <a:solidFill>
                  <a:schemeClr val="accent1"/>
                </a:solidFill>
                <a:cs typeface="+mn-ea"/>
                <a:sym typeface="+mn-lt"/>
              </a:endParaRPr>
            </a:p>
          </p:txBody>
        </p:sp>
        <p:grpSp>
          <p:nvGrpSpPr>
            <p:cNvPr id="73" name="组合 72"/>
            <p:cNvGrpSpPr/>
            <p:nvPr/>
          </p:nvGrpSpPr>
          <p:grpSpPr>
            <a:xfrm>
              <a:off x="1725829" y="3029546"/>
              <a:ext cx="6217777" cy="760692"/>
              <a:chOff x="2617702" y="1272039"/>
              <a:chExt cx="6217777" cy="760692"/>
            </a:xfrm>
          </p:grpSpPr>
          <p:grpSp>
            <p:nvGrpSpPr>
              <p:cNvPr id="74" name="组合 73"/>
              <p:cNvGrpSpPr/>
              <p:nvPr/>
            </p:nvGrpSpPr>
            <p:grpSpPr>
              <a:xfrm>
                <a:off x="3921515" y="1385454"/>
                <a:ext cx="4913964" cy="523565"/>
                <a:chOff x="1617259" y="2411793"/>
                <a:chExt cx="4913964" cy="523565"/>
              </a:xfrm>
            </p:grpSpPr>
            <p:grpSp>
              <p:nvGrpSpPr>
                <p:cNvPr id="78" name="组合 77"/>
                <p:cNvGrpSpPr/>
                <p:nvPr/>
              </p:nvGrpSpPr>
              <p:grpSpPr>
                <a:xfrm>
                  <a:off x="1617259" y="2411793"/>
                  <a:ext cx="847725" cy="523565"/>
                  <a:chOff x="2877373" y="2572391"/>
                  <a:chExt cx="847725" cy="523565"/>
                </a:xfrm>
              </p:grpSpPr>
              <p:sp>
                <p:nvSpPr>
                  <p:cNvPr id="81" name="椭圆 80"/>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2" name="文本框 36"/>
                  <p:cNvSpPr txBox="1"/>
                  <p:nvPr userDrawn="1"/>
                </p:nvSpPr>
                <p:spPr bwMode="auto">
                  <a:xfrm>
                    <a:off x="2877373" y="2572391"/>
                    <a:ext cx="847725" cy="523220"/>
                  </a:xfrm>
                  <a:prstGeom prst="rect">
                    <a:avLst/>
                  </a:prstGeom>
                  <a:noFill/>
                </p:spPr>
                <p:txBody>
                  <a:bodyPr>
                    <a:spAutoFit/>
                  </a:bodyPr>
                  <a:lstStyle/>
                  <a:p>
                    <a:pPr defTabSz="457200" fontAlgn="auto">
                      <a:spcBef>
                        <a:spcPct val="0"/>
                      </a:spcBef>
                      <a:spcAft>
                        <a:spcPct val="0"/>
                      </a:spcAft>
                      <a:defRPr/>
                    </a:pPr>
                    <a:r>
                      <a:rPr lang="en-US" altLang="zh-CN" sz="2800">
                        <a:solidFill>
                          <a:prstClr val="white"/>
                        </a:solidFill>
                        <a:cs typeface="+mn-ea"/>
                        <a:sym typeface="+mn-lt"/>
                      </a:rPr>
                      <a:t>02</a:t>
                    </a:r>
                    <a:endParaRPr lang="zh-CN" altLang="en-US" sz="2800">
                      <a:solidFill>
                        <a:prstClr val="white"/>
                      </a:solidFill>
                      <a:cs typeface="+mn-ea"/>
                      <a:sym typeface="+mn-lt"/>
                    </a:endParaRPr>
                  </a:p>
                </p:txBody>
              </p:sp>
            </p:grpSp>
            <p:cxnSp>
              <p:nvCxnSpPr>
                <p:cNvPr id="79" name="直接连接符 78"/>
                <p:cNvCxnSpPr/>
                <p:nvPr/>
              </p:nvCxnSpPr>
              <p:spPr bwMode="auto">
                <a:xfrm>
                  <a:off x="1948193" y="2909200"/>
                  <a:ext cx="4583030"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75" name="组合 74"/>
              <p:cNvGrpSpPr/>
              <p:nvPr/>
            </p:nvGrpSpPr>
            <p:grpSpPr>
              <a:xfrm>
                <a:off x="2617702" y="1272039"/>
                <a:ext cx="1351097" cy="760692"/>
                <a:chOff x="1354490" y="-129994"/>
                <a:chExt cx="1351097" cy="760692"/>
              </a:xfrm>
            </p:grpSpPr>
            <p:sp>
              <p:nvSpPr>
                <p:cNvPr id="76" name="矩形 75"/>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7" name="文本框 76"/>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（三）</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pic>
        <p:nvPicPr>
          <p:cNvPr id="104" name="图片 103" descr="图标&#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283" y="3284984"/>
            <a:ext cx="2754803" cy="2754803"/>
          </a:xfrm>
          <a:prstGeom prst="rect">
            <a:avLst/>
          </a:prstGeom>
        </p:spPr>
      </p:pic>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animEffect transition="in" filter="fade">
                                      <p:cBhvr>
                                        <p:cTn id="13" dur="750"/>
                                        <p:tgtEl>
                                          <p:spTgt spid="17"/>
                                        </p:tgtEl>
                                      </p:cBhvr>
                                    </p:animEffec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750" fill="hold"/>
                                        <p:tgtEl>
                                          <p:spTgt spid="16"/>
                                        </p:tgtEl>
                                        <p:attrNameLst>
                                          <p:attrName>ppt_w</p:attrName>
                                        </p:attrNameLst>
                                      </p:cBhvr>
                                      <p:tavLst>
                                        <p:tav tm="0">
                                          <p:val>
                                            <p:fltVal val="0"/>
                                          </p:val>
                                        </p:tav>
                                        <p:tav tm="100000">
                                          <p:val>
                                            <p:strVal val="#ppt_w"/>
                                          </p:val>
                                        </p:tav>
                                      </p:tavLst>
                                    </p:anim>
                                    <p:anim calcmode="lin" valueType="num">
                                      <p:cBhvr>
                                        <p:cTn id="18" dur="750" fill="hold"/>
                                        <p:tgtEl>
                                          <p:spTgt spid="16"/>
                                        </p:tgtEl>
                                        <p:attrNameLst>
                                          <p:attrName>ppt_h</p:attrName>
                                        </p:attrNameLst>
                                      </p:cBhvr>
                                      <p:tavLst>
                                        <p:tav tm="0">
                                          <p:val>
                                            <p:fltVal val="0"/>
                                          </p:val>
                                        </p:tav>
                                        <p:tav tm="100000">
                                          <p:val>
                                            <p:strVal val="#ppt_h"/>
                                          </p:val>
                                        </p:tav>
                                      </p:tavLst>
                                    </p:anim>
                                    <p:animEffect transition="in" filter="fade">
                                      <p:cBhvr>
                                        <p:cTn id="19" dur="750"/>
                                        <p:tgtEl>
                                          <p:spTgt spid="16"/>
                                        </p:tgtEl>
                                      </p:cBhvr>
                                    </p:animEffect>
                                  </p:childTnLst>
                                </p:cTn>
                              </p:par>
                            </p:childTnLst>
                          </p:cTn>
                        </p:par>
                        <p:par>
                          <p:cTn id="20" fill="hold" nodeType="afterGroup">
                            <p:stCondLst>
                              <p:cond delay="2250"/>
                            </p:stCondLst>
                            <p:childTnLst>
                              <p:par>
                                <p:cTn id="21" presetID="45" presetClass="entr" presetSubtype="0" fill="hold" nodeType="after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fade">
                                      <p:cBhvr>
                                        <p:cTn id="23" dur="750"/>
                                        <p:tgtEl>
                                          <p:spTgt spid="104"/>
                                        </p:tgtEl>
                                      </p:cBhvr>
                                    </p:animEffect>
                                    <p:anim calcmode="lin" valueType="num">
                                      <p:cBhvr>
                                        <p:cTn id="24" dur="750" fill="hold"/>
                                        <p:tgtEl>
                                          <p:spTgt spid="104"/>
                                        </p:tgtEl>
                                        <p:attrNameLst>
                                          <p:attrName>ppt_w</p:attrName>
                                        </p:attrNameLst>
                                      </p:cBhvr>
                                      <p:tavLst>
                                        <p:tav tm="0" fmla="#ppt_w*sin(2.5*pi*$)">
                                          <p:val>
                                            <p:fltVal val="0"/>
                                          </p:val>
                                        </p:tav>
                                        <p:tav tm="100000">
                                          <p:val>
                                            <p:fltVal val="1"/>
                                          </p:val>
                                        </p:tav>
                                      </p:tavLst>
                                    </p:anim>
                                    <p:anim calcmode="lin" valueType="num">
                                      <p:cBhvr>
                                        <p:cTn id="25" dur="750" fill="hold"/>
                                        <p:tgtEl>
                                          <p:spTgt spid="10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4" name="矩形 103"/>
          <p:cNvSpPr/>
          <p:nvPr/>
        </p:nvSpPr>
        <p:spPr>
          <a:xfrm>
            <a:off x="6262177" y="256458"/>
            <a:ext cx="5932999" cy="369332"/>
          </a:xfrm>
          <a:prstGeom prst="rect">
            <a:avLst/>
          </a:prstGeom>
        </p:spPr>
        <p:txBody>
          <a:bodyPr wrap="square">
            <a:spAutoFit/>
          </a:bodyPr>
          <a:lstStyle/>
          <a:p>
            <a:pPr fontAlgn="auto">
              <a:spcBef>
                <a:spcPct val="0"/>
              </a:spcBef>
              <a:spcAft>
                <a:spcPct val="0"/>
              </a:spcAft>
              <a:defRPr/>
            </a:pPr>
            <a:r>
              <a:rPr lang="zh-CN" altLang="en-US">
                <a:solidFill>
                  <a:srgbClr val="FFFFFF"/>
                </a:solidFill>
                <a:cs typeface="+mn-ea"/>
                <a:sym typeface="+mn-lt"/>
              </a:rPr>
              <a:t>第一部分</a:t>
            </a:r>
            <a:r>
              <a:rPr lang="en-US" altLang="zh-CN">
                <a:solidFill>
                  <a:srgbClr val="FFFFFF"/>
                </a:solidFill>
                <a:cs typeface="+mn-ea"/>
                <a:sym typeface="+mn-lt"/>
              </a:rPr>
              <a:t>    </a:t>
            </a:r>
            <a:r>
              <a:rPr lang="zh-CN" altLang="en-US">
                <a:solidFill>
                  <a:srgbClr val="FFFFFF"/>
                </a:solidFill>
                <a:cs typeface="+mn-ea"/>
                <a:sym typeface="+mn-lt"/>
              </a:rPr>
              <a:t>  </a:t>
            </a:r>
            <a:r>
              <a:rPr lang="en-US" altLang="zh-CN">
                <a:solidFill>
                  <a:srgbClr val="FFFFFF"/>
                </a:solidFill>
                <a:cs typeface="+mn-ea"/>
                <a:sym typeface="+mn-lt"/>
              </a:rPr>
              <a:t>2020</a:t>
            </a:r>
            <a:r>
              <a:rPr lang="zh-CN" altLang="en-US">
                <a:solidFill>
                  <a:srgbClr val="FFFFFF"/>
                </a:solidFill>
                <a:cs typeface="+mn-ea"/>
                <a:sym typeface="+mn-lt"/>
              </a:rPr>
              <a:t>年工作完成情况</a:t>
            </a:r>
            <a:endParaRPr lang="zh-CN" altLang="en-US">
              <a:solidFill>
                <a:srgbClr val="FFFFFF"/>
              </a:solidFill>
              <a:cs typeface="+mn-ea"/>
              <a:sym typeface="+mn-lt"/>
            </a:endParaRPr>
          </a:p>
        </p:txBody>
      </p:sp>
      <p:grpSp>
        <p:nvGrpSpPr>
          <p:cNvPr id="17" name="组合 16"/>
          <p:cNvGrpSpPr/>
          <p:nvPr/>
        </p:nvGrpSpPr>
        <p:grpSpPr>
          <a:xfrm>
            <a:off x="1833165" y="3286971"/>
            <a:ext cx="1350890" cy="2517399"/>
            <a:chOff x="2425028" y="3286972"/>
            <a:chExt cx="1350890" cy="2517399"/>
          </a:xfrm>
        </p:grpSpPr>
        <p:sp>
          <p:nvSpPr>
            <p:cNvPr id="30" name="TextBox 7"/>
            <p:cNvSpPr>
              <a:spLocks noChangeArrowheads="1"/>
            </p:cNvSpPr>
            <p:nvPr/>
          </p:nvSpPr>
          <p:spPr bwMode="auto">
            <a:xfrm>
              <a:off x="2508804" y="4023512"/>
              <a:ext cx="124870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ct val="0"/>
                </a:spcBef>
                <a:spcAft>
                  <a:spcPct val="0"/>
                </a:spcAft>
                <a:defRPr/>
              </a:pPr>
              <a:r>
                <a:rPr lang="zh-CN" altLang="en-US" sz="2000" b="1">
                  <a:solidFill>
                    <a:schemeClr val="accent1"/>
                  </a:solidFill>
                  <a:cs typeface="+mn-ea"/>
                  <a:sym typeface="+mn-lt"/>
                </a:rPr>
                <a:t>舆论宣传</a:t>
              </a:r>
              <a:endParaRPr lang="zh-CN" altLang="en-US" sz="2000" b="1">
                <a:solidFill>
                  <a:schemeClr val="accent1"/>
                </a:solidFill>
                <a:cs typeface="+mn-ea"/>
                <a:sym typeface="+mn-lt"/>
              </a:endParaRPr>
            </a:p>
          </p:txBody>
        </p:sp>
        <p:sp>
          <p:nvSpPr>
            <p:cNvPr id="32" name="TextBox 7"/>
            <p:cNvSpPr>
              <a:spLocks noChangeArrowheads="1"/>
            </p:cNvSpPr>
            <p:nvPr/>
          </p:nvSpPr>
          <p:spPr bwMode="auto">
            <a:xfrm>
              <a:off x="2533225" y="3286972"/>
              <a:ext cx="1199864"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ct val="0"/>
                </a:spcBef>
                <a:spcAft>
                  <a:spcPct val="0"/>
                </a:spcAft>
                <a:defRPr/>
              </a:pPr>
              <a:r>
                <a:rPr lang="zh-CN" altLang="en-US" sz="2000" b="1">
                  <a:solidFill>
                    <a:schemeClr val="accent1"/>
                  </a:solidFill>
                  <a:cs typeface="+mn-ea"/>
                  <a:sym typeface="+mn-lt"/>
                </a:rPr>
                <a:t>教育引导</a:t>
              </a:r>
              <a:endParaRPr lang="zh-CN" altLang="en-US" sz="2000" b="1">
                <a:solidFill>
                  <a:schemeClr val="accent1"/>
                </a:solidFill>
                <a:cs typeface="+mn-ea"/>
                <a:sym typeface="+mn-lt"/>
              </a:endParaRPr>
            </a:p>
          </p:txBody>
        </p:sp>
        <p:sp>
          <p:nvSpPr>
            <p:cNvPr id="34" name="TextBox 7"/>
            <p:cNvSpPr>
              <a:spLocks noChangeArrowheads="1"/>
            </p:cNvSpPr>
            <p:nvPr/>
          </p:nvSpPr>
          <p:spPr bwMode="auto">
            <a:xfrm>
              <a:off x="2472647" y="4760053"/>
              <a:ext cx="1303271"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ct val="0"/>
                </a:spcBef>
                <a:spcAft>
                  <a:spcPct val="0"/>
                </a:spcAft>
                <a:defRPr/>
              </a:pPr>
              <a:r>
                <a:rPr lang="zh-CN" altLang="en-US" sz="2000" b="1">
                  <a:solidFill>
                    <a:schemeClr val="accent1"/>
                  </a:solidFill>
                  <a:cs typeface="+mn-ea"/>
                  <a:sym typeface="+mn-lt"/>
                </a:rPr>
                <a:t>文化熏陶</a:t>
              </a:r>
              <a:endParaRPr lang="zh-CN" altLang="en-US" sz="2000" b="1">
                <a:solidFill>
                  <a:schemeClr val="accent1"/>
                </a:solidFill>
                <a:cs typeface="+mn-ea"/>
                <a:sym typeface="+mn-lt"/>
              </a:endParaRPr>
            </a:p>
          </p:txBody>
        </p:sp>
        <p:sp>
          <p:nvSpPr>
            <p:cNvPr id="37" name="TextBox 7"/>
            <p:cNvSpPr>
              <a:spLocks noChangeArrowheads="1"/>
            </p:cNvSpPr>
            <p:nvPr/>
          </p:nvSpPr>
          <p:spPr bwMode="auto">
            <a:xfrm>
              <a:off x="2425028" y="5496594"/>
              <a:ext cx="135089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ct val="0"/>
                </a:spcBef>
                <a:spcAft>
                  <a:spcPct val="0"/>
                </a:spcAft>
                <a:defRPr/>
              </a:pPr>
              <a:r>
                <a:rPr lang="zh-CN" altLang="en-US" sz="2000" b="1">
                  <a:solidFill>
                    <a:schemeClr val="accent1"/>
                  </a:solidFill>
                  <a:cs typeface="+mn-ea"/>
                  <a:sym typeface="+mn-lt"/>
                </a:rPr>
                <a:t>整体提升</a:t>
              </a:r>
              <a:endParaRPr lang="zh-CN" altLang="en-US" sz="2000" b="1">
                <a:solidFill>
                  <a:schemeClr val="accent1"/>
                </a:solidFill>
                <a:cs typeface="+mn-ea"/>
                <a:sym typeface="+mn-lt"/>
              </a:endParaRPr>
            </a:p>
          </p:txBody>
        </p:sp>
      </p:grpSp>
      <p:grpSp>
        <p:nvGrpSpPr>
          <p:cNvPr id="18" name="组合 17"/>
          <p:cNvGrpSpPr/>
          <p:nvPr/>
        </p:nvGrpSpPr>
        <p:grpSpPr>
          <a:xfrm>
            <a:off x="3780428" y="3214454"/>
            <a:ext cx="4245753" cy="2519596"/>
            <a:chOff x="4405657" y="3214454"/>
            <a:chExt cx="4245753" cy="2519596"/>
          </a:xfrm>
        </p:grpSpPr>
        <p:sp>
          <p:nvSpPr>
            <p:cNvPr id="45" name="TextBox 42"/>
            <p:cNvSpPr txBox="1"/>
            <p:nvPr/>
          </p:nvSpPr>
          <p:spPr>
            <a:xfrm>
              <a:off x="4747997" y="3214454"/>
              <a:ext cx="3202772" cy="400110"/>
            </a:xfrm>
            <a:prstGeom prst="rect">
              <a:avLst/>
            </a:prstGeom>
            <a:noFill/>
          </p:spPr>
          <p:txBody>
            <a:bodyPr wrap="square" rtlCol="0">
              <a:spAutoFit/>
            </a:bodyPr>
            <a:lstStyle/>
            <a:p>
              <a:pPr fontAlgn="auto">
                <a:spcBef>
                  <a:spcPct val="0"/>
                </a:spcBef>
                <a:spcAft>
                  <a:spcPct val="0"/>
                </a:spcAft>
                <a:defRPr/>
              </a:pPr>
              <a:r>
                <a:rPr lang="zh-CN" altLang="en-US" sz="2000" b="1">
                  <a:solidFill>
                    <a:schemeClr val="accent1"/>
                  </a:solidFill>
                  <a:cs typeface="+mn-ea"/>
                  <a:sym typeface="+mn-lt"/>
                </a:rPr>
                <a:t>全力做好“</a:t>
              </a:r>
              <a:r>
                <a:rPr lang="en-US" altLang="zh-CN" sz="2000" b="1">
                  <a:solidFill>
                    <a:schemeClr val="accent1"/>
                  </a:solidFill>
                  <a:cs typeface="+mn-ea"/>
                  <a:sym typeface="+mn-lt"/>
                </a:rPr>
                <a:t>5</a:t>
              </a:r>
              <a:r>
                <a:rPr lang="zh-CN" altLang="en-US" sz="2000" b="1">
                  <a:solidFill>
                    <a:schemeClr val="accent1"/>
                  </a:solidFill>
                  <a:cs typeface="+mn-ea"/>
                  <a:sym typeface="+mn-lt"/>
                </a:rPr>
                <a:t>个一”文章</a:t>
              </a:r>
              <a:endParaRPr lang="zh-CN" altLang="en-US" sz="2000" b="1">
                <a:solidFill>
                  <a:schemeClr val="accent1"/>
                </a:solidFill>
                <a:cs typeface="+mn-ea"/>
                <a:sym typeface="+mn-lt"/>
              </a:endParaRPr>
            </a:p>
          </p:txBody>
        </p:sp>
        <p:sp>
          <p:nvSpPr>
            <p:cNvPr id="49" name="矩形 48"/>
            <p:cNvSpPr/>
            <p:nvPr/>
          </p:nvSpPr>
          <p:spPr>
            <a:xfrm>
              <a:off x="4626156" y="3956475"/>
              <a:ext cx="3656558" cy="307777"/>
            </a:xfrm>
            <a:prstGeom prst="rect">
              <a:avLst/>
            </a:prstGeom>
          </p:spPr>
          <p:txBody>
            <a:bodyPr wrap="square">
              <a:spAutoFit/>
            </a:bodyPr>
            <a:lstStyle/>
            <a:p>
              <a:pPr fontAlgn="auto">
                <a:spcBef>
                  <a:spcPct val="0"/>
                </a:spcBef>
                <a:spcAft>
                  <a:spcPct val="0"/>
                </a:spcAft>
                <a:defRPr/>
              </a:pPr>
              <a:r>
                <a:rPr lang="en-US" altLang="zh-CN" sz="1400">
                  <a:solidFill>
                    <a:srgbClr val="929090">
                      <a:lumMod val="10000"/>
                    </a:srgbClr>
                  </a:solidFill>
                  <a:cs typeface="+mn-ea"/>
                  <a:sym typeface="+mn-lt"/>
                </a:rPr>
                <a:t>《2018</a:t>
              </a:r>
              <a:r>
                <a:rPr lang="zh-CN" altLang="en-US" sz="1400">
                  <a:solidFill>
                    <a:srgbClr val="929090">
                      <a:lumMod val="10000"/>
                    </a:srgbClr>
                  </a:solidFill>
                  <a:cs typeface="+mn-ea"/>
                  <a:sym typeface="+mn-lt"/>
                </a:rPr>
                <a:t>～</a:t>
              </a:r>
              <a:r>
                <a:rPr lang="en-US" altLang="zh-CN" sz="1400">
                  <a:solidFill>
                    <a:srgbClr val="929090">
                      <a:lumMod val="10000"/>
                    </a:srgbClr>
                  </a:solidFill>
                  <a:cs typeface="+mn-ea"/>
                  <a:sym typeface="+mn-lt"/>
                </a:rPr>
                <a:t>2020</a:t>
              </a:r>
              <a:r>
                <a:rPr lang="zh-CN" altLang="en-US" sz="1400">
                  <a:solidFill>
                    <a:srgbClr val="929090">
                      <a:lumMod val="10000"/>
                    </a:srgbClr>
                  </a:solidFill>
                  <a:cs typeface="+mn-ea"/>
                  <a:sym typeface="+mn-lt"/>
                </a:rPr>
                <a:t>年文明单位创建工作方案</a:t>
              </a:r>
              <a:r>
                <a:rPr lang="en-US" altLang="zh-CN" sz="1400">
                  <a:solidFill>
                    <a:srgbClr val="929090">
                      <a:lumMod val="10000"/>
                    </a:srgbClr>
                  </a:solidFill>
                  <a:cs typeface="+mn-ea"/>
                  <a:sym typeface="+mn-lt"/>
                </a:rPr>
                <a:t>》</a:t>
              </a:r>
              <a:endParaRPr lang="en-US" altLang="zh-CN" sz="1400">
                <a:solidFill>
                  <a:srgbClr val="929090">
                    <a:lumMod val="10000"/>
                  </a:srgbClr>
                </a:solidFill>
                <a:cs typeface="+mn-ea"/>
                <a:sym typeface="+mn-lt"/>
              </a:endParaRPr>
            </a:p>
          </p:txBody>
        </p:sp>
        <p:sp>
          <p:nvSpPr>
            <p:cNvPr id="58" name="矩形 57"/>
            <p:cNvSpPr/>
            <p:nvPr/>
          </p:nvSpPr>
          <p:spPr>
            <a:xfrm>
              <a:off x="4464043" y="4691374"/>
              <a:ext cx="3929659" cy="307777"/>
            </a:xfrm>
            <a:prstGeom prst="rect">
              <a:avLst/>
            </a:prstGeom>
          </p:spPr>
          <p:txBody>
            <a:bodyPr wrap="square">
              <a:spAutoFit/>
            </a:bodyPr>
            <a:lstStyle/>
            <a:p>
              <a:pPr fontAlgn="auto">
                <a:spcBef>
                  <a:spcPct val="0"/>
                </a:spcBef>
                <a:spcAft>
                  <a:spcPct val="0"/>
                </a:spcAft>
                <a:defRPr/>
              </a:pPr>
              <a:r>
                <a:rPr lang="en-US" altLang="zh-CN" sz="1400">
                  <a:solidFill>
                    <a:srgbClr val="929090">
                      <a:lumMod val="10000"/>
                    </a:srgbClr>
                  </a:solidFill>
                  <a:cs typeface="+mn-ea"/>
                  <a:sym typeface="+mn-lt"/>
                </a:rPr>
                <a:t>《2020</a:t>
              </a:r>
              <a:r>
                <a:rPr lang="zh-CN" altLang="en-US" sz="1400">
                  <a:solidFill>
                    <a:srgbClr val="929090">
                      <a:lumMod val="10000"/>
                    </a:srgbClr>
                  </a:solidFill>
                  <a:cs typeface="+mn-ea"/>
                  <a:sym typeface="+mn-lt"/>
                </a:rPr>
                <a:t>年“三创三树”精神文明创建活动方案</a:t>
              </a:r>
              <a:r>
                <a:rPr lang="en-US" altLang="zh-CN" sz="1400">
                  <a:solidFill>
                    <a:srgbClr val="929090">
                      <a:lumMod val="10000"/>
                    </a:srgbClr>
                  </a:solidFill>
                  <a:cs typeface="+mn-ea"/>
                  <a:sym typeface="+mn-lt"/>
                </a:rPr>
                <a:t>》</a:t>
              </a:r>
              <a:endParaRPr lang="en-US" altLang="zh-CN" sz="1400">
                <a:solidFill>
                  <a:srgbClr val="929090">
                    <a:lumMod val="10000"/>
                  </a:srgbClr>
                </a:solidFill>
                <a:cs typeface="+mn-ea"/>
                <a:sym typeface="+mn-lt"/>
              </a:endParaRPr>
            </a:p>
          </p:txBody>
        </p:sp>
        <p:sp>
          <p:nvSpPr>
            <p:cNvPr id="63" name="矩形 62"/>
            <p:cNvSpPr/>
            <p:nvPr/>
          </p:nvSpPr>
          <p:spPr>
            <a:xfrm>
              <a:off x="4405657" y="5426273"/>
              <a:ext cx="4245753" cy="307777"/>
            </a:xfrm>
            <a:prstGeom prst="rect">
              <a:avLst/>
            </a:prstGeom>
          </p:spPr>
          <p:txBody>
            <a:bodyPr wrap="square">
              <a:spAutoFit/>
            </a:bodyPr>
            <a:lstStyle/>
            <a:p>
              <a:pPr fontAlgn="auto">
                <a:spcBef>
                  <a:spcPct val="0"/>
                </a:spcBef>
                <a:spcAft>
                  <a:spcPct val="0"/>
                </a:spcAft>
                <a:defRPr/>
              </a:pPr>
              <a:r>
                <a:rPr lang="en-US" altLang="zh-CN" sz="1400">
                  <a:solidFill>
                    <a:srgbClr val="929090">
                      <a:lumMod val="10000"/>
                    </a:srgbClr>
                  </a:solidFill>
                  <a:cs typeface="+mn-ea"/>
                  <a:sym typeface="+mn-lt"/>
                </a:rPr>
                <a:t>《××2020</a:t>
              </a:r>
              <a:r>
                <a:rPr lang="zh-CN" altLang="en-US" sz="1400">
                  <a:solidFill>
                    <a:srgbClr val="929090">
                      <a:lumMod val="10000"/>
                    </a:srgbClr>
                  </a:solidFill>
                  <a:cs typeface="+mn-ea"/>
                  <a:sym typeface="+mn-lt"/>
                </a:rPr>
                <a:t>年全文明单位创建活国动实施方案</a:t>
              </a:r>
              <a:r>
                <a:rPr lang="en-US" altLang="zh-CN" sz="1400">
                  <a:solidFill>
                    <a:srgbClr val="929090">
                      <a:lumMod val="10000"/>
                    </a:srgbClr>
                  </a:solidFill>
                  <a:cs typeface="+mn-ea"/>
                  <a:sym typeface="+mn-lt"/>
                </a:rPr>
                <a:t>》</a:t>
              </a:r>
              <a:endParaRPr lang="en-US" altLang="zh-CN" sz="1400">
                <a:solidFill>
                  <a:srgbClr val="929090">
                    <a:lumMod val="10000"/>
                  </a:srgbClr>
                </a:solidFill>
                <a:cs typeface="+mn-ea"/>
                <a:sym typeface="+mn-lt"/>
              </a:endParaRPr>
            </a:p>
          </p:txBody>
        </p:sp>
      </p:grpSp>
      <p:sp>
        <p:nvSpPr>
          <p:cNvPr id="66" name="矩形 65"/>
          <p:cNvSpPr/>
          <p:nvPr/>
        </p:nvSpPr>
        <p:spPr>
          <a:xfrm>
            <a:off x="8190567" y="3246381"/>
            <a:ext cx="2531916" cy="2487669"/>
          </a:xfrm>
          <a:prstGeom prst="rect">
            <a:avLst/>
          </a:prstGeom>
        </p:spPr>
        <p:txBody>
          <a:bodyPr wrap="square">
            <a:spAutoFit/>
          </a:bodyPr>
          <a:lstStyle/>
          <a:p>
            <a:pPr algn="ctr" defTabSz="1217930" eaLnBrk="0" fontAlgn="auto" hangingPunct="0">
              <a:lnSpc>
                <a:spcPts val="2100"/>
              </a:lnSpc>
              <a:spcBef>
                <a:spcPct val="0"/>
              </a:spcBef>
              <a:spcAft>
                <a:spcPct val="0"/>
              </a:spcAft>
              <a:buClr>
                <a:srgbClr val="C00000"/>
              </a:buClr>
              <a:defRPr/>
            </a:pPr>
            <a:r>
              <a:rPr lang="zh-CN" altLang="en-US" sz="1400">
                <a:solidFill>
                  <a:srgbClr val="929090">
                    <a:lumMod val="10000"/>
                  </a:srgbClr>
                </a:solidFill>
                <a:cs typeface="+mn-ea"/>
                <a:sym typeface="+mn-lt"/>
              </a:rPr>
              <a:t>明确工作目标、工作思路、工作措施，细化具体责任，变软任务为硬指标，扎实推动局系统行业文明建设再上新台阶，局属基层</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家单位创建“全省文明单位”，</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家全省文明单位成功通过</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届复检，目前正在积极对接申报全国文明单位。</a:t>
            </a:r>
            <a:endParaRPr lang="zh-CN" altLang="en-US" sz="1400">
              <a:solidFill>
                <a:srgbClr val="929090">
                  <a:lumMod val="10000"/>
                </a:srgbClr>
              </a:solidFill>
              <a:cs typeface="+mn-ea"/>
              <a:sym typeface="+mn-lt"/>
            </a:endParaRPr>
          </a:p>
        </p:txBody>
      </p:sp>
      <p:grpSp>
        <p:nvGrpSpPr>
          <p:cNvPr id="2" name="组合 1"/>
          <p:cNvGrpSpPr/>
          <p:nvPr/>
        </p:nvGrpSpPr>
        <p:grpSpPr>
          <a:xfrm>
            <a:off x="2244696" y="1912682"/>
            <a:ext cx="6828433" cy="760692"/>
            <a:chOff x="2489888" y="2377983"/>
            <a:chExt cx="6828433" cy="760692"/>
          </a:xfrm>
        </p:grpSpPr>
        <p:sp>
          <p:nvSpPr>
            <p:cNvPr id="8" name="文本框 7"/>
            <p:cNvSpPr txBox="1"/>
            <p:nvPr/>
          </p:nvSpPr>
          <p:spPr>
            <a:xfrm>
              <a:off x="4444871" y="2439623"/>
              <a:ext cx="4873450"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聚焦行业文明素质提升抓创建</a:t>
              </a:r>
              <a:endParaRPr lang="zh-CN" altLang="en-US" sz="2800" b="1">
                <a:solidFill>
                  <a:schemeClr val="accent1"/>
                </a:solidFill>
                <a:cs typeface="+mn-ea"/>
                <a:sym typeface="+mn-lt"/>
              </a:endParaRPr>
            </a:p>
          </p:txBody>
        </p:sp>
        <p:grpSp>
          <p:nvGrpSpPr>
            <p:cNvPr id="52" name="组合 51"/>
            <p:cNvGrpSpPr/>
            <p:nvPr/>
          </p:nvGrpSpPr>
          <p:grpSpPr>
            <a:xfrm>
              <a:off x="2489888" y="2377983"/>
              <a:ext cx="6217777" cy="760692"/>
              <a:chOff x="2617702" y="1272039"/>
              <a:chExt cx="6217777" cy="760692"/>
            </a:xfrm>
          </p:grpSpPr>
          <p:grpSp>
            <p:nvGrpSpPr>
              <p:cNvPr id="55" name="组合 54"/>
              <p:cNvGrpSpPr/>
              <p:nvPr/>
            </p:nvGrpSpPr>
            <p:grpSpPr>
              <a:xfrm>
                <a:off x="3921515" y="1385454"/>
                <a:ext cx="4913964" cy="523565"/>
                <a:chOff x="1617259" y="2411793"/>
                <a:chExt cx="4913964" cy="523565"/>
              </a:xfrm>
            </p:grpSpPr>
            <p:grpSp>
              <p:nvGrpSpPr>
                <p:cNvPr id="70" name="组合 69"/>
                <p:cNvGrpSpPr/>
                <p:nvPr/>
              </p:nvGrpSpPr>
              <p:grpSpPr>
                <a:xfrm>
                  <a:off x="1617259" y="2411793"/>
                  <a:ext cx="847725" cy="523565"/>
                  <a:chOff x="2877373" y="2572391"/>
                  <a:chExt cx="847725" cy="523565"/>
                </a:xfrm>
              </p:grpSpPr>
              <p:sp>
                <p:nvSpPr>
                  <p:cNvPr id="72" name="椭圆 71"/>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3" name="文本框 36"/>
                  <p:cNvSpPr txBox="1"/>
                  <p:nvPr userDrawn="1"/>
                </p:nvSpPr>
                <p:spPr bwMode="auto">
                  <a:xfrm>
                    <a:off x="2877373" y="2572391"/>
                    <a:ext cx="847725" cy="523220"/>
                  </a:xfrm>
                  <a:prstGeom prst="rect">
                    <a:avLst/>
                  </a:prstGeom>
                  <a:noFill/>
                </p:spPr>
                <p:txBody>
                  <a:bodyPr>
                    <a:spAutoFit/>
                  </a:bodyPr>
                  <a:lstStyle/>
                  <a:p>
                    <a:pPr defTabSz="457200" fontAlgn="auto">
                      <a:spcBef>
                        <a:spcPct val="0"/>
                      </a:spcBef>
                      <a:spcAft>
                        <a:spcPct val="0"/>
                      </a:spcAft>
                      <a:defRPr/>
                    </a:pPr>
                    <a:r>
                      <a:rPr lang="en-US" altLang="zh-CN" sz="2800">
                        <a:solidFill>
                          <a:prstClr val="white"/>
                        </a:solidFill>
                        <a:cs typeface="+mn-ea"/>
                        <a:sym typeface="+mn-lt"/>
                      </a:rPr>
                      <a:t>03</a:t>
                    </a:r>
                    <a:endParaRPr lang="zh-CN" altLang="en-US" sz="2800">
                      <a:solidFill>
                        <a:prstClr val="white"/>
                      </a:solidFill>
                      <a:cs typeface="+mn-ea"/>
                      <a:sym typeface="+mn-lt"/>
                    </a:endParaRPr>
                  </a:p>
                </p:txBody>
              </p:sp>
            </p:grpSp>
            <p:cxnSp>
              <p:nvCxnSpPr>
                <p:cNvPr id="71" name="直接连接符 70"/>
                <p:cNvCxnSpPr/>
                <p:nvPr/>
              </p:nvCxnSpPr>
              <p:spPr bwMode="auto">
                <a:xfrm>
                  <a:off x="1948193" y="2909200"/>
                  <a:ext cx="4583030"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67" name="组合 66"/>
              <p:cNvGrpSpPr/>
              <p:nvPr/>
            </p:nvGrpSpPr>
            <p:grpSpPr>
              <a:xfrm>
                <a:off x="2617702" y="1272039"/>
                <a:ext cx="1351097" cy="760692"/>
                <a:chOff x="1354490" y="-129994"/>
                <a:chExt cx="1351097" cy="760692"/>
              </a:xfrm>
            </p:grpSpPr>
            <p:sp>
              <p:nvSpPr>
                <p:cNvPr id="68" name="矩形 67"/>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9" name="文本框 68"/>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（三）</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19" name="组合 18"/>
          <p:cNvGrpSpPr/>
          <p:nvPr/>
        </p:nvGrpSpPr>
        <p:grpSpPr>
          <a:xfrm>
            <a:off x="3508746" y="3155408"/>
            <a:ext cx="4390629" cy="2669613"/>
            <a:chOff x="3508746" y="3155408"/>
            <a:chExt cx="4390629" cy="2669613"/>
          </a:xfrm>
        </p:grpSpPr>
        <p:cxnSp>
          <p:nvCxnSpPr>
            <p:cNvPr id="74" name="直接连接符 73"/>
            <p:cNvCxnSpPr/>
            <p:nvPr/>
          </p:nvCxnSpPr>
          <p:spPr bwMode="auto">
            <a:xfrm flipH="1">
              <a:off x="3508746" y="3155408"/>
              <a:ext cx="0" cy="2669613"/>
            </a:xfrm>
            <a:prstGeom prst="line">
              <a:avLst/>
            </a:prstGeom>
            <a:solidFill>
              <a:schemeClr val="accent1"/>
            </a:solidFill>
            <a:ln w="9525" cap="flat" cmpd="sng" algn="ctr">
              <a:solidFill>
                <a:schemeClr val="accent1"/>
              </a:solidFill>
              <a:prstDash val="solid"/>
              <a:round/>
              <a:headEnd type="none" w="med" len="med"/>
              <a:tailEnd type="none" w="med" len="med"/>
            </a:ln>
          </p:spPr>
        </p:cxnSp>
        <p:cxnSp>
          <p:nvCxnSpPr>
            <p:cNvPr id="75" name="直接连接符 74"/>
            <p:cNvCxnSpPr/>
            <p:nvPr/>
          </p:nvCxnSpPr>
          <p:spPr bwMode="auto">
            <a:xfrm flipH="1">
              <a:off x="7899375" y="3155408"/>
              <a:ext cx="0" cy="2669613"/>
            </a:xfrm>
            <a:prstGeom prst="line">
              <a:avLst/>
            </a:prstGeom>
            <a:solidFill>
              <a:schemeClr val="accent1"/>
            </a:solidFill>
            <a:ln w="9525" cap="flat" cmpd="sng" algn="ctr">
              <a:solidFill>
                <a:schemeClr val="accent1"/>
              </a:solidFill>
              <a:prstDash val="solid"/>
              <a:round/>
              <a:headEnd type="none" w="med" len="med"/>
              <a:tailEnd type="none" w="med" len="med"/>
            </a:ln>
          </p:spPr>
        </p:cxn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nodeType="afterGroup">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750"/>
                                        <p:tgtEl>
                                          <p:spTgt spid="17"/>
                                        </p:tgtEl>
                                      </p:cBhvr>
                                    </p:animEffect>
                                  </p:childTnLst>
                                </p:cTn>
                              </p:par>
                            </p:childTnLst>
                          </p:cTn>
                        </p:par>
                        <p:par>
                          <p:cTn id="12" fill="hold" nodeType="afterGroup">
                            <p:stCondLst>
                              <p:cond delay="1500"/>
                            </p:stCondLst>
                            <p:childTnLst>
                              <p:par>
                                <p:cTn id="13" presetID="16" presetClass="entr" presetSubtype="26"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Horizontal)">
                                      <p:cBhvr>
                                        <p:cTn id="15" dur="750"/>
                                        <p:tgtEl>
                                          <p:spTgt spid="19"/>
                                        </p:tgtEl>
                                      </p:cBhvr>
                                    </p:animEffect>
                                  </p:childTnLst>
                                </p:cTn>
                              </p:par>
                            </p:childTnLst>
                          </p:cTn>
                        </p:par>
                        <p:par>
                          <p:cTn id="16" fill="hold" nodeType="afterGroup">
                            <p:stCondLst>
                              <p:cond delay="2250"/>
                            </p:stCondLst>
                            <p:childTnLst>
                              <p:par>
                                <p:cTn id="17" presetID="2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750"/>
                                        <p:tgtEl>
                                          <p:spTgt spid="18"/>
                                        </p:tgtEl>
                                      </p:cBhvr>
                                    </p:animEffect>
                                  </p:childTnLst>
                                </p:cTn>
                              </p:par>
                            </p:childTnLst>
                          </p:cTn>
                        </p:par>
                        <p:par>
                          <p:cTn id="20" fill="hold" nodeType="afterGroup">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up)">
                                      <p:cBhvr>
                                        <p:cTn id="23"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924112" y="1593862"/>
            <a:ext cx="10350125" cy="749890"/>
            <a:chOff x="865777" y="380129"/>
            <a:chExt cx="10350125" cy="749890"/>
          </a:xfrm>
        </p:grpSpPr>
        <p:grpSp>
          <p:nvGrpSpPr>
            <p:cNvPr id="46" name="组合 45"/>
            <p:cNvGrpSpPr/>
            <p:nvPr/>
          </p:nvGrpSpPr>
          <p:grpSpPr>
            <a:xfrm>
              <a:off x="865777" y="380129"/>
              <a:ext cx="10350125" cy="749890"/>
              <a:chOff x="632546" y="1439803"/>
              <a:chExt cx="9725118" cy="749890"/>
            </a:xfrm>
          </p:grpSpPr>
          <p:sp>
            <p:nvSpPr>
              <p:cNvPr id="49" name="圆角矩形 12"/>
              <p:cNvSpPr/>
              <p:nvPr/>
            </p:nvSpPr>
            <p:spPr>
              <a:xfrm>
                <a:off x="727620" y="1439803"/>
                <a:ext cx="9630044" cy="74989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defRPr/>
                </a:pPr>
                <a:endParaRPr lang="zh-CN" altLang="en-US" sz="1600">
                  <a:solidFill>
                    <a:prstClr val="white"/>
                  </a:solidFill>
                  <a:cs typeface="+mn-ea"/>
                  <a:sym typeface="+mn-lt"/>
                </a:endParaRPr>
              </a:p>
            </p:txBody>
          </p:sp>
          <p:sp>
            <p:nvSpPr>
              <p:cNvPr id="50" name="文本框 49"/>
              <p:cNvSpPr txBox="1"/>
              <p:nvPr/>
            </p:nvSpPr>
            <p:spPr>
              <a:xfrm>
                <a:off x="632546" y="1455450"/>
                <a:ext cx="9630045" cy="584775"/>
              </a:xfrm>
              <a:prstGeom prst="rect">
                <a:avLst/>
              </a:prstGeom>
              <a:noFill/>
            </p:spPr>
            <p:txBody>
              <a:bodyPr wrap="square" rtlCol="0">
                <a:spAutoFit/>
              </a:bodyPr>
              <a:lstStyle/>
              <a:p>
                <a:pPr fontAlgn="auto">
                  <a:spcBef>
                    <a:spcPct val="0"/>
                  </a:spcBef>
                  <a:spcAft>
                    <a:spcPct val="0"/>
                  </a:spcAft>
                  <a:defRPr/>
                </a:pPr>
                <a:r>
                  <a:rPr lang="zh-CN" altLang="en-US" sz="3200" b="1">
                    <a:solidFill>
                      <a:prstClr val="white"/>
                    </a:solidFill>
                    <a:cs typeface="+mn-ea"/>
                    <a:sym typeface="+mn-lt"/>
                  </a:rPr>
                  <a:t>（四）</a:t>
                </a:r>
                <a:endParaRPr lang="zh-CN" altLang="en-US" sz="3200" b="1">
                  <a:solidFill>
                    <a:prstClr val="white"/>
                  </a:solidFill>
                  <a:cs typeface="+mn-ea"/>
                  <a:sym typeface="+mn-lt"/>
                </a:endParaRPr>
              </a:p>
            </p:txBody>
          </p:sp>
        </p:grpSp>
        <p:sp>
          <p:nvSpPr>
            <p:cNvPr id="6" name="文本框 5"/>
            <p:cNvSpPr txBox="1"/>
            <p:nvPr/>
          </p:nvSpPr>
          <p:spPr>
            <a:xfrm>
              <a:off x="2282751" y="390046"/>
              <a:ext cx="8651058" cy="584775"/>
            </a:xfrm>
            <a:prstGeom prst="rect">
              <a:avLst/>
            </a:prstGeom>
            <a:noFill/>
          </p:spPr>
          <p:txBody>
            <a:bodyPr wrap="square" rtlCol="0">
              <a:spAutoFit/>
            </a:bodyPr>
            <a:lstStyle/>
            <a:p>
              <a:pPr fontAlgn="auto">
                <a:spcBef>
                  <a:spcPct val="0"/>
                </a:spcBef>
                <a:spcAft>
                  <a:spcPct val="0"/>
                </a:spcAft>
                <a:defRPr/>
              </a:pPr>
              <a:r>
                <a:rPr lang="zh-CN" altLang="en-US" sz="3200" b="1">
                  <a:solidFill>
                    <a:prstClr val="white"/>
                  </a:solidFill>
                  <a:cs typeface="+mn-ea"/>
                  <a:sym typeface="+mn-lt"/>
                </a:rPr>
                <a:t>突出队伍建设，担当尽责共识进一步形成 </a:t>
              </a:r>
              <a:endParaRPr lang="zh-CN" altLang="en-US" sz="3200" b="1">
                <a:solidFill>
                  <a:prstClr val="white"/>
                </a:solidFill>
                <a:cs typeface="+mn-ea"/>
                <a:sym typeface="+mn-lt"/>
              </a:endParaRPr>
            </a:p>
          </p:txBody>
        </p:sp>
      </p:grpSp>
      <p:grpSp>
        <p:nvGrpSpPr>
          <p:cNvPr id="16" name="组合 15"/>
          <p:cNvGrpSpPr/>
          <p:nvPr/>
        </p:nvGrpSpPr>
        <p:grpSpPr>
          <a:xfrm>
            <a:off x="2570783" y="2682188"/>
            <a:ext cx="6371164" cy="760692"/>
            <a:chOff x="2489888" y="2377983"/>
            <a:chExt cx="6371164" cy="760692"/>
          </a:xfrm>
        </p:grpSpPr>
        <p:sp>
          <p:nvSpPr>
            <p:cNvPr id="8" name="文本框 7"/>
            <p:cNvSpPr txBox="1"/>
            <p:nvPr/>
          </p:nvSpPr>
          <p:spPr>
            <a:xfrm>
              <a:off x="4348278" y="2424575"/>
              <a:ext cx="4512774"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科级干部队伍梯次成功构建</a:t>
              </a:r>
              <a:endParaRPr lang="zh-CN" altLang="en-US" sz="2800" b="1">
                <a:solidFill>
                  <a:schemeClr val="accent1"/>
                </a:solidFill>
                <a:cs typeface="+mn-ea"/>
                <a:sym typeface="+mn-lt"/>
              </a:endParaRPr>
            </a:p>
          </p:txBody>
        </p:sp>
        <p:grpSp>
          <p:nvGrpSpPr>
            <p:cNvPr id="66" name="组合 65"/>
            <p:cNvGrpSpPr/>
            <p:nvPr/>
          </p:nvGrpSpPr>
          <p:grpSpPr>
            <a:xfrm>
              <a:off x="2489888" y="2377983"/>
              <a:ext cx="6217777" cy="760692"/>
              <a:chOff x="2617702" y="1272039"/>
              <a:chExt cx="6217777" cy="760692"/>
            </a:xfrm>
          </p:grpSpPr>
          <p:grpSp>
            <p:nvGrpSpPr>
              <p:cNvPr id="67" name="组合 66"/>
              <p:cNvGrpSpPr/>
              <p:nvPr/>
            </p:nvGrpSpPr>
            <p:grpSpPr>
              <a:xfrm>
                <a:off x="3921515" y="1385454"/>
                <a:ext cx="4913964" cy="523565"/>
                <a:chOff x="1617259" y="2411793"/>
                <a:chExt cx="4913964" cy="523565"/>
              </a:xfrm>
            </p:grpSpPr>
            <p:grpSp>
              <p:nvGrpSpPr>
                <p:cNvPr id="85" name="组合 84"/>
                <p:cNvGrpSpPr/>
                <p:nvPr/>
              </p:nvGrpSpPr>
              <p:grpSpPr>
                <a:xfrm>
                  <a:off x="1617259" y="2411793"/>
                  <a:ext cx="847725" cy="523565"/>
                  <a:chOff x="2877373" y="2572391"/>
                  <a:chExt cx="847725" cy="523565"/>
                </a:xfrm>
              </p:grpSpPr>
              <p:sp>
                <p:nvSpPr>
                  <p:cNvPr id="87" name="椭圆 86"/>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8" name="文本框 36"/>
                  <p:cNvSpPr txBox="1"/>
                  <p:nvPr userDrawn="1"/>
                </p:nvSpPr>
                <p:spPr bwMode="auto">
                  <a:xfrm>
                    <a:off x="2877373" y="2572391"/>
                    <a:ext cx="847725" cy="523220"/>
                  </a:xfrm>
                  <a:prstGeom prst="rect">
                    <a:avLst/>
                  </a:prstGeom>
                  <a:noFill/>
                </p:spPr>
                <p:txBody>
                  <a:bodyPr>
                    <a:spAutoFit/>
                  </a:bodyPr>
                  <a:lstStyle/>
                  <a:p>
                    <a:pPr defTabSz="457200" fontAlgn="auto">
                      <a:spcBef>
                        <a:spcPct val="0"/>
                      </a:spcBef>
                      <a:spcAft>
                        <a:spcPct val="0"/>
                      </a:spcAft>
                      <a:defRPr/>
                    </a:pPr>
                    <a:r>
                      <a:rPr lang="en-US" altLang="zh-CN" sz="2800" i="1">
                        <a:solidFill>
                          <a:prstClr val="white"/>
                        </a:solidFill>
                        <a:cs typeface="+mn-ea"/>
                        <a:sym typeface="+mn-lt"/>
                      </a:rPr>
                      <a:t>01</a:t>
                    </a:r>
                    <a:endParaRPr lang="zh-CN" altLang="en-US" sz="2800" i="1">
                      <a:solidFill>
                        <a:prstClr val="white"/>
                      </a:solidFill>
                      <a:cs typeface="+mn-ea"/>
                      <a:sym typeface="+mn-lt"/>
                    </a:endParaRPr>
                  </a:p>
                </p:txBody>
              </p:sp>
            </p:grpSp>
            <p:cxnSp>
              <p:nvCxnSpPr>
                <p:cNvPr id="86" name="直接连接符 85"/>
                <p:cNvCxnSpPr/>
                <p:nvPr/>
              </p:nvCxnSpPr>
              <p:spPr bwMode="auto">
                <a:xfrm>
                  <a:off x="1948193" y="2909200"/>
                  <a:ext cx="4583030"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82" name="组合 81"/>
              <p:cNvGrpSpPr/>
              <p:nvPr/>
            </p:nvGrpSpPr>
            <p:grpSpPr>
              <a:xfrm>
                <a:off x="2617702" y="1272039"/>
                <a:ext cx="1351097" cy="760692"/>
                <a:chOff x="1354490" y="-129994"/>
                <a:chExt cx="1351097" cy="760692"/>
              </a:xfrm>
            </p:grpSpPr>
            <p:sp>
              <p:nvSpPr>
                <p:cNvPr id="83" name="矩形 82"/>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4" name="文本框 83"/>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（四）</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21" name="组合 20"/>
          <p:cNvGrpSpPr/>
          <p:nvPr/>
        </p:nvGrpSpPr>
        <p:grpSpPr>
          <a:xfrm>
            <a:off x="1634679" y="3616354"/>
            <a:ext cx="5400600" cy="2089450"/>
            <a:chOff x="1634679" y="3616354"/>
            <a:chExt cx="5400600" cy="2089450"/>
          </a:xfrm>
        </p:grpSpPr>
        <p:sp>
          <p:nvSpPr>
            <p:cNvPr id="53" name="矩形 52"/>
            <p:cNvSpPr>
              <a:spLocks noChangeArrowheads="1"/>
            </p:cNvSpPr>
            <p:nvPr/>
          </p:nvSpPr>
          <p:spPr bwMode="auto">
            <a:xfrm>
              <a:off x="1795970" y="3805933"/>
              <a:ext cx="4819119" cy="1899871"/>
            </a:xfrm>
            <a:prstGeom prst="rect">
              <a:avLst/>
            </a:prstGeom>
            <a:noFill/>
            <a:ln w="9525">
              <a:noFill/>
              <a:miter lim="800000"/>
            </a:ln>
          </p:spPr>
          <p:txBody>
            <a:bodyPr wrap="square" lIns="91431" tIns="45716" rIns="91431" bIns="45716">
              <a:spAutoFit/>
            </a:bodyPr>
            <a:lstStyle/>
            <a:p>
              <a:pPr defTabSz="913130" fontAlgn="auto">
                <a:lnSpc>
                  <a:spcPts val="2900"/>
                </a:lnSpc>
                <a:spcBef>
                  <a:spcPct val="0"/>
                </a:spcBef>
                <a:spcAft>
                  <a:spcPct val="0"/>
                </a:spcAft>
                <a:defRPr/>
              </a:pPr>
              <a:r>
                <a:rPr lang="zh-CN" altLang="en-US" sz="1400">
                  <a:solidFill>
                    <a:srgbClr val="929090">
                      <a:lumMod val="10000"/>
                    </a:srgbClr>
                  </a:solidFill>
                  <a:cs typeface="+mn-ea"/>
                  <a:sym typeface="+mn-lt"/>
                </a:rPr>
                <a:t>为坚持和加强党的全面领导，深入贯彻新时代党的组织路线和干部工作方针政策，选优配齐配强机关各部门和基层各单位领导班子，年初，完成了机关科室、基层单位领导干部的选配工作，确保实现不同年龄结构科级干部之间的传帮带，实现领导干部之间互补“短板”，互强“弱项”。</a:t>
              </a:r>
              <a:endParaRPr lang="zh-CN" altLang="en-US" sz="1400">
                <a:solidFill>
                  <a:srgbClr val="929090">
                    <a:lumMod val="10000"/>
                  </a:srgbClr>
                </a:solidFill>
                <a:cs typeface="+mn-ea"/>
                <a:sym typeface="+mn-lt"/>
              </a:endParaRPr>
            </a:p>
          </p:txBody>
        </p:sp>
        <p:cxnSp>
          <p:nvCxnSpPr>
            <p:cNvPr id="89" name="直接连接符 88"/>
            <p:cNvCxnSpPr/>
            <p:nvPr/>
          </p:nvCxnSpPr>
          <p:spPr bwMode="auto">
            <a:xfrm flipH="1">
              <a:off x="1634679" y="3645024"/>
              <a:ext cx="0" cy="2060780"/>
            </a:xfrm>
            <a:prstGeom prst="line">
              <a:avLst/>
            </a:prstGeom>
            <a:solidFill>
              <a:schemeClr val="accent1"/>
            </a:solidFill>
            <a:ln w="19050" cap="flat" cmpd="sng" algn="ctr">
              <a:solidFill>
                <a:schemeClr val="accent1"/>
              </a:solidFill>
              <a:prstDash val="solid"/>
              <a:round/>
              <a:headEnd type="none" w="med" len="med"/>
              <a:tailEnd type="none" w="med" len="med"/>
            </a:ln>
          </p:spPr>
        </p:cxnSp>
        <p:cxnSp>
          <p:nvCxnSpPr>
            <p:cNvPr id="90" name="直接连接符 89"/>
            <p:cNvCxnSpPr/>
            <p:nvPr/>
          </p:nvCxnSpPr>
          <p:spPr bwMode="auto">
            <a:xfrm flipH="1">
              <a:off x="7035279" y="3616354"/>
              <a:ext cx="0" cy="2060780"/>
            </a:xfrm>
            <a:prstGeom prst="line">
              <a:avLst/>
            </a:prstGeom>
            <a:solidFill>
              <a:schemeClr val="accent1"/>
            </a:solidFill>
            <a:ln w="19050" cap="flat" cmpd="sng" algn="ctr">
              <a:solidFill>
                <a:schemeClr val="accent1"/>
              </a:solidFill>
              <a:prstDash val="solid"/>
              <a:round/>
              <a:headEnd type="none" w="med" len="med"/>
              <a:tailEnd type="none" w="med" len="med"/>
            </a:ln>
          </p:spPr>
        </p:cxnSp>
      </p:grpSp>
      <p:grpSp>
        <p:nvGrpSpPr>
          <p:cNvPr id="20" name="组合 19"/>
          <p:cNvGrpSpPr/>
          <p:nvPr/>
        </p:nvGrpSpPr>
        <p:grpSpPr>
          <a:xfrm>
            <a:off x="7179295" y="5100200"/>
            <a:ext cx="3560761" cy="453457"/>
            <a:chOff x="7179295" y="5100200"/>
            <a:chExt cx="3560761" cy="453457"/>
          </a:xfrm>
        </p:grpSpPr>
        <p:sp>
          <p:nvSpPr>
            <p:cNvPr id="63" name="TextBox 42"/>
            <p:cNvSpPr txBox="1"/>
            <p:nvPr/>
          </p:nvSpPr>
          <p:spPr>
            <a:xfrm>
              <a:off x="7179295" y="5100200"/>
              <a:ext cx="1472529" cy="453457"/>
            </a:xfrm>
            <a:prstGeom prst="rect">
              <a:avLst/>
            </a:prstGeom>
            <a:noFill/>
          </p:spPr>
          <p:txBody>
            <a:bodyPr wrap="square" rtlCol="0">
              <a:spAutoFit/>
            </a:bodyPr>
            <a:lstStyle/>
            <a:p>
              <a:pPr algn="r">
                <a:lnSpc>
                  <a:spcPct val="130000"/>
                </a:lnSpc>
                <a:defRPr/>
              </a:pPr>
              <a:r>
                <a:rPr lang="zh-CN" altLang="en-US" sz="2000" b="1">
                  <a:solidFill>
                    <a:srgbClr val="C00000"/>
                  </a:solidFill>
                  <a:cs typeface="+mn-ea"/>
                  <a:sym typeface="+mn-lt"/>
                </a:rPr>
                <a:t>互补“短板”</a:t>
              </a:r>
              <a:endParaRPr lang="zh-CN" altLang="en-US" sz="2000" b="1">
                <a:solidFill>
                  <a:srgbClr val="C00000"/>
                </a:solidFill>
                <a:cs typeface="+mn-ea"/>
                <a:sym typeface="+mn-lt"/>
              </a:endParaRPr>
            </a:p>
          </p:txBody>
        </p:sp>
        <p:sp>
          <p:nvSpPr>
            <p:cNvPr id="91" name="TextBox 42"/>
            <p:cNvSpPr txBox="1"/>
            <p:nvPr/>
          </p:nvSpPr>
          <p:spPr>
            <a:xfrm>
              <a:off x="9267527" y="5100200"/>
              <a:ext cx="1472529" cy="453457"/>
            </a:xfrm>
            <a:prstGeom prst="rect">
              <a:avLst/>
            </a:prstGeom>
            <a:noFill/>
          </p:spPr>
          <p:txBody>
            <a:bodyPr wrap="square" rtlCol="0">
              <a:spAutoFit/>
            </a:bodyPr>
            <a:lstStyle/>
            <a:p>
              <a:pPr algn="r">
                <a:lnSpc>
                  <a:spcPct val="130000"/>
                </a:lnSpc>
                <a:defRPr/>
              </a:pPr>
              <a:r>
                <a:rPr lang="zh-CN" altLang="en-US" sz="2000" b="1">
                  <a:solidFill>
                    <a:srgbClr val="C00000"/>
                  </a:solidFill>
                  <a:cs typeface="+mn-ea"/>
                  <a:sym typeface="+mn-lt"/>
                </a:rPr>
                <a:t>互强“弱项”</a:t>
              </a:r>
              <a:endParaRPr lang="zh-CN" altLang="en-US" sz="2000" b="1">
                <a:solidFill>
                  <a:srgbClr val="C00000"/>
                </a:solidFill>
                <a:cs typeface="+mn-ea"/>
                <a:sym typeface="+mn-lt"/>
              </a:endParaRPr>
            </a:p>
          </p:txBody>
        </p:sp>
        <p:sp>
          <p:nvSpPr>
            <p:cNvPr id="19" name="椭圆 18"/>
            <p:cNvSpPr/>
            <p:nvPr/>
          </p:nvSpPr>
          <p:spPr bwMode="auto">
            <a:xfrm>
              <a:off x="8937300" y="5216430"/>
              <a:ext cx="282894" cy="282894"/>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pic>
        <p:nvPicPr>
          <p:cNvPr id="93" name="图片 92" descr="图片包含 游戏机, 灯, 飞机&#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422" y="2896319"/>
            <a:ext cx="2320111" cy="2320111"/>
          </a:xfrm>
          <a:prstGeom prst="rect">
            <a:avLst/>
          </a:prstGeom>
        </p:spPr>
      </p:pic>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nodeType="afterGroup">
                            <p:stCondLst>
                              <p:cond delay="75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nodeType="afterGroup">
                            <p:stCondLst>
                              <p:cond delay="15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750"/>
                                        <p:tgtEl>
                                          <p:spTgt spid="21"/>
                                        </p:tgtEl>
                                      </p:cBhvr>
                                    </p:animEffect>
                                  </p:childTnLst>
                                </p:cTn>
                              </p:par>
                            </p:childTnLst>
                          </p:cTn>
                        </p:par>
                        <p:par>
                          <p:cTn id="16" fill="hold" nodeType="afterGroup">
                            <p:stCondLst>
                              <p:cond delay="2250"/>
                            </p:stCondLst>
                            <p:childTnLst>
                              <p:par>
                                <p:cTn id="17" presetID="53" presetClass="entr" presetSubtype="16" fill="hold" nodeType="after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p:cTn id="19" dur="750" fill="hold"/>
                                        <p:tgtEl>
                                          <p:spTgt spid="93"/>
                                        </p:tgtEl>
                                        <p:attrNameLst>
                                          <p:attrName>ppt_w</p:attrName>
                                        </p:attrNameLst>
                                      </p:cBhvr>
                                      <p:tavLst>
                                        <p:tav tm="0">
                                          <p:val>
                                            <p:fltVal val="0"/>
                                          </p:val>
                                        </p:tav>
                                        <p:tav tm="100000">
                                          <p:val>
                                            <p:strVal val="#ppt_w"/>
                                          </p:val>
                                        </p:tav>
                                      </p:tavLst>
                                    </p:anim>
                                    <p:anim calcmode="lin" valueType="num">
                                      <p:cBhvr>
                                        <p:cTn id="20" dur="750" fill="hold"/>
                                        <p:tgtEl>
                                          <p:spTgt spid="93"/>
                                        </p:tgtEl>
                                        <p:attrNameLst>
                                          <p:attrName>ppt_h</p:attrName>
                                        </p:attrNameLst>
                                      </p:cBhvr>
                                      <p:tavLst>
                                        <p:tav tm="0">
                                          <p:val>
                                            <p:fltVal val="0"/>
                                          </p:val>
                                        </p:tav>
                                        <p:tav tm="100000">
                                          <p:val>
                                            <p:strVal val="#ppt_h"/>
                                          </p:val>
                                        </p:tav>
                                      </p:tavLst>
                                    </p:anim>
                                    <p:animEffect transition="in" filter="fade">
                                      <p:cBhvr>
                                        <p:cTn id="21" dur="750"/>
                                        <p:tgtEl>
                                          <p:spTgt spid="93"/>
                                        </p:tgtEl>
                                      </p:cBhvr>
                                    </p:animEffect>
                                  </p:childTnLst>
                                </p:cTn>
                              </p:par>
                            </p:childTnLst>
                          </p:cTn>
                        </p:par>
                        <p:par>
                          <p:cTn id="22" fill="hold" nodeType="afterGroup">
                            <p:stCondLst>
                              <p:cond delay="30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750" fill="hold"/>
                                        <p:tgtEl>
                                          <p:spTgt spid="20"/>
                                        </p:tgtEl>
                                        <p:attrNameLst>
                                          <p:attrName>ppt_w</p:attrName>
                                        </p:attrNameLst>
                                      </p:cBhvr>
                                      <p:tavLst>
                                        <p:tav tm="0">
                                          <p:val>
                                            <p:fltVal val="0"/>
                                          </p:val>
                                        </p:tav>
                                        <p:tav tm="100000">
                                          <p:val>
                                            <p:strVal val="#ppt_w"/>
                                          </p:val>
                                        </p:tav>
                                      </p:tavLst>
                                    </p:anim>
                                    <p:anim calcmode="lin" valueType="num">
                                      <p:cBhvr>
                                        <p:cTn id="26" dur="750" fill="hold"/>
                                        <p:tgtEl>
                                          <p:spTgt spid="20"/>
                                        </p:tgtEl>
                                        <p:attrNameLst>
                                          <p:attrName>ppt_h</p:attrName>
                                        </p:attrNameLst>
                                      </p:cBhvr>
                                      <p:tavLst>
                                        <p:tav tm="0">
                                          <p:val>
                                            <p:fltVal val="0"/>
                                          </p:val>
                                        </p:tav>
                                        <p:tav tm="100000">
                                          <p:val>
                                            <p:strVal val="#ppt_h"/>
                                          </p:val>
                                        </p:tav>
                                      </p:tavLst>
                                    </p:anim>
                                    <p:animEffect transition="in" filter="fade">
                                      <p:cBhvr>
                                        <p:cTn id="2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8266" y="0"/>
            <a:ext cx="12226616" cy="2232249"/>
            <a:chOff x="-28266" y="1628799"/>
            <a:chExt cx="12226616" cy="2232249"/>
          </a:xfrm>
        </p:grpSpPr>
        <p:sp>
          <p:nvSpPr>
            <p:cNvPr id="10" name="矩形 9"/>
            <p:cNvSpPr/>
            <p:nvPr/>
          </p:nvSpPr>
          <p:spPr bwMode="auto">
            <a:xfrm>
              <a:off x="0" y="1628800"/>
              <a:ext cx="12198350" cy="2232248"/>
            </a:xfrm>
            <a:prstGeom prst="rect">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字体视界-NEW魏碑体" panose="02010601030101010101" pitchFamily="2" charset="-122"/>
                <a:ea typeface="字体视界-NEW魏碑体" panose="02010601030101010101" pitchFamily="2" charset="-122"/>
              </a:endParaRPr>
            </a:p>
          </p:txBody>
        </p:sp>
        <p:pic>
          <p:nvPicPr>
            <p:cNvPr id="11" name="图片 10" descr="图片包含 物体, 游戏机, 电脑, 笔记本&#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6" y="1628799"/>
              <a:ext cx="3323770" cy="2232249"/>
            </a:xfrm>
            <a:prstGeom prst="rect">
              <a:avLst/>
            </a:prstGeom>
          </p:spPr>
        </p:pic>
      </p:grpSp>
      <p:sp>
        <p:nvSpPr>
          <p:cNvPr id="4" name="文本框 3"/>
          <p:cNvSpPr txBox="1"/>
          <p:nvPr/>
        </p:nvSpPr>
        <p:spPr>
          <a:xfrm>
            <a:off x="4598977" y="717361"/>
            <a:ext cx="3000396" cy="1107996"/>
          </a:xfrm>
          <a:prstGeom prst="rect">
            <a:avLst/>
          </a:prstGeom>
          <a:noFill/>
        </p:spPr>
        <p:txBody>
          <a:bodyPr wrap="square" rtlCol="0">
            <a:spAutoFit/>
          </a:bodyPr>
          <a:lstStyle/>
          <a:p>
            <a:pPr algn="dist" fontAlgn="base">
              <a:spcBef>
                <a:spcPct val="0"/>
              </a:spcBef>
              <a:spcAft>
                <a:spcPct val="0"/>
              </a:spcAft>
              <a:defRPr/>
            </a:pPr>
            <a:r>
              <a:rPr lang="zh-CN" altLang="en-US" sz="6600" b="1">
                <a:solidFill>
                  <a:schemeClr val="accent3"/>
                </a:solidFill>
                <a:latin typeface="字体视界-NEW魏碑体" panose="02010601030101010101" pitchFamily="2" charset="-122"/>
                <a:ea typeface="字体视界-NEW魏碑体" panose="02010601030101010101" pitchFamily="2" charset="-122"/>
                <a:cs typeface="+mn-ea"/>
                <a:sym typeface="+mn-lt"/>
              </a:rPr>
              <a:t>前   言</a:t>
            </a:r>
            <a:endParaRPr lang="zh-CN" altLang="en-US" sz="6600" b="1">
              <a:solidFill>
                <a:schemeClr val="accent3"/>
              </a:solidFill>
              <a:latin typeface="字体视界-NEW魏碑体" panose="02010601030101010101" pitchFamily="2" charset="-122"/>
              <a:ea typeface="字体视界-NEW魏碑体" panose="02010601030101010101" pitchFamily="2" charset="-122"/>
              <a:cs typeface="+mn-ea"/>
              <a:sym typeface="+mn-lt"/>
            </a:endParaRPr>
          </a:p>
        </p:txBody>
      </p:sp>
      <p:sp>
        <p:nvSpPr>
          <p:cNvPr id="5" name="矩形 4"/>
          <p:cNvSpPr/>
          <p:nvPr/>
        </p:nvSpPr>
        <p:spPr>
          <a:xfrm>
            <a:off x="929743" y="2764196"/>
            <a:ext cx="2640871" cy="411426"/>
          </a:xfrm>
          <a:prstGeom prst="rect">
            <a:avLst/>
          </a:prstGeom>
        </p:spPr>
        <p:txBody>
          <a:bodyPr wrap="square" lIns="105571" tIns="52784" rIns="105571" bIns="52784">
            <a:spAutoFit/>
          </a:bodyPr>
          <a:lstStyle/>
          <a:p>
            <a:pPr fontAlgn="auto">
              <a:lnSpc>
                <a:spcPts val="1900"/>
              </a:lnSpc>
              <a:spcBef>
                <a:spcPct val="0"/>
              </a:spcBef>
              <a:spcAft>
                <a:spcPct val="0"/>
              </a:spcAft>
              <a:defRPr/>
            </a:pPr>
            <a:r>
              <a:rPr lang="zh-CN" altLang="en-US" sz="4000" b="1">
                <a:solidFill>
                  <a:srgbClr val="BF0101"/>
                </a:solidFill>
                <a:latin typeface="字体视界-NEW魏碑体" panose="02010601030101010101" pitchFamily="2" charset="-122"/>
                <a:ea typeface="字体视界-NEW魏碑体" panose="02010601030101010101" pitchFamily="2" charset="-122"/>
                <a:cs typeface="+mn-ea"/>
                <a:sym typeface="+mn-lt"/>
              </a:rPr>
              <a:t>同志们：</a:t>
            </a:r>
            <a:endParaRPr lang="zh-CN" altLang="en-US" sz="4000" b="1">
              <a:solidFill>
                <a:srgbClr val="BF0101"/>
              </a:solidFill>
              <a:latin typeface="字体视界-NEW魏碑体" panose="02010601030101010101" pitchFamily="2" charset="-122"/>
              <a:ea typeface="字体视界-NEW魏碑体" panose="02010601030101010101" pitchFamily="2" charset="-122"/>
              <a:cs typeface="+mn-ea"/>
              <a:sym typeface="+mn-lt"/>
            </a:endParaRPr>
          </a:p>
        </p:txBody>
      </p:sp>
      <p:sp>
        <p:nvSpPr>
          <p:cNvPr id="6" name="矩形 5"/>
          <p:cNvSpPr/>
          <p:nvPr/>
        </p:nvSpPr>
        <p:spPr>
          <a:xfrm>
            <a:off x="965283" y="3167982"/>
            <a:ext cx="10513936" cy="3285354"/>
          </a:xfrm>
          <a:prstGeom prst="rect">
            <a:avLst/>
          </a:prstGeom>
        </p:spPr>
        <p:txBody>
          <a:bodyPr wrap="square" lIns="105571" tIns="52784" rIns="105571" bIns="52784">
            <a:spAutoFit/>
          </a:bodyPr>
          <a:lstStyle/>
          <a:p>
            <a:pPr fontAlgn="auto">
              <a:lnSpc>
                <a:spcPct val="150000"/>
              </a:lnSpc>
              <a:spcBef>
                <a:spcPct val="0"/>
              </a:spcBef>
              <a:spcAft>
                <a:spcPct val="0"/>
              </a:spcAft>
              <a:defRPr/>
            </a:pPr>
            <a:r>
              <a:rPr lang="en-US" altLang="zh-CN" sz="2000">
                <a:solidFill>
                  <a:schemeClr val="tx1">
                    <a:lumMod val="85000"/>
                    <a:lumOff val="15000"/>
                  </a:schemeClr>
                </a:solidFill>
                <a:latin typeface="字体视界-NEW魏碑体" panose="02010601030101010101" pitchFamily="2" charset="-122"/>
                <a:ea typeface="字体视界-NEW魏碑体" panose="02010601030101010101" pitchFamily="2" charset="-122"/>
                <a:cs typeface="+mn-ea"/>
                <a:sym typeface="+mn-lt"/>
              </a:rPr>
              <a:t>2020</a:t>
            </a:r>
            <a:r>
              <a:rPr lang="zh-CN" altLang="en-US" sz="2000">
                <a:solidFill>
                  <a:schemeClr val="tx1">
                    <a:lumMod val="85000"/>
                    <a:lumOff val="15000"/>
                  </a:schemeClr>
                </a:solidFill>
                <a:latin typeface="字体视界-NEW魏碑体" panose="02010601030101010101" pitchFamily="2" charset="-122"/>
                <a:ea typeface="字体视界-NEW魏碑体" panose="02010601030101010101" pitchFamily="2" charset="-122"/>
                <a:cs typeface="+mn-ea"/>
                <a:sym typeface="+mn-lt"/>
              </a:rPr>
              <a:t>年，在</a:t>
            </a:r>
            <a:r>
              <a:rPr lang="en-US" altLang="zh-CN" sz="2000">
                <a:solidFill>
                  <a:schemeClr val="tx1">
                    <a:lumMod val="85000"/>
                    <a:lumOff val="15000"/>
                  </a:schemeClr>
                </a:solidFill>
                <a:latin typeface="字体视界-NEW魏碑体" panose="02010601030101010101" pitchFamily="2" charset="-122"/>
                <a:ea typeface="字体视界-NEW魏碑体" panose="02010601030101010101" pitchFamily="2" charset="-122"/>
                <a:cs typeface="+mn-ea"/>
                <a:sym typeface="+mn-lt"/>
              </a:rPr>
              <a:t>××</a:t>
            </a:r>
            <a:r>
              <a:rPr lang="zh-CN" altLang="en-US" sz="2000">
                <a:solidFill>
                  <a:schemeClr val="tx1">
                    <a:lumMod val="85000"/>
                    <a:lumOff val="15000"/>
                  </a:schemeClr>
                </a:solidFill>
                <a:latin typeface="字体视界-NEW魏碑体" panose="02010601030101010101" pitchFamily="2" charset="-122"/>
                <a:ea typeface="字体视界-NEW魏碑体" panose="02010601030101010101" pitchFamily="2" charset="-122"/>
                <a:cs typeface="+mn-ea"/>
                <a:sym typeface="+mn-lt"/>
              </a:rPr>
              <a:t>的坚强领导下，</a:t>
            </a:r>
            <a:r>
              <a:rPr lang="en-US" altLang="zh-CN" sz="2000">
                <a:solidFill>
                  <a:schemeClr val="tx1">
                    <a:lumMod val="85000"/>
                    <a:lumOff val="15000"/>
                  </a:schemeClr>
                </a:solidFill>
                <a:latin typeface="字体视界-NEW魏碑体" panose="02010601030101010101" pitchFamily="2" charset="-122"/>
                <a:ea typeface="字体视界-NEW魏碑体" panose="02010601030101010101" pitchFamily="2" charset="-122"/>
                <a:cs typeface="+mn-ea"/>
                <a:sym typeface="+mn-lt"/>
              </a:rPr>
              <a:t>××</a:t>
            </a:r>
            <a:r>
              <a:rPr lang="zh-CN" altLang="en-US" sz="2000">
                <a:solidFill>
                  <a:schemeClr val="tx1">
                    <a:lumMod val="85000"/>
                    <a:lumOff val="15000"/>
                  </a:schemeClr>
                </a:solidFill>
                <a:latin typeface="字体视界-NEW魏碑体" panose="02010601030101010101" pitchFamily="2" charset="-122"/>
                <a:ea typeface="字体视界-NEW魏碑体" panose="02010601030101010101" pitchFamily="2" charset="-122"/>
                <a:cs typeface="+mn-ea"/>
                <a:sym typeface="+mn-lt"/>
              </a:rPr>
              <a:t>党委按照以党建带队建、以党建促业务、以党建助发展的工作思路，深入学习贯彻习近平新时代中国特色社会主义思想和党的十九大精神，坚持不懈贯彻新发展理念，以党的政治建设为统领，以落实全面从严治党主体责任为主线，以规范党内政治生活为重点，以提高党员干部素质为根本，以党支部标准化规范化建设为抓手，全力夯实党建工作基础，创新党建工作方法，全面提升党建工作水平，在疫情和脱贫攻坚的大考中，持续巩固和深化党建工作成效，将党组织的政治优势和组织优势转化为抗击疫情、决战决胜脱贫攻坚的工作优势，为打赢疫情防控战和脱贫攻坚战提供了坚强的组织保障和队伍保障。</a:t>
            </a:r>
            <a:endParaRPr lang="zh-CN" altLang="en-US" sz="2000">
              <a:solidFill>
                <a:schemeClr val="tx1">
                  <a:lumMod val="85000"/>
                  <a:lumOff val="15000"/>
                </a:schemeClr>
              </a:solidFill>
              <a:latin typeface="字体视界-NEW魏碑体" panose="02010601030101010101" pitchFamily="2" charset="-122"/>
              <a:ea typeface="字体视界-NEW魏碑体" panose="02010601030101010101" pitchFamily="2" charset="-122"/>
              <a:cs typeface="+mn-ea"/>
              <a:sym typeface="+mn-lt"/>
            </a:endParaRPr>
          </a:p>
        </p:txBody>
      </p:sp>
      <p:grpSp>
        <p:nvGrpSpPr>
          <p:cNvPr id="18" name="组合 17"/>
          <p:cNvGrpSpPr/>
          <p:nvPr/>
        </p:nvGrpSpPr>
        <p:grpSpPr>
          <a:xfrm>
            <a:off x="985838" y="2622505"/>
            <a:ext cx="10298112" cy="512011"/>
            <a:chOff x="985838" y="2622505"/>
            <a:chExt cx="10298112" cy="512011"/>
          </a:xfrm>
        </p:grpSpPr>
        <p:grpSp>
          <p:nvGrpSpPr>
            <p:cNvPr id="12" name="组合 11"/>
            <p:cNvGrpSpPr/>
            <p:nvPr/>
          </p:nvGrpSpPr>
          <p:grpSpPr>
            <a:xfrm>
              <a:off x="5507334" y="2622505"/>
              <a:ext cx="1183683" cy="340128"/>
              <a:chOff x="3965502" y="1879809"/>
              <a:chExt cx="1193100" cy="342834"/>
            </a:xfrm>
            <a:solidFill>
              <a:srgbClr val="C00000"/>
            </a:solidFill>
          </p:grpSpPr>
          <p:sp>
            <p:nvSpPr>
              <p:cNvPr id="13" name="PA-dark-star-shape_15445"/>
              <p:cNvSpPr>
                <a:spLocks noChangeAspect="1"/>
              </p:cNvSpPr>
              <p:nvPr>
                <p:custDataLst>
                  <p:tags r:id="rId3"/>
                </p:custDataLst>
              </p:nvPr>
            </p:nvSpPr>
            <p:spPr bwMode="auto">
              <a:xfrm>
                <a:off x="4391609" y="1879809"/>
                <a:ext cx="360781" cy="342834"/>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14" name="PA-dark-star-shape_15445"/>
              <p:cNvSpPr>
                <a:spLocks noChangeAspect="1"/>
              </p:cNvSpPr>
              <p:nvPr>
                <p:custDataLst>
                  <p:tags r:id="rId4"/>
                </p:custDataLst>
              </p:nvPr>
            </p:nvSpPr>
            <p:spPr bwMode="auto">
              <a:xfrm>
                <a:off x="4771621" y="1951407"/>
                <a:ext cx="210089" cy="199638"/>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15" name="PA-dark-star-shape_15445"/>
              <p:cNvSpPr>
                <a:spLocks noChangeAspect="1"/>
              </p:cNvSpPr>
              <p:nvPr>
                <p:custDataLst>
                  <p:tags r:id="rId5"/>
                </p:custDataLst>
              </p:nvPr>
            </p:nvSpPr>
            <p:spPr bwMode="auto">
              <a:xfrm>
                <a:off x="4161559" y="1951407"/>
                <a:ext cx="210089" cy="199638"/>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16" name="PA-dark-star-shape_15445"/>
              <p:cNvSpPr>
                <a:spLocks noChangeAspect="1"/>
              </p:cNvSpPr>
              <p:nvPr>
                <p:custDataLst>
                  <p:tags r:id="rId6"/>
                </p:custDataLst>
              </p:nvPr>
            </p:nvSpPr>
            <p:spPr bwMode="auto">
              <a:xfrm>
                <a:off x="3965502" y="1993883"/>
                <a:ext cx="120690" cy="114687"/>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17" name="PA-dark-star-shape_15445"/>
              <p:cNvSpPr>
                <a:spLocks noChangeAspect="1"/>
              </p:cNvSpPr>
              <p:nvPr>
                <p:custDataLst>
                  <p:tags r:id="rId7"/>
                </p:custDataLst>
              </p:nvPr>
            </p:nvSpPr>
            <p:spPr bwMode="auto">
              <a:xfrm>
                <a:off x="5037912" y="1993883"/>
                <a:ext cx="120690" cy="114687"/>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grpSp>
        <p:cxnSp>
          <p:nvCxnSpPr>
            <p:cNvPr id="3" name="直接连接符 2"/>
            <p:cNvCxnSpPr/>
            <p:nvPr/>
          </p:nvCxnSpPr>
          <p:spPr bwMode="auto">
            <a:xfrm>
              <a:off x="985838" y="3134516"/>
              <a:ext cx="10298112" cy="0"/>
            </a:xfrm>
            <a:prstGeom prst="line">
              <a:avLst/>
            </a:prstGeom>
            <a:solidFill>
              <a:schemeClr val="accent1"/>
            </a:solidFill>
            <a:ln w="22225" cap="flat" cmpd="sng" algn="ctr">
              <a:solidFill>
                <a:schemeClr val="accent1"/>
              </a:solidFill>
              <a:prstDash val="solid"/>
              <a:round/>
              <a:headEnd type="none" w="med" len="med"/>
              <a:tailEnd type="none" w="med" len="med"/>
            </a:ln>
          </p:spPr>
        </p:cxn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Effect transition="in" filter="fade">
                                      <p:cBhvr>
                                        <p:cTn id="14" dur="750"/>
                                        <p:tgtEl>
                                          <p:spTgt spid="4"/>
                                        </p:tgtEl>
                                      </p:cBhvr>
                                    </p:animEffect>
                                  </p:childTnLst>
                                </p:cTn>
                              </p:par>
                            </p:childTnLst>
                          </p:cTn>
                        </p:par>
                        <p:par>
                          <p:cTn id="15" fill="hold" nodeType="afterGroup">
                            <p:stCondLst>
                              <p:cond delay="1500"/>
                            </p:stCondLst>
                            <p:childTnLst>
                              <p:par>
                                <p:cTn id="16" presetID="42"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anim calcmode="lin" valueType="num">
                                      <p:cBhvr>
                                        <p:cTn id="19" dur="750" fill="hold"/>
                                        <p:tgtEl>
                                          <p:spTgt spid="5"/>
                                        </p:tgtEl>
                                        <p:attrNameLst>
                                          <p:attrName>ppt_x</p:attrName>
                                        </p:attrNameLst>
                                      </p:cBhvr>
                                      <p:tavLst>
                                        <p:tav tm="0">
                                          <p:val>
                                            <p:strVal val="#ppt_x"/>
                                          </p:val>
                                        </p:tav>
                                        <p:tav tm="100000">
                                          <p:val>
                                            <p:strVal val="#ppt_x"/>
                                          </p:val>
                                        </p:tav>
                                      </p:tavLst>
                                    </p:anim>
                                    <p:anim calcmode="lin" valueType="num">
                                      <p:cBhvr>
                                        <p:cTn id="20" dur="750" fill="hold"/>
                                        <p:tgtEl>
                                          <p:spTgt spid="5"/>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25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750"/>
                                        <p:tgtEl>
                                          <p:spTgt spid="18"/>
                                        </p:tgtEl>
                                      </p:cBhvr>
                                    </p:animEffect>
                                  </p:childTnLst>
                                </p:cTn>
                              </p:par>
                            </p:childTnLst>
                          </p:cTn>
                        </p:par>
                        <p:par>
                          <p:cTn id="25" fill="hold" nodeType="afterGroup">
                            <p:stCondLst>
                              <p:cond delay="3000"/>
                            </p:stCondLst>
                            <p:childTnLst>
                              <p:par>
                                <p:cTn id="26" presetID="18" presetClass="entr" presetSubtype="12" fill="hold" grpId="1" nodeType="afterEffect">
                                  <p:stCondLst>
                                    <p:cond delay="0"/>
                                  </p:stCondLst>
                                  <p:iterate type="lt">
                                    <p:tmPct val="0"/>
                                  </p:iterate>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0" name="组合 19"/>
          <p:cNvGrpSpPr/>
          <p:nvPr/>
        </p:nvGrpSpPr>
        <p:grpSpPr>
          <a:xfrm>
            <a:off x="8492221" y="4696352"/>
            <a:ext cx="2630715" cy="1315983"/>
            <a:chOff x="8492221" y="4696352"/>
            <a:chExt cx="2630715" cy="1315983"/>
          </a:xfrm>
        </p:grpSpPr>
        <p:pic>
          <p:nvPicPr>
            <p:cNvPr id="51" name="图片 50" descr="图片包含 形状&#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7327" y="5237603"/>
              <a:ext cx="865609" cy="774732"/>
            </a:xfrm>
            <a:prstGeom prst="rect">
              <a:avLst/>
            </a:prstGeom>
          </p:spPr>
        </p:pic>
        <p:pic>
          <p:nvPicPr>
            <p:cNvPr id="48" name="图片 47" descr="图片包含 形状&#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126" y="4696352"/>
              <a:ext cx="1433289" cy="1282813"/>
            </a:xfrm>
            <a:prstGeom prst="rect">
              <a:avLst/>
            </a:prstGeom>
          </p:spPr>
        </p:pic>
        <p:pic>
          <p:nvPicPr>
            <p:cNvPr id="52" name="图片 51" descr="图片包含 形状&#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2221" y="5237603"/>
              <a:ext cx="865609" cy="774732"/>
            </a:xfrm>
            <a:prstGeom prst="rect">
              <a:avLst/>
            </a:prstGeom>
          </p:spPr>
        </p:pic>
      </p:grpSp>
      <p:sp>
        <p:nvSpPr>
          <p:cNvPr id="50" name="矩形 49"/>
          <p:cNvSpPr/>
          <p:nvPr/>
        </p:nvSpPr>
        <p:spPr>
          <a:xfrm>
            <a:off x="4607675" y="2735834"/>
            <a:ext cx="2982999" cy="461665"/>
          </a:xfrm>
          <a:prstGeom prst="rect">
            <a:avLst/>
          </a:prstGeom>
        </p:spPr>
        <p:txBody>
          <a:bodyPr wrap="square">
            <a:spAutoFit/>
          </a:bodyPr>
          <a:lstStyle/>
          <a:p>
            <a:pPr algn="ctr" fontAlgn="auto">
              <a:spcBef>
                <a:spcPct val="0"/>
              </a:spcBef>
              <a:spcAft>
                <a:spcPct val="0"/>
              </a:spcAft>
              <a:defRPr/>
            </a:pPr>
            <a:r>
              <a:rPr lang="en-US" altLang="zh-CN" sz="2400" b="1">
                <a:solidFill>
                  <a:schemeClr val="accent1"/>
                </a:solidFill>
                <a:cs typeface="+mn-ea"/>
                <a:sym typeface="+mn-lt"/>
              </a:rPr>
              <a:t>《××</a:t>
            </a:r>
            <a:r>
              <a:rPr lang="zh-CN" altLang="en-US" sz="2400" b="1">
                <a:solidFill>
                  <a:schemeClr val="accent1"/>
                </a:solidFill>
                <a:cs typeface="+mn-ea"/>
                <a:sym typeface="+mn-lt"/>
              </a:rPr>
              <a:t>绩效考核办法</a:t>
            </a:r>
            <a:r>
              <a:rPr lang="en-US" altLang="zh-CN" sz="2400" b="1">
                <a:solidFill>
                  <a:schemeClr val="accent1"/>
                </a:solidFill>
                <a:cs typeface="+mn-ea"/>
                <a:sym typeface="+mn-lt"/>
              </a:rPr>
              <a:t>》</a:t>
            </a:r>
            <a:endParaRPr lang="zh-CN" altLang="en-US" sz="3600" b="1">
              <a:solidFill>
                <a:schemeClr val="accent1"/>
              </a:solidFill>
              <a:cs typeface="+mn-ea"/>
              <a:sym typeface="+mn-lt"/>
            </a:endParaRPr>
          </a:p>
        </p:txBody>
      </p:sp>
      <p:grpSp>
        <p:nvGrpSpPr>
          <p:cNvPr id="2" name="组合 1"/>
          <p:cNvGrpSpPr/>
          <p:nvPr/>
        </p:nvGrpSpPr>
        <p:grpSpPr>
          <a:xfrm>
            <a:off x="2072292" y="1735917"/>
            <a:ext cx="6217777" cy="760692"/>
            <a:chOff x="2489888" y="2377983"/>
            <a:chExt cx="6217777" cy="760692"/>
          </a:xfrm>
        </p:grpSpPr>
        <p:sp>
          <p:nvSpPr>
            <p:cNvPr id="8" name="文本框 7"/>
            <p:cNvSpPr txBox="1"/>
            <p:nvPr/>
          </p:nvSpPr>
          <p:spPr>
            <a:xfrm>
              <a:off x="4442991" y="2439773"/>
              <a:ext cx="3791423"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干部监督管理逐步强化</a:t>
              </a:r>
              <a:endParaRPr lang="zh-CN" altLang="en-US" sz="2800" b="1">
                <a:solidFill>
                  <a:schemeClr val="accent1"/>
                </a:solidFill>
                <a:cs typeface="+mn-ea"/>
                <a:sym typeface="+mn-lt"/>
              </a:endParaRPr>
            </a:p>
          </p:txBody>
        </p:sp>
        <p:grpSp>
          <p:nvGrpSpPr>
            <p:cNvPr id="32" name="组合 31"/>
            <p:cNvGrpSpPr/>
            <p:nvPr/>
          </p:nvGrpSpPr>
          <p:grpSpPr>
            <a:xfrm>
              <a:off x="2489888" y="2377983"/>
              <a:ext cx="6217777" cy="760692"/>
              <a:chOff x="2617702" y="1272039"/>
              <a:chExt cx="6217777" cy="760692"/>
            </a:xfrm>
          </p:grpSpPr>
          <p:grpSp>
            <p:nvGrpSpPr>
              <p:cNvPr id="33" name="组合 32"/>
              <p:cNvGrpSpPr/>
              <p:nvPr/>
            </p:nvGrpSpPr>
            <p:grpSpPr>
              <a:xfrm>
                <a:off x="3921515" y="1385454"/>
                <a:ext cx="4913964" cy="523565"/>
                <a:chOff x="1617259" y="2411793"/>
                <a:chExt cx="4913964" cy="523565"/>
              </a:xfrm>
            </p:grpSpPr>
            <p:grpSp>
              <p:nvGrpSpPr>
                <p:cNvPr id="37" name="组合 36"/>
                <p:cNvGrpSpPr/>
                <p:nvPr/>
              </p:nvGrpSpPr>
              <p:grpSpPr>
                <a:xfrm>
                  <a:off x="1617259" y="2411793"/>
                  <a:ext cx="847725" cy="523565"/>
                  <a:chOff x="2877373" y="2572391"/>
                  <a:chExt cx="847725" cy="523565"/>
                </a:xfrm>
              </p:grpSpPr>
              <p:sp>
                <p:nvSpPr>
                  <p:cNvPr id="39" name="椭圆 38"/>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0" name="文本框 36"/>
                  <p:cNvSpPr txBox="1"/>
                  <p:nvPr userDrawn="1"/>
                </p:nvSpPr>
                <p:spPr bwMode="auto">
                  <a:xfrm>
                    <a:off x="2877373" y="2572391"/>
                    <a:ext cx="847725" cy="523220"/>
                  </a:xfrm>
                  <a:prstGeom prst="rect">
                    <a:avLst/>
                  </a:prstGeom>
                  <a:noFill/>
                </p:spPr>
                <p:txBody>
                  <a:bodyPr>
                    <a:spAutoFit/>
                  </a:bodyPr>
                  <a:lstStyle/>
                  <a:p>
                    <a:pPr defTabSz="457200" fontAlgn="auto">
                      <a:spcBef>
                        <a:spcPct val="0"/>
                      </a:spcBef>
                      <a:spcAft>
                        <a:spcPct val="0"/>
                      </a:spcAft>
                      <a:defRPr/>
                    </a:pPr>
                    <a:r>
                      <a:rPr lang="en-US" altLang="zh-CN" sz="2800" i="1">
                        <a:solidFill>
                          <a:prstClr val="white"/>
                        </a:solidFill>
                        <a:cs typeface="+mn-ea"/>
                        <a:sym typeface="+mn-lt"/>
                      </a:rPr>
                      <a:t>02</a:t>
                    </a:r>
                    <a:endParaRPr lang="zh-CN" altLang="en-US" sz="2800" i="1">
                      <a:solidFill>
                        <a:prstClr val="white"/>
                      </a:solidFill>
                      <a:cs typeface="+mn-ea"/>
                      <a:sym typeface="+mn-lt"/>
                    </a:endParaRPr>
                  </a:p>
                </p:txBody>
              </p:sp>
            </p:grpSp>
            <p:cxnSp>
              <p:nvCxnSpPr>
                <p:cNvPr id="38" name="直接连接符 37"/>
                <p:cNvCxnSpPr/>
                <p:nvPr/>
              </p:nvCxnSpPr>
              <p:spPr bwMode="auto">
                <a:xfrm>
                  <a:off x="1948193" y="2909200"/>
                  <a:ext cx="4583030"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34" name="组合 33"/>
              <p:cNvGrpSpPr/>
              <p:nvPr/>
            </p:nvGrpSpPr>
            <p:grpSpPr>
              <a:xfrm>
                <a:off x="2617702" y="1272039"/>
                <a:ext cx="1351097" cy="760692"/>
                <a:chOff x="1354490" y="-129994"/>
                <a:chExt cx="1351097" cy="760692"/>
              </a:xfrm>
            </p:grpSpPr>
            <p:sp>
              <p:nvSpPr>
                <p:cNvPr id="35" name="矩形 34"/>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6" name="文本框 35"/>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（四）</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23" name="组合 22"/>
          <p:cNvGrpSpPr/>
          <p:nvPr/>
        </p:nvGrpSpPr>
        <p:grpSpPr>
          <a:xfrm>
            <a:off x="985838" y="3522833"/>
            <a:ext cx="3481813" cy="2315133"/>
            <a:chOff x="985838" y="3522833"/>
            <a:chExt cx="3481813" cy="2315133"/>
          </a:xfrm>
        </p:grpSpPr>
        <p:grpSp>
          <p:nvGrpSpPr>
            <p:cNvPr id="19" name="组合 18"/>
            <p:cNvGrpSpPr/>
            <p:nvPr/>
          </p:nvGrpSpPr>
          <p:grpSpPr>
            <a:xfrm>
              <a:off x="985838" y="3522833"/>
              <a:ext cx="3481813" cy="2315133"/>
              <a:chOff x="1257071" y="3522833"/>
              <a:chExt cx="3481813" cy="2315133"/>
            </a:xfrm>
          </p:grpSpPr>
          <p:sp>
            <p:nvSpPr>
              <p:cNvPr id="67" name="文本框 58"/>
              <p:cNvSpPr txBox="1"/>
              <p:nvPr/>
            </p:nvSpPr>
            <p:spPr>
              <a:xfrm>
                <a:off x="1346647" y="3542383"/>
                <a:ext cx="3392237" cy="2269660"/>
              </a:xfrm>
              <a:prstGeom prst="rect">
                <a:avLst/>
              </a:prstGeom>
              <a:noFill/>
            </p:spPr>
            <p:txBody>
              <a:bodyPr wrap="square">
                <a:spAutoFit/>
              </a:bodyPr>
              <a:lstStyle/>
              <a:p>
                <a:pPr defTabSz="913130" fontAlgn="auto">
                  <a:lnSpc>
                    <a:spcPts val="2900"/>
                  </a:lnSpc>
                  <a:spcBef>
                    <a:spcPct val="0"/>
                  </a:spcBef>
                  <a:spcAft>
                    <a:spcPct val="0"/>
                  </a:spcAft>
                  <a:defRPr/>
                </a:pPr>
                <a:r>
                  <a:rPr lang="zh-CN" altLang="zh-CN" sz="1400">
                    <a:solidFill>
                      <a:srgbClr val="929090">
                        <a:lumMod val="10000"/>
                      </a:srgbClr>
                    </a:solidFill>
                    <a:cs typeface="+mn-ea"/>
                    <a:sym typeface="+mn-lt"/>
                  </a:rPr>
                  <a:t>建立完善正向激励保障机制和负向惩戒约束机制，修订了《××绩效考核办法》，坚持精神激励和物质奖励相结合，力求激励方式更多元、更精准、更管用，让干部有奔头、有干头，不断激发干部干事创业积极性主动性。</a:t>
                </a:r>
                <a:endParaRPr lang="zh-CN" altLang="en-US" sz="1400">
                  <a:solidFill>
                    <a:srgbClr val="929090">
                      <a:lumMod val="10000"/>
                    </a:srgbClr>
                  </a:solidFill>
                  <a:cs typeface="+mn-ea"/>
                  <a:sym typeface="+mn-lt"/>
                </a:endParaRPr>
              </a:p>
            </p:txBody>
          </p:sp>
          <p:sp>
            <p:nvSpPr>
              <p:cNvPr id="16" name="矩形 15"/>
              <p:cNvSpPr/>
              <p:nvPr/>
            </p:nvSpPr>
            <p:spPr bwMode="auto">
              <a:xfrm>
                <a:off x="1257071" y="3522833"/>
                <a:ext cx="3481813" cy="2315133"/>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53" name="箭头: 下 52"/>
            <p:cNvSpPr/>
            <p:nvPr/>
          </p:nvSpPr>
          <p:spPr bwMode="auto">
            <a:xfrm rot="16200000" flipH="1">
              <a:off x="1063700" y="3460924"/>
              <a:ext cx="152840" cy="308563"/>
            </a:xfrm>
            <a:prstGeom prst="downArrow">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22" name="组合 21"/>
          <p:cNvGrpSpPr/>
          <p:nvPr/>
        </p:nvGrpSpPr>
        <p:grpSpPr>
          <a:xfrm>
            <a:off x="4731849" y="3522833"/>
            <a:ext cx="3505803" cy="2316834"/>
            <a:chOff x="4731849" y="3522833"/>
            <a:chExt cx="3505803" cy="2316834"/>
          </a:xfrm>
        </p:grpSpPr>
        <p:grpSp>
          <p:nvGrpSpPr>
            <p:cNvPr id="18" name="组合 17"/>
            <p:cNvGrpSpPr/>
            <p:nvPr/>
          </p:nvGrpSpPr>
          <p:grpSpPr>
            <a:xfrm>
              <a:off x="4731849" y="3522833"/>
              <a:ext cx="3505803" cy="2316834"/>
              <a:chOff x="4912254" y="3522833"/>
              <a:chExt cx="3505803" cy="2316834"/>
            </a:xfrm>
          </p:grpSpPr>
          <p:sp>
            <p:nvSpPr>
              <p:cNvPr id="84" name="文本框 58"/>
              <p:cNvSpPr txBox="1"/>
              <p:nvPr/>
            </p:nvSpPr>
            <p:spPr>
              <a:xfrm>
                <a:off x="4912254" y="3522833"/>
                <a:ext cx="3392237" cy="2177969"/>
              </a:xfrm>
              <a:prstGeom prst="rect">
                <a:avLst/>
              </a:prstGeom>
              <a:noFill/>
            </p:spPr>
            <p:txBody>
              <a:bodyPr wrap="square">
                <a:spAutoFit/>
              </a:bodyPr>
              <a:lstStyle/>
              <a:p>
                <a:pPr fontAlgn="auto">
                  <a:lnSpc>
                    <a:spcPct val="200000"/>
                  </a:lnSpc>
                  <a:spcBef>
                    <a:spcPct val="0"/>
                  </a:spcBef>
                  <a:spcAft>
                    <a:spcPct val="0"/>
                  </a:spcAft>
                  <a:defRPr/>
                </a:pPr>
                <a:r>
                  <a:rPr lang="zh-CN" altLang="en-US" sz="1400">
                    <a:solidFill>
                      <a:srgbClr val="929090">
                        <a:lumMod val="10000"/>
                      </a:srgbClr>
                    </a:solidFill>
                    <a:cs typeface="+mn-ea"/>
                    <a:sym typeface="+mn-lt"/>
                  </a:rPr>
                  <a:t>树立重德才重实干重实绩的用人导向，营造锐意改革、勇于创新、敢于担当的良好氛围，建立干事创业容错纠错机制，把严管干部和关心干部结合起来，让敢为、快为、善为的干部得到关心、受到重用。</a:t>
                </a:r>
                <a:endParaRPr lang="zh-CN" altLang="en-US" sz="1400">
                  <a:solidFill>
                    <a:srgbClr val="929090">
                      <a:lumMod val="10000"/>
                    </a:srgbClr>
                  </a:solidFill>
                  <a:cs typeface="+mn-ea"/>
                  <a:sym typeface="+mn-lt"/>
                </a:endParaRPr>
              </a:p>
            </p:txBody>
          </p:sp>
          <p:sp>
            <p:nvSpPr>
              <p:cNvPr id="42" name="矩形 41"/>
              <p:cNvSpPr/>
              <p:nvPr/>
            </p:nvSpPr>
            <p:spPr bwMode="auto">
              <a:xfrm>
                <a:off x="4936244" y="3524534"/>
                <a:ext cx="3481813" cy="2315133"/>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54" name="箭头: 下 53"/>
            <p:cNvSpPr/>
            <p:nvPr/>
          </p:nvSpPr>
          <p:spPr bwMode="auto">
            <a:xfrm rot="16200000" flipH="1">
              <a:off x="4833701" y="3460924"/>
              <a:ext cx="152840" cy="308563"/>
            </a:xfrm>
            <a:prstGeom prst="downArrow">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21" name="组合 20"/>
          <p:cNvGrpSpPr/>
          <p:nvPr/>
        </p:nvGrpSpPr>
        <p:grpSpPr>
          <a:xfrm>
            <a:off x="8501851" y="3538786"/>
            <a:ext cx="2888181" cy="2315133"/>
            <a:chOff x="8501851" y="3538786"/>
            <a:chExt cx="2888181" cy="2315133"/>
          </a:xfrm>
        </p:grpSpPr>
        <p:grpSp>
          <p:nvGrpSpPr>
            <p:cNvPr id="17" name="组合 16"/>
            <p:cNvGrpSpPr/>
            <p:nvPr/>
          </p:nvGrpSpPr>
          <p:grpSpPr>
            <a:xfrm>
              <a:off x="8501851" y="3538786"/>
              <a:ext cx="2888181" cy="2315133"/>
              <a:chOff x="8501851" y="3538786"/>
              <a:chExt cx="2888181" cy="2315133"/>
            </a:xfrm>
          </p:grpSpPr>
          <p:sp>
            <p:nvSpPr>
              <p:cNvPr id="87" name="文本框 58"/>
              <p:cNvSpPr txBox="1"/>
              <p:nvPr/>
            </p:nvSpPr>
            <p:spPr>
              <a:xfrm>
                <a:off x="8501851" y="3542382"/>
                <a:ext cx="2888181" cy="1153970"/>
              </a:xfrm>
              <a:prstGeom prst="rect">
                <a:avLst/>
              </a:prstGeom>
              <a:noFill/>
            </p:spPr>
            <p:txBody>
              <a:bodyPr wrap="square">
                <a:spAutoFit/>
              </a:bodyPr>
              <a:lstStyle/>
              <a:p>
                <a:pPr defTabSz="913130" fontAlgn="auto">
                  <a:lnSpc>
                    <a:spcPts val="2900"/>
                  </a:lnSpc>
                  <a:spcBef>
                    <a:spcPct val="0"/>
                  </a:spcBef>
                  <a:spcAft>
                    <a:spcPct val="0"/>
                  </a:spcAft>
                  <a:defRPr/>
                </a:pPr>
                <a:r>
                  <a:rPr lang="zh-CN" altLang="en-US" sz="1400">
                    <a:solidFill>
                      <a:srgbClr val="929090">
                        <a:lumMod val="10000"/>
                      </a:srgbClr>
                    </a:solidFill>
                    <a:cs typeface="+mn-ea"/>
                    <a:sym typeface="+mn-lt"/>
                  </a:rPr>
                  <a:t>加强对重点岗位人员和重点领域干部的监督，抓好提醒、函询、诫勉等制度的落实。</a:t>
                </a:r>
                <a:endParaRPr lang="zh-CN" altLang="en-US" sz="1400">
                  <a:solidFill>
                    <a:srgbClr val="929090">
                      <a:lumMod val="10000"/>
                    </a:srgbClr>
                  </a:solidFill>
                  <a:cs typeface="+mn-ea"/>
                  <a:sym typeface="+mn-lt"/>
                </a:endParaRPr>
              </a:p>
            </p:txBody>
          </p:sp>
          <p:sp>
            <p:nvSpPr>
              <p:cNvPr id="43" name="矩形 42"/>
              <p:cNvSpPr/>
              <p:nvPr/>
            </p:nvSpPr>
            <p:spPr bwMode="auto">
              <a:xfrm>
                <a:off x="8526937" y="3538786"/>
                <a:ext cx="2774615" cy="2315133"/>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55" name="箭头: 下 54"/>
            <p:cNvSpPr/>
            <p:nvPr/>
          </p:nvSpPr>
          <p:spPr bwMode="auto">
            <a:xfrm rot="16200000" flipH="1">
              <a:off x="8603661" y="3460925"/>
              <a:ext cx="152840" cy="308563"/>
            </a:xfrm>
            <a:prstGeom prst="downArrow">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nodeType="afterGroup">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750" fill="hold"/>
                                        <p:tgtEl>
                                          <p:spTgt spid="50"/>
                                        </p:tgtEl>
                                        <p:attrNameLst>
                                          <p:attrName>ppt_w</p:attrName>
                                        </p:attrNameLst>
                                      </p:cBhvr>
                                      <p:tavLst>
                                        <p:tav tm="0">
                                          <p:val>
                                            <p:fltVal val="0"/>
                                          </p:val>
                                        </p:tav>
                                        <p:tav tm="100000">
                                          <p:val>
                                            <p:strVal val="#ppt_w"/>
                                          </p:val>
                                        </p:tav>
                                      </p:tavLst>
                                    </p:anim>
                                    <p:anim calcmode="lin" valueType="num">
                                      <p:cBhvr>
                                        <p:cTn id="12" dur="750" fill="hold"/>
                                        <p:tgtEl>
                                          <p:spTgt spid="50"/>
                                        </p:tgtEl>
                                        <p:attrNameLst>
                                          <p:attrName>ppt_h</p:attrName>
                                        </p:attrNameLst>
                                      </p:cBhvr>
                                      <p:tavLst>
                                        <p:tav tm="0">
                                          <p:val>
                                            <p:fltVal val="0"/>
                                          </p:val>
                                        </p:tav>
                                        <p:tav tm="100000">
                                          <p:val>
                                            <p:strVal val="#ppt_h"/>
                                          </p:val>
                                        </p:tav>
                                      </p:tavLst>
                                    </p:anim>
                                    <p:animEffect transition="in" filter="fade">
                                      <p:cBhvr>
                                        <p:cTn id="13" dur="750"/>
                                        <p:tgtEl>
                                          <p:spTgt spid="50"/>
                                        </p:tgtEl>
                                      </p:cBhvr>
                                    </p:animEffect>
                                  </p:childTnLst>
                                </p:cTn>
                              </p:par>
                            </p:childTnLst>
                          </p:cTn>
                        </p:par>
                        <p:par>
                          <p:cTn id="14" fill="hold" nodeType="afterGroup">
                            <p:stCondLst>
                              <p:cond delay="150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nodeType="afterGroup">
                            <p:stCondLst>
                              <p:cond delay="225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750"/>
                                        <p:tgtEl>
                                          <p:spTgt spid="22"/>
                                        </p:tgtEl>
                                      </p:cBhvr>
                                    </p:animEffect>
                                  </p:childTnLst>
                                </p:cTn>
                              </p:par>
                            </p:childTnLst>
                          </p:cTn>
                        </p:par>
                        <p:par>
                          <p:cTn id="22" fill="hold" nodeType="afterGroup">
                            <p:stCondLst>
                              <p:cond delay="3000"/>
                            </p:stCondLst>
                            <p:childTnLst>
                              <p:par>
                                <p:cTn id="23" presetID="22" presetClass="entr" presetSubtype="8"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750"/>
                                        <p:tgtEl>
                                          <p:spTgt spid="21"/>
                                        </p:tgtEl>
                                      </p:cBhvr>
                                    </p:animEffect>
                                  </p:childTnLst>
                                </p:cTn>
                              </p:par>
                            </p:childTnLst>
                          </p:cTn>
                        </p:par>
                        <p:par>
                          <p:cTn id="26" fill="hold" nodeType="afterGroup">
                            <p:stCondLst>
                              <p:cond delay="3750"/>
                            </p:stCondLst>
                            <p:childTnLst>
                              <p:par>
                                <p:cTn id="27" presetID="53"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750" fill="hold"/>
                                        <p:tgtEl>
                                          <p:spTgt spid="20"/>
                                        </p:tgtEl>
                                        <p:attrNameLst>
                                          <p:attrName>ppt_w</p:attrName>
                                        </p:attrNameLst>
                                      </p:cBhvr>
                                      <p:tavLst>
                                        <p:tav tm="0">
                                          <p:val>
                                            <p:fltVal val="0"/>
                                          </p:val>
                                        </p:tav>
                                        <p:tav tm="100000">
                                          <p:val>
                                            <p:strVal val="#ppt_w"/>
                                          </p:val>
                                        </p:tav>
                                      </p:tavLst>
                                    </p:anim>
                                    <p:anim calcmode="lin" valueType="num">
                                      <p:cBhvr>
                                        <p:cTn id="30" dur="750" fill="hold"/>
                                        <p:tgtEl>
                                          <p:spTgt spid="20"/>
                                        </p:tgtEl>
                                        <p:attrNameLst>
                                          <p:attrName>ppt_h</p:attrName>
                                        </p:attrNameLst>
                                      </p:cBhvr>
                                      <p:tavLst>
                                        <p:tav tm="0">
                                          <p:val>
                                            <p:fltVal val="0"/>
                                          </p:val>
                                        </p:tav>
                                        <p:tav tm="100000">
                                          <p:val>
                                            <p:strVal val="#ppt_h"/>
                                          </p:val>
                                        </p:tav>
                                      </p:tavLst>
                                    </p:anim>
                                    <p:animEffect transition="in" filter="fade">
                                      <p:cBhvr>
                                        <p:cTn id="31"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2" name="组合 21"/>
          <p:cNvGrpSpPr/>
          <p:nvPr/>
        </p:nvGrpSpPr>
        <p:grpSpPr>
          <a:xfrm>
            <a:off x="1301657" y="3355376"/>
            <a:ext cx="3261335" cy="2254543"/>
            <a:chOff x="1301657" y="3355376"/>
            <a:chExt cx="3261335" cy="2254543"/>
          </a:xfrm>
        </p:grpSpPr>
        <p:grpSp>
          <p:nvGrpSpPr>
            <p:cNvPr id="16" name="组合 15"/>
            <p:cNvGrpSpPr/>
            <p:nvPr/>
          </p:nvGrpSpPr>
          <p:grpSpPr>
            <a:xfrm>
              <a:off x="1972325" y="3355376"/>
              <a:ext cx="2566548" cy="707886"/>
              <a:chOff x="2574783" y="3429000"/>
              <a:chExt cx="2566548" cy="707886"/>
            </a:xfrm>
          </p:grpSpPr>
          <p:sp>
            <p:nvSpPr>
              <p:cNvPr id="30" name="文本框 8"/>
              <p:cNvSpPr txBox="1">
                <a:spLocks noChangeArrowheads="1"/>
              </p:cNvSpPr>
              <p:nvPr/>
            </p:nvSpPr>
            <p:spPr bwMode="auto">
              <a:xfrm>
                <a:off x="2574783" y="3623209"/>
                <a:ext cx="1243955"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spcBef>
                    <a:spcPct val="0"/>
                  </a:spcBef>
                  <a:spcAft>
                    <a:spcPct val="0"/>
                  </a:spcAft>
                  <a:defRPr/>
                </a:pPr>
                <a:r>
                  <a:rPr lang="zh-CN" altLang="en-US" b="1">
                    <a:solidFill>
                      <a:schemeClr val="accent1"/>
                    </a:solidFill>
                    <a:cs typeface="+mn-ea"/>
                    <a:sym typeface="+mn-lt"/>
                  </a:rPr>
                  <a:t>优秀党员</a:t>
                </a:r>
                <a:endParaRPr lang="zh-CN" altLang="en-US" b="1">
                  <a:solidFill>
                    <a:schemeClr val="accent1"/>
                  </a:solidFill>
                  <a:cs typeface="+mn-ea"/>
                  <a:sym typeface="+mn-lt"/>
                </a:endParaRPr>
              </a:p>
            </p:txBody>
          </p:sp>
          <p:grpSp>
            <p:nvGrpSpPr>
              <p:cNvPr id="48" name="组合 47"/>
              <p:cNvGrpSpPr/>
              <p:nvPr/>
            </p:nvGrpSpPr>
            <p:grpSpPr>
              <a:xfrm>
                <a:off x="4023152" y="3429000"/>
                <a:ext cx="1118179" cy="707886"/>
                <a:chOff x="1740119" y="5807366"/>
                <a:chExt cx="1118179" cy="707886"/>
              </a:xfrm>
            </p:grpSpPr>
            <p:sp>
              <p:nvSpPr>
                <p:cNvPr id="51" name="矩形 50"/>
                <p:cNvSpPr/>
                <p:nvPr/>
              </p:nvSpPr>
              <p:spPr>
                <a:xfrm>
                  <a:off x="1740119" y="5807366"/>
                  <a:ext cx="827355" cy="707886"/>
                </a:xfrm>
                <a:prstGeom prst="rect">
                  <a:avLst/>
                </a:prstGeom>
              </p:spPr>
              <p:txBody>
                <a:bodyPr wrap="square">
                  <a:spAutoFit/>
                </a:bodyPr>
                <a:lstStyle/>
                <a:p>
                  <a:pPr algn="ctr" fontAlgn="auto">
                    <a:spcBef>
                      <a:spcPct val="0"/>
                    </a:spcBef>
                    <a:spcAft>
                      <a:spcPct val="0"/>
                    </a:spcAft>
                    <a:defRPr/>
                  </a:pPr>
                  <a:r>
                    <a:rPr lang="en-US" altLang="zh-CN" sz="4000" b="1">
                      <a:solidFill>
                        <a:schemeClr val="accent1"/>
                      </a:solidFill>
                      <a:cs typeface="+mn-ea"/>
                      <a:sym typeface="+mn-lt"/>
                    </a:rPr>
                    <a:t>5</a:t>
                  </a:r>
                  <a:endParaRPr lang="en-US" altLang="zh-CN" sz="4000" b="1">
                    <a:solidFill>
                      <a:schemeClr val="accent1"/>
                    </a:solidFill>
                    <a:cs typeface="+mn-ea"/>
                    <a:sym typeface="+mn-lt"/>
                  </a:endParaRPr>
                </a:p>
              </p:txBody>
            </p:sp>
            <p:sp>
              <p:nvSpPr>
                <p:cNvPr id="52" name="矩形 51"/>
                <p:cNvSpPr/>
                <p:nvPr/>
              </p:nvSpPr>
              <p:spPr>
                <a:xfrm>
                  <a:off x="2204155" y="6023743"/>
                  <a:ext cx="654143" cy="369332"/>
                </a:xfrm>
                <a:prstGeom prst="rect">
                  <a:avLst/>
                </a:prstGeom>
              </p:spPr>
              <p:txBody>
                <a:bodyPr wrap="square">
                  <a:spAutoFit/>
                </a:bodyPr>
                <a:lstStyle/>
                <a:p>
                  <a:pPr defTabSz="1217930" eaLnBrk="0" fontAlgn="auto" hangingPunct="0">
                    <a:spcBef>
                      <a:spcPct val="0"/>
                    </a:spcBef>
                    <a:spcAft>
                      <a:spcPct val="0"/>
                    </a:spcAft>
                    <a:defRPr/>
                  </a:pPr>
                  <a:r>
                    <a:rPr lang="zh-CN" altLang="en-US" b="1">
                      <a:solidFill>
                        <a:schemeClr val="accent1"/>
                      </a:solidFill>
                      <a:cs typeface="+mn-ea"/>
                      <a:sym typeface="+mn-lt"/>
                    </a:rPr>
                    <a:t>名</a:t>
                  </a:r>
                  <a:endParaRPr lang="zh-CN" altLang="en-US" b="1">
                    <a:solidFill>
                      <a:schemeClr val="accent1"/>
                    </a:solidFill>
                    <a:cs typeface="+mn-ea"/>
                    <a:sym typeface="+mn-lt"/>
                  </a:endParaRPr>
                </a:p>
              </p:txBody>
            </p:sp>
          </p:grpSp>
        </p:grpSp>
        <p:grpSp>
          <p:nvGrpSpPr>
            <p:cNvPr id="17" name="组合 16"/>
            <p:cNvGrpSpPr/>
            <p:nvPr/>
          </p:nvGrpSpPr>
          <p:grpSpPr>
            <a:xfrm>
              <a:off x="1301657" y="4127155"/>
              <a:ext cx="3237216" cy="707886"/>
              <a:chOff x="1904115" y="4200779"/>
              <a:chExt cx="3237216" cy="707886"/>
            </a:xfrm>
          </p:grpSpPr>
          <p:sp>
            <p:nvSpPr>
              <p:cNvPr id="42" name="文本框 8"/>
              <p:cNvSpPr txBox="1">
                <a:spLocks noChangeArrowheads="1"/>
              </p:cNvSpPr>
              <p:nvPr/>
            </p:nvSpPr>
            <p:spPr bwMode="auto">
              <a:xfrm>
                <a:off x="1904115" y="4417156"/>
                <a:ext cx="191771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spcBef>
                    <a:spcPct val="0"/>
                  </a:spcBef>
                  <a:spcAft>
                    <a:spcPct val="0"/>
                  </a:spcAft>
                  <a:defRPr/>
                </a:pPr>
                <a:r>
                  <a:rPr lang="zh-CN" altLang="en-US" b="1">
                    <a:solidFill>
                      <a:schemeClr val="accent1"/>
                    </a:solidFill>
                    <a:cs typeface="+mn-ea"/>
                    <a:sym typeface="+mn-lt"/>
                  </a:rPr>
                  <a:t>人民满意公务员</a:t>
                </a:r>
                <a:endParaRPr lang="zh-CN" altLang="en-US" b="1">
                  <a:solidFill>
                    <a:schemeClr val="accent1"/>
                  </a:solidFill>
                  <a:cs typeface="+mn-ea"/>
                  <a:sym typeface="+mn-lt"/>
                </a:endParaRPr>
              </a:p>
            </p:txBody>
          </p:sp>
          <p:grpSp>
            <p:nvGrpSpPr>
              <p:cNvPr id="53" name="组合 52"/>
              <p:cNvGrpSpPr/>
              <p:nvPr/>
            </p:nvGrpSpPr>
            <p:grpSpPr>
              <a:xfrm>
                <a:off x="4023152" y="4200779"/>
                <a:ext cx="1118179" cy="707886"/>
                <a:chOff x="1740119" y="5807366"/>
                <a:chExt cx="1118179" cy="707886"/>
              </a:xfrm>
            </p:grpSpPr>
            <p:sp>
              <p:nvSpPr>
                <p:cNvPr id="54" name="矩形 53"/>
                <p:cNvSpPr/>
                <p:nvPr/>
              </p:nvSpPr>
              <p:spPr>
                <a:xfrm>
                  <a:off x="1740119" y="5807366"/>
                  <a:ext cx="827355" cy="707886"/>
                </a:xfrm>
                <a:prstGeom prst="rect">
                  <a:avLst/>
                </a:prstGeom>
              </p:spPr>
              <p:txBody>
                <a:bodyPr wrap="square">
                  <a:spAutoFit/>
                </a:bodyPr>
                <a:lstStyle/>
                <a:p>
                  <a:pPr algn="ctr" fontAlgn="auto">
                    <a:spcBef>
                      <a:spcPct val="0"/>
                    </a:spcBef>
                    <a:spcAft>
                      <a:spcPct val="0"/>
                    </a:spcAft>
                    <a:defRPr/>
                  </a:pPr>
                  <a:r>
                    <a:rPr lang="en-US" altLang="zh-CN" sz="4000" b="1">
                      <a:solidFill>
                        <a:schemeClr val="accent1"/>
                      </a:solidFill>
                      <a:cs typeface="+mn-ea"/>
                      <a:sym typeface="+mn-lt"/>
                    </a:rPr>
                    <a:t>3</a:t>
                  </a:r>
                  <a:endParaRPr lang="en-US" altLang="zh-CN" sz="4000" b="1">
                    <a:solidFill>
                      <a:schemeClr val="accent1"/>
                    </a:solidFill>
                    <a:cs typeface="+mn-ea"/>
                    <a:sym typeface="+mn-lt"/>
                  </a:endParaRPr>
                </a:p>
              </p:txBody>
            </p:sp>
            <p:sp>
              <p:nvSpPr>
                <p:cNvPr id="55" name="矩形 54"/>
                <p:cNvSpPr/>
                <p:nvPr/>
              </p:nvSpPr>
              <p:spPr>
                <a:xfrm>
                  <a:off x="2204155" y="6023743"/>
                  <a:ext cx="654143" cy="369332"/>
                </a:xfrm>
                <a:prstGeom prst="rect">
                  <a:avLst/>
                </a:prstGeom>
              </p:spPr>
              <p:txBody>
                <a:bodyPr wrap="square">
                  <a:spAutoFit/>
                </a:bodyPr>
                <a:lstStyle/>
                <a:p>
                  <a:pPr defTabSz="1217930" eaLnBrk="0" fontAlgn="auto" hangingPunct="0">
                    <a:spcBef>
                      <a:spcPct val="0"/>
                    </a:spcBef>
                    <a:spcAft>
                      <a:spcPct val="0"/>
                    </a:spcAft>
                    <a:defRPr/>
                  </a:pPr>
                  <a:r>
                    <a:rPr lang="zh-CN" altLang="en-US" b="1">
                      <a:solidFill>
                        <a:schemeClr val="accent1"/>
                      </a:solidFill>
                      <a:cs typeface="+mn-ea"/>
                      <a:sym typeface="+mn-lt"/>
                    </a:rPr>
                    <a:t>名</a:t>
                  </a:r>
                  <a:endParaRPr lang="zh-CN" altLang="en-US" b="1">
                    <a:solidFill>
                      <a:schemeClr val="accent1"/>
                    </a:solidFill>
                    <a:cs typeface="+mn-ea"/>
                    <a:sym typeface="+mn-lt"/>
                  </a:endParaRPr>
                </a:p>
              </p:txBody>
            </p:sp>
          </p:grpSp>
        </p:grpSp>
        <p:grpSp>
          <p:nvGrpSpPr>
            <p:cNvPr id="18" name="组合 17"/>
            <p:cNvGrpSpPr/>
            <p:nvPr/>
          </p:nvGrpSpPr>
          <p:grpSpPr>
            <a:xfrm>
              <a:off x="2001694" y="4902033"/>
              <a:ext cx="2561298" cy="707886"/>
              <a:chOff x="2604152" y="4975657"/>
              <a:chExt cx="2561298" cy="707886"/>
            </a:xfrm>
          </p:grpSpPr>
          <p:sp>
            <p:nvSpPr>
              <p:cNvPr id="46" name="文本框 8"/>
              <p:cNvSpPr txBox="1">
                <a:spLocks noChangeArrowheads="1"/>
              </p:cNvSpPr>
              <p:nvPr/>
            </p:nvSpPr>
            <p:spPr bwMode="auto">
              <a:xfrm>
                <a:off x="2604152" y="5184302"/>
                <a:ext cx="1297507"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spcBef>
                    <a:spcPct val="0"/>
                  </a:spcBef>
                  <a:spcAft>
                    <a:spcPct val="0"/>
                  </a:spcAft>
                  <a:defRPr/>
                </a:pPr>
                <a:r>
                  <a:rPr lang="zh-CN" altLang="en-US" b="1">
                    <a:solidFill>
                      <a:schemeClr val="accent1"/>
                    </a:solidFill>
                    <a:cs typeface="+mn-ea"/>
                    <a:sym typeface="+mn-lt"/>
                  </a:rPr>
                  <a:t>省级表彰</a:t>
                </a:r>
                <a:endParaRPr lang="zh-CN" altLang="en-US" b="1">
                  <a:solidFill>
                    <a:schemeClr val="accent1"/>
                  </a:solidFill>
                  <a:cs typeface="+mn-ea"/>
                  <a:sym typeface="+mn-lt"/>
                </a:endParaRPr>
              </a:p>
            </p:txBody>
          </p:sp>
          <p:grpSp>
            <p:nvGrpSpPr>
              <p:cNvPr id="59" name="组合 58"/>
              <p:cNvGrpSpPr/>
              <p:nvPr/>
            </p:nvGrpSpPr>
            <p:grpSpPr>
              <a:xfrm>
                <a:off x="4047271" y="4975657"/>
                <a:ext cx="1118179" cy="707886"/>
                <a:chOff x="1740119" y="5807366"/>
                <a:chExt cx="1118179" cy="707886"/>
              </a:xfrm>
            </p:grpSpPr>
            <p:sp>
              <p:nvSpPr>
                <p:cNvPr id="60" name="矩形 59"/>
                <p:cNvSpPr/>
                <p:nvPr/>
              </p:nvSpPr>
              <p:spPr>
                <a:xfrm>
                  <a:off x="1740119" y="5807366"/>
                  <a:ext cx="827355" cy="707886"/>
                </a:xfrm>
                <a:prstGeom prst="rect">
                  <a:avLst/>
                </a:prstGeom>
              </p:spPr>
              <p:txBody>
                <a:bodyPr wrap="square">
                  <a:spAutoFit/>
                </a:bodyPr>
                <a:lstStyle/>
                <a:p>
                  <a:pPr algn="ctr" fontAlgn="auto">
                    <a:spcBef>
                      <a:spcPct val="0"/>
                    </a:spcBef>
                    <a:spcAft>
                      <a:spcPct val="0"/>
                    </a:spcAft>
                    <a:defRPr/>
                  </a:pPr>
                  <a:r>
                    <a:rPr lang="en-US" altLang="zh-CN" sz="4000" b="1">
                      <a:solidFill>
                        <a:schemeClr val="accent1"/>
                      </a:solidFill>
                      <a:cs typeface="+mn-ea"/>
                      <a:sym typeface="+mn-lt"/>
                    </a:rPr>
                    <a:t>6</a:t>
                  </a:r>
                  <a:endParaRPr lang="en-US" altLang="zh-CN" sz="4000" b="1">
                    <a:solidFill>
                      <a:schemeClr val="accent1"/>
                    </a:solidFill>
                    <a:cs typeface="+mn-ea"/>
                    <a:sym typeface="+mn-lt"/>
                  </a:endParaRPr>
                </a:p>
              </p:txBody>
            </p:sp>
            <p:sp>
              <p:nvSpPr>
                <p:cNvPr id="61" name="矩形 60"/>
                <p:cNvSpPr/>
                <p:nvPr/>
              </p:nvSpPr>
              <p:spPr>
                <a:xfrm>
                  <a:off x="2204155" y="6023743"/>
                  <a:ext cx="654143" cy="369332"/>
                </a:xfrm>
                <a:prstGeom prst="rect">
                  <a:avLst/>
                </a:prstGeom>
              </p:spPr>
              <p:txBody>
                <a:bodyPr wrap="square">
                  <a:spAutoFit/>
                </a:bodyPr>
                <a:lstStyle/>
                <a:p>
                  <a:pPr defTabSz="1217930" eaLnBrk="0" fontAlgn="auto" hangingPunct="0">
                    <a:spcBef>
                      <a:spcPct val="0"/>
                    </a:spcBef>
                    <a:spcAft>
                      <a:spcPct val="0"/>
                    </a:spcAft>
                    <a:defRPr/>
                  </a:pPr>
                  <a:r>
                    <a:rPr lang="zh-CN" altLang="en-US" b="1">
                      <a:solidFill>
                        <a:schemeClr val="accent1"/>
                      </a:solidFill>
                      <a:cs typeface="+mn-ea"/>
                      <a:sym typeface="+mn-lt"/>
                    </a:rPr>
                    <a:t>名</a:t>
                  </a:r>
                  <a:endParaRPr lang="zh-CN" altLang="en-US" b="1">
                    <a:solidFill>
                      <a:schemeClr val="accent1"/>
                    </a:solidFill>
                    <a:cs typeface="+mn-ea"/>
                    <a:sym typeface="+mn-lt"/>
                  </a:endParaRPr>
                </a:p>
              </p:txBody>
            </p:sp>
          </p:grpSp>
        </p:grpSp>
      </p:grpSp>
      <p:sp>
        <p:nvSpPr>
          <p:cNvPr id="63" name="矩形 62"/>
          <p:cNvSpPr>
            <a:spLocks noChangeArrowheads="1"/>
          </p:cNvSpPr>
          <p:nvPr/>
        </p:nvSpPr>
        <p:spPr bwMode="auto">
          <a:xfrm>
            <a:off x="5022764" y="3402990"/>
            <a:ext cx="5966923" cy="2250416"/>
          </a:xfrm>
          <a:prstGeom prst="rect">
            <a:avLst/>
          </a:prstGeom>
          <a:noFill/>
          <a:ln w="9525">
            <a:noFill/>
            <a:miter lim="800000"/>
          </a:ln>
        </p:spPr>
        <p:txBody>
          <a:bodyPr wrap="square" lIns="91431" tIns="45716" rIns="91431" bIns="45716">
            <a:spAutoFit/>
          </a:bodyPr>
          <a:lstStyle/>
          <a:p>
            <a:pPr defTabSz="913130">
              <a:lnSpc>
                <a:spcPts val="2300"/>
              </a:lnSpc>
              <a:spcAft>
                <a:spcPts val="500"/>
              </a:spcAft>
              <a:buClr>
                <a:srgbClr val="C00000"/>
              </a:buClr>
              <a:defRPr/>
            </a:pPr>
            <a:r>
              <a:rPr lang="zh-CN" altLang="en-US" sz="1400">
                <a:solidFill>
                  <a:srgbClr val="929090">
                    <a:lumMod val="10000"/>
                  </a:srgbClr>
                </a:solidFill>
                <a:cs typeface="+mn-ea"/>
                <a:sym typeface="+mn-lt"/>
              </a:rPr>
              <a:t>完成基层领导班子和领导干部</a:t>
            </a:r>
            <a:r>
              <a:rPr lang="en-US" altLang="zh-CN" sz="1400">
                <a:solidFill>
                  <a:srgbClr val="929090">
                    <a:lumMod val="10000"/>
                  </a:srgbClr>
                </a:solidFill>
                <a:cs typeface="+mn-ea"/>
                <a:sym typeface="+mn-lt"/>
              </a:rPr>
              <a:t>2019</a:t>
            </a:r>
            <a:r>
              <a:rPr lang="zh-CN" altLang="en-US" sz="1400">
                <a:solidFill>
                  <a:srgbClr val="929090">
                    <a:lumMod val="10000"/>
                  </a:srgbClr>
                </a:solidFill>
                <a:cs typeface="+mn-ea"/>
                <a:sym typeface="+mn-lt"/>
              </a:rPr>
              <a:t>年年度考核工作，评选出“好班子”</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个，基层领导干部年度考核为“优秀”等次</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人，基层班子领导示范带头作用进一步提升。</a:t>
            </a:r>
            <a:endParaRPr lang="en-US" altLang="zh-CN" sz="1400">
              <a:solidFill>
                <a:srgbClr val="929090">
                  <a:lumMod val="10000"/>
                </a:srgbClr>
              </a:solidFill>
              <a:cs typeface="+mn-ea"/>
              <a:sym typeface="+mn-lt"/>
            </a:endParaRPr>
          </a:p>
          <a:p>
            <a:pPr defTabSz="913130">
              <a:lnSpc>
                <a:spcPts val="2300"/>
              </a:lnSpc>
              <a:spcAft>
                <a:spcPts val="500"/>
              </a:spcAft>
              <a:buClr>
                <a:srgbClr val="C00000"/>
              </a:buClr>
              <a:defRPr/>
            </a:pPr>
            <a:r>
              <a:rPr lang="zh-CN" altLang="en-US" sz="1400">
                <a:solidFill>
                  <a:srgbClr val="929090">
                    <a:lumMod val="10000"/>
                  </a:srgbClr>
                </a:solidFill>
                <a:cs typeface="+mn-ea"/>
                <a:sym typeface="+mn-lt"/>
              </a:rPr>
              <a:t>修订完善绩效考核办法，充分发挥优绩优酬的激励导向作用，局系统干部职工工作效率和服务水平持续提升。</a:t>
            </a:r>
            <a:endParaRPr lang="en-US" altLang="zh-CN" sz="1400">
              <a:solidFill>
                <a:srgbClr val="929090">
                  <a:lumMod val="10000"/>
                </a:srgbClr>
              </a:solidFill>
              <a:cs typeface="+mn-ea"/>
              <a:sym typeface="+mn-lt"/>
            </a:endParaRPr>
          </a:p>
          <a:p>
            <a:pPr defTabSz="913130">
              <a:lnSpc>
                <a:spcPts val="2300"/>
              </a:lnSpc>
              <a:spcAft>
                <a:spcPts val="500"/>
              </a:spcAft>
              <a:buClr>
                <a:srgbClr val="C00000"/>
              </a:buClr>
              <a:defRPr/>
            </a:pPr>
            <a:r>
              <a:rPr lang="zh-CN" altLang="en-US" sz="1400">
                <a:solidFill>
                  <a:srgbClr val="929090">
                    <a:lumMod val="10000"/>
                  </a:srgbClr>
                </a:solidFill>
                <a:cs typeface="+mn-ea"/>
                <a:sym typeface="+mn-lt"/>
              </a:rPr>
              <a:t>通过遴选，在全局范围内选拔机关工作人员</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名，进一步拓宽选人用人渠道，优化干部队伍结构，营造</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干事有平台、有待遇的良好氛围。</a:t>
            </a:r>
            <a:endParaRPr lang="zh-CN" altLang="en-US" sz="1400">
              <a:solidFill>
                <a:srgbClr val="929090">
                  <a:lumMod val="10000"/>
                </a:srgbClr>
              </a:solidFill>
              <a:cs typeface="+mn-ea"/>
              <a:sym typeface="+mn-lt"/>
            </a:endParaRPr>
          </a:p>
        </p:txBody>
      </p:sp>
      <p:grpSp>
        <p:nvGrpSpPr>
          <p:cNvPr id="2" name="组合 1"/>
          <p:cNvGrpSpPr/>
          <p:nvPr/>
        </p:nvGrpSpPr>
        <p:grpSpPr>
          <a:xfrm>
            <a:off x="2426767" y="2140598"/>
            <a:ext cx="6704285" cy="760692"/>
            <a:chOff x="2489888" y="2377983"/>
            <a:chExt cx="6704285" cy="760692"/>
          </a:xfrm>
        </p:grpSpPr>
        <p:sp>
          <p:nvSpPr>
            <p:cNvPr id="8" name="文本框 7"/>
            <p:cNvSpPr txBox="1"/>
            <p:nvPr/>
          </p:nvSpPr>
          <p:spPr>
            <a:xfrm>
              <a:off x="4320723" y="2408087"/>
              <a:ext cx="4873450"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干部活力与竞争机制初步形成</a:t>
              </a:r>
              <a:endParaRPr lang="zh-CN" altLang="en-US" sz="2800" b="1">
                <a:solidFill>
                  <a:schemeClr val="accent1"/>
                </a:solidFill>
                <a:cs typeface="+mn-ea"/>
                <a:sym typeface="+mn-lt"/>
              </a:endParaRPr>
            </a:p>
          </p:txBody>
        </p:sp>
        <p:grpSp>
          <p:nvGrpSpPr>
            <p:cNvPr id="33" name="组合 32"/>
            <p:cNvGrpSpPr/>
            <p:nvPr/>
          </p:nvGrpSpPr>
          <p:grpSpPr>
            <a:xfrm>
              <a:off x="2489888" y="2377983"/>
              <a:ext cx="6217777" cy="760692"/>
              <a:chOff x="2617702" y="1272039"/>
              <a:chExt cx="6217777" cy="760692"/>
            </a:xfrm>
          </p:grpSpPr>
          <p:grpSp>
            <p:nvGrpSpPr>
              <p:cNvPr id="34" name="组合 33"/>
              <p:cNvGrpSpPr/>
              <p:nvPr/>
            </p:nvGrpSpPr>
            <p:grpSpPr>
              <a:xfrm>
                <a:off x="3921515" y="1385454"/>
                <a:ext cx="4913964" cy="523565"/>
                <a:chOff x="1617259" y="2411793"/>
                <a:chExt cx="4913964" cy="523565"/>
              </a:xfrm>
            </p:grpSpPr>
            <p:grpSp>
              <p:nvGrpSpPr>
                <p:cNvPr id="38" name="组合 37"/>
                <p:cNvGrpSpPr/>
                <p:nvPr/>
              </p:nvGrpSpPr>
              <p:grpSpPr>
                <a:xfrm>
                  <a:off x="1617259" y="2411793"/>
                  <a:ext cx="847725" cy="523565"/>
                  <a:chOff x="2877373" y="2572391"/>
                  <a:chExt cx="847725" cy="523565"/>
                </a:xfrm>
              </p:grpSpPr>
              <p:sp>
                <p:nvSpPr>
                  <p:cNvPr id="41" name="椭圆 40"/>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文本框 36"/>
                  <p:cNvSpPr txBox="1"/>
                  <p:nvPr userDrawn="1"/>
                </p:nvSpPr>
                <p:spPr bwMode="auto">
                  <a:xfrm>
                    <a:off x="2877373" y="2572391"/>
                    <a:ext cx="847725" cy="523220"/>
                  </a:xfrm>
                  <a:prstGeom prst="rect">
                    <a:avLst/>
                  </a:prstGeom>
                  <a:noFill/>
                </p:spPr>
                <p:txBody>
                  <a:bodyPr>
                    <a:spAutoFit/>
                  </a:bodyPr>
                  <a:lstStyle/>
                  <a:p>
                    <a:pPr defTabSz="457200" fontAlgn="auto">
                      <a:spcBef>
                        <a:spcPct val="0"/>
                      </a:spcBef>
                      <a:spcAft>
                        <a:spcPct val="0"/>
                      </a:spcAft>
                      <a:defRPr/>
                    </a:pPr>
                    <a:r>
                      <a:rPr lang="en-US" altLang="zh-CN" sz="2800" i="1">
                        <a:solidFill>
                          <a:prstClr val="white"/>
                        </a:solidFill>
                        <a:cs typeface="+mn-ea"/>
                        <a:sym typeface="+mn-lt"/>
                      </a:rPr>
                      <a:t>03</a:t>
                    </a:r>
                    <a:endParaRPr lang="zh-CN" altLang="en-US" sz="2800" i="1">
                      <a:solidFill>
                        <a:prstClr val="white"/>
                      </a:solidFill>
                      <a:cs typeface="+mn-ea"/>
                      <a:sym typeface="+mn-lt"/>
                    </a:endParaRPr>
                  </a:p>
                </p:txBody>
              </p:sp>
            </p:grpSp>
            <p:cxnSp>
              <p:nvCxnSpPr>
                <p:cNvPr id="39" name="直接连接符 38"/>
                <p:cNvCxnSpPr/>
                <p:nvPr/>
              </p:nvCxnSpPr>
              <p:spPr bwMode="auto">
                <a:xfrm>
                  <a:off x="1948193" y="2909200"/>
                  <a:ext cx="4583030"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35" name="组合 34"/>
              <p:cNvGrpSpPr/>
              <p:nvPr/>
            </p:nvGrpSpPr>
            <p:grpSpPr>
              <a:xfrm>
                <a:off x="2617702" y="1272039"/>
                <a:ext cx="1351097" cy="760692"/>
                <a:chOff x="1354490" y="-129994"/>
                <a:chExt cx="1351097" cy="760692"/>
              </a:xfrm>
            </p:grpSpPr>
            <p:sp>
              <p:nvSpPr>
                <p:cNvPr id="36" name="矩形 35"/>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 name="文本框 36"/>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（四）</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21" name="组合 20"/>
          <p:cNvGrpSpPr/>
          <p:nvPr/>
        </p:nvGrpSpPr>
        <p:grpSpPr>
          <a:xfrm>
            <a:off x="4659242" y="3250906"/>
            <a:ext cx="296371" cy="2669613"/>
            <a:chOff x="4878842" y="3284984"/>
            <a:chExt cx="296371" cy="2669613"/>
          </a:xfrm>
        </p:grpSpPr>
        <p:cxnSp>
          <p:nvCxnSpPr>
            <p:cNvPr id="45" name="直接连接符 44"/>
            <p:cNvCxnSpPr/>
            <p:nvPr/>
          </p:nvCxnSpPr>
          <p:spPr bwMode="auto">
            <a:xfrm flipH="1">
              <a:off x="5019055" y="3284984"/>
              <a:ext cx="0" cy="2669613"/>
            </a:xfrm>
            <a:prstGeom prst="line">
              <a:avLst/>
            </a:prstGeom>
            <a:solidFill>
              <a:schemeClr val="accent1"/>
            </a:solidFill>
            <a:ln w="9525" cap="flat" cmpd="sng" algn="ctr">
              <a:solidFill>
                <a:schemeClr val="accent1"/>
              </a:solidFill>
              <a:prstDash val="solid"/>
              <a:round/>
              <a:headEnd type="none" w="med" len="med"/>
              <a:tailEnd type="none" w="med" len="med"/>
            </a:ln>
          </p:spPr>
        </p:cxnSp>
        <p:grpSp>
          <p:nvGrpSpPr>
            <p:cNvPr id="20" name="组合 19"/>
            <p:cNvGrpSpPr/>
            <p:nvPr/>
          </p:nvGrpSpPr>
          <p:grpSpPr>
            <a:xfrm>
              <a:off x="4878842" y="3601429"/>
              <a:ext cx="296371" cy="1944819"/>
              <a:chOff x="4878842" y="3601429"/>
              <a:chExt cx="296371" cy="1944819"/>
            </a:xfrm>
          </p:grpSpPr>
          <p:sp>
            <p:nvSpPr>
              <p:cNvPr id="19" name="椭圆 18"/>
              <p:cNvSpPr/>
              <p:nvPr/>
            </p:nvSpPr>
            <p:spPr bwMode="auto">
              <a:xfrm>
                <a:off x="4878842" y="3601429"/>
                <a:ext cx="296371" cy="296371"/>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7" name="椭圆 46"/>
              <p:cNvSpPr/>
              <p:nvPr/>
            </p:nvSpPr>
            <p:spPr bwMode="auto">
              <a:xfrm>
                <a:off x="4878842" y="4425653"/>
                <a:ext cx="296371" cy="296371"/>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9" name="椭圆 48"/>
              <p:cNvSpPr/>
              <p:nvPr/>
            </p:nvSpPr>
            <p:spPr bwMode="auto">
              <a:xfrm>
                <a:off x="4878842" y="5249877"/>
                <a:ext cx="296371" cy="296371"/>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nodeType="afterGroup">
                            <p:stCondLst>
                              <p:cond delay="1500"/>
                            </p:stCondLst>
                            <p:childTnLst>
                              <p:par>
                                <p:cTn id="15" presetID="16" presetClass="entr" presetSubtype="37"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outVertical)">
                                      <p:cBhvr>
                                        <p:cTn id="17" dur="750"/>
                                        <p:tgtEl>
                                          <p:spTgt spid="21"/>
                                        </p:tgtEl>
                                      </p:cBhvr>
                                    </p:animEffect>
                                  </p:childTnLst>
                                </p:cTn>
                              </p:par>
                            </p:childTnLst>
                          </p:cTn>
                        </p:par>
                        <p:par>
                          <p:cTn id="18" fill="hold" nodeType="afterGroup">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left)">
                                      <p:cBhvr>
                                        <p:cTn id="2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920096" y="1444950"/>
            <a:ext cx="10350125" cy="749890"/>
            <a:chOff x="958022" y="110016"/>
            <a:chExt cx="10350125" cy="749890"/>
          </a:xfrm>
        </p:grpSpPr>
        <p:grpSp>
          <p:nvGrpSpPr>
            <p:cNvPr id="29" name="组合 28"/>
            <p:cNvGrpSpPr/>
            <p:nvPr/>
          </p:nvGrpSpPr>
          <p:grpSpPr>
            <a:xfrm>
              <a:off x="958022" y="110016"/>
              <a:ext cx="10350125" cy="749890"/>
              <a:chOff x="632546" y="1439803"/>
              <a:chExt cx="9725118" cy="749890"/>
            </a:xfrm>
          </p:grpSpPr>
          <p:sp>
            <p:nvSpPr>
              <p:cNvPr id="31" name="圆角矩形 12"/>
              <p:cNvSpPr/>
              <p:nvPr/>
            </p:nvSpPr>
            <p:spPr>
              <a:xfrm>
                <a:off x="727620" y="1439803"/>
                <a:ext cx="9630044" cy="74989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defRPr/>
                </a:pPr>
                <a:endParaRPr lang="zh-CN" altLang="en-US" sz="1600">
                  <a:solidFill>
                    <a:prstClr val="white"/>
                  </a:solidFill>
                  <a:cs typeface="+mn-ea"/>
                  <a:sym typeface="+mn-lt"/>
                </a:endParaRPr>
              </a:p>
            </p:txBody>
          </p:sp>
          <p:sp>
            <p:nvSpPr>
              <p:cNvPr id="32" name="文本框 31"/>
              <p:cNvSpPr txBox="1"/>
              <p:nvPr/>
            </p:nvSpPr>
            <p:spPr>
              <a:xfrm>
                <a:off x="632546" y="1455450"/>
                <a:ext cx="9630045" cy="584775"/>
              </a:xfrm>
              <a:prstGeom prst="rect">
                <a:avLst/>
              </a:prstGeom>
              <a:noFill/>
            </p:spPr>
            <p:txBody>
              <a:bodyPr wrap="square" rtlCol="0">
                <a:spAutoFit/>
              </a:bodyPr>
              <a:lstStyle/>
              <a:p>
                <a:pPr fontAlgn="auto">
                  <a:spcBef>
                    <a:spcPct val="0"/>
                  </a:spcBef>
                  <a:spcAft>
                    <a:spcPct val="0"/>
                  </a:spcAft>
                  <a:defRPr/>
                </a:pPr>
                <a:r>
                  <a:rPr lang="zh-CN" altLang="en-US" sz="3200" b="1">
                    <a:solidFill>
                      <a:prstClr val="white"/>
                    </a:solidFill>
                    <a:cs typeface="+mn-ea"/>
                    <a:sym typeface="+mn-lt"/>
                  </a:rPr>
                  <a:t>（五）</a:t>
                </a:r>
                <a:endParaRPr lang="zh-CN" altLang="en-US" sz="3200" b="1">
                  <a:solidFill>
                    <a:prstClr val="white"/>
                  </a:solidFill>
                  <a:cs typeface="+mn-ea"/>
                  <a:sym typeface="+mn-lt"/>
                </a:endParaRPr>
              </a:p>
            </p:txBody>
          </p:sp>
        </p:grpSp>
        <p:sp>
          <p:nvSpPr>
            <p:cNvPr id="6" name="文本框 5"/>
            <p:cNvSpPr txBox="1"/>
            <p:nvPr/>
          </p:nvSpPr>
          <p:spPr>
            <a:xfrm>
              <a:off x="2282751" y="126929"/>
              <a:ext cx="9025396" cy="584775"/>
            </a:xfrm>
            <a:prstGeom prst="rect">
              <a:avLst/>
            </a:prstGeom>
            <a:noFill/>
          </p:spPr>
          <p:txBody>
            <a:bodyPr wrap="square" rtlCol="0">
              <a:spAutoFit/>
            </a:bodyPr>
            <a:lstStyle/>
            <a:p>
              <a:pPr fontAlgn="auto">
                <a:spcBef>
                  <a:spcPct val="0"/>
                </a:spcBef>
                <a:spcAft>
                  <a:spcPct val="0"/>
                </a:spcAft>
                <a:defRPr/>
              </a:pPr>
              <a:r>
                <a:rPr lang="zh-CN" altLang="en-US" sz="3200" b="1">
                  <a:solidFill>
                    <a:prstClr val="white"/>
                  </a:solidFill>
                  <a:cs typeface="+mn-ea"/>
                  <a:sym typeface="+mn-lt"/>
                </a:rPr>
                <a:t>突出监督检查，拒腐防变意识进一步提升</a:t>
              </a:r>
              <a:endParaRPr lang="zh-CN" altLang="en-US" sz="3200" b="1">
                <a:solidFill>
                  <a:prstClr val="white"/>
                </a:solidFill>
                <a:cs typeface="+mn-ea"/>
                <a:sym typeface="+mn-lt"/>
              </a:endParaRPr>
            </a:p>
          </p:txBody>
        </p:sp>
      </p:grpSp>
      <p:sp>
        <p:nvSpPr>
          <p:cNvPr id="24" name="矩形 23"/>
          <p:cNvSpPr/>
          <p:nvPr/>
        </p:nvSpPr>
        <p:spPr>
          <a:xfrm>
            <a:off x="1523863" y="3632407"/>
            <a:ext cx="9717230" cy="899573"/>
          </a:xfrm>
          <a:prstGeom prst="rect">
            <a:avLst/>
          </a:prstGeom>
        </p:spPr>
        <p:txBody>
          <a:bodyPr wrap="square" lIns="105571" tIns="52784" rIns="105571" bIns="52784">
            <a:spAutoFit/>
          </a:bodyPr>
          <a:lstStyle/>
          <a:p>
            <a:pPr defTabSz="913130">
              <a:lnSpc>
                <a:spcPct val="200000"/>
              </a:lnSpc>
              <a:spcAft>
                <a:spcPts val="500"/>
              </a:spcAft>
              <a:buClr>
                <a:srgbClr val="C00000"/>
              </a:buClr>
              <a:defRPr/>
            </a:pPr>
            <a:r>
              <a:rPr lang="zh-CN" altLang="en-US" sz="1400">
                <a:solidFill>
                  <a:srgbClr val="929090">
                    <a:lumMod val="10000"/>
                  </a:srgbClr>
                </a:solidFill>
                <a:cs typeface="+mn-ea"/>
                <a:sym typeface="+mn-lt"/>
              </a:rPr>
              <a:t>及时召开</a:t>
            </a:r>
            <a:r>
              <a:rPr lang="en-US" altLang="zh-CN" sz="1400">
                <a:solidFill>
                  <a:srgbClr val="929090">
                    <a:lumMod val="10000"/>
                  </a:srgbClr>
                </a:solidFill>
                <a:cs typeface="+mn-ea"/>
                <a:sym typeface="+mn-lt"/>
              </a:rPr>
              <a:t>2020</a:t>
            </a:r>
            <a:r>
              <a:rPr lang="zh-CN" altLang="en-US" sz="1400">
                <a:solidFill>
                  <a:srgbClr val="929090">
                    <a:lumMod val="10000"/>
                  </a:srgbClr>
                </a:solidFill>
                <a:cs typeface="+mn-ea"/>
                <a:sym typeface="+mn-lt"/>
              </a:rPr>
              <a:t>年党风廉政建设工作会议，安排部署</a:t>
            </a:r>
            <a:r>
              <a:rPr lang="en-US" altLang="zh-CN" sz="1400">
                <a:solidFill>
                  <a:srgbClr val="929090">
                    <a:lumMod val="10000"/>
                  </a:srgbClr>
                </a:solidFill>
                <a:cs typeface="+mn-ea"/>
                <a:sym typeface="+mn-lt"/>
              </a:rPr>
              <a:t>2020</a:t>
            </a:r>
            <a:r>
              <a:rPr lang="zh-CN" altLang="en-US" sz="1400">
                <a:solidFill>
                  <a:srgbClr val="929090">
                    <a:lumMod val="10000"/>
                  </a:srgbClr>
                </a:solidFill>
                <a:cs typeface="+mn-ea"/>
                <a:sym typeface="+mn-lt"/>
              </a:rPr>
              <a:t>年党风廉政建设重点工作任务，与</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签订了</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党风廉政建设责任书</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，层层传导压力，明确任务和要求。定期对全局党风廉政建设形势进行分析研判，及时向党委汇报并提出工作建议</a:t>
            </a:r>
            <a:endParaRPr lang="zh-CN" altLang="en-US" sz="1400">
              <a:solidFill>
                <a:srgbClr val="929090">
                  <a:lumMod val="10000"/>
                </a:srgbClr>
              </a:solidFill>
              <a:cs typeface="+mn-ea"/>
              <a:sym typeface="+mn-lt"/>
            </a:endParaRPr>
          </a:p>
        </p:txBody>
      </p:sp>
      <p:grpSp>
        <p:nvGrpSpPr>
          <p:cNvPr id="44" name="组合 43"/>
          <p:cNvGrpSpPr/>
          <p:nvPr/>
        </p:nvGrpSpPr>
        <p:grpSpPr>
          <a:xfrm>
            <a:off x="821787" y="2547430"/>
            <a:ext cx="10675383" cy="760692"/>
            <a:chOff x="831467" y="2125963"/>
            <a:chExt cx="10675383" cy="760692"/>
          </a:xfrm>
        </p:grpSpPr>
        <p:sp>
          <p:nvSpPr>
            <p:cNvPr id="8" name="文本框 7"/>
            <p:cNvSpPr txBox="1"/>
            <p:nvPr/>
          </p:nvSpPr>
          <p:spPr>
            <a:xfrm>
              <a:off x="2665968" y="2188483"/>
              <a:ext cx="8840882"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以从严管党治党为引领，全面落实党风廉政建设责任制</a:t>
              </a:r>
              <a:endParaRPr lang="zh-CN" altLang="en-US" sz="2800" b="1">
                <a:solidFill>
                  <a:schemeClr val="accent1"/>
                </a:solidFill>
                <a:cs typeface="+mn-ea"/>
                <a:sym typeface="+mn-lt"/>
              </a:endParaRPr>
            </a:p>
          </p:txBody>
        </p:sp>
        <p:grpSp>
          <p:nvGrpSpPr>
            <p:cNvPr id="35" name="组合 34"/>
            <p:cNvGrpSpPr/>
            <p:nvPr/>
          </p:nvGrpSpPr>
          <p:grpSpPr>
            <a:xfrm>
              <a:off x="831467" y="2125963"/>
              <a:ext cx="10448434" cy="760692"/>
              <a:chOff x="2617702" y="1272039"/>
              <a:chExt cx="10448434" cy="760692"/>
            </a:xfrm>
          </p:grpSpPr>
          <p:grpSp>
            <p:nvGrpSpPr>
              <p:cNvPr id="36" name="组合 35"/>
              <p:cNvGrpSpPr/>
              <p:nvPr/>
            </p:nvGrpSpPr>
            <p:grpSpPr>
              <a:xfrm>
                <a:off x="3938935" y="1382361"/>
                <a:ext cx="9127201" cy="526658"/>
                <a:chOff x="1634679" y="2408700"/>
                <a:chExt cx="9127201" cy="526658"/>
              </a:xfrm>
            </p:grpSpPr>
            <p:grpSp>
              <p:nvGrpSpPr>
                <p:cNvPr id="40" name="组合 39"/>
                <p:cNvGrpSpPr/>
                <p:nvPr/>
              </p:nvGrpSpPr>
              <p:grpSpPr>
                <a:xfrm>
                  <a:off x="1634679" y="2408700"/>
                  <a:ext cx="891295" cy="526658"/>
                  <a:chOff x="2894793" y="2569298"/>
                  <a:chExt cx="891295" cy="526658"/>
                </a:xfrm>
              </p:grpSpPr>
              <p:sp>
                <p:nvSpPr>
                  <p:cNvPr id="42" name="椭圆 41"/>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文本框 36"/>
                  <p:cNvSpPr txBox="1"/>
                  <p:nvPr userDrawn="1"/>
                </p:nvSpPr>
                <p:spPr bwMode="auto">
                  <a:xfrm>
                    <a:off x="2938363" y="2569298"/>
                    <a:ext cx="847725" cy="523220"/>
                  </a:xfrm>
                  <a:prstGeom prst="rect">
                    <a:avLst/>
                  </a:prstGeom>
                  <a:noFill/>
                </p:spPr>
                <p:txBody>
                  <a:bodyPr>
                    <a:spAutoFit/>
                  </a:bodyPr>
                  <a:lstStyle/>
                  <a:p>
                    <a:pPr defTabSz="457200" fontAlgn="auto">
                      <a:spcBef>
                        <a:spcPct val="0"/>
                      </a:spcBef>
                      <a:spcAft>
                        <a:spcPct val="0"/>
                      </a:spcAft>
                      <a:defRPr/>
                    </a:pPr>
                    <a:r>
                      <a:rPr lang="en-US" altLang="zh-CN" sz="2800">
                        <a:solidFill>
                          <a:prstClr val="white"/>
                        </a:solidFill>
                        <a:cs typeface="+mn-ea"/>
                        <a:sym typeface="+mn-lt"/>
                      </a:rPr>
                      <a:t>1</a:t>
                    </a:r>
                    <a:endParaRPr lang="zh-CN" altLang="en-US" sz="2800">
                      <a:solidFill>
                        <a:prstClr val="white"/>
                      </a:solidFill>
                      <a:cs typeface="+mn-ea"/>
                      <a:sym typeface="+mn-lt"/>
                    </a:endParaRPr>
                  </a:p>
                </p:txBody>
              </p:sp>
            </p:grpSp>
            <p:cxnSp>
              <p:nvCxnSpPr>
                <p:cNvPr id="41" name="直接连接符 40"/>
                <p:cNvCxnSpPr/>
                <p:nvPr/>
              </p:nvCxnSpPr>
              <p:spPr bwMode="auto">
                <a:xfrm>
                  <a:off x="1948193" y="2909200"/>
                  <a:ext cx="8813687"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37" name="组合 36"/>
              <p:cNvGrpSpPr/>
              <p:nvPr/>
            </p:nvGrpSpPr>
            <p:grpSpPr>
              <a:xfrm>
                <a:off x="2617702" y="1272039"/>
                <a:ext cx="1351097" cy="760692"/>
                <a:chOff x="1354490" y="-129994"/>
                <a:chExt cx="1351097" cy="760692"/>
              </a:xfrm>
            </p:grpSpPr>
            <p:sp>
              <p:nvSpPr>
                <p:cNvPr id="38" name="矩形 37"/>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文本框 38"/>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a:t>
                  </a:r>
                  <a:r>
                    <a:rPr lang="zh-CN" altLang="en-US" sz="3600" b="1">
                      <a:solidFill>
                        <a:prstClr val="white"/>
                      </a:solidFill>
                      <a:cs typeface="+mn-ea"/>
                      <a:sym typeface="+mn-lt"/>
                    </a:rPr>
                    <a:t>五</a:t>
                  </a: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46" name="组合 45"/>
          <p:cNvGrpSpPr/>
          <p:nvPr/>
        </p:nvGrpSpPr>
        <p:grpSpPr>
          <a:xfrm>
            <a:off x="1019539" y="5029289"/>
            <a:ext cx="10252001" cy="677060"/>
            <a:chOff x="1019539" y="5029289"/>
            <a:chExt cx="10252001" cy="677060"/>
          </a:xfrm>
        </p:grpSpPr>
        <p:sp>
          <p:nvSpPr>
            <p:cNvPr id="25" name="文本框 24"/>
            <p:cNvSpPr txBox="1">
              <a:spLocks noChangeArrowheads="1"/>
            </p:cNvSpPr>
            <p:nvPr/>
          </p:nvSpPr>
          <p:spPr bwMode="auto">
            <a:xfrm>
              <a:off x="1019539" y="5029289"/>
              <a:ext cx="4755410" cy="677060"/>
            </a:xfrm>
            <a:prstGeom prst="rect">
              <a:avLst/>
            </a:prstGeom>
            <a:solidFill>
              <a:srgbClr val="C00000"/>
            </a:solidFill>
            <a:ln>
              <a:noFill/>
            </a:ln>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r>
                <a:rPr lang="zh-CN" altLang="en-US" b="1">
                  <a:solidFill>
                    <a:schemeClr val="accent3"/>
                  </a:solidFill>
                  <a:cs typeface="+mn-ea"/>
                  <a:sym typeface="+mn-lt"/>
                </a:rPr>
                <a:t>先后</a:t>
              </a:r>
              <a:r>
                <a:rPr lang="en-US" altLang="zh-CN" b="1">
                  <a:solidFill>
                    <a:schemeClr val="accent3"/>
                  </a:solidFill>
                  <a:cs typeface="+mn-ea"/>
                  <a:sym typeface="+mn-lt"/>
                </a:rPr>
                <a:t>××</a:t>
              </a:r>
              <a:r>
                <a:rPr lang="zh-CN" altLang="en-US" b="1">
                  <a:solidFill>
                    <a:schemeClr val="accent3"/>
                  </a:solidFill>
                  <a:cs typeface="+mn-ea"/>
                  <a:sym typeface="+mn-lt"/>
                </a:rPr>
                <a:t>次在党委会</a:t>
              </a:r>
              <a:r>
                <a:rPr lang="en-US" altLang="zh-CN" b="1">
                  <a:solidFill>
                    <a:schemeClr val="accent3"/>
                  </a:solidFill>
                  <a:cs typeface="+mn-ea"/>
                  <a:sym typeface="+mn-lt"/>
                </a:rPr>
                <a:t>,</a:t>
              </a:r>
              <a:r>
                <a:rPr lang="zh-CN" altLang="en-US" b="1">
                  <a:solidFill>
                    <a:schemeClr val="accent3"/>
                  </a:solidFill>
                  <a:cs typeface="+mn-ea"/>
                  <a:sym typeface="+mn-lt"/>
                </a:rPr>
                <a:t> </a:t>
              </a:r>
              <a:r>
                <a:rPr lang="en-US" altLang="zh-CN" b="1">
                  <a:solidFill>
                    <a:schemeClr val="accent3"/>
                  </a:solidFill>
                  <a:cs typeface="+mn-ea"/>
                  <a:sym typeface="+mn-lt"/>
                </a:rPr>
                <a:t>××</a:t>
              </a:r>
              <a:r>
                <a:rPr lang="zh-CN" altLang="en-US" b="1">
                  <a:solidFill>
                    <a:schemeClr val="accent3"/>
                  </a:solidFill>
                  <a:cs typeface="+mn-ea"/>
                  <a:sym typeface="+mn-lt"/>
                </a:rPr>
                <a:t>次在行办会对党风廉政建设工作进行汇报和研究讨论</a:t>
              </a:r>
              <a:endParaRPr lang="zh-CN" altLang="en-US" b="1">
                <a:solidFill>
                  <a:schemeClr val="accent3"/>
                </a:solidFill>
                <a:cs typeface="+mn-ea"/>
                <a:sym typeface="+mn-lt"/>
              </a:endParaRPr>
            </a:p>
          </p:txBody>
        </p:sp>
        <p:sp>
          <p:nvSpPr>
            <p:cNvPr id="27" name="文本框 26"/>
            <p:cNvSpPr txBox="1">
              <a:spLocks noChangeArrowheads="1"/>
            </p:cNvSpPr>
            <p:nvPr/>
          </p:nvSpPr>
          <p:spPr bwMode="auto">
            <a:xfrm>
              <a:off x="6516131" y="5029289"/>
              <a:ext cx="4755409" cy="677060"/>
            </a:xfrm>
            <a:prstGeom prst="rect">
              <a:avLst/>
            </a:prstGeom>
            <a:solidFill>
              <a:srgbClr val="C00000"/>
            </a:solidFill>
            <a:ln>
              <a:noFill/>
            </a:ln>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r>
                <a:rPr lang="en-US" altLang="zh-CN" b="1">
                  <a:solidFill>
                    <a:schemeClr val="accent3"/>
                  </a:solidFill>
                  <a:cs typeface="+mn-ea"/>
                  <a:sym typeface="+mn-lt"/>
                </a:rPr>
                <a:t>××</a:t>
              </a:r>
              <a:r>
                <a:rPr lang="zh-CN" altLang="en-US" b="1">
                  <a:solidFill>
                    <a:schemeClr val="accent3"/>
                  </a:solidFill>
                  <a:cs typeface="+mn-ea"/>
                  <a:sym typeface="+mn-lt"/>
                </a:rPr>
                <a:t>次召开纪检科务会、问题线索分析会对纪检工作进行分析部署</a:t>
              </a:r>
              <a:endParaRPr lang="zh-CN" altLang="en-US" b="1">
                <a:solidFill>
                  <a:schemeClr val="accent3"/>
                </a:solidFill>
                <a:cs typeface="+mn-ea"/>
                <a:sym typeface="+mn-lt"/>
              </a:endParaRPr>
            </a:p>
          </p:txBody>
        </p:sp>
        <p:sp>
          <p:nvSpPr>
            <p:cNvPr id="45" name="箭头: 左右 44"/>
            <p:cNvSpPr/>
            <p:nvPr/>
          </p:nvSpPr>
          <p:spPr bwMode="auto">
            <a:xfrm>
              <a:off x="5713492" y="5309526"/>
              <a:ext cx="864096" cy="262242"/>
            </a:xfrm>
            <a:prstGeom prst="leftRightArrow">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childTnLst>
                          </p:cTn>
                        </p:par>
                        <p:par>
                          <p:cTn id="8" fill="hold" nodeType="afterGroup">
                            <p:stCondLst>
                              <p:cond delay="75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750"/>
                                        <p:tgtEl>
                                          <p:spTgt spid="2"/>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750"/>
                                        <p:tgtEl>
                                          <p:spTgt spid="44"/>
                                        </p:tgtEl>
                                      </p:cBhvr>
                                    </p:animEffect>
                                  </p:childTnLst>
                                </p:cTn>
                              </p:par>
                            </p:childTnLst>
                          </p:cTn>
                        </p:par>
                        <p:par>
                          <p:cTn id="16" fill="hold" nodeType="afterGroup">
                            <p:stCondLst>
                              <p:cond delay="2250"/>
                            </p:stCondLst>
                            <p:childTnLst>
                              <p:par>
                                <p:cTn id="17" presetID="16" presetClass="entr" presetSubtype="21"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arn(inVertical)">
                                      <p:cBhvr>
                                        <p:cTn id="1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文本框 30"/>
          <p:cNvSpPr txBox="1"/>
          <p:nvPr/>
        </p:nvSpPr>
        <p:spPr>
          <a:xfrm>
            <a:off x="2138683" y="3750274"/>
            <a:ext cx="6908504" cy="657359"/>
          </a:xfrm>
          <a:prstGeom prst="rect">
            <a:avLst/>
          </a:prstGeom>
          <a:noFill/>
        </p:spPr>
        <p:txBody>
          <a:bodyPr wrap="square" rtlCol="0">
            <a:spAutoFit/>
          </a:bodyPr>
          <a:lstStyle/>
          <a:p>
            <a:pPr defTabSz="913130">
              <a:lnSpc>
                <a:spcPts val="2300"/>
              </a:lnSpc>
              <a:spcAft>
                <a:spcPts val="500"/>
              </a:spcAft>
              <a:buClr>
                <a:srgbClr val="C00000"/>
              </a:buClr>
              <a:defRPr/>
            </a:pPr>
            <a:r>
              <a:rPr lang="zh-CN" altLang="en-US" sz="1400">
                <a:solidFill>
                  <a:srgbClr val="929090">
                    <a:lumMod val="10000"/>
                  </a:srgbClr>
                </a:solidFill>
                <a:cs typeface="+mn-ea"/>
                <a:sym typeface="+mn-lt"/>
              </a:rPr>
              <a:t>针对省局巡视指出的</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个问题，强化政治意识，积极整改。结合省局对我局整改报告反馈意见和移交的问题线索，进行全面督促检查</a:t>
            </a:r>
            <a:endParaRPr lang="zh-CN" altLang="en-US" sz="1400">
              <a:solidFill>
                <a:srgbClr val="929090">
                  <a:lumMod val="10000"/>
                </a:srgbClr>
              </a:solidFill>
              <a:cs typeface="+mn-ea"/>
              <a:sym typeface="+mn-lt"/>
            </a:endParaRPr>
          </a:p>
        </p:txBody>
      </p:sp>
      <p:sp>
        <p:nvSpPr>
          <p:cNvPr id="35" name="文本框 34"/>
          <p:cNvSpPr txBox="1"/>
          <p:nvPr/>
        </p:nvSpPr>
        <p:spPr>
          <a:xfrm>
            <a:off x="2138683" y="4943863"/>
            <a:ext cx="5920819" cy="352469"/>
          </a:xfrm>
          <a:prstGeom prst="rect">
            <a:avLst/>
          </a:prstGeom>
          <a:noFill/>
        </p:spPr>
        <p:txBody>
          <a:bodyPr wrap="square" rtlCol="0">
            <a:spAutoFit/>
          </a:bodyPr>
          <a:lstStyle/>
          <a:p>
            <a:pPr defTabSz="913130">
              <a:lnSpc>
                <a:spcPts val="2300"/>
              </a:lnSpc>
              <a:spcAft>
                <a:spcPts val="500"/>
              </a:spcAft>
              <a:buClr>
                <a:srgbClr val="C00000"/>
              </a:buClr>
              <a:defRPr/>
            </a:pPr>
            <a:r>
              <a:rPr lang="zh-CN" altLang="zh-CN" sz="1400">
                <a:solidFill>
                  <a:srgbClr val="929090">
                    <a:lumMod val="10000"/>
                  </a:srgbClr>
                </a:solidFill>
                <a:cs typeface="+mn-ea"/>
                <a:sym typeface="+mn-lt"/>
              </a:rPr>
              <a:t>目前</a:t>
            </a:r>
            <a:r>
              <a:rPr lang="en-US" altLang="zh-CN" sz="1400">
                <a:solidFill>
                  <a:srgbClr val="929090">
                    <a:lumMod val="10000"/>
                  </a:srgbClr>
                </a:solidFill>
                <a:cs typeface="+mn-ea"/>
                <a:sym typeface="+mn-lt"/>
              </a:rPr>
              <a:t>5</a:t>
            </a:r>
            <a:r>
              <a:rPr lang="zh-CN" altLang="zh-CN" sz="1400">
                <a:solidFill>
                  <a:srgbClr val="929090">
                    <a:lumMod val="10000"/>
                  </a:srgbClr>
                </a:solidFill>
                <a:cs typeface="+mn-ea"/>
                <a:sym typeface="+mn-lt"/>
              </a:rPr>
              <a:t>个问题除学习方面需长期坚持，其余已全部整改完毕。</a:t>
            </a:r>
            <a:endParaRPr lang="zh-CN" altLang="en-US" sz="1400">
              <a:solidFill>
                <a:srgbClr val="929090">
                  <a:lumMod val="10000"/>
                </a:srgbClr>
              </a:solidFill>
              <a:cs typeface="+mn-ea"/>
              <a:sym typeface="+mn-lt"/>
            </a:endParaRPr>
          </a:p>
        </p:txBody>
      </p:sp>
      <p:grpSp>
        <p:nvGrpSpPr>
          <p:cNvPr id="16" name="组合 15"/>
          <p:cNvGrpSpPr/>
          <p:nvPr/>
        </p:nvGrpSpPr>
        <p:grpSpPr>
          <a:xfrm>
            <a:off x="1238535" y="2153264"/>
            <a:ext cx="9721279" cy="760692"/>
            <a:chOff x="1562671" y="2168224"/>
            <a:chExt cx="9721279" cy="760692"/>
          </a:xfrm>
        </p:grpSpPr>
        <p:sp>
          <p:nvSpPr>
            <p:cNvPr id="8" name="文本框 7"/>
            <p:cNvSpPr txBox="1"/>
            <p:nvPr/>
          </p:nvSpPr>
          <p:spPr>
            <a:xfrm>
              <a:off x="3525095" y="2168224"/>
              <a:ext cx="7758855"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以巡察整改为契机，促进各项工作水平整体提升</a:t>
              </a:r>
              <a:endParaRPr lang="zh-CN" altLang="en-US" sz="2800" b="1">
                <a:solidFill>
                  <a:schemeClr val="accent1"/>
                </a:solidFill>
                <a:cs typeface="+mn-ea"/>
                <a:sym typeface="+mn-lt"/>
              </a:endParaRPr>
            </a:p>
          </p:txBody>
        </p:sp>
        <p:grpSp>
          <p:nvGrpSpPr>
            <p:cNvPr id="36" name="组合 35"/>
            <p:cNvGrpSpPr/>
            <p:nvPr/>
          </p:nvGrpSpPr>
          <p:grpSpPr>
            <a:xfrm>
              <a:off x="1562671" y="2168224"/>
              <a:ext cx="9433048" cy="760692"/>
              <a:chOff x="2617702" y="1272039"/>
              <a:chExt cx="9433048" cy="760692"/>
            </a:xfrm>
          </p:grpSpPr>
          <p:grpSp>
            <p:nvGrpSpPr>
              <p:cNvPr id="38" name="组合 37"/>
              <p:cNvGrpSpPr/>
              <p:nvPr/>
            </p:nvGrpSpPr>
            <p:grpSpPr>
              <a:xfrm>
                <a:off x="3938935" y="1385799"/>
                <a:ext cx="8111815" cy="523220"/>
                <a:chOff x="1634679" y="2412138"/>
                <a:chExt cx="8111815" cy="523220"/>
              </a:xfrm>
            </p:grpSpPr>
            <p:grpSp>
              <p:nvGrpSpPr>
                <p:cNvPr id="42" name="组合 41"/>
                <p:cNvGrpSpPr/>
                <p:nvPr/>
              </p:nvGrpSpPr>
              <p:grpSpPr>
                <a:xfrm>
                  <a:off x="1634679" y="2412138"/>
                  <a:ext cx="891295" cy="523220"/>
                  <a:chOff x="2894793" y="2572736"/>
                  <a:chExt cx="891295" cy="523220"/>
                </a:xfrm>
              </p:grpSpPr>
              <p:sp>
                <p:nvSpPr>
                  <p:cNvPr id="44" name="椭圆 43"/>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5" name="文本框 36"/>
                  <p:cNvSpPr txBox="1"/>
                  <p:nvPr userDrawn="1"/>
                </p:nvSpPr>
                <p:spPr bwMode="auto">
                  <a:xfrm>
                    <a:off x="2938363" y="2572736"/>
                    <a:ext cx="847725" cy="523220"/>
                  </a:xfrm>
                  <a:prstGeom prst="rect">
                    <a:avLst/>
                  </a:prstGeom>
                  <a:noFill/>
                </p:spPr>
                <p:txBody>
                  <a:bodyPr>
                    <a:spAutoFit/>
                  </a:bodyPr>
                  <a:lstStyle/>
                  <a:p>
                    <a:pPr defTabSz="457200" fontAlgn="auto">
                      <a:spcBef>
                        <a:spcPct val="0"/>
                      </a:spcBef>
                      <a:spcAft>
                        <a:spcPct val="0"/>
                      </a:spcAft>
                      <a:defRPr/>
                    </a:pPr>
                    <a:r>
                      <a:rPr lang="en-US" altLang="zh-CN" sz="2800">
                        <a:solidFill>
                          <a:prstClr val="white"/>
                        </a:solidFill>
                        <a:cs typeface="+mn-ea"/>
                        <a:sym typeface="+mn-lt"/>
                      </a:rPr>
                      <a:t>2</a:t>
                    </a:r>
                    <a:endParaRPr lang="zh-CN" altLang="en-US" sz="2800">
                      <a:solidFill>
                        <a:prstClr val="white"/>
                      </a:solidFill>
                      <a:cs typeface="+mn-ea"/>
                      <a:sym typeface="+mn-lt"/>
                    </a:endParaRPr>
                  </a:p>
                </p:txBody>
              </p:sp>
            </p:grpSp>
            <p:cxnSp>
              <p:nvCxnSpPr>
                <p:cNvPr id="43" name="直接连接符 42"/>
                <p:cNvCxnSpPr/>
                <p:nvPr/>
              </p:nvCxnSpPr>
              <p:spPr bwMode="auto">
                <a:xfrm>
                  <a:off x="1948193" y="2909200"/>
                  <a:ext cx="7798301"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39" name="组合 38"/>
              <p:cNvGrpSpPr/>
              <p:nvPr/>
            </p:nvGrpSpPr>
            <p:grpSpPr>
              <a:xfrm>
                <a:off x="2617702" y="1272039"/>
                <a:ext cx="1351097" cy="760692"/>
                <a:chOff x="1354490" y="-129994"/>
                <a:chExt cx="1351097" cy="760692"/>
              </a:xfrm>
            </p:grpSpPr>
            <p:sp>
              <p:nvSpPr>
                <p:cNvPr id="40" name="矩形 39"/>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1" name="文本框 40"/>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（五）</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46" name="组合 45"/>
          <p:cNvGrpSpPr/>
          <p:nvPr/>
        </p:nvGrpSpPr>
        <p:grpSpPr>
          <a:xfrm>
            <a:off x="1834339" y="3212976"/>
            <a:ext cx="304344" cy="2669613"/>
            <a:chOff x="4870869" y="3284984"/>
            <a:chExt cx="304344" cy="2669613"/>
          </a:xfrm>
        </p:grpSpPr>
        <p:cxnSp>
          <p:nvCxnSpPr>
            <p:cNvPr id="47" name="直接连接符 46"/>
            <p:cNvCxnSpPr/>
            <p:nvPr/>
          </p:nvCxnSpPr>
          <p:spPr bwMode="auto">
            <a:xfrm flipH="1">
              <a:off x="5027027" y="3284984"/>
              <a:ext cx="0" cy="2669613"/>
            </a:xfrm>
            <a:prstGeom prst="line">
              <a:avLst/>
            </a:prstGeom>
            <a:solidFill>
              <a:schemeClr val="accent1"/>
            </a:solidFill>
            <a:ln w="9525" cap="flat" cmpd="sng" algn="ctr">
              <a:solidFill>
                <a:schemeClr val="accent1"/>
              </a:solidFill>
              <a:prstDash val="solid"/>
              <a:round/>
              <a:headEnd type="none" w="med" len="med"/>
              <a:tailEnd type="none" w="med" len="med"/>
            </a:ln>
          </p:spPr>
        </p:cxnSp>
        <p:grpSp>
          <p:nvGrpSpPr>
            <p:cNvPr id="48" name="组合 47"/>
            <p:cNvGrpSpPr/>
            <p:nvPr/>
          </p:nvGrpSpPr>
          <p:grpSpPr>
            <a:xfrm>
              <a:off x="4870869" y="3981595"/>
              <a:ext cx="304344" cy="1358697"/>
              <a:chOff x="4870869" y="3981595"/>
              <a:chExt cx="304344" cy="1358697"/>
            </a:xfrm>
          </p:grpSpPr>
          <p:sp>
            <p:nvSpPr>
              <p:cNvPr id="49" name="椭圆 48"/>
              <p:cNvSpPr/>
              <p:nvPr/>
            </p:nvSpPr>
            <p:spPr bwMode="auto">
              <a:xfrm>
                <a:off x="4878842" y="3981595"/>
                <a:ext cx="296371" cy="296371"/>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1" name="椭圆 50"/>
              <p:cNvSpPr/>
              <p:nvPr/>
            </p:nvSpPr>
            <p:spPr bwMode="auto">
              <a:xfrm>
                <a:off x="4870869" y="5043921"/>
                <a:ext cx="296371" cy="296371"/>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pic>
        <p:nvPicPr>
          <p:cNvPr id="52" name="图片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415" y="3212976"/>
            <a:ext cx="2791667" cy="2791667"/>
          </a:xfrm>
          <a:prstGeom prst="rect">
            <a:avLst/>
          </a:prstGeom>
        </p:spPr>
      </p:pic>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par>
                          <p:cTn id="8" fill="hold" nodeType="afterGroup">
                            <p:stCondLst>
                              <p:cond delay="750"/>
                            </p:stCondLst>
                            <p:childTnLst>
                              <p:par>
                                <p:cTn id="9" presetID="45"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750"/>
                                        <p:tgtEl>
                                          <p:spTgt spid="46"/>
                                        </p:tgtEl>
                                      </p:cBhvr>
                                    </p:animEffect>
                                    <p:anim calcmode="lin" valueType="num">
                                      <p:cBhvr>
                                        <p:cTn id="12" dur="750" fill="hold"/>
                                        <p:tgtEl>
                                          <p:spTgt spid="46"/>
                                        </p:tgtEl>
                                        <p:attrNameLst>
                                          <p:attrName>ppt_w</p:attrName>
                                        </p:attrNameLst>
                                      </p:cBhvr>
                                      <p:tavLst>
                                        <p:tav tm="0" fmla="#ppt_w*sin(2.5*pi*$)">
                                          <p:val>
                                            <p:fltVal val="0"/>
                                          </p:val>
                                        </p:tav>
                                        <p:tav tm="100000">
                                          <p:val>
                                            <p:fltVal val="1"/>
                                          </p:val>
                                        </p:tav>
                                      </p:tavLst>
                                    </p:anim>
                                    <p:anim calcmode="lin" valueType="num">
                                      <p:cBhvr>
                                        <p:cTn id="13" dur="750" fill="hold"/>
                                        <p:tgtEl>
                                          <p:spTgt spid="46"/>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750"/>
                                        <p:tgtEl>
                                          <p:spTgt spid="31"/>
                                        </p:tgtEl>
                                      </p:cBhvr>
                                    </p:animEffect>
                                  </p:childTnLst>
                                </p:cTn>
                              </p:par>
                            </p:childTnLst>
                          </p:cTn>
                        </p:par>
                        <p:par>
                          <p:cTn id="18" fill="hold" nodeType="afterGroup">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nodeType="afterGroup">
                            <p:stCondLst>
                              <p:cond delay="3000"/>
                            </p:stCondLst>
                            <p:childTnLst>
                              <p:par>
                                <p:cTn id="23" presetID="53" presetClass="entr" presetSubtype="16"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750" fill="hold"/>
                                        <p:tgtEl>
                                          <p:spTgt spid="52"/>
                                        </p:tgtEl>
                                        <p:attrNameLst>
                                          <p:attrName>ppt_w</p:attrName>
                                        </p:attrNameLst>
                                      </p:cBhvr>
                                      <p:tavLst>
                                        <p:tav tm="0">
                                          <p:val>
                                            <p:fltVal val="0"/>
                                          </p:val>
                                        </p:tav>
                                        <p:tav tm="100000">
                                          <p:val>
                                            <p:strVal val="#ppt_w"/>
                                          </p:val>
                                        </p:tav>
                                      </p:tavLst>
                                    </p:anim>
                                    <p:anim calcmode="lin" valueType="num">
                                      <p:cBhvr>
                                        <p:cTn id="26" dur="750" fill="hold"/>
                                        <p:tgtEl>
                                          <p:spTgt spid="52"/>
                                        </p:tgtEl>
                                        <p:attrNameLst>
                                          <p:attrName>ppt_h</p:attrName>
                                        </p:attrNameLst>
                                      </p:cBhvr>
                                      <p:tavLst>
                                        <p:tav tm="0">
                                          <p:val>
                                            <p:fltVal val="0"/>
                                          </p:val>
                                        </p:tav>
                                        <p:tav tm="100000">
                                          <p:val>
                                            <p:strVal val="#ppt_h"/>
                                          </p:val>
                                        </p:tav>
                                      </p:tavLst>
                                    </p:anim>
                                    <p:animEffect transition="in" filter="fade">
                                      <p:cBhvr>
                                        <p:cTn id="27"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0" name="组合 19"/>
          <p:cNvGrpSpPr/>
          <p:nvPr/>
        </p:nvGrpSpPr>
        <p:grpSpPr>
          <a:xfrm>
            <a:off x="657501" y="3933056"/>
            <a:ext cx="5299435" cy="1243901"/>
            <a:chOff x="657501" y="3933056"/>
            <a:chExt cx="5299435" cy="1243901"/>
          </a:xfrm>
        </p:grpSpPr>
        <p:sp>
          <p:nvSpPr>
            <p:cNvPr id="32" name="TextBox 59"/>
            <p:cNvSpPr txBox="1">
              <a:spLocks noChangeArrowheads="1"/>
            </p:cNvSpPr>
            <p:nvPr/>
          </p:nvSpPr>
          <p:spPr bwMode="auto">
            <a:xfrm flipH="1">
              <a:off x="657501" y="3933056"/>
              <a:ext cx="2882097"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fontAlgn="auto">
                <a:spcBef>
                  <a:spcPct val="0"/>
                </a:spcBef>
                <a:spcAft>
                  <a:spcPct val="0"/>
                </a:spcAft>
                <a:defRPr/>
              </a:pPr>
              <a:r>
                <a:rPr lang="zh-CN" altLang="en-US" sz="2400" b="1">
                  <a:solidFill>
                    <a:schemeClr val="accent1"/>
                  </a:solidFill>
                  <a:latin typeface="Arial" panose="020b0604020202020204" pitchFamily="34" charset="0"/>
                  <a:ea typeface="宋体" panose="02010600030101010101" pitchFamily="2" charset="-122"/>
                  <a:cs typeface="+mn-ea"/>
                  <a:sym typeface="+mn-lt"/>
                </a:rPr>
                <a:t>惩前毖后</a:t>
              </a:r>
              <a:endParaRPr lang="en-US" altLang="zh-CN" sz="2400" b="1">
                <a:solidFill>
                  <a:schemeClr val="accent1"/>
                </a:solidFill>
                <a:latin typeface="Arial" panose="020b0604020202020204" pitchFamily="34" charset="0"/>
                <a:ea typeface="宋体" panose="02010600030101010101" pitchFamily="2" charset="-122"/>
                <a:cs typeface="+mn-ea"/>
                <a:sym typeface="+mn-lt"/>
              </a:endParaRPr>
            </a:p>
          </p:txBody>
        </p:sp>
        <p:sp>
          <p:nvSpPr>
            <p:cNvPr id="35" name="TextBox 59"/>
            <p:cNvSpPr txBox="1">
              <a:spLocks noChangeArrowheads="1"/>
            </p:cNvSpPr>
            <p:nvPr/>
          </p:nvSpPr>
          <p:spPr bwMode="auto">
            <a:xfrm flipH="1">
              <a:off x="3074839" y="3933056"/>
              <a:ext cx="2882097"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fontAlgn="auto">
                <a:spcBef>
                  <a:spcPct val="0"/>
                </a:spcBef>
                <a:spcAft>
                  <a:spcPct val="0"/>
                </a:spcAft>
                <a:defRPr/>
              </a:pPr>
              <a:r>
                <a:rPr lang="zh-CN" altLang="en-US" sz="2400" b="1">
                  <a:solidFill>
                    <a:schemeClr val="accent1"/>
                  </a:solidFill>
                  <a:latin typeface="Arial" panose="020b0604020202020204" pitchFamily="34" charset="0"/>
                  <a:ea typeface="宋体" panose="02010600030101010101" pitchFamily="2" charset="-122"/>
                  <a:cs typeface="+mn-ea"/>
                  <a:sym typeface="+mn-lt"/>
                </a:rPr>
                <a:t>治病救人</a:t>
              </a:r>
              <a:endParaRPr lang="en-US" altLang="zh-CN" sz="2400" b="1">
                <a:solidFill>
                  <a:schemeClr val="accent1"/>
                </a:solidFill>
                <a:latin typeface="Arial" panose="020b0604020202020204" pitchFamily="34" charset="0"/>
                <a:ea typeface="宋体" panose="02010600030101010101" pitchFamily="2" charset="-122"/>
                <a:cs typeface="+mn-ea"/>
                <a:sym typeface="+mn-lt"/>
              </a:endParaRPr>
            </a:p>
          </p:txBody>
        </p:sp>
        <p:sp>
          <p:nvSpPr>
            <p:cNvPr id="37" name="TextBox 59"/>
            <p:cNvSpPr txBox="1">
              <a:spLocks noChangeArrowheads="1"/>
            </p:cNvSpPr>
            <p:nvPr/>
          </p:nvSpPr>
          <p:spPr bwMode="auto">
            <a:xfrm flipH="1">
              <a:off x="657501" y="4715292"/>
              <a:ext cx="2882097"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fontAlgn="auto">
                <a:spcBef>
                  <a:spcPct val="0"/>
                </a:spcBef>
                <a:spcAft>
                  <a:spcPct val="0"/>
                </a:spcAft>
                <a:defRPr/>
              </a:pPr>
              <a:r>
                <a:rPr lang="zh-CN" altLang="en-US" sz="2400" b="1">
                  <a:solidFill>
                    <a:schemeClr val="accent1"/>
                  </a:solidFill>
                  <a:latin typeface="Arial" panose="020b0604020202020204" pitchFamily="34" charset="0"/>
                  <a:ea typeface="宋体" panose="02010600030101010101" pitchFamily="2" charset="-122"/>
                  <a:cs typeface="+mn-ea"/>
                  <a:sym typeface="+mn-lt"/>
                </a:rPr>
                <a:t>严管厚爱</a:t>
              </a:r>
              <a:endParaRPr lang="en-US" altLang="zh-CN" sz="2400" b="1">
                <a:solidFill>
                  <a:schemeClr val="accent1"/>
                </a:solidFill>
                <a:latin typeface="Arial" panose="020b0604020202020204" pitchFamily="34" charset="0"/>
                <a:ea typeface="宋体" panose="02010600030101010101" pitchFamily="2" charset="-122"/>
                <a:cs typeface="+mn-ea"/>
                <a:sym typeface="+mn-lt"/>
              </a:endParaRPr>
            </a:p>
          </p:txBody>
        </p:sp>
        <p:sp>
          <p:nvSpPr>
            <p:cNvPr id="39" name="TextBox 59"/>
            <p:cNvSpPr txBox="1">
              <a:spLocks noChangeArrowheads="1"/>
            </p:cNvSpPr>
            <p:nvPr/>
          </p:nvSpPr>
          <p:spPr bwMode="auto">
            <a:xfrm flipH="1">
              <a:off x="3074839" y="4715292"/>
              <a:ext cx="2882097"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fontAlgn="auto">
                <a:spcBef>
                  <a:spcPct val="0"/>
                </a:spcBef>
                <a:spcAft>
                  <a:spcPct val="0"/>
                </a:spcAft>
                <a:defRPr/>
              </a:pPr>
              <a:r>
                <a:rPr lang="zh-CN" altLang="en-US" sz="2400" b="1">
                  <a:solidFill>
                    <a:schemeClr val="accent1"/>
                  </a:solidFill>
                  <a:latin typeface="Arial" panose="020b0604020202020204" pitchFamily="34" charset="0"/>
                  <a:ea typeface="宋体" panose="02010600030101010101" pitchFamily="2" charset="-122"/>
                  <a:cs typeface="+mn-ea"/>
                  <a:sym typeface="+mn-lt"/>
                </a:rPr>
                <a:t>激励约束</a:t>
              </a:r>
              <a:endParaRPr lang="en-US" altLang="zh-CN" sz="2400" b="1">
                <a:solidFill>
                  <a:schemeClr val="accent1"/>
                </a:solidFill>
                <a:latin typeface="Arial" panose="020b0604020202020204" pitchFamily="34" charset="0"/>
                <a:ea typeface="宋体" panose="02010600030101010101" pitchFamily="2" charset="-122"/>
                <a:cs typeface="+mn-ea"/>
                <a:sym typeface="+mn-lt"/>
              </a:endParaRPr>
            </a:p>
          </p:txBody>
        </p:sp>
      </p:grpSp>
      <p:sp>
        <p:nvSpPr>
          <p:cNvPr id="40" name="矩形 39"/>
          <p:cNvSpPr/>
          <p:nvPr/>
        </p:nvSpPr>
        <p:spPr>
          <a:xfrm>
            <a:off x="6235814" y="3393973"/>
            <a:ext cx="4579308" cy="2165304"/>
          </a:xfrm>
          <a:prstGeom prst="rect">
            <a:avLst/>
          </a:prstGeom>
        </p:spPr>
        <p:txBody>
          <a:bodyPr wrap="square" lIns="105571" tIns="52784" rIns="105571" bIns="52784">
            <a:spAutoFit/>
          </a:bodyPr>
          <a:lstStyle/>
          <a:p>
            <a:pPr fontAlgn="auto">
              <a:lnSpc>
                <a:spcPct val="250000"/>
              </a:lnSpc>
              <a:spcBef>
                <a:spcPct val="0"/>
              </a:spcBef>
              <a:spcAft>
                <a:spcPct val="0"/>
              </a:spcAft>
              <a:defRPr/>
            </a:pPr>
            <a:r>
              <a:rPr lang="zh-CN" altLang="en-US" sz="1400">
                <a:solidFill>
                  <a:srgbClr val="929090">
                    <a:lumMod val="10000"/>
                  </a:srgbClr>
                </a:solidFill>
                <a:cs typeface="+mn-ea"/>
                <a:sym typeface="+mn-lt"/>
              </a:rPr>
              <a:t>综合考虑事实证据、思想态度和量纪执法标准，准确妥善运用“四种形态”。</a:t>
            </a:r>
            <a:endParaRPr lang="en-US" altLang="zh-CN" sz="1400">
              <a:solidFill>
                <a:srgbClr val="929090">
                  <a:lumMod val="10000"/>
                </a:srgbClr>
              </a:solidFill>
              <a:cs typeface="+mn-ea"/>
              <a:sym typeface="+mn-lt"/>
            </a:endParaRPr>
          </a:p>
          <a:p>
            <a:pPr fontAlgn="auto">
              <a:lnSpc>
                <a:spcPct val="250000"/>
              </a:lnSpc>
              <a:spcBef>
                <a:spcPct val="0"/>
              </a:spcBef>
              <a:spcAft>
                <a:spcPct val="0"/>
              </a:spcAft>
              <a:defRPr/>
            </a:pPr>
            <a:r>
              <a:rPr lang="zh-CN" altLang="en-US" sz="1400">
                <a:solidFill>
                  <a:srgbClr val="929090">
                    <a:lumMod val="10000"/>
                  </a:srgbClr>
                </a:solidFill>
                <a:cs typeface="+mn-ea"/>
                <a:sym typeface="+mn-lt"/>
              </a:rPr>
              <a:t>截止目前，收到问题线索</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起，其中省局转办</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起，司法机关转办</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起，县纪委转办</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起、自收</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起。</a:t>
            </a:r>
            <a:endParaRPr lang="zh-CN" altLang="en-US" sz="1400">
              <a:solidFill>
                <a:srgbClr val="929090">
                  <a:lumMod val="10000"/>
                </a:srgbClr>
              </a:solidFill>
              <a:cs typeface="+mn-ea"/>
              <a:sym typeface="+mn-lt"/>
            </a:endParaRPr>
          </a:p>
        </p:txBody>
      </p:sp>
      <p:grpSp>
        <p:nvGrpSpPr>
          <p:cNvPr id="16" name="组合 15"/>
          <p:cNvGrpSpPr/>
          <p:nvPr/>
        </p:nvGrpSpPr>
        <p:grpSpPr>
          <a:xfrm>
            <a:off x="2282751" y="2348880"/>
            <a:ext cx="8148487" cy="760692"/>
            <a:chOff x="2489888" y="2377983"/>
            <a:chExt cx="8148487" cy="760692"/>
          </a:xfrm>
        </p:grpSpPr>
        <p:sp>
          <p:nvSpPr>
            <p:cNvPr id="8" name="文本框 7"/>
            <p:cNvSpPr txBox="1"/>
            <p:nvPr/>
          </p:nvSpPr>
          <p:spPr>
            <a:xfrm>
              <a:off x="4349474" y="2392789"/>
              <a:ext cx="6288901"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深化运用“四种形态”，强化执纪问责</a:t>
              </a:r>
              <a:endParaRPr lang="zh-CN" altLang="en-US" sz="2800" b="1">
                <a:solidFill>
                  <a:schemeClr val="accent1"/>
                </a:solidFill>
                <a:cs typeface="+mn-ea"/>
                <a:sym typeface="+mn-lt"/>
              </a:endParaRPr>
            </a:p>
          </p:txBody>
        </p:sp>
        <p:grpSp>
          <p:nvGrpSpPr>
            <p:cNvPr id="27" name="组合 26"/>
            <p:cNvGrpSpPr/>
            <p:nvPr/>
          </p:nvGrpSpPr>
          <p:grpSpPr>
            <a:xfrm>
              <a:off x="2489888" y="2377983"/>
              <a:ext cx="8001775" cy="760692"/>
              <a:chOff x="2617702" y="1272039"/>
              <a:chExt cx="8001775" cy="760692"/>
            </a:xfrm>
          </p:grpSpPr>
          <p:grpSp>
            <p:nvGrpSpPr>
              <p:cNvPr id="28" name="组合 27"/>
              <p:cNvGrpSpPr/>
              <p:nvPr/>
            </p:nvGrpSpPr>
            <p:grpSpPr>
              <a:xfrm>
                <a:off x="3938935" y="1385799"/>
                <a:ext cx="6680542" cy="523220"/>
                <a:chOff x="1634679" y="2412138"/>
                <a:chExt cx="6680542" cy="523220"/>
              </a:xfrm>
            </p:grpSpPr>
            <p:grpSp>
              <p:nvGrpSpPr>
                <p:cNvPr id="42" name="组合 41"/>
                <p:cNvGrpSpPr/>
                <p:nvPr/>
              </p:nvGrpSpPr>
              <p:grpSpPr>
                <a:xfrm>
                  <a:off x="1634679" y="2412138"/>
                  <a:ext cx="907017" cy="523220"/>
                  <a:chOff x="2894793" y="2572736"/>
                  <a:chExt cx="907017" cy="523220"/>
                </a:xfrm>
              </p:grpSpPr>
              <p:sp>
                <p:nvSpPr>
                  <p:cNvPr id="44" name="椭圆 43"/>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5" name="文本框 36"/>
                  <p:cNvSpPr txBox="1"/>
                  <p:nvPr userDrawn="1"/>
                </p:nvSpPr>
                <p:spPr bwMode="auto">
                  <a:xfrm>
                    <a:off x="2954085" y="2572736"/>
                    <a:ext cx="847725" cy="523220"/>
                  </a:xfrm>
                  <a:prstGeom prst="rect">
                    <a:avLst/>
                  </a:prstGeom>
                  <a:noFill/>
                </p:spPr>
                <p:txBody>
                  <a:bodyPr>
                    <a:spAutoFit/>
                  </a:bodyPr>
                  <a:lstStyle/>
                  <a:p>
                    <a:pPr defTabSz="457200" fontAlgn="auto">
                      <a:spcBef>
                        <a:spcPct val="0"/>
                      </a:spcBef>
                      <a:spcAft>
                        <a:spcPct val="0"/>
                      </a:spcAft>
                      <a:defRPr/>
                    </a:pPr>
                    <a:r>
                      <a:rPr lang="en-US" altLang="zh-CN" sz="2800">
                        <a:solidFill>
                          <a:prstClr val="white"/>
                        </a:solidFill>
                        <a:cs typeface="+mn-ea"/>
                        <a:sym typeface="+mn-lt"/>
                      </a:rPr>
                      <a:t>3</a:t>
                    </a:r>
                    <a:endParaRPr lang="zh-CN" altLang="en-US" sz="2800">
                      <a:solidFill>
                        <a:prstClr val="white"/>
                      </a:solidFill>
                      <a:cs typeface="+mn-ea"/>
                      <a:sym typeface="+mn-lt"/>
                    </a:endParaRPr>
                  </a:p>
                </p:txBody>
              </p:sp>
            </p:grpSp>
            <p:cxnSp>
              <p:nvCxnSpPr>
                <p:cNvPr id="43" name="直接连接符 42"/>
                <p:cNvCxnSpPr/>
                <p:nvPr/>
              </p:nvCxnSpPr>
              <p:spPr bwMode="auto">
                <a:xfrm>
                  <a:off x="1948193" y="2909200"/>
                  <a:ext cx="6367028"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29" name="组合 28"/>
              <p:cNvGrpSpPr/>
              <p:nvPr/>
            </p:nvGrpSpPr>
            <p:grpSpPr>
              <a:xfrm>
                <a:off x="2617702" y="1272039"/>
                <a:ext cx="1351097" cy="760692"/>
                <a:chOff x="1354490" y="-129994"/>
                <a:chExt cx="1351097" cy="760692"/>
              </a:xfrm>
            </p:grpSpPr>
            <p:sp>
              <p:nvSpPr>
                <p:cNvPr id="30" name="矩形 29"/>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3" name="文本框 32"/>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（五）</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46" name="组合 45"/>
          <p:cNvGrpSpPr/>
          <p:nvPr/>
        </p:nvGrpSpPr>
        <p:grpSpPr>
          <a:xfrm>
            <a:off x="5931471" y="3560866"/>
            <a:ext cx="304343" cy="1998411"/>
            <a:chOff x="4870869" y="3654421"/>
            <a:chExt cx="304343" cy="1998411"/>
          </a:xfrm>
        </p:grpSpPr>
        <p:cxnSp>
          <p:nvCxnSpPr>
            <p:cNvPr id="47" name="直接连接符 46"/>
            <p:cNvCxnSpPr/>
            <p:nvPr/>
          </p:nvCxnSpPr>
          <p:spPr bwMode="auto">
            <a:xfrm flipH="1">
              <a:off x="5019054" y="3654421"/>
              <a:ext cx="7973" cy="1998411"/>
            </a:xfrm>
            <a:prstGeom prst="line">
              <a:avLst/>
            </a:prstGeom>
            <a:solidFill>
              <a:schemeClr val="accent1"/>
            </a:solidFill>
            <a:ln w="9525" cap="flat" cmpd="sng" algn="ctr">
              <a:solidFill>
                <a:schemeClr val="accent1"/>
              </a:solidFill>
              <a:prstDash val="solid"/>
              <a:round/>
              <a:headEnd type="none" w="med" len="med"/>
              <a:tailEnd type="none" w="med" len="med"/>
            </a:ln>
          </p:spPr>
        </p:cxnSp>
        <p:grpSp>
          <p:nvGrpSpPr>
            <p:cNvPr id="48" name="组合 47"/>
            <p:cNvGrpSpPr/>
            <p:nvPr/>
          </p:nvGrpSpPr>
          <p:grpSpPr>
            <a:xfrm>
              <a:off x="4870869" y="3922897"/>
              <a:ext cx="304343" cy="1417395"/>
              <a:chOff x="4870869" y="3922897"/>
              <a:chExt cx="304343" cy="1417395"/>
            </a:xfrm>
          </p:grpSpPr>
          <p:sp>
            <p:nvSpPr>
              <p:cNvPr id="49" name="椭圆 48"/>
              <p:cNvSpPr/>
              <p:nvPr/>
            </p:nvSpPr>
            <p:spPr bwMode="auto">
              <a:xfrm>
                <a:off x="4878841" y="3922897"/>
                <a:ext cx="296371" cy="296371"/>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0" name="椭圆 49"/>
              <p:cNvSpPr/>
              <p:nvPr/>
            </p:nvSpPr>
            <p:spPr bwMode="auto">
              <a:xfrm>
                <a:off x="4870869" y="5043921"/>
                <a:ext cx="296371" cy="296371"/>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750"/>
                                        <p:tgtEl>
                                          <p:spTgt spid="16"/>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750" fill="hold"/>
                                        <p:tgtEl>
                                          <p:spTgt spid="20"/>
                                        </p:tgtEl>
                                        <p:attrNameLst>
                                          <p:attrName>ppt_w</p:attrName>
                                        </p:attrNameLst>
                                      </p:cBhvr>
                                      <p:tavLst>
                                        <p:tav tm="0">
                                          <p:val>
                                            <p:fltVal val="0"/>
                                          </p:val>
                                        </p:tav>
                                        <p:tav tm="100000">
                                          <p:val>
                                            <p:strVal val="#ppt_w"/>
                                          </p:val>
                                        </p:tav>
                                      </p:tavLst>
                                    </p:anim>
                                    <p:anim calcmode="lin" valueType="num">
                                      <p:cBhvr>
                                        <p:cTn id="12" dur="750" fill="hold"/>
                                        <p:tgtEl>
                                          <p:spTgt spid="20"/>
                                        </p:tgtEl>
                                        <p:attrNameLst>
                                          <p:attrName>ppt_h</p:attrName>
                                        </p:attrNameLst>
                                      </p:cBhvr>
                                      <p:tavLst>
                                        <p:tav tm="0">
                                          <p:val>
                                            <p:fltVal val="0"/>
                                          </p:val>
                                        </p:tav>
                                        <p:tav tm="100000">
                                          <p:val>
                                            <p:strVal val="#ppt_h"/>
                                          </p:val>
                                        </p:tav>
                                      </p:tavLst>
                                    </p:anim>
                                    <p:animEffect transition="in" filter="fade">
                                      <p:cBhvr>
                                        <p:cTn id="13" dur="750"/>
                                        <p:tgtEl>
                                          <p:spTgt spid="20"/>
                                        </p:tgtEl>
                                      </p:cBhvr>
                                    </p:animEffect>
                                  </p:childTnLst>
                                </p:cTn>
                              </p:par>
                            </p:childTnLst>
                          </p:cTn>
                        </p:par>
                        <p:par>
                          <p:cTn id="14" fill="hold" nodeType="afterGroup">
                            <p:stCondLst>
                              <p:cond delay="1500"/>
                            </p:stCondLst>
                            <p:childTnLst>
                              <p:par>
                                <p:cTn id="15" presetID="16" presetClass="entr" presetSubtype="4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outHorizontal)">
                                      <p:cBhvr>
                                        <p:cTn id="17" dur="750"/>
                                        <p:tgtEl>
                                          <p:spTgt spid="46"/>
                                        </p:tgtEl>
                                      </p:cBhvr>
                                    </p:animEffect>
                                  </p:childTnLst>
                                </p:cTn>
                              </p:par>
                            </p:childTnLst>
                          </p:cTn>
                        </p:par>
                        <p:par>
                          <p:cTn id="18" fill="hold" nodeType="afterGroup">
                            <p:stCondLst>
                              <p:cond delay="2250"/>
                            </p:stCondLst>
                            <p:childTnLst>
                              <p:par>
                                <p:cTn id="19" presetID="16" presetClass="entr" presetSubtype="42"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outHorizontal)">
                                      <p:cBhvr>
                                        <p:cTn id="21"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924112" y="1338386"/>
            <a:ext cx="10350125" cy="749890"/>
            <a:chOff x="958022" y="110016"/>
            <a:chExt cx="10350125" cy="749890"/>
          </a:xfrm>
        </p:grpSpPr>
        <p:grpSp>
          <p:nvGrpSpPr>
            <p:cNvPr id="134" name="组合 133"/>
            <p:cNvGrpSpPr/>
            <p:nvPr/>
          </p:nvGrpSpPr>
          <p:grpSpPr>
            <a:xfrm>
              <a:off x="958022" y="110016"/>
              <a:ext cx="10350125" cy="749890"/>
              <a:chOff x="632546" y="1439803"/>
              <a:chExt cx="9725118" cy="749890"/>
            </a:xfrm>
          </p:grpSpPr>
          <p:sp>
            <p:nvSpPr>
              <p:cNvPr id="136" name="圆角矩形 12"/>
              <p:cNvSpPr/>
              <p:nvPr/>
            </p:nvSpPr>
            <p:spPr>
              <a:xfrm>
                <a:off x="727620" y="1439803"/>
                <a:ext cx="9630044" cy="74989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defRPr/>
                </a:pPr>
                <a:endParaRPr lang="zh-CN" altLang="en-US" sz="1600">
                  <a:solidFill>
                    <a:prstClr val="white"/>
                  </a:solidFill>
                  <a:cs typeface="+mn-ea"/>
                  <a:sym typeface="+mn-lt"/>
                </a:endParaRPr>
              </a:p>
            </p:txBody>
          </p:sp>
          <p:sp>
            <p:nvSpPr>
              <p:cNvPr id="137" name="文本框 136"/>
              <p:cNvSpPr txBox="1"/>
              <p:nvPr/>
            </p:nvSpPr>
            <p:spPr>
              <a:xfrm>
                <a:off x="632546" y="1455450"/>
                <a:ext cx="9630045" cy="584775"/>
              </a:xfrm>
              <a:prstGeom prst="rect">
                <a:avLst/>
              </a:prstGeom>
              <a:noFill/>
            </p:spPr>
            <p:txBody>
              <a:bodyPr wrap="square" rtlCol="0">
                <a:spAutoFit/>
              </a:bodyPr>
              <a:lstStyle/>
              <a:p>
                <a:pPr fontAlgn="auto">
                  <a:spcBef>
                    <a:spcPct val="0"/>
                  </a:spcBef>
                  <a:spcAft>
                    <a:spcPct val="0"/>
                  </a:spcAft>
                  <a:defRPr/>
                </a:pPr>
                <a:r>
                  <a:rPr lang="zh-CN" altLang="en-US" sz="3200" b="1">
                    <a:solidFill>
                      <a:prstClr val="white"/>
                    </a:solidFill>
                    <a:cs typeface="+mn-ea"/>
                    <a:sym typeface="+mn-lt"/>
                  </a:rPr>
                  <a:t>（六）</a:t>
                </a:r>
                <a:endParaRPr lang="zh-CN" altLang="en-US" sz="3200" b="1">
                  <a:solidFill>
                    <a:prstClr val="white"/>
                  </a:solidFill>
                  <a:cs typeface="+mn-ea"/>
                  <a:sym typeface="+mn-lt"/>
                </a:endParaRPr>
              </a:p>
            </p:txBody>
          </p:sp>
        </p:grpSp>
        <p:sp>
          <p:nvSpPr>
            <p:cNvPr id="6" name="文本框 5"/>
            <p:cNvSpPr txBox="1"/>
            <p:nvPr/>
          </p:nvSpPr>
          <p:spPr>
            <a:xfrm>
              <a:off x="2295906" y="115709"/>
              <a:ext cx="8627805" cy="584775"/>
            </a:xfrm>
            <a:prstGeom prst="rect">
              <a:avLst/>
            </a:prstGeom>
            <a:noFill/>
          </p:spPr>
          <p:txBody>
            <a:bodyPr wrap="square" rtlCol="0">
              <a:spAutoFit/>
            </a:bodyPr>
            <a:lstStyle/>
            <a:p>
              <a:pPr fontAlgn="auto">
                <a:spcBef>
                  <a:spcPct val="0"/>
                </a:spcBef>
                <a:spcAft>
                  <a:spcPct val="0"/>
                </a:spcAft>
                <a:defRPr/>
              </a:pPr>
              <a:r>
                <a:rPr lang="zh-CN" altLang="en-US" sz="3200" b="1">
                  <a:solidFill>
                    <a:prstClr val="white"/>
                  </a:solidFill>
                  <a:cs typeface="+mn-ea"/>
                  <a:sym typeface="+mn-lt"/>
                </a:rPr>
                <a:t>突出作风建设，“四风”顽疾进一步肃清</a:t>
              </a:r>
              <a:endParaRPr lang="zh-CN" altLang="en-US" sz="3200" b="1">
                <a:solidFill>
                  <a:prstClr val="white"/>
                </a:solidFill>
                <a:cs typeface="+mn-ea"/>
                <a:sym typeface="+mn-lt"/>
              </a:endParaRPr>
            </a:p>
          </p:txBody>
        </p:sp>
      </p:grpSp>
      <p:grpSp>
        <p:nvGrpSpPr>
          <p:cNvPr id="17" name="组合 16"/>
          <p:cNvGrpSpPr/>
          <p:nvPr/>
        </p:nvGrpSpPr>
        <p:grpSpPr>
          <a:xfrm>
            <a:off x="1413433" y="2668308"/>
            <a:ext cx="9371483" cy="760692"/>
            <a:chOff x="1403514" y="2336979"/>
            <a:chExt cx="9371483" cy="760692"/>
          </a:xfrm>
        </p:grpSpPr>
        <p:sp>
          <p:nvSpPr>
            <p:cNvPr id="8" name="文本框 7"/>
            <p:cNvSpPr txBox="1"/>
            <p:nvPr/>
          </p:nvSpPr>
          <p:spPr>
            <a:xfrm>
              <a:off x="3376818" y="2428585"/>
              <a:ext cx="7398179"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严抓会风会纪，持续整治形式主义、官僚主义</a:t>
              </a:r>
              <a:endParaRPr lang="zh-CN" altLang="en-US" sz="2800" b="1">
                <a:solidFill>
                  <a:schemeClr val="accent1"/>
                </a:solidFill>
                <a:cs typeface="+mn-ea"/>
                <a:sym typeface="+mn-lt"/>
              </a:endParaRPr>
            </a:p>
          </p:txBody>
        </p:sp>
        <p:grpSp>
          <p:nvGrpSpPr>
            <p:cNvPr id="140" name="组合 139"/>
            <p:cNvGrpSpPr/>
            <p:nvPr/>
          </p:nvGrpSpPr>
          <p:grpSpPr>
            <a:xfrm>
              <a:off x="1403514" y="2336979"/>
              <a:ext cx="9238584" cy="760692"/>
              <a:chOff x="2617702" y="1272039"/>
              <a:chExt cx="9238584" cy="760692"/>
            </a:xfrm>
          </p:grpSpPr>
          <p:grpSp>
            <p:nvGrpSpPr>
              <p:cNvPr id="141" name="组合 140"/>
              <p:cNvGrpSpPr/>
              <p:nvPr/>
            </p:nvGrpSpPr>
            <p:grpSpPr>
              <a:xfrm>
                <a:off x="3921515" y="1385454"/>
                <a:ext cx="7934771" cy="523565"/>
                <a:chOff x="1617259" y="2411793"/>
                <a:chExt cx="7934771" cy="523565"/>
              </a:xfrm>
            </p:grpSpPr>
            <p:grpSp>
              <p:nvGrpSpPr>
                <p:cNvPr id="145" name="组合 144"/>
                <p:cNvGrpSpPr/>
                <p:nvPr/>
              </p:nvGrpSpPr>
              <p:grpSpPr>
                <a:xfrm>
                  <a:off x="1617259" y="2411793"/>
                  <a:ext cx="847725" cy="523565"/>
                  <a:chOff x="2877373" y="2572391"/>
                  <a:chExt cx="847725" cy="523565"/>
                </a:xfrm>
              </p:grpSpPr>
              <p:sp>
                <p:nvSpPr>
                  <p:cNvPr id="147" name="椭圆 146"/>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8" name="文本框 36"/>
                  <p:cNvSpPr txBox="1"/>
                  <p:nvPr userDrawn="1"/>
                </p:nvSpPr>
                <p:spPr bwMode="auto">
                  <a:xfrm>
                    <a:off x="2877373" y="2572391"/>
                    <a:ext cx="847725" cy="523220"/>
                  </a:xfrm>
                  <a:prstGeom prst="rect">
                    <a:avLst/>
                  </a:prstGeom>
                  <a:noFill/>
                </p:spPr>
                <p:txBody>
                  <a:bodyPr>
                    <a:spAutoFit/>
                  </a:bodyPr>
                  <a:lstStyle/>
                  <a:p>
                    <a:pPr defTabSz="457200" fontAlgn="auto">
                      <a:spcBef>
                        <a:spcPct val="0"/>
                      </a:spcBef>
                      <a:spcAft>
                        <a:spcPct val="0"/>
                      </a:spcAft>
                      <a:defRPr/>
                    </a:pPr>
                    <a:r>
                      <a:rPr lang="en-US" altLang="zh-CN" sz="2800">
                        <a:solidFill>
                          <a:prstClr val="white"/>
                        </a:solidFill>
                        <a:cs typeface="+mn-ea"/>
                        <a:sym typeface="+mn-lt"/>
                      </a:rPr>
                      <a:t>01</a:t>
                    </a:r>
                    <a:endParaRPr lang="zh-CN" altLang="en-US" sz="2800">
                      <a:solidFill>
                        <a:prstClr val="white"/>
                      </a:solidFill>
                      <a:cs typeface="+mn-ea"/>
                      <a:sym typeface="+mn-lt"/>
                    </a:endParaRPr>
                  </a:p>
                </p:txBody>
              </p:sp>
            </p:grpSp>
            <p:cxnSp>
              <p:nvCxnSpPr>
                <p:cNvPr id="146" name="直接连接符 145"/>
                <p:cNvCxnSpPr/>
                <p:nvPr/>
              </p:nvCxnSpPr>
              <p:spPr bwMode="auto">
                <a:xfrm>
                  <a:off x="1948193" y="2909200"/>
                  <a:ext cx="7603837" cy="22371"/>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142" name="组合 141"/>
              <p:cNvGrpSpPr/>
              <p:nvPr/>
            </p:nvGrpSpPr>
            <p:grpSpPr>
              <a:xfrm>
                <a:off x="2617702" y="1272039"/>
                <a:ext cx="1351097" cy="760692"/>
                <a:chOff x="1354490" y="-129994"/>
                <a:chExt cx="1351097" cy="760692"/>
              </a:xfrm>
            </p:grpSpPr>
            <p:sp>
              <p:nvSpPr>
                <p:cNvPr id="143" name="矩形 142"/>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4" name="文本框 143"/>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（六）</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sp>
        <p:nvSpPr>
          <p:cNvPr id="149" name="文本框 148"/>
          <p:cNvSpPr txBox="1"/>
          <p:nvPr/>
        </p:nvSpPr>
        <p:spPr>
          <a:xfrm>
            <a:off x="2327423" y="3984809"/>
            <a:ext cx="1627369"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形式主义</a:t>
            </a:r>
            <a:endParaRPr lang="zh-CN" altLang="en-US" sz="2800" b="1">
              <a:solidFill>
                <a:schemeClr val="accent1"/>
              </a:solidFill>
              <a:cs typeface="+mn-ea"/>
              <a:sym typeface="+mn-lt"/>
            </a:endParaRPr>
          </a:p>
        </p:txBody>
      </p:sp>
      <p:sp>
        <p:nvSpPr>
          <p:cNvPr id="150" name="文本框 149"/>
          <p:cNvSpPr txBox="1"/>
          <p:nvPr/>
        </p:nvSpPr>
        <p:spPr>
          <a:xfrm>
            <a:off x="2327423" y="4911116"/>
            <a:ext cx="1820924" cy="523220"/>
          </a:xfrm>
          <a:prstGeom prst="rect">
            <a:avLst/>
          </a:prstGeom>
          <a:noFill/>
        </p:spPr>
        <p:txBody>
          <a:bodyPr wrap="square">
            <a:spAutoFit/>
          </a:bodyPr>
          <a:lstStyle/>
          <a:p>
            <a:r>
              <a:rPr kumimoji="0" lang="zh-CN" altLang="en-US" sz="2800" b="1"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ea"/>
                <a:sym typeface="+mn-lt"/>
              </a:rPr>
              <a:t>官僚主义</a:t>
            </a:r>
            <a:endParaRPr lang="zh-CN" altLang="en-US"/>
          </a:p>
        </p:txBody>
      </p:sp>
      <p:grpSp>
        <p:nvGrpSpPr>
          <p:cNvPr id="20" name="组合 19"/>
          <p:cNvGrpSpPr/>
          <p:nvPr/>
        </p:nvGrpSpPr>
        <p:grpSpPr>
          <a:xfrm>
            <a:off x="5019055" y="3469890"/>
            <a:ext cx="5620246" cy="2264160"/>
            <a:chOff x="5019055" y="3469890"/>
            <a:chExt cx="5620246" cy="2264160"/>
          </a:xfrm>
        </p:grpSpPr>
        <p:sp>
          <p:nvSpPr>
            <p:cNvPr id="132" name="矩形 131"/>
            <p:cNvSpPr/>
            <p:nvPr/>
          </p:nvSpPr>
          <p:spPr>
            <a:xfrm>
              <a:off x="5565422" y="3469890"/>
              <a:ext cx="5073879" cy="2122823"/>
            </a:xfrm>
            <a:prstGeom prst="rect">
              <a:avLst/>
            </a:prstGeom>
          </p:spPr>
          <p:txBody>
            <a:bodyPr wrap="square" lIns="63498" tIns="31749" rIns="63498" bIns="31749">
              <a:spAutoFit/>
            </a:bodyPr>
            <a:lstStyle/>
            <a:p>
              <a:pPr defTabSz="1217930" fontAlgn="auto">
                <a:lnSpc>
                  <a:spcPct val="250000"/>
                </a:lnSpc>
                <a:spcBef>
                  <a:spcPct val="0"/>
                </a:spcBef>
                <a:spcAft>
                  <a:spcPct val="0"/>
                </a:spcAft>
                <a:buClr>
                  <a:srgbClr val="C00000"/>
                </a:buClr>
                <a:defRPr/>
              </a:pPr>
              <a:r>
                <a:rPr lang="zh-CN" altLang="en-US" sz="1400">
                  <a:solidFill>
                    <a:srgbClr val="929090">
                      <a:lumMod val="10000"/>
                    </a:srgbClr>
                  </a:solidFill>
                  <a:cs typeface="+mn-ea"/>
                  <a:sym typeface="+mn-lt"/>
                </a:rPr>
                <a:t>为切实提高会议质量和效率，坚决整治形式主义、官僚主义，进一步改进会风、严肃会纪印发</a:t>
              </a:r>
              <a:r>
                <a:rPr lang="en-US" altLang="zh-CN" sz="1400">
                  <a:solidFill>
                    <a:srgbClr val="929090">
                      <a:lumMod val="10000"/>
                    </a:srgbClr>
                  </a:solidFill>
                  <a:cs typeface="+mn-ea"/>
                  <a:sym typeface="+mn-lt"/>
                </a:rPr>
                <a:t>《XX</a:t>
              </a:r>
              <a:r>
                <a:rPr lang="zh-CN" altLang="en-US" sz="1400">
                  <a:solidFill>
                    <a:srgbClr val="929090">
                      <a:lumMod val="10000"/>
                    </a:srgbClr>
                  </a:solidFill>
                  <a:cs typeface="+mn-ea"/>
                  <a:sym typeface="+mn-lt"/>
                </a:rPr>
                <a:t>公路管理局关于严肃会风会纪有关规定的通知</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，对少开会、开短会及会议纪律等方面进行了要求，建立会风会纪考核机制，切实开展</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次督查。</a:t>
              </a:r>
              <a:endParaRPr lang="zh-CN" altLang="en-US" sz="1400">
                <a:solidFill>
                  <a:srgbClr val="929090">
                    <a:lumMod val="10000"/>
                  </a:srgbClr>
                </a:solidFill>
                <a:cs typeface="+mn-ea"/>
                <a:sym typeface="+mn-lt"/>
              </a:endParaRPr>
            </a:p>
          </p:txBody>
        </p:sp>
        <p:cxnSp>
          <p:nvCxnSpPr>
            <p:cNvPr id="151" name="直接连接符 150"/>
            <p:cNvCxnSpPr/>
            <p:nvPr/>
          </p:nvCxnSpPr>
          <p:spPr bwMode="auto">
            <a:xfrm flipH="1">
              <a:off x="5019055" y="3735639"/>
              <a:ext cx="7973" cy="1998411"/>
            </a:xfrm>
            <a:prstGeom prst="line">
              <a:avLst/>
            </a:prstGeom>
            <a:solidFill>
              <a:schemeClr val="accent1"/>
            </a:solidFill>
            <a:ln w="9525" cap="flat" cmpd="sng" algn="ctr">
              <a:solidFill>
                <a:schemeClr val="accent1"/>
              </a:solidFill>
              <a:prstDash val="solid"/>
              <a:round/>
              <a:headEnd type="none" w="med" len="med"/>
              <a:tailEnd type="none" w="med" len="med"/>
            </a:ln>
          </p:spPr>
        </p:cxn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nodeType="afterGroup">
                            <p:stCondLst>
                              <p:cond delay="750"/>
                            </p:stCondLst>
                            <p:childTnLst>
                              <p:par>
                                <p:cTn id="9" presetID="16" presetClass="entr" presetSubtype="2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750"/>
                                        <p:tgtEl>
                                          <p:spTgt spid="17"/>
                                        </p:tgtEl>
                                      </p:cBhvr>
                                    </p:animEffect>
                                  </p:childTnLst>
                                </p:cTn>
                              </p:par>
                            </p:childTnLst>
                          </p:cTn>
                        </p:par>
                        <p:par>
                          <p:cTn id="12" fill="hold" nodeType="afterGroup">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49"/>
                                        </p:tgtEl>
                                        <p:attrNameLst>
                                          <p:attrName>style.visibility</p:attrName>
                                        </p:attrNameLst>
                                      </p:cBhvr>
                                      <p:to>
                                        <p:strVal val="visible"/>
                                      </p:to>
                                    </p:set>
                                    <p:anim calcmode="lin" valueType="num">
                                      <p:cBhvr>
                                        <p:cTn id="15" dur="750" fill="hold"/>
                                        <p:tgtEl>
                                          <p:spTgt spid="149"/>
                                        </p:tgtEl>
                                        <p:attrNameLst>
                                          <p:attrName>ppt_w</p:attrName>
                                        </p:attrNameLst>
                                      </p:cBhvr>
                                      <p:tavLst>
                                        <p:tav tm="0">
                                          <p:val>
                                            <p:fltVal val="0"/>
                                          </p:val>
                                        </p:tav>
                                        <p:tav tm="100000">
                                          <p:val>
                                            <p:strVal val="#ppt_w"/>
                                          </p:val>
                                        </p:tav>
                                      </p:tavLst>
                                    </p:anim>
                                    <p:anim calcmode="lin" valueType="num">
                                      <p:cBhvr>
                                        <p:cTn id="16" dur="750" fill="hold"/>
                                        <p:tgtEl>
                                          <p:spTgt spid="149"/>
                                        </p:tgtEl>
                                        <p:attrNameLst>
                                          <p:attrName>ppt_h</p:attrName>
                                        </p:attrNameLst>
                                      </p:cBhvr>
                                      <p:tavLst>
                                        <p:tav tm="0">
                                          <p:val>
                                            <p:fltVal val="0"/>
                                          </p:val>
                                        </p:tav>
                                        <p:tav tm="100000">
                                          <p:val>
                                            <p:strVal val="#ppt_h"/>
                                          </p:val>
                                        </p:tav>
                                      </p:tavLst>
                                    </p:anim>
                                    <p:animEffect transition="in" filter="fade">
                                      <p:cBhvr>
                                        <p:cTn id="17" dur="750"/>
                                        <p:tgtEl>
                                          <p:spTgt spid="149"/>
                                        </p:tgtEl>
                                      </p:cBhvr>
                                    </p:animEffect>
                                  </p:childTnLst>
                                </p:cTn>
                              </p:par>
                            </p:childTnLst>
                          </p:cTn>
                        </p:par>
                        <p:par>
                          <p:cTn id="18" fill="hold" nodeType="afterGroup">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150"/>
                                        </p:tgtEl>
                                        <p:attrNameLst>
                                          <p:attrName>style.visibility</p:attrName>
                                        </p:attrNameLst>
                                      </p:cBhvr>
                                      <p:to>
                                        <p:strVal val="visible"/>
                                      </p:to>
                                    </p:set>
                                    <p:anim calcmode="lin" valueType="num">
                                      <p:cBhvr>
                                        <p:cTn id="21" dur="750" fill="hold"/>
                                        <p:tgtEl>
                                          <p:spTgt spid="150"/>
                                        </p:tgtEl>
                                        <p:attrNameLst>
                                          <p:attrName>ppt_w</p:attrName>
                                        </p:attrNameLst>
                                      </p:cBhvr>
                                      <p:tavLst>
                                        <p:tav tm="0">
                                          <p:val>
                                            <p:fltVal val="0"/>
                                          </p:val>
                                        </p:tav>
                                        <p:tav tm="100000">
                                          <p:val>
                                            <p:strVal val="#ppt_w"/>
                                          </p:val>
                                        </p:tav>
                                      </p:tavLst>
                                    </p:anim>
                                    <p:anim calcmode="lin" valueType="num">
                                      <p:cBhvr>
                                        <p:cTn id="22" dur="750" fill="hold"/>
                                        <p:tgtEl>
                                          <p:spTgt spid="150"/>
                                        </p:tgtEl>
                                        <p:attrNameLst>
                                          <p:attrName>ppt_h</p:attrName>
                                        </p:attrNameLst>
                                      </p:cBhvr>
                                      <p:tavLst>
                                        <p:tav tm="0">
                                          <p:val>
                                            <p:fltVal val="0"/>
                                          </p:val>
                                        </p:tav>
                                        <p:tav tm="100000">
                                          <p:val>
                                            <p:strVal val="#ppt_h"/>
                                          </p:val>
                                        </p:tav>
                                      </p:tavLst>
                                    </p:anim>
                                    <p:animEffect transition="in" filter="fade">
                                      <p:cBhvr>
                                        <p:cTn id="23" dur="750"/>
                                        <p:tgtEl>
                                          <p:spTgt spid="150"/>
                                        </p:tgtEl>
                                      </p:cBhvr>
                                    </p:animEffect>
                                  </p:childTnLst>
                                </p:cTn>
                              </p:par>
                            </p:childTnLst>
                          </p:cTn>
                        </p:par>
                        <p:par>
                          <p:cTn id="24" fill="hold" nodeType="afterGroup">
                            <p:stCondLst>
                              <p:cond delay="3000"/>
                            </p:stCondLst>
                            <p:childTnLst>
                              <p:par>
                                <p:cTn id="25" presetID="16" presetClass="entr" presetSubtype="42"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outHorizontal)">
                                      <p:cBhvr>
                                        <p:cTn id="2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6" name="组合 15"/>
          <p:cNvGrpSpPr/>
          <p:nvPr/>
        </p:nvGrpSpPr>
        <p:grpSpPr>
          <a:xfrm>
            <a:off x="1688662" y="1778232"/>
            <a:ext cx="8619851" cy="760692"/>
            <a:chOff x="1688662" y="1778232"/>
            <a:chExt cx="8619851" cy="760692"/>
          </a:xfrm>
        </p:grpSpPr>
        <p:sp>
          <p:nvSpPr>
            <p:cNvPr id="8" name="文本框 7"/>
            <p:cNvSpPr txBox="1"/>
            <p:nvPr/>
          </p:nvSpPr>
          <p:spPr>
            <a:xfrm>
              <a:off x="3660539" y="1832429"/>
              <a:ext cx="6647974"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盯紧关键节点，多举措防止“四风”反弹</a:t>
              </a:r>
              <a:endParaRPr lang="zh-CN" altLang="en-US" sz="2800" b="1">
                <a:solidFill>
                  <a:schemeClr val="accent1"/>
                </a:solidFill>
                <a:cs typeface="+mn-ea"/>
                <a:sym typeface="+mn-lt"/>
              </a:endParaRPr>
            </a:p>
          </p:txBody>
        </p:sp>
        <p:grpSp>
          <p:nvGrpSpPr>
            <p:cNvPr id="45" name="组合 44"/>
            <p:cNvGrpSpPr/>
            <p:nvPr/>
          </p:nvGrpSpPr>
          <p:grpSpPr>
            <a:xfrm>
              <a:off x="1688662" y="1778232"/>
              <a:ext cx="8619851" cy="760692"/>
              <a:chOff x="2617702" y="1272039"/>
              <a:chExt cx="8619851" cy="760692"/>
            </a:xfrm>
          </p:grpSpPr>
          <p:grpSp>
            <p:nvGrpSpPr>
              <p:cNvPr id="46" name="组合 45"/>
              <p:cNvGrpSpPr/>
              <p:nvPr/>
            </p:nvGrpSpPr>
            <p:grpSpPr>
              <a:xfrm>
                <a:off x="3921515" y="1385454"/>
                <a:ext cx="7316038" cy="523565"/>
                <a:chOff x="1617259" y="2411793"/>
                <a:chExt cx="7316038" cy="523565"/>
              </a:xfrm>
            </p:grpSpPr>
            <p:grpSp>
              <p:nvGrpSpPr>
                <p:cNvPr id="50" name="组合 49"/>
                <p:cNvGrpSpPr/>
                <p:nvPr/>
              </p:nvGrpSpPr>
              <p:grpSpPr>
                <a:xfrm>
                  <a:off x="1617259" y="2411793"/>
                  <a:ext cx="847725" cy="523565"/>
                  <a:chOff x="2877373" y="2572391"/>
                  <a:chExt cx="847725" cy="523565"/>
                </a:xfrm>
              </p:grpSpPr>
              <p:sp>
                <p:nvSpPr>
                  <p:cNvPr id="52" name="椭圆 51"/>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3" name="文本框 36"/>
                  <p:cNvSpPr txBox="1"/>
                  <p:nvPr userDrawn="1"/>
                </p:nvSpPr>
                <p:spPr bwMode="auto">
                  <a:xfrm>
                    <a:off x="2877373" y="2572391"/>
                    <a:ext cx="847725" cy="523220"/>
                  </a:xfrm>
                  <a:prstGeom prst="rect">
                    <a:avLst/>
                  </a:prstGeom>
                  <a:noFill/>
                </p:spPr>
                <p:txBody>
                  <a:bodyPr>
                    <a:spAutoFit/>
                  </a:bodyPr>
                  <a:lstStyle/>
                  <a:p>
                    <a:pPr defTabSz="457200" fontAlgn="auto">
                      <a:spcBef>
                        <a:spcPct val="0"/>
                      </a:spcBef>
                      <a:spcAft>
                        <a:spcPct val="0"/>
                      </a:spcAft>
                      <a:defRPr/>
                    </a:pPr>
                    <a:r>
                      <a:rPr lang="en-US" altLang="zh-CN" sz="2800">
                        <a:solidFill>
                          <a:prstClr val="white"/>
                        </a:solidFill>
                        <a:cs typeface="+mn-ea"/>
                        <a:sym typeface="+mn-lt"/>
                      </a:rPr>
                      <a:t>02</a:t>
                    </a:r>
                    <a:endParaRPr lang="zh-CN" altLang="en-US" sz="2800">
                      <a:solidFill>
                        <a:prstClr val="white"/>
                      </a:solidFill>
                      <a:cs typeface="+mn-ea"/>
                      <a:sym typeface="+mn-lt"/>
                    </a:endParaRPr>
                  </a:p>
                </p:txBody>
              </p:sp>
            </p:grpSp>
            <p:cxnSp>
              <p:nvCxnSpPr>
                <p:cNvPr id="51" name="直接连接符 50"/>
                <p:cNvCxnSpPr/>
                <p:nvPr/>
              </p:nvCxnSpPr>
              <p:spPr bwMode="auto">
                <a:xfrm>
                  <a:off x="1948193" y="2909200"/>
                  <a:ext cx="6985104"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47" name="组合 46"/>
              <p:cNvGrpSpPr/>
              <p:nvPr/>
            </p:nvGrpSpPr>
            <p:grpSpPr>
              <a:xfrm>
                <a:off x="2617702" y="1272039"/>
                <a:ext cx="1351097" cy="760692"/>
                <a:chOff x="1354490" y="-129994"/>
                <a:chExt cx="1351097" cy="760692"/>
              </a:xfrm>
            </p:grpSpPr>
            <p:sp>
              <p:nvSpPr>
                <p:cNvPr id="48" name="矩形 47"/>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9" name="文本框 48"/>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（六）</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61" name="组合 60"/>
          <p:cNvGrpSpPr/>
          <p:nvPr/>
        </p:nvGrpSpPr>
        <p:grpSpPr>
          <a:xfrm>
            <a:off x="2364210" y="5499583"/>
            <a:ext cx="1841350" cy="307777"/>
            <a:chOff x="2364210" y="5499583"/>
            <a:chExt cx="1841350" cy="307777"/>
          </a:xfrm>
        </p:grpSpPr>
        <p:sp>
          <p:nvSpPr>
            <p:cNvPr id="37" name="矩形 36"/>
            <p:cNvSpPr/>
            <p:nvPr/>
          </p:nvSpPr>
          <p:spPr>
            <a:xfrm>
              <a:off x="2584603" y="5499583"/>
              <a:ext cx="1620957" cy="307777"/>
            </a:xfrm>
            <a:prstGeom prst="rect">
              <a:avLst/>
            </a:prstGeom>
          </p:spPr>
          <p:txBody>
            <a:bodyPr wrap="none">
              <a:spAutoFit/>
            </a:bodyPr>
            <a:lstStyle/>
            <a:p>
              <a:pPr fontAlgn="auto">
                <a:spcBef>
                  <a:spcPct val="0"/>
                </a:spcBef>
                <a:spcAft>
                  <a:spcPct val="0"/>
                </a:spcAft>
                <a:defRPr/>
              </a:pPr>
              <a:r>
                <a:rPr lang="zh-CN" altLang="en-US" sz="1400">
                  <a:solidFill>
                    <a:srgbClr val="929090">
                      <a:lumMod val="10000"/>
                    </a:srgbClr>
                  </a:solidFill>
                  <a:cs typeface="+mn-ea"/>
                  <a:sym typeface="+mn-lt"/>
                </a:rPr>
                <a:t>共开展督查</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次</a:t>
              </a:r>
              <a:endParaRPr lang="zh-CN" altLang="en-US" sz="1400">
                <a:solidFill>
                  <a:srgbClr val="929090">
                    <a:lumMod val="10000"/>
                  </a:srgbClr>
                </a:solidFill>
                <a:cs typeface="+mn-ea"/>
                <a:sym typeface="+mn-lt"/>
              </a:endParaRPr>
            </a:p>
          </p:txBody>
        </p:sp>
        <p:sp>
          <p:nvSpPr>
            <p:cNvPr id="58" name="椭圆 57"/>
            <p:cNvSpPr/>
            <p:nvPr/>
          </p:nvSpPr>
          <p:spPr bwMode="auto">
            <a:xfrm>
              <a:off x="2364210" y="5551561"/>
              <a:ext cx="203820" cy="203820"/>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0" name="组合 59"/>
          <p:cNvGrpSpPr/>
          <p:nvPr/>
        </p:nvGrpSpPr>
        <p:grpSpPr>
          <a:xfrm>
            <a:off x="6740897" y="5485210"/>
            <a:ext cx="3279621" cy="307777"/>
            <a:chOff x="6740897" y="5485210"/>
            <a:chExt cx="3279621" cy="307777"/>
          </a:xfrm>
        </p:grpSpPr>
        <p:sp>
          <p:nvSpPr>
            <p:cNvPr id="41" name="矩形 40"/>
            <p:cNvSpPr/>
            <p:nvPr/>
          </p:nvSpPr>
          <p:spPr>
            <a:xfrm>
              <a:off x="6963271" y="5485210"/>
              <a:ext cx="3057247" cy="307777"/>
            </a:xfrm>
            <a:prstGeom prst="rect">
              <a:avLst/>
            </a:prstGeom>
          </p:spPr>
          <p:txBody>
            <a:bodyPr wrap="none">
              <a:spAutoFit/>
            </a:bodyPr>
            <a:lstStyle/>
            <a:p>
              <a:pPr fontAlgn="auto">
                <a:spcBef>
                  <a:spcPct val="0"/>
                </a:spcBef>
                <a:spcAft>
                  <a:spcPct val="0"/>
                </a:spcAft>
                <a:defRPr/>
              </a:pPr>
              <a:r>
                <a:rPr lang="zh-CN" altLang="en-US" sz="1400">
                  <a:solidFill>
                    <a:srgbClr val="929090">
                      <a:lumMod val="10000"/>
                    </a:srgbClr>
                  </a:solidFill>
                  <a:cs typeface="+mn-ea"/>
                  <a:sym typeface="+mn-lt"/>
                </a:rPr>
                <a:t>针对发现的问题印发督查通报</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期</a:t>
              </a:r>
              <a:endParaRPr lang="zh-CN" altLang="en-US" sz="1400">
                <a:solidFill>
                  <a:srgbClr val="929090">
                    <a:lumMod val="10000"/>
                  </a:srgbClr>
                </a:solidFill>
                <a:cs typeface="+mn-ea"/>
                <a:sym typeface="+mn-lt"/>
              </a:endParaRPr>
            </a:p>
          </p:txBody>
        </p:sp>
        <p:sp>
          <p:nvSpPr>
            <p:cNvPr id="59" name="椭圆 58"/>
            <p:cNvSpPr/>
            <p:nvPr/>
          </p:nvSpPr>
          <p:spPr bwMode="auto">
            <a:xfrm>
              <a:off x="6740897" y="5547017"/>
              <a:ext cx="203820" cy="203820"/>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5" name="组合 64"/>
          <p:cNvGrpSpPr/>
          <p:nvPr/>
        </p:nvGrpSpPr>
        <p:grpSpPr>
          <a:xfrm>
            <a:off x="1921124" y="2912274"/>
            <a:ext cx="4056694" cy="2414058"/>
            <a:chOff x="1921124" y="2912274"/>
            <a:chExt cx="4056694" cy="2414058"/>
          </a:xfrm>
        </p:grpSpPr>
        <p:grpSp>
          <p:nvGrpSpPr>
            <p:cNvPr id="57" name="组合 56"/>
            <p:cNvGrpSpPr/>
            <p:nvPr/>
          </p:nvGrpSpPr>
          <p:grpSpPr>
            <a:xfrm>
              <a:off x="1921124" y="2912274"/>
              <a:ext cx="4056694" cy="2414058"/>
              <a:chOff x="1898118" y="3052850"/>
              <a:chExt cx="4056694" cy="2414058"/>
            </a:xfrm>
          </p:grpSpPr>
          <p:sp>
            <p:nvSpPr>
              <p:cNvPr id="20" name="矩形 19"/>
              <p:cNvSpPr/>
              <p:nvPr/>
            </p:nvSpPr>
            <p:spPr>
              <a:xfrm>
                <a:off x="2028026" y="3052850"/>
                <a:ext cx="3796919" cy="2177969"/>
              </a:xfrm>
              <a:prstGeom prst="rect">
                <a:avLst/>
              </a:prstGeom>
            </p:spPr>
            <p:txBody>
              <a:bodyPr wrap="square">
                <a:spAutoFit/>
              </a:bodyPr>
              <a:lstStyle/>
              <a:p>
                <a:pPr defTabSz="1217930" fontAlgn="auto">
                  <a:lnSpc>
                    <a:spcPct val="200000"/>
                  </a:lnSpc>
                  <a:spcBef>
                    <a:spcPct val="0"/>
                  </a:spcBef>
                  <a:spcAft>
                    <a:spcPct val="0"/>
                  </a:spcAft>
                  <a:buClr>
                    <a:srgbClr val="C00000"/>
                  </a:buClr>
                  <a:defRPr/>
                </a:pPr>
                <a:r>
                  <a:rPr lang="zh-CN" altLang="en-US" sz="1400">
                    <a:solidFill>
                      <a:srgbClr val="929090">
                        <a:lumMod val="10000"/>
                      </a:srgbClr>
                    </a:solidFill>
                    <a:cs typeface="+mn-ea"/>
                    <a:sym typeface="+mn-lt"/>
                  </a:rPr>
                  <a:t>加强安排部署，节前印发</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关于做好元旦春节“两节”期间廉洁自律工作的通知</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关于加强</a:t>
                </a:r>
                <a:r>
                  <a:rPr lang="en-US" altLang="zh-CN" sz="1400">
                    <a:solidFill>
                      <a:srgbClr val="929090">
                        <a:lumMod val="10000"/>
                      </a:srgbClr>
                    </a:solidFill>
                    <a:cs typeface="+mn-ea"/>
                    <a:sym typeface="+mn-lt"/>
                  </a:rPr>
                  <a:t>2020</a:t>
                </a:r>
                <a:r>
                  <a:rPr lang="zh-CN" altLang="en-US" sz="1400">
                    <a:solidFill>
                      <a:srgbClr val="929090">
                        <a:lumMod val="10000"/>
                      </a:srgbClr>
                    </a:solidFill>
                    <a:cs typeface="+mn-ea"/>
                    <a:sym typeface="+mn-lt"/>
                  </a:rPr>
                  <a:t>年清明五一“两节”期间党风廉政建设的通知</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等，要求各级党组织提高政治自觉，认真落实主体责任，强化监督责任。</a:t>
                </a:r>
                <a:endParaRPr lang="zh-CN" altLang="en-US" sz="1400">
                  <a:solidFill>
                    <a:srgbClr val="929090">
                      <a:lumMod val="10000"/>
                    </a:srgbClr>
                  </a:solidFill>
                  <a:cs typeface="+mn-ea"/>
                  <a:sym typeface="+mn-lt"/>
                </a:endParaRPr>
              </a:p>
            </p:txBody>
          </p:sp>
          <p:sp>
            <p:nvSpPr>
              <p:cNvPr id="54" name="矩形 53"/>
              <p:cNvSpPr/>
              <p:nvPr/>
            </p:nvSpPr>
            <p:spPr bwMode="auto">
              <a:xfrm>
                <a:off x="1898118" y="3151775"/>
                <a:ext cx="4056694" cy="2315133"/>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2" name="箭头: 下 61"/>
            <p:cNvSpPr/>
            <p:nvPr/>
          </p:nvSpPr>
          <p:spPr bwMode="auto">
            <a:xfrm>
              <a:off x="1921124" y="3011199"/>
              <a:ext cx="152840" cy="308563"/>
            </a:xfrm>
            <a:prstGeom prst="downArrow">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4" name="组合 63"/>
          <p:cNvGrpSpPr/>
          <p:nvPr/>
        </p:nvGrpSpPr>
        <p:grpSpPr>
          <a:xfrm>
            <a:off x="6274825" y="2977793"/>
            <a:ext cx="4146562" cy="2348539"/>
            <a:chOff x="6274825" y="2977793"/>
            <a:chExt cx="4146562" cy="2348539"/>
          </a:xfrm>
        </p:grpSpPr>
        <p:grpSp>
          <p:nvGrpSpPr>
            <p:cNvPr id="56" name="组合 55"/>
            <p:cNvGrpSpPr/>
            <p:nvPr/>
          </p:nvGrpSpPr>
          <p:grpSpPr>
            <a:xfrm>
              <a:off x="6274825" y="2977793"/>
              <a:ext cx="4146562" cy="2348539"/>
              <a:chOff x="6251819" y="3118369"/>
              <a:chExt cx="4146562" cy="2348539"/>
            </a:xfrm>
          </p:grpSpPr>
          <p:sp>
            <p:nvSpPr>
              <p:cNvPr id="27" name="矩形 26"/>
              <p:cNvSpPr/>
              <p:nvPr/>
            </p:nvSpPr>
            <p:spPr>
              <a:xfrm>
                <a:off x="6341687" y="3118369"/>
                <a:ext cx="4056694" cy="2177969"/>
              </a:xfrm>
              <a:prstGeom prst="rect">
                <a:avLst/>
              </a:prstGeom>
            </p:spPr>
            <p:txBody>
              <a:bodyPr wrap="square">
                <a:spAutoFit/>
              </a:bodyPr>
              <a:lstStyle/>
              <a:p>
                <a:pPr fontAlgn="auto">
                  <a:lnSpc>
                    <a:spcPct val="200000"/>
                  </a:lnSpc>
                  <a:spcBef>
                    <a:spcPct val="0"/>
                  </a:spcBef>
                  <a:spcAft>
                    <a:spcPct val="0"/>
                  </a:spcAft>
                  <a:defRPr/>
                </a:pPr>
                <a:r>
                  <a:rPr lang="zh-CN" altLang="en-US" sz="1400">
                    <a:solidFill>
                      <a:srgbClr val="929090">
                        <a:lumMod val="10000"/>
                      </a:srgbClr>
                    </a:solidFill>
                    <a:cs typeface="+mn-ea"/>
                    <a:sym typeface="+mn-lt"/>
                  </a:rPr>
                  <a:t>开展廉政提醒，以短信形式向干部职工发送廉政提醒，要求节日期间严格践行廉洁自律各项规定。开展专项检查，对节假期间公务车封存、应急值班、领导带班、是否有违规违纪等情况开展明察暗访，结合疫情切实监督疫情防控工作落实情况。</a:t>
                </a:r>
                <a:endParaRPr lang="zh-CN" altLang="en-US" sz="1400">
                  <a:solidFill>
                    <a:srgbClr val="929090">
                      <a:lumMod val="10000"/>
                    </a:srgbClr>
                  </a:solidFill>
                  <a:cs typeface="+mn-ea"/>
                  <a:sym typeface="+mn-lt"/>
                </a:endParaRPr>
              </a:p>
            </p:txBody>
          </p:sp>
          <p:sp>
            <p:nvSpPr>
              <p:cNvPr id="55" name="矩形 54"/>
              <p:cNvSpPr/>
              <p:nvPr/>
            </p:nvSpPr>
            <p:spPr bwMode="auto">
              <a:xfrm>
                <a:off x="6251819" y="3151775"/>
                <a:ext cx="4056694" cy="2315133"/>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3" name="箭头: 下 62"/>
            <p:cNvSpPr/>
            <p:nvPr/>
          </p:nvSpPr>
          <p:spPr bwMode="auto">
            <a:xfrm>
              <a:off x="6284592" y="3011199"/>
              <a:ext cx="152840" cy="308563"/>
            </a:xfrm>
            <a:prstGeom prst="downArrow">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par>
                          <p:cTn id="8" fill="hold" nodeType="afterGroup">
                            <p:stCondLst>
                              <p:cond delay="750"/>
                            </p:stCondLst>
                            <p:childTnLst>
                              <p:par>
                                <p:cTn id="9" presetID="22" presetClass="entr" presetSubtype="1"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up)">
                                      <p:cBhvr>
                                        <p:cTn id="11" dur="750"/>
                                        <p:tgtEl>
                                          <p:spTgt spid="65"/>
                                        </p:tgtEl>
                                      </p:cBhvr>
                                    </p:animEffect>
                                  </p:childTnLst>
                                </p:cTn>
                              </p:par>
                            </p:childTnLst>
                          </p:cTn>
                        </p:par>
                        <p:par>
                          <p:cTn id="12" fill="hold" nodeType="afterGroup">
                            <p:stCondLst>
                              <p:cond delay="1500"/>
                            </p:stCondLst>
                            <p:childTnLst>
                              <p:par>
                                <p:cTn id="13" presetID="22" presetClass="entr" presetSubtype="1"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up)">
                                      <p:cBhvr>
                                        <p:cTn id="15" dur="750"/>
                                        <p:tgtEl>
                                          <p:spTgt spid="64"/>
                                        </p:tgtEl>
                                      </p:cBhvr>
                                    </p:animEffect>
                                  </p:childTnLst>
                                </p:cTn>
                              </p:par>
                            </p:childTnLst>
                          </p:cTn>
                        </p:par>
                        <p:par>
                          <p:cTn id="16" fill="hold" nodeType="afterGroup">
                            <p:stCondLst>
                              <p:cond delay="225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750"/>
                                        <p:tgtEl>
                                          <p:spTgt spid="61"/>
                                        </p:tgtEl>
                                      </p:cBhvr>
                                    </p:animEffect>
                                  </p:childTnLst>
                                </p:cTn>
                              </p:par>
                            </p:childTnLst>
                          </p:cTn>
                        </p:par>
                        <p:par>
                          <p:cTn id="20" fill="hold" nodeType="afterGroup">
                            <p:stCondLst>
                              <p:cond delay="3000"/>
                            </p:stCondLst>
                            <p:childTnLst>
                              <p:par>
                                <p:cTn id="21" presetID="22" presetClass="entr" presetSubtype="8"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left)">
                                      <p:cBhvr>
                                        <p:cTn id="23"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6" name="组合 15"/>
          <p:cNvGrpSpPr/>
          <p:nvPr/>
        </p:nvGrpSpPr>
        <p:grpSpPr>
          <a:xfrm>
            <a:off x="2570783" y="1916789"/>
            <a:ext cx="6775695" cy="760692"/>
            <a:chOff x="1706687" y="885248"/>
            <a:chExt cx="6775695" cy="760692"/>
          </a:xfrm>
        </p:grpSpPr>
        <p:sp>
          <p:nvSpPr>
            <p:cNvPr id="8" name="文本框 7"/>
            <p:cNvSpPr txBox="1"/>
            <p:nvPr/>
          </p:nvSpPr>
          <p:spPr>
            <a:xfrm>
              <a:off x="3629772" y="924563"/>
              <a:ext cx="4852610"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加强警示教育，筑牢思想防线</a:t>
              </a:r>
              <a:endParaRPr lang="zh-CN" altLang="en-US" sz="2800" b="1">
                <a:solidFill>
                  <a:schemeClr val="accent1"/>
                </a:solidFill>
                <a:cs typeface="+mn-ea"/>
                <a:sym typeface="+mn-lt"/>
              </a:endParaRPr>
            </a:p>
          </p:txBody>
        </p:sp>
        <p:grpSp>
          <p:nvGrpSpPr>
            <p:cNvPr id="30" name="组合 29"/>
            <p:cNvGrpSpPr/>
            <p:nvPr/>
          </p:nvGrpSpPr>
          <p:grpSpPr>
            <a:xfrm>
              <a:off x="1706687" y="885248"/>
              <a:ext cx="6624736" cy="760692"/>
              <a:chOff x="2617702" y="1272039"/>
              <a:chExt cx="6624736" cy="760692"/>
            </a:xfrm>
          </p:grpSpPr>
          <p:grpSp>
            <p:nvGrpSpPr>
              <p:cNvPr id="31" name="组合 30"/>
              <p:cNvGrpSpPr/>
              <p:nvPr/>
            </p:nvGrpSpPr>
            <p:grpSpPr>
              <a:xfrm>
                <a:off x="3921515" y="1385454"/>
                <a:ext cx="5320923" cy="523565"/>
                <a:chOff x="1617259" y="2411793"/>
                <a:chExt cx="5320923" cy="523565"/>
              </a:xfrm>
            </p:grpSpPr>
            <p:grpSp>
              <p:nvGrpSpPr>
                <p:cNvPr id="46" name="组合 45"/>
                <p:cNvGrpSpPr/>
                <p:nvPr/>
              </p:nvGrpSpPr>
              <p:grpSpPr>
                <a:xfrm>
                  <a:off x="1617259" y="2411793"/>
                  <a:ext cx="847725" cy="523565"/>
                  <a:chOff x="2877373" y="2572391"/>
                  <a:chExt cx="847725" cy="523565"/>
                </a:xfrm>
              </p:grpSpPr>
              <p:sp>
                <p:nvSpPr>
                  <p:cNvPr id="48" name="椭圆 47"/>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9" name="文本框 36"/>
                  <p:cNvSpPr txBox="1"/>
                  <p:nvPr userDrawn="1"/>
                </p:nvSpPr>
                <p:spPr bwMode="auto">
                  <a:xfrm>
                    <a:off x="2877373" y="2572391"/>
                    <a:ext cx="847725" cy="523220"/>
                  </a:xfrm>
                  <a:prstGeom prst="rect">
                    <a:avLst/>
                  </a:prstGeom>
                  <a:noFill/>
                </p:spPr>
                <p:txBody>
                  <a:bodyPr>
                    <a:spAutoFit/>
                  </a:bodyPr>
                  <a:lstStyle/>
                  <a:p>
                    <a:pPr defTabSz="457200" fontAlgn="auto">
                      <a:spcBef>
                        <a:spcPct val="0"/>
                      </a:spcBef>
                      <a:spcAft>
                        <a:spcPct val="0"/>
                      </a:spcAft>
                      <a:defRPr/>
                    </a:pPr>
                    <a:r>
                      <a:rPr lang="en-US" altLang="zh-CN" sz="2800">
                        <a:solidFill>
                          <a:prstClr val="white"/>
                        </a:solidFill>
                        <a:cs typeface="+mn-ea"/>
                        <a:sym typeface="+mn-lt"/>
                      </a:rPr>
                      <a:t>03</a:t>
                    </a:r>
                    <a:endParaRPr lang="zh-CN" altLang="en-US" sz="2800">
                      <a:solidFill>
                        <a:prstClr val="white"/>
                      </a:solidFill>
                      <a:cs typeface="+mn-ea"/>
                      <a:sym typeface="+mn-lt"/>
                    </a:endParaRPr>
                  </a:p>
                </p:txBody>
              </p:sp>
            </p:grpSp>
            <p:cxnSp>
              <p:nvCxnSpPr>
                <p:cNvPr id="47" name="直接连接符 46"/>
                <p:cNvCxnSpPr/>
                <p:nvPr/>
              </p:nvCxnSpPr>
              <p:spPr bwMode="auto">
                <a:xfrm>
                  <a:off x="1948193" y="2909200"/>
                  <a:ext cx="4989989"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37" name="组合 36"/>
              <p:cNvGrpSpPr/>
              <p:nvPr/>
            </p:nvGrpSpPr>
            <p:grpSpPr>
              <a:xfrm>
                <a:off x="2617702" y="1272039"/>
                <a:ext cx="1351097" cy="760692"/>
                <a:chOff x="1354490" y="-129994"/>
                <a:chExt cx="1351097" cy="760692"/>
              </a:xfrm>
            </p:grpSpPr>
            <p:sp>
              <p:nvSpPr>
                <p:cNvPr id="44" name="矩形 43"/>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5" name="文本框 44"/>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（六）</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20" name="组合 19"/>
          <p:cNvGrpSpPr/>
          <p:nvPr/>
        </p:nvGrpSpPr>
        <p:grpSpPr>
          <a:xfrm>
            <a:off x="5146150" y="2966434"/>
            <a:ext cx="1906048" cy="538172"/>
            <a:chOff x="5146150" y="2966434"/>
            <a:chExt cx="1906048" cy="538172"/>
          </a:xfrm>
        </p:grpSpPr>
        <p:sp>
          <p:nvSpPr>
            <p:cNvPr id="34" name="矩形 33"/>
            <p:cNvSpPr/>
            <p:nvPr/>
          </p:nvSpPr>
          <p:spPr>
            <a:xfrm>
              <a:off x="5201238" y="2981386"/>
              <a:ext cx="1795873" cy="523220"/>
            </a:xfrm>
            <a:prstGeom prst="rect">
              <a:avLst/>
            </a:prstGeom>
          </p:spPr>
          <p:txBody>
            <a:bodyPr wrap="square">
              <a:spAutoFit/>
            </a:bodyPr>
            <a:lstStyle/>
            <a:p>
              <a:pPr algn="ctr" defTabSz="913765" eaLnBrk="0" hangingPunct="0">
                <a:defRPr/>
              </a:pPr>
              <a:r>
                <a:rPr lang="zh-CN" altLang="en-US" sz="2800" b="1">
                  <a:solidFill>
                    <a:schemeClr val="accent1"/>
                  </a:solidFill>
                  <a:cs typeface="+mn-ea"/>
                  <a:sym typeface="+mn-lt"/>
                </a:rPr>
                <a:t>警示教育</a:t>
              </a:r>
              <a:endParaRPr lang="zh-CN" altLang="en-US" sz="2800" b="1">
                <a:solidFill>
                  <a:schemeClr val="accent1"/>
                </a:solidFill>
                <a:cs typeface="+mn-ea"/>
                <a:sym typeface="+mn-lt"/>
              </a:endParaRPr>
            </a:p>
          </p:txBody>
        </p:sp>
        <p:sp>
          <p:nvSpPr>
            <p:cNvPr id="19" name="双括号 18"/>
            <p:cNvSpPr/>
            <p:nvPr/>
          </p:nvSpPr>
          <p:spPr bwMode="auto">
            <a:xfrm>
              <a:off x="5146150" y="2966434"/>
              <a:ext cx="1906048" cy="488707"/>
            </a:xfrm>
            <a:prstGeom prst="bracketPair">
              <a:avLst/>
            </a:prstGeom>
            <a:noFill/>
            <a:ln w="2857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23" name="组合 22"/>
          <p:cNvGrpSpPr/>
          <p:nvPr/>
        </p:nvGrpSpPr>
        <p:grpSpPr>
          <a:xfrm>
            <a:off x="985838" y="3522834"/>
            <a:ext cx="3481813" cy="2151038"/>
            <a:chOff x="985838" y="3522834"/>
            <a:chExt cx="3481813" cy="2151038"/>
          </a:xfrm>
        </p:grpSpPr>
        <p:sp>
          <p:nvSpPr>
            <p:cNvPr id="39" name="矩形 38"/>
            <p:cNvSpPr/>
            <p:nvPr/>
          </p:nvSpPr>
          <p:spPr>
            <a:xfrm>
              <a:off x="1276187" y="3522834"/>
              <a:ext cx="3127251" cy="2151038"/>
            </a:xfrm>
            <a:prstGeom prst="rect">
              <a:avLst/>
            </a:prstGeom>
          </p:spPr>
          <p:txBody>
            <a:bodyPr wrap="square">
              <a:spAutoFit/>
            </a:bodyPr>
            <a:lstStyle/>
            <a:p>
              <a:pPr defTabSz="913765" fontAlgn="auto">
                <a:lnSpc>
                  <a:spcPct val="250000"/>
                </a:lnSpc>
                <a:spcBef>
                  <a:spcPct val="0"/>
                </a:spcBef>
                <a:spcAft>
                  <a:spcPct val="0"/>
                </a:spcAft>
                <a:defRPr/>
              </a:pPr>
              <a:r>
                <a:rPr lang="zh-CN" altLang="en-US" sz="1400">
                  <a:solidFill>
                    <a:srgbClr val="929090">
                      <a:lumMod val="10000"/>
                    </a:srgbClr>
                  </a:solidFill>
                  <a:cs typeface="+mn-ea"/>
                  <a:sym typeface="+mn-lt"/>
                </a:rPr>
                <a:t>为切实加强党员干部廉政教育，提高反腐倡廉教育的针对性和实效性，不断增强党员干部廉洁自律意识和筑牢拒腐防变的思想防线</a:t>
              </a:r>
              <a:endParaRPr lang="zh-CN" altLang="en-US" sz="1400">
                <a:solidFill>
                  <a:srgbClr val="929090">
                    <a:lumMod val="10000"/>
                  </a:srgbClr>
                </a:solidFill>
                <a:cs typeface="+mn-ea"/>
                <a:sym typeface="+mn-lt"/>
              </a:endParaRPr>
            </a:p>
          </p:txBody>
        </p:sp>
        <p:sp>
          <p:nvSpPr>
            <p:cNvPr id="51" name="矩形 50"/>
            <p:cNvSpPr/>
            <p:nvPr/>
          </p:nvSpPr>
          <p:spPr bwMode="auto">
            <a:xfrm>
              <a:off x="985838" y="3522834"/>
              <a:ext cx="3481813" cy="2151038"/>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4" name="箭头: 下 53"/>
            <p:cNvSpPr/>
            <p:nvPr/>
          </p:nvSpPr>
          <p:spPr bwMode="auto">
            <a:xfrm>
              <a:off x="1031042" y="3541491"/>
              <a:ext cx="152840" cy="308563"/>
            </a:xfrm>
            <a:prstGeom prst="downArrow">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24" name="组合 23"/>
          <p:cNvGrpSpPr/>
          <p:nvPr/>
        </p:nvGrpSpPr>
        <p:grpSpPr>
          <a:xfrm>
            <a:off x="4722321" y="3518641"/>
            <a:ext cx="3481813" cy="2176850"/>
            <a:chOff x="4722321" y="3518641"/>
            <a:chExt cx="3481813" cy="2176850"/>
          </a:xfrm>
        </p:grpSpPr>
        <p:sp>
          <p:nvSpPr>
            <p:cNvPr id="41" name="矩形 40"/>
            <p:cNvSpPr/>
            <p:nvPr/>
          </p:nvSpPr>
          <p:spPr>
            <a:xfrm>
              <a:off x="4891766" y="3518641"/>
              <a:ext cx="3312368" cy="2151038"/>
            </a:xfrm>
            <a:prstGeom prst="rect">
              <a:avLst/>
            </a:prstGeom>
          </p:spPr>
          <p:txBody>
            <a:bodyPr wrap="square">
              <a:spAutoFit/>
            </a:bodyPr>
            <a:lstStyle/>
            <a:p>
              <a:pPr algn="just" defTabSz="913765">
                <a:lnSpc>
                  <a:spcPct val="250000"/>
                </a:lnSpc>
                <a:defRPr/>
              </a:pPr>
              <a:r>
                <a:rPr lang="zh-CN" altLang="en-US" sz="1400">
                  <a:solidFill>
                    <a:srgbClr val="929090">
                      <a:lumMod val="10000"/>
                    </a:srgbClr>
                  </a:solidFill>
                  <a:cs typeface="+mn-ea"/>
                  <a:sym typeface="+mn-lt"/>
                </a:rPr>
                <a:t>通过邀请专家开展警示教育专题讲座、观看警示教育片、党委书记上廉政专题党课、向干部职工代表赠送廉政书籍等形式，进一步增强警示教育的实效性。</a:t>
              </a:r>
              <a:endParaRPr lang="zh-CN" altLang="en-US" sz="1400">
                <a:solidFill>
                  <a:srgbClr val="929090">
                    <a:lumMod val="10000"/>
                  </a:srgbClr>
                </a:solidFill>
                <a:cs typeface="+mn-ea"/>
                <a:sym typeface="+mn-lt"/>
              </a:endParaRPr>
            </a:p>
          </p:txBody>
        </p:sp>
        <p:sp>
          <p:nvSpPr>
            <p:cNvPr id="52" name="矩形 51"/>
            <p:cNvSpPr/>
            <p:nvPr/>
          </p:nvSpPr>
          <p:spPr bwMode="auto">
            <a:xfrm>
              <a:off x="4722321" y="3544453"/>
              <a:ext cx="3481813" cy="2151038"/>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箭头: 下 54"/>
            <p:cNvSpPr/>
            <p:nvPr/>
          </p:nvSpPr>
          <p:spPr bwMode="auto">
            <a:xfrm>
              <a:off x="4753933" y="3541490"/>
              <a:ext cx="152840" cy="308563"/>
            </a:xfrm>
            <a:prstGeom prst="downArrow">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25" name="组合 24"/>
          <p:cNvGrpSpPr/>
          <p:nvPr/>
        </p:nvGrpSpPr>
        <p:grpSpPr>
          <a:xfrm>
            <a:off x="8458804" y="3541491"/>
            <a:ext cx="2825146" cy="2151038"/>
            <a:chOff x="8458804" y="3541491"/>
            <a:chExt cx="2825146" cy="2151038"/>
          </a:xfrm>
        </p:grpSpPr>
        <p:sp>
          <p:nvSpPr>
            <p:cNvPr id="50" name="文本框 49"/>
            <p:cNvSpPr txBox="1"/>
            <p:nvPr/>
          </p:nvSpPr>
          <p:spPr>
            <a:xfrm>
              <a:off x="8628249" y="3810795"/>
              <a:ext cx="2623195" cy="1612429"/>
            </a:xfrm>
            <a:prstGeom prst="rect">
              <a:avLst/>
            </a:prstGeom>
            <a:noFill/>
          </p:spPr>
          <p:txBody>
            <a:bodyPr wrap="square">
              <a:spAutoFit/>
            </a:bodyPr>
            <a:lstStyle/>
            <a:p>
              <a:pPr>
                <a:lnSpc>
                  <a:spcPct val="250000"/>
                </a:lnSpc>
              </a:pPr>
              <a:r>
                <a:rPr lang="zh-CN" altLang="en-US" sz="1400">
                  <a:solidFill>
                    <a:srgbClr val="929090">
                      <a:lumMod val="10000"/>
                    </a:srgbClr>
                  </a:solidFill>
                  <a:cs typeface="+mn-ea"/>
                </a:rPr>
                <a:t>局段两级共开展警示教育活动</a:t>
              </a:r>
              <a:r>
                <a:rPr lang="en-US" altLang="zh-CN" sz="1400">
                  <a:solidFill>
                    <a:srgbClr val="929090">
                      <a:lumMod val="10000"/>
                    </a:srgbClr>
                  </a:solidFill>
                  <a:cs typeface="+mn-ea"/>
                </a:rPr>
                <a:t>13</a:t>
              </a:r>
              <a:r>
                <a:rPr lang="zh-CN" altLang="en-US" sz="1400">
                  <a:solidFill>
                    <a:srgbClr val="929090">
                      <a:lumMod val="10000"/>
                    </a:srgbClr>
                  </a:solidFill>
                  <a:cs typeface="+mn-ea"/>
                </a:rPr>
                <a:t>次，共</a:t>
              </a:r>
              <a:r>
                <a:rPr lang="en-US" altLang="zh-CN" sz="1400">
                  <a:solidFill>
                    <a:srgbClr val="929090">
                      <a:lumMod val="10000"/>
                    </a:srgbClr>
                  </a:solidFill>
                  <a:cs typeface="+mn-ea"/>
                </a:rPr>
                <a:t>56</a:t>
              </a:r>
              <a:r>
                <a:rPr lang="zh-CN" altLang="en-US" sz="1400">
                  <a:solidFill>
                    <a:srgbClr val="929090">
                      <a:lumMod val="10000"/>
                    </a:srgbClr>
                  </a:solidFill>
                  <a:cs typeface="+mn-ea"/>
                </a:rPr>
                <a:t>余名党员接受洗礼，管理党员数覆盖率已达到</a:t>
              </a:r>
              <a:r>
                <a:rPr lang="en-US" altLang="zh-CN" sz="1400">
                  <a:solidFill>
                    <a:srgbClr val="929090">
                      <a:lumMod val="10000"/>
                    </a:srgbClr>
                  </a:solidFill>
                  <a:cs typeface="+mn-ea"/>
                </a:rPr>
                <a:t>100%</a:t>
              </a:r>
              <a:r>
                <a:rPr lang="zh-CN" altLang="en-US" sz="1400">
                  <a:solidFill>
                    <a:srgbClr val="929090">
                      <a:lumMod val="10000"/>
                    </a:srgbClr>
                  </a:solidFill>
                  <a:cs typeface="+mn-ea"/>
                </a:rPr>
                <a:t>。</a:t>
              </a:r>
              <a:endParaRPr lang="zh-CN" altLang="en-US" sz="1400">
                <a:solidFill>
                  <a:srgbClr val="929090">
                    <a:lumMod val="10000"/>
                  </a:srgbClr>
                </a:solidFill>
                <a:cs typeface="+mn-ea"/>
              </a:endParaRPr>
            </a:p>
          </p:txBody>
        </p:sp>
        <p:sp>
          <p:nvSpPr>
            <p:cNvPr id="53" name="矩形 52"/>
            <p:cNvSpPr/>
            <p:nvPr/>
          </p:nvSpPr>
          <p:spPr bwMode="auto">
            <a:xfrm>
              <a:off x="8458804" y="3541491"/>
              <a:ext cx="2825146" cy="2151038"/>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6" name="箭头: 下 55"/>
            <p:cNvSpPr/>
            <p:nvPr/>
          </p:nvSpPr>
          <p:spPr bwMode="auto">
            <a:xfrm>
              <a:off x="8511580" y="3554615"/>
              <a:ext cx="152840" cy="308563"/>
            </a:xfrm>
            <a:prstGeom prst="downArrow">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Horizontal)">
                                      <p:cBhvr>
                                        <p:cTn id="7" dur="750"/>
                                        <p:tgtEl>
                                          <p:spTgt spid="16"/>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750" fill="hold"/>
                                        <p:tgtEl>
                                          <p:spTgt spid="20"/>
                                        </p:tgtEl>
                                        <p:attrNameLst>
                                          <p:attrName>ppt_w</p:attrName>
                                        </p:attrNameLst>
                                      </p:cBhvr>
                                      <p:tavLst>
                                        <p:tav tm="0">
                                          <p:val>
                                            <p:fltVal val="0"/>
                                          </p:val>
                                        </p:tav>
                                        <p:tav tm="100000">
                                          <p:val>
                                            <p:strVal val="#ppt_w"/>
                                          </p:val>
                                        </p:tav>
                                      </p:tavLst>
                                    </p:anim>
                                    <p:anim calcmode="lin" valueType="num">
                                      <p:cBhvr>
                                        <p:cTn id="12" dur="750" fill="hold"/>
                                        <p:tgtEl>
                                          <p:spTgt spid="20"/>
                                        </p:tgtEl>
                                        <p:attrNameLst>
                                          <p:attrName>ppt_h</p:attrName>
                                        </p:attrNameLst>
                                      </p:cBhvr>
                                      <p:tavLst>
                                        <p:tav tm="0">
                                          <p:val>
                                            <p:fltVal val="0"/>
                                          </p:val>
                                        </p:tav>
                                        <p:tav tm="100000">
                                          <p:val>
                                            <p:strVal val="#ppt_h"/>
                                          </p:val>
                                        </p:tav>
                                      </p:tavLst>
                                    </p:anim>
                                    <p:animEffect transition="in" filter="fade">
                                      <p:cBhvr>
                                        <p:cTn id="13" dur="750"/>
                                        <p:tgtEl>
                                          <p:spTgt spid="20"/>
                                        </p:tgtEl>
                                      </p:cBhvr>
                                    </p:animEffect>
                                  </p:childTnLst>
                                </p:cTn>
                              </p:par>
                            </p:childTnLst>
                          </p:cTn>
                        </p:par>
                        <p:par>
                          <p:cTn id="14" fill="hold" nodeType="afterGroup">
                            <p:stCondLst>
                              <p:cond delay="1500"/>
                            </p:stCondLst>
                            <p:childTnLst>
                              <p:par>
                                <p:cTn id="15" presetID="22" presetClass="entr" presetSubtype="1"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750"/>
                                        <p:tgtEl>
                                          <p:spTgt spid="23"/>
                                        </p:tgtEl>
                                      </p:cBhvr>
                                    </p:animEffect>
                                  </p:childTnLst>
                                </p:cTn>
                              </p:par>
                            </p:childTnLst>
                          </p:cTn>
                        </p:par>
                        <p:par>
                          <p:cTn id="18" fill="hold" nodeType="afterGroup">
                            <p:stCondLst>
                              <p:cond delay="2250"/>
                            </p:stCondLst>
                            <p:childTnLst>
                              <p:par>
                                <p:cTn id="19" presetID="22" presetClass="entr" presetSubtype="1"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750"/>
                                        <p:tgtEl>
                                          <p:spTgt spid="24"/>
                                        </p:tgtEl>
                                      </p:cBhvr>
                                    </p:animEffect>
                                  </p:childTnLst>
                                </p:cTn>
                              </p:par>
                            </p:childTnLst>
                          </p:cTn>
                        </p:par>
                        <p:par>
                          <p:cTn id="22" fill="hold" nodeType="afterGroup">
                            <p:stCondLst>
                              <p:cond delay="3000"/>
                            </p:stCondLst>
                            <p:childTnLst>
                              <p:par>
                                <p:cTn id="23" presetID="22" presetClass="entr" presetSubtype="1"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6" name="组合 15"/>
          <p:cNvGrpSpPr/>
          <p:nvPr/>
        </p:nvGrpSpPr>
        <p:grpSpPr>
          <a:xfrm>
            <a:off x="1993762" y="4956915"/>
            <a:ext cx="2274982" cy="662028"/>
            <a:chOff x="1098711" y="2995263"/>
            <a:chExt cx="2274982" cy="662028"/>
          </a:xfrm>
        </p:grpSpPr>
        <p:sp>
          <p:nvSpPr>
            <p:cNvPr id="45" name="TextBox 20"/>
            <p:cNvSpPr txBox="1"/>
            <p:nvPr/>
          </p:nvSpPr>
          <p:spPr>
            <a:xfrm>
              <a:off x="1246905" y="2995263"/>
              <a:ext cx="1866094" cy="400110"/>
            </a:xfrm>
            <a:prstGeom prst="rect">
              <a:avLst/>
            </a:prstGeom>
            <a:noFill/>
            <a:effectLst/>
          </p:spPr>
          <p:txBody>
            <a:bodyPr wrap="square" rtlCol="0">
              <a:spAutoFit/>
            </a:bodyPr>
            <a:lstStyle/>
            <a:p>
              <a:pPr algn="ctr" fontAlgn="auto">
                <a:spcBef>
                  <a:spcPct val="0"/>
                </a:spcBef>
                <a:spcAft>
                  <a:spcPct val="0"/>
                </a:spcAft>
                <a:defRPr/>
              </a:pPr>
              <a:r>
                <a:rPr lang="zh-CN" altLang="en-US" sz="2000">
                  <a:solidFill>
                    <a:srgbClr val="C00000"/>
                  </a:solidFill>
                  <a:cs typeface="+mn-ea"/>
                  <a:sym typeface="+mn-lt"/>
                </a:rPr>
                <a:t>中国共产党</a:t>
              </a:r>
              <a:endParaRPr lang="en-US" altLang="zh-CN" sz="2000">
                <a:solidFill>
                  <a:srgbClr val="C00000"/>
                </a:solidFill>
                <a:cs typeface="+mn-ea"/>
                <a:sym typeface="+mn-lt"/>
              </a:endParaRPr>
            </a:p>
          </p:txBody>
        </p:sp>
        <p:sp>
          <p:nvSpPr>
            <p:cNvPr id="46" name="TextBox 19"/>
            <p:cNvSpPr txBox="1"/>
            <p:nvPr/>
          </p:nvSpPr>
          <p:spPr>
            <a:xfrm>
              <a:off x="1098711" y="3349514"/>
              <a:ext cx="2274982" cy="307777"/>
            </a:xfrm>
            <a:prstGeom prst="rect">
              <a:avLst/>
            </a:prstGeom>
            <a:noFill/>
            <a:effectLst/>
          </p:spPr>
          <p:txBody>
            <a:bodyPr wrap="none" rtlCol="0">
              <a:spAutoFit/>
            </a:bodyPr>
            <a:lstStyle/>
            <a:p>
              <a:pPr algn="ctr" fontAlgn="auto">
                <a:spcBef>
                  <a:spcPct val="0"/>
                </a:spcBef>
                <a:spcAft>
                  <a:spcPct val="0"/>
                </a:spcAft>
                <a:defRPr/>
              </a:pPr>
              <a:r>
                <a:rPr lang="en-US" altLang="zh-CN" sz="1400">
                  <a:solidFill>
                    <a:srgbClr val="C00000"/>
                  </a:solidFill>
                  <a:cs typeface="+mn-ea"/>
                  <a:sym typeface="+mn-lt"/>
                </a:rPr>
                <a:t>Communist Party of China</a:t>
              </a:r>
              <a:endParaRPr lang="zh-CN" altLang="en-US" sz="1400">
                <a:solidFill>
                  <a:srgbClr val="C00000"/>
                </a:solidFill>
                <a:cs typeface="+mn-ea"/>
                <a:sym typeface="+mn-lt"/>
              </a:endParaRPr>
            </a:p>
          </p:txBody>
        </p:sp>
      </p:grpSp>
      <p:grpSp>
        <p:nvGrpSpPr>
          <p:cNvPr id="2" name="组合 1"/>
          <p:cNvGrpSpPr/>
          <p:nvPr/>
        </p:nvGrpSpPr>
        <p:grpSpPr>
          <a:xfrm>
            <a:off x="2691954" y="1894479"/>
            <a:ext cx="6814442" cy="760692"/>
            <a:chOff x="2570783" y="1916789"/>
            <a:chExt cx="6814442" cy="760692"/>
          </a:xfrm>
        </p:grpSpPr>
        <p:sp>
          <p:nvSpPr>
            <p:cNvPr id="8" name="文本框 7"/>
            <p:cNvSpPr txBox="1"/>
            <p:nvPr/>
          </p:nvSpPr>
          <p:spPr>
            <a:xfrm>
              <a:off x="4532615" y="2004046"/>
              <a:ext cx="4852610"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强化约谈提醒，坚持警钟长鸣</a:t>
              </a:r>
              <a:endParaRPr lang="zh-CN" altLang="en-US" sz="2800" b="1">
                <a:solidFill>
                  <a:schemeClr val="accent1"/>
                </a:solidFill>
                <a:cs typeface="+mn-ea"/>
                <a:sym typeface="+mn-lt"/>
              </a:endParaRPr>
            </a:p>
          </p:txBody>
        </p:sp>
        <p:grpSp>
          <p:nvGrpSpPr>
            <p:cNvPr id="25" name="组合 24"/>
            <p:cNvGrpSpPr/>
            <p:nvPr/>
          </p:nvGrpSpPr>
          <p:grpSpPr>
            <a:xfrm>
              <a:off x="2570783" y="1916789"/>
              <a:ext cx="6624736" cy="760692"/>
              <a:chOff x="2617702" y="1272039"/>
              <a:chExt cx="6624736" cy="760692"/>
            </a:xfrm>
          </p:grpSpPr>
          <p:grpSp>
            <p:nvGrpSpPr>
              <p:cNvPr id="26" name="组合 25"/>
              <p:cNvGrpSpPr/>
              <p:nvPr/>
            </p:nvGrpSpPr>
            <p:grpSpPr>
              <a:xfrm>
                <a:off x="3921515" y="1385454"/>
                <a:ext cx="5320923" cy="523565"/>
                <a:chOff x="1617259" y="2411793"/>
                <a:chExt cx="5320923" cy="523565"/>
              </a:xfrm>
            </p:grpSpPr>
            <p:grpSp>
              <p:nvGrpSpPr>
                <p:cNvPr id="30" name="组合 29"/>
                <p:cNvGrpSpPr/>
                <p:nvPr/>
              </p:nvGrpSpPr>
              <p:grpSpPr>
                <a:xfrm>
                  <a:off x="1617259" y="2411793"/>
                  <a:ext cx="847725" cy="523565"/>
                  <a:chOff x="2877373" y="2572391"/>
                  <a:chExt cx="847725" cy="523565"/>
                </a:xfrm>
              </p:grpSpPr>
              <p:sp>
                <p:nvSpPr>
                  <p:cNvPr id="32" name="椭圆 31"/>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3" name="文本框 36"/>
                  <p:cNvSpPr txBox="1"/>
                  <p:nvPr userDrawn="1"/>
                </p:nvSpPr>
                <p:spPr bwMode="auto">
                  <a:xfrm>
                    <a:off x="2877373" y="2572391"/>
                    <a:ext cx="847725" cy="523220"/>
                  </a:xfrm>
                  <a:prstGeom prst="rect">
                    <a:avLst/>
                  </a:prstGeom>
                  <a:noFill/>
                </p:spPr>
                <p:txBody>
                  <a:bodyPr>
                    <a:spAutoFit/>
                  </a:bodyPr>
                  <a:lstStyle/>
                  <a:p>
                    <a:pPr defTabSz="457200" fontAlgn="auto">
                      <a:spcBef>
                        <a:spcPct val="0"/>
                      </a:spcBef>
                      <a:spcAft>
                        <a:spcPct val="0"/>
                      </a:spcAft>
                      <a:defRPr/>
                    </a:pPr>
                    <a:r>
                      <a:rPr lang="en-US" altLang="zh-CN" sz="2800">
                        <a:solidFill>
                          <a:prstClr val="white"/>
                        </a:solidFill>
                        <a:cs typeface="+mn-ea"/>
                        <a:sym typeface="+mn-lt"/>
                      </a:rPr>
                      <a:t>03</a:t>
                    </a:r>
                    <a:endParaRPr lang="zh-CN" altLang="en-US" sz="2800">
                      <a:solidFill>
                        <a:prstClr val="white"/>
                      </a:solidFill>
                      <a:cs typeface="+mn-ea"/>
                      <a:sym typeface="+mn-lt"/>
                    </a:endParaRPr>
                  </a:p>
                </p:txBody>
              </p:sp>
            </p:grpSp>
            <p:cxnSp>
              <p:nvCxnSpPr>
                <p:cNvPr id="31" name="直接连接符 30"/>
                <p:cNvCxnSpPr/>
                <p:nvPr/>
              </p:nvCxnSpPr>
              <p:spPr bwMode="auto">
                <a:xfrm>
                  <a:off x="1948193" y="2909200"/>
                  <a:ext cx="4989989"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27" name="组合 26"/>
              <p:cNvGrpSpPr/>
              <p:nvPr/>
            </p:nvGrpSpPr>
            <p:grpSpPr>
              <a:xfrm>
                <a:off x="2617702" y="1272039"/>
                <a:ext cx="1351097" cy="760692"/>
                <a:chOff x="1354490" y="-129994"/>
                <a:chExt cx="1351097" cy="760692"/>
              </a:xfrm>
            </p:grpSpPr>
            <p:sp>
              <p:nvSpPr>
                <p:cNvPr id="28" name="矩形 27"/>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9" name="文本框 28"/>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（六）</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17" name="组合 16"/>
          <p:cNvGrpSpPr/>
          <p:nvPr/>
        </p:nvGrpSpPr>
        <p:grpSpPr>
          <a:xfrm>
            <a:off x="4865064" y="3065535"/>
            <a:ext cx="5410575" cy="2719673"/>
            <a:chOff x="5758304" y="3014375"/>
            <a:chExt cx="5410575" cy="2719673"/>
          </a:xfrm>
        </p:grpSpPr>
        <p:sp>
          <p:nvSpPr>
            <p:cNvPr id="47" name="文本框 46"/>
            <p:cNvSpPr txBox="1">
              <a:spLocks noChangeArrowheads="1"/>
            </p:cNvSpPr>
            <p:nvPr/>
          </p:nvSpPr>
          <p:spPr bwMode="auto">
            <a:xfrm>
              <a:off x="6099175" y="3154600"/>
              <a:ext cx="4536504" cy="738615"/>
            </a:xfrm>
            <a:prstGeom prst="rect">
              <a:avLst/>
            </a:prstGeom>
            <a:noFill/>
            <a:ln>
              <a:noFill/>
            </a:ln>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0"/>
                </a:spcBef>
                <a:spcAft>
                  <a:spcPct val="0"/>
                </a:spcAft>
                <a:defRPr/>
              </a:pPr>
              <a:r>
                <a:rPr lang="en-US" altLang="zh-CN" sz="2000">
                  <a:solidFill>
                    <a:srgbClr val="C00000"/>
                  </a:solidFill>
                  <a:cs typeface="+mn-ea"/>
                  <a:sym typeface="+mn-lt"/>
                </a:rPr>
                <a:t>2020</a:t>
              </a:r>
              <a:r>
                <a:rPr lang="zh-CN" altLang="en-US" sz="2000">
                  <a:solidFill>
                    <a:srgbClr val="C00000"/>
                  </a:solidFill>
                  <a:cs typeface="+mn-ea"/>
                  <a:sym typeface="+mn-lt"/>
                </a:rPr>
                <a:t>年领导干部落实党风廉政建设“一岗双责”约谈工作计划</a:t>
              </a:r>
              <a:endParaRPr lang="zh-CN" altLang="en-US" sz="2000">
                <a:solidFill>
                  <a:srgbClr val="C00000"/>
                </a:solidFill>
                <a:cs typeface="+mn-ea"/>
                <a:sym typeface="+mn-lt"/>
              </a:endParaRPr>
            </a:p>
          </p:txBody>
        </p:sp>
        <p:sp>
          <p:nvSpPr>
            <p:cNvPr id="48" name="矩形 47"/>
            <p:cNvSpPr/>
            <p:nvPr/>
          </p:nvSpPr>
          <p:spPr>
            <a:xfrm>
              <a:off x="5932743" y="4070295"/>
              <a:ext cx="5213721" cy="1410451"/>
            </a:xfrm>
            <a:prstGeom prst="rect">
              <a:avLst/>
            </a:prstGeom>
          </p:spPr>
          <p:txBody>
            <a:bodyPr wrap="square">
              <a:spAutoFit/>
            </a:bodyPr>
            <a:lstStyle/>
            <a:p>
              <a:pPr algn="ctr" fontAlgn="auto">
                <a:lnSpc>
                  <a:spcPts val="2100"/>
                </a:lnSpc>
                <a:spcBef>
                  <a:spcPct val="0"/>
                </a:spcBef>
                <a:spcAft>
                  <a:spcPct val="0"/>
                </a:spcAft>
                <a:defRPr/>
              </a:pPr>
              <a:r>
                <a:rPr lang="zh-CN" altLang="en-US" sz="1400">
                  <a:solidFill>
                    <a:srgbClr val="929090">
                      <a:lumMod val="10000"/>
                    </a:srgbClr>
                  </a:solidFill>
                  <a:cs typeface="+mn-ea"/>
                  <a:sym typeface="+mn-lt"/>
                </a:rPr>
                <a:t>明确局党委、各党支部对本单位党风廉政建设负全面领导责任。全局共开展约谈</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次，其中提醒谈话</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次，警示谈话</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次，函询</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次，诫勉谈话</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次；约谈干部职工</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人次，其中处级干部</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人次，科级干部</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人次，一般干部职工</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人次，其他</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人次。</a:t>
              </a:r>
              <a:endParaRPr lang="zh-CN" altLang="en-US" sz="1400">
                <a:solidFill>
                  <a:srgbClr val="929090">
                    <a:lumMod val="10000"/>
                  </a:srgbClr>
                </a:solidFill>
                <a:cs typeface="+mn-ea"/>
                <a:sym typeface="+mn-lt"/>
              </a:endParaRPr>
            </a:p>
          </p:txBody>
        </p:sp>
        <p:sp>
          <p:nvSpPr>
            <p:cNvPr id="35" name="矩形 34"/>
            <p:cNvSpPr/>
            <p:nvPr/>
          </p:nvSpPr>
          <p:spPr bwMode="auto">
            <a:xfrm>
              <a:off x="5758304" y="3014375"/>
              <a:ext cx="5410575" cy="2719673"/>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36" name="直接连接符 35"/>
            <p:cNvCxnSpPr/>
            <p:nvPr/>
          </p:nvCxnSpPr>
          <p:spPr bwMode="auto">
            <a:xfrm>
              <a:off x="6044608" y="3893215"/>
              <a:ext cx="4989989"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pic>
        <p:nvPicPr>
          <p:cNvPr id="38" name="图片 37" descr="图标&#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711" y="2755466"/>
            <a:ext cx="2201449" cy="2201449"/>
          </a:xfrm>
          <a:prstGeom prst="rect">
            <a:avLst/>
          </a:prstGeom>
        </p:spPr>
      </p:pic>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750" fill="hold"/>
                                        <p:tgtEl>
                                          <p:spTgt spid="38"/>
                                        </p:tgtEl>
                                        <p:attrNameLst>
                                          <p:attrName>ppt_w</p:attrName>
                                        </p:attrNameLst>
                                      </p:cBhvr>
                                      <p:tavLst>
                                        <p:tav tm="0">
                                          <p:val>
                                            <p:fltVal val="0"/>
                                          </p:val>
                                        </p:tav>
                                        <p:tav tm="100000">
                                          <p:val>
                                            <p:strVal val="#ppt_w"/>
                                          </p:val>
                                        </p:tav>
                                      </p:tavLst>
                                    </p:anim>
                                    <p:anim calcmode="lin" valueType="num">
                                      <p:cBhvr>
                                        <p:cTn id="12" dur="750" fill="hold"/>
                                        <p:tgtEl>
                                          <p:spTgt spid="38"/>
                                        </p:tgtEl>
                                        <p:attrNameLst>
                                          <p:attrName>ppt_h</p:attrName>
                                        </p:attrNameLst>
                                      </p:cBhvr>
                                      <p:tavLst>
                                        <p:tav tm="0">
                                          <p:val>
                                            <p:fltVal val="0"/>
                                          </p:val>
                                        </p:tav>
                                        <p:tav tm="100000">
                                          <p:val>
                                            <p:strVal val="#ppt_h"/>
                                          </p:val>
                                        </p:tav>
                                      </p:tavLst>
                                    </p:anim>
                                    <p:animEffect transition="in" filter="fade">
                                      <p:cBhvr>
                                        <p:cTn id="13" dur="750"/>
                                        <p:tgtEl>
                                          <p:spTgt spid="38"/>
                                        </p:tgtEl>
                                      </p:cBhvr>
                                    </p:animEffec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750" fill="hold"/>
                                        <p:tgtEl>
                                          <p:spTgt spid="16"/>
                                        </p:tgtEl>
                                        <p:attrNameLst>
                                          <p:attrName>ppt_w</p:attrName>
                                        </p:attrNameLst>
                                      </p:cBhvr>
                                      <p:tavLst>
                                        <p:tav tm="0">
                                          <p:val>
                                            <p:fltVal val="0"/>
                                          </p:val>
                                        </p:tav>
                                        <p:tav tm="100000">
                                          <p:val>
                                            <p:strVal val="#ppt_w"/>
                                          </p:val>
                                        </p:tav>
                                      </p:tavLst>
                                    </p:anim>
                                    <p:anim calcmode="lin" valueType="num">
                                      <p:cBhvr>
                                        <p:cTn id="18" dur="750" fill="hold"/>
                                        <p:tgtEl>
                                          <p:spTgt spid="16"/>
                                        </p:tgtEl>
                                        <p:attrNameLst>
                                          <p:attrName>ppt_h</p:attrName>
                                        </p:attrNameLst>
                                      </p:cBhvr>
                                      <p:tavLst>
                                        <p:tav tm="0">
                                          <p:val>
                                            <p:fltVal val="0"/>
                                          </p:val>
                                        </p:tav>
                                        <p:tav tm="100000">
                                          <p:val>
                                            <p:strVal val="#ppt_h"/>
                                          </p:val>
                                        </p:tav>
                                      </p:tavLst>
                                    </p:anim>
                                    <p:animEffect transition="in" filter="fade">
                                      <p:cBhvr>
                                        <p:cTn id="19" dur="750"/>
                                        <p:tgtEl>
                                          <p:spTgt spid="16"/>
                                        </p:tgtEl>
                                      </p:cBhvr>
                                    </p:animEffect>
                                  </p:childTnLst>
                                </p:cTn>
                              </p:par>
                            </p:childTnLst>
                          </p:cTn>
                        </p:par>
                        <p:par>
                          <p:cTn id="20" fill="hold" nodeType="afterGroup">
                            <p:stCondLst>
                              <p:cond delay="2250"/>
                            </p:stCondLst>
                            <p:childTnLst>
                              <p:par>
                                <p:cTn id="21" presetID="6" presetClass="entr" presetSubtype="1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905891" y="1414934"/>
            <a:ext cx="10350125" cy="749891"/>
            <a:chOff x="958022" y="110015"/>
            <a:chExt cx="10350125" cy="749891"/>
          </a:xfrm>
        </p:grpSpPr>
        <p:grpSp>
          <p:nvGrpSpPr>
            <p:cNvPr id="72" name="组合 71"/>
            <p:cNvGrpSpPr/>
            <p:nvPr/>
          </p:nvGrpSpPr>
          <p:grpSpPr>
            <a:xfrm>
              <a:off x="958022" y="110016"/>
              <a:ext cx="10350125" cy="749890"/>
              <a:chOff x="632546" y="1439803"/>
              <a:chExt cx="9725118" cy="749890"/>
            </a:xfrm>
          </p:grpSpPr>
          <p:sp>
            <p:nvSpPr>
              <p:cNvPr id="104" name="圆角矩形 12"/>
              <p:cNvSpPr/>
              <p:nvPr/>
            </p:nvSpPr>
            <p:spPr>
              <a:xfrm>
                <a:off x="727620" y="1439803"/>
                <a:ext cx="9630044" cy="74989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defRPr/>
                </a:pPr>
                <a:endParaRPr lang="zh-CN" altLang="en-US" sz="1600">
                  <a:solidFill>
                    <a:prstClr val="white"/>
                  </a:solidFill>
                  <a:cs typeface="+mn-ea"/>
                  <a:sym typeface="+mn-lt"/>
                </a:endParaRPr>
              </a:p>
            </p:txBody>
          </p:sp>
          <p:sp>
            <p:nvSpPr>
              <p:cNvPr id="130" name="文本框 129"/>
              <p:cNvSpPr txBox="1"/>
              <p:nvPr/>
            </p:nvSpPr>
            <p:spPr>
              <a:xfrm>
                <a:off x="632546" y="1455450"/>
                <a:ext cx="9630045" cy="584775"/>
              </a:xfrm>
              <a:prstGeom prst="rect">
                <a:avLst/>
              </a:prstGeom>
              <a:noFill/>
            </p:spPr>
            <p:txBody>
              <a:bodyPr wrap="square" rtlCol="0">
                <a:spAutoFit/>
              </a:bodyPr>
              <a:lstStyle/>
              <a:p>
                <a:pPr fontAlgn="auto">
                  <a:spcBef>
                    <a:spcPct val="0"/>
                  </a:spcBef>
                  <a:spcAft>
                    <a:spcPct val="0"/>
                  </a:spcAft>
                  <a:defRPr/>
                </a:pPr>
                <a:r>
                  <a:rPr lang="zh-CN" altLang="en-US" sz="3200" b="1">
                    <a:solidFill>
                      <a:prstClr val="white"/>
                    </a:solidFill>
                    <a:cs typeface="+mn-ea"/>
                    <a:sym typeface="+mn-lt"/>
                  </a:rPr>
                  <a:t>（七）</a:t>
                </a:r>
                <a:endParaRPr lang="zh-CN" altLang="en-US" sz="3200" b="1">
                  <a:solidFill>
                    <a:prstClr val="white"/>
                  </a:solidFill>
                  <a:cs typeface="+mn-ea"/>
                  <a:sym typeface="+mn-lt"/>
                </a:endParaRPr>
              </a:p>
            </p:txBody>
          </p:sp>
        </p:grpSp>
        <p:sp>
          <p:nvSpPr>
            <p:cNvPr id="6" name="文本框 5"/>
            <p:cNvSpPr txBox="1"/>
            <p:nvPr/>
          </p:nvSpPr>
          <p:spPr>
            <a:xfrm>
              <a:off x="2288281" y="110015"/>
              <a:ext cx="8707438" cy="584775"/>
            </a:xfrm>
            <a:prstGeom prst="rect">
              <a:avLst/>
            </a:prstGeom>
            <a:noFill/>
          </p:spPr>
          <p:txBody>
            <a:bodyPr wrap="square" rtlCol="0">
              <a:spAutoFit/>
            </a:bodyPr>
            <a:lstStyle/>
            <a:p>
              <a:pPr fontAlgn="auto">
                <a:spcBef>
                  <a:spcPct val="0"/>
                </a:spcBef>
                <a:spcAft>
                  <a:spcPct val="0"/>
                </a:spcAft>
                <a:defRPr/>
              </a:pPr>
              <a:r>
                <a:rPr lang="zh-CN" altLang="en-US" sz="3200" b="1">
                  <a:solidFill>
                    <a:prstClr val="white"/>
                  </a:solidFill>
                  <a:cs typeface="+mn-ea"/>
                  <a:sym typeface="+mn-lt"/>
                </a:rPr>
                <a:t>突出精准帮扶，脱贫攻坚责任进一步压实</a:t>
              </a:r>
              <a:endParaRPr lang="zh-CN" altLang="en-US" sz="3200" b="1">
                <a:solidFill>
                  <a:prstClr val="white"/>
                </a:solidFill>
                <a:cs typeface="+mn-ea"/>
                <a:sym typeface="+mn-lt"/>
              </a:endParaRPr>
            </a:p>
          </p:txBody>
        </p:sp>
      </p:grpSp>
      <p:grpSp>
        <p:nvGrpSpPr>
          <p:cNvPr id="16" name="组合 15"/>
          <p:cNvGrpSpPr/>
          <p:nvPr/>
        </p:nvGrpSpPr>
        <p:grpSpPr>
          <a:xfrm>
            <a:off x="2786807" y="2524089"/>
            <a:ext cx="6624736" cy="760692"/>
            <a:chOff x="2570783" y="1916789"/>
            <a:chExt cx="6624736" cy="760692"/>
          </a:xfrm>
        </p:grpSpPr>
        <p:sp>
          <p:nvSpPr>
            <p:cNvPr id="8" name="文本框 7"/>
            <p:cNvSpPr txBox="1"/>
            <p:nvPr/>
          </p:nvSpPr>
          <p:spPr>
            <a:xfrm>
              <a:off x="4691962" y="1938750"/>
              <a:ext cx="4152099"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强化领导，组织推动有力</a:t>
              </a:r>
              <a:endParaRPr lang="zh-CN" altLang="en-US" sz="2800" b="1">
                <a:solidFill>
                  <a:schemeClr val="accent1"/>
                </a:solidFill>
                <a:cs typeface="+mn-ea"/>
                <a:sym typeface="+mn-lt"/>
              </a:endParaRPr>
            </a:p>
          </p:txBody>
        </p:sp>
        <p:grpSp>
          <p:nvGrpSpPr>
            <p:cNvPr id="133" name="组合 132"/>
            <p:cNvGrpSpPr/>
            <p:nvPr/>
          </p:nvGrpSpPr>
          <p:grpSpPr>
            <a:xfrm>
              <a:off x="2570783" y="1916789"/>
              <a:ext cx="6624736" cy="760692"/>
              <a:chOff x="2617702" y="1272039"/>
              <a:chExt cx="6624736" cy="760692"/>
            </a:xfrm>
          </p:grpSpPr>
          <p:grpSp>
            <p:nvGrpSpPr>
              <p:cNvPr id="135" name="组合 134"/>
              <p:cNvGrpSpPr/>
              <p:nvPr/>
            </p:nvGrpSpPr>
            <p:grpSpPr>
              <a:xfrm>
                <a:off x="3938935" y="1385799"/>
                <a:ext cx="5303503" cy="523220"/>
                <a:chOff x="1634679" y="2412138"/>
                <a:chExt cx="5303503" cy="523220"/>
              </a:xfrm>
            </p:grpSpPr>
            <p:grpSp>
              <p:nvGrpSpPr>
                <p:cNvPr id="139" name="组合 138"/>
                <p:cNvGrpSpPr/>
                <p:nvPr/>
              </p:nvGrpSpPr>
              <p:grpSpPr>
                <a:xfrm>
                  <a:off x="1634679" y="2412138"/>
                  <a:ext cx="898362" cy="523220"/>
                  <a:chOff x="2894793" y="2572736"/>
                  <a:chExt cx="898362" cy="523220"/>
                </a:xfrm>
              </p:grpSpPr>
              <p:sp>
                <p:nvSpPr>
                  <p:cNvPr id="141" name="椭圆 140"/>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2" name="文本框 36"/>
                  <p:cNvSpPr txBox="1"/>
                  <p:nvPr userDrawn="1"/>
                </p:nvSpPr>
                <p:spPr bwMode="auto">
                  <a:xfrm>
                    <a:off x="2945430" y="2572736"/>
                    <a:ext cx="847725" cy="523220"/>
                  </a:xfrm>
                  <a:prstGeom prst="rect">
                    <a:avLst/>
                  </a:prstGeom>
                  <a:noFill/>
                </p:spPr>
                <p:txBody>
                  <a:bodyPr>
                    <a:spAutoFit/>
                  </a:bodyPr>
                  <a:lstStyle/>
                  <a:p>
                    <a:pPr defTabSz="457200" fontAlgn="auto">
                      <a:spcBef>
                        <a:spcPct val="0"/>
                      </a:spcBef>
                      <a:spcAft>
                        <a:spcPct val="0"/>
                      </a:spcAft>
                      <a:defRPr/>
                    </a:pPr>
                    <a:r>
                      <a:rPr lang="en-US" altLang="zh-CN" sz="2800">
                        <a:solidFill>
                          <a:prstClr val="white"/>
                        </a:solidFill>
                        <a:cs typeface="+mn-ea"/>
                        <a:sym typeface="+mn-lt"/>
                      </a:rPr>
                      <a:t>1</a:t>
                    </a:r>
                    <a:endParaRPr lang="zh-CN" altLang="en-US" sz="2800">
                      <a:solidFill>
                        <a:prstClr val="white"/>
                      </a:solidFill>
                      <a:cs typeface="+mn-ea"/>
                      <a:sym typeface="+mn-lt"/>
                    </a:endParaRPr>
                  </a:p>
                </p:txBody>
              </p:sp>
            </p:grpSp>
            <p:cxnSp>
              <p:nvCxnSpPr>
                <p:cNvPr id="140" name="直接连接符 139"/>
                <p:cNvCxnSpPr/>
                <p:nvPr/>
              </p:nvCxnSpPr>
              <p:spPr bwMode="auto">
                <a:xfrm>
                  <a:off x="1948193" y="2909200"/>
                  <a:ext cx="4989989"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136" name="组合 135"/>
              <p:cNvGrpSpPr/>
              <p:nvPr/>
            </p:nvGrpSpPr>
            <p:grpSpPr>
              <a:xfrm>
                <a:off x="2617702" y="1272039"/>
                <a:ext cx="1351097" cy="760692"/>
                <a:chOff x="1354490" y="-129994"/>
                <a:chExt cx="1351097" cy="760692"/>
              </a:xfrm>
            </p:grpSpPr>
            <p:sp>
              <p:nvSpPr>
                <p:cNvPr id="137" name="矩形 136"/>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8" name="文本框 137"/>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（七）</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23" name="组合 22"/>
          <p:cNvGrpSpPr/>
          <p:nvPr/>
        </p:nvGrpSpPr>
        <p:grpSpPr>
          <a:xfrm>
            <a:off x="1017024" y="3476336"/>
            <a:ext cx="10248941" cy="2328929"/>
            <a:chOff x="1017024" y="3476336"/>
            <a:chExt cx="10248941" cy="2328929"/>
          </a:xfrm>
        </p:grpSpPr>
        <p:grpSp>
          <p:nvGrpSpPr>
            <p:cNvPr id="18" name="组合 17"/>
            <p:cNvGrpSpPr/>
            <p:nvPr/>
          </p:nvGrpSpPr>
          <p:grpSpPr>
            <a:xfrm>
              <a:off x="1183265" y="4023374"/>
              <a:ext cx="9916458" cy="1680556"/>
              <a:chOff x="1187112" y="3952877"/>
              <a:chExt cx="9916458" cy="1680556"/>
            </a:xfrm>
          </p:grpSpPr>
          <p:sp>
            <p:nvSpPr>
              <p:cNvPr id="134" name="矩形 133"/>
              <p:cNvSpPr/>
              <p:nvPr/>
            </p:nvSpPr>
            <p:spPr>
              <a:xfrm>
                <a:off x="1348063" y="3952877"/>
                <a:ext cx="9755507" cy="1680556"/>
              </a:xfrm>
              <a:prstGeom prst="rect">
                <a:avLst/>
              </a:prstGeom>
            </p:spPr>
            <p:txBody>
              <a:bodyPr wrap="square" lIns="105571" tIns="52784" rIns="105571" bIns="52784">
                <a:spAutoFit/>
              </a:bodyPr>
              <a:lstStyle/>
              <a:p>
                <a:pPr fontAlgn="auto">
                  <a:lnSpc>
                    <a:spcPct val="150000"/>
                  </a:lnSpc>
                  <a:spcBef>
                    <a:spcPct val="0"/>
                  </a:spcBef>
                  <a:spcAft>
                    <a:spcPct val="0"/>
                  </a:spcAft>
                  <a:buClr>
                    <a:srgbClr val="C00000"/>
                  </a:buClr>
                  <a:defRPr/>
                </a:pPr>
                <a:r>
                  <a:rPr lang="zh-CN" altLang="en-US" sz="1400">
                    <a:solidFill>
                      <a:srgbClr val="929090">
                        <a:lumMod val="10000"/>
                      </a:srgbClr>
                    </a:solidFill>
                    <a:cs typeface="+mn-ea"/>
                    <a:sym typeface="+mn-lt"/>
                  </a:rPr>
                  <a:t>局党委坚持结果导向，始终聚焦脱贫攻坚这一政治任务，定期研究脱贫攻坚工作，先后</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次召开脱贫攻坚专题会议布置局系统脱贫攻坚工作任务。</a:t>
                </a:r>
                <a:endParaRPr lang="en-US" altLang="zh-CN" sz="1400">
                  <a:solidFill>
                    <a:srgbClr val="929090">
                      <a:lumMod val="10000"/>
                    </a:srgbClr>
                  </a:solidFill>
                  <a:cs typeface="+mn-ea"/>
                  <a:sym typeface="+mn-lt"/>
                </a:endParaRPr>
              </a:p>
              <a:p>
                <a:pPr fontAlgn="auto">
                  <a:lnSpc>
                    <a:spcPct val="150000"/>
                  </a:lnSpc>
                  <a:spcBef>
                    <a:spcPct val="0"/>
                  </a:spcBef>
                  <a:spcAft>
                    <a:spcPct val="0"/>
                  </a:spcAft>
                  <a:buClr>
                    <a:srgbClr val="C00000"/>
                  </a:buClr>
                  <a:defRPr/>
                </a:pPr>
                <a:r>
                  <a:rPr lang="zh-CN" altLang="en-US" sz="1400">
                    <a:solidFill>
                      <a:srgbClr val="929090">
                        <a:lumMod val="10000"/>
                      </a:srgbClr>
                    </a:solidFill>
                    <a:cs typeface="+mn-ea"/>
                    <a:sym typeface="+mn-lt"/>
                  </a:rPr>
                  <a:t>通过目标任务分解，落实包保责任，每月调度脱贫攻坚工作进展情况，确保各帮扶点工作节奏不缓、任务不落。局党委班子成员先后到各驻村帮扶点开展脱贫攻坚调研走访</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次，研究帮助解决实际困难</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个。</a:t>
                </a:r>
                <a:endParaRPr lang="en-US" altLang="zh-CN" sz="1400">
                  <a:solidFill>
                    <a:srgbClr val="929090">
                      <a:lumMod val="10000"/>
                    </a:srgbClr>
                  </a:solidFill>
                  <a:cs typeface="+mn-ea"/>
                  <a:sym typeface="+mn-lt"/>
                </a:endParaRPr>
              </a:p>
              <a:p>
                <a:pPr fontAlgn="auto">
                  <a:lnSpc>
                    <a:spcPct val="150000"/>
                  </a:lnSpc>
                  <a:spcBef>
                    <a:spcPct val="0"/>
                  </a:spcBef>
                  <a:spcAft>
                    <a:spcPct val="0"/>
                  </a:spcAft>
                  <a:buClr>
                    <a:srgbClr val="C00000"/>
                  </a:buClr>
                  <a:defRPr/>
                </a:pPr>
                <a:r>
                  <a:rPr lang="zh-CN" altLang="en-US" sz="1400">
                    <a:solidFill>
                      <a:srgbClr val="929090">
                        <a:lumMod val="10000"/>
                      </a:srgbClr>
                    </a:solidFill>
                    <a:cs typeface="+mn-ea"/>
                    <a:sym typeface="+mn-lt"/>
                  </a:rPr>
                  <a:t>对扶贫领域资金使用情况进行监督核实</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次，释放常态化监督执纪的强烈信号，确保驻村干部将帮扶工作落细落实。</a:t>
                </a:r>
                <a:endParaRPr lang="zh-CN" altLang="en-US" sz="1400">
                  <a:solidFill>
                    <a:srgbClr val="929090">
                      <a:lumMod val="10000"/>
                    </a:srgbClr>
                  </a:solidFill>
                  <a:cs typeface="+mn-ea"/>
                  <a:sym typeface="+mn-lt"/>
                </a:endParaRPr>
              </a:p>
            </p:txBody>
          </p:sp>
          <p:sp>
            <p:nvSpPr>
              <p:cNvPr id="17" name="椭圆 16"/>
              <p:cNvSpPr/>
              <p:nvPr/>
            </p:nvSpPr>
            <p:spPr bwMode="auto">
              <a:xfrm>
                <a:off x="1187112" y="4077072"/>
                <a:ext cx="183439" cy="183439"/>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5" name="椭圆 144"/>
              <p:cNvSpPr/>
              <p:nvPr/>
            </p:nvSpPr>
            <p:spPr bwMode="auto">
              <a:xfrm>
                <a:off x="1187112" y="4745168"/>
                <a:ext cx="183439" cy="183439"/>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46" name="矩形 145"/>
            <p:cNvSpPr/>
            <p:nvPr/>
          </p:nvSpPr>
          <p:spPr bwMode="auto">
            <a:xfrm>
              <a:off x="1017024" y="3476336"/>
              <a:ext cx="10248941" cy="2328929"/>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22" name="组合 21"/>
            <p:cNvGrpSpPr/>
            <p:nvPr/>
          </p:nvGrpSpPr>
          <p:grpSpPr>
            <a:xfrm>
              <a:off x="1530292" y="3539482"/>
              <a:ext cx="9013564" cy="523220"/>
              <a:chOff x="1530292" y="3539482"/>
              <a:chExt cx="9013564" cy="523220"/>
            </a:xfrm>
          </p:grpSpPr>
          <p:sp>
            <p:nvSpPr>
              <p:cNvPr id="144" name="文本框 143"/>
              <p:cNvSpPr txBox="1"/>
              <p:nvPr/>
            </p:nvSpPr>
            <p:spPr>
              <a:xfrm>
                <a:off x="4383801" y="3539482"/>
                <a:ext cx="3430747"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节奏不缓，任务不落</a:t>
                </a:r>
                <a:endParaRPr lang="zh-CN" altLang="en-US" sz="2800" b="1">
                  <a:solidFill>
                    <a:schemeClr val="accent1"/>
                  </a:solidFill>
                  <a:cs typeface="+mn-ea"/>
                  <a:sym typeface="+mn-lt"/>
                </a:endParaRPr>
              </a:p>
            </p:txBody>
          </p:sp>
          <p:grpSp>
            <p:nvGrpSpPr>
              <p:cNvPr id="21" name="组合 20"/>
              <p:cNvGrpSpPr/>
              <p:nvPr/>
            </p:nvGrpSpPr>
            <p:grpSpPr>
              <a:xfrm>
                <a:off x="1530292" y="3767757"/>
                <a:ext cx="9013564" cy="0"/>
                <a:chOff x="1530292" y="3767757"/>
                <a:chExt cx="9013564" cy="0"/>
              </a:xfrm>
            </p:grpSpPr>
            <p:cxnSp>
              <p:nvCxnSpPr>
                <p:cNvPr id="20" name="直接箭头连接符 19"/>
                <p:cNvCxnSpPr/>
                <p:nvPr/>
              </p:nvCxnSpPr>
              <p:spPr bwMode="auto">
                <a:xfrm>
                  <a:off x="1530292" y="3767757"/>
                  <a:ext cx="2264627" cy="0"/>
                </a:xfrm>
                <a:prstGeom prst="straightConnector1">
                  <a:avLst/>
                </a:prstGeom>
                <a:solidFill>
                  <a:schemeClr val="accent1"/>
                </a:solidFill>
                <a:ln w="28575" cap="flat" cmpd="sng" algn="ctr">
                  <a:solidFill>
                    <a:schemeClr val="accent1"/>
                  </a:solidFill>
                  <a:prstDash val="solid"/>
                  <a:round/>
                  <a:headEnd type="none" w="med" len="med"/>
                  <a:tailEnd type="triangle"/>
                </a:ln>
              </p:spPr>
            </p:cxnSp>
            <p:cxnSp>
              <p:nvCxnSpPr>
                <p:cNvPr id="147" name="直接箭头连接符 146"/>
                <p:cNvCxnSpPr/>
                <p:nvPr/>
              </p:nvCxnSpPr>
              <p:spPr bwMode="auto">
                <a:xfrm flipH="1">
                  <a:off x="8279229" y="3767757"/>
                  <a:ext cx="2264627" cy="0"/>
                </a:xfrm>
                <a:prstGeom prst="straightConnector1">
                  <a:avLst/>
                </a:prstGeom>
                <a:solidFill>
                  <a:schemeClr val="accent1"/>
                </a:solidFill>
                <a:ln w="28575" cap="flat" cmpd="sng" algn="ctr">
                  <a:solidFill>
                    <a:schemeClr val="accent1"/>
                  </a:solidFill>
                  <a:prstDash val="solid"/>
                  <a:round/>
                  <a:headEnd type="none" w="med" len="med"/>
                  <a:tailEnd type="triangle"/>
                </a:ln>
              </p:spPr>
            </p:cxnSp>
          </p:grpSp>
        </p:gr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nodeType="afterGroup">
                            <p:stCondLst>
                              <p:cond delay="75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750"/>
                                        <p:tgtEl>
                                          <p:spTgt spid="16"/>
                                        </p:tgtEl>
                                      </p:cBhvr>
                                    </p:animEffect>
                                  </p:childTnLst>
                                </p:cTn>
                              </p:par>
                            </p:childTnLst>
                          </p:cTn>
                        </p:par>
                        <p:par>
                          <p:cTn id="12" fill="hold" nodeType="afterGroup">
                            <p:stCondLst>
                              <p:cond delay="1500"/>
                            </p:stCondLst>
                            <p:childTnLst>
                              <p:par>
                                <p:cTn id="13" presetID="6" presetClass="entr" presetSubtype="32"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out)">
                                      <p:cBhvr>
                                        <p:cTn id="15"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4514" y="1961354"/>
            <a:ext cx="4977890" cy="4977890"/>
          </a:xfrm>
          <a:prstGeom prst="rect">
            <a:avLst/>
          </a:prstGeom>
        </p:spPr>
      </p:pic>
      <p:grpSp>
        <p:nvGrpSpPr>
          <p:cNvPr id="34" name="组合 33"/>
          <p:cNvGrpSpPr/>
          <p:nvPr/>
        </p:nvGrpSpPr>
        <p:grpSpPr>
          <a:xfrm>
            <a:off x="0" y="0"/>
            <a:ext cx="12198350" cy="2036774"/>
            <a:chExt cx="12198350" cy="2036774"/>
          </a:xfrm>
        </p:grpSpPr>
        <p:sp>
          <p:nvSpPr>
            <p:cNvPr id="31" name="矩形 30"/>
            <p:cNvSpPr/>
            <p:nvPr/>
          </p:nvSpPr>
          <p:spPr bwMode="auto">
            <a:xfrm>
              <a:off x="0" y="0"/>
              <a:ext cx="12198350" cy="2036774"/>
            </a:xfrm>
            <a:prstGeom prst="rect">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字体视界-NEW魏碑体" panose="02010601030101010101" pitchFamily="2" charset="-122"/>
                <a:ea typeface="字体视界-NEW魏碑体" panose="02010601030101010101" pitchFamily="2" charset="-122"/>
              </a:endParaRPr>
            </a:p>
          </p:txBody>
        </p:sp>
        <p:sp>
          <p:nvSpPr>
            <p:cNvPr id="4" name="TextBox 44"/>
            <p:cNvSpPr txBox="1"/>
            <p:nvPr/>
          </p:nvSpPr>
          <p:spPr>
            <a:xfrm>
              <a:off x="3810723" y="761025"/>
              <a:ext cx="4576903" cy="1200329"/>
            </a:xfrm>
            <a:prstGeom prst="rect">
              <a:avLst/>
            </a:prstGeom>
            <a:noFill/>
          </p:spPr>
          <p:txBody>
            <a:bodyPr wrap="square" rtlCol="0">
              <a:spAutoFit/>
            </a:bodyPr>
            <a:lstStyle/>
            <a:p>
              <a:pPr algn="ctr">
                <a:defRPr/>
              </a:pPr>
              <a:r>
                <a:rPr lang="zh-CN" altLang="en-US" sz="7200" b="1">
                  <a:solidFill>
                    <a:schemeClr val="accent3"/>
                  </a:solidFill>
                  <a:latin typeface="字体视界-NEW魏碑体" panose="02010601030101010101" pitchFamily="2" charset="-122"/>
                  <a:ea typeface="字体视界-NEW魏碑体" panose="02010601030101010101" pitchFamily="2" charset="-122"/>
                  <a:cs typeface="+mn-ea"/>
                  <a:sym typeface="+mn-lt"/>
                </a:rPr>
                <a:t>目录</a:t>
              </a:r>
              <a:r>
                <a:rPr lang="en-US" sz="4000" b="1">
                  <a:solidFill>
                    <a:schemeClr val="accent3"/>
                  </a:solidFill>
                  <a:latin typeface="字体视界-NEW魏碑体" panose="02010601030101010101" pitchFamily="2" charset="-122"/>
                  <a:ea typeface="字体视界-NEW魏碑体" panose="02010601030101010101" pitchFamily="2" charset="-122"/>
                  <a:cs typeface="+mn-ea"/>
                  <a:sym typeface="+mn-lt"/>
                </a:rPr>
                <a:t>CONTENT</a:t>
              </a:r>
              <a:endParaRPr lang="en-US" sz="4000" b="1">
                <a:solidFill>
                  <a:schemeClr val="accent3"/>
                </a:solidFill>
                <a:latin typeface="字体视界-NEW魏碑体" panose="02010601030101010101" pitchFamily="2" charset="-122"/>
                <a:ea typeface="字体视界-NEW魏碑体" panose="02010601030101010101" pitchFamily="2" charset="-122"/>
                <a:cs typeface="+mn-ea"/>
                <a:sym typeface="+mn-lt"/>
              </a:endParaRPr>
            </a:p>
          </p:txBody>
        </p:sp>
      </p:grpSp>
      <p:grpSp>
        <p:nvGrpSpPr>
          <p:cNvPr id="36" name="组合 35"/>
          <p:cNvGrpSpPr/>
          <p:nvPr/>
        </p:nvGrpSpPr>
        <p:grpSpPr>
          <a:xfrm>
            <a:off x="0" y="5734050"/>
            <a:ext cx="12198350" cy="1123950"/>
            <a:chOff x="0" y="5734050"/>
            <a:chExt cx="12198350" cy="1123950"/>
          </a:xfrm>
        </p:grpSpPr>
        <p:sp>
          <p:nvSpPr>
            <p:cNvPr id="24" name="矩形 23"/>
            <p:cNvSpPr/>
            <p:nvPr/>
          </p:nvSpPr>
          <p:spPr bwMode="auto">
            <a:xfrm>
              <a:off x="0" y="5734050"/>
              <a:ext cx="12198350" cy="1123950"/>
            </a:xfrm>
            <a:prstGeom prst="rect">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字体视界-NEW魏碑体" panose="02010601030101010101" pitchFamily="2" charset="-122"/>
                <a:ea typeface="字体视界-NEW魏碑体" panose="02010601030101010101" pitchFamily="2" charset="-122"/>
              </a:endParaRPr>
            </a:p>
          </p:txBody>
        </p:sp>
        <p:sp>
          <p:nvSpPr>
            <p:cNvPr id="5" name="TextBox 20"/>
            <p:cNvSpPr txBox="1"/>
            <p:nvPr/>
          </p:nvSpPr>
          <p:spPr>
            <a:xfrm>
              <a:off x="2655082" y="6065192"/>
              <a:ext cx="6888187" cy="646331"/>
            </a:xfrm>
            <a:prstGeom prst="rect">
              <a:avLst/>
            </a:prstGeom>
            <a:noFill/>
            <a:effectLst/>
          </p:spPr>
          <p:txBody>
            <a:bodyPr wrap="square" rtlCol="0">
              <a:spAutoFit/>
            </a:bodyPr>
            <a:lstStyle/>
            <a:p>
              <a:pPr algn="dist" fontAlgn="auto">
                <a:spcBef>
                  <a:spcPct val="0"/>
                </a:spcBef>
                <a:spcAft>
                  <a:spcPct val="0"/>
                </a:spcAft>
                <a:defRPr/>
              </a:pPr>
              <a:r>
                <a:rPr lang="zh-CN" altLang="en-US" sz="3600">
                  <a:solidFill>
                    <a:schemeClr val="accent3"/>
                  </a:solidFill>
                  <a:latin typeface="字体视界-NEW魏碑体" panose="02010601030101010101" pitchFamily="2" charset="-122"/>
                  <a:ea typeface="字体视界-NEW魏碑体" panose="02010601030101010101" pitchFamily="2" charset="-122"/>
                  <a:cs typeface="+mn-ea"/>
                  <a:sym typeface="+mn-lt"/>
                </a:rPr>
                <a:t>在这里输入您的党支部名称</a:t>
              </a:r>
              <a:endParaRPr lang="zh-CN" altLang="en-US" sz="3600">
                <a:solidFill>
                  <a:schemeClr val="accent3"/>
                </a:solidFill>
                <a:latin typeface="字体视界-NEW魏碑体" panose="02010601030101010101" pitchFamily="2" charset="-122"/>
                <a:ea typeface="字体视界-NEW魏碑体" panose="02010601030101010101" pitchFamily="2" charset="-122"/>
                <a:cs typeface="+mn-ea"/>
                <a:sym typeface="+mn-lt"/>
              </a:endParaRPr>
            </a:p>
          </p:txBody>
        </p:sp>
      </p:grpSp>
      <p:grpSp>
        <p:nvGrpSpPr>
          <p:cNvPr id="35" name="组合 34"/>
          <p:cNvGrpSpPr/>
          <p:nvPr/>
        </p:nvGrpSpPr>
        <p:grpSpPr>
          <a:xfrm>
            <a:off x="1344386" y="2674159"/>
            <a:ext cx="5419706" cy="2548785"/>
            <a:chOff x="1344386" y="2674159"/>
            <a:chExt cx="5419706" cy="2548785"/>
          </a:xfrm>
        </p:grpSpPr>
        <p:grpSp>
          <p:nvGrpSpPr>
            <p:cNvPr id="7" name="组合 6"/>
            <p:cNvGrpSpPr/>
            <p:nvPr/>
          </p:nvGrpSpPr>
          <p:grpSpPr>
            <a:xfrm>
              <a:off x="1466973" y="2674159"/>
              <a:ext cx="4758597" cy="2546201"/>
              <a:chOff x="1822467" y="2439205"/>
              <a:chExt cx="4758597" cy="2546201"/>
            </a:xfrm>
          </p:grpSpPr>
          <p:sp>
            <p:nvSpPr>
              <p:cNvPr id="9" name="Freeform 11"/>
              <p:cNvSpPr/>
              <p:nvPr/>
            </p:nvSpPr>
            <p:spPr bwMode="auto">
              <a:xfrm>
                <a:off x="1822467" y="2439205"/>
                <a:ext cx="668870" cy="84534"/>
              </a:xfrm>
              <a:custGeom>
                <a:gdLst>
                  <a:gd name="T0" fmla="*/ 111 w 1156"/>
                  <a:gd name="T1" fmla="*/ 0 h 142"/>
                  <a:gd name="T2" fmla="*/ 1045 w 1156"/>
                  <a:gd name="T3" fmla="*/ 0 h 142"/>
                  <a:gd name="T4" fmla="*/ 1156 w 1156"/>
                  <a:gd name="T5" fmla="*/ 142 h 142"/>
                  <a:gd name="T6" fmla="*/ 0 w 1156"/>
                  <a:gd name="T7" fmla="*/ 142 h 142"/>
                  <a:gd name="T8" fmla="*/ 111 w 1156"/>
                  <a:gd name="T9" fmla="*/ 0 h 142"/>
                </a:gd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a:noFill/>
              </a:ln>
            </p:spPr>
            <p:txBody>
              <a:bodyPr lIns="68562" tIns="34281" rIns="68562" bIns="34281"/>
              <a:lstStyle/>
              <a:p>
                <a:pPr fontAlgn="auto">
                  <a:spcBef>
                    <a:spcPct val="0"/>
                  </a:spcBef>
                  <a:spcAft>
                    <a:spcPct val="0"/>
                  </a:spcAft>
                  <a:defRPr/>
                </a:pPr>
                <a:endParaRPr lang="zh-CN" altLang="en-US" sz="2000">
                  <a:solidFill>
                    <a:srgbClr val="000000"/>
                  </a:solidFill>
                  <a:effectLst>
                    <a:outerShdw blurRad="38100" dist="38100" dir="2700000" algn="tl">
                      <a:srgbClr val="000000">
                        <a:alpha val="43137"/>
                      </a:srgbClr>
                    </a:outerShdw>
                  </a:effectLst>
                  <a:latin typeface="字体视界-NEW魏碑体" panose="02010601030101010101" pitchFamily="2" charset="-122"/>
                  <a:ea typeface="字体视界-NEW魏碑体" panose="02010601030101010101" pitchFamily="2" charset="-122"/>
                  <a:cs typeface="+mn-ea"/>
                  <a:sym typeface="+mn-lt"/>
                </a:endParaRPr>
              </a:p>
            </p:txBody>
          </p:sp>
          <p:sp>
            <p:nvSpPr>
              <p:cNvPr id="11" name="Rectangle 12"/>
              <p:cNvSpPr>
                <a:spLocks noChangeArrowheads="1"/>
              </p:cNvSpPr>
              <p:nvPr/>
            </p:nvSpPr>
            <p:spPr bwMode="auto">
              <a:xfrm>
                <a:off x="1886736" y="2439206"/>
                <a:ext cx="540333" cy="553640"/>
              </a:xfrm>
              <a:prstGeom prst="rect">
                <a:avLst/>
              </a:prstGeom>
              <a:solidFill>
                <a:srgbClr val="C0000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endParaRPr lang="zh-CN" altLang="en-US" sz="2000">
                  <a:solidFill>
                    <a:srgbClr val="000000"/>
                  </a:solidFill>
                  <a:effectLst>
                    <a:outerShdw blurRad="38100" dist="38100" dir="2700000" algn="tl">
                      <a:srgbClr val="000000">
                        <a:alpha val="43137"/>
                      </a:srgbClr>
                    </a:outerShdw>
                  </a:effectLst>
                  <a:latin typeface="字体视界-NEW魏碑体" panose="02010601030101010101" pitchFamily="2" charset="-122"/>
                  <a:ea typeface="字体视界-NEW魏碑体" panose="02010601030101010101" pitchFamily="2" charset="-122"/>
                  <a:cs typeface="+mn-ea"/>
                  <a:sym typeface="+mn-lt"/>
                </a:endParaRPr>
              </a:p>
            </p:txBody>
          </p:sp>
          <p:sp>
            <p:nvSpPr>
              <p:cNvPr id="12" name="TextBox 105"/>
              <p:cNvSpPr txBox="1">
                <a:spLocks noChangeArrowheads="1"/>
              </p:cNvSpPr>
              <p:nvPr/>
            </p:nvSpPr>
            <p:spPr bwMode="auto">
              <a:xfrm>
                <a:off x="2755272" y="2552315"/>
                <a:ext cx="3748426" cy="5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en-US" altLang="zh-CN" sz="2800" spc="300">
                    <a:solidFill>
                      <a:srgbClr val="C00000"/>
                    </a:solidFill>
                    <a:latin typeface="字体视界-NEW魏碑体" panose="02010601030101010101" pitchFamily="2" charset="-122"/>
                    <a:ea typeface="字体视界-NEW魏碑体" panose="02010601030101010101" pitchFamily="2" charset="-122"/>
                    <a:cs typeface="+mn-ea"/>
                    <a:sym typeface="+mn-lt"/>
                  </a:rPr>
                  <a:t>2020</a:t>
                </a:r>
                <a:r>
                  <a:rPr lang="zh-CN" altLang="en-US" sz="2800" spc="300">
                    <a:solidFill>
                      <a:srgbClr val="C00000"/>
                    </a:solidFill>
                    <a:latin typeface="字体视界-NEW魏碑体" panose="02010601030101010101" pitchFamily="2" charset="-122"/>
                    <a:ea typeface="字体视界-NEW魏碑体" panose="02010601030101010101" pitchFamily="2" charset="-122"/>
                    <a:cs typeface="+mn-ea"/>
                    <a:sym typeface="+mn-lt"/>
                  </a:rPr>
                  <a:t>年工作完成情况</a:t>
                </a:r>
                <a:endParaRPr lang="zh-CN" altLang="en-US" sz="2800" spc="30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13" name="TextBox 106"/>
              <p:cNvSpPr txBox="1">
                <a:spLocks noChangeArrowheads="1"/>
              </p:cNvSpPr>
              <p:nvPr/>
            </p:nvSpPr>
            <p:spPr bwMode="auto">
              <a:xfrm>
                <a:off x="1967667" y="2471352"/>
                <a:ext cx="329221"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r>
                  <a:rPr lang="en-US" altLang="zh-CN" sz="3200" b="1">
                    <a:solidFill>
                      <a:srgbClr val="FFFFFF"/>
                    </a:solidFill>
                    <a:effectLst>
                      <a:outerShdw blurRad="38100" dist="38100" dir="2700000" algn="tl">
                        <a:srgbClr val="000000">
                          <a:alpha val="43137"/>
                        </a:srgbClr>
                      </a:outerShdw>
                    </a:effectLst>
                    <a:latin typeface="字体视界-NEW魏碑体" panose="02010601030101010101" pitchFamily="2" charset="-122"/>
                    <a:ea typeface="字体视界-NEW魏碑体" panose="02010601030101010101" pitchFamily="2" charset="-122"/>
                    <a:cs typeface="+mn-ea"/>
                    <a:sym typeface="+mn-lt"/>
                  </a:rPr>
                  <a:t>1</a:t>
                </a:r>
                <a:endParaRPr lang="zh-CN" altLang="en-US" sz="3200" b="1">
                  <a:solidFill>
                    <a:srgbClr val="FFFFFF"/>
                  </a:solidFill>
                  <a:effectLst>
                    <a:outerShdw blurRad="38100" dist="38100" dir="2700000" algn="tl">
                      <a:srgbClr val="000000">
                        <a:alpha val="43137"/>
                      </a:srgbClr>
                    </a:outerShdw>
                  </a:effectLst>
                  <a:latin typeface="字体视界-NEW魏碑体" panose="02010601030101010101" pitchFamily="2" charset="-122"/>
                  <a:ea typeface="字体视界-NEW魏碑体" panose="02010601030101010101" pitchFamily="2" charset="-122"/>
                  <a:cs typeface="+mn-ea"/>
                  <a:sym typeface="+mn-lt"/>
                </a:endParaRPr>
              </a:p>
            </p:txBody>
          </p:sp>
          <p:sp>
            <p:nvSpPr>
              <p:cNvPr id="14" name="Freeform 11"/>
              <p:cNvSpPr/>
              <p:nvPr/>
            </p:nvSpPr>
            <p:spPr bwMode="auto">
              <a:xfrm>
                <a:off x="1822467" y="3399904"/>
                <a:ext cx="668870" cy="84534"/>
              </a:xfrm>
              <a:custGeom>
                <a:gdLst>
                  <a:gd name="T0" fmla="*/ 111 w 1156"/>
                  <a:gd name="T1" fmla="*/ 0 h 142"/>
                  <a:gd name="T2" fmla="*/ 1045 w 1156"/>
                  <a:gd name="T3" fmla="*/ 0 h 142"/>
                  <a:gd name="T4" fmla="*/ 1156 w 1156"/>
                  <a:gd name="T5" fmla="*/ 142 h 142"/>
                  <a:gd name="T6" fmla="*/ 0 w 1156"/>
                  <a:gd name="T7" fmla="*/ 142 h 142"/>
                  <a:gd name="T8" fmla="*/ 111 w 1156"/>
                  <a:gd name="T9" fmla="*/ 0 h 142"/>
                </a:gd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a:noFill/>
              </a:ln>
            </p:spPr>
            <p:txBody>
              <a:bodyPr lIns="68562" tIns="34281" rIns="68562" bIns="34281"/>
              <a:lstStyle/>
              <a:p>
                <a:pPr fontAlgn="auto">
                  <a:spcBef>
                    <a:spcPct val="0"/>
                  </a:spcBef>
                  <a:spcAft>
                    <a:spcPct val="0"/>
                  </a:spcAft>
                  <a:defRPr/>
                </a:pPr>
                <a:endParaRPr lang="zh-CN" altLang="en-US" sz="2000">
                  <a:solidFill>
                    <a:srgbClr val="000000"/>
                  </a:solidFill>
                  <a:effectLst>
                    <a:outerShdw blurRad="38100" dist="38100" dir="2700000" algn="tl">
                      <a:srgbClr val="000000">
                        <a:alpha val="43137"/>
                      </a:srgbClr>
                    </a:outerShdw>
                  </a:effectLst>
                  <a:latin typeface="字体视界-NEW魏碑体" panose="02010601030101010101" pitchFamily="2" charset="-122"/>
                  <a:ea typeface="字体视界-NEW魏碑体" panose="02010601030101010101" pitchFamily="2" charset="-122"/>
                  <a:cs typeface="+mn-ea"/>
                  <a:sym typeface="+mn-lt"/>
                </a:endParaRPr>
              </a:p>
            </p:txBody>
          </p:sp>
          <p:sp>
            <p:nvSpPr>
              <p:cNvPr id="16" name="Rectangle 12"/>
              <p:cNvSpPr>
                <a:spLocks noChangeArrowheads="1"/>
              </p:cNvSpPr>
              <p:nvPr/>
            </p:nvSpPr>
            <p:spPr bwMode="auto">
              <a:xfrm>
                <a:off x="1886736" y="3399905"/>
                <a:ext cx="540333" cy="553640"/>
              </a:xfrm>
              <a:prstGeom prst="rect">
                <a:avLst/>
              </a:prstGeom>
              <a:solidFill>
                <a:srgbClr val="C0000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endParaRPr lang="zh-CN" altLang="en-US" sz="2000">
                  <a:solidFill>
                    <a:srgbClr val="000000"/>
                  </a:solidFill>
                  <a:effectLst>
                    <a:outerShdw blurRad="38100" dist="38100" dir="2700000" algn="tl">
                      <a:srgbClr val="000000">
                        <a:alpha val="43137"/>
                      </a:srgbClr>
                    </a:outerShdw>
                  </a:effectLst>
                  <a:latin typeface="字体视界-NEW魏碑体" panose="02010601030101010101" pitchFamily="2" charset="-122"/>
                  <a:ea typeface="字体视界-NEW魏碑体" panose="02010601030101010101" pitchFamily="2" charset="-122"/>
                  <a:cs typeface="+mn-ea"/>
                  <a:sym typeface="+mn-lt"/>
                </a:endParaRPr>
              </a:p>
            </p:txBody>
          </p:sp>
          <p:sp>
            <p:nvSpPr>
              <p:cNvPr id="17" name="TextBox 105"/>
              <p:cNvSpPr txBox="1">
                <a:spLocks noChangeArrowheads="1"/>
              </p:cNvSpPr>
              <p:nvPr/>
            </p:nvSpPr>
            <p:spPr bwMode="auto">
              <a:xfrm>
                <a:off x="2771348" y="3513014"/>
                <a:ext cx="2921276" cy="5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sz="2800" spc="300">
                    <a:solidFill>
                      <a:srgbClr val="C00000"/>
                    </a:solidFill>
                    <a:latin typeface="字体视界-NEW魏碑体" panose="02010601030101010101" pitchFamily="2" charset="-122"/>
                    <a:ea typeface="字体视界-NEW魏碑体" panose="02010601030101010101" pitchFamily="2" charset="-122"/>
                    <a:cs typeface="+mn-ea"/>
                    <a:sym typeface="+mn-lt"/>
                  </a:rPr>
                  <a:t>存在的主要问题</a:t>
                </a:r>
                <a:endParaRPr lang="zh-CN" altLang="en-US" sz="2800" spc="30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18" name="TextBox 106"/>
              <p:cNvSpPr txBox="1">
                <a:spLocks noChangeArrowheads="1"/>
              </p:cNvSpPr>
              <p:nvPr/>
            </p:nvSpPr>
            <p:spPr bwMode="auto">
              <a:xfrm>
                <a:off x="1967667" y="3432051"/>
                <a:ext cx="329221"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r>
                  <a:rPr lang="en-US" altLang="zh-CN" sz="3200" b="1">
                    <a:solidFill>
                      <a:srgbClr val="FFFFFF"/>
                    </a:solidFill>
                    <a:effectLst>
                      <a:outerShdw blurRad="38100" dist="38100" dir="2700000" algn="tl">
                        <a:srgbClr val="000000">
                          <a:alpha val="43137"/>
                        </a:srgbClr>
                      </a:outerShdw>
                    </a:effectLst>
                    <a:latin typeface="字体视界-NEW魏碑体" panose="02010601030101010101" pitchFamily="2" charset="-122"/>
                    <a:ea typeface="字体视界-NEW魏碑体" panose="02010601030101010101" pitchFamily="2" charset="-122"/>
                    <a:cs typeface="+mn-ea"/>
                    <a:sym typeface="+mn-lt"/>
                  </a:rPr>
                  <a:t>2</a:t>
                </a:r>
                <a:endParaRPr lang="zh-CN" altLang="en-US" sz="3200" b="1">
                  <a:solidFill>
                    <a:srgbClr val="FFFFFF"/>
                  </a:solidFill>
                  <a:effectLst>
                    <a:outerShdw blurRad="38100" dist="38100" dir="2700000" algn="tl">
                      <a:srgbClr val="000000">
                        <a:alpha val="43137"/>
                      </a:srgbClr>
                    </a:outerShdw>
                  </a:effectLst>
                  <a:latin typeface="字体视界-NEW魏碑体" panose="02010601030101010101" pitchFamily="2" charset="-122"/>
                  <a:ea typeface="字体视界-NEW魏碑体" panose="02010601030101010101" pitchFamily="2" charset="-122"/>
                  <a:cs typeface="+mn-ea"/>
                  <a:sym typeface="+mn-lt"/>
                </a:endParaRPr>
              </a:p>
            </p:txBody>
          </p:sp>
          <p:sp>
            <p:nvSpPr>
              <p:cNvPr id="19" name="Freeform 11"/>
              <p:cNvSpPr/>
              <p:nvPr/>
            </p:nvSpPr>
            <p:spPr bwMode="auto">
              <a:xfrm>
                <a:off x="1822467" y="4372177"/>
                <a:ext cx="668870" cy="84534"/>
              </a:xfrm>
              <a:custGeom>
                <a:gdLst>
                  <a:gd name="T0" fmla="*/ 111 w 1156"/>
                  <a:gd name="T1" fmla="*/ 0 h 142"/>
                  <a:gd name="T2" fmla="*/ 1045 w 1156"/>
                  <a:gd name="T3" fmla="*/ 0 h 142"/>
                  <a:gd name="T4" fmla="*/ 1156 w 1156"/>
                  <a:gd name="T5" fmla="*/ 142 h 142"/>
                  <a:gd name="T6" fmla="*/ 0 w 1156"/>
                  <a:gd name="T7" fmla="*/ 142 h 142"/>
                  <a:gd name="T8" fmla="*/ 111 w 1156"/>
                  <a:gd name="T9" fmla="*/ 0 h 142"/>
                </a:gd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a:noFill/>
              </a:ln>
            </p:spPr>
            <p:txBody>
              <a:bodyPr lIns="68562" tIns="34281" rIns="68562" bIns="34281"/>
              <a:lstStyle/>
              <a:p>
                <a:pPr fontAlgn="auto">
                  <a:spcBef>
                    <a:spcPct val="0"/>
                  </a:spcBef>
                  <a:spcAft>
                    <a:spcPct val="0"/>
                  </a:spcAft>
                  <a:defRPr/>
                </a:pPr>
                <a:endParaRPr lang="zh-CN" altLang="en-US" sz="2000">
                  <a:solidFill>
                    <a:srgbClr val="000000"/>
                  </a:solidFill>
                  <a:effectLst>
                    <a:outerShdw blurRad="38100" dist="38100" dir="2700000" algn="tl">
                      <a:srgbClr val="000000">
                        <a:alpha val="43137"/>
                      </a:srgbClr>
                    </a:outerShdw>
                  </a:effectLst>
                  <a:latin typeface="字体视界-NEW魏碑体" panose="02010601030101010101" pitchFamily="2" charset="-122"/>
                  <a:ea typeface="字体视界-NEW魏碑体" panose="02010601030101010101" pitchFamily="2" charset="-122"/>
                  <a:cs typeface="+mn-ea"/>
                  <a:sym typeface="+mn-lt"/>
                </a:endParaRPr>
              </a:p>
            </p:txBody>
          </p:sp>
          <p:sp>
            <p:nvSpPr>
              <p:cNvPr id="21" name="Rectangle 12"/>
              <p:cNvSpPr>
                <a:spLocks noChangeArrowheads="1"/>
              </p:cNvSpPr>
              <p:nvPr/>
            </p:nvSpPr>
            <p:spPr bwMode="auto">
              <a:xfrm>
                <a:off x="1886736" y="4372178"/>
                <a:ext cx="540333" cy="553640"/>
              </a:xfrm>
              <a:prstGeom prst="rect">
                <a:avLst/>
              </a:prstGeom>
              <a:solidFill>
                <a:srgbClr val="C0000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endParaRPr lang="zh-CN" altLang="en-US" sz="2000">
                  <a:solidFill>
                    <a:srgbClr val="000000"/>
                  </a:solidFill>
                  <a:effectLst>
                    <a:outerShdw blurRad="38100" dist="38100" dir="2700000" algn="tl">
                      <a:srgbClr val="000000">
                        <a:alpha val="43137"/>
                      </a:srgbClr>
                    </a:outerShdw>
                  </a:effectLst>
                  <a:latin typeface="字体视界-NEW魏碑体" panose="02010601030101010101" pitchFamily="2" charset="-122"/>
                  <a:ea typeface="字体视界-NEW魏碑体" panose="02010601030101010101" pitchFamily="2" charset="-122"/>
                  <a:cs typeface="+mn-ea"/>
                  <a:sym typeface="+mn-lt"/>
                </a:endParaRPr>
              </a:p>
            </p:txBody>
          </p:sp>
          <p:sp>
            <p:nvSpPr>
              <p:cNvPr id="22" name="TextBox 105"/>
              <p:cNvSpPr txBox="1">
                <a:spLocks noChangeArrowheads="1"/>
              </p:cNvSpPr>
              <p:nvPr/>
            </p:nvSpPr>
            <p:spPr bwMode="auto">
              <a:xfrm>
                <a:off x="2832638" y="4485287"/>
                <a:ext cx="3748426" cy="5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en-US" altLang="zh-CN" sz="2800" spc="300">
                    <a:solidFill>
                      <a:srgbClr val="C00000"/>
                    </a:solidFill>
                    <a:latin typeface="字体视界-NEW魏碑体" panose="02010601030101010101" pitchFamily="2" charset="-122"/>
                    <a:ea typeface="字体视界-NEW魏碑体" panose="02010601030101010101" pitchFamily="2" charset="-122"/>
                    <a:cs typeface="+mn-ea"/>
                    <a:sym typeface="+mn-lt"/>
                  </a:rPr>
                  <a:t>2021</a:t>
                </a:r>
                <a:r>
                  <a:rPr lang="zh-CN" altLang="en-US" sz="2800" spc="300">
                    <a:solidFill>
                      <a:srgbClr val="C00000"/>
                    </a:solidFill>
                    <a:latin typeface="字体视界-NEW魏碑体" panose="02010601030101010101" pitchFamily="2" charset="-122"/>
                    <a:ea typeface="字体视界-NEW魏碑体" panose="02010601030101010101" pitchFamily="2" charset="-122"/>
                    <a:cs typeface="+mn-ea"/>
                    <a:sym typeface="+mn-lt"/>
                  </a:rPr>
                  <a:t>年工作主要打算</a:t>
                </a:r>
                <a:endParaRPr lang="zh-CN" altLang="en-US" sz="2800" spc="30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23" name="TextBox 106"/>
              <p:cNvSpPr txBox="1">
                <a:spLocks noChangeArrowheads="1"/>
              </p:cNvSpPr>
              <p:nvPr/>
            </p:nvSpPr>
            <p:spPr bwMode="auto">
              <a:xfrm>
                <a:off x="1967667" y="4404324"/>
                <a:ext cx="329221"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r>
                  <a:rPr lang="en-US" altLang="zh-CN" sz="3200" b="1">
                    <a:solidFill>
                      <a:srgbClr val="FFFFFF"/>
                    </a:solidFill>
                    <a:effectLst>
                      <a:outerShdw blurRad="38100" dist="38100" dir="2700000" algn="tl">
                        <a:srgbClr val="000000">
                          <a:alpha val="43137"/>
                        </a:srgbClr>
                      </a:outerShdw>
                    </a:effectLst>
                    <a:latin typeface="字体视界-NEW魏碑体" panose="02010601030101010101" pitchFamily="2" charset="-122"/>
                    <a:ea typeface="字体视界-NEW魏碑体" panose="02010601030101010101" pitchFamily="2" charset="-122"/>
                    <a:cs typeface="+mn-ea"/>
                    <a:sym typeface="+mn-lt"/>
                  </a:rPr>
                  <a:t>3</a:t>
                </a:r>
                <a:endParaRPr lang="zh-CN" altLang="en-US" sz="3200" b="1">
                  <a:solidFill>
                    <a:srgbClr val="FFFFFF"/>
                  </a:solidFill>
                  <a:effectLst>
                    <a:outerShdw blurRad="38100" dist="38100" dir="2700000" algn="tl">
                      <a:srgbClr val="000000">
                        <a:alpha val="43137"/>
                      </a:srgbClr>
                    </a:outerShdw>
                  </a:effectLst>
                  <a:latin typeface="字体视界-NEW魏碑体" panose="02010601030101010101" pitchFamily="2" charset="-122"/>
                  <a:ea typeface="字体视界-NEW魏碑体" panose="02010601030101010101" pitchFamily="2" charset="-122"/>
                  <a:cs typeface="+mn-ea"/>
                  <a:sym typeface="+mn-lt"/>
                </a:endParaRPr>
              </a:p>
            </p:txBody>
          </p:sp>
        </p:grpSp>
        <p:sp>
          <p:nvSpPr>
            <p:cNvPr id="8" name="矩形 7"/>
            <p:cNvSpPr/>
            <p:nvPr/>
          </p:nvSpPr>
          <p:spPr bwMode="auto">
            <a:xfrm>
              <a:off x="1344386" y="2758693"/>
              <a:ext cx="5419706" cy="520168"/>
            </a:xfrm>
            <a:prstGeom prst="rect">
              <a:avLst/>
            </a:prstGeom>
            <a:noFill/>
            <a:ln w="15875" cap="flat" cmpd="sng" algn="ctr">
              <a:solidFill>
                <a:srgbClr val="BF010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2" name="矩形 31"/>
            <p:cNvSpPr/>
            <p:nvPr/>
          </p:nvSpPr>
          <p:spPr bwMode="auto">
            <a:xfrm>
              <a:off x="1344386" y="3717032"/>
              <a:ext cx="5419706" cy="520168"/>
            </a:xfrm>
            <a:prstGeom prst="rect">
              <a:avLst/>
            </a:prstGeom>
            <a:noFill/>
            <a:ln w="15875" cap="flat" cmpd="sng" algn="ctr">
              <a:solidFill>
                <a:srgbClr val="BF010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3" name="矩形 32"/>
            <p:cNvSpPr/>
            <p:nvPr/>
          </p:nvSpPr>
          <p:spPr bwMode="auto">
            <a:xfrm>
              <a:off x="1344386" y="4702776"/>
              <a:ext cx="5419706" cy="520168"/>
            </a:xfrm>
            <a:prstGeom prst="rect">
              <a:avLst/>
            </a:prstGeom>
            <a:noFill/>
            <a:ln w="15875" cap="flat" cmpd="sng" algn="ctr">
              <a:solidFill>
                <a:srgbClr val="BF010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nodeType="afterGroup">
                            <p:stCondLst>
                              <p:cond delay="750"/>
                            </p:stCondLst>
                            <p:childTnLst>
                              <p:par>
                                <p:cTn id="9" presetID="22" presetClass="entr" presetSubtype="4"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down)">
                                      <p:cBhvr>
                                        <p:cTn id="11" dur="750"/>
                                        <p:tgtEl>
                                          <p:spTgt spid="35"/>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750"/>
                                        <p:tgtEl>
                                          <p:spTgt spid="36"/>
                                        </p:tgtEl>
                                      </p:cBhvr>
                                    </p:animEffect>
                                  </p:childTnLst>
                                </p:cTn>
                              </p:par>
                            </p:childTnLst>
                          </p:cTn>
                        </p:par>
                        <p:par>
                          <p:cTn id="16" fill="hold" nodeType="afterGroup">
                            <p:stCondLst>
                              <p:cond delay="225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anim calcmode="lin" valueType="num">
                                      <p:cBhvr>
                                        <p:cTn id="20" dur="750" fill="hold"/>
                                        <p:tgtEl>
                                          <p:spTgt spid="6"/>
                                        </p:tgtEl>
                                        <p:attrNameLst>
                                          <p:attrName>ppt_x</p:attrName>
                                        </p:attrNameLst>
                                      </p:cBhvr>
                                      <p:tavLst>
                                        <p:tav tm="0">
                                          <p:val>
                                            <p:strVal val="#ppt_x"/>
                                          </p:val>
                                        </p:tav>
                                        <p:tav tm="100000">
                                          <p:val>
                                            <p:strVal val="#ppt_x"/>
                                          </p:val>
                                        </p:tav>
                                      </p:tavLst>
                                    </p:anim>
                                    <p:anim calcmode="lin" valueType="num">
                                      <p:cBhvr>
                                        <p:cTn id="21"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2786807" y="1916789"/>
            <a:ext cx="6624736" cy="760692"/>
            <a:chOff x="2570783" y="1916789"/>
            <a:chExt cx="6624736" cy="760692"/>
          </a:xfrm>
        </p:grpSpPr>
        <p:sp>
          <p:nvSpPr>
            <p:cNvPr id="8" name="文本框 7"/>
            <p:cNvSpPr txBox="1"/>
            <p:nvPr/>
          </p:nvSpPr>
          <p:spPr>
            <a:xfrm>
              <a:off x="4531805" y="2012303"/>
              <a:ext cx="4152099"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持续发力，强化队伍建设</a:t>
              </a:r>
              <a:endParaRPr lang="zh-CN" altLang="en-US" sz="2800" b="1">
                <a:solidFill>
                  <a:schemeClr val="accent1"/>
                </a:solidFill>
                <a:cs typeface="+mn-ea"/>
                <a:sym typeface="+mn-lt"/>
              </a:endParaRPr>
            </a:p>
          </p:txBody>
        </p:sp>
        <p:grpSp>
          <p:nvGrpSpPr>
            <p:cNvPr id="35" name="组合 34"/>
            <p:cNvGrpSpPr/>
            <p:nvPr/>
          </p:nvGrpSpPr>
          <p:grpSpPr>
            <a:xfrm>
              <a:off x="2570783" y="1916789"/>
              <a:ext cx="6624736" cy="760692"/>
              <a:chOff x="2617702" y="1272039"/>
              <a:chExt cx="6624736" cy="760692"/>
            </a:xfrm>
          </p:grpSpPr>
          <p:grpSp>
            <p:nvGrpSpPr>
              <p:cNvPr id="36" name="组合 35"/>
              <p:cNvGrpSpPr/>
              <p:nvPr/>
            </p:nvGrpSpPr>
            <p:grpSpPr>
              <a:xfrm>
                <a:off x="3938935" y="1385799"/>
                <a:ext cx="5303503" cy="523220"/>
                <a:chOff x="1634679" y="2412138"/>
                <a:chExt cx="5303503" cy="523220"/>
              </a:xfrm>
            </p:grpSpPr>
            <p:grpSp>
              <p:nvGrpSpPr>
                <p:cNvPr id="40" name="组合 39"/>
                <p:cNvGrpSpPr/>
                <p:nvPr/>
              </p:nvGrpSpPr>
              <p:grpSpPr>
                <a:xfrm>
                  <a:off x="1634679" y="2412138"/>
                  <a:ext cx="898362" cy="523220"/>
                  <a:chOff x="2894793" y="2572736"/>
                  <a:chExt cx="898362" cy="523220"/>
                </a:xfrm>
              </p:grpSpPr>
              <p:sp>
                <p:nvSpPr>
                  <p:cNvPr id="42" name="椭圆 41"/>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文本框 36"/>
                  <p:cNvSpPr txBox="1"/>
                  <p:nvPr userDrawn="1"/>
                </p:nvSpPr>
                <p:spPr bwMode="auto">
                  <a:xfrm>
                    <a:off x="2945430" y="2572736"/>
                    <a:ext cx="847725" cy="523220"/>
                  </a:xfrm>
                  <a:prstGeom prst="rect">
                    <a:avLst/>
                  </a:prstGeom>
                  <a:noFill/>
                </p:spPr>
                <p:txBody>
                  <a:bodyPr>
                    <a:spAutoFit/>
                  </a:bodyPr>
                  <a:lstStyle/>
                  <a:p>
                    <a:pPr defTabSz="457200" fontAlgn="auto">
                      <a:spcBef>
                        <a:spcPct val="0"/>
                      </a:spcBef>
                      <a:spcAft>
                        <a:spcPct val="0"/>
                      </a:spcAft>
                      <a:defRPr/>
                    </a:pPr>
                    <a:r>
                      <a:rPr lang="en-US" altLang="zh-CN" sz="2800">
                        <a:solidFill>
                          <a:prstClr val="white"/>
                        </a:solidFill>
                        <a:cs typeface="+mn-ea"/>
                        <a:sym typeface="+mn-lt"/>
                      </a:rPr>
                      <a:t>2</a:t>
                    </a:r>
                    <a:endParaRPr lang="zh-CN" altLang="en-US" sz="2800">
                      <a:solidFill>
                        <a:prstClr val="white"/>
                      </a:solidFill>
                      <a:cs typeface="+mn-ea"/>
                      <a:sym typeface="+mn-lt"/>
                    </a:endParaRPr>
                  </a:p>
                </p:txBody>
              </p:sp>
            </p:grpSp>
            <p:cxnSp>
              <p:nvCxnSpPr>
                <p:cNvPr id="41" name="直接连接符 40"/>
                <p:cNvCxnSpPr/>
                <p:nvPr/>
              </p:nvCxnSpPr>
              <p:spPr bwMode="auto">
                <a:xfrm>
                  <a:off x="1948193" y="2909200"/>
                  <a:ext cx="4989989"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37" name="组合 36"/>
              <p:cNvGrpSpPr/>
              <p:nvPr/>
            </p:nvGrpSpPr>
            <p:grpSpPr>
              <a:xfrm>
                <a:off x="2617702" y="1272039"/>
                <a:ext cx="1351097" cy="760692"/>
                <a:chOff x="1354490" y="-129994"/>
                <a:chExt cx="1351097" cy="760692"/>
              </a:xfrm>
            </p:grpSpPr>
            <p:sp>
              <p:nvSpPr>
                <p:cNvPr id="38" name="矩形 37"/>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文本框 38"/>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（七）</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19" name="组合 18"/>
          <p:cNvGrpSpPr/>
          <p:nvPr/>
        </p:nvGrpSpPr>
        <p:grpSpPr>
          <a:xfrm>
            <a:off x="973534" y="3429000"/>
            <a:ext cx="10310416" cy="2334908"/>
            <a:chOff x="973534" y="3429000"/>
            <a:chExt cx="10310416" cy="2334908"/>
          </a:xfrm>
        </p:grpSpPr>
        <p:sp>
          <p:nvSpPr>
            <p:cNvPr id="138" name="矩形 137"/>
            <p:cNvSpPr/>
            <p:nvPr/>
          </p:nvSpPr>
          <p:spPr>
            <a:xfrm>
              <a:off x="1706687" y="3871967"/>
              <a:ext cx="6813642" cy="602537"/>
            </a:xfrm>
            <a:prstGeom prst="rect">
              <a:avLst/>
            </a:prstGeom>
            <a:noFill/>
          </p:spPr>
          <p:txBody>
            <a:bodyPr wrap="square" rtlCol="0">
              <a:spAutoFit/>
            </a:bodyPr>
            <a:lstStyle/>
            <a:p>
              <a:pPr fontAlgn="auto">
                <a:lnSpc>
                  <a:spcPts val="2100"/>
                </a:lnSpc>
                <a:spcBef>
                  <a:spcPct val="0"/>
                </a:spcBef>
                <a:spcAft>
                  <a:spcPct val="0"/>
                </a:spcAft>
                <a:buClr>
                  <a:srgbClr val="C00000"/>
                </a:buClr>
                <a:defRPr/>
              </a:pPr>
              <a:r>
                <a:rPr lang="zh-CN" altLang="en-US" sz="1400">
                  <a:solidFill>
                    <a:srgbClr val="929090">
                      <a:lumMod val="10000"/>
                    </a:srgbClr>
                  </a:solidFill>
                  <a:cs typeface="+mn-ea"/>
                  <a:sym typeface="+mn-lt"/>
                </a:rPr>
                <a:t>按照</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统一安排，不断扩充扶贫工作力量，在</a:t>
              </a:r>
              <a:r>
                <a:rPr lang="en-US" altLang="zh-CN" sz="1400">
                  <a:solidFill>
                    <a:srgbClr val="929090">
                      <a:lumMod val="10000"/>
                    </a:srgbClr>
                  </a:solidFill>
                  <a:cs typeface="+mn-ea"/>
                  <a:sym typeface="+mn-lt"/>
                </a:rPr>
                <a:t>2020</a:t>
              </a:r>
              <a:r>
                <a:rPr lang="zh-CN" altLang="en-US" sz="1400">
                  <a:solidFill>
                    <a:srgbClr val="929090">
                      <a:lumMod val="10000"/>
                    </a:srgbClr>
                  </a:solidFill>
                  <a:cs typeface="+mn-ea"/>
                  <a:sym typeface="+mn-lt"/>
                </a:rPr>
                <a:t>年</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名驻村人员基础上，又增派</a:t>
              </a:r>
              <a:r>
                <a:rPr lang="en-US" altLang="zh-CN" sz="1400">
                  <a:solidFill>
                    <a:srgbClr val="929090">
                      <a:lumMod val="10000"/>
                    </a:srgbClr>
                  </a:solidFill>
                  <a:cs typeface="+mn-ea"/>
                  <a:sym typeface="+mn-lt"/>
                </a:rPr>
                <a:t>6</a:t>
              </a:r>
              <a:r>
                <a:rPr lang="zh-CN" altLang="en-US" sz="1400">
                  <a:solidFill>
                    <a:srgbClr val="929090">
                      <a:lumMod val="10000"/>
                    </a:srgbClr>
                  </a:solidFill>
                  <a:cs typeface="+mn-ea"/>
                  <a:sym typeface="+mn-lt"/>
                </a:rPr>
                <a:t>名干部职工到一线开展脱贫攻坚工作。</a:t>
              </a:r>
              <a:endParaRPr lang="zh-CN" altLang="en-US" sz="1400">
                <a:solidFill>
                  <a:srgbClr val="929090">
                    <a:lumMod val="10000"/>
                  </a:srgbClr>
                </a:solidFill>
                <a:cs typeface="+mn-ea"/>
                <a:sym typeface="+mn-lt"/>
              </a:endParaRPr>
            </a:p>
          </p:txBody>
        </p:sp>
        <p:sp>
          <p:nvSpPr>
            <p:cNvPr id="143" name="矩形 142"/>
            <p:cNvSpPr/>
            <p:nvPr/>
          </p:nvSpPr>
          <p:spPr>
            <a:xfrm>
              <a:off x="1706687" y="4624375"/>
              <a:ext cx="6813641" cy="602537"/>
            </a:xfrm>
            <a:prstGeom prst="rect">
              <a:avLst/>
            </a:prstGeom>
            <a:noFill/>
          </p:spPr>
          <p:txBody>
            <a:bodyPr wrap="square" rtlCol="0">
              <a:spAutoFit/>
            </a:bodyPr>
            <a:lstStyle/>
            <a:p>
              <a:pPr fontAlgn="auto">
                <a:lnSpc>
                  <a:spcPts val="2100"/>
                </a:lnSpc>
                <a:spcBef>
                  <a:spcPct val="0"/>
                </a:spcBef>
                <a:spcAft>
                  <a:spcPct val="0"/>
                </a:spcAft>
                <a:buClr>
                  <a:srgbClr val="C00000"/>
                </a:buClr>
                <a:defRPr/>
              </a:pPr>
              <a:r>
                <a:rPr lang="zh-CN" altLang="en-US" sz="1400">
                  <a:solidFill>
                    <a:srgbClr val="929090">
                      <a:lumMod val="10000"/>
                    </a:srgbClr>
                  </a:solidFill>
                  <a:cs typeface="+mn-ea"/>
                  <a:sym typeface="+mn-lt"/>
                </a:rPr>
                <a:t>不断加大对驻村干部提拔和任用，年初在基层单位班子配备时，将</a:t>
              </a:r>
              <a:r>
                <a:rPr lang="en-US" altLang="zh-CN" sz="1400">
                  <a:solidFill>
                    <a:srgbClr val="929090">
                      <a:lumMod val="10000"/>
                    </a:srgbClr>
                  </a:solidFill>
                  <a:cs typeface="+mn-ea"/>
                  <a:sym typeface="+mn-lt"/>
                </a:rPr>
                <a:t>14</a:t>
              </a:r>
              <a:r>
                <a:rPr lang="zh-CN" altLang="en-US" sz="1400">
                  <a:solidFill>
                    <a:srgbClr val="929090">
                      <a:lumMod val="10000"/>
                    </a:srgbClr>
                  </a:solidFill>
                  <a:cs typeface="+mn-ea"/>
                  <a:sym typeface="+mn-lt"/>
                </a:rPr>
                <a:t>名优秀驻村干部提拔任用到领导岗位。</a:t>
              </a:r>
              <a:endParaRPr lang="zh-CN" altLang="en-US" sz="1400">
                <a:solidFill>
                  <a:srgbClr val="929090">
                    <a:lumMod val="10000"/>
                  </a:srgbClr>
                </a:solidFill>
                <a:cs typeface="+mn-ea"/>
                <a:sym typeface="+mn-lt"/>
              </a:endParaRPr>
            </a:p>
          </p:txBody>
        </p:sp>
        <p:sp>
          <p:nvSpPr>
            <p:cNvPr id="148" name="矩形 147"/>
            <p:cNvSpPr/>
            <p:nvPr/>
          </p:nvSpPr>
          <p:spPr>
            <a:xfrm>
              <a:off x="1706687" y="5376782"/>
              <a:ext cx="6813641" cy="333233"/>
            </a:xfrm>
            <a:prstGeom prst="rect">
              <a:avLst/>
            </a:prstGeom>
            <a:noFill/>
          </p:spPr>
          <p:txBody>
            <a:bodyPr wrap="square" rtlCol="0">
              <a:spAutoFit/>
            </a:bodyPr>
            <a:lstStyle/>
            <a:p>
              <a:pPr fontAlgn="auto">
                <a:lnSpc>
                  <a:spcPts val="2100"/>
                </a:lnSpc>
                <a:spcBef>
                  <a:spcPct val="0"/>
                </a:spcBef>
                <a:spcAft>
                  <a:spcPct val="0"/>
                </a:spcAft>
                <a:buClr>
                  <a:srgbClr val="C00000"/>
                </a:buClr>
                <a:defRPr/>
              </a:pPr>
              <a:r>
                <a:rPr lang="zh-CN" altLang="en-US" sz="1400">
                  <a:solidFill>
                    <a:srgbClr val="929090">
                      <a:lumMod val="10000"/>
                    </a:srgbClr>
                  </a:solidFill>
                  <a:cs typeface="+mn-ea"/>
                  <a:sym typeface="+mn-lt"/>
                </a:rPr>
                <a:t>完成局系统</a:t>
              </a:r>
              <a:r>
                <a:rPr lang="en-US" altLang="zh-CN" sz="1400">
                  <a:solidFill>
                    <a:srgbClr val="929090">
                      <a:lumMod val="10000"/>
                    </a:srgbClr>
                  </a:solidFill>
                  <a:cs typeface="+mn-ea"/>
                  <a:sym typeface="+mn-lt"/>
                </a:rPr>
                <a:t>7</a:t>
              </a:r>
              <a:r>
                <a:rPr lang="zh-CN" altLang="en-US" sz="1400">
                  <a:solidFill>
                    <a:srgbClr val="929090">
                      <a:lumMod val="10000"/>
                    </a:srgbClr>
                  </a:solidFill>
                  <a:cs typeface="+mn-ea"/>
                  <a:sym typeface="+mn-lt"/>
                </a:rPr>
                <a:t>名脱贫攻坚干部体检工作，进一步保障了脱贫攻坚干部身心健康</a:t>
              </a:r>
              <a:endParaRPr lang="zh-CN" altLang="en-US" sz="1400">
                <a:solidFill>
                  <a:srgbClr val="929090">
                    <a:lumMod val="10000"/>
                  </a:srgbClr>
                </a:solidFill>
                <a:cs typeface="+mn-ea"/>
                <a:sym typeface="+mn-lt"/>
              </a:endParaRPr>
            </a:p>
          </p:txBody>
        </p:sp>
        <p:sp>
          <p:nvSpPr>
            <p:cNvPr id="45" name="矩形 44"/>
            <p:cNvSpPr/>
            <p:nvPr/>
          </p:nvSpPr>
          <p:spPr bwMode="auto">
            <a:xfrm>
              <a:off x="991059" y="3429000"/>
              <a:ext cx="10292891" cy="2328929"/>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18" name="组合 17"/>
            <p:cNvGrpSpPr/>
            <p:nvPr/>
          </p:nvGrpSpPr>
          <p:grpSpPr>
            <a:xfrm>
              <a:off x="973534" y="3839494"/>
              <a:ext cx="847725" cy="523220"/>
              <a:chOff x="1274639" y="523117"/>
              <a:chExt cx="847725" cy="523220"/>
            </a:xfrm>
          </p:grpSpPr>
          <p:sp>
            <p:nvSpPr>
              <p:cNvPr id="17" name="椭圆 16"/>
              <p:cNvSpPr/>
              <p:nvPr/>
            </p:nvSpPr>
            <p:spPr bwMode="auto">
              <a:xfrm>
                <a:off x="1274639" y="588726"/>
                <a:ext cx="576064" cy="39200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8" name="文本框 36"/>
              <p:cNvSpPr txBox="1"/>
              <p:nvPr/>
            </p:nvSpPr>
            <p:spPr bwMode="auto">
              <a:xfrm>
                <a:off x="1274639" y="523117"/>
                <a:ext cx="847725" cy="523220"/>
              </a:xfrm>
              <a:prstGeom prst="rect">
                <a:avLst/>
              </a:prstGeom>
              <a:noFill/>
            </p:spPr>
            <p:txBody>
              <a:bodyPr>
                <a:spAutoFit/>
              </a:bodyPr>
              <a:lstStyle/>
              <a:p>
                <a:pPr defTabSz="457200" fontAlgn="auto">
                  <a:spcBef>
                    <a:spcPct val="0"/>
                  </a:spcBef>
                  <a:spcAft>
                    <a:spcPct val="0"/>
                  </a:spcAft>
                  <a:defRPr/>
                </a:pPr>
                <a:r>
                  <a:rPr lang="en-US" altLang="zh-CN" sz="2800" i="1">
                    <a:solidFill>
                      <a:prstClr val="white"/>
                    </a:solidFill>
                    <a:cs typeface="+mn-ea"/>
                    <a:sym typeface="+mn-lt"/>
                  </a:rPr>
                  <a:t>01</a:t>
                </a:r>
                <a:endParaRPr lang="zh-CN" altLang="en-US" sz="2800" i="1">
                  <a:solidFill>
                    <a:prstClr val="white"/>
                  </a:solidFill>
                  <a:cs typeface="+mn-ea"/>
                  <a:sym typeface="+mn-lt"/>
                </a:endParaRPr>
              </a:p>
            </p:txBody>
          </p:sp>
        </p:grpSp>
        <p:grpSp>
          <p:nvGrpSpPr>
            <p:cNvPr id="50" name="组合 49"/>
            <p:cNvGrpSpPr/>
            <p:nvPr/>
          </p:nvGrpSpPr>
          <p:grpSpPr>
            <a:xfrm>
              <a:off x="973534" y="4551562"/>
              <a:ext cx="847725" cy="523220"/>
              <a:chOff x="1274639" y="523117"/>
              <a:chExt cx="847725" cy="523220"/>
            </a:xfrm>
          </p:grpSpPr>
          <p:sp>
            <p:nvSpPr>
              <p:cNvPr id="51" name="椭圆 50"/>
              <p:cNvSpPr/>
              <p:nvPr/>
            </p:nvSpPr>
            <p:spPr bwMode="auto">
              <a:xfrm>
                <a:off x="1274639" y="588726"/>
                <a:ext cx="576064" cy="39200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2" name="文本框 36"/>
              <p:cNvSpPr txBox="1"/>
              <p:nvPr/>
            </p:nvSpPr>
            <p:spPr bwMode="auto">
              <a:xfrm>
                <a:off x="1274639" y="523117"/>
                <a:ext cx="847725" cy="523220"/>
              </a:xfrm>
              <a:prstGeom prst="rect">
                <a:avLst/>
              </a:prstGeom>
              <a:noFill/>
            </p:spPr>
            <p:txBody>
              <a:bodyPr>
                <a:spAutoFit/>
              </a:bodyPr>
              <a:lstStyle/>
              <a:p>
                <a:pPr defTabSz="457200" fontAlgn="auto">
                  <a:spcBef>
                    <a:spcPct val="0"/>
                  </a:spcBef>
                  <a:spcAft>
                    <a:spcPct val="0"/>
                  </a:spcAft>
                  <a:defRPr/>
                </a:pPr>
                <a:r>
                  <a:rPr lang="en-US" altLang="zh-CN" sz="2800" i="1">
                    <a:solidFill>
                      <a:prstClr val="white"/>
                    </a:solidFill>
                    <a:cs typeface="+mn-ea"/>
                    <a:sym typeface="+mn-lt"/>
                  </a:rPr>
                  <a:t>02</a:t>
                </a:r>
                <a:endParaRPr lang="zh-CN" altLang="en-US" sz="2800" i="1">
                  <a:solidFill>
                    <a:prstClr val="white"/>
                  </a:solidFill>
                  <a:cs typeface="+mn-ea"/>
                  <a:sym typeface="+mn-lt"/>
                </a:endParaRPr>
              </a:p>
            </p:txBody>
          </p:sp>
        </p:grpSp>
        <p:grpSp>
          <p:nvGrpSpPr>
            <p:cNvPr id="53" name="组合 52"/>
            <p:cNvGrpSpPr/>
            <p:nvPr/>
          </p:nvGrpSpPr>
          <p:grpSpPr>
            <a:xfrm>
              <a:off x="973534" y="5240688"/>
              <a:ext cx="847725" cy="523220"/>
              <a:chOff x="1274639" y="523117"/>
              <a:chExt cx="847725" cy="523220"/>
            </a:xfrm>
          </p:grpSpPr>
          <p:sp>
            <p:nvSpPr>
              <p:cNvPr id="54" name="椭圆 53"/>
              <p:cNvSpPr/>
              <p:nvPr/>
            </p:nvSpPr>
            <p:spPr bwMode="auto">
              <a:xfrm>
                <a:off x="1274639" y="588726"/>
                <a:ext cx="576064" cy="39200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文本框 36"/>
              <p:cNvSpPr txBox="1"/>
              <p:nvPr/>
            </p:nvSpPr>
            <p:spPr bwMode="auto">
              <a:xfrm>
                <a:off x="1274639" y="523117"/>
                <a:ext cx="847725" cy="523220"/>
              </a:xfrm>
              <a:prstGeom prst="rect">
                <a:avLst/>
              </a:prstGeom>
              <a:noFill/>
            </p:spPr>
            <p:txBody>
              <a:bodyPr>
                <a:spAutoFit/>
              </a:bodyPr>
              <a:lstStyle/>
              <a:p>
                <a:pPr defTabSz="457200" fontAlgn="auto">
                  <a:spcBef>
                    <a:spcPct val="0"/>
                  </a:spcBef>
                  <a:spcAft>
                    <a:spcPct val="0"/>
                  </a:spcAft>
                  <a:defRPr/>
                </a:pPr>
                <a:r>
                  <a:rPr lang="en-US" altLang="zh-CN" sz="2800" i="1">
                    <a:solidFill>
                      <a:prstClr val="white"/>
                    </a:solidFill>
                    <a:cs typeface="+mn-ea"/>
                    <a:sym typeface="+mn-lt"/>
                  </a:rPr>
                  <a:t>03</a:t>
                </a:r>
                <a:endParaRPr lang="zh-CN" altLang="en-US" sz="2800" i="1">
                  <a:solidFill>
                    <a:prstClr val="white"/>
                  </a:solidFill>
                  <a:cs typeface="+mn-ea"/>
                  <a:sym typeface="+mn-lt"/>
                </a:endParaRPr>
              </a:p>
            </p:txBody>
          </p:sp>
        </p:grpSp>
      </p:grpSp>
      <p:grpSp>
        <p:nvGrpSpPr>
          <p:cNvPr id="56" name="组合 55"/>
          <p:cNvGrpSpPr/>
          <p:nvPr/>
        </p:nvGrpSpPr>
        <p:grpSpPr>
          <a:xfrm>
            <a:off x="8619643" y="3458420"/>
            <a:ext cx="2613370" cy="2331909"/>
            <a:chOff x="8257087" y="3524347"/>
            <a:chExt cx="2169318" cy="1935683"/>
          </a:xfrm>
        </p:grpSpPr>
        <p:sp>
          <p:nvSpPr>
            <p:cNvPr id="57" name="五角星 29"/>
            <p:cNvSpPr/>
            <p:nvPr/>
          </p:nvSpPr>
          <p:spPr>
            <a:xfrm>
              <a:off x="8257087" y="3621287"/>
              <a:ext cx="1855681" cy="1736848"/>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星形: 五角 57"/>
            <p:cNvSpPr/>
            <p:nvPr/>
          </p:nvSpPr>
          <p:spPr>
            <a:xfrm>
              <a:off x="9346401" y="3524347"/>
              <a:ext cx="368595" cy="381779"/>
            </a:xfrm>
            <a:prstGeom prst="star5">
              <a:avLst/>
            </a:prstGeom>
            <a:solidFill>
              <a:srgbClr val="A1060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星形: 五角 58"/>
            <p:cNvSpPr/>
            <p:nvPr/>
          </p:nvSpPr>
          <p:spPr>
            <a:xfrm>
              <a:off x="9997213" y="3855477"/>
              <a:ext cx="368595" cy="381779"/>
            </a:xfrm>
            <a:prstGeom prst="star5">
              <a:avLst/>
            </a:prstGeom>
            <a:solidFill>
              <a:srgbClr val="A1060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星形: 五角 59"/>
            <p:cNvSpPr/>
            <p:nvPr/>
          </p:nvSpPr>
          <p:spPr>
            <a:xfrm>
              <a:off x="10057810" y="4471446"/>
              <a:ext cx="368595" cy="381779"/>
            </a:xfrm>
            <a:prstGeom prst="star5">
              <a:avLst/>
            </a:prstGeom>
            <a:solidFill>
              <a:srgbClr val="A1060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星形: 五角 60"/>
            <p:cNvSpPr/>
            <p:nvPr/>
          </p:nvSpPr>
          <p:spPr>
            <a:xfrm>
              <a:off x="9786503" y="5078251"/>
              <a:ext cx="368595" cy="381779"/>
            </a:xfrm>
            <a:prstGeom prst="star5">
              <a:avLst/>
            </a:prstGeom>
            <a:solidFill>
              <a:srgbClr val="A1060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3606665" y="3122567"/>
            <a:ext cx="4989204" cy="602538"/>
            <a:chOff x="3606665" y="3122567"/>
            <a:chExt cx="4989204" cy="602538"/>
          </a:xfrm>
        </p:grpSpPr>
        <p:sp>
          <p:nvSpPr>
            <p:cNvPr id="16" name="矩形 15"/>
            <p:cNvSpPr/>
            <p:nvPr/>
          </p:nvSpPr>
          <p:spPr bwMode="auto">
            <a:xfrm>
              <a:off x="3606665" y="3122567"/>
              <a:ext cx="4985020" cy="602538"/>
            </a:xfrm>
            <a:prstGeom prst="rect">
              <a:avLst/>
            </a:prstGeom>
            <a:solidFill>
              <a:schemeClr val="accent3"/>
            </a:solid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文本框 43"/>
            <p:cNvSpPr txBox="1"/>
            <p:nvPr/>
          </p:nvSpPr>
          <p:spPr>
            <a:xfrm>
              <a:off x="3679138" y="3174543"/>
              <a:ext cx="4916731"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中国共产党发展党员工作细则</a:t>
              </a:r>
              <a:endParaRPr lang="zh-CN" altLang="en-US" sz="2800" b="1">
                <a:solidFill>
                  <a:schemeClr val="accent1"/>
                </a:solidFill>
                <a:cs typeface="+mn-ea"/>
                <a:sym typeface="+mn-lt"/>
              </a:endParaRPr>
            </a:p>
          </p:txBody>
        </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750" fill="hold"/>
                                        <p:tgtEl>
                                          <p:spTgt spid="56"/>
                                        </p:tgtEl>
                                        <p:attrNameLst>
                                          <p:attrName>ppt_w</p:attrName>
                                        </p:attrNameLst>
                                      </p:cBhvr>
                                      <p:tavLst>
                                        <p:tav tm="0">
                                          <p:val>
                                            <p:fltVal val="0"/>
                                          </p:val>
                                        </p:tav>
                                        <p:tav tm="100000">
                                          <p:val>
                                            <p:strVal val="#ppt_w"/>
                                          </p:val>
                                        </p:tav>
                                      </p:tavLst>
                                    </p:anim>
                                    <p:anim calcmode="lin" valueType="num">
                                      <p:cBhvr>
                                        <p:cTn id="12" dur="750" fill="hold"/>
                                        <p:tgtEl>
                                          <p:spTgt spid="56"/>
                                        </p:tgtEl>
                                        <p:attrNameLst>
                                          <p:attrName>ppt_h</p:attrName>
                                        </p:attrNameLst>
                                      </p:cBhvr>
                                      <p:tavLst>
                                        <p:tav tm="0">
                                          <p:val>
                                            <p:fltVal val="0"/>
                                          </p:val>
                                        </p:tav>
                                        <p:tav tm="100000">
                                          <p:val>
                                            <p:strVal val="#ppt_h"/>
                                          </p:val>
                                        </p:tav>
                                      </p:tavLst>
                                    </p:anim>
                                    <p:animEffect transition="in" filter="fade">
                                      <p:cBhvr>
                                        <p:cTn id="13" dur="750"/>
                                        <p:tgtEl>
                                          <p:spTgt spid="56"/>
                                        </p:tgtEl>
                                      </p:cBhvr>
                                    </p:animEffect>
                                  </p:childTnLst>
                                </p:cTn>
                              </p:par>
                            </p:childTnLst>
                          </p:cTn>
                        </p:par>
                        <p:par>
                          <p:cTn id="14" fill="hold" nodeType="afterGroup">
                            <p:stCondLst>
                              <p:cond delay="1500"/>
                            </p:stCondLst>
                            <p:childTnLst>
                              <p:par>
                                <p:cTn id="15" presetID="16" presetClass="entr" presetSubtype="37"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outVertical)">
                                      <p:cBhvr>
                                        <p:cTn id="17" dur="750"/>
                                        <p:tgtEl>
                                          <p:spTgt spid="20"/>
                                        </p:tgtEl>
                                      </p:cBhvr>
                                    </p:animEffect>
                                  </p:childTnLst>
                                </p:cTn>
                              </p:par>
                            </p:childTnLst>
                          </p:cTn>
                        </p:par>
                        <p:par>
                          <p:cTn id="18" fill="hold" nodeType="afterGroup">
                            <p:stCondLst>
                              <p:cond delay="2250"/>
                            </p:stCondLst>
                            <p:childTnLst>
                              <p:par>
                                <p:cTn id="19" presetID="16" presetClass="entr" presetSubtype="37"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outVertical)">
                                      <p:cBhvr>
                                        <p:cTn id="21"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3" name="矩形 47"/>
          <p:cNvSpPr>
            <a:spLocks noChangeArrowheads="1"/>
          </p:cNvSpPr>
          <p:nvPr/>
        </p:nvSpPr>
        <p:spPr bwMode="auto">
          <a:xfrm>
            <a:off x="2282752" y="3164481"/>
            <a:ext cx="7537206" cy="60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auto">
              <a:lnSpc>
                <a:spcPts val="2100"/>
              </a:lnSpc>
              <a:spcBef>
                <a:spcPct val="0"/>
              </a:spcBef>
              <a:spcAft>
                <a:spcPct val="0"/>
              </a:spcAft>
              <a:buClr>
                <a:srgbClr val="C00000"/>
              </a:buClr>
              <a:buFont typeface="Arial" panose="020b0604020202020204" pitchFamily="34" charset="0"/>
              <a:buNone/>
              <a:defRPr/>
            </a:pPr>
            <a:r>
              <a:rPr lang="en-US" altLang="zh-CN" sz="1400">
                <a:solidFill>
                  <a:srgbClr val="929090">
                    <a:lumMod val="10000"/>
                  </a:srgbClr>
                </a:solidFill>
                <a:latin typeface="Arial" panose="020b0604020202020204" pitchFamily="34" charset="0"/>
                <a:ea typeface="宋体" panose="02010600030101010101" pitchFamily="2" charset="-122"/>
                <a:cs typeface="+mn-ea"/>
                <a:sym typeface="+mn-lt"/>
              </a:rPr>
              <a:t>2020</a:t>
            </a:r>
            <a:r>
              <a:rPr lang="zh-CN" altLang="en-US" sz="1400">
                <a:solidFill>
                  <a:srgbClr val="929090">
                    <a:lumMod val="10000"/>
                  </a:srgbClr>
                </a:solidFill>
                <a:latin typeface="Arial" panose="020b0604020202020204" pitchFamily="34" charset="0"/>
                <a:ea typeface="宋体" panose="02010600030101010101" pitchFamily="2" charset="-122"/>
                <a:cs typeface="+mn-ea"/>
                <a:sym typeface="+mn-lt"/>
              </a:rPr>
              <a:t>年，根据</a:t>
            </a:r>
            <a:r>
              <a:rPr lang="en-US" altLang="zh-CN" sz="1400">
                <a:solidFill>
                  <a:srgbClr val="929090">
                    <a:lumMod val="10000"/>
                  </a:srgbClr>
                </a:solidFill>
                <a:latin typeface="Arial" panose="020b0604020202020204" pitchFamily="34" charset="0"/>
                <a:ea typeface="宋体" panose="02010600030101010101" pitchFamily="2" charset="-122"/>
                <a:cs typeface="+mn-ea"/>
                <a:sym typeface="+mn-lt"/>
              </a:rPr>
              <a:t>××</a:t>
            </a:r>
            <a:r>
              <a:rPr lang="zh-CN" altLang="en-US" sz="1400">
                <a:solidFill>
                  <a:srgbClr val="929090">
                    <a:lumMod val="10000"/>
                  </a:srgbClr>
                </a:solidFill>
                <a:latin typeface="Arial" panose="020b0604020202020204" pitchFamily="34" charset="0"/>
                <a:ea typeface="宋体" panose="02010600030101010101" pitchFamily="2" charset="-122"/>
                <a:cs typeface="+mn-ea"/>
                <a:sym typeface="+mn-lt"/>
              </a:rPr>
              <a:t>安排，挤压公用经费</a:t>
            </a:r>
            <a:r>
              <a:rPr lang="en-US" altLang="zh-CN" sz="1400">
                <a:solidFill>
                  <a:srgbClr val="929090">
                    <a:lumMod val="10000"/>
                  </a:srgbClr>
                </a:solidFill>
                <a:latin typeface="Arial" panose="020b0604020202020204" pitchFamily="34" charset="0"/>
                <a:ea typeface="宋体" panose="02010600030101010101" pitchFamily="2" charset="-122"/>
                <a:cs typeface="+mn-ea"/>
                <a:sym typeface="+mn-lt"/>
              </a:rPr>
              <a:t>××</a:t>
            </a:r>
            <a:r>
              <a:rPr lang="zh-CN" altLang="en-US" sz="1400">
                <a:solidFill>
                  <a:srgbClr val="929090">
                    <a:lumMod val="10000"/>
                  </a:srgbClr>
                </a:solidFill>
                <a:latin typeface="Arial" panose="020b0604020202020204" pitchFamily="34" charset="0"/>
                <a:ea typeface="宋体" panose="02010600030101010101" pitchFamily="2" charset="-122"/>
                <a:cs typeface="+mn-ea"/>
                <a:sym typeface="+mn-lt"/>
              </a:rPr>
              <a:t>万元用于帮助纳雍县补齐脱贫攻坚短板，助推按时高质量打赢脱贫攻坚战。</a:t>
            </a:r>
            <a:endParaRPr lang="en-US" altLang="zh-CN" sz="1400">
              <a:solidFill>
                <a:srgbClr val="929090">
                  <a:lumMod val="10000"/>
                </a:srgbClr>
              </a:solidFill>
              <a:latin typeface="Arial" panose="020b0604020202020204" pitchFamily="34" charset="0"/>
              <a:ea typeface="宋体" panose="02010600030101010101" pitchFamily="2" charset="-122"/>
              <a:cs typeface="+mn-ea"/>
              <a:sym typeface="+mn-lt"/>
            </a:endParaRPr>
          </a:p>
        </p:txBody>
      </p:sp>
      <p:sp>
        <p:nvSpPr>
          <p:cNvPr id="82" name="矩形 47"/>
          <p:cNvSpPr>
            <a:spLocks noChangeArrowheads="1"/>
          </p:cNvSpPr>
          <p:nvPr/>
        </p:nvSpPr>
        <p:spPr bwMode="auto">
          <a:xfrm>
            <a:off x="2282751" y="3929304"/>
            <a:ext cx="7537206" cy="60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auto">
              <a:lnSpc>
                <a:spcPts val="2100"/>
              </a:lnSpc>
              <a:spcBef>
                <a:spcPct val="0"/>
              </a:spcBef>
              <a:spcAft>
                <a:spcPct val="0"/>
              </a:spcAft>
              <a:buClr>
                <a:srgbClr val="C00000"/>
              </a:buClr>
              <a:buNone/>
              <a:defRPr/>
            </a:pPr>
            <a:r>
              <a:rPr lang="zh-CN" altLang="zh-CN" sz="1400">
                <a:solidFill>
                  <a:srgbClr val="929090">
                    <a:lumMod val="10000"/>
                  </a:srgbClr>
                </a:solidFill>
                <a:latin typeface="Arial" panose="020b0604020202020204" pitchFamily="34" charset="0"/>
                <a:ea typeface="宋体" panose="02010600030101010101" pitchFamily="2" charset="-122"/>
                <a:cs typeface="+mn-ea"/>
                <a:sym typeface="+mn-lt"/>
              </a:rPr>
              <a:t>通过募集捐款××万元，为进一步巩固“两不愁三保障”成效，投入帮扶资金××万元帮助贫困户进行房屋修缮及透风漏雨整治。</a:t>
            </a:r>
            <a:endParaRPr lang="zh-CN" altLang="en-US" sz="1400">
              <a:solidFill>
                <a:srgbClr val="929090">
                  <a:lumMod val="10000"/>
                </a:srgbClr>
              </a:solidFill>
              <a:latin typeface="Arial" panose="020b0604020202020204" pitchFamily="34" charset="0"/>
              <a:ea typeface="宋体" panose="02010600030101010101" pitchFamily="2" charset="-122"/>
              <a:cs typeface="+mn-ea"/>
              <a:sym typeface="+mn-lt"/>
            </a:endParaRPr>
          </a:p>
        </p:txBody>
      </p:sp>
      <p:sp>
        <p:nvSpPr>
          <p:cNvPr id="96" name="矩形 47"/>
          <p:cNvSpPr>
            <a:spLocks noChangeArrowheads="1"/>
          </p:cNvSpPr>
          <p:nvPr/>
        </p:nvSpPr>
        <p:spPr bwMode="auto">
          <a:xfrm>
            <a:off x="2282751" y="4686689"/>
            <a:ext cx="7537206" cy="60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auto">
              <a:lnSpc>
                <a:spcPts val="2100"/>
              </a:lnSpc>
              <a:spcBef>
                <a:spcPct val="0"/>
              </a:spcBef>
              <a:spcAft>
                <a:spcPct val="0"/>
              </a:spcAft>
              <a:buClr>
                <a:srgbClr val="C00000"/>
              </a:buClr>
              <a:buNone/>
              <a:defRPr/>
            </a:pPr>
            <a:r>
              <a:rPr lang="zh-CN" altLang="zh-CN" sz="1400">
                <a:solidFill>
                  <a:srgbClr val="929090">
                    <a:lumMod val="10000"/>
                  </a:srgbClr>
                </a:solidFill>
                <a:latin typeface="Arial" panose="020b0604020202020204" pitchFamily="34" charset="0"/>
                <a:ea typeface="宋体" panose="02010600030101010101" pitchFamily="2" charset="-122"/>
                <a:cs typeface="+mn-ea"/>
                <a:sym typeface="+mn-lt"/>
              </a:rPr>
              <a:t>投入帮扶资金××万元对贫困户房屋门窗内外墙粉刷、修建厨房、垃圾池、改善饮水工程、污水治理等项目，直接受益××户××余名贫困群众，有效提升帮扶村脱贫形象及群众满意度。</a:t>
            </a:r>
            <a:endParaRPr lang="zh-CN" altLang="en-US" sz="1400">
              <a:solidFill>
                <a:srgbClr val="929090">
                  <a:lumMod val="10000"/>
                </a:srgbClr>
              </a:solidFill>
              <a:latin typeface="Arial" panose="020b0604020202020204" pitchFamily="34" charset="0"/>
              <a:ea typeface="宋体" panose="02010600030101010101" pitchFamily="2" charset="-122"/>
              <a:cs typeface="+mn-ea"/>
              <a:sym typeface="+mn-lt"/>
            </a:endParaRPr>
          </a:p>
        </p:txBody>
      </p:sp>
      <p:grpSp>
        <p:nvGrpSpPr>
          <p:cNvPr id="2" name="组合 1"/>
          <p:cNvGrpSpPr/>
          <p:nvPr/>
        </p:nvGrpSpPr>
        <p:grpSpPr>
          <a:xfrm>
            <a:off x="2786807" y="1916789"/>
            <a:ext cx="6624736" cy="760692"/>
            <a:chOff x="2570783" y="1916789"/>
            <a:chExt cx="6624736" cy="760692"/>
          </a:xfrm>
        </p:grpSpPr>
        <p:sp>
          <p:nvSpPr>
            <p:cNvPr id="8" name="文本框 7"/>
            <p:cNvSpPr txBox="1"/>
            <p:nvPr/>
          </p:nvSpPr>
          <p:spPr>
            <a:xfrm>
              <a:off x="4768461" y="1946533"/>
              <a:ext cx="4152099"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强化投入，着力补齐短板</a:t>
              </a:r>
              <a:endParaRPr lang="zh-CN" altLang="en-US" sz="2800" b="1">
                <a:solidFill>
                  <a:schemeClr val="accent1"/>
                </a:solidFill>
                <a:cs typeface="+mn-ea"/>
                <a:sym typeface="+mn-lt"/>
              </a:endParaRPr>
            </a:p>
          </p:txBody>
        </p:sp>
        <p:grpSp>
          <p:nvGrpSpPr>
            <p:cNvPr id="58" name="组合 57"/>
            <p:cNvGrpSpPr/>
            <p:nvPr/>
          </p:nvGrpSpPr>
          <p:grpSpPr>
            <a:xfrm>
              <a:off x="2570783" y="1916789"/>
              <a:ext cx="6624736" cy="760692"/>
              <a:chOff x="2617702" y="1272039"/>
              <a:chExt cx="6624736" cy="760692"/>
            </a:xfrm>
          </p:grpSpPr>
          <p:grpSp>
            <p:nvGrpSpPr>
              <p:cNvPr id="59" name="组合 58"/>
              <p:cNvGrpSpPr/>
              <p:nvPr/>
            </p:nvGrpSpPr>
            <p:grpSpPr>
              <a:xfrm>
                <a:off x="3938935" y="1385799"/>
                <a:ext cx="5303503" cy="523220"/>
                <a:chOff x="1634679" y="2412138"/>
                <a:chExt cx="5303503" cy="523220"/>
              </a:xfrm>
            </p:grpSpPr>
            <p:grpSp>
              <p:nvGrpSpPr>
                <p:cNvPr id="63" name="组合 62"/>
                <p:cNvGrpSpPr/>
                <p:nvPr/>
              </p:nvGrpSpPr>
              <p:grpSpPr>
                <a:xfrm>
                  <a:off x="1634679" y="2412138"/>
                  <a:ext cx="898362" cy="523220"/>
                  <a:chOff x="2894793" y="2572736"/>
                  <a:chExt cx="898362" cy="523220"/>
                </a:xfrm>
              </p:grpSpPr>
              <p:sp>
                <p:nvSpPr>
                  <p:cNvPr id="65" name="椭圆 64"/>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6" name="文本框 36"/>
                  <p:cNvSpPr txBox="1"/>
                  <p:nvPr userDrawn="1"/>
                </p:nvSpPr>
                <p:spPr bwMode="auto">
                  <a:xfrm>
                    <a:off x="2945430" y="2572736"/>
                    <a:ext cx="847725" cy="523220"/>
                  </a:xfrm>
                  <a:prstGeom prst="rect">
                    <a:avLst/>
                  </a:prstGeom>
                  <a:noFill/>
                </p:spPr>
                <p:txBody>
                  <a:bodyPr>
                    <a:spAutoFit/>
                  </a:bodyPr>
                  <a:lstStyle/>
                  <a:p>
                    <a:pPr defTabSz="457200" fontAlgn="auto">
                      <a:spcBef>
                        <a:spcPct val="0"/>
                      </a:spcBef>
                      <a:spcAft>
                        <a:spcPct val="0"/>
                      </a:spcAft>
                      <a:defRPr/>
                    </a:pPr>
                    <a:r>
                      <a:rPr lang="en-US" altLang="zh-CN" sz="2800">
                        <a:solidFill>
                          <a:prstClr val="white"/>
                        </a:solidFill>
                        <a:cs typeface="+mn-ea"/>
                        <a:sym typeface="+mn-lt"/>
                      </a:rPr>
                      <a:t>3</a:t>
                    </a:r>
                    <a:endParaRPr lang="zh-CN" altLang="en-US" sz="2800">
                      <a:solidFill>
                        <a:prstClr val="white"/>
                      </a:solidFill>
                      <a:cs typeface="+mn-ea"/>
                      <a:sym typeface="+mn-lt"/>
                    </a:endParaRPr>
                  </a:p>
                </p:txBody>
              </p:sp>
            </p:grpSp>
            <p:cxnSp>
              <p:nvCxnSpPr>
                <p:cNvPr id="64" name="直接连接符 63"/>
                <p:cNvCxnSpPr/>
                <p:nvPr/>
              </p:nvCxnSpPr>
              <p:spPr bwMode="auto">
                <a:xfrm>
                  <a:off x="1948193" y="2909200"/>
                  <a:ext cx="4989989"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60" name="组合 59"/>
              <p:cNvGrpSpPr/>
              <p:nvPr/>
            </p:nvGrpSpPr>
            <p:grpSpPr>
              <a:xfrm>
                <a:off x="2617702" y="1272039"/>
                <a:ext cx="1351097" cy="760692"/>
                <a:chOff x="1354490" y="-129994"/>
                <a:chExt cx="1351097" cy="760692"/>
              </a:xfrm>
            </p:grpSpPr>
            <p:sp>
              <p:nvSpPr>
                <p:cNvPr id="61" name="矩形 60"/>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2" name="文本框 61"/>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（七）</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23" name="组合 22"/>
          <p:cNvGrpSpPr/>
          <p:nvPr/>
        </p:nvGrpSpPr>
        <p:grpSpPr>
          <a:xfrm>
            <a:off x="907433" y="5463684"/>
            <a:ext cx="10287841" cy="523221"/>
            <a:chOff x="851894" y="5291404"/>
            <a:chExt cx="10287841" cy="523221"/>
          </a:xfrm>
        </p:grpSpPr>
        <p:sp>
          <p:nvSpPr>
            <p:cNvPr id="111" name="文本框 110"/>
            <p:cNvSpPr txBox="1"/>
            <p:nvPr/>
          </p:nvSpPr>
          <p:spPr>
            <a:xfrm>
              <a:off x="6598561" y="5291404"/>
              <a:ext cx="1387167" cy="523221"/>
            </a:xfrm>
            <a:prstGeom prst="rect">
              <a:avLst/>
            </a:prstGeom>
            <a:noFill/>
          </p:spPr>
          <p:txBody>
            <a:bodyPr wrap="square" rtlCol="0">
              <a:spAutoFit/>
            </a:bodyPr>
            <a:lstStyle/>
            <a:p>
              <a:pPr fontAlgn="auto">
                <a:spcBef>
                  <a:spcPct val="0"/>
                </a:spcBef>
                <a:spcAft>
                  <a:spcPct val="0"/>
                </a:spcAft>
                <a:defRPr/>
              </a:pPr>
              <a:r>
                <a:rPr lang="en-US" altLang="zh-CN" sz="2800" b="1">
                  <a:solidFill>
                    <a:schemeClr val="accent1"/>
                  </a:solidFill>
                  <a:cs typeface="+mn-ea"/>
                  <a:sym typeface="+mn-lt"/>
                </a:rPr>
                <a:t>88</a:t>
              </a:r>
              <a:r>
                <a:rPr lang="zh-CN" altLang="en-US" sz="2800" b="1">
                  <a:solidFill>
                    <a:schemeClr val="accent1"/>
                  </a:solidFill>
                  <a:cs typeface="+mn-ea"/>
                  <a:sym typeface="+mn-lt"/>
                </a:rPr>
                <a:t>万</a:t>
              </a:r>
              <a:endParaRPr lang="zh-CN" altLang="en-US" sz="2800" b="1">
                <a:solidFill>
                  <a:schemeClr val="accent1"/>
                </a:solidFill>
                <a:cs typeface="+mn-ea"/>
                <a:sym typeface="+mn-lt"/>
              </a:endParaRPr>
            </a:p>
          </p:txBody>
        </p:sp>
        <p:sp>
          <p:nvSpPr>
            <p:cNvPr id="115" name="矩形 114"/>
            <p:cNvSpPr/>
            <p:nvPr/>
          </p:nvSpPr>
          <p:spPr>
            <a:xfrm>
              <a:off x="851894" y="5427039"/>
              <a:ext cx="7153532" cy="375070"/>
            </a:xfrm>
            <a:prstGeom prst="rect">
              <a:avLst/>
            </a:prstGeom>
          </p:spPr>
          <p:txBody>
            <a:bodyPr wrap="square" lIns="105571" tIns="52784" rIns="105571" bIns="52784">
              <a:spAutoFit/>
            </a:bodyPr>
            <a:lstStyle/>
            <a:p>
              <a:pPr fontAlgn="auto">
                <a:lnSpc>
                  <a:spcPts val="1900"/>
                </a:lnSpc>
                <a:spcBef>
                  <a:spcPct val="0"/>
                </a:spcBef>
                <a:spcAft>
                  <a:spcPct val="0"/>
                </a:spcAft>
                <a:defRPr/>
              </a:pPr>
              <a:r>
                <a:rPr lang="zh-CN" altLang="en-US" sz="2800" b="1">
                  <a:solidFill>
                    <a:schemeClr val="accent1"/>
                  </a:solidFill>
                  <a:cs typeface="+mn-ea"/>
                  <a:sym typeface="+mn-lt"/>
                </a:rPr>
                <a:t>在局系统各帮扶点共投入资金</a:t>
              </a:r>
              <a:endParaRPr lang="zh-CN" altLang="en-US" sz="2800" b="1">
                <a:solidFill>
                  <a:schemeClr val="accent1"/>
                </a:solidFill>
                <a:cs typeface="+mn-ea"/>
                <a:sym typeface="+mn-lt"/>
              </a:endParaRPr>
            </a:p>
          </p:txBody>
        </p:sp>
        <p:cxnSp>
          <p:nvCxnSpPr>
            <p:cNvPr id="67" name="直接箭头连接符 66"/>
            <p:cNvCxnSpPr/>
            <p:nvPr/>
          </p:nvCxnSpPr>
          <p:spPr bwMode="auto">
            <a:xfrm flipH="1">
              <a:off x="7539335" y="5553014"/>
              <a:ext cx="3600400" cy="10014"/>
            </a:xfrm>
            <a:prstGeom prst="straightConnector1">
              <a:avLst/>
            </a:prstGeom>
            <a:solidFill>
              <a:schemeClr val="accent1"/>
            </a:solidFill>
            <a:ln w="76200" cap="flat" cmpd="sng" algn="ctr">
              <a:solidFill>
                <a:schemeClr val="accent1"/>
              </a:solidFill>
              <a:prstDash val="solid"/>
              <a:round/>
              <a:headEnd type="none" w="med" len="med"/>
              <a:tailEnd type="triangle"/>
            </a:ln>
          </p:spPr>
        </p:cxnSp>
      </p:grpSp>
      <p:pic>
        <p:nvPicPr>
          <p:cNvPr id="73" name="图片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37028">
            <a:off x="8804944" y="2430139"/>
            <a:ext cx="3268497" cy="3268497"/>
          </a:xfrm>
          <a:prstGeom prst="rect">
            <a:avLst/>
          </a:prstGeom>
        </p:spPr>
      </p:pic>
      <p:grpSp>
        <p:nvGrpSpPr>
          <p:cNvPr id="26" name="组合 25"/>
          <p:cNvGrpSpPr/>
          <p:nvPr/>
        </p:nvGrpSpPr>
        <p:grpSpPr>
          <a:xfrm>
            <a:off x="1490663" y="3068960"/>
            <a:ext cx="1010156" cy="2288076"/>
            <a:chOff x="1490663" y="3068960"/>
            <a:chExt cx="1010156" cy="2288076"/>
          </a:xfrm>
        </p:grpSpPr>
        <p:grpSp>
          <p:nvGrpSpPr>
            <p:cNvPr id="22" name="组合 21"/>
            <p:cNvGrpSpPr/>
            <p:nvPr/>
          </p:nvGrpSpPr>
          <p:grpSpPr>
            <a:xfrm>
              <a:off x="1490663" y="3068960"/>
              <a:ext cx="648072" cy="2288076"/>
              <a:chOff x="1490663" y="3087124"/>
              <a:chExt cx="648072" cy="2125403"/>
            </a:xfrm>
          </p:grpSpPr>
          <p:sp>
            <p:nvSpPr>
              <p:cNvPr id="18" name="椭圆 17"/>
              <p:cNvSpPr/>
              <p:nvPr/>
            </p:nvSpPr>
            <p:spPr bwMode="auto">
              <a:xfrm>
                <a:off x="1562671" y="3253440"/>
                <a:ext cx="576064" cy="43204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21" name="组合 20"/>
              <p:cNvGrpSpPr/>
              <p:nvPr/>
            </p:nvGrpSpPr>
            <p:grpSpPr>
              <a:xfrm>
                <a:off x="1562671" y="3908191"/>
                <a:ext cx="576064" cy="1086799"/>
                <a:chOff x="1562671" y="3908191"/>
                <a:chExt cx="576064" cy="1086799"/>
              </a:xfrm>
            </p:grpSpPr>
            <p:sp>
              <p:nvSpPr>
                <p:cNvPr id="68" name="椭圆 67"/>
                <p:cNvSpPr/>
                <p:nvPr/>
              </p:nvSpPr>
              <p:spPr bwMode="auto">
                <a:xfrm>
                  <a:off x="1562671" y="3908191"/>
                  <a:ext cx="576064" cy="43204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9" name="椭圆 68"/>
                <p:cNvSpPr/>
                <p:nvPr/>
              </p:nvSpPr>
              <p:spPr bwMode="auto">
                <a:xfrm>
                  <a:off x="1562671" y="4562942"/>
                  <a:ext cx="576064" cy="43204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20" name="直接连接符 19"/>
              <p:cNvCxnSpPr/>
              <p:nvPr/>
            </p:nvCxnSpPr>
            <p:spPr bwMode="auto">
              <a:xfrm flipH="1">
                <a:off x="1490663" y="3087124"/>
                <a:ext cx="0" cy="2125403"/>
              </a:xfrm>
              <a:prstGeom prst="line">
                <a:avLst/>
              </a:prstGeom>
              <a:solidFill>
                <a:schemeClr val="accent1"/>
              </a:solidFill>
              <a:ln w="28575" cap="flat" cmpd="sng" algn="ctr">
                <a:solidFill>
                  <a:schemeClr val="accent1"/>
                </a:solidFill>
                <a:prstDash val="solid"/>
                <a:round/>
                <a:headEnd type="none" w="med" len="med"/>
                <a:tailEnd type="none" w="med" len="med"/>
              </a:ln>
            </p:spPr>
          </p:cxnSp>
        </p:grpSp>
        <p:sp>
          <p:nvSpPr>
            <p:cNvPr id="75" name="文本框 36"/>
            <p:cNvSpPr txBox="1"/>
            <p:nvPr/>
          </p:nvSpPr>
          <p:spPr bwMode="auto">
            <a:xfrm>
              <a:off x="1653094" y="3210840"/>
              <a:ext cx="847725" cy="523220"/>
            </a:xfrm>
            <a:prstGeom prst="rect">
              <a:avLst/>
            </a:prstGeom>
            <a:noFill/>
          </p:spPr>
          <p:txBody>
            <a:bodyPr>
              <a:spAutoFit/>
            </a:bodyPr>
            <a:lstStyle/>
            <a:p>
              <a:pPr defTabSz="457200" fontAlgn="auto">
                <a:spcBef>
                  <a:spcPct val="0"/>
                </a:spcBef>
                <a:spcAft>
                  <a:spcPct val="0"/>
                </a:spcAft>
                <a:defRPr/>
              </a:pPr>
              <a:r>
                <a:rPr lang="en-US" altLang="zh-CN" sz="2800" i="1">
                  <a:solidFill>
                    <a:prstClr val="white"/>
                  </a:solidFill>
                  <a:cs typeface="+mn-ea"/>
                  <a:sym typeface="+mn-lt"/>
                </a:rPr>
                <a:t>1</a:t>
              </a:r>
              <a:endParaRPr lang="zh-CN" altLang="en-US" sz="2800" i="1">
                <a:solidFill>
                  <a:prstClr val="white"/>
                </a:solidFill>
                <a:cs typeface="+mn-ea"/>
                <a:sym typeface="+mn-lt"/>
              </a:endParaRPr>
            </a:p>
          </p:txBody>
        </p:sp>
        <p:sp>
          <p:nvSpPr>
            <p:cNvPr id="83" name="文本框 36"/>
            <p:cNvSpPr txBox="1"/>
            <p:nvPr/>
          </p:nvSpPr>
          <p:spPr bwMode="auto">
            <a:xfrm>
              <a:off x="1642188" y="3923136"/>
              <a:ext cx="847725" cy="523220"/>
            </a:xfrm>
            <a:prstGeom prst="rect">
              <a:avLst/>
            </a:prstGeom>
            <a:noFill/>
          </p:spPr>
          <p:txBody>
            <a:bodyPr>
              <a:spAutoFit/>
            </a:bodyPr>
            <a:lstStyle/>
            <a:p>
              <a:pPr defTabSz="457200" fontAlgn="auto">
                <a:spcBef>
                  <a:spcPct val="0"/>
                </a:spcBef>
                <a:spcAft>
                  <a:spcPct val="0"/>
                </a:spcAft>
                <a:defRPr/>
              </a:pPr>
              <a:r>
                <a:rPr lang="en-US" altLang="zh-CN" sz="2800" i="1">
                  <a:solidFill>
                    <a:prstClr val="white"/>
                  </a:solidFill>
                  <a:cs typeface="+mn-ea"/>
                  <a:sym typeface="+mn-lt"/>
                </a:rPr>
                <a:t>2</a:t>
              </a:r>
              <a:endParaRPr lang="zh-CN" altLang="en-US" sz="2800" i="1">
                <a:solidFill>
                  <a:prstClr val="white"/>
                </a:solidFill>
                <a:cs typeface="+mn-ea"/>
                <a:sym typeface="+mn-lt"/>
              </a:endParaRPr>
            </a:p>
          </p:txBody>
        </p:sp>
        <p:sp>
          <p:nvSpPr>
            <p:cNvPr id="84" name="文本框 36"/>
            <p:cNvSpPr txBox="1"/>
            <p:nvPr/>
          </p:nvSpPr>
          <p:spPr bwMode="auto">
            <a:xfrm>
              <a:off x="1634680" y="4657733"/>
              <a:ext cx="847725" cy="523220"/>
            </a:xfrm>
            <a:prstGeom prst="rect">
              <a:avLst/>
            </a:prstGeom>
            <a:noFill/>
          </p:spPr>
          <p:txBody>
            <a:bodyPr>
              <a:spAutoFit/>
            </a:bodyPr>
            <a:lstStyle/>
            <a:p>
              <a:pPr defTabSz="457200" fontAlgn="auto">
                <a:spcBef>
                  <a:spcPct val="0"/>
                </a:spcBef>
                <a:spcAft>
                  <a:spcPct val="0"/>
                </a:spcAft>
                <a:defRPr/>
              </a:pPr>
              <a:r>
                <a:rPr lang="en-US" altLang="zh-CN" sz="2800" i="1">
                  <a:solidFill>
                    <a:prstClr val="white"/>
                  </a:solidFill>
                  <a:cs typeface="+mn-ea"/>
                  <a:sym typeface="+mn-lt"/>
                </a:rPr>
                <a:t>3</a:t>
              </a:r>
              <a:endParaRPr lang="zh-CN" altLang="en-US" sz="2800" i="1">
                <a:solidFill>
                  <a:prstClr val="white"/>
                </a:solidFill>
                <a:cs typeface="+mn-ea"/>
                <a:sym typeface="+mn-lt"/>
              </a:endParaRPr>
            </a:p>
          </p:txBody>
        </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nodeType="afterGroup">
                            <p:stCondLst>
                              <p:cond delay="750"/>
                            </p:stCondLst>
                            <p:childTnLst>
                              <p:par>
                                <p:cTn id="9" presetID="45"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750"/>
                                        <p:tgtEl>
                                          <p:spTgt spid="26"/>
                                        </p:tgtEl>
                                      </p:cBhvr>
                                    </p:animEffect>
                                    <p:anim calcmode="lin" valueType="num">
                                      <p:cBhvr>
                                        <p:cTn id="12" dur="750" fill="hold"/>
                                        <p:tgtEl>
                                          <p:spTgt spid="26"/>
                                        </p:tgtEl>
                                        <p:attrNameLst>
                                          <p:attrName>ppt_w</p:attrName>
                                        </p:attrNameLst>
                                      </p:cBhvr>
                                      <p:tavLst>
                                        <p:tav tm="0" fmla="#ppt_w*sin(2.5*pi*$)">
                                          <p:val>
                                            <p:fltVal val="0"/>
                                          </p:val>
                                        </p:tav>
                                        <p:tav tm="100000">
                                          <p:val>
                                            <p:fltVal val="1"/>
                                          </p:val>
                                        </p:tav>
                                      </p:tavLst>
                                    </p:anim>
                                    <p:anim calcmode="lin" valueType="num">
                                      <p:cBhvr>
                                        <p:cTn id="13" dur="750" fill="hold"/>
                                        <p:tgtEl>
                                          <p:spTgt spid="26"/>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750"/>
                                        <p:tgtEl>
                                          <p:spTgt spid="53"/>
                                        </p:tgtEl>
                                      </p:cBhvr>
                                    </p:animEffect>
                                  </p:childTnLst>
                                </p:cTn>
                              </p:par>
                            </p:childTnLst>
                          </p:cTn>
                        </p:par>
                        <p:par>
                          <p:cTn id="18" fill="hold" nodeType="afterGroup">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wipe(left)">
                                      <p:cBhvr>
                                        <p:cTn id="21" dur="750"/>
                                        <p:tgtEl>
                                          <p:spTgt spid="82"/>
                                        </p:tgtEl>
                                      </p:cBhvr>
                                    </p:animEffect>
                                  </p:childTnLst>
                                </p:cTn>
                              </p:par>
                            </p:childTnLst>
                          </p:cTn>
                        </p:par>
                        <p:par>
                          <p:cTn id="22" fill="hold" nodeType="afterGroup">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wipe(left)">
                                      <p:cBhvr>
                                        <p:cTn id="25" dur="750"/>
                                        <p:tgtEl>
                                          <p:spTgt spid="96"/>
                                        </p:tgtEl>
                                      </p:cBhvr>
                                    </p:animEffect>
                                  </p:childTnLst>
                                </p:cTn>
                              </p:par>
                            </p:childTnLst>
                          </p:cTn>
                        </p:par>
                        <p:par>
                          <p:cTn id="26" fill="hold" nodeType="afterGroup">
                            <p:stCondLst>
                              <p:cond delay="3750"/>
                            </p:stCondLst>
                            <p:childTnLst>
                              <p:par>
                                <p:cTn id="27" presetID="45" presetClass="entr" presetSubtype="0" fill="hold"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750"/>
                                        <p:tgtEl>
                                          <p:spTgt spid="73"/>
                                        </p:tgtEl>
                                      </p:cBhvr>
                                    </p:animEffect>
                                    <p:anim calcmode="lin" valueType="num">
                                      <p:cBhvr>
                                        <p:cTn id="30" dur="750" fill="hold"/>
                                        <p:tgtEl>
                                          <p:spTgt spid="73"/>
                                        </p:tgtEl>
                                        <p:attrNameLst>
                                          <p:attrName>ppt_w</p:attrName>
                                        </p:attrNameLst>
                                      </p:cBhvr>
                                      <p:tavLst>
                                        <p:tav tm="0" fmla="#ppt_w*sin(2.5*pi*$)">
                                          <p:val>
                                            <p:fltVal val="0"/>
                                          </p:val>
                                        </p:tav>
                                        <p:tav tm="100000">
                                          <p:val>
                                            <p:fltVal val="1"/>
                                          </p:val>
                                        </p:tav>
                                      </p:tavLst>
                                    </p:anim>
                                    <p:anim calcmode="lin" valueType="num">
                                      <p:cBhvr>
                                        <p:cTn id="31" dur="750" fill="hold"/>
                                        <p:tgtEl>
                                          <p:spTgt spid="73"/>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4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2" grpId="0"/>
      <p:bldP spid="96"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2" name="图片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806128" flipH="1">
            <a:off x="311512" y="1988001"/>
            <a:ext cx="3837480" cy="3837480"/>
          </a:xfrm>
          <a:prstGeom prst="rect">
            <a:avLst/>
          </a:prstGeom>
        </p:spPr>
      </p:pic>
      <p:grpSp>
        <p:nvGrpSpPr>
          <p:cNvPr id="2" name="组合 1"/>
          <p:cNvGrpSpPr/>
          <p:nvPr/>
        </p:nvGrpSpPr>
        <p:grpSpPr>
          <a:xfrm>
            <a:off x="924113" y="1322537"/>
            <a:ext cx="10350125" cy="749890"/>
            <a:chOff x="958022" y="110016"/>
            <a:chExt cx="10350125" cy="749890"/>
          </a:xfrm>
        </p:grpSpPr>
        <p:grpSp>
          <p:nvGrpSpPr>
            <p:cNvPr id="33" name="组合 32"/>
            <p:cNvGrpSpPr/>
            <p:nvPr/>
          </p:nvGrpSpPr>
          <p:grpSpPr>
            <a:xfrm>
              <a:off x="958022" y="110016"/>
              <a:ext cx="10350125" cy="749890"/>
              <a:chOff x="632546" y="1439803"/>
              <a:chExt cx="9725118" cy="749890"/>
            </a:xfrm>
          </p:grpSpPr>
          <p:sp>
            <p:nvSpPr>
              <p:cNvPr id="35" name="圆角矩形 12"/>
              <p:cNvSpPr/>
              <p:nvPr/>
            </p:nvSpPr>
            <p:spPr>
              <a:xfrm>
                <a:off x="727620" y="1439803"/>
                <a:ext cx="9630044" cy="74989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defRPr/>
                </a:pPr>
                <a:endParaRPr lang="zh-CN" altLang="en-US" sz="1600">
                  <a:solidFill>
                    <a:prstClr val="white"/>
                  </a:solidFill>
                  <a:cs typeface="+mn-ea"/>
                  <a:sym typeface="+mn-lt"/>
                </a:endParaRPr>
              </a:p>
            </p:txBody>
          </p:sp>
          <p:sp>
            <p:nvSpPr>
              <p:cNvPr id="36" name="文本框 35"/>
              <p:cNvSpPr txBox="1"/>
              <p:nvPr/>
            </p:nvSpPr>
            <p:spPr>
              <a:xfrm>
                <a:off x="632546" y="1530042"/>
                <a:ext cx="9630045" cy="584775"/>
              </a:xfrm>
              <a:prstGeom prst="rect">
                <a:avLst/>
              </a:prstGeom>
              <a:noFill/>
            </p:spPr>
            <p:txBody>
              <a:bodyPr wrap="square" rtlCol="0">
                <a:spAutoFit/>
              </a:bodyPr>
              <a:lstStyle/>
              <a:p>
                <a:pPr fontAlgn="auto">
                  <a:spcBef>
                    <a:spcPct val="0"/>
                  </a:spcBef>
                  <a:spcAft>
                    <a:spcPct val="0"/>
                  </a:spcAft>
                  <a:defRPr/>
                </a:pPr>
                <a:r>
                  <a:rPr lang="zh-CN" altLang="en-US" sz="3200" b="1">
                    <a:solidFill>
                      <a:prstClr val="white"/>
                    </a:solidFill>
                    <a:cs typeface="+mn-ea"/>
                    <a:sym typeface="+mn-lt"/>
                  </a:rPr>
                  <a:t>（ 八）</a:t>
                </a:r>
                <a:endParaRPr lang="zh-CN" altLang="en-US" sz="3200" b="1">
                  <a:solidFill>
                    <a:prstClr val="white"/>
                  </a:solidFill>
                  <a:cs typeface="+mn-ea"/>
                  <a:sym typeface="+mn-lt"/>
                </a:endParaRPr>
              </a:p>
            </p:txBody>
          </p:sp>
        </p:grpSp>
        <p:sp>
          <p:nvSpPr>
            <p:cNvPr id="6" name="文本框 5"/>
            <p:cNvSpPr txBox="1"/>
            <p:nvPr/>
          </p:nvSpPr>
          <p:spPr>
            <a:xfrm>
              <a:off x="2523882" y="191544"/>
              <a:ext cx="8399829" cy="584775"/>
            </a:xfrm>
            <a:prstGeom prst="rect">
              <a:avLst/>
            </a:prstGeom>
            <a:noFill/>
          </p:spPr>
          <p:txBody>
            <a:bodyPr wrap="square" rtlCol="0">
              <a:spAutoFit/>
            </a:bodyPr>
            <a:lstStyle/>
            <a:p>
              <a:pPr fontAlgn="auto">
                <a:spcBef>
                  <a:spcPct val="0"/>
                </a:spcBef>
                <a:spcAft>
                  <a:spcPct val="0"/>
                </a:spcAft>
                <a:defRPr/>
              </a:pPr>
              <a:r>
                <a:rPr lang="zh-CN" altLang="en-US" sz="3200" b="1">
                  <a:solidFill>
                    <a:prstClr val="white"/>
                  </a:solidFill>
                  <a:cs typeface="+mn-ea"/>
                  <a:sym typeface="+mn-lt"/>
                </a:rPr>
                <a:t>突出细致服务，群团工作再上新台阶</a:t>
              </a:r>
              <a:endParaRPr lang="zh-CN" altLang="en-US" sz="3200" b="1">
                <a:solidFill>
                  <a:prstClr val="white"/>
                </a:solidFill>
                <a:cs typeface="+mn-ea"/>
                <a:sym typeface="+mn-lt"/>
              </a:endParaRPr>
            </a:p>
          </p:txBody>
        </p:sp>
      </p:grpSp>
      <p:sp>
        <p:nvSpPr>
          <p:cNvPr id="161" name="TextBox 15"/>
          <p:cNvSpPr txBox="1"/>
          <p:nvPr/>
        </p:nvSpPr>
        <p:spPr>
          <a:xfrm>
            <a:off x="3681785" y="3501008"/>
            <a:ext cx="7573923" cy="604967"/>
          </a:xfrm>
          <a:prstGeom prst="rect">
            <a:avLst/>
          </a:prstGeom>
          <a:noFill/>
        </p:spPr>
        <p:txBody>
          <a:bodyPr wrap="square" lIns="93846" tIns="46923" rIns="93846" bIns="46923" rtlCol="0">
            <a:spAutoFit/>
          </a:bodyPr>
          <a:lstStyle/>
          <a:p>
            <a:pPr fontAlgn="auto">
              <a:lnSpc>
                <a:spcPts val="2100"/>
              </a:lnSpc>
              <a:spcBef>
                <a:spcPct val="0"/>
              </a:spcBef>
              <a:spcAft>
                <a:spcPct val="0"/>
              </a:spcAft>
              <a:buClr>
                <a:srgbClr val="C00000"/>
              </a:buClr>
              <a:defRPr/>
            </a:pPr>
            <a:r>
              <a:rPr lang="zh-CN" altLang="zh-CN" sz="1400">
                <a:solidFill>
                  <a:srgbClr val="929090">
                    <a:lumMod val="10000"/>
                  </a:srgbClr>
                </a:solidFill>
                <a:cs typeface="+mn-ea"/>
                <a:sym typeface="+mn-lt"/>
              </a:rPr>
              <a:t>年初召开五届五次职工（工会会员）代表大会，充分发挥职工代表参政议政权利和职责，提案征集及办理规范，做好“安全、维权、帮扶”工作。</a:t>
            </a:r>
            <a:endParaRPr lang="zh-CN" altLang="en-US" sz="1400">
              <a:solidFill>
                <a:srgbClr val="929090">
                  <a:lumMod val="10000"/>
                </a:srgbClr>
              </a:solidFill>
              <a:cs typeface="+mn-ea"/>
              <a:sym typeface="+mn-lt"/>
            </a:endParaRPr>
          </a:p>
        </p:txBody>
      </p:sp>
      <p:sp>
        <p:nvSpPr>
          <p:cNvPr id="162" name="TextBox 17"/>
          <p:cNvSpPr txBox="1"/>
          <p:nvPr/>
        </p:nvSpPr>
        <p:spPr>
          <a:xfrm>
            <a:off x="3678872" y="4346855"/>
            <a:ext cx="7573923" cy="335662"/>
          </a:xfrm>
          <a:prstGeom prst="rect">
            <a:avLst/>
          </a:prstGeom>
          <a:noFill/>
        </p:spPr>
        <p:txBody>
          <a:bodyPr wrap="square" lIns="93846" tIns="46923" rIns="93846" bIns="46923" rtlCol="0">
            <a:spAutoFit/>
          </a:bodyPr>
          <a:lstStyle/>
          <a:p>
            <a:pPr fontAlgn="auto">
              <a:lnSpc>
                <a:spcPts val="2100"/>
              </a:lnSpc>
              <a:spcBef>
                <a:spcPct val="0"/>
              </a:spcBef>
              <a:spcAft>
                <a:spcPct val="0"/>
              </a:spcAft>
              <a:buClr>
                <a:srgbClr val="C00000"/>
              </a:buClr>
              <a:defRPr/>
            </a:pPr>
            <a:r>
              <a:rPr lang="zh-CN" altLang="zh-CN" sz="1400">
                <a:solidFill>
                  <a:srgbClr val="929090">
                    <a:lumMod val="10000"/>
                  </a:srgbClr>
                </a:solidFill>
                <a:cs typeface="+mn-ea"/>
                <a:sym typeface="+mn-lt"/>
              </a:rPr>
              <a:t>开展春节慰问困难职工，走访慰问职工××人、退休领导××人，发放慰问金××万元。</a:t>
            </a:r>
            <a:endParaRPr lang="zh-CN" altLang="en-US" sz="1400">
              <a:solidFill>
                <a:srgbClr val="929090">
                  <a:lumMod val="10000"/>
                </a:srgbClr>
              </a:solidFill>
              <a:cs typeface="+mn-ea"/>
              <a:sym typeface="+mn-lt"/>
            </a:endParaRPr>
          </a:p>
        </p:txBody>
      </p:sp>
      <p:sp>
        <p:nvSpPr>
          <p:cNvPr id="163" name="TextBox 19"/>
          <p:cNvSpPr txBox="1"/>
          <p:nvPr/>
        </p:nvSpPr>
        <p:spPr>
          <a:xfrm>
            <a:off x="3678872" y="4954500"/>
            <a:ext cx="7577433" cy="874271"/>
          </a:xfrm>
          <a:prstGeom prst="rect">
            <a:avLst/>
          </a:prstGeom>
          <a:noFill/>
        </p:spPr>
        <p:txBody>
          <a:bodyPr wrap="square" lIns="93846" tIns="46923" rIns="93846" bIns="46923" rtlCol="0">
            <a:spAutoFit/>
          </a:bodyPr>
          <a:lstStyle/>
          <a:p>
            <a:pPr fontAlgn="auto">
              <a:lnSpc>
                <a:spcPts val="2100"/>
              </a:lnSpc>
              <a:spcBef>
                <a:spcPct val="0"/>
              </a:spcBef>
              <a:spcAft>
                <a:spcPct val="0"/>
              </a:spcAft>
              <a:buClr>
                <a:srgbClr val="C00000"/>
              </a:buClr>
              <a:defRPr/>
            </a:pPr>
            <a:r>
              <a:rPr lang="zh-CN" altLang="zh-CN" sz="1400">
                <a:solidFill>
                  <a:srgbClr val="929090">
                    <a:lumMod val="10000"/>
                  </a:srgbClr>
                </a:solidFill>
                <a:cs typeface="+mn-ea"/>
                <a:sym typeface="+mn-lt"/>
              </a:rPr>
              <a:t>顺利召开局工会第六次代表大会，选举产生第六届工会委员会和经审经费审查委员会，协商产生女职工委员会会委员，为进一步实现好、维护好、发展好职工群众的切身利益，不断促进干部职工的凝聚力提供坚强组织保障。</a:t>
            </a:r>
            <a:endParaRPr lang="zh-CN" altLang="zh-CN" sz="1400">
              <a:solidFill>
                <a:srgbClr val="929090">
                  <a:lumMod val="10000"/>
                </a:srgbClr>
              </a:solidFill>
              <a:cs typeface="+mn-ea"/>
              <a:sym typeface="+mn-lt"/>
            </a:endParaRPr>
          </a:p>
        </p:txBody>
      </p:sp>
      <p:grpSp>
        <p:nvGrpSpPr>
          <p:cNvPr id="17" name="组合 16"/>
          <p:cNvGrpSpPr/>
          <p:nvPr/>
        </p:nvGrpSpPr>
        <p:grpSpPr>
          <a:xfrm>
            <a:off x="4659015" y="2498704"/>
            <a:ext cx="4297867" cy="760692"/>
            <a:chOff x="2570783" y="1916789"/>
            <a:chExt cx="4297867" cy="760692"/>
          </a:xfrm>
        </p:grpSpPr>
        <p:sp>
          <p:nvSpPr>
            <p:cNvPr id="8" name="文本框 7"/>
            <p:cNvSpPr txBox="1"/>
            <p:nvPr/>
          </p:nvSpPr>
          <p:spPr>
            <a:xfrm>
              <a:off x="4519930" y="2026146"/>
              <a:ext cx="2348720"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抓好工会工作</a:t>
              </a:r>
              <a:endParaRPr lang="zh-CN" altLang="en-US" sz="2800" b="1">
                <a:solidFill>
                  <a:schemeClr val="accent1"/>
                </a:solidFill>
                <a:cs typeface="+mn-ea"/>
                <a:sym typeface="+mn-lt"/>
              </a:endParaRPr>
            </a:p>
          </p:txBody>
        </p:sp>
        <p:grpSp>
          <p:nvGrpSpPr>
            <p:cNvPr id="39" name="组合 38"/>
            <p:cNvGrpSpPr/>
            <p:nvPr/>
          </p:nvGrpSpPr>
          <p:grpSpPr>
            <a:xfrm>
              <a:off x="2570783" y="1916789"/>
              <a:ext cx="4065767" cy="760692"/>
              <a:chOff x="2617702" y="1272039"/>
              <a:chExt cx="4065767" cy="760692"/>
            </a:xfrm>
          </p:grpSpPr>
          <p:grpSp>
            <p:nvGrpSpPr>
              <p:cNvPr id="40" name="组合 39"/>
              <p:cNvGrpSpPr/>
              <p:nvPr/>
            </p:nvGrpSpPr>
            <p:grpSpPr>
              <a:xfrm>
                <a:off x="3938935" y="1385799"/>
                <a:ext cx="2744534" cy="523220"/>
                <a:chOff x="1634679" y="2412138"/>
                <a:chExt cx="2744534" cy="523220"/>
              </a:xfrm>
            </p:grpSpPr>
            <p:grpSp>
              <p:nvGrpSpPr>
                <p:cNvPr id="44" name="组合 43"/>
                <p:cNvGrpSpPr/>
                <p:nvPr/>
              </p:nvGrpSpPr>
              <p:grpSpPr>
                <a:xfrm>
                  <a:off x="1634679" y="2412138"/>
                  <a:ext cx="847725" cy="523220"/>
                  <a:chOff x="2894793" y="2572736"/>
                  <a:chExt cx="847725" cy="523220"/>
                </a:xfrm>
              </p:grpSpPr>
              <p:sp>
                <p:nvSpPr>
                  <p:cNvPr id="46" name="椭圆 45"/>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7" name="文本框 36"/>
                  <p:cNvSpPr txBox="1"/>
                  <p:nvPr userDrawn="1"/>
                </p:nvSpPr>
                <p:spPr bwMode="auto">
                  <a:xfrm>
                    <a:off x="2894793" y="2572736"/>
                    <a:ext cx="847725" cy="523220"/>
                  </a:xfrm>
                  <a:prstGeom prst="rect">
                    <a:avLst/>
                  </a:prstGeom>
                  <a:noFill/>
                </p:spPr>
                <p:txBody>
                  <a:bodyPr>
                    <a:spAutoFit/>
                  </a:bodyPr>
                  <a:lstStyle/>
                  <a:p>
                    <a:pPr defTabSz="457200" fontAlgn="auto">
                      <a:spcBef>
                        <a:spcPct val="0"/>
                      </a:spcBef>
                      <a:spcAft>
                        <a:spcPct val="0"/>
                      </a:spcAft>
                      <a:defRPr/>
                    </a:pPr>
                    <a:r>
                      <a:rPr lang="en-US" altLang="zh-CN" sz="2800" i="1">
                        <a:solidFill>
                          <a:prstClr val="white"/>
                        </a:solidFill>
                        <a:cs typeface="+mn-ea"/>
                        <a:sym typeface="+mn-lt"/>
                      </a:rPr>
                      <a:t>01</a:t>
                    </a:r>
                    <a:r>
                      <a:rPr lang="en-US" altLang="zh-CN" sz="2800">
                        <a:solidFill>
                          <a:prstClr val="white"/>
                        </a:solidFill>
                        <a:cs typeface="+mn-ea"/>
                        <a:sym typeface="+mn-lt"/>
                      </a:rPr>
                      <a:t>1</a:t>
                    </a:r>
                    <a:endParaRPr lang="zh-CN" altLang="en-US" sz="2800">
                      <a:solidFill>
                        <a:prstClr val="white"/>
                      </a:solidFill>
                      <a:cs typeface="+mn-ea"/>
                      <a:sym typeface="+mn-lt"/>
                    </a:endParaRPr>
                  </a:p>
                </p:txBody>
              </p:sp>
            </p:grpSp>
            <p:cxnSp>
              <p:nvCxnSpPr>
                <p:cNvPr id="45" name="直接连接符 44"/>
                <p:cNvCxnSpPr/>
                <p:nvPr/>
              </p:nvCxnSpPr>
              <p:spPr bwMode="auto">
                <a:xfrm>
                  <a:off x="1948193" y="2909200"/>
                  <a:ext cx="2431020"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41" name="组合 40"/>
              <p:cNvGrpSpPr/>
              <p:nvPr/>
            </p:nvGrpSpPr>
            <p:grpSpPr>
              <a:xfrm>
                <a:off x="2617702" y="1272039"/>
                <a:ext cx="1351097" cy="760692"/>
                <a:chOff x="1354490" y="-129994"/>
                <a:chExt cx="1351097" cy="760692"/>
              </a:xfrm>
            </p:grpSpPr>
            <p:sp>
              <p:nvSpPr>
                <p:cNvPr id="42" name="矩形 41"/>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文本框 42"/>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（八）</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23" name="组合 22"/>
          <p:cNvGrpSpPr/>
          <p:nvPr/>
        </p:nvGrpSpPr>
        <p:grpSpPr>
          <a:xfrm>
            <a:off x="2930823" y="3418264"/>
            <a:ext cx="449601" cy="2690881"/>
            <a:chOff x="4836887" y="3331546"/>
            <a:chExt cx="449601" cy="2690881"/>
          </a:xfrm>
        </p:grpSpPr>
        <p:grpSp>
          <p:nvGrpSpPr>
            <p:cNvPr id="22" name="组合 21"/>
            <p:cNvGrpSpPr/>
            <p:nvPr/>
          </p:nvGrpSpPr>
          <p:grpSpPr>
            <a:xfrm>
              <a:off x="4836887" y="3339982"/>
              <a:ext cx="449601" cy="2682445"/>
              <a:chOff x="4836887" y="3339982"/>
              <a:chExt cx="449601" cy="2682445"/>
            </a:xfrm>
          </p:grpSpPr>
          <p:grpSp>
            <p:nvGrpSpPr>
              <p:cNvPr id="21" name="组合 20"/>
              <p:cNvGrpSpPr/>
              <p:nvPr/>
            </p:nvGrpSpPr>
            <p:grpSpPr>
              <a:xfrm>
                <a:off x="4836887" y="3339982"/>
                <a:ext cx="437910" cy="954107"/>
                <a:chOff x="4799698" y="3339982"/>
                <a:chExt cx="437910" cy="954107"/>
              </a:xfrm>
            </p:grpSpPr>
            <p:grpSp>
              <p:nvGrpSpPr>
                <p:cNvPr id="20" name="组合 19"/>
                <p:cNvGrpSpPr/>
                <p:nvPr/>
              </p:nvGrpSpPr>
              <p:grpSpPr>
                <a:xfrm>
                  <a:off x="4838309" y="3428999"/>
                  <a:ext cx="371789" cy="371789"/>
                  <a:chOff x="2742342" y="4551758"/>
                  <a:chExt cx="490321" cy="490321"/>
                </a:xfrm>
              </p:grpSpPr>
              <p:sp>
                <p:nvSpPr>
                  <p:cNvPr id="19" name="椭圆 18"/>
                  <p:cNvSpPr/>
                  <p:nvPr/>
                </p:nvSpPr>
                <p:spPr bwMode="auto">
                  <a:xfrm>
                    <a:off x="2742342" y="4551758"/>
                    <a:ext cx="490321" cy="490321"/>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2" name="椭圆 51"/>
                  <p:cNvSpPr/>
                  <p:nvPr/>
                </p:nvSpPr>
                <p:spPr bwMode="auto">
                  <a:xfrm>
                    <a:off x="2787365" y="4596781"/>
                    <a:ext cx="400273" cy="400273"/>
                  </a:xfrm>
                  <a:prstGeom prst="ellipse">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54" name="文本框 36"/>
                <p:cNvSpPr txBox="1"/>
                <p:nvPr/>
              </p:nvSpPr>
              <p:spPr bwMode="auto">
                <a:xfrm>
                  <a:off x="4799698" y="3339982"/>
                  <a:ext cx="437910" cy="954107"/>
                </a:xfrm>
                <a:prstGeom prst="rect">
                  <a:avLst/>
                </a:prstGeom>
                <a:noFill/>
              </p:spPr>
              <p:txBody>
                <a:bodyPr wrap="square">
                  <a:spAutoFit/>
                </a:bodyPr>
                <a:lstStyle/>
                <a:p>
                  <a:pPr defTabSz="457200" fontAlgn="auto">
                    <a:spcBef>
                      <a:spcPct val="0"/>
                    </a:spcBef>
                    <a:spcAft>
                      <a:spcPct val="0"/>
                    </a:spcAft>
                    <a:defRPr/>
                  </a:pPr>
                  <a:r>
                    <a:rPr lang="en-US" altLang="zh-CN" sz="2800" i="1">
                      <a:solidFill>
                        <a:schemeClr val="accent1"/>
                      </a:solidFill>
                      <a:cs typeface="+mn-ea"/>
                      <a:sym typeface="+mn-lt"/>
                    </a:rPr>
                    <a:t>1</a:t>
                  </a:r>
                  <a:r>
                    <a:rPr lang="en-US" altLang="zh-CN" sz="2800">
                      <a:solidFill>
                        <a:prstClr val="white"/>
                      </a:solidFill>
                      <a:cs typeface="+mn-ea"/>
                      <a:sym typeface="+mn-lt"/>
                    </a:rPr>
                    <a:t>1</a:t>
                  </a:r>
                  <a:endParaRPr lang="zh-CN" altLang="en-US" sz="2800">
                    <a:solidFill>
                      <a:prstClr val="white"/>
                    </a:solidFill>
                    <a:cs typeface="+mn-ea"/>
                    <a:sym typeface="+mn-lt"/>
                  </a:endParaRPr>
                </a:p>
              </p:txBody>
            </p:sp>
          </p:grpSp>
          <p:grpSp>
            <p:nvGrpSpPr>
              <p:cNvPr id="56" name="组合 55"/>
              <p:cNvGrpSpPr/>
              <p:nvPr/>
            </p:nvGrpSpPr>
            <p:grpSpPr>
              <a:xfrm>
                <a:off x="4848578" y="5068320"/>
                <a:ext cx="437910" cy="954107"/>
                <a:chOff x="4811389" y="3344562"/>
                <a:chExt cx="437910" cy="954107"/>
              </a:xfrm>
            </p:grpSpPr>
            <p:grpSp>
              <p:nvGrpSpPr>
                <p:cNvPr id="57" name="组合 56"/>
                <p:cNvGrpSpPr/>
                <p:nvPr/>
              </p:nvGrpSpPr>
              <p:grpSpPr>
                <a:xfrm>
                  <a:off x="4838309" y="3428999"/>
                  <a:ext cx="371789" cy="371789"/>
                  <a:chOff x="2742342" y="4551758"/>
                  <a:chExt cx="490321" cy="490321"/>
                </a:xfrm>
              </p:grpSpPr>
              <p:sp>
                <p:nvSpPr>
                  <p:cNvPr id="59" name="椭圆 58"/>
                  <p:cNvSpPr/>
                  <p:nvPr/>
                </p:nvSpPr>
                <p:spPr bwMode="auto">
                  <a:xfrm>
                    <a:off x="2742342" y="4551758"/>
                    <a:ext cx="490321" cy="490321"/>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0" name="椭圆 59"/>
                  <p:cNvSpPr/>
                  <p:nvPr/>
                </p:nvSpPr>
                <p:spPr bwMode="auto">
                  <a:xfrm>
                    <a:off x="2787365" y="4596781"/>
                    <a:ext cx="400273" cy="400273"/>
                  </a:xfrm>
                  <a:prstGeom prst="ellipse">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58" name="文本框 36"/>
                <p:cNvSpPr txBox="1"/>
                <p:nvPr/>
              </p:nvSpPr>
              <p:spPr bwMode="auto">
                <a:xfrm>
                  <a:off x="4811389" y="3344562"/>
                  <a:ext cx="437910" cy="954107"/>
                </a:xfrm>
                <a:prstGeom prst="rect">
                  <a:avLst/>
                </a:prstGeom>
                <a:noFill/>
              </p:spPr>
              <p:txBody>
                <a:bodyPr wrap="square">
                  <a:spAutoFit/>
                </a:bodyPr>
                <a:lstStyle/>
                <a:p>
                  <a:pPr defTabSz="457200" fontAlgn="auto">
                    <a:spcBef>
                      <a:spcPct val="0"/>
                    </a:spcBef>
                    <a:spcAft>
                      <a:spcPct val="0"/>
                    </a:spcAft>
                    <a:defRPr/>
                  </a:pPr>
                  <a:r>
                    <a:rPr lang="en-US" altLang="zh-CN" sz="2800" i="1">
                      <a:solidFill>
                        <a:schemeClr val="accent1"/>
                      </a:solidFill>
                      <a:cs typeface="+mn-ea"/>
                      <a:sym typeface="+mn-lt"/>
                    </a:rPr>
                    <a:t>3</a:t>
                  </a:r>
                  <a:r>
                    <a:rPr lang="en-US" altLang="zh-CN" sz="2800">
                      <a:solidFill>
                        <a:prstClr val="white"/>
                      </a:solidFill>
                      <a:cs typeface="+mn-ea"/>
                      <a:sym typeface="+mn-lt"/>
                    </a:rPr>
                    <a:t>1</a:t>
                  </a:r>
                  <a:endParaRPr lang="zh-CN" altLang="en-US" sz="2800">
                    <a:solidFill>
                      <a:prstClr val="white"/>
                    </a:solidFill>
                    <a:cs typeface="+mn-ea"/>
                    <a:sym typeface="+mn-lt"/>
                  </a:endParaRPr>
                </a:p>
              </p:txBody>
            </p:sp>
          </p:grpSp>
          <p:grpSp>
            <p:nvGrpSpPr>
              <p:cNvPr id="61" name="组合 60"/>
              <p:cNvGrpSpPr/>
              <p:nvPr/>
            </p:nvGrpSpPr>
            <p:grpSpPr>
              <a:xfrm>
                <a:off x="4836887" y="4168942"/>
                <a:ext cx="437910" cy="523220"/>
                <a:chOff x="4799698" y="3339982"/>
                <a:chExt cx="437910" cy="523220"/>
              </a:xfrm>
            </p:grpSpPr>
            <p:grpSp>
              <p:nvGrpSpPr>
                <p:cNvPr id="62" name="组合 61"/>
                <p:cNvGrpSpPr/>
                <p:nvPr/>
              </p:nvGrpSpPr>
              <p:grpSpPr>
                <a:xfrm>
                  <a:off x="4838309" y="3428999"/>
                  <a:ext cx="371789" cy="371789"/>
                  <a:chOff x="2742342" y="4551758"/>
                  <a:chExt cx="490321" cy="490321"/>
                </a:xfrm>
              </p:grpSpPr>
              <p:sp>
                <p:nvSpPr>
                  <p:cNvPr id="64" name="椭圆 63"/>
                  <p:cNvSpPr/>
                  <p:nvPr/>
                </p:nvSpPr>
                <p:spPr bwMode="auto">
                  <a:xfrm>
                    <a:off x="2742342" y="4551758"/>
                    <a:ext cx="490321" cy="490321"/>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5" name="椭圆 64"/>
                  <p:cNvSpPr/>
                  <p:nvPr/>
                </p:nvSpPr>
                <p:spPr bwMode="auto">
                  <a:xfrm>
                    <a:off x="2787365" y="4596781"/>
                    <a:ext cx="400273" cy="400273"/>
                  </a:xfrm>
                  <a:prstGeom prst="ellipse">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3" name="文本框 36"/>
                <p:cNvSpPr txBox="1"/>
                <p:nvPr/>
              </p:nvSpPr>
              <p:spPr bwMode="auto">
                <a:xfrm>
                  <a:off x="4799698" y="3339982"/>
                  <a:ext cx="437910" cy="523220"/>
                </a:xfrm>
                <a:prstGeom prst="rect">
                  <a:avLst/>
                </a:prstGeom>
                <a:noFill/>
              </p:spPr>
              <p:txBody>
                <a:bodyPr wrap="square">
                  <a:spAutoFit/>
                </a:bodyPr>
                <a:lstStyle/>
                <a:p>
                  <a:pPr defTabSz="457200" fontAlgn="auto">
                    <a:spcBef>
                      <a:spcPct val="0"/>
                    </a:spcBef>
                    <a:spcAft>
                      <a:spcPct val="0"/>
                    </a:spcAft>
                    <a:defRPr/>
                  </a:pPr>
                  <a:r>
                    <a:rPr lang="en-US" altLang="zh-CN" sz="2800" i="1">
                      <a:solidFill>
                        <a:schemeClr val="accent1"/>
                      </a:solidFill>
                      <a:cs typeface="+mn-ea"/>
                      <a:sym typeface="+mn-lt"/>
                    </a:rPr>
                    <a:t>2</a:t>
                  </a:r>
                  <a:endParaRPr lang="zh-CN" altLang="en-US" sz="2800">
                    <a:solidFill>
                      <a:prstClr val="white"/>
                    </a:solidFill>
                    <a:cs typeface="+mn-ea"/>
                    <a:sym typeface="+mn-lt"/>
                  </a:endParaRPr>
                </a:p>
              </p:txBody>
            </p:sp>
          </p:grpSp>
        </p:grpSp>
        <p:cxnSp>
          <p:nvCxnSpPr>
            <p:cNvPr id="67" name="直接连接符 66"/>
            <p:cNvCxnSpPr/>
            <p:nvPr/>
          </p:nvCxnSpPr>
          <p:spPr bwMode="auto">
            <a:xfrm flipH="1">
              <a:off x="5247287" y="3331546"/>
              <a:ext cx="0" cy="2288076"/>
            </a:xfrm>
            <a:prstGeom prst="line">
              <a:avLst/>
            </a:prstGeom>
            <a:solidFill>
              <a:schemeClr val="accent1"/>
            </a:solidFill>
            <a:ln w="28575" cap="flat" cmpd="sng" algn="ctr">
              <a:solidFill>
                <a:schemeClr val="accent1"/>
              </a:solidFill>
              <a:prstDash val="solid"/>
              <a:round/>
              <a:headEnd type="none" w="med" len="med"/>
              <a:tailEnd type="none" w="med" len="med"/>
            </a:ln>
          </p:spPr>
        </p:cxn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left)">
                                      <p:cBhvr>
                                        <p:cTn id="7" dur="750"/>
                                        <p:tgtEl>
                                          <p:spTgt spid="161"/>
                                        </p:tgtEl>
                                      </p:cBhvr>
                                    </p:animEffect>
                                  </p:childTnLst>
                                </p:cTn>
                              </p:par>
                            </p:childTnLst>
                          </p:cTn>
                        </p:par>
                        <p:par>
                          <p:cTn id="8" fill="hold" nodeType="afterGroup">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62"/>
                                        </p:tgtEl>
                                        <p:attrNameLst>
                                          <p:attrName>style.visibility</p:attrName>
                                        </p:attrNameLst>
                                      </p:cBhvr>
                                      <p:to>
                                        <p:strVal val="visible"/>
                                      </p:to>
                                    </p:set>
                                    <p:animEffect transition="in" filter="wipe(left)">
                                      <p:cBhvr>
                                        <p:cTn id="11" dur="750"/>
                                        <p:tgtEl>
                                          <p:spTgt spid="162"/>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63"/>
                                        </p:tgtEl>
                                        <p:attrNameLst>
                                          <p:attrName>style.visibility</p:attrName>
                                        </p:attrNameLst>
                                      </p:cBhvr>
                                      <p:to>
                                        <p:strVal val="visible"/>
                                      </p:to>
                                    </p:set>
                                    <p:animEffect transition="in" filter="wipe(left)">
                                      <p:cBhvr>
                                        <p:cTn id="15" dur="750"/>
                                        <p:tgtEl>
                                          <p:spTgt spid="163"/>
                                        </p:tgtEl>
                                      </p:cBhvr>
                                    </p:animEffect>
                                  </p:childTnLst>
                                </p:cTn>
                              </p:par>
                            </p:childTnLst>
                          </p:cTn>
                        </p:par>
                        <p:par>
                          <p:cTn id="16" fill="hold" nodeType="afterGroup">
                            <p:stCondLst>
                              <p:cond delay="225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par>
                          <p:cTn id="20" fill="hold" nodeType="afterGroup">
                            <p:stCondLst>
                              <p:cond delay="3000"/>
                            </p:stCondLst>
                            <p:childTnLst>
                              <p:par>
                                <p:cTn id="21" presetID="53" presetClass="entr" presetSubtype="1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750" fill="hold"/>
                                        <p:tgtEl>
                                          <p:spTgt spid="17"/>
                                        </p:tgtEl>
                                        <p:attrNameLst>
                                          <p:attrName>ppt_w</p:attrName>
                                        </p:attrNameLst>
                                      </p:cBhvr>
                                      <p:tavLst>
                                        <p:tav tm="0">
                                          <p:val>
                                            <p:fltVal val="0"/>
                                          </p:val>
                                        </p:tav>
                                        <p:tav tm="100000">
                                          <p:val>
                                            <p:strVal val="#ppt_w"/>
                                          </p:val>
                                        </p:tav>
                                      </p:tavLst>
                                    </p:anim>
                                    <p:anim calcmode="lin" valueType="num">
                                      <p:cBhvr>
                                        <p:cTn id="24" dur="750" fill="hold"/>
                                        <p:tgtEl>
                                          <p:spTgt spid="17"/>
                                        </p:tgtEl>
                                        <p:attrNameLst>
                                          <p:attrName>ppt_h</p:attrName>
                                        </p:attrNameLst>
                                      </p:cBhvr>
                                      <p:tavLst>
                                        <p:tav tm="0">
                                          <p:val>
                                            <p:fltVal val="0"/>
                                          </p:val>
                                        </p:tav>
                                        <p:tav tm="100000">
                                          <p:val>
                                            <p:strVal val="#ppt_h"/>
                                          </p:val>
                                        </p:tav>
                                      </p:tavLst>
                                    </p:anim>
                                    <p:animEffect transition="in" filter="fade">
                                      <p:cBhvr>
                                        <p:cTn id="25" dur="750"/>
                                        <p:tgtEl>
                                          <p:spTgt spid="17"/>
                                        </p:tgtEl>
                                      </p:cBhvr>
                                    </p:animEffect>
                                  </p:childTnLst>
                                </p:cTn>
                              </p:par>
                            </p:childTnLst>
                          </p:cTn>
                        </p:par>
                        <p:par>
                          <p:cTn id="26" fill="hold" nodeType="afterGroup">
                            <p:stCondLst>
                              <p:cond delay="3750"/>
                            </p:stCondLst>
                            <p:childTnLst>
                              <p:par>
                                <p:cTn id="27" presetID="45"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750"/>
                                        <p:tgtEl>
                                          <p:spTgt spid="72"/>
                                        </p:tgtEl>
                                      </p:cBhvr>
                                    </p:animEffect>
                                    <p:anim calcmode="lin" valueType="num">
                                      <p:cBhvr>
                                        <p:cTn id="30" dur="750" fill="hold"/>
                                        <p:tgtEl>
                                          <p:spTgt spid="72"/>
                                        </p:tgtEl>
                                        <p:attrNameLst>
                                          <p:attrName>ppt_w</p:attrName>
                                        </p:attrNameLst>
                                      </p:cBhvr>
                                      <p:tavLst>
                                        <p:tav tm="0" fmla="#ppt_w*sin(2.5*pi*$)">
                                          <p:val>
                                            <p:fltVal val="0"/>
                                          </p:val>
                                        </p:tav>
                                        <p:tav tm="100000">
                                          <p:val>
                                            <p:fltVal val="1"/>
                                          </p:val>
                                        </p:tav>
                                      </p:tavLst>
                                    </p:anim>
                                    <p:anim calcmode="lin" valueType="num">
                                      <p:cBhvr>
                                        <p:cTn id="31" dur="750" fill="hold"/>
                                        <p:tgtEl>
                                          <p:spTgt spid="72"/>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4500"/>
                            </p:stCondLst>
                            <p:childTnLst>
                              <p:par>
                                <p:cTn id="33" presetID="53" presetClass="entr" presetSubtype="16"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750" fill="hold"/>
                                        <p:tgtEl>
                                          <p:spTgt spid="23"/>
                                        </p:tgtEl>
                                        <p:attrNameLst>
                                          <p:attrName>ppt_w</p:attrName>
                                        </p:attrNameLst>
                                      </p:cBhvr>
                                      <p:tavLst>
                                        <p:tav tm="0">
                                          <p:val>
                                            <p:fltVal val="0"/>
                                          </p:val>
                                        </p:tav>
                                        <p:tav tm="100000">
                                          <p:val>
                                            <p:strVal val="#ppt_w"/>
                                          </p:val>
                                        </p:tav>
                                      </p:tavLst>
                                    </p:anim>
                                    <p:anim calcmode="lin" valueType="num">
                                      <p:cBhvr>
                                        <p:cTn id="36" dur="750" fill="hold"/>
                                        <p:tgtEl>
                                          <p:spTgt spid="23"/>
                                        </p:tgtEl>
                                        <p:attrNameLst>
                                          <p:attrName>ppt_h</p:attrName>
                                        </p:attrNameLst>
                                      </p:cBhvr>
                                      <p:tavLst>
                                        <p:tav tm="0">
                                          <p:val>
                                            <p:fltVal val="0"/>
                                          </p:val>
                                        </p:tav>
                                        <p:tav tm="100000">
                                          <p:val>
                                            <p:strVal val="#ppt_h"/>
                                          </p:val>
                                        </p:tav>
                                      </p:tavLst>
                                    </p:anim>
                                    <p:animEffect transition="in" filter="fade">
                                      <p:cBhvr>
                                        <p:cTn id="3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p:bldP spid="163"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p:cNvSpPr/>
          <p:nvPr/>
        </p:nvSpPr>
        <p:spPr>
          <a:xfrm>
            <a:off x="2570783" y="4827525"/>
            <a:ext cx="6282030" cy="630268"/>
          </a:xfrm>
          <a:prstGeom prst="rect">
            <a:avLst/>
          </a:prstGeom>
        </p:spPr>
        <p:txBody>
          <a:bodyPr wrap="square" lIns="105571" tIns="52784" rIns="105571" bIns="52784">
            <a:spAutoFit/>
          </a:bodyPr>
          <a:lstStyle/>
          <a:p>
            <a:pPr fontAlgn="auto">
              <a:lnSpc>
                <a:spcPct val="300000"/>
              </a:lnSpc>
              <a:spcBef>
                <a:spcPct val="0"/>
              </a:spcBef>
              <a:spcAft>
                <a:spcPct val="0"/>
              </a:spcAft>
              <a:buClr>
                <a:srgbClr val="C00000"/>
              </a:buClr>
              <a:defRPr/>
            </a:pPr>
            <a:r>
              <a:rPr lang="zh-CN" altLang="en-US" sz="1400">
                <a:solidFill>
                  <a:srgbClr val="929090">
                    <a:lumMod val="10000"/>
                  </a:srgbClr>
                </a:solidFill>
                <a:cs typeface="+mn-ea"/>
                <a:sym typeface="+mn-lt"/>
              </a:rPr>
              <a:t>开展对</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名离休干部无工作遗孀的慰问。</a:t>
            </a:r>
            <a:endParaRPr lang="zh-CN" altLang="en-US" sz="1400">
              <a:solidFill>
                <a:srgbClr val="929090">
                  <a:lumMod val="10000"/>
                </a:srgbClr>
              </a:solidFill>
              <a:cs typeface="+mn-ea"/>
              <a:sym typeface="+mn-lt"/>
            </a:endParaRPr>
          </a:p>
        </p:txBody>
      </p:sp>
      <p:grpSp>
        <p:nvGrpSpPr>
          <p:cNvPr id="2" name="组合 1"/>
          <p:cNvGrpSpPr/>
          <p:nvPr/>
        </p:nvGrpSpPr>
        <p:grpSpPr>
          <a:xfrm>
            <a:off x="2570783" y="1916789"/>
            <a:ext cx="6624736" cy="760692"/>
            <a:chOff x="2570783" y="1916789"/>
            <a:chExt cx="6624736" cy="760692"/>
          </a:xfrm>
        </p:grpSpPr>
        <p:sp>
          <p:nvSpPr>
            <p:cNvPr id="8" name="文本框 7"/>
            <p:cNvSpPr txBox="1"/>
            <p:nvPr/>
          </p:nvSpPr>
          <p:spPr>
            <a:xfrm>
              <a:off x="4624474" y="1978234"/>
              <a:ext cx="4152099"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抓好离退休人员管理服务</a:t>
              </a:r>
              <a:endParaRPr lang="zh-CN" altLang="en-US" sz="2800" b="1">
                <a:solidFill>
                  <a:schemeClr val="accent1"/>
                </a:solidFill>
                <a:cs typeface="+mn-ea"/>
                <a:sym typeface="+mn-lt"/>
              </a:endParaRPr>
            </a:p>
          </p:txBody>
        </p:sp>
        <p:grpSp>
          <p:nvGrpSpPr>
            <p:cNvPr id="20" name="组合 19"/>
            <p:cNvGrpSpPr/>
            <p:nvPr/>
          </p:nvGrpSpPr>
          <p:grpSpPr>
            <a:xfrm>
              <a:off x="2570783" y="1916789"/>
              <a:ext cx="6624736" cy="760692"/>
              <a:chOff x="2617702" y="1272039"/>
              <a:chExt cx="6624736" cy="760692"/>
            </a:xfrm>
          </p:grpSpPr>
          <p:grpSp>
            <p:nvGrpSpPr>
              <p:cNvPr id="21" name="组合 20"/>
              <p:cNvGrpSpPr/>
              <p:nvPr/>
            </p:nvGrpSpPr>
            <p:grpSpPr>
              <a:xfrm>
                <a:off x="3938935" y="1385799"/>
                <a:ext cx="5303503" cy="523220"/>
                <a:chOff x="1634679" y="2412138"/>
                <a:chExt cx="5303503" cy="523220"/>
              </a:xfrm>
            </p:grpSpPr>
            <p:grpSp>
              <p:nvGrpSpPr>
                <p:cNvPr id="25" name="组合 24"/>
                <p:cNvGrpSpPr/>
                <p:nvPr/>
              </p:nvGrpSpPr>
              <p:grpSpPr>
                <a:xfrm>
                  <a:off x="1634679" y="2412138"/>
                  <a:ext cx="847725" cy="523220"/>
                  <a:chOff x="2894793" y="2572736"/>
                  <a:chExt cx="847725" cy="523220"/>
                </a:xfrm>
              </p:grpSpPr>
              <p:sp>
                <p:nvSpPr>
                  <p:cNvPr id="27" name="椭圆 26"/>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8" name="文本框 36"/>
                  <p:cNvSpPr txBox="1"/>
                  <p:nvPr userDrawn="1"/>
                </p:nvSpPr>
                <p:spPr bwMode="auto">
                  <a:xfrm>
                    <a:off x="2894793" y="2572736"/>
                    <a:ext cx="847725" cy="523220"/>
                  </a:xfrm>
                  <a:prstGeom prst="rect">
                    <a:avLst/>
                  </a:prstGeom>
                  <a:noFill/>
                </p:spPr>
                <p:txBody>
                  <a:bodyPr>
                    <a:spAutoFit/>
                  </a:bodyPr>
                  <a:lstStyle/>
                  <a:p>
                    <a:pPr defTabSz="457200" fontAlgn="auto">
                      <a:spcBef>
                        <a:spcPct val="0"/>
                      </a:spcBef>
                      <a:spcAft>
                        <a:spcPct val="0"/>
                      </a:spcAft>
                      <a:defRPr/>
                    </a:pPr>
                    <a:r>
                      <a:rPr lang="en-US" altLang="zh-CN" sz="2800" i="1">
                        <a:solidFill>
                          <a:prstClr val="white"/>
                        </a:solidFill>
                        <a:cs typeface="+mn-ea"/>
                        <a:sym typeface="+mn-lt"/>
                      </a:rPr>
                      <a:t>02</a:t>
                    </a:r>
                    <a:r>
                      <a:rPr lang="en-US" altLang="zh-CN" sz="2800">
                        <a:solidFill>
                          <a:prstClr val="white"/>
                        </a:solidFill>
                        <a:cs typeface="+mn-ea"/>
                        <a:sym typeface="+mn-lt"/>
                      </a:rPr>
                      <a:t>1</a:t>
                    </a:r>
                    <a:endParaRPr lang="zh-CN" altLang="en-US" sz="2800">
                      <a:solidFill>
                        <a:prstClr val="white"/>
                      </a:solidFill>
                      <a:cs typeface="+mn-ea"/>
                      <a:sym typeface="+mn-lt"/>
                    </a:endParaRPr>
                  </a:p>
                </p:txBody>
              </p:sp>
            </p:grpSp>
            <p:cxnSp>
              <p:nvCxnSpPr>
                <p:cNvPr id="26" name="直接连接符 25"/>
                <p:cNvCxnSpPr/>
                <p:nvPr/>
              </p:nvCxnSpPr>
              <p:spPr bwMode="auto">
                <a:xfrm>
                  <a:off x="1948193" y="2909200"/>
                  <a:ext cx="4989989"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22" name="组合 21"/>
              <p:cNvGrpSpPr/>
              <p:nvPr/>
            </p:nvGrpSpPr>
            <p:grpSpPr>
              <a:xfrm>
                <a:off x="2617702" y="1272039"/>
                <a:ext cx="1351097" cy="760692"/>
                <a:chOff x="1354490" y="-129994"/>
                <a:chExt cx="1351097" cy="760692"/>
              </a:xfrm>
            </p:grpSpPr>
            <p:sp>
              <p:nvSpPr>
                <p:cNvPr id="23" name="矩形 22"/>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4" name="文本框 23"/>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（八）</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sp>
        <p:nvSpPr>
          <p:cNvPr id="48" name="文本框 47"/>
          <p:cNvSpPr txBox="1"/>
          <p:nvPr/>
        </p:nvSpPr>
        <p:spPr>
          <a:xfrm>
            <a:off x="2570783" y="3115643"/>
            <a:ext cx="6100118" cy="616002"/>
          </a:xfrm>
          <a:prstGeom prst="rect">
            <a:avLst/>
          </a:prstGeom>
          <a:noFill/>
        </p:spPr>
        <p:txBody>
          <a:bodyPr wrap="square">
            <a:spAutoFit/>
          </a:bodyPr>
          <a:lstStyle/>
          <a:p>
            <a:pPr marL="0" marR="0" lvl="0" indent="0" algn="l" defTabSz="914400" rtl="0" eaLnBrk="1" fontAlgn="auto" latinLnBrk="0" hangingPunct="1">
              <a:lnSpc>
                <a:spcPct val="300000"/>
              </a:lnSpc>
              <a:spcBef>
                <a:spcPct val="0"/>
              </a:spcBef>
              <a:spcAft>
                <a:spcPct val="0"/>
              </a:spcAft>
              <a:buClr>
                <a:srgbClr val="C00000"/>
              </a:buClr>
              <a:buSzTx/>
              <a:buFont typeface="Arial" panose="020b0604020202020204" pitchFamily="34" charset="0"/>
              <a:buNone/>
              <a:defRPr/>
            </a:pPr>
            <a:r>
              <a:rPr kumimoji="0" lang="zh-CN" altLang="en-US" sz="1400" b="0" i="0" u="none" strike="noStrike" kern="1200" cap="none" spc="0" normalizeH="0" baseline="0" noProof="0">
                <a:ln>
                  <a:noFill/>
                </a:ln>
                <a:solidFill>
                  <a:srgbClr val="929090">
                    <a:lumMod val="10000"/>
                  </a:srgbClr>
                </a:solidFill>
                <a:effectLst/>
                <a:uLnTx/>
                <a:uFillTx/>
                <a:latin typeface="Arial" panose="020b0604020202020204" pitchFamily="34" charset="0"/>
                <a:ea typeface="宋体" panose="02010600030101010101" pitchFamily="2" charset="-122"/>
                <a:cs typeface="+mn-ea"/>
                <a:sym typeface="+mn-lt"/>
              </a:rPr>
              <a:t>对调整增加事业单位离退休职工特需费和医疗补助、养老金等按时发放</a:t>
            </a:r>
            <a:endParaRPr kumimoji="0" lang="en-US" altLang="zh-CN" sz="1400" b="0" i="0" u="none" strike="noStrike" kern="1200" cap="none" spc="0" normalizeH="0" baseline="0" noProof="0">
              <a:ln>
                <a:noFill/>
              </a:ln>
              <a:solidFill>
                <a:srgbClr val="929090">
                  <a:lumMod val="10000"/>
                </a:srgbClr>
              </a:solidFill>
              <a:effectLst/>
              <a:uLnTx/>
              <a:uFillTx/>
              <a:latin typeface="Arial" panose="020b0604020202020204" pitchFamily="34" charset="0"/>
              <a:ea typeface="宋体" panose="02010600030101010101" pitchFamily="2" charset="-122"/>
              <a:cs typeface="+mn-ea"/>
              <a:sym typeface="+mn-lt"/>
            </a:endParaRPr>
          </a:p>
        </p:txBody>
      </p:sp>
      <p:sp>
        <p:nvSpPr>
          <p:cNvPr id="50" name="文本框 49"/>
          <p:cNvSpPr txBox="1"/>
          <p:nvPr/>
        </p:nvSpPr>
        <p:spPr>
          <a:xfrm>
            <a:off x="2580153" y="3971584"/>
            <a:ext cx="6100118" cy="616002"/>
          </a:xfrm>
          <a:prstGeom prst="rect">
            <a:avLst/>
          </a:prstGeom>
          <a:noFill/>
        </p:spPr>
        <p:txBody>
          <a:bodyPr wrap="square">
            <a:spAutoFit/>
          </a:bodyPr>
          <a:lstStyle/>
          <a:p>
            <a:pPr marL="0" marR="0" lvl="0" indent="0" algn="l" defTabSz="914400" rtl="0" eaLnBrk="1" fontAlgn="auto" latinLnBrk="0" hangingPunct="1">
              <a:lnSpc>
                <a:spcPct val="300000"/>
              </a:lnSpc>
              <a:spcBef>
                <a:spcPct val="0"/>
              </a:spcBef>
              <a:spcAft>
                <a:spcPct val="0"/>
              </a:spcAft>
              <a:buClr>
                <a:srgbClr val="C00000"/>
              </a:buClr>
              <a:buSzTx/>
              <a:buFont typeface="Arial" panose="020b0604020202020204" pitchFamily="34" charset="0"/>
              <a:buNone/>
              <a:defRPr/>
            </a:pPr>
            <a:r>
              <a:rPr kumimoji="0" lang="zh-CN" altLang="en-US" sz="1400" b="0" i="0" u="none" strike="noStrike" kern="1200" cap="none" spc="0" normalizeH="0" baseline="0" noProof="0">
                <a:ln>
                  <a:noFill/>
                </a:ln>
                <a:solidFill>
                  <a:srgbClr val="929090">
                    <a:lumMod val="10000"/>
                  </a:srgbClr>
                </a:solidFill>
                <a:effectLst/>
                <a:uLnTx/>
                <a:uFillTx/>
                <a:latin typeface="Arial" panose="020b0604020202020204" pitchFamily="34" charset="0"/>
                <a:ea typeface="宋体" panose="02010600030101010101" pitchFamily="2" charset="-122"/>
                <a:cs typeface="+mn-ea"/>
                <a:sym typeface="+mn-lt"/>
              </a:rPr>
              <a:t>落实</a:t>
            </a:r>
            <a:r>
              <a:rPr kumimoji="0" lang="en-US" altLang="zh-CN" sz="1400" b="0" i="0" u="none" strike="noStrike" kern="1200" cap="none" spc="0" normalizeH="0" baseline="0" noProof="0">
                <a:ln>
                  <a:noFill/>
                </a:ln>
                <a:solidFill>
                  <a:srgbClr val="929090">
                    <a:lumMod val="10000"/>
                  </a:srgbClr>
                </a:solidFill>
                <a:effectLst/>
                <a:uLnTx/>
                <a:uFillTx/>
                <a:latin typeface="Arial" panose="020b0604020202020204" pitchFamily="34" charset="0"/>
                <a:ea typeface="宋体" panose="02010600030101010101" pitchFamily="2" charset="-122"/>
                <a:cs typeface="+mn-ea"/>
                <a:sym typeface="+mn-lt"/>
              </a:rPr>
              <a:t>××</a:t>
            </a:r>
            <a:r>
              <a:rPr kumimoji="0" lang="zh-CN" altLang="en-US" sz="1400" b="0" i="0" u="none" strike="noStrike" kern="1200" cap="none" spc="0" normalizeH="0" baseline="0" noProof="0">
                <a:ln>
                  <a:noFill/>
                </a:ln>
                <a:solidFill>
                  <a:srgbClr val="929090">
                    <a:lumMod val="10000"/>
                  </a:srgbClr>
                </a:solidFill>
                <a:effectLst/>
                <a:uLnTx/>
                <a:uFillTx/>
                <a:latin typeface="Arial" panose="020b0604020202020204" pitchFamily="34" charset="0"/>
                <a:ea typeface="宋体" panose="02010600030101010101" pitchFamily="2" charset="-122"/>
                <a:cs typeface="+mn-ea"/>
                <a:sym typeface="+mn-lt"/>
              </a:rPr>
              <a:t>名离退休干部特殊困难职工及其无工作离休干部遗孀困难生活补贴</a:t>
            </a:r>
            <a:endParaRPr kumimoji="0" lang="en-US" altLang="zh-CN" sz="1400" b="0" i="0" u="none" strike="noStrike" kern="1200" cap="none" spc="0" normalizeH="0" baseline="0" noProof="0">
              <a:ln>
                <a:noFill/>
              </a:ln>
              <a:solidFill>
                <a:srgbClr val="929090">
                  <a:lumMod val="10000"/>
                </a:srgbClr>
              </a:solidFill>
              <a:effectLst/>
              <a:uLnTx/>
              <a:uFillTx/>
              <a:latin typeface="Arial" panose="020b0604020202020204" pitchFamily="34" charset="0"/>
              <a:ea typeface="宋体" panose="02010600030101010101" pitchFamily="2" charset="-122"/>
              <a:cs typeface="+mn-ea"/>
              <a:sym typeface="+mn-lt"/>
            </a:endParaRPr>
          </a:p>
        </p:txBody>
      </p:sp>
      <p:grpSp>
        <p:nvGrpSpPr>
          <p:cNvPr id="74" name="组合 73"/>
          <p:cNvGrpSpPr/>
          <p:nvPr/>
        </p:nvGrpSpPr>
        <p:grpSpPr>
          <a:xfrm>
            <a:off x="1806706" y="3149660"/>
            <a:ext cx="648069" cy="2422689"/>
            <a:chOff x="1806706" y="3149660"/>
            <a:chExt cx="648069" cy="2422689"/>
          </a:xfrm>
        </p:grpSpPr>
        <p:grpSp>
          <p:nvGrpSpPr>
            <p:cNvPr id="66" name="组合 65"/>
            <p:cNvGrpSpPr/>
            <p:nvPr/>
          </p:nvGrpSpPr>
          <p:grpSpPr>
            <a:xfrm>
              <a:off x="1806706" y="3149660"/>
              <a:ext cx="648069" cy="2422689"/>
              <a:chOff x="1806706" y="3149660"/>
              <a:chExt cx="648069" cy="2422689"/>
            </a:xfrm>
          </p:grpSpPr>
          <p:cxnSp>
            <p:nvCxnSpPr>
              <p:cNvPr id="31" name="直接连接符 30"/>
              <p:cNvCxnSpPr/>
              <p:nvPr/>
            </p:nvCxnSpPr>
            <p:spPr bwMode="auto">
              <a:xfrm flipH="1">
                <a:off x="2138735" y="3212976"/>
                <a:ext cx="0" cy="2359373"/>
              </a:xfrm>
              <a:prstGeom prst="line">
                <a:avLst/>
              </a:prstGeom>
              <a:solidFill>
                <a:schemeClr val="accent1"/>
              </a:solidFill>
              <a:ln w="28575" cap="flat" cmpd="sng" algn="ctr">
                <a:solidFill>
                  <a:schemeClr val="accent1"/>
                </a:solidFill>
                <a:prstDash val="solid"/>
                <a:round/>
                <a:headEnd type="none" w="med" len="med"/>
                <a:tailEnd type="none" w="med" len="med"/>
              </a:ln>
            </p:spPr>
          </p:cxnSp>
          <p:grpSp>
            <p:nvGrpSpPr>
              <p:cNvPr id="54" name="组合 53"/>
              <p:cNvGrpSpPr/>
              <p:nvPr/>
            </p:nvGrpSpPr>
            <p:grpSpPr>
              <a:xfrm>
                <a:off x="1806706" y="3149660"/>
                <a:ext cx="648069" cy="558680"/>
                <a:chOff x="1490666" y="3123538"/>
                <a:chExt cx="648069" cy="558680"/>
              </a:xfrm>
            </p:grpSpPr>
            <p:sp>
              <p:nvSpPr>
                <p:cNvPr id="51" name="等腰三角形 50"/>
                <p:cNvSpPr/>
                <p:nvPr/>
              </p:nvSpPr>
              <p:spPr bwMode="auto">
                <a:xfrm>
                  <a:off x="1490666" y="3123538"/>
                  <a:ext cx="648069" cy="558680"/>
                </a:xfrm>
                <a:prstGeom prst="triangle">
                  <a:avLst/>
                </a:prstGeom>
                <a:solidFill>
                  <a:schemeClr val="accent1"/>
                </a:solidFill>
                <a:ln w="9525" cap="flat" cmpd="sng" algn="ctr">
                  <a:solidFill>
                    <a:schemeClr val="accent3"/>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44" name="组合 43"/>
                <p:cNvGrpSpPr/>
                <p:nvPr/>
              </p:nvGrpSpPr>
              <p:grpSpPr>
                <a:xfrm>
                  <a:off x="1634679" y="3310429"/>
                  <a:ext cx="371789" cy="371789"/>
                  <a:chOff x="2742342" y="4551758"/>
                  <a:chExt cx="490321" cy="490321"/>
                </a:xfrm>
              </p:grpSpPr>
              <p:sp>
                <p:nvSpPr>
                  <p:cNvPr id="46" name="椭圆 45"/>
                  <p:cNvSpPr/>
                  <p:nvPr/>
                </p:nvSpPr>
                <p:spPr bwMode="auto">
                  <a:xfrm>
                    <a:off x="2742342" y="4551758"/>
                    <a:ext cx="490321" cy="490321"/>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7" name="椭圆 46"/>
                  <p:cNvSpPr/>
                  <p:nvPr/>
                </p:nvSpPr>
                <p:spPr bwMode="auto">
                  <a:xfrm>
                    <a:off x="2787365" y="4596781"/>
                    <a:ext cx="400273" cy="400273"/>
                  </a:xfrm>
                  <a:prstGeom prst="ellipse">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grpSp>
            <p:nvGrpSpPr>
              <p:cNvPr id="56" name="组合 55"/>
              <p:cNvGrpSpPr/>
              <p:nvPr/>
            </p:nvGrpSpPr>
            <p:grpSpPr>
              <a:xfrm>
                <a:off x="1806706" y="4031536"/>
                <a:ext cx="648069" cy="558680"/>
                <a:chOff x="1490666" y="3123538"/>
                <a:chExt cx="648069" cy="558680"/>
              </a:xfrm>
            </p:grpSpPr>
            <p:sp>
              <p:nvSpPr>
                <p:cNvPr id="57" name="等腰三角形 56"/>
                <p:cNvSpPr/>
                <p:nvPr/>
              </p:nvSpPr>
              <p:spPr bwMode="auto">
                <a:xfrm>
                  <a:off x="1490666" y="3123538"/>
                  <a:ext cx="648069" cy="558680"/>
                </a:xfrm>
                <a:prstGeom prst="triangle">
                  <a:avLst/>
                </a:prstGeom>
                <a:solidFill>
                  <a:schemeClr val="accent1"/>
                </a:solidFill>
                <a:ln w="9525" cap="flat" cmpd="sng" algn="ctr">
                  <a:solidFill>
                    <a:schemeClr val="accent3"/>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58" name="组合 57"/>
                <p:cNvGrpSpPr/>
                <p:nvPr/>
              </p:nvGrpSpPr>
              <p:grpSpPr>
                <a:xfrm>
                  <a:off x="1634679" y="3310429"/>
                  <a:ext cx="371789" cy="371789"/>
                  <a:chOff x="2742342" y="4551758"/>
                  <a:chExt cx="490321" cy="490321"/>
                </a:xfrm>
              </p:grpSpPr>
              <p:sp>
                <p:nvSpPr>
                  <p:cNvPr id="59" name="椭圆 58"/>
                  <p:cNvSpPr/>
                  <p:nvPr/>
                </p:nvSpPr>
                <p:spPr bwMode="auto">
                  <a:xfrm>
                    <a:off x="2742342" y="4551758"/>
                    <a:ext cx="490321" cy="490321"/>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0" name="椭圆 59"/>
                  <p:cNvSpPr/>
                  <p:nvPr/>
                </p:nvSpPr>
                <p:spPr bwMode="auto">
                  <a:xfrm>
                    <a:off x="2787365" y="4596781"/>
                    <a:ext cx="400273" cy="400273"/>
                  </a:xfrm>
                  <a:prstGeom prst="ellipse">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grpSp>
            <p:nvGrpSpPr>
              <p:cNvPr id="61" name="组合 60"/>
              <p:cNvGrpSpPr/>
              <p:nvPr/>
            </p:nvGrpSpPr>
            <p:grpSpPr>
              <a:xfrm>
                <a:off x="1806706" y="4913413"/>
                <a:ext cx="648069" cy="558680"/>
                <a:chOff x="1490666" y="3123538"/>
                <a:chExt cx="648069" cy="558680"/>
              </a:xfrm>
            </p:grpSpPr>
            <p:sp>
              <p:nvSpPr>
                <p:cNvPr id="62" name="等腰三角形 61"/>
                <p:cNvSpPr/>
                <p:nvPr/>
              </p:nvSpPr>
              <p:spPr bwMode="auto">
                <a:xfrm>
                  <a:off x="1490666" y="3123538"/>
                  <a:ext cx="648069" cy="558680"/>
                </a:xfrm>
                <a:prstGeom prst="triangle">
                  <a:avLst/>
                </a:prstGeom>
                <a:solidFill>
                  <a:schemeClr val="accent1"/>
                </a:solidFill>
                <a:ln w="9525" cap="flat" cmpd="sng" algn="ctr">
                  <a:solidFill>
                    <a:schemeClr val="accent3"/>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63" name="组合 62"/>
                <p:cNvGrpSpPr/>
                <p:nvPr/>
              </p:nvGrpSpPr>
              <p:grpSpPr>
                <a:xfrm>
                  <a:off x="1634679" y="3310429"/>
                  <a:ext cx="371789" cy="371789"/>
                  <a:chOff x="2742342" y="4551758"/>
                  <a:chExt cx="490321" cy="490321"/>
                </a:xfrm>
              </p:grpSpPr>
              <p:sp>
                <p:nvSpPr>
                  <p:cNvPr id="64" name="椭圆 63"/>
                  <p:cNvSpPr/>
                  <p:nvPr/>
                </p:nvSpPr>
                <p:spPr bwMode="auto">
                  <a:xfrm>
                    <a:off x="2742342" y="4551758"/>
                    <a:ext cx="490321" cy="490321"/>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5" name="椭圆 64"/>
                  <p:cNvSpPr/>
                  <p:nvPr/>
                </p:nvSpPr>
                <p:spPr bwMode="auto">
                  <a:xfrm>
                    <a:off x="2787365" y="4596781"/>
                    <a:ext cx="400273" cy="400273"/>
                  </a:xfrm>
                  <a:prstGeom prst="ellipse">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grpSp>
        <p:sp>
          <p:nvSpPr>
            <p:cNvPr id="69" name="文本框 68"/>
            <p:cNvSpPr txBox="1"/>
            <p:nvPr/>
          </p:nvSpPr>
          <p:spPr>
            <a:xfrm>
              <a:off x="1920078" y="3248436"/>
              <a:ext cx="434681" cy="523220"/>
            </a:xfrm>
            <a:prstGeom prst="rect">
              <a:avLst/>
            </a:prstGeom>
            <a:noFill/>
          </p:spPr>
          <p:txBody>
            <a:bodyPr wrap="square">
              <a:spAutoFit/>
            </a:bodyPr>
            <a:lstStyle/>
            <a:p>
              <a:r>
                <a:rPr kumimoji="0" lang="en-US" altLang="zh-CN" sz="2800" b="0" i="1"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ea"/>
                  <a:sym typeface="+mn-lt"/>
                </a:rPr>
                <a:t>1</a:t>
              </a:r>
              <a:endParaRPr lang="zh-CN" altLang="en-US"/>
            </a:p>
          </p:txBody>
        </p:sp>
        <p:sp>
          <p:nvSpPr>
            <p:cNvPr id="72" name="文本框 71"/>
            <p:cNvSpPr txBox="1"/>
            <p:nvPr/>
          </p:nvSpPr>
          <p:spPr>
            <a:xfrm>
              <a:off x="1944191" y="4122572"/>
              <a:ext cx="434681" cy="523220"/>
            </a:xfrm>
            <a:prstGeom prst="rect">
              <a:avLst/>
            </a:prstGeom>
            <a:noFill/>
          </p:spPr>
          <p:txBody>
            <a:bodyPr wrap="square">
              <a:spAutoFit/>
            </a:bodyPr>
            <a:lstStyle/>
            <a:p>
              <a:r>
                <a:rPr kumimoji="0" lang="en-US" altLang="zh-CN" sz="2800" b="0" i="1"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ea"/>
                  <a:sym typeface="+mn-lt"/>
                </a:rPr>
                <a:t>2</a:t>
              </a:r>
              <a:endParaRPr lang="zh-CN" altLang="en-US"/>
            </a:p>
          </p:txBody>
        </p:sp>
        <p:sp>
          <p:nvSpPr>
            <p:cNvPr id="73" name="文本框 72"/>
            <p:cNvSpPr txBox="1"/>
            <p:nvPr/>
          </p:nvSpPr>
          <p:spPr>
            <a:xfrm>
              <a:off x="1920078" y="5021098"/>
              <a:ext cx="434681" cy="523220"/>
            </a:xfrm>
            <a:prstGeom prst="rect">
              <a:avLst/>
            </a:prstGeom>
            <a:noFill/>
          </p:spPr>
          <p:txBody>
            <a:bodyPr wrap="square">
              <a:spAutoFit/>
            </a:bodyPr>
            <a:lstStyle/>
            <a:p>
              <a:r>
                <a:rPr kumimoji="0" lang="en-US" altLang="zh-CN" sz="2800" b="0" i="1"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ea"/>
                  <a:sym typeface="+mn-lt"/>
                </a:rPr>
                <a:t>3</a:t>
              </a:r>
              <a:endParaRPr lang="zh-CN" altLang="en-US"/>
            </a:p>
          </p:txBody>
        </p:sp>
      </p:grpSp>
      <p:pic>
        <p:nvPicPr>
          <p:cNvPr id="75" name="图片 74" descr="图片包含 游戏机, 热气球, 交通, 飞机&#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7447" y="3055453"/>
            <a:ext cx="2448263" cy="2448263"/>
          </a:xfrm>
          <a:prstGeom prst="rect">
            <a:avLst/>
          </a:prstGeom>
        </p:spPr>
      </p:pic>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nodeType="afterGroup">
                            <p:stCondLst>
                              <p:cond delay="750"/>
                            </p:stCondLst>
                            <p:childTnLst>
                              <p:par>
                                <p:cTn id="9" presetID="42"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750"/>
                                        <p:tgtEl>
                                          <p:spTgt spid="75"/>
                                        </p:tgtEl>
                                      </p:cBhvr>
                                    </p:animEffect>
                                    <p:anim calcmode="lin" valueType="num">
                                      <p:cBhvr>
                                        <p:cTn id="12" dur="750" fill="hold"/>
                                        <p:tgtEl>
                                          <p:spTgt spid="75"/>
                                        </p:tgtEl>
                                        <p:attrNameLst>
                                          <p:attrName>ppt_x</p:attrName>
                                        </p:attrNameLst>
                                      </p:cBhvr>
                                      <p:tavLst>
                                        <p:tav tm="0">
                                          <p:val>
                                            <p:strVal val="#ppt_x"/>
                                          </p:val>
                                        </p:tav>
                                        <p:tav tm="100000">
                                          <p:val>
                                            <p:strVal val="#ppt_x"/>
                                          </p:val>
                                        </p:tav>
                                      </p:tavLst>
                                    </p:anim>
                                    <p:anim calcmode="lin" valueType="num">
                                      <p:cBhvr>
                                        <p:cTn id="13" dur="750" fill="hold"/>
                                        <p:tgtEl>
                                          <p:spTgt spid="7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5" presetClass="entr" presetSubtype="0"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750"/>
                                        <p:tgtEl>
                                          <p:spTgt spid="74"/>
                                        </p:tgtEl>
                                      </p:cBhvr>
                                    </p:animEffect>
                                    <p:anim calcmode="lin" valueType="num">
                                      <p:cBhvr>
                                        <p:cTn id="18" dur="750" fill="hold"/>
                                        <p:tgtEl>
                                          <p:spTgt spid="74"/>
                                        </p:tgtEl>
                                        <p:attrNameLst>
                                          <p:attrName>ppt_w</p:attrName>
                                        </p:attrNameLst>
                                      </p:cBhvr>
                                      <p:tavLst>
                                        <p:tav tm="0" fmla="#ppt_w*sin(2.5*pi*$)">
                                          <p:val>
                                            <p:fltVal val="0"/>
                                          </p:val>
                                        </p:tav>
                                        <p:tav tm="100000">
                                          <p:val>
                                            <p:fltVal val="1"/>
                                          </p:val>
                                        </p:tav>
                                      </p:tavLst>
                                    </p:anim>
                                    <p:anim calcmode="lin" valueType="num">
                                      <p:cBhvr>
                                        <p:cTn id="19" dur="750" fill="hold"/>
                                        <p:tgtEl>
                                          <p:spTgt spid="74"/>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750"/>
                                        <p:tgtEl>
                                          <p:spTgt spid="48"/>
                                        </p:tgtEl>
                                      </p:cBhvr>
                                    </p:animEffect>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750"/>
                                        <p:tgtEl>
                                          <p:spTgt spid="50"/>
                                        </p:tgtEl>
                                      </p:cBhvr>
                                    </p:animEffect>
                                  </p:childTnLst>
                                </p:cTn>
                              </p:par>
                            </p:childTnLst>
                          </p:cTn>
                        </p:par>
                        <p:par>
                          <p:cTn id="28" fill="hold" nodeType="afterGroup">
                            <p:stCondLst>
                              <p:cond delay="375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8" grpId="0"/>
      <p:bldP spid="50"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4" name="矩形 103"/>
          <p:cNvSpPr/>
          <p:nvPr/>
        </p:nvSpPr>
        <p:spPr>
          <a:xfrm>
            <a:off x="6262177" y="256458"/>
            <a:ext cx="5932999" cy="369332"/>
          </a:xfrm>
          <a:prstGeom prst="rect">
            <a:avLst/>
          </a:prstGeom>
        </p:spPr>
        <p:txBody>
          <a:bodyPr wrap="square">
            <a:spAutoFit/>
          </a:bodyPr>
          <a:lstStyle/>
          <a:p>
            <a:pPr fontAlgn="auto">
              <a:spcBef>
                <a:spcPct val="0"/>
              </a:spcBef>
              <a:spcAft>
                <a:spcPct val="0"/>
              </a:spcAft>
              <a:defRPr/>
            </a:pPr>
            <a:r>
              <a:rPr lang="zh-CN" altLang="en-US">
                <a:solidFill>
                  <a:srgbClr val="FFFFFF"/>
                </a:solidFill>
                <a:cs typeface="+mn-ea"/>
                <a:sym typeface="+mn-lt"/>
              </a:rPr>
              <a:t>第一部分</a:t>
            </a:r>
            <a:r>
              <a:rPr lang="en-US" altLang="zh-CN">
                <a:solidFill>
                  <a:srgbClr val="FFFFFF"/>
                </a:solidFill>
                <a:cs typeface="+mn-ea"/>
                <a:sym typeface="+mn-lt"/>
              </a:rPr>
              <a:t>    </a:t>
            </a:r>
            <a:r>
              <a:rPr lang="zh-CN" altLang="en-US">
                <a:solidFill>
                  <a:srgbClr val="FFFFFF"/>
                </a:solidFill>
                <a:cs typeface="+mn-ea"/>
                <a:sym typeface="+mn-lt"/>
              </a:rPr>
              <a:t>  </a:t>
            </a:r>
            <a:r>
              <a:rPr lang="en-US" altLang="zh-CN">
                <a:solidFill>
                  <a:srgbClr val="FFFFFF"/>
                </a:solidFill>
                <a:cs typeface="+mn-ea"/>
                <a:sym typeface="+mn-lt"/>
              </a:rPr>
              <a:t>2020</a:t>
            </a:r>
            <a:r>
              <a:rPr lang="zh-CN" altLang="en-US">
                <a:solidFill>
                  <a:srgbClr val="FFFFFF"/>
                </a:solidFill>
                <a:cs typeface="+mn-ea"/>
                <a:sym typeface="+mn-lt"/>
              </a:rPr>
              <a:t>年工作完成情况</a:t>
            </a:r>
            <a:endParaRPr lang="zh-CN" altLang="en-US">
              <a:solidFill>
                <a:srgbClr val="FFFFFF"/>
              </a:solidFill>
              <a:cs typeface="+mn-ea"/>
              <a:sym typeface="+mn-lt"/>
            </a:endParaRPr>
          </a:p>
        </p:txBody>
      </p:sp>
      <p:grpSp>
        <p:nvGrpSpPr>
          <p:cNvPr id="16" name="组合 15"/>
          <p:cNvGrpSpPr/>
          <p:nvPr/>
        </p:nvGrpSpPr>
        <p:grpSpPr>
          <a:xfrm>
            <a:off x="3900752" y="1916789"/>
            <a:ext cx="4396847" cy="760692"/>
            <a:chOff x="2570783" y="1916789"/>
            <a:chExt cx="4396847" cy="760692"/>
          </a:xfrm>
        </p:grpSpPr>
        <p:sp>
          <p:nvSpPr>
            <p:cNvPr id="8" name="文本框 7"/>
            <p:cNvSpPr txBox="1"/>
            <p:nvPr/>
          </p:nvSpPr>
          <p:spPr>
            <a:xfrm>
              <a:off x="4618910" y="2022218"/>
              <a:ext cx="2348720"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抓好团青工作</a:t>
              </a:r>
              <a:endParaRPr lang="zh-CN" altLang="en-US" sz="2800" b="1">
                <a:solidFill>
                  <a:schemeClr val="accent1"/>
                </a:solidFill>
                <a:cs typeface="+mn-ea"/>
                <a:sym typeface="+mn-lt"/>
              </a:endParaRPr>
            </a:p>
          </p:txBody>
        </p:sp>
        <p:grpSp>
          <p:nvGrpSpPr>
            <p:cNvPr id="28" name="组合 27"/>
            <p:cNvGrpSpPr/>
            <p:nvPr/>
          </p:nvGrpSpPr>
          <p:grpSpPr>
            <a:xfrm>
              <a:off x="2570783" y="1916789"/>
              <a:ext cx="4396847" cy="760692"/>
              <a:chOff x="2617702" y="1272039"/>
              <a:chExt cx="4396847" cy="760692"/>
            </a:xfrm>
          </p:grpSpPr>
          <p:grpSp>
            <p:nvGrpSpPr>
              <p:cNvPr id="29" name="组合 28"/>
              <p:cNvGrpSpPr/>
              <p:nvPr/>
            </p:nvGrpSpPr>
            <p:grpSpPr>
              <a:xfrm>
                <a:off x="3938935" y="1385799"/>
                <a:ext cx="3075614" cy="523220"/>
                <a:chOff x="1634679" y="2412138"/>
                <a:chExt cx="3075614" cy="523220"/>
              </a:xfrm>
            </p:grpSpPr>
            <p:grpSp>
              <p:nvGrpSpPr>
                <p:cNvPr id="33" name="组合 32"/>
                <p:cNvGrpSpPr/>
                <p:nvPr/>
              </p:nvGrpSpPr>
              <p:grpSpPr>
                <a:xfrm>
                  <a:off x="1634679" y="2412138"/>
                  <a:ext cx="847725" cy="523220"/>
                  <a:chOff x="2894793" y="2572736"/>
                  <a:chExt cx="847725" cy="523220"/>
                </a:xfrm>
              </p:grpSpPr>
              <p:sp>
                <p:nvSpPr>
                  <p:cNvPr id="35" name="椭圆 34"/>
                  <p:cNvSpPr/>
                  <p:nvPr/>
                </p:nvSpPr>
                <p:spPr bwMode="auto">
                  <a:xfrm>
                    <a:off x="2894793" y="2582688"/>
                    <a:ext cx="513268" cy="51326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6" name="文本框 36"/>
                  <p:cNvSpPr txBox="1"/>
                  <p:nvPr userDrawn="1"/>
                </p:nvSpPr>
                <p:spPr bwMode="auto">
                  <a:xfrm>
                    <a:off x="2894793" y="2572736"/>
                    <a:ext cx="847725" cy="523220"/>
                  </a:xfrm>
                  <a:prstGeom prst="rect">
                    <a:avLst/>
                  </a:prstGeom>
                  <a:noFill/>
                </p:spPr>
                <p:txBody>
                  <a:bodyPr>
                    <a:spAutoFit/>
                  </a:bodyPr>
                  <a:lstStyle/>
                  <a:p>
                    <a:pPr defTabSz="457200" fontAlgn="auto">
                      <a:spcBef>
                        <a:spcPct val="0"/>
                      </a:spcBef>
                      <a:spcAft>
                        <a:spcPct val="0"/>
                      </a:spcAft>
                      <a:defRPr/>
                    </a:pPr>
                    <a:r>
                      <a:rPr lang="en-US" altLang="zh-CN" sz="2800" i="1">
                        <a:solidFill>
                          <a:prstClr val="white"/>
                        </a:solidFill>
                        <a:cs typeface="+mn-ea"/>
                        <a:sym typeface="+mn-lt"/>
                      </a:rPr>
                      <a:t>03</a:t>
                    </a:r>
                    <a:r>
                      <a:rPr lang="en-US" altLang="zh-CN" sz="2800">
                        <a:solidFill>
                          <a:prstClr val="white"/>
                        </a:solidFill>
                        <a:cs typeface="+mn-ea"/>
                        <a:sym typeface="+mn-lt"/>
                      </a:rPr>
                      <a:t>1</a:t>
                    </a:r>
                    <a:endParaRPr lang="zh-CN" altLang="en-US" sz="2800">
                      <a:solidFill>
                        <a:prstClr val="white"/>
                      </a:solidFill>
                      <a:cs typeface="+mn-ea"/>
                      <a:sym typeface="+mn-lt"/>
                    </a:endParaRPr>
                  </a:p>
                </p:txBody>
              </p:sp>
            </p:grpSp>
            <p:cxnSp>
              <p:nvCxnSpPr>
                <p:cNvPr id="34" name="直接连接符 33"/>
                <p:cNvCxnSpPr/>
                <p:nvPr/>
              </p:nvCxnSpPr>
              <p:spPr bwMode="auto">
                <a:xfrm>
                  <a:off x="1948193" y="2909200"/>
                  <a:ext cx="2762100" cy="0"/>
                </a:xfrm>
                <a:prstGeom prst="line">
                  <a:avLst/>
                </a:prstGeom>
                <a:solidFill>
                  <a:schemeClr val="accent1"/>
                </a:solidFill>
                <a:ln w="9525" cap="flat" cmpd="sng" algn="ctr">
                  <a:solidFill>
                    <a:schemeClr val="accent1"/>
                  </a:solidFill>
                  <a:prstDash val="solid"/>
                  <a:round/>
                  <a:headEnd type="none" w="med" len="med"/>
                  <a:tailEnd type="none" w="med" len="med"/>
                </a:ln>
              </p:spPr>
            </p:cxnSp>
          </p:grpSp>
          <p:grpSp>
            <p:nvGrpSpPr>
              <p:cNvPr id="30" name="组合 29"/>
              <p:cNvGrpSpPr/>
              <p:nvPr/>
            </p:nvGrpSpPr>
            <p:grpSpPr>
              <a:xfrm>
                <a:off x="2617702" y="1272039"/>
                <a:ext cx="1351097" cy="760692"/>
                <a:chOff x="1354490" y="-129994"/>
                <a:chExt cx="1351097" cy="760692"/>
              </a:xfrm>
            </p:grpSpPr>
            <p:sp>
              <p:nvSpPr>
                <p:cNvPr id="31" name="矩形 30"/>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2" name="文本框 31"/>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（八）</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grpSp>
      <p:grpSp>
        <p:nvGrpSpPr>
          <p:cNvPr id="47" name="组合 46"/>
          <p:cNvGrpSpPr/>
          <p:nvPr/>
        </p:nvGrpSpPr>
        <p:grpSpPr>
          <a:xfrm>
            <a:off x="982932" y="3194335"/>
            <a:ext cx="4972228" cy="2539716"/>
            <a:chOff x="982932" y="3194335"/>
            <a:chExt cx="4972228" cy="2539716"/>
          </a:xfrm>
        </p:grpSpPr>
        <p:grpSp>
          <p:nvGrpSpPr>
            <p:cNvPr id="19" name="组合 18"/>
            <p:cNvGrpSpPr/>
            <p:nvPr/>
          </p:nvGrpSpPr>
          <p:grpSpPr>
            <a:xfrm>
              <a:off x="982932" y="3194335"/>
              <a:ext cx="4972228" cy="2539716"/>
              <a:chOff x="982932" y="3194335"/>
              <a:chExt cx="4972228" cy="2539716"/>
            </a:xfrm>
          </p:grpSpPr>
          <p:sp>
            <p:nvSpPr>
              <p:cNvPr id="21" name="矩形 20"/>
              <p:cNvSpPr/>
              <p:nvPr/>
            </p:nvSpPr>
            <p:spPr>
              <a:xfrm>
                <a:off x="2016600" y="3338661"/>
                <a:ext cx="2648354" cy="435510"/>
              </a:xfrm>
              <a:prstGeom prst="rect">
                <a:avLst/>
              </a:prstGeom>
              <a:noFill/>
              <a:ln w="25400" cap="flat" cmpd="sng" algn="ctr">
                <a:noFill/>
                <a:prstDash val="solid"/>
              </a:ln>
              <a:effectLst/>
            </p:spPr>
            <p:txBody>
              <a:bodyPr lIns="91212" tIns="45605" rIns="91212" bIns="45605" rtlCol="0" anchor="ctr"/>
              <a:lstStyle/>
              <a:p>
                <a:pPr algn="ctr" defTabSz="1221105" fontAlgn="auto">
                  <a:spcBef>
                    <a:spcPct val="0"/>
                  </a:spcBef>
                  <a:spcAft>
                    <a:spcPct val="0"/>
                  </a:spcAft>
                  <a:defRPr/>
                </a:pPr>
                <a:r>
                  <a:rPr lang="zh-CN" altLang="en-US" sz="2400" b="1">
                    <a:solidFill>
                      <a:schemeClr val="accent1"/>
                    </a:solidFill>
                    <a:cs typeface="+mn-ea"/>
                    <a:sym typeface="+mn-lt"/>
                  </a:rPr>
                  <a:t>突出青少年工作</a:t>
                </a:r>
                <a:r>
                  <a:rPr lang="en-US" altLang="zh-CN" sz="2400" b="1">
                    <a:solidFill>
                      <a:schemeClr val="accent1"/>
                    </a:solidFill>
                    <a:cs typeface="+mn-ea"/>
                    <a:sym typeface="+mn-lt"/>
                  </a:rPr>
                  <a:t>1</a:t>
                </a:r>
                <a:endParaRPr lang="zh-CN" altLang="en-US" sz="2400" b="1">
                  <a:solidFill>
                    <a:schemeClr val="accent1"/>
                  </a:solidFill>
                  <a:cs typeface="+mn-ea"/>
                  <a:sym typeface="+mn-lt"/>
                </a:endParaRPr>
              </a:p>
            </p:txBody>
          </p:sp>
          <p:sp>
            <p:nvSpPr>
              <p:cNvPr id="22" name="TextBox 33"/>
              <p:cNvSpPr txBox="1"/>
              <p:nvPr/>
            </p:nvSpPr>
            <p:spPr>
              <a:xfrm>
                <a:off x="1290998" y="3864062"/>
                <a:ext cx="4533568" cy="1612197"/>
              </a:xfrm>
              <a:prstGeom prst="rect">
                <a:avLst/>
              </a:prstGeom>
              <a:noFill/>
            </p:spPr>
            <p:txBody>
              <a:bodyPr wrap="square" lIns="91212" tIns="45605" rIns="91212" bIns="45605" rtlCol="0">
                <a:spAutoFit/>
              </a:bodyPr>
              <a:lstStyle/>
              <a:p>
                <a:pPr algn="ctr" defTabSz="1221105" fontAlgn="auto">
                  <a:lnSpc>
                    <a:spcPct val="250000"/>
                  </a:lnSpc>
                  <a:spcBef>
                    <a:spcPct val="0"/>
                  </a:spcBef>
                  <a:spcAft>
                    <a:spcPct val="0"/>
                  </a:spcAft>
                  <a:buClr>
                    <a:srgbClr val="C00000"/>
                  </a:buClr>
                  <a:defRPr/>
                </a:pPr>
                <a:r>
                  <a:rPr lang="zh-CN" altLang="en-US" sz="1400">
                    <a:solidFill>
                      <a:srgbClr val="929090">
                        <a:lumMod val="10000"/>
                      </a:srgbClr>
                    </a:solidFill>
                    <a:cs typeface="+mn-ea"/>
                    <a:sym typeface="+mn-lt"/>
                  </a:rPr>
                  <a:t>以“智慧团建”为载体，建立健全团青组织，着力发挥群团组织桥梁作用。紧盯精准扶贫，选派</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名青年参与驻村帮扶工作和精准帮扶工作，助力打赢脱贫攻坚战。</a:t>
                </a:r>
                <a:endParaRPr lang="en-US" altLang="zh-CN" sz="1400">
                  <a:solidFill>
                    <a:srgbClr val="929090">
                      <a:lumMod val="10000"/>
                    </a:srgbClr>
                  </a:solidFill>
                  <a:cs typeface="+mn-ea"/>
                  <a:sym typeface="+mn-lt"/>
                </a:endParaRPr>
              </a:p>
            </p:txBody>
          </p:sp>
          <p:sp>
            <p:nvSpPr>
              <p:cNvPr id="37" name="矩形 36"/>
              <p:cNvSpPr/>
              <p:nvPr/>
            </p:nvSpPr>
            <p:spPr bwMode="auto">
              <a:xfrm>
                <a:off x="987466" y="3194335"/>
                <a:ext cx="4967694" cy="2539716"/>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矩形 38"/>
              <p:cNvSpPr/>
              <p:nvPr/>
            </p:nvSpPr>
            <p:spPr bwMode="auto">
              <a:xfrm>
                <a:off x="982932" y="3194335"/>
                <a:ext cx="4967694" cy="670175"/>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双括号 16"/>
              <p:cNvSpPr/>
              <p:nvPr/>
            </p:nvSpPr>
            <p:spPr bwMode="auto">
              <a:xfrm>
                <a:off x="1993210" y="3211714"/>
                <a:ext cx="2758643" cy="652348"/>
              </a:xfrm>
              <a:prstGeom prst="bracketPair">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3" name="五角星 29"/>
            <p:cNvSpPr/>
            <p:nvPr/>
          </p:nvSpPr>
          <p:spPr>
            <a:xfrm>
              <a:off x="5051221" y="3251488"/>
              <a:ext cx="581001" cy="543795"/>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29"/>
            <p:cNvSpPr/>
            <p:nvPr/>
          </p:nvSpPr>
          <p:spPr>
            <a:xfrm>
              <a:off x="1290998" y="3238344"/>
              <a:ext cx="581001" cy="543795"/>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6316256" y="3193887"/>
            <a:ext cx="4972228" cy="2544064"/>
            <a:chOff x="6316256" y="3193887"/>
            <a:chExt cx="4972228" cy="2544064"/>
          </a:xfrm>
        </p:grpSpPr>
        <p:grpSp>
          <p:nvGrpSpPr>
            <p:cNvPr id="18" name="组合 17"/>
            <p:cNvGrpSpPr/>
            <p:nvPr/>
          </p:nvGrpSpPr>
          <p:grpSpPr>
            <a:xfrm>
              <a:off x="6316256" y="3193887"/>
              <a:ext cx="4972228" cy="2544064"/>
              <a:chOff x="6316256" y="3193887"/>
              <a:chExt cx="4972228" cy="2544064"/>
            </a:xfrm>
          </p:grpSpPr>
          <p:sp>
            <p:nvSpPr>
              <p:cNvPr id="24" name="矩形 23"/>
              <p:cNvSpPr/>
              <p:nvPr/>
            </p:nvSpPr>
            <p:spPr>
              <a:xfrm>
                <a:off x="7482451" y="3338661"/>
                <a:ext cx="2576346" cy="435510"/>
              </a:xfrm>
              <a:prstGeom prst="rect">
                <a:avLst/>
              </a:prstGeom>
              <a:noFill/>
              <a:ln w="25400" cap="flat" cmpd="sng" algn="ctr">
                <a:noFill/>
                <a:prstDash val="solid"/>
              </a:ln>
              <a:effectLst/>
            </p:spPr>
            <p:txBody>
              <a:bodyPr lIns="91212" tIns="45605" rIns="91212" bIns="45605" rtlCol="0" anchor="ctr"/>
              <a:lstStyle/>
              <a:p>
                <a:pPr algn="ctr" defTabSz="1221105" fontAlgn="auto">
                  <a:spcBef>
                    <a:spcPct val="0"/>
                  </a:spcBef>
                  <a:spcAft>
                    <a:spcPct val="0"/>
                  </a:spcAft>
                  <a:defRPr/>
                </a:pPr>
                <a:r>
                  <a:rPr lang="zh-CN" altLang="en-US" sz="2400" b="1">
                    <a:solidFill>
                      <a:schemeClr val="accent1"/>
                    </a:solidFill>
                    <a:cs typeface="+mn-ea"/>
                    <a:sym typeface="+mn-lt"/>
                  </a:rPr>
                  <a:t>突出青少年工作</a:t>
                </a:r>
                <a:r>
                  <a:rPr lang="en-US" altLang="zh-CN" sz="2400" b="1">
                    <a:solidFill>
                      <a:schemeClr val="accent1"/>
                    </a:solidFill>
                    <a:cs typeface="+mn-ea"/>
                    <a:sym typeface="+mn-lt"/>
                  </a:rPr>
                  <a:t>2</a:t>
                </a:r>
                <a:endParaRPr lang="zh-CN" altLang="en-US" sz="2400" b="1">
                  <a:solidFill>
                    <a:schemeClr val="accent1"/>
                  </a:solidFill>
                  <a:cs typeface="+mn-ea"/>
                  <a:sym typeface="+mn-lt"/>
                </a:endParaRPr>
              </a:p>
            </p:txBody>
          </p:sp>
          <p:sp>
            <p:nvSpPr>
              <p:cNvPr id="25" name="TextBox 33"/>
              <p:cNvSpPr txBox="1"/>
              <p:nvPr/>
            </p:nvSpPr>
            <p:spPr>
              <a:xfrm>
                <a:off x="6543544" y="3864510"/>
                <a:ext cx="4740406" cy="1666058"/>
              </a:xfrm>
              <a:prstGeom prst="rect">
                <a:avLst/>
              </a:prstGeom>
              <a:noFill/>
            </p:spPr>
            <p:txBody>
              <a:bodyPr wrap="square" lIns="91212" tIns="45605" rIns="91212" bIns="45605" rtlCol="0">
                <a:spAutoFit/>
              </a:bodyPr>
              <a:lstStyle>
                <a:defPPr>
                  <a:defRPr lang="zh-CN"/>
                </a:defPPr>
                <a:lvl1pPr lvl="0" defTabSz="1221105">
                  <a:lnSpc>
                    <a:spcPct val="130000"/>
                  </a:lnSpc>
                  <a:defRPr sz="1200" kern="0">
                    <a:solidFill>
                      <a:schemeClr val="accent2"/>
                    </a:solidFill>
                    <a:latin typeface="字魂58号-创中黑-Regular" panose="00000500000000000000" pitchFamily="2" charset="-122"/>
                    <a:ea typeface="字魂58号-创中黑-Regular" panose="00000500000000000000" pitchFamily="2" charset="-122"/>
                  </a:defRPr>
                </a:lvl1pPr>
              </a:lstStyle>
              <a:p>
                <a:pPr algn="ctr" fontAlgn="auto">
                  <a:lnSpc>
                    <a:spcPct val="150000"/>
                  </a:lnSpc>
                  <a:spcBef>
                    <a:spcPct val="0"/>
                  </a:spcBef>
                  <a:spcAft>
                    <a:spcPct val="0"/>
                  </a:spcAft>
                  <a:buClr>
                    <a:srgbClr val="C00000"/>
                  </a:buClr>
                  <a:defRPr/>
                </a:pPr>
                <a:r>
                  <a:rPr lang="zh-CN" altLang="en-US" sz="1400" kern="1200">
                    <a:solidFill>
                      <a:srgbClr val="929090">
                        <a:lumMod val="10000"/>
                      </a:srgbClr>
                    </a:solidFill>
                    <a:latin typeface="Arial" panose="020b0604020202020204" pitchFamily="34" charset="0"/>
                    <a:ea typeface="宋体" panose="02010600030101010101" pitchFamily="2" charset="-122"/>
                    <a:cs typeface="+mn-ea"/>
                    <a:sym typeface="+mn-lt"/>
                  </a:rPr>
                  <a:t>组织团员青年开展点亮微心愿、脱贫攻坚</a:t>
                </a:r>
                <a:r>
                  <a:rPr lang="en-US" altLang="zh-CN" sz="1400" kern="1200">
                    <a:solidFill>
                      <a:srgbClr val="929090">
                        <a:lumMod val="10000"/>
                      </a:srgbClr>
                    </a:solidFill>
                    <a:latin typeface="Arial" panose="020b0604020202020204" pitchFamily="34" charset="0"/>
                    <a:ea typeface="宋体" panose="02010600030101010101" pitchFamily="2" charset="-122"/>
                    <a:cs typeface="+mn-ea"/>
                    <a:sym typeface="+mn-lt"/>
                  </a:rPr>
                  <a:t>•</a:t>
                </a:r>
                <a:r>
                  <a:rPr lang="zh-CN" altLang="en-US" sz="1400" kern="1200">
                    <a:solidFill>
                      <a:srgbClr val="929090">
                        <a:lumMod val="10000"/>
                      </a:srgbClr>
                    </a:solidFill>
                    <a:latin typeface="Arial" panose="020b0604020202020204" pitchFamily="34" charset="0"/>
                    <a:ea typeface="宋体" panose="02010600030101010101" pitchFamily="2" charset="-122"/>
                    <a:cs typeface="+mn-ea"/>
                    <a:sym typeface="+mn-lt"/>
                  </a:rPr>
                  <a:t>青春代言、战役情</a:t>
                </a:r>
                <a:r>
                  <a:rPr lang="en-US" altLang="zh-CN" sz="1400" kern="1200">
                    <a:solidFill>
                      <a:srgbClr val="929090">
                        <a:lumMod val="10000"/>
                      </a:srgbClr>
                    </a:solidFill>
                    <a:latin typeface="Arial" panose="020b0604020202020204" pitchFamily="34" charset="0"/>
                    <a:ea typeface="宋体" panose="02010600030101010101" pitchFamily="2" charset="-122"/>
                    <a:cs typeface="+mn-ea"/>
                    <a:sym typeface="+mn-lt"/>
                  </a:rPr>
                  <a:t>•</a:t>
                </a:r>
                <a:r>
                  <a:rPr lang="zh-CN" altLang="en-US" sz="1400" kern="1200">
                    <a:solidFill>
                      <a:srgbClr val="929090">
                        <a:lumMod val="10000"/>
                      </a:srgbClr>
                    </a:solidFill>
                    <a:latin typeface="Arial" panose="020b0604020202020204" pitchFamily="34" charset="0"/>
                    <a:ea typeface="宋体" panose="02010600030101010101" pitchFamily="2" charset="-122"/>
                    <a:cs typeface="+mn-ea"/>
                    <a:sym typeface="+mn-lt"/>
                  </a:rPr>
                  <a:t>心连心等主题活动，进一步展现团员青年的新风采，提振了全局团员青年的“精气神”，凝聚了干事创业的正能量，确保共青团牢牢扎根在青年之中，为做好新时代党的青年工作提供坚强的组织保证。</a:t>
                </a:r>
                <a:endParaRPr lang="en-US" altLang="zh-CN" sz="1400" kern="1200">
                  <a:solidFill>
                    <a:srgbClr val="929090">
                      <a:lumMod val="10000"/>
                    </a:srgbClr>
                  </a:solidFill>
                  <a:latin typeface="Arial" panose="020b0604020202020204" pitchFamily="34" charset="0"/>
                  <a:ea typeface="宋体" panose="02010600030101010101" pitchFamily="2" charset="-122"/>
                  <a:cs typeface="+mn-ea"/>
                  <a:sym typeface="+mn-lt"/>
                </a:endParaRPr>
              </a:p>
            </p:txBody>
          </p:sp>
          <p:sp>
            <p:nvSpPr>
              <p:cNvPr id="38" name="矩形 37"/>
              <p:cNvSpPr/>
              <p:nvPr/>
            </p:nvSpPr>
            <p:spPr bwMode="auto">
              <a:xfrm>
                <a:off x="6320790" y="3198235"/>
                <a:ext cx="4967694" cy="2539716"/>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0" name="矩形 39"/>
              <p:cNvSpPr/>
              <p:nvPr/>
            </p:nvSpPr>
            <p:spPr bwMode="auto">
              <a:xfrm>
                <a:off x="6316256" y="3193887"/>
                <a:ext cx="4967694" cy="670175"/>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1" name="双括号 40"/>
              <p:cNvSpPr/>
              <p:nvPr/>
            </p:nvSpPr>
            <p:spPr bwMode="auto">
              <a:xfrm>
                <a:off x="7391302" y="3211713"/>
                <a:ext cx="2758643" cy="652349"/>
              </a:xfrm>
              <a:prstGeom prst="bracketPair">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4" name="五角星 29"/>
            <p:cNvSpPr/>
            <p:nvPr/>
          </p:nvSpPr>
          <p:spPr>
            <a:xfrm>
              <a:off x="10332761" y="3242671"/>
              <a:ext cx="581001" cy="543795"/>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29"/>
            <p:cNvSpPr/>
            <p:nvPr/>
          </p:nvSpPr>
          <p:spPr>
            <a:xfrm>
              <a:off x="6630292" y="3238344"/>
              <a:ext cx="581001" cy="543795"/>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750"/>
                                        <p:tgtEl>
                                          <p:spTgt spid="1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outVertical)">
                                      <p:cBhvr>
                                        <p:cTn id="12" dur="750"/>
                                        <p:tgtEl>
                                          <p:spTgt spid="47"/>
                                        </p:tgtEl>
                                      </p:cBhvr>
                                    </p:animEffect>
                                  </p:childTnLst>
                                </p:cTn>
                              </p:par>
                              <p:par>
                                <p:cTn id="13" presetID="16" presetClass="entr" presetSubtype="37"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outVertical)">
                                      <p:cBhvr>
                                        <p:cTn id="15"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bwMode="auto">
          <a:xfrm>
            <a:off x="0" y="2861150"/>
            <a:ext cx="12198350" cy="3996850"/>
          </a:xfrm>
          <a:prstGeom prst="rect">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字体视界-NEW魏碑体" panose="02010601030101010101" pitchFamily="2" charset="-122"/>
              <a:ea typeface="字体视界-NEW魏碑体" panose="02010601030101010101" pitchFamily="2" charset="-122"/>
            </a:endParaRPr>
          </a:p>
        </p:txBody>
      </p:sp>
      <p:sp>
        <p:nvSpPr>
          <p:cNvPr id="3" name="文本框 1"/>
          <p:cNvSpPr>
            <a:spLocks noChangeArrowheads="1"/>
          </p:cNvSpPr>
          <p:nvPr/>
        </p:nvSpPr>
        <p:spPr bwMode="auto">
          <a:xfrm>
            <a:off x="1691001" y="3524250"/>
            <a:ext cx="88163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defRPr/>
            </a:pPr>
            <a:r>
              <a:rPr lang="zh-CN" altLang="en-US" sz="7200" b="1">
                <a:solidFill>
                  <a:schemeClr val="accent3"/>
                </a:solidFill>
                <a:latin typeface="字体视界-NEW魏碑体" panose="02010601030101010101" pitchFamily="2" charset="-122"/>
                <a:ea typeface="字体视界-NEW魏碑体" panose="02010601030101010101" pitchFamily="2" charset="-122"/>
                <a:cs typeface="+mn-ea"/>
                <a:sym typeface="+mn-lt"/>
              </a:rPr>
              <a:t>存在的主要问题</a:t>
            </a:r>
            <a:endParaRPr lang="zh-CN" altLang="en-US" sz="7200" b="1">
              <a:solidFill>
                <a:schemeClr val="accent3"/>
              </a:solidFill>
              <a:latin typeface="字体视界-NEW魏碑体" panose="02010601030101010101" pitchFamily="2" charset="-122"/>
              <a:ea typeface="字体视界-NEW魏碑体" panose="02010601030101010101" pitchFamily="2" charset="-122"/>
              <a:cs typeface="+mn-ea"/>
              <a:sym typeface="+mn-lt"/>
            </a:endParaRPr>
          </a:p>
        </p:txBody>
      </p:sp>
      <p:sp>
        <p:nvSpPr>
          <p:cNvPr id="4" name="TextBox 10"/>
          <p:cNvSpPr txBox="1"/>
          <p:nvPr/>
        </p:nvSpPr>
        <p:spPr>
          <a:xfrm>
            <a:off x="3888474" y="1500702"/>
            <a:ext cx="4421403" cy="1200329"/>
          </a:xfrm>
          <a:prstGeom prst="rect">
            <a:avLst/>
          </a:prstGeom>
          <a:noFill/>
        </p:spPr>
        <p:txBody>
          <a:bodyPr wrap="none" rtlCol="0">
            <a:spAutoFit/>
          </a:bodyPr>
          <a:lstStyle/>
          <a:p>
            <a:pPr algn="ctr" defTabSz="1217930" fontAlgn="auto">
              <a:spcBef>
                <a:spcPct val="0"/>
              </a:spcBef>
              <a:spcAft>
                <a:spcPct val="0"/>
              </a:spcAft>
              <a:defRPr/>
            </a:pPr>
            <a:r>
              <a:rPr lang="en-US" altLang="zh-CN" sz="7200" b="1">
                <a:solidFill>
                  <a:srgbClr val="BF0101"/>
                </a:solidFill>
                <a:latin typeface="字体视界-NEW魏碑体" panose="02010601030101010101" pitchFamily="2" charset="-122"/>
                <a:ea typeface="字体视界-NEW魏碑体" panose="02010601030101010101" pitchFamily="2" charset="-122"/>
                <a:cs typeface="+mn-ea"/>
                <a:sym typeface="+mn-lt"/>
              </a:rPr>
              <a:t>&lt;</a:t>
            </a:r>
            <a:r>
              <a:rPr lang="zh-CN" altLang="en-US" sz="7200" b="1">
                <a:solidFill>
                  <a:srgbClr val="BF0101"/>
                </a:solidFill>
                <a:latin typeface="字体视界-NEW魏碑体" panose="02010601030101010101" pitchFamily="2" charset="-122"/>
                <a:ea typeface="字体视界-NEW魏碑体" panose="02010601030101010101" pitchFamily="2" charset="-122"/>
                <a:cs typeface="+mn-ea"/>
                <a:sym typeface="+mn-lt"/>
              </a:rPr>
              <a:t>第</a:t>
            </a:r>
            <a:r>
              <a:rPr lang="en-US" altLang="zh-CN" sz="7200" b="1">
                <a:solidFill>
                  <a:srgbClr val="BF0101"/>
                </a:solidFill>
                <a:latin typeface="字体视界-NEW魏碑体" panose="02010601030101010101" pitchFamily="2" charset="-122"/>
                <a:ea typeface="字体视界-NEW魏碑体" panose="02010601030101010101" pitchFamily="2" charset="-122"/>
                <a:cs typeface="+mn-ea"/>
                <a:sym typeface="+mn-lt"/>
              </a:rPr>
              <a:t>02</a:t>
            </a:r>
            <a:r>
              <a:rPr lang="zh-CN" altLang="en-US" sz="7200" b="1">
                <a:solidFill>
                  <a:srgbClr val="BF0101"/>
                </a:solidFill>
                <a:latin typeface="字体视界-NEW魏碑体" panose="02010601030101010101" pitchFamily="2" charset="-122"/>
                <a:ea typeface="字体视界-NEW魏碑体" panose="02010601030101010101" pitchFamily="2" charset="-122"/>
                <a:cs typeface="+mn-ea"/>
                <a:sym typeface="+mn-lt"/>
              </a:rPr>
              <a:t>部分</a:t>
            </a:r>
            <a:r>
              <a:rPr lang="en-US" altLang="zh-CN" sz="7200" b="1">
                <a:solidFill>
                  <a:srgbClr val="BF0101"/>
                </a:solidFill>
                <a:latin typeface="字体视界-NEW魏碑体" panose="02010601030101010101" pitchFamily="2" charset="-122"/>
                <a:ea typeface="字体视界-NEW魏碑体" panose="02010601030101010101" pitchFamily="2" charset="-122"/>
                <a:cs typeface="+mn-ea"/>
                <a:sym typeface="+mn-lt"/>
              </a:rPr>
              <a:t>&gt;</a:t>
            </a:r>
            <a:endParaRPr lang="zh-CN" altLang="en-US" sz="6000" b="1">
              <a:solidFill>
                <a:srgbClr val="BF0101"/>
              </a:solidFill>
              <a:latin typeface="字体视界-NEW魏碑体" panose="02010601030101010101" pitchFamily="2" charset="-122"/>
              <a:ea typeface="字体视界-NEW魏碑体" panose="02010601030101010101" pitchFamily="2" charset="-122"/>
              <a:cs typeface="+mn-ea"/>
              <a:sym typeface="+mn-lt"/>
            </a:endParaRPr>
          </a:p>
        </p:txBody>
      </p:sp>
      <p:grpSp>
        <p:nvGrpSpPr>
          <p:cNvPr id="5" name="组合 4"/>
          <p:cNvGrpSpPr/>
          <p:nvPr/>
        </p:nvGrpSpPr>
        <p:grpSpPr>
          <a:xfrm>
            <a:off x="4971817" y="692696"/>
            <a:ext cx="2254717" cy="647887"/>
            <a:chOff x="3965502" y="1879809"/>
            <a:chExt cx="1193100" cy="342834"/>
          </a:xfrm>
          <a:solidFill>
            <a:srgbClr val="C00000"/>
          </a:solidFill>
        </p:grpSpPr>
        <p:sp>
          <p:nvSpPr>
            <p:cNvPr id="6" name="PA-dark-star-shape_15445"/>
            <p:cNvSpPr>
              <a:spLocks noChangeAspect="1"/>
            </p:cNvSpPr>
            <p:nvPr>
              <p:custDataLst>
                <p:tags r:id="rId2"/>
              </p:custDataLst>
            </p:nvPr>
          </p:nvSpPr>
          <p:spPr bwMode="auto">
            <a:xfrm>
              <a:off x="4391609" y="1879809"/>
              <a:ext cx="360781" cy="342834"/>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7" name="PA-dark-star-shape_15445"/>
            <p:cNvSpPr>
              <a:spLocks noChangeAspect="1"/>
            </p:cNvSpPr>
            <p:nvPr>
              <p:custDataLst>
                <p:tags r:id="rId3"/>
              </p:custDataLst>
            </p:nvPr>
          </p:nvSpPr>
          <p:spPr bwMode="auto">
            <a:xfrm>
              <a:off x="4771621" y="1951407"/>
              <a:ext cx="210089" cy="199638"/>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8" name="PA-dark-star-shape_15445"/>
            <p:cNvSpPr>
              <a:spLocks noChangeAspect="1"/>
            </p:cNvSpPr>
            <p:nvPr>
              <p:custDataLst>
                <p:tags r:id="rId4"/>
              </p:custDataLst>
            </p:nvPr>
          </p:nvSpPr>
          <p:spPr bwMode="auto">
            <a:xfrm>
              <a:off x="4161559" y="1951407"/>
              <a:ext cx="210089" cy="199638"/>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9" name="PA-dark-star-shape_15445"/>
            <p:cNvSpPr>
              <a:spLocks noChangeAspect="1"/>
            </p:cNvSpPr>
            <p:nvPr>
              <p:custDataLst>
                <p:tags r:id="rId5"/>
              </p:custDataLst>
            </p:nvPr>
          </p:nvSpPr>
          <p:spPr bwMode="auto">
            <a:xfrm>
              <a:off x="3965502" y="1993883"/>
              <a:ext cx="120690" cy="114687"/>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10" name="PA-dark-star-shape_15445"/>
            <p:cNvSpPr>
              <a:spLocks noChangeAspect="1"/>
            </p:cNvSpPr>
            <p:nvPr>
              <p:custDataLst>
                <p:tags r:id="rId6"/>
              </p:custDataLst>
            </p:nvPr>
          </p:nvSpPr>
          <p:spPr bwMode="auto">
            <a:xfrm>
              <a:off x="5037912" y="1993883"/>
              <a:ext cx="120690" cy="114687"/>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grpSp>
    </p:spTree>
  </p:cSld>
  <p:clrMapOvr>
    <a:masterClrMapping/>
  </p:clrMapOvr>
  <mc:AlternateContent>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nodeType="afterGroup">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750"/>
                                        <p:tgtEl>
                                          <p:spTgt spid="5"/>
                                        </p:tgtEl>
                                      </p:cBhvr>
                                    </p:animEffect>
                                  </p:childTnLst>
                                </p:cTn>
                              </p:par>
                            </p:childTnLst>
                          </p:cTn>
                        </p:par>
                        <p:par>
                          <p:cTn id="12" fill="hold" nodeType="afterGroup">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750"/>
                                        <p:tgtEl>
                                          <p:spTgt spid="4"/>
                                        </p:tgtEl>
                                      </p:cBhvr>
                                    </p:animEffect>
                                  </p:childTnLst>
                                </p:cTn>
                              </p:par>
                            </p:childTnLst>
                          </p:cTn>
                        </p:par>
                        <p:par>
                          <p:cTn id="16" fill="hold" nodeType="afterGroup">
                            <p:stCondLst>
                              <p:cond delay="2250"/>
                            </p:stCondLst>
                            <p:childTnLst>
                              <p:par>
                                <p:cTn id="17" presetID="16" presetClass="entr" presetSubtype="2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4" name="组合 13"/>
          <p:cNvGrpSpPr/>
          <p:nvPr/>
        </p:nvGrpSpPr>
        <p:grpSpPr>
          <a:xfrm>
            <a:off x="4716828" y="2476285"/>
            <a:ext cx="6546561" cy="663756"/>
            <a:chOff x="1137858" y="3138778"/>
            <a:chExt cx="6546561" cy="663756"/>
          </a:xfrm>
        </p:grpSpPr>
        <p:grpSp>
          <p:nvGrpSpPr>
            <p:cNvPr id="61" name="组合 60"/>
            <p:cNvGrpSpPr/>
            <p:nvPr/>
          </p:nvGrpSpPr>
          <p:grpSpPr>
            <a:xfrm>
              <a:off x="1137858" y="3138778"/>
              <a:ext cx="6546561" cy="663756"/>
              <a:chOff x="1208797" y="2345120"/>
              <a:chExt cx="6546561" cy="663756"/>
            </a:xfrm>
          </p:grpSpPr>
          <p:sp>
            <p:nvSpPr>
              <p:cNvPr id="62" name="矩形 61"/>
              <p:cNvSpPr/>
              <p:nvPr/>
            </p:nvSpPr>
            <p:spPr bwMode="auto">
              <a:xfrm>
                <a:off x="1653363" y="2345120"/>
                <a:ext cx="6101995" cy="663756"/>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3" name="矩形 62"/>
              <p:cNvSpPr/>
              <p:nvPr/>
            </p:nvSpPr>
            <p:spPr bwMode="auto">
              <a:xfrm>
                <a:off x="1716101" y="2392047"/>
                <a:ext cx="5967249" cy="551810"/>
              </a:xfrm>
              <a:prstGeom prst="rect">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4" name="箭头: V 形 63"/>
              <p:cNvSpPr/>
              <p:nvPr/>
            </p:nvSpPr>
            <p:spPr bwMode="auto">
              <a:xfrm flipH="1">
                <a:off x="1208797" y="2380555"/>
                <a:ext cx="432048" cy="567479"/>
              </a:xfrm>
              <a:prstGeom prst="chevron">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5" name="TextBox 20"/>
              <p:cNvSpPr txBox="1"/>
              <p:nvPr/>
            </p:nvSpPr>
            <p:spPr>
              <a:xfrm>
                <a:off x="1780332" y="2533748"/>
                <a:ext cx="2041627" cy="372218"/>
              </a:xfrm>
              <a:prstGeom prst="rect">
                <a:avLst/>
              </a:prstGeom>
              <a:noFill/>
              <a:effectLst/>
            </p:spPr>
            <p:txBody>
              <a:bodyPr wrap="square" rtlCol="0">
                <a:spAutoFit/>
              </a:bodyPr>
              <a:lstStyle/>
              <a:p>
                <a:pPr defTabSz="1221105" fontAlgn="auto">
                  <a:lnSpc>
                    <a:spcPts val="2100"/>
                  </a:lnSpc>
                  <a:spcBef>
                    <a:spcPct val="0"/>
                  </a:spcBef>
                  <a:spcAft>
                    <a:spcPct val="0"/>
                  </a:spcAft>
                  <a:buClr>
                    <a:srgbClr val="C00000"/>
                  </a:buClr>
                  <a:defRPr/>
                </a:pPr>
                <a:r>
                  <a:rPr lang="zh-CN" altLang="en-US" sz="2800" b="1">
                    <a:solidFill>
                      <a:srgbClr val="929090">
                        <a:lumMod val="10000"/>
                      </a:srgbClr>
                    </a:solidFill>
                    <a:cs typeface="+mn-ea"/>
                    <a:sym typeface="+mn-lt"/>
                  </a:rPr>
                  <a:t>第一个问题</a:t>
                </a:r>
                <a:endParaRPr lang="zh-CN" altLang="en-US" sz="2800" b="1">
                  <a:solidFill>
                    <a:srgbClr val="929090">
                      <a:lumMod val="10000"/>
                    </a:srgbClr>
                  </a:solidFill>
                  <a:cs typeface="+mn-ea"/>
                  <a:sym typeface="+mn-lt"/>
                </a:endParaRPr>
              </a:p>
            </p:txBody>
          </p:sp>
          <p:grpSp>
            <p:nvGrpSpPr>
              <p:cNvPr id="66" name="组合 65"/>
              <p:cNvGrpSpPr/>
              <p:nvPr/>
            </p:nvGrpSpPr>
            <p:grpSpPr>
              <a:xfrm>
                <a:off x="3788660" y="2380555"/>
                <a:ext cx="288032" cy="563302"/>
                <a:chOff x="3788660" y="2380555"/>
                <a:chExt cx="288032" cy="563302"/>
              </a:xfrm>
            </p:grpSpPr>
            <p:cxnSp>
              <p:nvCxnSpPr>
                <p:cNvPr id="67" name="直接连接符 66"/>
                <p:cNvCxnSpPr/>
                <p:nvPr/>
              </p:nvCxnSpPr>
              <p:spPr bwMode="auto">
                <a:xfrm flipH="1">
                  <a:off x="3946383" y="2380555"/>
                  <a:ext cx="0" cy="563302"/>
                </a:xfrm>
                <a:prstGeom prst="line">
                  <a:avLst/>
                </a:prstGeom>
                <a:solidFill>
                  <a:schemeClr val="accent1"/>
                </a:solidFill>
                <a:ln w="38100" cap="flat" cmpd="sng" algn="ctr">
                  <a:solidFill>
                    <a:schemeClr val="accent1"/>
                  </a:solidFill>
                  <a:prstDash val="solid"/>
                  <a:round/>
                  <a:headEnd type="none" w="med" len="med"/>
                  <a:tailEnd type="none" w="med" len="med"/>
                </a:ln>
              </p:spPr>
            </p:cxnSp>
            <p:sp>
              <p:nvSpPr>
                <p:cNvPr id="68" name="椭圆 67"/>
                <p:cNvSpPr/>
                <p:nvPr/>
              </p:nvSpPr>
              <p:spPr bwMode="auto">
                <a:xfrm>
                  <a:off x="3788660" y="2533112"/>
                  <a:ext cx="288032" cy="28803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sp>
          <p:nvSpPr>
            <p:cNvPr id="157" name="文本占位符 1"/>
            <p:cNvSpPr txBox="1"/>
            <p:nvPr/>
          </p:nvSpPr>
          <p:spPr>
            <a:xfrm>
              <a:off x="4085255" y="3287320"/>
              <a:ext cx="3113593" cy="475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21105" fontAlgn="auto">
                <a:lnSpc>
                  <a:spcPts val="2100"/>
                </a:lnSpc>
                <a:spcBef>
                  <a:spcPct val="0"/>
                </a:spcBef>
                <a:spcAft>
                  <a:spcPct val="0"/>
                </a:spcAft>
                <a:buClr>
                  <a:srgbClr val="C00000"/>
                </a:buClr>
                <a:buFont typeface="Arial" panose="020b0604020202020204" pitchFamily="34" charset="0"/>
                <a:buNone/>
                <a:defRPr/>
              </a:pPr>
              <a:r>
                <a:rPr lang="zh-CN" altLang="zh-CN" sz="1800" b="1">
                  <a:solidFill>
                    <a:srgbClr val="929090">
                      <a:lumMod val="10000"/>
                    </a:srgbClr>
                  </a:solidFill>
                  <a:latin typeface="Arial" panose="020b0604020202020204" pitchFamily="34" charset="0"/>
                  <a:ea typeface="宋体" panose="02010600030101010101" pitchFamily="2" charset="-122"/>
                  <a:cs typeface="+mn-ea"/>
                  <a:sym typeface="+mn-lt"/>
                </a:rPr>
                <a:t>从严管党治党力度还需加大</a:t>
              </a:r>
              <a:endParaRPr lang="zh-CN" altLang="en-US" sz="1800" b="1">
                <a:solidFill>
                  <a:srgbClr val="929090">
                    <a:lumMod val="10000"/>
                  </a:srgbClr>
                </a:solidFill>
                <a:latin typeface="Arial" panose="020b0604020202020204" pitchFamily="34" charset="0"/>
                <a:ea typeface="宋体" panose="02010600030101010101" pitchFamily="2" charset="-122"/>
                <a:cs typeface="+mn-ea"/>
                <a:sym typeface="+mn-lt"/>
              </a:endParaRPr>
            </a:p>
          </p:txBody>
        </p:sp>
      </p:grpSp>
      <p:grpSp>
        <p:nvGrpSpPr>
          <p:cNvPr id="15" name="组合 14"/>
          <p:cNvGrpSpPr/>
          <p:nvPr/>
        </p:nvGrpSpPr>
        <p:grpSpPr>
          <a:xfrm>
            <a:off x="4716828" y="3340707"/>
            <a:ext cx="6599860" cy="663756"/>
            <a:chOff x="1137858" y="3932436"/>
            <a:chExt cx="6599860" cy="663756"/>
          </a:xfrm>
        </p:grpSpPr>
        <p:grpSp>
          <p:nvGrpSpPr>
            <p:cNvPr id="69" name="组合 68"/>
            <p:cNvGrpSpPr/>
            <p:nvPr/>
          </p:nvGrpSpPr>
          <p:grpSpPr>
            <a:xfrm>
              <a:off x="1137858" y="3932436"/>
              <a:ext cx="6546561" cy="663756"/>
              <a:chOff x="1208797" y="2345120"/>
              <a:chExt cx="6546561" cy="663756"/>
            </a:xfrm>
          </p:grpSpPr>
          <p:sp>
            <p:nvSpPr>
              <p:cNvPr id="70" name="矩形 69"/>
              <p:cNvSpPr/>
              <p:nvPr/>
            </p:nvSpPr>
            <p:spPr bwMode="auto">
              <a:xfrm>
                <a:off x="1653363" y="2345120"/>
                <a:ext cx="6101995" cy="663756"/>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1" name="矩形 70"/>
              <p:cNvSpPr/>
              <p:nvPr/>
            </p:nvSpPr>
            <p:spPr bwMode="auto">
              <a:xfrm>
                <a:off x="1716101" y="2392047"/>
                <a:ext cx="5967249" cy="551810"/>
              </a:xfrm>
              <a:prstGeom prst="rect">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2" name="箭头: V 形 71"/>
              <p:cNvSpPr/>
              <p:nvPr/>
            </p:nvSpPr>
            <p:spPr bwMode="auto">
              <a:xfrm flipH="1">
                <a:off x="1208797" y="2380555"/>
                <a:ext cx="432048" cy="567479"/>
              </a:xfrm>
              <a:prstGeom prst="chevron">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3" name="TextBox 20"/>
              <p:cNvSpPr txBox="1"/>
              <p:nvPr/>
            </p:nvSpPr>
            <p:spPr>
              <a:xfrm>
                <a:off x="1780332" y="2533748"/>
                <a:ext cx="2041627" cy="372218"/>
              </a:xfrm>
              <a:prstGeom prst="rect">
                <a:avLst/>
              </a:prstGeom>
              <a:noFill/>
              <a:effectLst/>
            </p:spPr>
            <p:txBody>
              <a:bodyPr wrap="square" rtlCol="0">
                <a:spAutoFit/>
              </a:bodyPr>
              <a:lstStyle/>
              <a:p>
                <a:pPr defTabSz="1221105" fontAlgn="auto">
                  <a:lnSpc>
                    <a:spcPts val="2100"/>
                  </a:lnSpc>
                  <a:spcBef>
                    <a:spcPct val="0"/>
                  </a:spcBef>
                  <a:spcAft>
                    <a:spcPct val="0"/>
                  </a:spcAft>
                  <a:buClr>
                    <a:srgbClr val="C00000"/>
                  </a:buClr>
                  <a:defRPr/>
                </a:pPr>
                <a:r>
                  <a:rPr lang="zh-CN" altLang="en-US" sz="2800" b="1">
                    <a:solidFill>
                      <a:srgbClr val="929090">
                        <a:lumMod val="10000"/>
                      </a:srgbClr>
                    </a:solidFill>
                    <a:cs typeface="+mn-ea"/>
                    <a:sym typeface="+mn-lt"/>
                  </a:rPr>
                  <a:t>第一个问题</a:t>
                </a:r>
                <a:endParaRPr lang="zh-CN" altLang="en-US" sz="2800" b="1">
                  <a:solidFill>
                    <a:srgbClr val="929090">
                      <a:lumMod val="10000"/>
                    </a:srgbClr>
                  </a:solidFill>
                  <a:cs typeface="+mn-ea"/>
                  <a:sym typeface="+mn-lt"/>
                </a:endParaRPr>
              </a:p>
            </p:txBody>
          </p:sp>
          <p:grpSp>
            <p:nvGrpSpPr>
              <p:cNvPr id="74" name="组合 73"/>
              <p:cNvGrpSpPr/>
              <p:nvPr/>
            </p:nvGrpSpPr>
            <p:grpSpPr>
              <a:xfrm>
                <a:off x="3788660" y="2380555"/>
                <a:ext cx="288032" cy="563302"/>
                <a:chOff x="3788660" y="2380555"/>
                <a:chExt cx="288032" cy="563302"/>
              </a:xfrm>
            </p:grpSpPr>
            <p:cxnSp>
              <p:nvCxnSpPr>
                <p:cNvPr id="75" name="直接连接符 74"/>
                <p:cNvCxnSpPr/>
                <p:nvPr/>
              </p:nvCxnSpPr>
              <p:spPr bwMode="auto">
                <a:xfrm flipH="1">
                  <a:off x="3946383" y="2380555"/>
                  <a:ext cx="0" cy="563302"/>
                </a:xfrm>
                <a:prstGeom prst="line">
                  <a:avLst/>
                </a:prstGeom>
                <a:solidFill>
                  <a:schemeClr val="accent1"/>
                </a:solidFill>
                <a:ln w="38100" cap="flat" cmpd="sng" algn="ctr">
                  <a:solidFill>
                    <a:schemeClr val="accent1"/>
                  </a:solidFill>
                  <a:prstDash val="solid"/>
                  <a:round/>
                  <a:headEnd type="none" w="med" len="med"/>
                  <a:tailEnd type="none" w="med" len="med"/>
                </a:ln>
              </p:spPr>
            </p:cxnSp>
            <p:sp>
              <p:nvSpPr>
                <p:cNvPr id="78" name="椭圆 77"/>
                <p:cNvSpPr/>
                <p:nvPr/>
              </p:nvSpPr>
              <p:spPr bwMode="auto">
                <a:xfrm>
                  <a:off x="3788660" y="2533112"/>
                  <a:ext cx="288032" cy="28803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sp>
          <p:nvSpPr>
            <p:cNvPr id="165" name="文本占位符 1"/>
            <p:cNvSpPr txBox="1"/>
            <p:nvPr/>
          </p:nvSpPr>
          <p:spPr>
            <a:xfrm>
              <a:off x="3962048" y="4094590"/>
              <a:ext cx="3775670" cy="475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21105" fontAlgn="auto">
                <a:lnSpc>
                  <a:spcPts val="2100"/>
                </a:lnSpc>
                <a:spcBef>
                  <a:spcPct val="0"/>
                </a:spcBef>
                <a:spcAft>
                  <a:spcPct val="0"/>
                </a:spcAft>
                <a:buClr>
                  <a:srgbClr val="C00000"/>
                </a:buClr>
                <a:buNone/>
                <a:defRPr/>
              </a:pPr>
              <a:r>
                <a:rPr lang="zh-CN" altLang="zh-CN" sz="1800" b="1">
                  <a:solidFill>
                    <a:srgbClr val="929090">
                      <a:lumMod val="10000"/>
                    </a:srgbClr>
                  </a:solidFill>
                  <a:latin typeface="Arial" panose="020b0604020202020204" pitchFamily="34" charset="0"/>
                  <a:ea typeface="宋体" panose="02010600030101010101" pitchFamily="2" charset="-122"/>
                  <a:cs typeface="+mn-ea"/>
                  <a:sym typeface="+mn-lt"/>
                </a:rPr>
                <a:t>党内组织生活需要进一步提高质效</a:t>
              </a:r>
              <a:endParaRPr lang="zh-CN" altLang="en-US" sz="1800" b="1">
                <a:solidFill>
                  <a:srgbClr val="929090">
                    <a:lumMod val="10000"/>
                  </a:srgbClr>
                </a:solidFill>
                <a:latin typeface="Arial" panose="020b0604020202020204" pitchFamily="34" charset="0"/>
                <a:ea typeface="宋体" panose="02010600030101010101" pitchFamily="2" charset="-122"/>
                <a:cs typeface="+mn-ea"/>
                <a:sym typeface="+mn-lt"/>
              </a:endParaRPr>
            </a:p>
          </p:txBody>
        </p:sp>
      </p:grpSp>
      <p:grpSp>
        <p:nvGrpSpPr>
          <p:cNvPr id="16" name="组合 15"/>
          <p:cNvGrpSpPr/>
          <p:nvPr/>
        </p:nvGrpSpPr>
        <p:grpSpPr>
          <a:xfrm>
            <a:off x="4716828" y="4205129"/>
            <a:ext cx="6546561" cy="663756"/>
            <a:chOff x="1137858" y="4726095"/>
            <a:chExt cx="6546561" cy="663756"/>
          </a:xfrm>
        </p:grpSpPr>
        <p:grpSp>
          <p:nvGrpSpPr>
            <p:cNvPr id="87" name="组合 86"/>
            <p:cNvGrpSpPr/>
            <p:nvPr/>
          </p:nvGrpSpPr>
          <p:grpSpPr>
            <a:xfrm>
              <a:off x="1137858" y="4726095"/>
              <a:ext cx="6546561" cy="663756"/>
              <a:chOff x="1208797" y="2345120"/>
              <a:chExt cx="6546561" cy="663756"/>
            </a:xfrm>
          </p:grpSpPr>
          <p:sp>
            <p:nvSpPr>
              <p:cNvPr id="88" name="矩形 87"/>
              <p:cNvSpPr/>
              <p:nvPr/>
            </p:nvSpPr>
            <p:spPr bwMode="auto">
              <a:xfrm>
                <a:off x="1653363" y="2345120"/>
                <a:ext cx="6101995" cy="663756"/>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9" name="矩形 88"/>
              <p:cNvSpPr/>
              <p:nvPr/>
            </p:nvSpPr>
            <p:spPr bwMode="auto">
              <a:xfrm>
                <a:off x="1716101" y="2392047"/>
                <a:ext cx="5967249" cy="551810"/>
              </a:xfrm>
              <a:prstGeom prst="rect">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0" name="箭头: V 形 89"/>
              <p:cNvSpPr/>
              <p:nvPr/>
            </p:nvSpPr>
            <p:spPr bwMode="auto">
              <a:xfrm flipH="1">
                <a:off x="1208797" y="2380555"/>
                <a:ext cx="432048" cy="567479"/>
              </a:xfrm>
              <a:prstGeom prst="chevron">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1" name="TextBox 20"/>
              <p:cNvSpPr txBox="1"/>
              <p:nvPr/>
            </p:nvSpPr>
            <p:spPr>
              <a:xfrm>
                <a:off x="1780332" y="2533748"/>
                <a:ext cx="2041627" cy="372218"/>
              </a:xfrm>
              <a:prstGeom prst="rect">
                <a:avLst/>
              </a:prstGeom>
              <a:noFill/>
              <a:effectLst/>
            </p:spPr>
            <p:txBody>
              <a:bodyPr wrap="square" rtlCol="0">
                <a:spAutoFit/>
              </a:bodyPr>
              <a:lstStyle/>
              <a:p>
                <a:pPr defTabSz="1221105" fontAlgn="auto">
                  <a:lnSpc>
                    <a:spcPts val="2100"/>
                  </a:lnSpc>
                  <a:spcBef>
                    <a:spcPct val="0"/>
                  </a:spcBef>
                  <a:spcAft>
                    <a:spcPct val="0"/>
                  </a:spcAft>
                  <a:buClr>
                    <a:srgbClr val="C00000"/>
                  </a:buClr>
                  <a:defRPr/>
                </a:pPr>
                <a:r>
                  <a:rPr lang="zh-CN" altLang="en-US" sz="2800" b="1">
                    <a:solidFill>
                      <a:srgbClr val="929090">
                        <a:lumMod val="10000"/>
                      </a:srgbClr>
                    </a:solidFill>
                    <a:cs typeface="+mn-ea"/>
                    <a:sym typeface="+mn-lt"/>
                  </a:rPr>
                  <a:t>第一个问题</a:t>
                </a:r>
                <a:endParaRPr lang="zh-CN" altLang="en-US" sz="2800" b="1">
                  <a:solidFill>
                    <a:srgbClr val="929090">
                      <a:lumMod val="10000"/>
                    </a:srgbClr>
                  </a:solidFill>
                  <a:cs typeface="+mn-ea"/>
                  <a:sym typeface="+mn-lt"/>
                </a:endParaRPr>
              </a:p>
            </p:txBody>
          </p:sp>
          <p:grpSp>
            <p:nvGrpSpPr>
              <p:cNvPr id="92" name="组合 91"/>
              <p:cNvGrpSpPr/>
              <p:nvPr/>
            </p:nvGrpSpPr>
            <p:grpSpPr>
              <a:xfrm>
                <a:off x="3788660" y="2380555"/>
                <a:ext cx="288032" cy="563302"/>
                <a:chOff x="3788660" y="2380555"/>
                <a:chExt cx="288032" cy="563302"/>
              </a:xfrm>
            </p:grpSpPr>
            <p:cxnSp>
              <p:nvCxnSpPr>
                <p:cNvPr id="93" name="直接连接符 92"/>
                <p:cNvCxnSpPr/>
                <p:nvPr/>
              </p:nvCxnSpPr>
              <p:spPr bwMode="auto">
                <a:xfrm flipH="1">
                  <a:off x="3946383" y="2380555"/>
                  <a:ext cx="0" cy="563302"/>
                </a:xfrm>
                <a:prstGeom prst="line">
                  <a:avLst/>
                </a:prstGeom>
                <a:solidFill>
                  <a:schemeClr val="accent1"/>
                </a:solidFill>
                <a:ln w="38100" cap="flat" cmpd="sng" algn="ctr">
                  <a:solidFill>
                    <a:schemeClr val="accent1"/>
                  </a:solidFill>
                  <a:prstDash val="solid"/>
                  <a:round/>
                  <a:headEnd type="none" w="med" len="med"/>
                  <a:tailEnd type="none" w="med" len="med"/>
                </a:ln>
              </p:spPr>
            </p:cxnSp>
            <p:sp>
              <p:nvSpPr>
                <p:cNvPr id="94" name="椭圆 93"/>
                <p:cNvSpPr/>
                <p:nvPr/>
              </p:nvSpPr>
              <p:spPr bwMode="auto">
                <a:xfrm>
                  <a:off x="3788660" y="2533112"/>
                  <a:ext cx="288032" cy="28803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sp>
          <p:nvSpPr>
            <p:cNvPr id="173" name="文本占位符 1"/>
            <p:cNvSpPr txBox="1"/>
            <p:nvPr/>
          </p:nvSpPr>
          <p:spPr>
            <a:xfrm>
              <a:off x="4018271" y="4862950"/>
              <a:ext cx="2983583" cy="475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21105" fontAlgn="auto">
                <a:lnSpc>
                  <a:spcPts val="2100"/>
                </a:lnSpc>
                <a:spcBef>
                  <a:spcPct val="0"/>
                </a:spcBef>
                <a:spcAft>
                  <a:spcPct val="0"/>
                </a:spcAft>
                <a:buClr>
                  <a:srgbClr val="C00000"/>
                </a:buClr>
                <a:buNone/>
                <a:defRPr/>
              </a:pPr>
              <a:r>
                <a:rPr lang="zh-CN" altLang="en-US" sz="1800" b="1">
                  <a:solidFill>
                    <a:srgbClr val="929090">
                      <a:lumMod val="10000"/>
                    </a:srgbClr>
                  </a:solidFill>
                  <a:latin typeface="Arial" panose="020b0604020202020204" pitchFamily="34" charset="0"/>
                  <a:ea typeface="宋体" panose="02010600030101010101" pitchFamily="2" charset="-122"/>
                  <a:cs typeface="+mn-ea"/>
                  <a:sym typeface="+mn-lt"/>
                </a:rPr>
                <a:t>党务工作人员力量力量薄弱</a:t>
              </a:r>
              <a:endParaRPr lang="zh-CN" altLang="en-US" sz="1800" b="1">
                <a:solidFill>
                  <a:srgbClr val="929090">
                    <a:lumMod val="10000"/>
                  </a:srgbClr>
                </a:solidFill>
                <a:latin typeface="Arial" panose="020b0604020202020204" pitchFamily="34" charset="0"/>
                <a:ea typeface="宋体" panose="02010600030101010101" pitchFamily="2" charset="-122"/>
                <a:cs typeface="+mn-ea"/>
                <a:sym typeface="+mn-lt"/>
              </a:endParaRPr>
            </a:p>
          </p:txBody>
        </p:sp>
      </p:grpSp>
      <p:grpSp>
        <p:nvGrpSpPr>
          <p:cNvPr id="17" name="组合 16"/>
          <p:cNvGrpSpPr/>
          <p:nvPr/>
        </p:nvGrpSpPr>
        <p:grpSpPr>
          <a:xfrm>
            <a:off x="4716828" y="5069550"/>
            <a:ext cx="6546561" cy="663756"/>
            <a:chOff x="1137858" y="5519754"/>
            <a:chExt cx="6546561" cy="663756"/>
          </a:xfrm>
        </p:grpSpPr>
        <p:grpSp>
          <p:nvGrpSpPr>
            <p:cNvPr id="95" name="组合 94"/>
            <p:cNvGrpSpPr/>
            <p:nvPr/>
          </p:nvGrpSpPr>
          <p:grpSpPr>
            <a:xfrm>
              <a:off x="1137858" y="5519754"/>
              <a:ext cx="6546561" cy="663756"/>
              <a:chOff x="1208797" y="2345120"/>
              <a:chExt cx="6546561" cy="663756"/>
            </a:xfrm>
          </p:grpSpPr>
          <p:sp>
            <p:nvSpPr>
              <p:cNvPr id="96" name="矩形 95"/>
              <p:cNvSpPr/>
              <p:nvPr/>
            </p:nvSpPr>
            <p:spPr bwMode="auto">
              <a:xfrm>
                <a:off x="1653363" y="2345120"/>
                <a:ext cx="6101995" cy="663756"/>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7" name="矩形 96"/>
              <p:cNvSpPr/>
              <p:nvPr/>
            </p:nvSpPr>
            <p:spPr bwMode="auto">
              <a:xfrm>
                <a:off x="1716101" y="2392047"/>
                <a:ext cx="5967249" cy="551810"/>
              </a:xfrm>
              <a:prstGeom prst="rect">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8" name="箭头: V 形 97"/>
              <p:cNvSpPr/>
              <p:nvPr/>
            </p:nvSpPr>
            <p:spPr bwMode="auto">
              <a:xfrm flipH="1">
                <a:off x="1208797" y="2380555"/>
                <a:ext cx="432048" cy="567479"/>
              </a:xfrm>
              <a:prstGeom prst="chevron">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9" name="TextBox 20"/>
              <p:cNvSpPr txBox="1"/>
              <p:nvPr/>
            </p:nvSpPr>
            <p:spPr>
              <a:xfrm>
                <a:off x="1780332" y="2533748"/>
                <a:ext cx="2041627" cy="372218"/>
              </a:xfrm>
              <a:prstGeom prst="rect">
                <a:avLst/>
              </a:prstGeom>
              <a:noFill/>
              <a:effectLst/>
            </p:spPr>
            <p:txBody>
              <a:bodyPr wrap="square" rtlCol="0">
                <a:spAutoFit/>
              </a:bodyPr>
              <a:lstStyle/>
              <a:p>
                <a:pPr defTabSz="1221105" fontAlgn="auto">
                  <a:lnSpc>
                    <a:spcPts val="2100"/>
                  </a:lnSpc>
                  <a:spcBef>
                    <a:spcPct val="0"/>
                  </a:spcBef>
                  <a:spcAft>
                    <a:spcPct val="0"/>
                  </a:spcAft>
                  <a:buClr>
                    <a:srgbClr val="C00000"/>
                  </a:buClr>
                  <a:defRPr/>
                </a:pPr>
                <a:r>
                  <a:rPr lang="zh-CN" altLang="en-US" sz="2800" b="1">
                    <a:solidFill>
                      <a:srgbClr val="929090">
                        <a:lumMod val="10000"/>
                      </a:srgbClr>
                    </a:solidFill>
                    <a:cs typeface="+mn-ea"/>
                    <a:sym typeface="+mn-lt"/>
                  </a:rPr>
                  <a:t>第一个问题</a:t>
                </a:r>
                <a:endParaRPr lang="zh-CN" altLang="en-US" sz="2800" b="1">
                  <a:solidFill>
                    <a:srgbClr val="929090">
                      <a:lumMod val="10000"/>
                    </a:srgbClr>
                  </a:solidFill>
                  <a:cs typeface="+mn-ea"/>
                  <a:sym typeface="+mn-lt"/>
                </a:endParaRPr>
              </a:p>
            </p:txBody>
          </p:sp>
          <p:grpSp>
            <p:nvGrpSpPr>
              <p:cNvPr id="100" name="组合 99"/>
              <p:cNvGrpSpPr/>
              <p:nvPr/>
            </p:nvGrpSpPr>
            <p:grpSpPr>
              <a:xfrm>
                <a:off x="3788660" y="2380555"/>
                <a:ext cx="288032" cy="563302"/>
                <a:chOff x="3788660" y="2380555"/>
                <a:chExt cx="288032" cy="563302"/>
              </a:xfrm>
            </p:grpSpPr>
            <p:cxnSp>
              <p:nvCxnSpPr>
                <p:cNvPr id="101" name="直接连接符 100"/>
                <p:cNvCxnSpPr/>
                <p:nvPr/>
              </p:nvCxnSpPr>
              <p:spPr bwMode="auto">
                <a:xfrm flipH="1">
                  <a:off x="3946383" y="2380555"/>
                  <a:ext cx="0" cy="563302"/>
                </a:xfrm>
                <a:prstGeom prst="line">
                  <a:avLst/>
                </a:prstGeom>
                <a:solidFill>
                  <a:schemeClr val="accent1"/>
                </a:solidFill>
                <a:ln w="38100" cap="flat" cmpd="sng" algn="ctr">
                  <a:solidFill>
                    <a:schemeClr val="accent1"/>
                  </a:solidFill>
                  <a:prstDash val="solid"/>
                  <a:round/>
                  <a:headEnd type="none" w="med" len="med"/>
                  <a:tailEnd type="none" w="med" len="med"/>
                </a:ln>
              </p:spPr>
            </p:cxnSp>
            <p:sp>
              <p:nvSpPr>
                <p:cNvPr id="102" name="椭圆 101"/>
                <p:cNvSpPr/>
                <p:nvPr/>
              </p:nvSpPr>
              <p:spPr bwMode="auto">
                <a:xfrm>
                  <a:off x="3788660" y="2533112"/>
                  <a:ext cx="288032" cy="28803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sp>
          <p:nvSpPr>
            <p:cNvPr id="181" name="文本占位符 1"/>
            <p:cNvSpPr txBox="1"/>
            <p:nvPr/>
          </p:nvSpPr>
          <p:spPr>
            <a:xfrm>
              <a:off x="3935232" y="5675237"/>
              <a:ext cx="3687718" cy="475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21105" fontAlgn="auto">
                <a:lnSpc>
                  <a:spcPts val="2100"/>
                </a:lnSpc>
                <a:spcBef>
                  <a:spcPct val="0"/>
                </a:spcBef>
                <a:spcAft>
                  <a:spcPct val="0"/>
                </a:spcAft>
                <a:buClr>
                  <a:srgbClr val="C00000"/>
                </a:buClr>
                <a:buNone/>
                <a:defRPr/>
              </a:pPr>
              <a:r>
                <a:rPr lang="zh-CN" altLang="en-US" sz="1800" b="1">
                  <a:solidFill>
                    <a:srgbClr val="929090">
                      <a:lumMod val="10000"/>
                    </a:srgbClr>
                  </a:solidFill>
                  <a:latin typeface="Arial" panose="020b0604020202020204" pitchFamily="34" charset="0"/>
                  <a:ea typeface="宋体" panose="02010600030101010101" pitchFamily="2" charset="-122"/>
                  <a:cs typeface="+mn-ea"/>
                  <a:sym typeface="+mn-lt"/>
                </a:rPr>
                <a:t>党员队伍精细化教育管理有待加强</a:t>
              </a:r>
              <a:endParaRPr lang="zh-CN" altLang="en-US" sz="1800" b="1">
                <a:solidFill>
                  <a:srgbClr val="929090">
                    <a:lumMod val="10000"/>
                  </a:srgbClr>
                </a:solidFill>
                <a:latin typeface="Arial" panose="020b0604020202020204" pitchFamily="34" charset="0"/>
                <a:ea typeface="宋体" panose="02010600030101010101" pitchFamily="2" charset="-122"/>
                <a:cs typeface="+mn-ea"/>
                <a:sym typeface="+mn-lt"/>
              </a:endParaRPr>
            </a:p>
          </p:txBody>
        </p:sp>
      </p:grpSp>
      <p:grpSp>
        <p:nvGrpSpPr>
          <p:cNvPr id="3" name="组合 2"/>
          <p:cNvGrpSpPr/>
          <p:nvPr/>
        </p:nvGrpSpPr>
        <p:grpSpPr>
          <a:xfrm>
            <a:off x="1254751" y="1759340"/>
            <a:ext cx="2989326" cy="3889226"/>
            <a:chOff x="6130161" y="1926346"/>
            <a:chExt cx="4879083" cy="3889226"/>
          </a:xfrm>
        </p:grpSpPr>
        <p:sp>
          <p:nvSpPr>
            <p:cNvPr id="2" name="矩形 1"/>
            <p:cNvSpPr/>
            <p:nvPr/>
          </p:nvSpPr>
          <p:spPr bwMode="auto">
            <a:xfrm>
              <a:off x="6130161" y="1926346"/>
              <a:ext cx="4879083" cy="3889226"/>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7" name="文本框 76"/>
            <p:cNvSpPr txBox="1"/>
            <p:nvPr/>
          </p:nvSpPr>
          <p:spPr>
            <a:xfrm>
              <a:off x="6356809" y="2191668"/>
              <a:ext cx="4380753" cy="1200329"/>
            </a:xfrm>
            <a:prstGeom prst="rect">
              <a:avLst/>
            </a:prstGeom>
            <a:noFill/>
          </p:spPr>
          <p:txBody>
            <a:bodyPr wrap="square" rtlCol="0">
              <a:spAutoFit/>
            </a:bodyPr>
            <a:lstStyle/>
            <a:p>
              <a:pPr algn="ctr" defTabSz="457200" fontAlgn="auto">
                <a:spcBef>
                  <a:spcPct val="0"/>
                </a:spcBef>
                <a:spcAft>
                  <a:spcPct val="0"/>
                </a:spcAft>
                <a:defRPr/>
              </a:pPr>
              <a:r>
                <a:rPr lang="zh-CN" altLang="en-US" sz="3600" b="1">
                  <a:solidFill>
                    <a:prstClr val="white"/>
                  </a:solidFill>
                  <a:cs typeface="+mn-ea"/>
                  <a:sym typeface="+mn-lt"/>
                </a:rPr>
                <a:t>主要有五个方面问题</a:t>
              </a:r>
              <a:endParaRPr lang="zh-CN" altLang="en-US" sz="3600" b="1">
                <a:solidFill>
                  <a:prstClr val="white"/>
                </a:solidFill>
                <a:cs typeface="+mn-ea"/>
                <a:sym typeface="+mn-lt"/>
              </a:endParaRPr>
            </a:p>
          </p:txBody>
        </p:sp>
      </p:grpSp>
      <p:grpSp>
        <p:nvGrpSpPr>
          <p:cNvPr id="13" name="组合 12"/>
          <p:cNvGrpSpPr/>
          <p:nvPr/>
        </p:nvGrpSpPr>
        <p:grpSpPr>
          <a:xfrm>
            <a:off x="4716828" y="1611863"/>
            <a:ext cx="6546561" cy="663756"/>
            <a:chOff x="1137858" y="2345120"/>
            <a:chExt cx="6546561" cy="663756"/>
          </a:xfrm>
        </p:grpSpPr>
        <p:grpSp>
          <p:nvGrpSpPr>
            <p:cNvPr id="12" name="组合 11"/>
            <p:cNvGrpSpPr/>
            <p:nvPr/>
          </p:nvGrpSpPr>
          <p:grpSpPr>
            <a:xfrm>
              <a:off x="1137858" y="2345120"/>
              <a:ext cx="6546561" cy="663756"/>
              <a:chOff x="1208797" y="2345120"/>
              <a:chExt cx="6546561" cy="663756"/>
            </a:xfrm>
          </p:grpSpPr>
          <p:sp>
            <p:nvSpPr>
              <p:cNvPr id="52" name="矩形 51"/>
              <p:cNvSpPr/>
              <p:nvPr/>
            </p:nvSpPr>
            <p:spPr bwMode="auto">
              <a:xfrm>
                <a:off x="1653363" y="2345120"/>
                <a:ext cx="6101995" cy="663756"/>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3" name="矩形 52"/>
              <p:cNvSpPr/>
              <p:nvPr/>
            </p:nvSpPr>
            <p:spPr bwMode="auto">
              <a:xfrm>
                <a:off x="1716101" y="2392047"/>
                <a:ext cx="5967249" cy="551810"/>
              </a:xfrm>
              <a:prstGeom prst="rect">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1" name="箭头: V 形 50"/>
              <p:cNvSpPr/>
              <p:nvPr/>
            </p:nvSpPr>
            <p:spPr bwMode="auto">
              <a:xfrm flipH="1">
                <a:off x="1208797" y="2380555"/>
                <a:ext cx="432048" cy="567479"/>
              </a:xfrm>
              <a:prstGeom prst="chevron">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2" name="TextBox 20"/>
              <p:cNvSpPr txBox="1"/>
              <p:nvPr/>
            </p:nvSpPr>
            <p:spPr>
              <a:xfrm>
                <a:off x="1780332" y="2533748"/>
                <a:ext cx="2041627" cy="372218"/>
              </a:xfrm>
              <a:prstGeom prst="rect">
                <a:avLst/>
              </a:prstGeom>
              <a:noFill/>
              <a:effectLst/>
            </p:spPr>
            <p:txBody>
              <a:bodyPr wrap="square" rtlCol="0">
                <a:spAutoFit/>
              </a:bodyPr>
              <a:lstStyle/>
              <a:p>
                <a:pPr defTabSz="1221105" fontAlgn="auto">
                  <a:lnSpc>
                    <a:spcPts val="2100"/>
                  </a:lnSpc>
                  <a:spcBef>
                    <a:spcPct val="0"/>
                  </a:spcBef>
                  <a:spcAft>
                    <a:spcPct val="0"/>
                  </a:spcAft>
                  <a:buClr>
                    <a:srgbClr val="C00000"/>
                  </a:buClr>
                  <a:defRPr/>
                </a:pPr>
                <a:r>
                  <a:rPr lang="zh-CN" altLang="en-US" sz="2800" b="1">
                    <a:solidFill>
                      <a:srgbClr val="929090">
                        <a:lumMod val="10000"/>
                      </a:srgbClr>
                    </a:solidFill>
                    <a:cs typeface="+mn-ea"/>
                    <a:sym typeface="+mn-lt"/>
                  </a:rPr>
                  <a:t>第一个问题</a:t>
                </a:r>
                <a:endParaRPr lang="zh-CN" altLang="en-US" sz="2800" b="1">
                  <a:solidFill>
                    <a:srgbClr val="929090">
                      <a:lumMod val="10000"/>
                    </a:srgbClr>
                  </a:solidFill>
                  <a:cs typeface="+mn-ea"/>
                  <a:sym typeface="+mn-lt"/>
                </a:endParaRPr>
              </a:p>
            </p:txBody>
          </p:sp>
          <p:grpSp>
            <p:nvGrpSpPr>
              <p:cNvPr id="11" name="组合 10"/>
              <p:cNvGrpSpPr/>
              <p:nvPr/>
            </p:nvGrpSpPr>
            <p:grpSpPr>
              <a:xfrm>
                <a:off x="3788660" y="2380555"/>
                <a:ext cx="288032" cy="563302"/>
                <a:chOff x="3788660" y="2380555"/>
                <a:chExt cx="288032" cy="563302"/>
              </a:xfrm>
            </p:grpSpPr>
            <p:cxnSp>
              <p:nvCxnSpPr>
                <p:cNvPr id="7" name="直接连接符 6"/>
                <p:cNvCxnSpPr/>
                <p:nvPr/>
              </p:nvCxnSpPr>
              <p:spPr bwMode="auto">
                <a:xfrm flipH="1">
                  <a:off x="3946383" y="2380555"/>
                  <a:ext cx="0" cy="563302"/>
                </a:xfrm>
                <a:prstGeom prst="line">
                  <a:avLst/>
                </a:prstGeom>
                <a:solidFill>
                  <a:schemeClr val="accent1"/>
                </a:solidFill>
                <a:ln w="38100" cap="flat" cmpd="sng" algn="ctr">
                  <a:solidFill>
                    <a:schemeClr val="accent1"/>
                  </a:solidFill>
                  <a:prstDash val="solid"/>
                  <a:round/>
                  <a:headEnd type="none" w="med" len="med"/>
                  <a:tailEnd type="none" w="med" len="med"/>
                </a:ln>
              </p:spPr>
            </p:cxnSp>
            <p:sp>
              <p:nvSpPr>
                <p:cNvPr id="10" name="椭圆 9"/>
                <p:cNvSpPr/>
                <p:nvPr/>
              </p:nvSpPr>
              <p:spPr bwMode="auto">
                <a:xfrm>
                  <a:off x="3788660" y="2533112"/>
                  <a:ext cx="288032" cy="28803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sp>
          <p:nvSpPr>
            <p:cNvPr id="86" name="文本占位符 1"/>
            <p:cNvSpPr txBox="1"/>
            <p:nvPr/>
          </p:nvSpPr>
          <p:spPr>
            <a:xfrm>
              <a:off x="4228085" y="2492597"/>
              <a:ext cx="2983583" cy="475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21105" fontAlgn="auto">
                <a:lnSpc>
                  <a:spcPts val="2100"/>
                </a:lnSpc>
                <a:spcBef>
                  <a:spcPct val="0"/>
                </a:spcBef>
                <a:spcAft>
                  <a:spcPct val="0"/>
                </a:spcAft>
                <a:buClr>
                  <a:srgbClr val="C00000"/>
                </a:buClr>
                <a:buFont typeface="Arial" panose="020b0604020202020204" pitchFamily="34" charset="0"/>
                <a:buNone/>
                <a:defRPr/>
              </a:pPr>
              <a:r>
                <a:rPr lang="zh-CN" altLang="en-US" sz="1800" b="1">
                  <a:solidFill>
                    <a:srgbClr val="929090">
                      <a:lumMod val="10000"/>
                    </a:srgbClr>
                  </a:solidFill>
                  <a:latin typeface="Arial" panose="020b0604020202020204" pitchFamily="34" charset="0"/>
                  <a:ea typeface="宋体" panose="02010600030101010101" pitchFamily="2" charset="-122"/>
                  <a:cs typeface="+mn-ea"/>
                  <a:sym typeface="+mn-lt"/>
                </a:rPr>
                <a:t>党建引领作用发挥不够充分</a:t>
              </a:r>
              <a:endParaRPr lang="zh-CN" altLang="en-US" sz="1800" b="1">
                <a:solidFill>
                  <a:srgbClr val="929090">
                    <a:lumMod val="10000"/>
                  </a:srgbClr>
                </a:solidFill>
                <a:latin typeface="Arial" panose="020b0604020202020204" pitchFamily="34" charset="0"/>
                <a:ea typeface="宋体" panose="02010600030101010101" pitchFamily="2" charset="-122"/>
                <a:cs typeface="+mn-ea"/>
                <a:sym typeface="+mn-lt"/>
              </a:endParaRPr>
            </a:p>
          </p:txBody>
        </p:sp>
      </p:grpSp>
      <p:cxnSp>
        <p:nvCxnSpPr>
          <p:cNvPr id="103" name="直接连接符 102"/>
          <p:cNvCxnSpPr/>
          <p:nvPr/>
        </p:nvCxnSpPr>
        <p:spPr bwMode="auto">
          <a:xfrm flipH="1">
            <a:off x="1254751" y="3322394"/>
            <a:ext cx="2989326" cy="0"/>
          </a:xfrm>
          <a:prstGeom prst="line">
            <a:avLst/>
          </a:prstGeom>
          <a:solidFill>
            <a:schemeClr val="accent1"/>
          </a:solidFill>
          <a:ln w="38100" cap="flat" cmpd="sng" algn="ctr">
            <a:solidFill>
              <a:schemeClr val="accent3"/>
            </a:solidFill>
            <a:prstDash val="solid"/>
            <a:round/>
            <a:headEnd type="none" w="med" len="med"/>
            <a:tailEnd type="none" w="med" len="med"/>
          </a:ln>
        </p:spPr>
      </p:cxnSp>
      <p:grpSp>
        <p:nvGrpSpPr>
          <p:cNvPr id="22" name="组合 21"/>
          <p:cNvGrpSpPr/>
          <p:nvPr/>
        </p:nvGrpSpPr>
        <p:grpSpPr>
          <a:xfrm>
            <a:off x="1328323" y="3717031"/>
            <a:ext cx="2813530" cy="1876689"/>
            <a:chOff x="1328323" y="3717031"/>
            <a:chExt cx="2813530" cy="1876689"/>
          </a:xfrm>
        </p:grpSpPr>
        <p:sp>
          <p:nvSpPr>
            <p:cNvPr id="20" name="矩形 19"/>
            <p:cNvSpPr/>
            <p:nvPr/>
          </p:nvSpPr>
          <p:spPr bwMode="auto">
            <a:xfrm>
              <a:off x="1328323" y="3717031"/>
              <a:ext cx="2813530" cy="1876689"/>
            </a:xfrm>
            <a:prstGeom prst="rect">
              <a:avLst/>
            </a:prstGeom>
            <a:solidFill>
              <a:schemeClr val="accent3"/>
            </a:solid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21" name="组合 20"/>
            <p:cNvGrpSpPr/>
            <p:nvPr/>
          </p:nvGrpSpPr>
          <p:grpSpPr>
            <a:xfrm>
              <a:off x="1451218" y="3972037"/>
              <a:ext cx="2571563" cy="1367527"/>
              <a:chOff x="1451218" y="3972037"/>
              <a:chExt cx="2571563" cy="1367527"/>
            </a:xfrm>
          </p:grpSpPr>
          <p:pic>
            <p:nvPicPr>
              <p:cNvPr id="105" name="图片 104" descr="图片包含 形状&#10;&#10;描述已自动生成"/>
              <p:cNvPicPr>
                <a:picLocks noChangeAspect="1"/>
              </p:cNvPicPr>
              <p:nvPr/>
            </p:nvPicPr>
            <p:blipFill>
              <a:blip r:embed="rId3">
                <a:extLst>
                  <a:ext uri="{28A0092B-C50C-407E-A947-70E740481C1C}">
                    <a14:useLocalDpi xmlns:a14="http://schemas.microsoft.com/office/drawing/2010/main" val="0"/>
                  </a:ext>
                </a:extLst>
              </a:blip>
              <a:srcRect l="17448" r="3070" b="14234"/>
              <a:stretch>
                <a:fillRect/>
              </a:stretch>
            </p:blipFill>
            <p:spPr>
              <a:xfrm>
                <a:off x="2030779" y="3972037"/>
                <a:ext cx="1368152" cy="1321320"/>
              </a:xfrm>
              <a:prstGeom prst="rect">
                <a:avLst/>
              </a:prstGeom>
            </p:spPr>
          </p:pic>
          <p:pic>
            <p:nvPicPr>
              <p:cNvPr id="106" name="图片 105" descr="图片包含 形状&#10;&#10;描述已自动生成"/>
              <p:cNvPicPr>
                <a:picLocks noChangeAspect="1"/>
              </p:cNvPicPr>
              <p:nvPr/>
            </p:nvPicPr>
            <p:blipFill>
              <a:blip r:embed="rId4">
                <a:extLst>
                  <a:ext uri="{28A0092B-C50C-407E-A947-70E740481C1C}">
                    <a14:useLocalDpi xmlns:a14="http://schemas.microsoft.com/office/drawing/2010/main" val="0"/>
                  </a:ext>
                </a:extLst>
              </a:blip>
              <a:srcRect l="17866" b="17280"/>
              <a:stretch>
                <a:fillRect/>
              </a:stretch>
            </p:blipFill>
            <p:spPr>
              <a:xfrm>
                <a:off x="1451218" y="4657793"/>
                <a:ext cx="756361" cy="681771"/>
              </a:xfrm>
              <a:prstGeom prst="rect">
                <a:avLst/>
              </a:prstGeom>
            </p:spPr>
          </p:pic>
          <p:pic>
            <p:nvPicPr>
              <p:cNvPr id="107" name="图片 106" descr="图片包含 形状&#10;&#10;描述已自动生成"/>
              <p:cNvPicPr>
                <a:picLocks noChangeAspect="1"/>
              </p:cNvPicPr>
              <p:nvPr/>
            </p:nvPicPr>
            <p:blipFill>
              <a:blip r:embed="rId5">
                <a:extLst>
                  <a:ext uri="{28A0092B-C50C-407E-A947-70E740481C1C}">
                    <a14:useLocalDpi xmlns:a14="http://schemas.microsoft.com/office/drawing/2010/main" val="0"/>
                  </a:ext>
                </a:extLst>
              </a:blip>
              <a:srcRect l="17866" t="3419" b="15690"/>
              <a:stretch>
                <a:fillRect/>
              </a:stretch>
            </p:blipFill>
            <p:spPr>
              <a:xfrm>
                <a:off x="3266421" y="4672855"/>
                <a:ext cx="756360" cy="666709"/>
              </a:xfrm>
              <a:prstGeom prst="rect">
                <a:avLst/>
              </a:prstGeom>
            </p:spPr>
          </p:pic>
        </p:grpSp>
      </p:grpSp>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fltVal val="0"/>
                                          </p:val>
                                        </p:tav>
                                        <p:tav tm="100000">
                                          <p:val>
                                            <p:strVal val="#ppt_w"/>
                                          </p:val>
                                        </p:tav>
                                      </p:tavLst>
                                    </p:anim>
                                    <p:anim calcmode="lin" valueType="num">
                                      <p:cBhvr>
                                        <p:cTn id="8" dur="750" fill="hold"/>
                                        <p:tgtEl>
                                          <p:spTgt spid="22"/>
                                        </p:tgtEl>
                                        <p:attrNameLst>
                                          <p:attrName>ppt_h</p:attrName>
                                        </p:attrNameLst>
                                      </p:cBhvr>
                                      <p:tavLst>
                                        <p:tav tm="0">
                                          <p:val>
                                            <p:fltVal val="0"/>
                                          </p:val>
                                        </p:tav>
                                        <p:tav tm="100000">
                                          <p:val>
                                            <p:strVal val="#ppt_h"/>
                                          </p:val>
                                        </p:tav>
                                      </p:tavLst>
                                    </p:anim>
                                    <p:animEffect transition="in" filter="fade">
                                      <p:cBhvr>
                                        <p:cTn id="9" dur="750"/>
                                        <p:tgtEl>
                                          <p:spTgt spid="22"/>
                                        </p:tgtEl>
                                      </p:cBhvr>
                                    </p:animEffect>
                                  </p:childTnLst>
                                </p:cTn>
                              </p:par>
                            </p:childTnLst>
                          </p:cTn>
                        </p:par>
                        <p:par>
                          <p:cTn id="10" fill="hold" nodeType="afterGroup">
                            <p:stCondLst>
                              <p:cond delay="750"/>
                            </p:stCondLst>
                            <p:childTnLst>
                              <p:par>
                                <p:cTn id="11" presetID="6"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750"/>
                                        <p:tgtEl>
                                          <p:spTgt spid="3"/>
                                        </p:tgtEl>
                                      </p:cBhvr>
                                    </p:animEffect>
                                  </p:childTnLst>
                                </p:cTn>
                              </p:par>
                            </p:childTnLst>
                          </p:cTn>
                        </p:par>
                        <p:par>
                          <p:cTn id="14" fill="hold" nodeType="afterGroup">
                            <p:stCondLst>
                              <p:cond delay="1500"/>
                            </p:stCondLst>
                            <p:childTnLst>
                              <p:par>
                                <p:cTn id="15" presetID="2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750"/>
                                        <p:tgtEl>
                                          <p:spTgt spid="13"/>
                                        </p:tgtEl>
                                      </p:cBhvr>
                                    </p:animEffect>
                                  </p:childTnLst>
                                </p:cTn>
                              </p:par>
                            </p:childTnLst>
                          </p:cTn>
                        </p:par>
                        <p:par>
                          <p:cTn id="18" fill="hold" nodeType="afterGroup">
                            <p:stCondLst>
                              <p:cond delay="2250"/>
                            </p:stCondLst>
                            <p:childTnLst>
                              <p:par>
                                <p:cTn id="19" presetID="22" presetClass="entr" presetSubtype="2"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750"/>
                                        <p:tgtEl>
                                          <p:spTgt spid="14"/>
                                        </p:tgtEl>
                                      </p:cBhvr>
                                    </p:animEffect>
                                  </p:childTnLst>
                                </p:cTn>
                              </p:par>
                            </p:childTnLst>
                          </p:cTn>
                        </p:par>
                        <p:par>
                          <p:cTn id="22" fill="hold" nodeType="afterGroup">
                            <p:stCondLst>
                              <p:cond delay="3000"/>
                            </p:stCondLst>
                            <p:childTnLst>
                              <p:par>
                                <p:cTn id="23" presetID="22" presetClass="entr" presetSubtype="2"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750"/>
                                        <p:tgtEl>
                                          <p:spTgt spid="15"/>
                                        </p:tgtEl>
                                      </p:cBhvr>
                                    </p:animEffect>
                                  </p:childTnLst>
                                </p:cTn>
                              </p:par>
                            </p:childTnLst>
                          </p:cTn>
                        </p:par>
                        <p:par>
                          <p:cTn id="26" fill="hold" nodeType="afterGroup">
                            <p:stCondLst>
                              <p:cond delay="3750"/>
                            </p:stCondLst>
                            <p:childTnLst>
                              <p:par>
                                <p:cTn id="27" presetID="22" presetClass="entr" presetSubtype="2"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750"/>
                                        <p:tgtEl>
                                          <p:spTgt spid="16"/>
                                        </p:tgtEl>
                                      </p:cBhvr>
                                    </p:animEffect>
                                  </p:childTnLst>
                                </p:cTn>
                              </p:par>
                            </p:childTnLst>
                          </p:cTn>
                        </p:par>
                        <p:par>
                          <p:cTn id="30" fill="hold" nodeType="afterGroup">
                            <p:stCondLst>
                              <p:cond delay="4500"/>
                            </p:stCondLst>
                            <p:childTnLst>
                              <p:par>
                                <p:cTn id="31" presetID="22" presetClass="entr" presetSubtype="2"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a:off x="2349555" y="2757279"/>
            <a:ext cx="7126592" cy="742438"/>
            <a:chOff x="1806719" y="2455522"/>
            <a:chExt cx="7126592" cy="742438"/>
          </a:xfrm>
        </p:grpSpPr>
        <p:sp>
          <p:nvSpPr>
            <p:cNvPr id="42" name="MH_Text_1"/>
            <p:cNvSpPr/>
            <p:nvPr>
              <p:custDataLst>
                <p:tags r:id="rId3"/>
              </p:custDataLst>
            </p:nvPr>
          </p:nvSpPr>
          <p:spPr>
            <a:xfrm>
              <a:off x="1806719" y="2455522"/>
              <a:ext cx="6556043" cy="387278"/>
            </a:xfrm>
            <a:prstGeom prst="rect">
              <a:avLst/>
            </a:prstGeom>
            <a:noFill/>
            <a:ln w="12700" cap="flat" cmpd="sng" algn="ctr">
              <a:noFill/>
              <a:prstDash val="solid"/>
              <a:miter lim="800000"/>
            </a:ln>
            <a:effectLst/>
          </p:spPr>
          <p:txBody>
            <a:bodyPr wrap="square" lIns="159940" tIns="0" rIns="159940" bIns="0" rtlCol="0" anchor="t">
              <a:noAutofit/>
            </a:bodyPr>
            <a:lstStyle/>
            <a:p>
              <a:pPr fontAlgn="auto">
                <a:lnSpc>
                  <a:spcPct val="120000"/>
                </a:lnSpc>
                <a:spcBef>
                  <a:spcPct val="0"/>
                </a:spcBef>
                <a:spcAft>
                  <a:spcPct val="0"/>
                </a:spcAft>
                <a:buClr>
                  <a:srgbClr val="C00000"/>
                </a:buClr>
                <a:defRPr/>
              </a:pPr>
              <a:r>
                <a:rPr lang="zh-CN" altLang="en-US" sz="2000" b="1" kern="0">
                  <a:solidFill>
                    <a:schemeClr val="accent1"/>
                  </a:solidFill>
                  <a:cs typeface="+mn-ea"/>
                  <a:sym typeface="+mn-lt"/>
                </a:rPr>
                <a:t>创新力度与适应时代发展形势的需要还有差距</a:t>
              </a:r>
              <a:endParaRPr lang="zh-CN" altLang="en-US" sz="2000" b="1" kern="0">
                <a:solidFill>
                  <a:schemeClr val="accent1"/>
                </a:solidFill>
                <a:cs typeface="+mn-ea"/>
                <a:sym typeface="+mn-lt"/>
              </a:endParaRPr>
            </a:p>
          </p:txBody>
        </p:sp>
        <p:sp>
          <p:nvSpPr>
            <p:cNvPr id="43" name="MH_Text_1"/>
            <p:cNvSpPr/>
            <p:nvPr>
              <p:custDataLst>
                <p:tags r:id="rId4"/>
              </p:custDataLst>
            </p:nvPr>
          </p:nvSpPr>
          <p:spPr>
            <a:xfrm>
              <a:off x="1821086" y="2842800"/>
              <a:ext cx="7112225" cy="355160"/>
            </a:xfrm>
            <a:prstGeom prst="rect">
              <a:avLst/>
            </a:prstGeom>
            <a:noFill/>
            <a:ln w="12700" cap="flat" cmpd="sng" algn="ctr">
              <a:noFill/>
              <a:prstDash val="solid"/>
              <a:miter lim="800000"/>
            </a:ln>
            <a:effectLst/>
          </p:spPr>
          <p:txBody>
            <a:bodyPr wrap="square" lIns="159940" tIns="0" rIns="159940" bIns="0" rtlCol="0" anchor="t">
              <a:noAutofit/>
            </a:bodyPr>
            <a:lstStyle/>
            <a:p>
              <a:pPr defTabSz="1221105" fontAlgn="auto">
                <a:lnSpc>
                  <a:spcPts val="2100"/>
                </a:lnSpc>
                <a:spcBef>
                  <a:spcPct val="0"/>
                </a:spcBef>
                <a:spcAft>
                  <a:spcPct val="0"/>
                </a:spcAft>
                <a:buClr>
                  <a:srgbClr val="C00000"/>
                </a:buClr>
                <a:defRPr/>
              </a:pPr>
              <a:r>
                <a:rPr lang="zh-CN" altLang="en-US" sz="1400">
                  <a:solidFill>
                    <a:srgbClr val="929090">
                      <a:lumMod val="10000"/>
                    </a:srgbClr>
                  </a:solidFill>
                  <a:cs typeface="+mn-ea"/>
                  <a:sym typeface="+mn-lt"/>
                </a:rPr>
                <a:t>您的内容打在这里，或者通过复制您的文本后，在此框中选择粘贴，并选择只保留文字。</a:t>
              </a:r>
              <a:endParaRPr lang="en-US" altLang="zh-CN" sz="1400">
                <a:solidFill>
                  <a:srgbClr val="929090">
                    <a:lumMod val="10000"/>
                  </a:srgbClr>
                </a:solidFill>
                <a:cs typeface="+mn-ea"/>
                <a:sym typeface="+mn-lt"/>
              </a:endParaRPr>
            </a:p>
            <a:p>
              <a:pPr fontAlgn="auto">
                <a:spcBef>
                  <a:spcPct val="0"/>
                </a:spcBef>
                <a:spcAft>
                  <a:spcPct val="0"/>
                </a:spcAft>
                <a:defRPr/>
              </a:pPr>
              <a:endParaRPr lang="en-US" altLang="zh-CN" sz="1465" kern="0">
                <a:solidFill>
                  <a:srgbClr val="E7E6E6">
                    <a:lumMod val="50000"/>
                  </a:srgbClr>
                </a:solidFill>
                <a:cs typeface="+mn-ea"/>
                <a:sym typeface="+mn-lt"/>
              </a:endParaRPr>
            </a:p>
          </p:txBody>
        </p:sp>
      </p:grpSp>
      <p:grpSp>
        <p:nvGrpSpPr>
          <p:cNvPr id="12" name="组合 11"/>
          <p:cNvGrpSpPr/>
          <p:nvPr/>
        </p:nvGrpSpPr>
        <p:grpSpPr>
          <a:xfrm>
            <a:off x="2349555" y="4544024"/>
            <a:ext cx="7128792" cy="691018"/>
            <a:chOff x="1922711" y="4361155"/>
            <a:chExt cx="7128792" cy="691018"/>
          </a:xfrm>
        </p:grpSpPr>
        <p:sp>
          <p:nvSpPr>
            <p:cNvPr id="44" name="MH_Text_1"/>
            <p:cNvSpPr/>
            <p:nvPr>
              <p:custDataLst>
                <p:tags r:id="rId5"/>
              </p:custDataLst>
            </p:nvPr>
          </p:nvSpPr>
          <p:spPr>
            <a:xfrm>
              <a:off x="1922711" y="4361155"/>
              <a:ext cx="2495726" cy="387278"/>
            </a:xfrm>
            <a:prstGeom prst="rect">
              <a:avLst/>
            </a:prstGeom>
            <a:noFill/>
            <a:ln w="12700" cap="flat" cmpd="sng" algn="ctr">
              <a:noFill/>
              <a:prstDash val="solid"/>
              <a:miter lim="800000"/>
            </a:ln>
            <a:effectLst/>
          </p:spPr>
          <p:txBody>
            <a:bodyPr wrap="square" lIns="159940" tIns="0" rIns="159940" bIns="0" rtlCol="0" anchor="t">
              <a:noAutofit/>
            </a:bodyPr>
            <a:lstStyle/>
            <a:p>
              <a:pPr fontAlgn="auto">
                <a:lnSpc>
                  <a:spcPct val="120000"/>
                </a:lnSpc>
                <a:spcBef>
                  <a:spcPct val="0"/>
                </a:spcBef>
                <a:spcAft>
                  <a:spcPct val="0"/>
                </a:spcAft>
                <a:buClr>
                  <a:srgbClr val="C00000"/>
                </a:buClr>
                <a:defRPr/>
              </a:pPr>
              <a:r>
                <a:rPr lang="zh-CN" altLang="en-US" sz="2000" b="1" kern="0">
                  <a:solidFill>
                    <a:schemeClr val="accent1"/>
                  </a:solidFill>
                  <a:cs typeface="+mn-ea"/>
                  <a:sym typeface="+mn-lt"/>
                </a:rPr>
                <a:t>思维固化严重</a:t>
              </a:r>
              <a:endParaRPr lang="en-US" altLang="zh-CN" sz="2000" b="1" kern="0">
                <a:solidFill>
                  <a:schemeClr val="accent1"/>
                </a:solidFill>
                <a:cs typeface="+mn-ea"/>
                <a:sym typeface="+mn-lt"/>
              </a:endParaRPr>
            </a:p>
          </p:txBody>
        </p:sp>
        <p:sp>
          <p:nvSpPr>
            <p:cNvPr id="45" name="MH_Text_1"/>
            <p:cNvSpPr/>
            <p:nvPr>
              <p:custDataLst>
                <p:tags r:id="rId6"/>
              </p:custDataLst>
            </p:nvPr>
          </p:nvSpPr>
          <p:spPr>
            <a:xfrm>
              <a:off x="1922711" y="4730907"/>
              <a:ext cx="7128792" cy="321266"/>
            </a:xfrm>
            <a:prstGeom prst="rect">
              <a:avLst/>
            </a:prstGeom>
            <a:noFill/>
            <a:ln w="12700" cap="flat" cmpd="sng" algn="ctr">
              <a:noFill/>
              <a:prstDash val="solid"/>
              <a:miter lim="800000"/>
            </a:ln>
            <a:effectLst/>
          </p:spPr>
          <p:txBody>
            <a:bodyPr wrap="square" lIns="159940" tIns="0" rIns="159940" bIns="0" rtlCol="0" anchor="t">
              <a:noAutofit/>
            </a:bodyPr>
            <a:lstStyle/>
            <a:p>
              <a:pPr fontAlgn="auto">
                <a:spcBef>
                  <a:spcPct val="0"/>
                </a:spcBef>
                <a:spcAft>
                  <a:spcPct val="0"/>
                </a:spcAft>
                <a:defRPr/>
              </a:pPr>
              <a:r>
                <a:rPr lang="zh-CN" altLang="en-US" sz="1400">
                  <a:solidFill>
                    <a:srgbClr val="929090">
                      <a:lumMod val="10000"/>
                    </a:srgbClr>
                  </a:solidFill>
                  <a:cs typeface="+mn-ea"/>
                  <a:sym typeface="+mn-lt"/>
                </a:rPr>
                <a:t>您的内容打在这里，或者通过复制您的文本后，在此框中选择粘贴，并选择只保留文字。</a:t>
              </a:r>
              <a:endParaRPr lang="en-US" altLang="zh-CN" sz="1400">
                <a:solidFill>
                  <a:srgbClr val="929090">
                    <a:lumMod val="10000"/>
                  </a:srgbClr>
                </a:solidFill>
                <a:cs typeface="+mn-ea"/>
                <a:sym typeface="+mn-lt"/>
              </a:endParaRPr>
            </a:p>
            <a:p>
              <a:pPr fontAlgn="auto">
                <a:spcBef>
                  <a:spcPct val="0"/>
                </a:spcBef>
                <a:spcAft>
                  <a:spcPct val="0"/>
                </a:spcAft>
                <a:defRPr/>
              </a:pPr>
              <a:endParaRPr lang="en-US" altLang="zh-CN" sz="1465" kern="0">
                <a:solidFill>
                  <a:srgbClr val="E7E6E6">
                    <a:lumMod val="50000"/>
                  </a:srgbClr>
                </a:solidFill>
                <a:cs typeface="+mn-ea"/>
                <a:sym typeface="+mn-lt"/>
              </a:endParaRPr>
            </a:p>
          </p:txBody>
        </p:sp>
      </p:grpSp>
      <p:grpSp>
        <p:nvGrpSpPr>
          <p:cNvPr id="9" name="组合 8"/>
          <p:cNvGrpSpPr/>
          <p:nvPr/>
        </p:nvGrpSpPr>
        <p:grpSpPr>
          <a:xfrm>
            <a:off x="2331881" y="5400906"/>
            <a:ext cx="7311849" cy="619222"/>
            <a:chOff x="1811662" y="5162732"/>
            <a:chExt cx="7311849" cy="619222"/>
          </a:xfrm>
        </p:grpSpPr>
        <p:sp>
          <p:nvSpPr>
            <p:cNvPr id="46" name="MH_Text_1"/>
            <p:cNvSpPr/>
            <p:nvPr>
              <p:custDataLst>
                <p:tags r:id="rId7"/>
              </p:custDataLst>
            </p:nvPr>
          </p:nvSpPr>
          <p:spPr>
            <a:xfrm>
              <a:off x="1811662" y="5162732"/>
              <a:ext cx="2495726" cy="387278"/>
            </a:xfrm>
            <a:prstGeom prst="rect">
              <a:avLst/>
            </a:prstGeom>
            <a:noFill/>
            <a:ln w="12700" cap="flat" cmpd="sng" algn="ctr">
              <a:noFill/>
              <a:prstDash val="solid"/>
              <a:miter lim="800000"/>
            </a:ln>
            <a:effectLst/>
          </p:spPr>
          <p:txBody>
            <a:bodyPr wrap="square" lIns="159940" tIns="0" rIns="159940" bIns="0" rtlCol="0" anchor="t">
              <a:noAutofit/>
            </a:bodyPr>
            <a:lstStyle/>
            <a:p>
              <a:pPr fontAlgn="auto">
                <a:lnSpc>
                  <a:spcPct val="120000"/>
                </a:lnSpc>
                <a:spcBef>
                  <a:spcPct val="0"/>
                </a:spcBef>
                <a:spcAft>
                  <a:spcPct val="0"/>
                </a:spcAft>
                <a:buClr>
                  <a:srgbClr val="C00000"/>
                </a:buClr>
                <a:defRPr/>
              </a:pPr>
              <a:r>
                <a:rPr lang="zh-CN" altLang="en-US" sz="2000" b="1" kern="0">
                  <a:solidFill>
                    <a:schemeClr val="accent1"/>
                  </a:solidFill>
                  <a:cs typeface="+mn-ea"/>
                  <a:sym typeface="+mn-lt"/>
                </a:rPr>
                <a:t>工作手段单一</a:t>
              </a:r>
              <a:endParaRPr lang="en-US" altLang="zh-CN" sz="2000" b="1" kern="0">
                <a:solidFill>
                  <a:schemeClr val="accent1"/>
                </a:solidFill>
                <a:cs typeface="+mn-ea"/>
                <a:sym typeface="+mn-lt"/>
              </a:endParaRPr>
            </a:p>
          </p:txBody>
        </p:sp>
        <p:sp>
          <p:nvSpPr>
            <p:cNvPr id="47" name="MH_Text_1"/>
            <p:cNvSpPr/>
            <p:nvPr>
              <p:custDataLst>
                <p:tags r:id="rId8"/>
              </p:custDataLst>
            </p:nvPr>
          </p:nvSpPr>
          <p:spPr>
            <a:xfrm>
              <a:off x="1811662" y="5522348"/>
              <a:ext cx="7311849" cy="259606"/>
            </a:xfrm>
            <a:prstGeom prst="rect">
              <a:avLst/>
            </a:prstGeom>
            <a:noFill/>
            <a:ln w="12700" cap="flat" cmpd="sng" algn="ctr">
              <a:noFill/>
              <a:prstDash val="solid"/>
              <a:miter lim="800000"/>
            </a:ln>
            <a:effectLst/>
          </p:spPr>
          <p:txBody>
            <a:bodyPr wrap="square" lIns="159940" tIns="0" rIns="159940" bIns="0" rtlCol="0" anchor="t">
              <a:noAutofit/>
            </a:bodyPr>
            <a:lstStyle/>
            <a:p>
              <a:pPr fontAlgn="auto">
                <a:spcBef>
                  <a:spcPct val="0"/>
                </a:spcBef>
                <a:spcAft>
                  <a:spcPct val="0"/>
                </a:spcAft>
                <a:defRPr/>
              </a:pPr>
              <a:r>
                <a:rPr lang="zh-CN" altLang="en-US" sz="1400">
                  <a:solidFill>
                    <a:srgbClr val="929090">
                      <a:lumMod val="10000"/>
                    </a:srgbClr>
                  </a:solidFill>
                  <a:cs typeface="+mn-ea"/>
                  <a:sym typeface="+mn-lt"/>
                </a:rPr>
                <a:t>您的内容打在这里，或者通过复制您的文本后，在此框中选择粘贴，并选择只保留文字。</a:t>
              </a:r>
              <a:endParaRPr lang="en-US" altLang="zh-CN" sz="1400">
                <a:solidFill>
                  <a:srgbClr val="929090">
                    <a:lumMod val="10000"/>
                  </a:srgbClr>
                </a:solidFill>
                <a:cs typeface="+mn-ea"/>
                <a:sym typeface="+mn-lt"/>
              </a:endParaRPr>
            </a:p>
            <a:p>
              <a:pPr fontAlgn="auto">
                <a:spcBef>
                  <a:spcPct val="0"/>
                </a:spcBef>
                <a:spcAft>
                  <a:spcPct val="0"/>
                </a:spcAft>
                <a:defRPr/>
              </a:pPr>
              <a:endParaRPr lang="en-US" altLang="zh-CN" sz="1465" kern="0">
                <a:solidFill>
                  <a:srgbClr val="E7E6E6">
                    <a:lumMod val="50000"/>
                  </a:srgbClr>
                </a:solidFill>
                <a:cs typeface="+mn-ea"/>
                <a:sym typeface="+mn-lt"/>
              </a:endParaRPr>
            </a:p>
          </p:txBody>
        </p:sp>
      </p:grpSp>
      <p:grpSp>
        <p:nvGrpSpPr>
          <p:cNvPr id="11" name="组合 10"/>
          <p:cNvGrpSpPr/>
          <p:nvPr/>
        </p:nvGrpSpPr>
        <p:grpSpPr>
          <a:xfrm>
            <a:off x="2349555" y="3665580"/>
            <a:ext cx="7499239" cy="712581"/>
            <a:chOff x="1860239" y="3402291"/>
            <a:chExt cx="7499239" cy="712581"/>
          </a:xfrm>
        </p:grpSpPr>
        <p:sp>
          <p:nvSpPr>
            <p:cNvPr id="48" name="MH_Text_1"/>
            <p:cNvSpPr/>
            <p:nvPr>
              <p:custDataLst>
                <p:tags r:id="rId9"/>
              </p:custDataLst>
            </p:nvPr>
          </p:nvSpPr>
          <p:spPr>
            <a:xfrm>
              <a:off x="1860239" y="3402291"/>
              <a:ext cx="3879222" cy="387278"/>
            </a:xfrm>
            <a:prstGeom prst="rect">
              <a:avLst/>
            </a:prstGeom>
            <a:noFill/>
            <a:ln w="12700" cap="flat" cmpd="sng" algn="ctr">
              <a:noFill/>
              <a:prstDash val="solid"/>
              <a:miter lim="800000"/>
            </a:ln>
            <a:effectLst/>
          </p:spPr>
          <p:txBody>
            <a:bodyPr wrap="square" lIns="159940" tIns="0" rIns="159940" bIns="0" rtlCol="0" anchor="t">
              <a:noAutofit/>
            </a:bodyPr>
            <a:lstStyle/>
            <a:p>
              <a:pPr fontAlgn="auto">
                <a:lnSpc>
                  <a:spcPct val="120000"/>
                </a:lnSpc>
                <a:spcBef>
                  <a:spcPct val="0"/>
                </a:spcBef>
                <a:spcAft>
                  <a:spcPct val="0"/>
                </a:spcAft>
                <a:buClr>
                  <a:srgbClr val="C00000"/>
                </a:buClr>
                <a:defRPr/>
              </a:pPr>
              <a:r>
                <a:rPr lang="zh-CN" altLang="en-US" sz="2000" b="1" kern="0">
                  <a:solidFill>
                    <a:schemeClr val="accent1"/>
                  </a:solidFill>
                  <a:cs typeface="+mn-ea"/>
                  <a:sym typeface="+mn-lt"/>
                </a:rPr>
                <a:t>党建工作载体不够丰富</a:t>
              </a:r>
              <a:endParaRPr lang="zh-CN" altLang="en-US" sz="2000" b="1" kern="0">
                <a:solidFill>
                  <a:schemeClr val="accent1"/>
                </a:solidFill>
                <a:cs typeface="+mn-ea"/>
                <a:sym typeface="+mn-lt"/>
              </a:endParaRPr>
            </a:p>
          </p:txBody>
        </p:sp>
        <p:sp>
          <p:nvSpPr>
            <p:cNvPr id="49" name="MH_Text_1"/>
            <p:cNvSpPr/>
            <p:nvPr>
              <p:custDataLst>
                <p:tags r:id="rId10"/>
              </p:custDataLst>
            </p:nvPr>
          </p:nvSpPr>
          <p:spPr>
            <a:xfrm>
              <a:off x="1870646" y="3793606"/>
              <a:ext cx="7488832" cy="321266"/>
            </a:xfrm>
            <a:prstGeom prst="rect">
              <a:avLst/>
            </a:prstGeom>
            <a:noFill/>
            <a:ln w="12700" cap="flat" cmpd="sng" algn="ctr">
              <a:noFill/>
              <a:prstDash val="solid"/>
              <a:miter lim="800000"/>
            </a:ln>
            <a:effectLst/>
          </p:spPr>
          <p:txBody>
            <a:bodyPr wrap="square" lIns="159940" tIns="0" rIns="159940" bIns="0" rtlCol="0" anchor="t">
              <a:noAutofit/>
            </a:bodyPr>
            <a:lstStyle/>
            <a:p>
              <a:pPr defTabSz="1221105" fontAlgn="auto">
                <a:lnSpc>
                  <a:spcPts val="2100"/>
                </a:lnSpc>
                <a:spcBef>
                  <a:spcPct val="0"/>
                </a:spcBef>
                <a:spcAft>
                  <a:spcPct val="0"/>
                </a:spcAft>
                <a:buClr>
                  <a:srgbClr val="C00000"/>
                </a:buClr>
                <a:defRPr/>
              </a:pPr>
              <a:r>
                <a:rPr lang="zh-CN" altLang="en-US" sz="1400">
                  <a:solidFill>
                    <a:srgbClr val="929090">
                      <a:lumMod val="10000"/>
                    </a:srgbClr>
                  </a:solidFill>
                  <a:cs typeface="+mn-ea"/>
                  <a:sym typeface="+mn-lt"/>
                </a:rPr>
                <a:t>您的内容打在这里，或者通过复制您的文本后，在此框中选择粘贴，并选择只保留文字。</a:t>
              </a:r>
              <a:endParaRPr lang="en-US" altLang="zh-CN" sz="1400">
                <a:solidFill>
                  <a:srgbClr val="929090">
                    <a:lumMod val="10000"/>
                  </a:srgbClr>
                </a:solidFill>
                <a:cs typeface="+mn-ea"/>
                <a:sym typeface="+mn-lt"/>
              </a:endParaRPr>
            </a:p>
            <a:p>
              <a:pPr fontAlgn="auto">
                <a:spcBef>
                  <a:spcPct val="0"/>
                </a:spcBef>
                <a:spcAft>
                  <a:spcPct val="0"/>
                </a:spcAft>
                <a:defRPr/>
              </a:pPr>
              <a:endParaRPr lang="en-US" altLang="zh-CN" sz="1465" kern="0">
                <a:solidFill>
                  <a:srgbClr val="E7E6E6">
                    <a:lumMod val="50000"/>
                  </a:srgbClr>
                </a:solidFill>
                <a:cs typeface="+mn-ea"/>
                <a:sym typeface="+mn-lt"/>
              </a:endParaRPr>
            </a:p>
          </p:txBody>
        </p:sp>
      </p:grpSp>
      <p:sp>
        <p:nvSpPr>
          <p:cNvPr id="35" name="TextBox 20"/>
          <p:cNvSpPr txBox="1"/>
          <p:nvPr/>
        </p:nvSpPr>
        <p:spPr>
          <a:xfrm>
            <a:off x="1758223" y="1817523"/>
            <a:ext cx="2041627" cy="372218"/>
          </a:xfrm>
          <a:prstGeom prst="rect">
            <a:avLst/>
          </a:prstGeom>
          <a:noFill/>
          <a:effectLst/>
        </p:spPr>
        <p:txBody>
          <a:bodyPr wrap="square" rtlCol="0">
            <a:spAutoFit/>
          </a:bodyPr>
          <a:lstStyle/>
          <a:p>
            <a:pPr defTabSz="1221105" fontAlgn="auto">
              <a:lnSpc>
                <a:spcPts val="2100"/>
              </a:lnSpc>
              <a:spcBef>
                <a:spcPct val="0"/>
              </a:spcBef>
              <a:spcAft>
                <a:spcPct val="0"/>
              </a:spcAft>
              <a:buClr>
                <a:srgbClr val="C00000"/>
              </a:buClr>
              <a:defRPr/>
            </a:pPr>
            <a:r>
              <a:rPr lang="zh-CN" altLang="en-US" sz="2800" b="1">
                <a:solidFill>
                  <a:schemeClr val="accent3"/>
                </a:solidFill>
                <a:cs typeface="+mn-ea"/>
                <a:sym typeface="+mn-lt"/>
              </a:rPr>
              <a:t>第一个问题</a:t>
            </a:r>
            <a:endParaRPr lang="zh-CN" altLang="en-US" sz="2800" b="1">
              <a:solidFill>
                <a:schemeClr val="accent3"/>
              </a:solidFill>
              <a:cs typeface="+mn-ea"/>
              <a:sym typeface="+mn-lt"/>
            </a:endParaRPr>
          </a:p>
        </p:txBody>
      </p:sp>
      <p:grpSp>
        <p:nvGrpSpPr>
          <p:cNvPr id="18" name="组合 17"/>
          <p:cNvGrpSpPr/>
          <p:nvPr/>
        </p:nvGrpSpPr>
        <p:grpSpPr>
          <a:xfrm>
            <a:off x="2122995" y="1607003"/>
            <a:ext cx="7952360" cy="663756"/>
            <a:chOff x="1440803" y="1607003"/>
            <a:chExt cx="7952360" cy="663756"/>
          </a:xfrm>
        </p:grpSpPr>
        <p:sp>
          <p:nvSpPr>
            <p:cNvPr id="7" name="矩形 6"/>
            <p:cNvSpPr/>
            <p:nvPr/>
          </p:nvSpPr>
          <p:spPr>
            <a:xfrm>
              <a:off x="4462270" y="1722569"/>
              <a:ext cx="4500658" cy="451406"/>
            </a:xfrm>
            <a:prstGeom prst="rect">
              <a:avLst/>
            </a:prstGeom>
          </p:spPr>
          <p:txBody>
            <a:bodyPr wrap="square">
              <a:spAutoFit/>
            </a:bodyPr>
            <a:lstStyle/>
            <a:p>
              <a:pPr fontAlgn="auto">
                <a:lnSpc>
                  <a:spcPts val="2800"/>
                </a:lnSpc>
                <a:spcBef>
                  <a:spcPct val="0"/>
                </a:spcBef>
                <a:spcAft>
                  <a:spcPct val="0"/>
                </a:spcAft>
                <a:defRPr/>
              </a:pPr>
              <a:r>
                <a:rPr lang="zh-CN" altLang="en-US" sz="2800" b="1">
                  <a:solidFill>
                    <a:srgbClr val="929090">
                      <a:lumMod val="10000"/>
                    </a:srgbClr>
                  </a:solidFill>
                  <a:cs typeface="+mn-ea"/>
                  <a:sym typeface="+mn-lt"/>
                </a:rPr>
                <a:t>党建引领作用发挥不够充分</a:t>
              </a:r>
              <a:endParaRPr lang="zh-CN" altLang="en-US" sz="2800" b="1">
                <a:solidFill>
                  <a:srgbClr val="929090">
                    <a:lumMod val="10000"/>
                  </a:srgbClr>
                </a:solidFill>
                <a:cs typeface="+mn-ea"/>
                <a:sym typeface="+mn-lt"/>
              </a:endParaRPr>
            </a:p>
          </p:txBody>
        </p:sp>
        <p:grpSp>
          <p:nvGrpSpPr>
            <p:cNvPr id="8" name="组合 7"/>
            <p:cNvGrpSpPr/>
            <p:nvPr/>
          </p:nvGrpSpPr>
          <p:grpSpPr>
            <a:xfrm>
              <a:off x="1440803" y="1607003"/>
              <a:ext cx="7952360" cy="663756"/>
              <a:chOff x="1440803" y="1607003"/>
              <a:chExt cx="7952360" cy="663756"/>
            </a:xfrm>
          </p:grpSpPr>
          <p:grpSp>
            <p:nvGrpSpPr>
              <p:cNvPr id="2" name="组合 1"/>
              <p:cNvGrpSpPr/>
              <p:nvPr/>
            </p:nvGrpSpPr>
            <p:grpSpPr>
              <a:xfrm>
                <a:off x="1440803" y="1607003"/>
                <a:ext cx="2676465" cy="663756"/>
                <a:chOff x="1969611" y="-204090"/>
                <a:chExt cx="2676465" cy="663756"/>
              </a:xfrm>
            </p:grpSpPr>
            <p:grpSp>
              <p:nvGrpSpPr>
                <p:cNvPr id="25" name="组合 24"/>
                <p:cNvGrpSpPr/>
                <p:nvPr/>
              </p:nvGrpSpPr>
              <p:grpSpPr>
                <a:xfrm>
                  <a:off x="1969611" y="-204090"/>
                  <a:ext cx="2492659" cy="663756"/>
                  <a:chOff x="1208797" y="2345120"/>
                  <a:chExt cx="6546561" cy="663756"/>
                </a:xfrm>
              </p:grpSpPr>
              <p:sp>
                <p:nvSpPr>
                  <p:cNvPr id="27" name="矩形 26"/>
                  <p:cNvSpPr/>
                  <p:nvPr/>
                </p:nvSpPr>
                <p:spPr bwMode="auto">
                  <a:xfrm>
                    <a:off x="1653363" y="2345120"/>
                    <a:ext cx="6101995" cy="663756"/>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8" name="矩形 27"/>
                  <p:cNvSpPr/>
                  <p:nvPr/>
                </p:nvSpPr>
                <p:spPr bwMode="auto">
                  <a:xfrm>
                    <a:off x="1716101" y="2392047"/>
                    <a:ext cx="5967249" cy="551810"/>
                  </a:xfrm>
                  <a:prstGeom prst="rect">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9" name="箭头: V 形 28"/>
                  <p:cNvSpPr/>
                  <p:nvPr/>
                </p:nvSpPr>
                <p:spPr bwMode="auto">
                  <a:xfrm flipH="1">
                    <a:off x="1208797" y="2380555"/>
                    <a:ext cx="432048" cy="567479"/>
                  </a:xfrm>
                  <a:prstGeom prst="chevron">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0" name="TextBox 20"/>
                  <p:cNvSpPr txBox="1"/>
                  <p:nvPr/>
                </p:nvSpPr>
                <p:spPr>
                  <a:xfrm>
                    <a:off x="1938099" y="2533657"/>
                    <a:ext cx="5357041" cy="372218"/>
                  </a:xfrm>
                  <a:prstGeom prst="rect">
                    <a:avLst/>
                  </a:prstGeom>
                  <a:noFill/>
                  <a:effectLst/>
                </p:spPr>
                <p:txBody>
                  <a:bodyPr wrap="square" rtlCol="0">
                    <a:spAutoFit/>
                  </a:bodyPr>
                  <a:lstStyle/>
                  <a:p>
                    <a:pPr defTabSz="1221105" fontAlgn="auto">
                      <a:lnSpc>
                        <a:spcPts val="2100"/>
                      </a:lnSpc>
                      <a:spcBef>
                        <a:spcPct val="0"/>
                      </a:spcBef>
                      <a:spcAft>
                        <a:spcPct val="0"/>
                      </a:spcAft>
                      <a:buClr>
                        <a:srgbClr val="C00000"/>
                      </a:buClr>
                      <a:defRPr/>
                    </a:pPr>
                    <a:r>
                      <a:rPr lang="zh-CN" altLang="en-US" sz="2800" b="1">
                        <a:solidFill>
                          <a:srgbClr val="929090">
                            <a:lumMod val="10000"/>
                          </a:srgbClr>
                        </a:solidFill>
                        <a:cs typeface="+mn-ea"/>
                        <a:sym typeface="+mn-lt"/>
                      </a:rPr>
                      <a:t>第一个问题</a:t>
                    </a:r>
                    <a:endParaRPr lang="zh-CN" altLang="en-US" sz="2800" b="1">
                      <a:solidFill>
                        <a:srgbClr val="929090">
                          <a:lumMod val="10000"/>
                        </a:srgbClr>
                      </a:solidFill>
                      <a:cs typeface="+mn-ea"/>
                      <a:sym typeface="+mn-lt"/>
                    </a:endParaRPr>
                  </a:p>
                </p:txBody>
              </p:sp>
            </p:grpSp>
            <p:sp>
              <p:nvSpPr>
                <p:cNvPr id="63" name="箭头: V 形 62"/>
                <p:cNvSpPr/>
                <p:nvPr/>
              </p:nvSpPr>
              <p:spPr bwMode="auto">
                <a:xfrm>
                  <a:off x="4481570" y="-144734"/>
                  <a:ext cx="164506" cy="567479"/>
                </a:xfrm>
                <a:prstGeom prst="chevron">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4" name="矩形 63"/>
              <p:cNvSpPr/>
              <p:nvPr/>
            </p:nvSpPr>
            <p:spPr bwMode="auto">
              <a:xfrm>
                <a:off x="4131106" y="1614693"/>
                <a:ext cx="5262057" cy="651052"/>
              </a:xfrm>
              <a:prstGeom prst="rect">
                <a:avLst/>
              </a:prstGeom>
              <a:noFill/>
              <a:ln w="19050"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grpSp>
        <p:nvGrpSpPr>
          <p:cNvPr id="16" name="组合 15"/>
          <p:cNvGrpSpPr/>
          <p:nvPr/>
        </p:nvGrpSpPr>
        <p:grpSpPr>
          <a:xfrm>
            <a:off x="1916050" y="2802619"/>
            <a:ext cx="655339" cy="3053536"/>
            <a:chOff x="1302660" y="2759218"/>
            <a:chExt cx="655339" cy="3053536"/>
          </a:xfrm>
        </p:grpSpPr>
        <p:grpSp>
          <p:nvGrpSpPr>
            <p:cNvPr id="15" name="组合 14"/>
            <p:cNvGrpSpPr/>
            <p:nvPr/>
          </p:nvGrpSpPr>
          <p:grpSpPr>
            <a:xfrm>
              <a:off x="1302660" y="2759218"/>
              <a:ext cx="655339" cy="523220"/>
              <a:chOff x="1302660" y="2759218"/>
              <a:chExt cx="655339" cy="523220"/>
            </a:xfrm>
          </p:grpSpPr>
          <p:sp>
            <p:nvSpPr>
              <p:cNvPr id="13" name="星形: 六角 12"/>
              <p:cNvSpPr/>
              <p:nvPr/>
            </p:nvSpPr>
            <p:spPr bwMode="auto">
              <a:xfrm>
                <a:off x="1302660" y="2843835"/>
                <a:ext cx="426238" cy="426238"/>
              </a:xfrm>
              <a:prstGeom prst="star6">
                <a:avLst>
                  <a:gd name="adj" fmla="val 39413"/>
                  <a:gd name="hf" fmla="val 115470"/>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文本框 13"/>
              <p:cNvSpPr txBox="1"/>
              <p:nvPr/>
            </p:nvSpPr>
            <p:spPr>
              <a:xfrm>
                <a:off x="1309927" y="2759218"/>
                <a:ext cx="648072" cy="523220"/>
              </a:xfrm>
              <a:prstGeom prst="rect">
                <a:avLst/>
              </a:prstGeom>
              <a:noFill/>
            </p:spPr>
            <p:txBody>
              <a:bodyPr wrap="square" rtlCol="0">
                <a:spAutoFit/>
              </a:bodyPr>
              <a:lstStyle/>
              <a:p>
                <a:r>
                  <a:rPr lang="en-US" altLang="zh-CN" sz="2800" b="1">
                    <a:solidFill>
                      <a:schemeClr val="accent3"/>
                    </a:solidFill>
                  </a:rPr>
                  <a:t>1</a:t>
                </a:r>
                <a:endParaRPr lang="zh-CN" altLang="en-US" sz="2800" b="1">
                  <a:solidFill>
                    <a:schemeClr val="accent3"/>
                  </a:solidFill>
                </a:endParaRPr>
              </a:p>
            </p:txBody>
          </p:sp>
        </p:grpSp>
        <p:grpSp>
          <p:nvGrpSpPr>
            <p:cNvPr id="65" name="组合 64"/>
            <p:cNvGrpSpPr/>
            <p:nvPr/>
          </p:nvGrpSpPr>
          <p:grpSpPr>
            <a:xfrm>
              <a:off x="1302660" y="3587988"/>
              <a:ext cx="655339" cy="523220"/>
              <a:chOff x="1302660" y="2759218"/>
              <a:chExt cx="655339" cy="523220"/>
            </a:xfrm>
          </p:grpSpPr>
          <p:sp>
            <p:nvSpPr>
              <p:cNvPr id="66" name="星形: 六角 65"/>
              <p:cNvSpPr/>
              <p:nvPr/>
            </p:nvSpPr>
            <p:spPr bwMode="auto">
              <a:xfrm>
                <a:off x="1302660" y="2843835"/>
                <a:ext cx="426238" cy="426238"/>
              </a:xfrm>
              <a:prstGeom prst="star6">
                <a:avLst>
                  <a:gd name="adj" fmla="val 39413"/>
                  <a:gd name="hf" fmla="val 115470"/>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7" name="文本框 66"/>
              <p:cNvSpPr txBox="1"/>
              <p:nvPr/>
            </p:nvSpPr>
            <p:spPr>
              <a:xfrm>
                <a:off x="1309927" y="2759218"/>
                <a:ext cx="648072" cy="523220"/>
              </a:xfrm>
              <a:prstGeom prst="rect">
                <a:avLst/>
              </a:prstGeom>
              <a:noFill/>
            </p:spPr>
            <p:txBody>
              <a:bodyPr wrap="square" rtlCol="0">
                <a:spAutoFit/>
              </a:bodyPr>
              <a:lstStyle/>
              <a:p>
                <a:r>
                  <a:rPr lang="en-US" altLang="zh-CN" sz="2800" b="1">
                    <a:solidFill>
                      <a:schemeClr val="accent3"/>
                    </a:solidFill>
                  </a:rPr>
                  <a:t>2</a:t>
                </a:r>
                <a:endParaRPr lang="zh-CN" altLang="en-US" sz="2800" b="1">
                  <a:solidFill>
                    <a:schemeClr val="accent3"/>
                  </a:solidFill>
                </a:endParaRPr>
              </a:p>
            </p:txBody>
          </p:sp>
        </p:grpSp>
        <p:grpSp>
          <p:nvGrpSpPr>
            <p:cNvPr id="68" name="组合 67"/>
            <p:cNvGrpSpPr/>
            <p:nvPr/>
          </p:nvGrpSpPr>
          <p:grpSpPr>
            <a:xfrm>
              <a:off x="1302660" y="4440797"/>
              <a:ext cx="655339" cy="523220"/>
              <a:chOff x="1302660" y="2759218"/>
              <a:chExt cx="655339" cy="523220"/>
            </a:xfrm>
          </p:grpSpPr>
          <p:sp>
            <p:nvSpPr>
              <p:cNvPr id="69" name="星形: 六角 68"/>
              <p:cNvSpPr/>
              <p:nvPr/>
            </p:nvSpPr>
            <p:spPr bwMode="auto">
              <a:xfrm>
                <a:off x="1302660" y="2843835"/>
                <a:ext cx="426238" cy="426238"/>
              </a:xfrm>
              <a:prstGeom prst="star6">
                <a:avLst>
                  <a:gd name="adj" fmla="val 39413"/>
                  <a:gd name="hf" fmla="val 115470"/>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0" name="文本框 69"/>
              <p:cNvSpPr txBox="1"/>
              <p:nvPr/>
            </p:nvSpPr>
            <p:spPr>
              <a:xfrm>
                <a:off x="1309927" y="2759218"/>
                <a:ext cx="648072" cy="523220"/>
              </a:xfrm>
              <a:prstGeom prst="rect">
                <a:avLst/>
              </a:prstGeom>
              <a:noFill/>
            </p:spPr>
            <p:txBody>
              <a:bodyPr wrap="square" rtlCol="0">
                <a:spAutoFit/>
              </a:bodyPr>
              <a:lstStyle/>
              <a:p>
                <a:r>
                  <a:rPr lang="en-US" altLang="zh-CN" sz="2800" b="1">
                    <a:solidFill>
                      <a:schemeClr val="accent3"/>
                    </a:solidFill>
                  </a:rPr>
                  <a:t>3</a:t>
                </a:r>
                <a:endParaRPr lang="zh-CN" altLang="en-US" sz="2800" b="1">
                  <a:solidFill>
                    <a:schemeClr val="accent3"/>
                  </a:solidFill>
                </a:endParaRPr>
              </a:p>
            </p:txBody>
          </p:sp>
        </p:grpSp>
        <p:grpSp>
          <p:nvGrpSpPr>
            <p:cNvPr id="71" name="组合 70"/>
            <p:cNvGrpSpPr/>
            <p:nvPr/>
          </p:nvGrpSpPr>
          <p:grpSpPr>
            <a:xfrm>
              <a:off x="1302660" y="5289534"/>
              <a:ext cx="655339" cy="523220"/>
              <a:chOff x="1302660" y="2759218"/>
              <a:chExt cx="655339" cy="523220"/>
            </a:xfrm>
          </p:grpSpPr>
          <p:sp>
            <p:nvSpPr>
              <p:cNvPr id="72" name="星形: 六角 71"/>
              <p:cNvSpPr/>
              <p:nvPr/>
            </p:nvSpPr>
            <p:spPr bwMode="auto">
              <a:xfrm>
                <a:off x="1302660" y="2843835"/>
                <a:ext cx="426238" cy="426238"/>
              </a:xfrm>
              <a:prstGeom prst="star6">
                <a:avLst>
                  <a:gd name="adj" fmla="val 39413"/>
                  <a:gd name="hf" fmla="val 115470"/>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3" name="文本框 72"/>
              <p:cNvSpPr txBox="1"/>
              <p:nvPr/>
            </p:nvSpPr>
            <p:spPr>
              <a:xfrm>
                <a:off x="1309927" y="2759218"/>
                <a:ext cx="648072" cy="523220"/>
              </a:xfrm>
              <a:prstGeom prst="rect">
                <a:avLst/>
              </a:prstGeom>
              <a:noFill/>
            </p:spPr>
            <p:txBody>
              <a:bodyPr wrap="square" rtlCol="0">
                <a:spAutoFit/>
              </a:bodyPr>
              <a:lstStyle/>
              <a:p>
                <a:r>
                  <a:rPr lang="en-US" altLang="zh-CN" sz="2800" b="1">
                    <a:solidFill>
                      <a:schemeClr val="accent3"/>
                    </a:solidFill>
                  </a:rPr>
                  <a:t>4</a:t>
                </a:r>
                <a:endParaRPr lang="zh-CN" altLang="en-US" sz="2800" b="1">
                  <a:solidFill>
                    <a:schemeClr val="accent3"/>
                  </a:solidFill>
                </a:endParaRPr>
              </a:p>
            </p:txBody>
          </p:sp>
        </p:grpSp>
      </p:grpSp>
      <p:grpSp>
        <p:nvGrpSpPr>
          <p:cNvPr id="21" name="组合 20"/>
          <p:cNvGrpSpPr/>
          <p:nvPr/>
        </p:nvGrpSpPr>
        <p:grpSpPr>
          <a:xfrm>
            <a:off x="9866468" y="2547614"/>
            <a:ext cx="507981" cy="3661093"/>
            <a:chOff x="9771583" y="2504213"/>
            <a:chExt cx="507981" cy="3661093"/>
          </a:xfrm>
        </p:grpSpPr>
        <p:cxnSp>
          <p:nvCxnSpPr>
            <p:cNvPr id="20" name="直接连接符 19"/>
            <p:cNvCxnSpPr/>
            <p:nvPr/>
          </p:nvCxnSpPr>
          <p:spPr bwMode="auto">
            <a:xfrm flipH="1">
              <a:off x="10026203" y="2504213"/>
              <a:ext cx="0" cy="3661093"/>
            </a:xfrm>
            <a:prstGeom prst="line">
              <a:avLst/>
            </a:prstGeom>
            <a:solidFill>
              <a:schemeClr val="accent1"/>
            </a:solidFill>
            <a:ln w="12700" cap="flat" cmpd="sng" algn="ctr">
              <a:solidFill>
                <a:schemeClr val="accent1"/>
              </a:solidFill>
              <a:prstDash val="solid"/>
              <a:round/>
              <a:headEnd type="none" w="med" len="med"/>
              <a:tailEnd type="none" w="med" len="med"/>
            </a:ln>
          </p:spPr>
        </p:cxnSp>
        <p:grpSp>
          <p:nvGrpSpPr>
            <p:cNvPr id="17" name="组合 16"/>
            <p:cNvGrpSpPr/>
            <p:nvPr/>
          </p:nvGrpSpPr>
          <p:grpSpPr>
            <a:xfrm>
              <a:off x="9771583" y="2684440"/>
              <a:ext cx="507981" cy="3292287"/>
              <a:chOff x="9745177" y="2762092"/>
              <a:chExt cx="507981" cy="3292287"/>
            </a:xfrm>
          </p:grpSpPr>
          <p:grpSp>
            <p:nvGrpSpPr>
              <p:cNvPr id="74" name="组合 73"/>
              <p:cNvGrpSpPr/>
              <p:nvPr/>
            </p:nvGrpSpPr>
            <p:grpSpPr>
              <a:xfrm>
                <a:off x="9745177" y="2762092"/>
                <a:ext cx="507981" cy="507981"/>
                <a:chOff x="2139794" y="3350279"/>
                <a:chExt cx="540000" cy="540000"/>
              </a:xfrm>
            </p:grpSpPr>
            <p:sp>
              <p:nvSpPr>
                <p:cNvPr id="75" name="椭圆 74"/>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76" name="Freeform 5"/>
                <p:cNvSpPr/>
                <p:nvPr/>
              </p:nvSpPr>
              <p:spPr bwMode="auto">
                <a:xfrm>
                  <a:off x="2265949" y="3476434"/>
                  <a:ext cx="287691" cy="287691"/>
                </a:xfrm>
                <a:custGeom>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F00"/>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77" name="组合 76"/>
              <p:cNvGrpSpPr/>
              <p:nvPr/>
            </p:nvGrpSpPr>
            <p:grpSpPr>
              <a:xfrm>
                <a:off x="9745177" y="3680494"/>
                <a:ext cx="507981" cy="507981"/>
                <a:chOff x="2139794" y="3350279"/>
                <a:chExt cx="540000" cy="540000"/>
              </a:xfrm>
            </p:grpSpPr>
            <p:sp>
              <p:nvSpPr>
                <p:cNvPr id="78" name="椭圆 77"/>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79" name="Freeform 5"/>
                <p:cNvSpPr/>
                <p:nvPr/>
              </p:nvSpPr>
              <p:spPr bwMode="auto">
                <a:xfrm>
                  <a:off x="2265949" y="3476434"/>
                  <a:ext cx="287691" cy="287691"/>
                </a:xfrm>
                <a:custGeom>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F00"/>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80" name="组合 79"/>
              <p:cNvGrpSpPr/>
              <p:nvPr/>
            </p:nvGrpSpPr>
            <p:grpSpPr>
              <a:xfrm>
                <a:off x="9745177" y="4633910"/>
                <a:ext cx="507981" cy="507981"/>
                <a:chOff x="2139794" y="3350279"/>
                <a:chExt cx="540000" cy="540000"/>
              </a:xfrm>
            </p:grpSpPr>
            <p:sp>
              <p:nvSpPr>
                <p:cNvPr id="81" name="椭圆 80"/>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82" name="Freeform 5"/>
                <p:cNvSpPr/>
                <p:nvPr/>
              </p:nvSpPr>
              <p:spPr bwMode="auto">
                <a:xfrm>
                  <a:off x="2265949" y="3476434"/>
                  <a:ext cx="287691" cy="287691"/>
                </a:xfrm>
                <a:custGeom>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F00"/>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83" name="组合 82"/>
              <p:cNvGrpSpPr/>
              <p:nvPr/>
            </p:nvGrpSpPr>
            <p:grpSpPr>
              <a:xfrm>
                <a:off x="9745177" y="5546398"/>
                <a:ext cx="507981" cy="507981"/>
                <a:chOff x="2139794" y="3350279"/>
                <a:chExt cx="540000" cy="540000"/>
              </a:xfrm>
            </p:grpSpPr>
            <p:sp>
              <p:nvSpPr>
                <p:cNvPr id="84" name="椭圆 83"/>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85" name="Freeform 5"/>
                <p:cNvSpPr/>
                <p:nvPr/>
              </p:nvSpPr>
              <p:spPr bwMode="auto">
                <a:xfrm>
                  <a:off x="2265949" y="3476434"/>
                  <a:ext cx="287691" cy="287691"/>
                </a:xfrm>
                <a:custGeom>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F00"/>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grpSp>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750" fill="hold"/>
                                        <p:tgtEl>
                                          <p:spTgt spid="16"/>
                                        </p:tgtEl>
                                        <p:attrNameLst>
                                          <p:attrName>ppt_w</p:attrName>
                                        </p:attrNameLst>
                                      </p:cBhvr>
                                      <p:tavLst>
                                        <p:tav tm="0">
                                          <p:val>
                                            <p:fltVal val="0"/>
                                          </p:val>
                                        </p:tav>
                                        <p:tav tm="100000">
                                          <p:val>
                                            <p:strVal val="#ppt_w"/>
                                          </p:val>
                                        </p:tav>
                                      </p:tavLst>
                                    </p:anim>
                                    <p:anim calcmode="lin" valueType="num">
                                      <p:cBhvr>
                                        <p:cTn id="12" dur="750" fill="hold"/>
                                        <p:tgtEl>
                                          <p:spTgt spid="16"/>
                                        </p:tgtEl>
                                        <p:attrNameLst>
                                          <p:attrName>ppt_h</p:attrName>
                                        </p:attrNameLst>
                                      </p:cBhvr>
                                      <p:tavLst>
                                        <p:tav tm="0">
                                          <p:val>
                                            <p:fltVal val="0"/>
                                          </p:val>
                                        </p:tav>
                                        <p:tav tm="100000">
                                          <p:val>
                                            <p:strVal val="#ppt_h"/>
                                          </p:val>
                                        </p:tav>
                                      </p:tavLst>
                                    </p:anim>
                                    <p:animEffect transition="in" filter="fade">
                                      <p:cBhvr>
                                        <p:cTn id="13" dur="750"/>
                                        <p:tgtEl>
                                          <p:spTgt spid="16"/>
                                        </p:tgtEl>
                                      </p:cBhvr>
                                    </p:animEffect>
                                  </p:childTnLst>
                                </p:cTn>
                              </p:par>
                            </p:childTnLst>
                          </p:cTn>
                        </p:par>
                        <p:par>
                          <p:cTn id="14" fill="hold" nodeType="afterGroup">
                            <p:stCondLst>
                              <p:cond delay="15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750"/>
                                        <p:tgtEl>
                                          <p:spTgt spid="10"/>
                                        </p:tgtEl>
                                      </p:cBhvr>
                                    </p:animEffect>
                                  </p:childTnLst>
                                </p:cTn>
                              </p:par>
                            </p:childTnLst>
                          </p:cTn>
                        </p:par>
                        <p:par>
                          <p:cTn id="18" fill="hold" nodeType="afterGroup">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nodeType="afterGroup">
                            <p:stCondLst>
                              <p:cond delay="30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750"/>
                                        <p:tgtEl>
                                          <p:spTgt spid="12"/>
                                        </p:tgtEl>
                                      </p:cBhvr>
                                    </p:animEffect>
                                  </p:childTnLst>
                                </p:cTn>
                              </p:par>
                            </p:childTnLst>
                          </p:cTn>
                        </p:par>
                        <p:par>
                          <p:cTn id="26" fill="hold" nodeType="afterGroup">
                            <p:stCondLst>
                              <p:cond delay="375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750"/>
                                        <p:tgtEl>
                                          <p:spTgt spid="9"/>
                                        </p:tgtEl>
                                      </p:cBhvr>
                                    </p:animEffect>
                                  </p:childTnLst>
                                </p:cTn>
                              </p:par>
                            </p:childTnLst>
                          </p:cTn>
                        </p:par>
                        <p:par>
                          <p:cTn id="30" fill="hold" nodeType="afterGroup">
                            <p:stCondLst>
                              <p:cond delay="4500"/>
                            </p:stCondLst>
                            <p:childTnLst>
                              <p:par>
                                <p:cTn id="31" presetID="53" presetClass="entr" presetSubtype="16"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750" fill="hold"/>
                                        <p:tgtEl>
                                          <p:spTgt spid="21"/>
                                        </p:tgtEl>
                                        <p:attrNameLst>
                                          <p:attrName>ppt_w</p:attrName>
                                        </p:attrNameLst>
                                      </p:cBhvr>
                                      <p:tavLst>
                                        <p:tav tm="0">
                                          <p:val>
                                            <p:fltVal val="0"/>
                                          </p:val>
                                        </p:tav>
                                        <p:tav tm="100000">
                                          <p:val>
                                            <p:strVal val="#ppt_w"/>
                                          </p:val>
                                        </p:tav>
                                      </p:tavLst>
                                    </p:anim>
                                    <p:anim calcmode="lin" valueType="num">
                                      <p:cBhvr>
                                        <p:cTn id="34" dur="750" fill="hold"/>
                                        <p:tgtEl>
                                          <p:spTgt spid="21"/>
                                        </p:tgtEl>
                                        <p:attrNameLst>
                                          <p:attrName>ppt_h</p:attrName>
                                        </p:attrNameLst>
                                      </p:cBhvr>
                                      <p:tavLst>
                                        <p:tav tm="0">
                                          <p:val>
                                            <p:fltVal val="0"/>
                                          </p:val>
                                        </p:tav>
                                        <p:tav tm="100000">
                                          <p:val>
                                            <p:strVal val="#ppt_h"/>
                                          </p:val>
                                        </p:tav>
                                      </p:tavLst>
                                    </p:anim>
                                    <p:animEffect transition="in" filter="fade">
                                      <p:cBhvr>
                                        <p:cTn id="35"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0" name="组合 69"/>
          <p:cNvGrpSpPr/>
          <p:nvPr/>
        </p:nvGrpSpPr>
        <p:grpSpPr>
          <a:xfrm>
            <a:off x="1027360" y="2564904"/>
            <a:ext cx="3689846" cy="3528392"/>
            <a:chOff x="1027360" y="2564904"/>
            <a:chExt cx="3689846" cy="3528392"/>
          </a:xfrm>
        </p:grpSpPr>
        <p:grpSp>
          <p:nvGrpSpPr>
            <p:cNvPr id="44" name="组合 43"/>
            <p:cNvGrpSpPr/>
            <p:nvPr/>
          </p:nvGrpSpPr>
          <p:grpSpPr>
            <a:xfrm>
              <a:off x="1027360" y="2564904"/>
              <a:ext cx="3689846" cy="3528392"/>
              <a:chOff x="1027360" y="2779796"/>
              <a:chExt cx="1987434" cy="2989111"/>
            </a:xfrm>
          </p:grpSpPr>
          <p:sp>
            <p:nvSpPr>
              <p:cNvPr id="45" name="矩形 44"/>
              <p:cNvSpPr/>
              <p:nvPr/>
            </p:nvSpPr>
            <p:spPr bwMode="auto">
              <a:xfrm>
                <a:off x="1027360" y="2779796"/>
                <a:ext cx="1872208" cy="2989111"/>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6" name="矩形 45"/>
              <p:cNvSpPr/>
              <p:nvPr/>
            </p:nvSpPr>
            <p:spPr bwMode="auto">
              <a:xfrm>
                <a:off x="1142586" y="2831030"/>
                <a:ext cx="1872208" cy="2874517"/>
              </a:xfrm>
              <a:prstGeom prst="rect">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7" name="Text Placeholder 5"/>
            <p:cNvSpPr txBox="1"/>
            <p:nvPr/>
          </p:nvSpPr>
          <p:spPr>
            <a:xfrm>
              <a:off x="1663160" y="3884493"/>
              <a:ext cx="624341" cy="63210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Aft>
                  <a:spcPct val="0"/>
                </a:spcAft>
                <a:defRPr/>
              </a:pPr>
              <a:r>
                <a:rPr lang="zh-CN" altLang="en-US" sz="2800" b="1">
                  <a:solidFill>
                    <a:schemeClr val="accent1"/>
                  </a:solidFill>
                  <a:latin typeface="Arial" panose="020b0604020202020204" pitchFamily="34" charset="0"/>
                  <a:ea typeface="宋体" panose="02010600030101010101" pitchFamily="2" charset="-122"/>
                  <a:cs typeface="+mn-ea"/>
                  <a:sym typeface="+mn-lt"/>
                </a:rPr>
                <a:t>从严治党管党</a:t>
              </a:r>
              <a:endParaRPr lang="en-US" altLang="zh-CN" sz="2800" b="1">
                <a:solidFill>
                  <a:schemeClr val="accent1"/>
                </a:solidFill>
                <a:latin typeface="Arial" panose="020b0604020202020204" pitchFamily="34" charset="0"/>
                <a:ea typeface="宋体" panose="02010600030101010101" pitchFamily="2" charset="-122"/>
                <a:cs typeface="+mn-ea"/>
                <a:sym typeface="+mn-lt"/>
              </a:endParaRPr>
            </a:p>
          </p:txBody>
        </p:sp>
        <p:cxnSp>
          <p:nvCxnSpPr>
            <p:cNvPr id="48" name="直接连接符 47"/>
            <p:cNvCxnSpPr>
              <a:stCxn id="45" idx="0"/>
              <a:endCxn id="45" idx="2"/>
            </p:cNvCxnSpPr>
            <p:nvPr/>
          </p:nvCxnSpPr>
          <p:spPr bwMode="auto">
            <a:xfrm flipH="1">
              <a:off x="2765320" y="2564904"/>
              <a:ext cx="0" cy="3528392"/>
            </a:xfrm>
            <a:prstGeom prst="line">
              <a:avLst/>
            </a:prstGeom>
            <a:solidFill>
              <a:schemeClr val="accent1"/>
            </a:solidFill>
            <a:ln w="38100" cap="flat" cmpd="sng" algn="ctr">
              <a:solidFill>
                <a:schemeClr val="accent1"/>
              </a:solidFill>
              <a:prstDash val="solid"/>
              <a:round/>
              <a:headEnd type="none" w="med" len="med"/>
              <a:tailEnd type="none" w="med" len="med"/>
            </a:ln>
          </p:spPr>
        </p:cxnSp>
      </p:grpSp>
      <p:grpSp>
        <p:nvGrpSpPr>
          <p:cNvPr id="2" name="组合 1"/>
          <p:cNvGrpSpPr/>
          <p:nvPr/>
        </p:nvGrpSpPr>
        <p:grpSpPr>
          <a:xfrm>
            <a:off x="2122995" y="1574748"/>
            <a:ext cx="7952360" cy="663756"/>
            <a:chOff x="1440803" y="1607003"/>
            <a:chExt cx="7952360" cy="663756"/>
          </a:xfrm>
        </p:grpSpPr>
        <p:sp>
          <p:nvSpPr>
            <p:cNvPr id="7" name="矩形 6"/>
            <p:cNvSpPr/>
            <p:nvPr/>
          </p:nvSpPr>
          <p:spPr>
            <a:xfrm>
              <a:off x="4514999" y="1735584"/>
              <a:ext cx="4734685" cy="451406"/>
            </a:xfrm>
            <a:prstGeom prst="rect">
              <a:avLst/>
            </a:prstGeom>
          </p:spPr>
          <p:txBody>
            <a:bodyPr wrap="square">
              <a:spAutoFit/>
            </a:bodyPr>
            <a:lstStyle/>
            <a:p>
              <a:pPr fontAlgn="auto">
                <a:lnSpc>
                  <a:spcPts val="2800"/>
                </a:lnSpc>
                <a:spcBef>
                  <a:spcPct val="0"/>
                </a:spcBef>
                <a:spcAft>
                  <a:spcPct val="0"/>
                </a:spcAft>
                <a:defRPr/>
              </a:pPr>
              <a:r>
                <a:rPr lang="zh-CN" altLang="en-US" sz="2800" b="1">
                  <a:solidFill>
                    <a:srgbClr val="929090">
                      <a:lumMod val="10000"/>
                    </a:srgbClr>
                  </a:solidFill>
                  <a:cs typeface="+mn-ea"/>
                  <a:sym typeface="+mn-lt"/>
                </a:rPr>
                <a:t>从严管党治党力度还需加大</a:t>
              </a:r>
              <a:endParaRPr lang="zh-CN" altLang="en-US" sz="2800" b="1">
                <a:solidFill>
                  <a:srgbClr val="929090">
                    <a:lumMod val="10000"/>
                  </a:srgbClr>
                </a:solidFill>
                <a:cs typeface="+mn-ea"/>
                <a:sym typeface="+mn-lt"/>
              </a:endParaRPr>
            </a:p>
          </p:txBody>
        </p:sp>
        <p:grpSp>
          <p:nvGrpSpPr>
            <p:cNvPr id="31" name="组合 30"/>
            <p:cNvGrpSpPr/>
            <p:nvPr/>
          </p:nvGrpSpPr>
          <p:grpSpPr>
            <a:xfrm>
              <a:off x="1440803" y="1607003"/>
              <a:ext cx="7952360" cy="663756"/>
              <a:chOff x="1440803" y="1607003"/>
              <a:chExt cx="7952360" cy="663756"/>
            </a:xfrm>
          </p:grpSpPr>
          <p:grpSp>
            <p:nvGrpSpPr>
              <p:cNvPr id="32" name="组合 31"/>
              <p:cNvGrpSpPr/>
              <p:nvPr/>
            </p:nvGrpSpPr>
            <p:grpSpPr>
              <a:xfrm>
                <a:off x="1440803" y="1607003"/>
                <a:ext cx="2676465" cy="663756"/>
                <a:chOff x="1969611" y="-204090"/>
                <a:chExt cx="2676465" cy="663756"/>
              </a:xfrm>
            </p:grpSpPr>
            <p:grpSp>
              <p:nvGrpSpPr>
                <p:cNvPr id="34" name="组合 33"/>
                <p:cNvGrpSpPr/>
                <p:nvPr/>
              </p:nvGrpSpPr>
              <p:grpSpPr>
                <a:xfrm>
                  <a:off x="1969611" y="-204090"/>
                  <a:ext cx="2492659" cy="663756"/>
                  <a:chOff x="1208797" y="2345120"/>
                  <a:chExt cx="6546561" cy="663756"/>
                </a:xfrm>
              </p:grpSpPr>
              <p:sp>
                <p:nvSpPr>
                  <p:cNvPr id="36" name="矩形 35"/>
                  <p:cNvSpPr/>
                  <p:nvPr/>
                </p:nvSpPr>
                <p:spPr bwMode="auto">
                  <a:xfrm>
                    <a:off x="1653363" y="2345120"/>
                    <a:ext cx="6101995" cy="663756"/>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 name="矩形 36"/>
                  <p:cNvSpPr/>
                  <p:nvPr/>
                </p:nvSpPr>
                <p:spPr bwMode="auto">
                  <a:xfrm>
                    <a:off x="1716101" y="2392047"/>
                    <a:ext cx="5967249" cy="551810"/>
                  </a:xfrm>
                  <a:prstGeom prst="rect">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8" name="箭头: V 形 37"/>
                  <p:cNvSpPr/>
                  <p:nvPr/>
                </p:nvSpPr>
                <p:spPr bwMode="auto">
                  <a:xfrm flipH="1">
                    <a:off x="1208797" y="2380555"/>
                    <a:ext cx="432048" cy="567479"/>
                  </a:xfrm>
                  <a:prstGeom prst="chevron">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TextBox 20"/>
                  <p:cNvSpPr txBox="1"/>
                  <p:nvPr/>
                </p:nvSpPr>
                <p:spPr>
                  <a:xfrm>
                    <a:off x="1938099" y="2533657"/>
                    <a:ext cx="5357041" cy="372218"/>
                  </a:xfrm>
                  <a:prstGeom prst="rect">
                    <a:avLst/>
                  </a:prstGeom>
                  <a:noFill/>
                  <a:effectLst/>
                </p:spPr>
                <p:txBody>
                  <a:bodyPr wrap="square" rtlCol="0">
                    <a:spAutoFit/>
                  </a:bodyPr>
                  <a:lstStyle/>
                  <a:p>
                    <a:pPr defTabSz="1221105" fontAlgn="auto">
                      <a:lnSpc>
                        <a:spcPts val="2100"/>
                      </a:lnSpc>
                      <a:spcBef>
                        <a:spcPct val="0"/>
                      </a:spcBef>
                      <a:spcAft>
                        <a:spcPct val="0"/>
                      </a:spcAft>
                      <a:buClr>
                        <a:srgbClr val="C00000"/>
                      </a:buClr>
                      <a:defRPr/>
                    </a:pPr>
                    <a:r>
                      <a:rPr lang="zh-CN" altLang="en-US" sz="2800" b="1">
                        <a:solidFill>
                          <a:srgbClr val="929090">
                            <a:lumMod val="10000"/>
                          </a:srgbClr>
                        </a:solidFill>
                        <a:cs typeface="+mn-ea"/>
                        <a:sym typeface="+mn-lt"/>
                      </a:rPr>
                      <a:t>第二个问题</a:t>
                    </a:r>
                    <a:endParaRPr lang="zh-CN" altLang="en-US" sz="2800" b="1">
                      <a:solidFill>
                        <a:srgbClr val="929090">
                          <a:lumMod val="10000"/>
                        </a:srgbClr>
                      </a:solidFill>
                      <a:cs typeface="+mn-ea"/>
                      <a:sym typeface="+mn-lt"/>
                    </a:endParaRPr>
                  </a:p>
                </p:txBody>
              </p:sp>
            </p:grpSp>
            <p:sp>
              <p:nvSpPr>
                <p:cNvPr id="35" name="箭头: V 形 34"/>
                <p:cNvSpPr/>
                <p:nvPr/>
              </p:nvSpPr>
              <p:spPr bwMode="auto">
                <a:xfrm>
                  <a:off x="4481570" y="-144734"/>
                  <a:ext cx="164506" cy="567479"/>
                </a:xfrm>
                <a:prstGeom prst="chevron">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3" name="矩形 32"/>
              <p:cNvSpPr/>
              <p:nvPr/>
            </p:nvSpPr>
            <p:spPr bwMode="auto">
              <a:xfrm>
                <a:off x="4131106" y="1614693"/>
                <a:ext cx="5262057" cy="651052"/>
              </a:xfrm>
              <a:prstGeom prst="rect">
                <a:avLst/>
              </a:prstGeom>
              <a:noFill/>
              <a:ln w="19050"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grpSp>
        <p:nvGrpSpPr>
          <p:cNvPr id="72" name="组合 71"/>
          <p:cNvGrpSpPr/>
          <p:nvPr/>
        </p:nvGrpSpPr>
        <p:grpSpPr>
          <a:xfrm>
            <a:off x="3930587" y="2564904"/>
            <a:ext cx="7334520" cy="3528392"/>
            <a:chOff x="3930587" y="2564904"/>
            <a:chExt cx="7334520" cy="3528392"/>
          </a:xfrm>
        </p:grpSpPr>
        <p:grpSp>
          <p:nvGrpSpPr>
            <p:cNvPr id="71" name="组合 70"/>
            <p:cNvGrpSpPr/>
            <p:nvPr/>
          </p:nvGrpSpPr>
          <p:grpSpPr>
            <a:xfrm>
              <a:off x="3930587" y="2779796"/>
              <a:ext cx="7334520" cy="3238709"/>
              <a:chOff x="3930587" y="2779796"/>
              <a:chExt cx="7334520" cy="3238709"/>
            </a:xfrm>
          </p:grpSpPr>
          <p:grpSp>
            <p:nvGrpSpPr>
              <p:cNvPr id="40" name="组合 39"/>
              <p:cNvGrpSpPr/>
              <p:nvPr/>
            </p:nvGrpSpPr>
            <p:grpSpPr>
              <a:xfrm>
                <a:off x="3948471" y="2779796"/>
                <a:ext cx="7172620" cy="731826"/>
                <a:chOff x="2166915" y="2615307"/>
                <a:chExt cx="7172620" cy="731826"/>
              </a:xfrm>
            </p:grpSpPr>
            <p:sp>
              <p:nvSpPr>
                <p:cNvPr id="18" name="MH_Text_1"/>
                <p:cNvSpPr/>
                <p:nvPr>
                  <p:custDataLst>
                    <p:tags r:id="rId3"/>
                  </p:custDataLst>
                </p:nvPr>
              </p:nvSpPr>
              <p:spPr>
                <a:xfrm>
                  <a:off x="2166915" y="2615307"/>
                  <a:ext cx="3879222" cy="387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40" tIns="0" rIns="159940" bIns="0" rtlCol="0" anchor="t">
                  <a:noAutofit/>
                </a:bodyPr>
                <a:lstStyle/>
                <a:p>
                  <a:pPr fontAlgn="auto">
                    <a:lnSpc>
                      <a:spcPct val="120000"/>
                    </a:lnSpc>
                    <a:spcBef>
                      <a:spcPct val="0"/>
                    </a:spcBef>
                    <a:spcAft>
                      <a:spcPct val="0"/>
                    </a:spcAft>
                    <a:buClr>
                      <a:srgbClr val="C00000"/>
                    </a:buClr>
                    <a:defRPr/>
                  </a:pPr>
                  <a:r>
                    <a:rPr lang="zh-CN" altLang="en-US" sz="2000" b="1" kern="0">
                      <a:solidFill>
                        <a:schemeClr val="accent1"/>
                      </a:solidFill>
                      <a:latin typeface="Arial" panose="020b0604020202020204" pitchFamily="34" charset="0"/>
                      <a:ea typeface="宋体" panose="02010600030101010101" pitchFamily="2" charset="-122"/>
                      <a:cs typeface="+mn-ea"/>
                      <a:sym typeface="+mn-lt"/>
                    </a:rPr>
                    <a:t>缺少创新意识和手段</a:t>
                  </a:r>
                  <a:endParaRPr lang="zh-CN" altLang="en-US" sz="2000" b="1" kern="0">
                    <a:solidFill>
                      <a:schemeClr val="accent1"/>
                    </a:solidFill>
                    <a:latin typeface="Arial" panose="020b0604020202020204" pitchFamily="34" charset="0"/>
                    <a:ea typeface="宋体" panose="02010600030101010101" pitchFamily="2" charset="-122"/>
                    <a:cs typeface="+mn-ea"/>
                    <a:sym typeface="+mn-lt"/>
                  </a:endParaRPr>
                </a:p>
              </p:txBody>
            </p:sp>
            <p:sp>
              <p:nvSpPr>
                <p:cNvPr id="19" name="MH_Text_1"/>
                <p:cNvSpPr/>
                <p:nvPr>
                  <p:custDataLst>
                    <p:tags r:id="rId4"/>
                  </p:custDataLst>
                </p:nvPr>
              </p:nvSpPr>
              <p:spPr>
                <a:xfrm>
                  <a:off x="2166915" y="3062764"/>
                  <a:ext cx="7172620" cy="284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40" tIns="0" rIns="159940" bIns="0" rtlCol="0" anchor="t">
                  <a:noAutofit/>
                </a:bodyPr>
                <a:lstStyle/>
                <a:p>
                  <a:pPr fontAlgn="auto">
                    <a:spcBef>
                      <a:spcPct val="0"/>
                    </a:spcBef>
                    <a:spcAft>
                      <a:spcPct val="0"/>
                    </a:spcAft>
                    <a:defRPr/>
                  </a:pPr>
                  <a:r>
                    <a:rPr lang="zh-CN" altLang="en-US" sz="1400">
                      <a:solidFill>
                        <a:srgbClr val="929090">
                          <a:lumMod val="10000"/>
                        </a:srgbClr>
                      </a:solidFill>
                      <a:latin typeface="Arial" panose="020b0604020202020204" pitchFamily="34" charset="0"/>
                      <a:ea typeface="宋体" panose="02010600030101010101" pitchFamily="2" charset="-122"/>
                      <a:cs typeface="+mn-ea"/>
                      <a:sym typeface="+mn-lt"/>
                    </a:rPr>
                    <a:t>您的内容打在这里，或者通过复制您的文本后，在此框中选择粘贴，并选择只保留文字。</a:t>
                  </a:r>
                  <a:endParaRPr lang="en-US" altLang="zh-CN" sz="1400">
                    <a:solidFill>
                      <a:srgbClr val="929090">
                        <a:lumMod val="10000"/>
                      </a:srgbClr>
                    </a:solidFill>
                    <a:latin typeface="Arial" panose="020b0604020202020204" pitchFamily="34" charset="0"/>
                    <a:ea typeface="宋体" panose="02010600030101010101" pitchFamily="2" charset="-122"/>
                    <a:cs typeface="+mn-ea"/>
                    <a:sym typeface="+mn-lt"/>
                  </a:endParaRPr>
                </a:p>
                <a:p>
                  <a:pPr fontAlgn="auto">
                    <a:spcBef>
                      <a:spcPct val="0"/>
                    </a:spcBef>
                    <a:spcAft>
                      <a:spcPct val="0"/>
                    </a:spcAft>
                    <a:defRPr/>
                  </a:pPr>
                  <a:endParaRPr lang="en-US" altLang="zh-CN" sz="1200">
                    <a:solidFill>
                      <a:srgbClr val="E7E6E6">
                        <a:lumMod val="50000"/>
                      </a:srgbClr>
                    </a:solidFill>
                    <a:cs typeface="+mn-ea"/>
                    <a:sym typeface="+mn-lt"/>
                  </a:endParaRPr>
                </a:p>
              </p:txBody>
            </p:sp>
          </p:grpSp>
          <p:grpSp>
            <p:nvGrpSpPr>
              <p:cNvPr id="43" name="组合 42"/>
              <p:cNvGrpSpPr/>
              <p:nvPr/>
            </p:nvGrpSpPr>
            <p:grpSpPr>
              <a:xfrm>
                <a:off x="3930587" y="4442013"/>
                <a:ext cx="7244132" cy="718646"/>
                <a:chOff x="2118400" y="4609562"/>
                <a:chExt cx="7244132" cy="718646"/>
              </a:xfrm>
            </p:grpSpPr>
            <p:sp>
              <p:nvSpPr>
                <p:cNvPr id="20" name="MH_Text_1"/>
                <p:cNvSpPr/>
                <p:nvPr>
                  <p:custDataLst>
                    <p:tags r:id="rId5"/>
                  </p:custDataLst>
                </p:nvPr>
              </p:nvSpPr>
              <p:spPr>
                <a:xfrm>
                  <a:off x="2118401" y="4609562"/>
                  <a:ext cx="3879222" cy="387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40" tIns="0" rIns="159940" bIns="0" rtlCol="0" anchor="t">
                  <a:noAutofit/>
                </a:bodyPr>
                <a:lstStyle/>
                <a:p>
                  <a:pPr fontAlgn="auto">
                    <a:lnSpc>
                      <a:spcPct val="120000"/>
                    </a:lnSpc>
                    <a:spcBef>
                      <a:spcPct val="0"/>
                    </a:spcBef>
                    <a:spcAft>
                      <a:spcPct val="0"/>
                    </a:spcAft>
                    <a:buClr>
                      <a:srgbClr val="C00000"/>
                    </a:buClr>
                    <a:defRPr/>
                  </a:pPr>
                  <a:r>
                    <a:rPr lang="zh-CN" altLang="en-US" sz="2000" b="1" kern="0">
                      <a:solidFill>
                        <a:schemeClr val="accent1"/>
                      </a:solidFill>
                      <a:latin typeface="Arial" panose="020b0604020202020204" pitchFamily="34" charset="0"/>
                      <a:ea typeface="宋体" panose="02010600030101010101" pitchFamily="2" charset="-122"/>
                      <a:cs typeface="+mn-ea"/>
                      <a:sym typeface="+mn-lt"/>
                    </a:rPr>
                    <a:t>活动内容、方式陈旧</a:t>
                  </a:r>
                  <a:endParaRPr lang="zh-CN" altLang="en-US" sz="2000" b="1" kern="0">
                    <a:solidFill>
                      <a:schemeClr val="accent1"/>
                    </a:solidFill>
                    <a:latin typeface="Arial" panose="020b0604020202020204" pitchFamily="34" charset="0"/>
                    <a:ea typeface="宋体" panose="02010600030101010101" pitchFamily="2" charset="-122"/>
                    <a:cs typeface="+mn-ea"/>
                    <a:sym typeface="+mn-lt"/>
                  </a:endParaRPr>
                </a:p>
              </p:txBody>
            </p:sp>
            <p:sp>
              <p:nvSpPr>
                <p:cNvPr id="21" name="MH_Text_1"/>
                <p:cNvSpPr/>
                <p:nvPr>
                  <p:custDataLst>
                    <p:tags r:id="rId6"/>
                  </p:custDataLst>
                </p:nvPr>
              </p:nvSpPr>
              <p:spPr>
                <a:xfrm>
                  <a:off x="2118400" y="5057019"/>
                  <a:ext cx="7244132" cy="271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40" tIns="0" rIns="159940" bIns="0" rtlCol="0" anchor="t">
                  <a:noAutofit/>
                </a:bodyPr>
                <a:lstStyle/>
                <a:p>
                  <a:pPr fontAlgn="auto">
                    <a:spcBef>
                      <a:spcPct val="0"/>
                    </a:spcBef>
                    <a:spcAft>
                      <a:spcPct val="0"/>
                    </a:spcAft>
                    <a:defRPr/>
                  </a:pPr>
                  <a:r>
                    <a:rPr lang="zh-CN" altLang="en-US" sz="1400">
                      <a:solidFill>
                        <a:srgbClr val="929090">
                          <a:lumMod val="10000"/>
                        </a:srgbClr>
                      </a:solidFill>
                      <a:latin typeface="Arial" panose="020b0604020202020204" pitchFamily="34" charset="0"/>
                      <a:ea typeface="宋体" panose="02010600030101010101" pitchFamily="2" charset="-122"/>
                      <a:cs typeface="+mn-ea"/>
                      <a:sym typeface="+mn-lt"/>
                    </a:rPr>
                    <a:t>您的内容打在这里，或者通过复制您的文本后，在此框中选择粘贴，并选择只保留文字。</a:t>
                  </a:r>
                  <a:endParaRPr lang="en-US" altLang="zh-CN" sz="1400">
                    <a:solidFill>
                      <a:srgbClr val="929090">
                        <a:lumMod val="10000"/>
                      </a:srgbClr>
                    </a:solidFill>
                    <a:latin typeface="Arial" panose="020b0604020202020204" pitchFamily="34" charset="0"/>
                    <a:ea typeface="宋体" panose="02010600030101010101" pitchFamily="2" charset="-122"/>
                    <a:cs typeface="+mn-ea"/>
                    <a:sym typeface="+mn-lt"/>
                  </a:endParaRPr>
                </a:p>
                <a:p>
                  <a:pPr fontAlgn="auto">
                    <a:spcBef>
                      <a:spcPct val="0"/>
                    </a:spcBef>
                    <a:spcAft>
                      <a:spcPct val="0"/>
                    </a:spcAft>
                    <a:defRPr/>
                  </a:pPr>
                  <a:endParaRPr lang="en-US" altLang="zh-CN" sz="1200">
                    <a:solidFill>
                      <a:srgbClr val="E7E6E6">
                        <a:lumMod val="50000"/>
                      </a:srgbClr>
                    </a:solidFill>
                    <a:cs typeface="+mn-ea"/>
                    <a:sym typeface="+mn-lt"/>
                  </a:endParaRPr>
                </a:p>
              </p:txBody>
            </p:sp>
          </p:grpSp>
          <p:grpSp>
            <p:nvGrpSpPr>
              <p:cNvPr id="41" name="组合 40"/>
              <p:cNvGrpSpPr/>
              <p:nvPr/>
            </p:nvGrpSpPr>
            <p:grpSpPr>
              <a:xfrm>
                <a:off x="3948471" y="3621088"/>
                <a:ext cx="7316636" cy="711459"/>
                <a:chOff x="7511869" y="2615307"/>
                <a:chExt cx="7316636" cy="711459"/>
              </a:xfrm>
            </p:grpSpPr>
            <p:sp>
              <p:nvSpPr>
                <p:cNvPr id="22" name="MH_Text_1"/>
                <p:cNvSpPr/>
                <p:nvPr>
                  <p:custDataLst>
                    <p:tags r:id="rId7"/>
                  </p:custDataLst>
                </p:nvPr>
              </p:nvSpPr>
              <p:spPr>
                <a:xfrm>
                  <a:off x="7511869" y="2615307"/>
                  <a:ext cx="3879222" cy="387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40" tIns="0" rIns="159940" bIns="0" rtlCol="0" anchor="t">
                  <a:noAutofit/>
                </a:bodyPr>
                <a:lstStyle/>
                <a:p>
                  <a:pPr fontAlgn="auto">
                    <a:lnSpc>
                      <a:spcPct val="120000"/>
                    </a:lnSpc>
                    <a:spcBef>
                      <a:spcPct val="0"/>
                    </a:spcBef>
                    <a:spcAft>
                      <a:spcPct val="0"/>
                    </a:spcAft>
                    <a:buClr>
                      <a:srgbClr val="C00000"/>
                    </a:buClr>
                    <a:defRPr/>
                  </a:pPr>
                  <a:r>
                    <a:rPr lang="zh-CN" altLang="en-US" sz="2000" b="1" kern="0">
                      <a:solidFill>
                        <a:schemeClr val="accent1"/>
                      </a:solidFill>
                      <a:latin typeface="Arial" panose="020b0604020202020204" pitchFamily="34" charset="0"/>
                      <a:ea typeface="宋体" panose="02010600030101010101" pitchFamily="2" charset="-122"/>
                      <a:cs typeface="+mn-ea"/>
                      <a:sym typeface="+mn-lt"/>
                    </a:rPr>
                    <a:t>党员生活松懈</a:t>
                  </a:r>
                  <a:endParaRPr lang="zh-CN" altLang="en-US" sz="2000" b="1" kern="0">
                    <a:solidFill>
                      <a:schemeClr val="accent1"/>
                    </a:solidFill>
                    <a:latin typeface="Arial" panose="020b0604020202020204" pitchFamily="34" charset="0"/>
                    <a:ea typeface="宋体" panose="02010600030101010101" pitchFamily="2" charset="-122"/>
                    <a:cs typeface="+mn-ea"/>
                    <a:sym typeface="+mn-lt"/>
                  </a:endParaRPr>
                </a:p>
              </p:txBody>
            </p:sp>
            <p:sp>
              <p:nvSpPr>
                <p:cNvPr id="23" name="MH_Text_1"/>
                <p:cNvSpPr/>
                <p:nvPr>
                  <p:custDataLst>
                    <p:tags r:id="rId8"/>
                  </p:custDataLst>
                </p:nvPr>
              </p:nvSpPr>
              <p:spPr>
                <a:xfrm>
                  <a:off x="7511869" y="3062764"/>
                  <a:ext cx="7316636" cy="264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40" tIns="0" rIns="159940" bIns="0" rtlCol="0" anchor="t">
                  <a:noAutofit/>
                </a:bodyPr>
                <a:lstStyle/>
                <a:p>
                  <a:pPr fontAlgn="auto">
                    <a:spcBef>
                      <a:spcPct val="0"/>
                    </a:spcBef>
                    <a:spcAft>
                      <a:spcPct val="0"/>
                    </a:spcAft>
                    <a:defRPr/>
                  </a:pPr>
                  <a:r>
                    <a:rPr lang="zh-CN" altLang="en-US" sz="1400">
                      <a:solidFill>
                        <a:srgbClr val="929090">
                          <a:lumMod val="10000"/>
                        </a:srgbClr>
                      </a:solidFill>
                      <a:latin typeface="Arial" panose="020b0604020202020204" pitchFamily="34" charset="0"/>
                      <a:ea typeface="宋体" panose="02010600030101010101" pitchFamily="2" charset="-122"/>
                      <a:cs typeface="+mn-ea"/>
                      <a:sym typeface="+mn-lt"/>
                    </a:rPr>
                    <a:t>您的内容打在这里，或者通过复制您的文本后，在此框中选择粘贴，并选择只保留文字。</a:t>
                  </a:r>
                  <a:endParaRPr lang="en-US" altLang="zh-CN" sz="1400">
                    <a:solidFill>
                      <a:srgbClr val="929090">
                        <a:lumMod val="10000"/>
                      </a:srgbClr>
                    </a:solidFill>
                    <a:latin typeface="Arial" panose="020b0604020202020204" pitchFamily="34" charset="0"/>
                    <a:ea typeface="宋体" panose="02010600030101010101" pitchFamily="2" charset="-122"/>
                    <a:cs typeface="+mn-ea"/>
                    <a:sym typeface="+mn-lt"/>
                  </a:endParaRPr>
                </a:p>
                <a:p>
                  <a:pPr fontAlgn="auto">
                    <a:spcBef>
                      <a:spcPct val="0"/>
                    </a:spcBef>
                    <a:spcAft>
                      <a:spcPct val="0"/>
                    </a:spcAft>
                    <a:defRPr/>
                  </a:pPr>
                  <a:endParaRPr lang="en-US" altLang="zh-CN" sz="1200">
                    <a:solidFill>
                      <a:srgbClr val="E7E6E6">
                        <a:lumMod val="50000"/>
                      </a:srgbClr>
                    </a:solidFill>
                    <a:cs typeface="+mn-ea"/>
                    <a:sym typeface="+mn-lt"/>
                  </a:endParaRPr>
                </a:p>
              </p:txBody>
            </p:sp>
          </p:grpSp>
          <p:grpSp>
            <p:nvGrpSpPr>
              <p:cNvPr id="42" name="组合 41"/>
              <p:cNvGrpSpPr/>
              <p:nvPr/>
            </p:nvGrpSpPr>
            <p:grpSpPr>
              <a:xfrm>
                <a:off x="3930587" y="5270125"/>
                <a:ext cx="7190504" cy="748380"/>
                <a:chOff x="7523407" y="4545942"/>
                <a:chExt cx="7190504" cy="748380"/>
              </a:xfrm>
            </p:grpSpPr>
            <p:sp>
              <p:nvSpPr>
                <p:cNvPr id="24" name="MH_Text_1"/>
                <p:cNvSpPr/>
                <p:nvPr>
                  <p:custDataLst>
                    <p:tags r:id="rId9"/>
                  </p:custDataLst>
                </p:nvPr>
              </p:nvSpPr>
              <p:spPr>
                <a:xfrm>
                  <a:off x="7523407" y="4545942"/>
                  <a:ext cx="3879222" cy="387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40" tIns="0" rIns="159940" bIns="0" rtlCol="0" anchor="t">
                  <a:noAutofit/>
                </a:bodyPr>
                <a:lstStyle/>
                <a:p>
                  <a:pPr fontAlgn="auto">
                    <a:lnSpc>
                      <a:spcPct val="120000"/>
                    </a:lnSpc>
                    <a:spcBef>
                      <a:spcPct val="0"/>
                    </a:spcBef>
                    <a:spcAft>
                      <a:spcPct val="0"/>
                    </a:spcAft>
                    <a:buClr>
                      <a:srgbClr val="C00000"/>
                    </a:buClr>
                    <a:defRPr/>
                  </a:pPr>
                  <a:r>
                    <a:rPr lang="zh-CN" altLang="en-US" sz="2000" b="1" kern="0">
                      <a:solidFill>
                        <a:schemeClr val="accent1"/>
                      </a:solidFill>
                      <a:latin typeface="Arial" panose="020b0604020202020204" pitchFamily="34" charset="0"/>
                      <a:ea typeface="宋体" panose="02010600030101010101" pitchFamily="2" charset="-122"/>
                      <a:cs typeface="+mn-ea"/>
                      <a:sym typeface="+mn-lt"/>
                    </a:rPr>
                    <a:t>党组织吸引力和凝聚力不够</a:t>
                  </a:r>
                  <a:endParaRPr lang="zh-CN" altLang="en-US" sz="2000" b="1" kern="0">
                    <a:solidFill>
                      <a:schemeClr val="accent1"/>
                    </a:solidFill>
                    <a:latin typeface="Arial" panose="020b0604020202020204" pitchFamily="34" charset="0"/>
                    <a:ea typeface="宋体" panose="02010600030101010101" pitchFamily="2" charset="-122"/>
                    <a:cs typeface="+mn-ea"/>
                    <a:sym typeface="+mn-lt"/>
                  </a:endParaRPr>
                </a:p>
              </p:txBody>
            </p:sp>
            <p:sp>
              <p:nvSpPr>
                <p:cNvPr id="25" name="MH_Text_1"/>
                <p:cNvSpPr/>
                <p:nvPr>
                  <p:custDataLst>
                    <p:tags r:id="rId10"/>
                  </p:custDataLst>
                </p:nvPr>
              </p:nvSpPr>
              <p:spPr>
                <a:xfrm>
                  <a:off x="7523407" y="4993399"/>
                  <a:ext cx="7190504" cy="300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40" tIns="0" rIns="159940" bIns="0" rtlCol="0" anchor="t">
                  <a:noAutofit/>
                </a:bodyPr>
                <a:lstStyle/>
                <a:p>
                  <a:pPr fontAlgn="auto">
                    <a:spcBef>
                      <a:spcPct val="0"/>
                    </a:spcBef>
                    <a:spcAft>
                      <a:spcPct val="0"/>
                    </a:spcAft>
                    <a:defRPr/>
                  </a:pPr>
                  <a:r>
                    <a:rPr lang="zh-CN" altLang="en-US" sz="1400">
                      <a:solidFill>
                        <a:srgbClr val="929090">
                          <a:lumMod val="10000"/>
                        </a:srgbClr>
                      </a:solidFill>
                      <a:latin typeface="Arial" panose="020b0604020202020204" pitchFamily="34" charset="0"/>
                      <a:ea typeface="宋体" panose="02010600030101010101" pitchFamily="2" charset="-122"/>
                      <a:cs typeface="+mn-ea"/>
                      <a:sym typeface="+mn-lt"/>
                    </a:rPr>
                    <a:t>您的内容打在这里，或者通过复制您的文本后，在此框中选择粘贴，并选择只保留文字。</a:t>
                  </a:r>
                  <a:endParaRPr lang="en-US" altLang="zh-CN" sz="1400">
                    <a:solidFill>
                      <a:srgbClr val="929090">
                        <a:lumMod val="10000"/>
                      </a:srgbClr>
                    </a:solidFill>
                    <a:latin typeface="Arial" panose="020b0604020202020204" pitchFamily="34" charset="0"/>
                    <a:ea typeface="宋体" panose="02010600030101010101" pitchFamily="2" charset="-122"/>
                    <a:cs typeface="+mn-ea"/>
                    <a:sym typeface="+mn-lt"/>
                  </a:endParaRPr>
                </a:p>
                <a:p>
                  <a:pPr fontAlgn="auto">
                    <a:spcBef>
                      <a:spcPct val="0"/>
                    </a:spcBef>
                    <a:spcAft>
                      <a:spcPct val="0"/>
                    </a:spcAft>
                    <a:defRPr/>
                  </a:pPr>
                  <a:endParaRPr lang="en-US" altLang="zh-CN" sz="1200">
                    <a:solidFill>
                      <a:srgbClr val="E7E6E6">
                        <a:lumMod val="50000"/>
                      </a:srgbClr>
                    </a:solidFill>
                    <a:cs typeface="+mn-ea"/>
                    <a:sym typeface="+mn-lt"/>
                  </a:endParaRPr>
                </a:p>
              </p:txBody>
            </p:sp>
          </p:grpSp>
        </p:grpSp>
        <p:sp>
          <p:nvSpPr>
            <p:cNvPr id="52" name="左中括号 51"/>
            <p:cNvSpPr/>
            <p:nvPr/>
          </p:nvSpPr>
          <p:spPr bwMode="auto">
            <a:xfrm flipH="1">
              <a:off x="6027312" y="2564904"/>
              <a:ext cx="5179804" cy="3528392"/>
            </a:xfrm>
            <a:prstGeom prst="leftBracket">
              <a:avLst>
                <a:gd name="adj" fmla="val 0"/>
              </a:avLst>
            </a:prstGeom>
            <a:noFill/>
            <a:ln w="38100"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4" name="组合 53"/>
          <p:cNvGrpSpPr/>
          <p:nvPr/>
        </p:nvGrpSpPr>
        <p:grpSpPr>
          <a:xfrm>
            <a:off x="3243140" y="2564904"/>
            <a:ext cx="507981" cy="3528392"/>
            <a:chOff x="9771583" y="2570564"/>
            <a:chExt cx="507981" cy="3528392"/>
          </a:xfrm>
        </p:grpSpPr>
        <p:cxnSp>
          <p:nvCxnSpPr>
            <p:cNvPr id="55" name="直接连接符 54"/>
            <p:cNvCxnSpPr/>
            <p:nvPr/>
          </p:nvCxnSpPr>
          <p:spPr bwMode="auto">
            <a:xfrm flipH="1">
              <a:off x="10026203" y="2570564"/>
              <a:ext cx="0" cy="3528392"/>
            </a:xfrm>
            <a:prstGeom prst="line">
              <a:avLst/>
            </a:prstGeom>
            <a:solidFill>
              <a:schemeClr val="accent1"/>
            </a:solidFill>
            <a:ln w="12700" cap="flat" cmpd="sng" algn="ctr">
              <a:solidFill>
                <a:schemeClr val="accent1"/>
              </a:solidFill>
              <a:prstDash val="solid"/>
              <a:round/>
              <a:headEnd type="none" w="med" len="med"/>
              <a:tailEnd type="none" w="med" len="med"/>
            </a:ln>
          </p:spPr>
        </p:cxnSp>
        <p:grpSp>
          <p:nvGrpSpPr>
            <p:cNvPr id="56" name="组合 55"/>
            <p:cNvGrpSpPr/>
            <p:nvPr/>
          </p:nvGrpSpPr>
          <p:grpSpPr>
            <a:xfrm>
              <a:off x="9771583" y="2684440"/>
              <a:ext cx="507981" cy="3292287"/>
              <a:chOff x="9745177" y="2762092"/>
              <a:chExt cx="507981" cy="3292287"/>
            </a:xfrm>
          </p:grpSpPr>
          <p:grpSp>
            <p:nvGrpSpPr>
              <p:cNvPr id="57" name="组合 56"/>
              <p:cNvGrpSpPr/>
              <p:nvPr/>
            </p:nvGrpSpPr>
            <p:grpSpPr>
              <a:xfrm>
                <a:off x="9745177" y="2762092"/>
                <a:ext cx="507981" cy="507981"/>
                <a:chOff x="2139794" y="3350279"/>
                <a:chExt cx="540000" cy="540000"/>
              </a:xfrm>
            </p:grpSpPr>
            <p:sp>
              <p:nvSpPr>
                <p:cNvPr id="67" name="椭圆 66"/>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68" name="Freeform 5"/>
                <p:cNvSpPr/>
                <p:nvPr/>
              </p:nvSpPr>
              <p:spPr bwMode="auto">
                <a:xfrm>
                  <a:off x="2265949" y="3476434"/>
                  <a:ext cx="287691" cy="287691"/>
                </a:xfrm>
                <a:custGeom>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F00"/>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58" name="组合 57"/>
              <p:cNvGrpSpPr/>
              <p:nvPr/>
            </p:nvGrpSpPr>
            <p:grpSpPr>
              <a:xfrm>
                <a:off x="9745177" y="3680494"/>
                <a:ext cx="507981" cy="507981"/>
                <a:chOff x="2139794" y="3350279"/>
                <a:chExt cx="540000" cy="540000"/>
              </a:xfrm>
            </p:grpSpPr>
            <p:sp>
              <p:nvSpPr>
                <p:cNvPr id="65" name="椭圆 64"/>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66" name="Freeform 5"/>
                <p:cNvSpPr/>
                <p:nvPr/>
              </p:nvSpPr>
              <p:spPr bwMode="auto">
                <a:xfrm>
                  <a:off x="2265949" y="3476434"/>
                  <a:ext cx="287691" cy="287691"/>
                </a:xfrm>
                <a:custGeom>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F00"/>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59" name="组合 58"/>
              <p:cNvGrpSpPr/>
              <p:nvPr/>
            </p:nvGrpSpPr>
            <p:grpSpPr>
              <a:xfrm>
                <a:off x="9745177" y="4633910"/>
                <a:ext cx="507981" cy="507981"/>
                <a:chOff x="2139794" y="3350279"/>
                <a:chExt cx="540000" cy="540000"/>
              </a:xfrm>
            </p:grpSpPr>
            <p:sp>
              <p:nvSpPr>
                <p:cNvPr id="63" name="椭圆 62"/>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64" name="Freeform 5"/>
                <p:cNvSpPr/>
                <p:nvPr/>
              </p:nvSpPr>
              <p:spPr bwMode="auto">
                <a:xfrm>
                  <a:off x="2265949" y="3476434"/>
                  <a:ext cx="287691" cy="287691"/>
                </a:xfrm>
                <a:custGeom>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F00"/>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60" name="组合 59"/>
              <p:cNvGrpSpPr/>
              <p:nvPr/>
            </p:nvGrpSpPr>
            <p:grpSpPr>
              <a:xfrm>
                <a:off x="9745177" y="5546398"/>
                <a:ext cx="507981" cy="507981"/>
                <a:chOff x="2139794" y="3350279"/>
                <a:chExt cx="540000" cy="540000"/>
              </a:xfrm>
            </p:grpSpPr>
            <p:sp>
              <p:nvSpPr>
                <p:cNvPr id="61" name="椭圆 60"/>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62" name="Freeform 5"/>
                <p:cNvSpPr/>
                <p:nvPr/>
              </p:nvSpPr>
              <p:spPr bwMode="auto">
                <a:xfrm>
                  <a:off x="2265949" y="3476434"/>
                  <a:ext cx="287691" cy="287691"/>
                </a:xfrm>
                <a:custGeom>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F00"/>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grpSp>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750"/>
                                        <p:tgtEl>
                                          <p:spTgt spid="2"/>
                                        </p:tgtEl>
                                      </p:cBhvr>
                                    </p:animEffect>
                                  </p:childTnLst>
                                </p:cTn>
                              </p:par>
                            </p:childTnLst>
                          </p:cTn>
                        </p:par>
                        <p:par>
                          <p:cTn id="8" fill="hold" nodeType="afterGroup">
                            <p:stCondLst>
                              <p:cond delay="750"/>
                            </p:stCondLst>
                            <p:childTnLst>
                              <p:par>
                                <p:cTn id="9" presetID="16" presetClass="entr" presetSubtype="42"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barn(outHorizontal)">
                                      <p:cBhvr>
                                        <p:cTn id="11" dur="750"/>
                                        <p:tgtEl>
                                          <p:spTgt spid="70"/>
                                        </p:tgtEl>
                                      </p:cBhvr>
                                    </p:animEffect>
                                  </p:childTnLst>
                                </p:cTn>
                              </p:par>
                            </p:childTnLst>
                          </p:cTn>
                        </p:par>
                        <p:par>
                          <p:cTn id="12" fill="hold" nodeType="afterGroup">
                            <p:stCondLst>
                              <p:cond delay="1500"/>
                            </p:stCondLst>
                            <p:childTnLst>
                              <p:par>
                                <p:cTn id="13" presetID="53" presetClass="entr" presetSubtype="16"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750" fill="hold"/>
                                        <p:tgtEl>
                                          <p:spTgt spid="54"/>
                                        </p:tgtEl>
                                        <p:attrNameLst>
                                          <p:attrName>ppt_w</p:attrName>
                                        </p:attrNameLst>
                                      </p:cBhvr>
                                      <p:tavLst>
                                        <p:tav tm="0">
                                          <p:val>
                                            <p:fltVal val="0"/>
                                          </p:val>
                                        </p:tav>
                                        <p:tav tm="100000">
                                          <p:val>
                                            <p:strVal val="#ppt_w"/>
                                          </p:val>
                                        </p:tav>
                                      </p:tavLst>
                                    </p:anim>
                                    <p:anim calcmode="lin" valueType="num">
                                      <p:cBhvr>
                                        <p:cTn id="16" dur="750" fill="hold"/>
                                        <p:tgtEl>
                                          <p:spTgt spid="54"/>
                                        </p:tgtEl>
                                        <p:attrNameLst>
                                          <p:attrName>ppt_h</p:attrName>
                                        </p:attrNameLst>
                                      </p:cBhvr>
                                      <p:tavLst>
                                        <p:tav tm="0">
                                          <p:val>
                                            <p:fltVal val="0"/>
                                          </p:val>
                                        </p:tav>
                                        <p:tav tm="100000">
                                          <p:val>
                                            <p:strVal val="#ppt_h"/>
                                          </p:val>
                                        </p:tav>
                                      </p:tavLst>
                                    </p:anim>
                                    <p:animEffect transition="in" filter="fade">
                                      <p:cBhvr>
                                        <p:cTn id="17" dur="750"/>
                                        <p:tgtEl>
                                          <p:spTgt spid="54"/>
                                        </p:tgtEl>
                                      </p:cBhvr>
                                    </p:animEffect>
                                  </p:childTnLst>
                                </p:cTn>
                              </p:par>
                            </p:childTnLst>
                          </p:cTn>
                        </p:par>
                        <p:par>
                          <p:cTn id="18" fill="hold" nodeType="afterGroup">
                            <p:stCondLst>
                              <p:cond delay="2250"/>
                            </p:stCondLst>
                            <p:childTnLst>
                              <p:par>
                                <p:cTn id="19" presetID="22" presetClass="entr" presetSubtype="8" fill="hold" nodeType="after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wipe(left)">
                                      <p:cBhvr>
                                        <p:cTn id="21" dur="7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1645706" y="3414584"/>
            <a:ext cx="2935896" cy="589579"/>
            <a:chOff x="1743005" y="2712061"/>
            <a:chExt cx="2935896" cy="589579"/>
          </a:xfrm>
        </p:grpSpPr>
        <p:sp>
          <p:nvSpPr>
            <p:cNvPr id="66" name="Text Placeholder 3"/>
            <p:cNvSpPr txBox="1"/>
            <p:nvPr/>
          </p:nvSpPr>
          <p:spPr>
            <a:xfrm>
              <a:off x="1743005" y="2712061"/>
              <a:ext cx="704878" cy="589579"/>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auto">
                <a:spcBef>
                  <a:spcPct val="20000"/>
                </a:spcBef>
                <a:spcAft>
                  <a:spcPct val="0"/>
                </a:spcAft>
                <a:defRPr/>
              </a:pPr>
              <a:r>
                <a:rPr lang="en-US" sz="3600">
                  <a:solidFill>
                    <a:schemeClr val="accent1"/>
                  </a:solidFill>
                  <a:cs typeface="+mn-ea"/>
                  <a:sym typeface="+mn-lt"/>
                </a:rPr>
                <a:t>01</a:t>
              </a:r>
              <a:endParaRPr lang="en-US" sz="3600">
                <a:solidFill>
                  <a:schemeClr val="accent1"/>
                </a:solidFill>
                <a:cs typeface="+mn-ea"/>
                <a:sym typeface="+mn-lt"/>
              </a:endParaRPr>
            </a:p>
          </p:txBody>
        </p:sp>
        <p:sp>
          <p:nvSpPr>
            <p:cNvPr id="67" name="文本框 58"/>
            <p:cNvSpPr txBox="1"/>
            <p:nvPr/>
          </p:nvSpPr>
          <p:spPr>
            <a:xfrm>
              <a:off x="2447883" y="2870108"/>
              <a:ext cx="2231018" cy="307777"/>
            </a:xfrm>
            <a:prstGeom prst="rect">
              <a:avLst/>
            </a:prstGeom>
            <a:noFill/>
          </p:spPr>
          <p:txBody>
            <a:bodyPr wrap="square">
              <a:spAutoFit/>
            </a:bodyPr>
            <a:lstStyle/>
            <a:p>
              <a:pPr fontAlgn="auto">
                <a:spcBef>
                  <a:spcPct val="0"/>
                </a:spcBef>
                <a:spcAft>
                  <a:spcPct val="0"/>
                </a:spcAft>
                <a:defRPr/>
              </a:pPr>
              <a:r>
                <a:rPr lang="zh-CN" altLang="en-US" sz="1400">
                  <a:solidFill>
                    <a:srgbClr val="929090">
                      <a:lumMod val="10000"/>
                    </a:srgbClr>
                  </a:solidFill>
                  <a:cs typeface="+mn-ea"/>
                  <a:sym typeface="+mn-lt"/>
                </a:rPr>
                <a:t>在这里输入您的文字内容</a:t>
              </a:r>
              <a:endParaRPr lang="zh-CN" altLang="en-US" sz="1400">
                <a:solidFill>
                  <a:srgbClr val="929090">
                    <a:lumMod val="10000"/>
                  </a:srgbClr>
                </a:solidFill>
                <a:cs typeface="+mn-ea"/>
                <a:sym typeface="+mn-lt"/>
              </a:endParaRPr>
            </a:p>
          </p:txBody>
        </p:sp>
      </p:grpSp>
      <p:grpSp>
        <p:nvGrpSpPr>
          <p:cNvPr id="2" name="组合 1"/>
          <p:cNvGrpSpPr/>
          <p:nvPr/>
        </p:nvGrpSpPr>
        <p:grpSpPr>
          <a:xfrm>
            <a:off x="1806964" y="2125041"/>
            <a:ext cx="8584421" cy="663756"/>
            <a:chOff x="1440803" y="1607003"/>
            <a:chExt cx="8584421" cy="663756"/>
          </a:xfrm>
        </p:grpSpPr>
        <p:sp>
          <p:nvSpPr>
            <p:cNvPr id="7" name="矩形 6"/>
            <p:cNvSpPr/>
            <p:nvPr/>
          </p:nvSpPr>
          <p:spPr>
            <a:xfrm>
              <a:off x="4312739" y="1731056"/>
              <a:ext cx="5712485" cy="451406"/>
            </a:xfrm>
            <a:prstGeom prst="rect">
              <a:avLst/>
            </a:prstGeom>
          </p:spPr>
          <p:txBody>
            <a:bodyPr wrap="square">
              <a:spAutoFit/>
            </a:bodyPr>
            <a:lstStyle/>
            <a:p>
              <a:pPr fontAlgn="auto">
                <a:lnSpc>
                  <a:spcPts val="2800"/>
                </a:lnSpc>
                <a:spcBef>
                  <a:spcPct val="0"/>
                </a:spcBef>
                <a:spcAft>
                  <a:spcPct val="0"/>
                </a:spcAft>
                <a:defRPr/>
              </a:pPr>
              <a:r>
                <a:rPr lang="zh-CN" altLang="en-US" sz="2800" b="1">
                  <a:solidFill>
                    <a:srgbClr val="929090">
                      <a:lumMod val="10000"/>
                    </a:srgbClr>
                  </a:solidFill>
                  <a:cs typeface="+mn-ea"/>
                  <a:sym typeface="+mn-lt"/>
                </a:rPr>
                <a:t>党内组织生活需要进一步提高质效</a:t>
              </a:r>
              <a:endParaRPr lang="zh-CN" altLang="en-US" sz="2800" b="1">
                <a:solidFill>
                  <a:srgbClr val="929090">
                    <a:lumMod val="10000"/>
                  </a:srgbClr>
                </a:solidFill>
                <a:cs typeface="+mn-ea"/>
                <a:sym typeface="+mn-lt"/>
              </a:endParaRPr>
            </a:p>
          </p:txBody>
        </p:sp>
        <p:grpSp>
          <p:nvGrpSpPr>
            <p:cNvPr id="20" name="组合 19"/>
            <p:cNvGrpSpPr/>
            <p:nvPr/>
          </p:nvGrpSpPr>
          <p:grpSpPr>
            <a:xfrm>
              <a:off x="1440803" y="1607003"/>
              <a:ext cx="8546804" cy="663756"/>
              <a:chOff x="1440803" y="1607003"/>
              <a:chExt cx="8546804" cy="663756"/>
            </a:xfrm>
          </p:grpSpPr>
          <p:grpSp>
            <p:nvGrpSpPr>
              <p:cNvPr id="21" name="组合 20"/>
              <p:cNvGrpSpPr/>
              <p:nvPr/>
            </p:nvGrpSpPr>
            <p:grpSpPr>
              <a:xfrm>
                <a:off x="1440803" y="1607003"/>
                <a:ext cx="2676465" cy="663756"/>
                <a:chOff x="1969611" y="-204090"/>
                <a:chExt cx="2676465" cy="663756"/>
              </a:xfrm>
            </p:grpSpPr>
            <p:grpSp>
              <p:nvGrpSpPr>
                <p:cNvPr id="23" name="组合 22"/>
                <p:cNvGrpSpPr/>
                <p:nvPr/>
              </p:nvGrpSpPr>
              <p:grpSpPr>
                <a:xfrm>
                  <a:off x="1969611" y="-204090"/>
                  <a:ext cx="2492659" cy="663756"/>
                  <a:chOff x="1208797" y="2345120"/>
                  <a:chExt cx="6546561" cy="663756"/>
                </a:xfrm>
              </p:grpSpPr>
              <p:sp>
                <p:nvSpPr>
                  <p:cNvPr id="25" name="矩形 24"/>
                  <p:cNvSpPr/>
                  <p:nvPr/>
                </p:nvSpPr>
                <p:spPr bwMode="auto">
                  <a:xfrm>
                    <a:off x="1653363" y="2345120"/>
                    <a:ext cx="6101995" cy="663756"/>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6" name="矩形 25"/>
                  <p:cNvSpPr/>
                  <p:nvPr/>
                </p:nvSpPr>
                <p:spPr bwMode="auto">
                  <a:xfrm>
                    <a:off x="1716101" y="2392047"/>
                    <a:ext cx="5967249" cy="551810"/>
                  </a:xfrm>
                  <a:prstGeom prst="rect">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7" name="箭头: V 形 26"/>
                  <p:cNvSpPr/>
                  <p:nvPr/>
                </p:nvSpPr>
                <p:spPr bwMode="auto">
                  <a:xfrm flipH="1">
                    <a:off x="1208797" y="2380555"/>
                    <a:ext cx="432048" cy="567479"/>
                  </a:xfrm>
                  <a:prstGeom prst="chevron">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8" name="TextBox 20"/>
                  <p:cNvSpPr txBox="1"/>
                  <p:nvPr/>
                </p:nvSpPr>
                <p:spPr>
                  <a:xfrm>
                    <a:off x="1938099" y="2533657"/>
                    <a:ext cx="5357041" cy="372218"/>
                  </a:xfrm>
                  <a:prstGeom prst="rect">
                    <a:avLst/>
                  </a:prstGeom>
                  <a:noFill/>
                  <a:effectLst/>
                </p:spPr>
                <p:txBody>
                  <a:bodyPr wrap="square" rtlCol="0">
                    <a:spAutoFit/>
                  </a:bodyPr>
                  <a:lstStyle/>
                  <a:p>
                    <a:pPr defTabSz="1221105" fontAlgn="auto">
                      <a:lnSpc>
                        <a:spcPts val="2100"/>
                      </a:lnSpc>
                      <a:spcBef>
                        <a:spcPct val="0"/>
                      </a:spcBef>
                      <a:spcAft>
                        <a:spcPct val="0"/>
                      </a:spcAft>
                      <a:buClr>
                        <a:srgbClr val="C00000"/>
                      </a:buClr>
                      <a:defRPr/>
                    </a:pPr>
                    <a:r>
                      <a:rPr lang="zh-CN" altLang="en-US" sz="2800" b="1">
                        <a:solidFill>
                          <a:srgbClr val="929090">
                            <a:lumMod val="10000"/>
                          </a:srgbClr>
                        </a:solidFill>
                        <a:cs typeface="+mn-ea"/>
                        <a:sym typeface="+mn-lt"/>
                      </a:rPr>
                      <a:t>第三个问题</a:t>
                    </a:r>
                    <a:endParaRPr lang="zh-CN" altLang="en-US" sz="2800" b="1">
                      <a:solidFill>
                        <a:srgbClr val="929090">
                          <a:lumMod val="10000"/>
                        </a:srgbClr>
                      </a:solidFill>
                      <a:cs typeface="+mn-ea"/>
                      <a:sym typeface="+mn-lt"/>
                    </a:endParaRPr>
                  </a:p>
                </p:txBody>
              </p:sp>
            </p:grpSp>
            <p:sp>
              <p:nvSpPr>
                <p:cNvPr id="24" name="箭头: V 形 23"/>
                <p:cNvSpPr/>
                <p:nvPr/>
              </p:nvSpPr>
              <p:spPr bwMode="auto">
                <a:xfrm>
                  <a:off x="4481570" y="-144734"/>
                  <a:ext cx="164506" cy="567479"/>
                </a:xfrm>
                <a:prstGeom prst="chevron">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22" name="矩形 21"/>
              <p:cNvSpPr/>
              <p:nvPr/>
            </p:nvSpPr>
            <p:spPr bwMode="auto">
              <a:xfrm>
                <a:off x="4131106" y="1614693"/>
                <a:ext cx="5856501" cy="651052"/>
              </a:xfrm>
              <a:prstGeom prst="rect">
                <a:avLst/>
              </a:prstGeom>
              <a:noFill/>
              <a:ln w="19050"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grpSp>
        <p:nvGrpSpPr>
          <p:cNvPr id="31" name="组合 30"/>
          <p:cNvGrpSpPr/>
          <p:nvPr/>
        </p:nvGrpSpPr>
        <p:grpSpPr>
          <a:xfrm>
            <a:off x="1618874" y="4664242"/>
            <a:ext cx="2935896" cy="589579"/>
            <a:chOff x="1743005" y="2712061"/>
            <a:chExt cx="2935896" cy="589579"/>
          </a:xfrm>
        </p:grpSpPr>
        <p:sp>
          <p:nvSpPr>
            <p:cNvPr id="32" name="Text Placeholder 3"/>
            <p:cNvSpPr txBox="1"/>
            <p:nvPr/>
          </p:nvSpPr>
          <p:spPr>
            <a:xfrm>
              <a:off x="1743005" y="2712061"/>
              <a:ext cx="704878" cy="589579"/>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auto">
                <a:spcBef>
                  <a:spcPct val="20000"/>
                </a:spcBef>
                <a:spcAft>
                  <a:spcPct val="0"/>
                </a:spcAft>
                <a:defRPr/>
              </a:pPr>
              <a:r>
                <a:rPr lang="en-US" sz="3600">
                  <a:solidFill>
                    <a:schemeClr val="accent1"/>
                  </a:solidFill>
                  <a:cs typeface="+mn-ea"/>
                  <a:sym typeface="+mn-lt"/>
                </a:rPr>
                <a:t>0</a:t>
              </a:r>
              <a:r>
                <a:rPr lang="en-US" altLang="zh-CN" sz="3600">
                  <a:solidFill>
                    <a:schemeClr val="accent1"/>
                  </a:solidFill>
                  <a:cs typeface="+mn-ea"/>
                  <a:sym typeface="+mn-lt"/>
                </a:rPr>
                <a:t>2</a:t>
              </a:r>
              <a:endParaRPr lang="en-US" sz="3600">
                <a:solidFill>
                  <a:schemeClr val="accent1"/>
                </a:solidFill>
                <a:cs typeface="+mn-ea"/>
                <a:sym typeface="+mn-lt"/>
              </a:endParaRPr>
            </a:p>
          </p:txBody>
        </p:sp>
        <p:sp>
          <p:nvSpPr>
            <p:cNvPr id="33" name="文本框 58"/>
            <p:cNvSpPr txBox="1"/>
            <p:nvPr/>
          </p:nvSpPr>
          <p:spPr>
            <a:xfrm>
              <a:off x="2447883" y="2870108"/>
              <a:ext cx="2231018" cy="307777"/>
            </a:xfrm>
            <a:prstGeom prst="rect">
              <a:avLst/>
            </a:prstGeom>
            <a:noFill/>
          </p:spPr>
          <p:txBody>
            <a:bodyPr wrap="square">
              <a:spAutoFit/>
            </a:bodyPr>
            <a:lstStyle/>
            <a:p>
              <a:pPr fontAlgn="auto">
                <a:spcBef>
                  <a:spcPct val="0"/>
                </a:spcBef>
                <a:spcAft>
                  <a:spcPct val="0"/>
                </a:spcAft>
                <a:defRPr/>
              </a:pPr>
              <a:r>
                <a:rPr lang="zh-CN" altLang="en-US" sz="1400">
                  <a:solidFill>
                    <a:srgbClr val="929090">
                      <a:lumMod val="10000"/>
                    </a:srgbClr>
                  </a:solidFill>
                  <a:cs typeface="+mn-ea"/>
                  <a:sym typeface="+mn-lt"/>
                </a:rPr>
                <a:t>在这里输入您的文字内容</a:t>
              </a:r>
              <a:endParaRPr lang="zh-CN" altLang="en-US" sz="1400">
                <a:solidFill>
                  <a:srgbClr val="929090">
                    <a:lumMod val="10000"/>
                  </a:srgbClr>
                </a:solidFill>
                <a:cs typeface="+mn-ea"/>
                <a:sym typeface="+mn-lt"/>
              </a:endParaRPr>
            </a:p>
          </p:txBody>
        </p:sp>
      </p:grpSp>
      <p:grpSp>
        <p:nvGrpSpPr>
          <p:cNvPr id="34" name="组合 33"/>
          <p:cNvGrpSpPr/>
          <p:nvPr/>
        </p:nvGrpSpPr>
        <p:grpSpPr>
          <a:xfrm>
            <a:off x="4705732" y="3414584"/>
            <a:ext cx="2935896" cy="589579"/>
            <a:chOff x="1743005" y="2712061"/>
            <a:chExt cx="2935896" cy="589579"/>
          </a:xfrm>
        </p:grpSpPr>
        <p:sp>
          <p:nvSpPr>
            <p:cNvPr id="35" name="Text Placeholder 3"/>
            <p:cNvSpPr txBox="1"/>
            <p:nvPr/>
          </p:nvSpPr>
          <p:spPr>
            <a:xfrm>
              <a:off x="1743005" y="2712061"/>
              <a:ext cx="704878" cy="589579"/>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auto">
                <a:spcBef>
                  <a:spcPct val="20000"/>
                </a:spcBef>
                <a:spcAft>
                  <a:spcPct val="0"/>
                </a:spcAft>
                <a:defRPr/>
              </a:pPr>
              <a:r>
                <a:rPr lang="en-US" sz="3600">
                  <a:solidFill>
                    <a:schemeClr val="accent1"/>
                  </a:solidFill>
                  <a:cs typeface="+mn-ea"/>
                  <a:sym typeface="+mn-lt"/>
                </a:rPr>
                <a:t>03</a:t>
              </a:r>
              <a:endParaRPr lang="en-US" sz="3600">
                <a:solidFill>
                  <a:schemeClr val="accent1"/>
                </a:solidFill>
                <a:cs typeface="+mn-ea"/>
                <a:sym typeface="+mn-lt"/>
              </a:endParaRPr>
            </a:p>
          </p:txBody>
        </p:sp>
        <p:sp>
          <p:nvSpPr>
            <p:cNvPr id="36" name="文本框 58"/>
            <p:cNvSpPr txBox="1"/>
            <p:nvPr/>
          </p:nvSpPr>
          <p:spPr>
            <a:xfrm>
              <a:off x="2447883" y="2870108"/>
              <a:ext cx="2231018" cy="307777"/>
            </a:xfrm>
            <a:prstGeom prst="rect">
              <a:avLst/>
            </a:prstGeom>
            <a:noFill/>
          </p:spPr>
          <p:txBody>
            <a:bodyPr wrap="square">
              <a:spAutoFit/>
            </a:bodyPr>
            <a:lstStyle/>
            <a:p>
              <a:pPr fontAlgn="auto">
                <a:spcBef>
                  <a:spcPct val="0"/>
                </a:spcBef>
                <a:spcAft>
                  <a:spcPct val="0"/>
                </a:spcAft>
                <a:defRPr/>
              </a:pPr>
              <a:r>
                <a:rPr lang="zh-CN" altLang="en-US" sz="1400">
                  <a:solidFill>
                    <a:srgbClr val="929090">
                      <a:lumMod val="10000"/>
                    </a:srgbClr>
                  </a:solidFill>
                  <a:cs typeface="+mn-ea"/>
                  <a:sym typeface="+mn-lt"/>
                </a:rPr>
                <a:t>在这里输入您的文字内容</a:t>
              </a:r>
              <a:endParaRPr lang="zh-CN" altLang="en-US" sz="1400">
                <a:solidFill>
                  <a:srgbClr val="929090">
                    <a:lumMod val="10000"/>
                  </a:srgbClr>
                </a:solidFill>
                <a:cs typeface="+mn-ea"/>
                <a:sym typeface="+mn-lt"/>
              </a:endParaRPr>
            </a:p>
          </p:txBody>
        </p:sp>
      </p:grpSp>
      <p:grpSp>
        <p:nvGrpSpPr>
          <p:cNvPr id="37" name="组合 36"/>
          <p:cNvGrpSpPr/>
          <p:nvPr/>
        </p:nvGrpSpPr>
        <p:grpSpPr>
          <a:xfrm>
            <a:off x="4678900" y="4664242"/>
            <a:ext cx="2935896" cy="589579"/>
            <a:chOff x="1743005" y="2712061"/>
            <a:chExt cx="2935896" cy="589579"/>
          </a:xfrm>
        </p:grpSpPr>
        <p:sp>
          <p:nvSpPr>
            <p:cNvPr id="38" name="Text Placeholder 3"/>
            <p:cNvSpPr txBox="1"/>
            <p:nvPr/>
          </p:nvSpPr>
          <p:spPr>
            <a:xfrm>
              <a:off x="1743005" y="2712061"/>
              <a:ext cx="704878" cy="589579"/>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auto">
                <a:spcBef>
                  <a:spcPct val="20000"/>
                </a:spcBef>
                <a:spcAft>
                  <a:spcPct val="0"/>
                </a:spcAft>
                <a:defRPr/>
              </a:pPr>
              <a:r>
                <a:rPr lang="en-US" sz="3600">
                  <a:solidFill>
                    <a:schemeClr val="accent1"/>
                  </a:solidFill>
                  <a:cs typeface="+mn-ea"/>
                  <a:sym typeface="+mn-lt"/>
                </a:rPr>
                <a:t>04</a:t>
              </a:r>
              <a:endParaRPr lang="en-US" sz="3600">
                <a:solidFill>
                  <a:schemeClr val="accent1"/>
                </a:solidFill>
                <a:cs typeface="+mn-ea"/>
                <a:sym typeface="+mn-lt"/>
              </a:endParaRPr>
            </a:p>
          </p:txBody>
        </p:sp>
        <p:sp>
          <p:nvSpPr>
            <p:cNvPr id="39" name="文本框 58"/>
            <p:cNvSpPr txBox="1"/>
            <p:nvPr/>
          </p:nvSpPr>
          <p:spPr>
            <a:xfrm>
              <a:off x="2447883" y="2870108"/>
              <a:ext cx="2231018" cy="307777"/>
            </a:xfrm>
            <a:prstGeom prst="rect">
              <a:avLst/>
            </a:prstGeom>
            <a:noFill/>
          </p:spPr>
          <p:txBody>
            <a:bodyPr wrap="square">
              <a:spAutoFit/>
            </a:bodyPr>
            <a:lstStyle/>
            <a:p>
              <a:pPr fontAlgn="auto">
                <a:spcBef>
                  <a:spcPct val="0"/>
                </a:spcBef>
                <a:spcAft>
                  <a:spcPct val="0"/>
                </a:spcAft>
                <a:defRPr/>
              </a:pPr>
              <a:r>
                <a:rPr lang="zh-CN" altLang="en-US" sz="1400">
                  <a:solidFill>
                    <a:srgbClr val="929090">
                      <a:lumMod val="10000"/>
                    </a:srgbClr>
                  </a:solidFill>
                  <a:cs typeface="+mn-ea"/>
                  <a:sym typeface="+mn-lt"/>
                </a:rPr>
                <a:t>在这里输入您的文字内容</a:t>
              </a:r>
              <a:endParaRPr lang="zh-CN" altLang="en-US" sz="1400">
                <a:solidFill>
                  <a:srgbClr val="929090">
                    <a:lumMod val="10000"/>
                  </a:srgbClr>
                </a:solidFill>
                <a:cs typeface="+mn-ea"/>
                <a:sym typeface="+mn-lt"/>
              </a:endParaRPr>
            </a:p>
          </p:txBody>
        </p:sp>
      </p:grpSp>
      <p:pic>
        <p:nvPicPr>
          <p:cNvPr id="40" name="图片 39" descr="图片包含 游戏机, 热气球, 交通, 飞机&#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699" y="3080972"/>
            <a:ext cx="2228332" cy="2228332"/>
          </a:xfrm>
          <a:prstGeom prst="rect">
            <a:avLst/>
          </a:prstGeom>
        </p:spPr>
      </p:pic>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nodeType="afterGroup">
                            <p:stCondLst>
                              <p:cond delay="75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750"/>
                                        <p:tgtEl>
                                          <p:spTgt spid="8"/>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750"/>
                                        <p:tgtEl>
                                          <p:spTgt spid="31"/>
                                        </p:tgtEl>
                                      </p:cBhvr>
                                    </p:animEffect>
                                  </p:childTnLst>
                                </p:cTn>
                              </p:par>
                            </p:childTnLst>
                          </p:cTn>
                        </p:par>
                        <p:par>
                          <p:cTn id="16" fill="hold" nodeType="afterGroup">
                            <p:stCondLst>
                              <p:cond delay="2250"/>
                            </p:stCondLst>
                            <p:childTnLst>
                              <p:par>
                                <p:cTn id="17" presetID="22" presetClass="entr" presetSubtype="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750"/>
                                        <p:tgtEl>
                                          <p:spTgt spid="34"/>
                                        </p:tgtEl>
                                      </p:cBhvr>
                                    </p:animEffect>
                                  </p:childTnLst>
                                </p:cTn>
                              </p:par>
                            </p:childTnLst>
                          </p:cTn>
                        </p:par>
                        <p:par>
                          <p:cTn id="20" fill="hold" nodeType="afterGroup">
                            <p:stCondLst>
                              <p:cond delay="300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750"/>
                                        <p:tgtEl>
                                          <p:spTgt spid="37"/>
                                        </p:tgtEl>
                                      </p:cBhvr>
                                    </p:animEffect>
                                  </p:childTnLst>
                                </p:cTn>
                              </p:par>
                            </p:childTnLst>
                          </p:cTn>
                        </p:par>
                        <p:par>
                          <p:cTn id="24" fill="hold" nodeType="afterGroup">
                            <p:stCondLst>
                              <p:cond delay="3750"/>
                            </p:stCondLst>
                            <p:childTnLst>
                              <p:par>
                                <p:cTn id="25" presetID="42" presetClass="entr" presetSubtype="0"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750"/>
                                        <p:tgtEl>
                                          <p:spTgt spid="40"/>
                                        </p:tgtEl>
                                      </p:cBhvr>
                                    </p:animEffect>
                                    <p:anim calcmode="lin" valueType="num">
                                      <p:cBhvr>
                                        <p:cTn id="28" dur="750" fill="hold"/>
                                        <p:tgtEl>
                                          <p:spTgt spid="40"/>
                                        </p:tgtEl>
                                        <p:attrNameLst>
                                          <p:attrName>ppt_x</p:attrName>
                                        </p:attrNameLst>
                                      </p:cBhvr>
                                      <p:tavLst>
                                        <p:tav tm="0">
                                          <p:val>
                                            <p:strVal val="#ppt_x"/>
                                          </p:val>
                                        </p:tav>
                                        <p:tav tm="100000">
                                          <p:val>
                                            <p:strVal val="#ppt_x"/>
                                          </p:val>
                                        </p:tav>
                                      </p:tavLst>
                                    </p:anim>
                                    <p:anim calcmode="lin" valueType="num">
                                      <p:cBhvr>
                                        <p:cTn id="29" dur="7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bwMode="auto">
          <a:xfrm>
            <a:off x="0" y="2861150"/>
            <a:ext cx="12198350" cy="3996850"/>
          </a:xfrm>
          <a:prstGeom prst="rect">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字体视界-NEW魏碑体" panose="02010601030101010101" pitchFamily="2" charset="-122"/>
              <a:ea typeface="字体视界-NEW魏碑体" panose="02010601030101010101" pitchFamily="2" charset="-122"/>
            </a:endParaRPr>
          </a:p>
        </p:txBody>
      </p:sp>
      <p:sp>
        <p:nvSpPr>
          <p:cNvPr id="3" name="文本框 1"/>
          <p:cNvSpPr>
            <a:spLocks noChangeArrowheads="1"/>
          </p:cNvSpPr>
          <p:nvPr/>
        </p:nvSpPr>
        <p:spPr bwMode="auto">
          <a:xfrm>
            <a:off x="1691001" y="3524250"/>
            <a:ext cx="88163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fontAlgn="base">
              <a:spcBef>
                <a:spcPct val="0"/>
              </a:spcBef>
              <a:spcAft>
                <a:spcPct val="0"/>
              </a:spcAft>
              <a:defRPr/>
            </a:pPr>
            <a:r>
              <a:rPr lang="en-US" altLang="zh-CN" sz="7200" b="1">
                <a:solidFill>
                  <a:schemeClr val="accent3"/>
                </a:solidFill>
                <a:latin typeface="字体视界-NEW魏碑体" panose="02010601030101010101" pitchFamily="2" charset="-122"/>
                <a:ea typeface="字体视界-NEW魏碑体" panose="02010601030101010101" pitchFamily="2" charset="-122"/>
                <a:cs typeface="+mn-ea"/>
                <a:sym typeface="+mn-lt"/>
              </a:rPr>
              <a:t>2020</a:t>
            </a:r>
            <a:r>
              <a:rPr lang="zh-CN" altLang="en-US" sz="7200" b="1">
                <a:solidFill>
                  <a:schemeClr val="accent3"/>
                </a:solidFill>
                <a:latin typeface="字体视界-NEW魏碑体" panose="02010601030101010101" pitchFamily="2" charset="-122"/>
                <a:ea typeface="字体视界-NEW魏碑体" panose="02010601030101010101" pitchFamily="2" charset="-122"/>
                <a:cs typeface="+mn-ea"/>
                <a:sym typeface="+mn-lt"/>
              </a:rPr>
              <a:t>年工作完成情况</a:t>
            </a:r>
            <a:endParaRPr lang="zh-CN" altLang="en-US" sz="7200" b="1">
              <a:solidFill>
                <a:schemeClr val="accent3"/>
              </a:solidFill>
              <a:latin typeface="字体视界-NEW魏碑体" panose="02010601030101010101" pitchFamily="2" charset="-122"/>
              <a:ea typeface="字体视界-NEW魏碑体" panose="02010601030101010101" pitchFamily="2" charset="-122"/>
              <a:cs typeface="+mn-ea"/>
              <a:sym typeface="+mn-lt"/>
            </a:endParaRPr>
          </a:p>
        </p:txBody>
      </p:sp>
      <p:sp>
        <p:nvSpPr>
          <p:cNvPr id="4" name="TextBox 10"/>
          <p:cNvSpPr txBox="1"/>
          <p:nvPr/>
        </p:nvSpPr>
        <p:spPr>
          <a:xfrm>
            <a:off x="3888474" y="1500702"/>
            <a:ext cx="4421403" cy="1200329"/>
          </a:xfrm>
          <a:prstGeom prst="rect">
            <a:avLst/>
          </a:prstGeom>
          <a:noFill/>
        </p:spPr>
        <p:txBody>
          <a:bodyPr wrap="none" rtlCol="0">
            <a:spAutoFit/>
          </a:bodyPr>
          <a:lstStyle/>
          <a:p>
            <a:pPr algn="ctr" defTabSz="1217930" fontAlgn="auto">
              <a:spcBef>
                <a:spcPct val="0"/>
              </a:spcBef>
              <a:spcAft>
                <a:spcPct val="0"/>
              </a:spcAft>
              <a:defRPr/>
            </a:pPr>
            <a:r>
              <a:rPr lang="en-US" altLang="zh-CN" sz="7200" b="1">
                <a:solidFill>
                  <a:srgbClr val="BF0101"/>
                </a:solidFill>
                <a:latin typeface="字体视界-NEW魏碑体" panose="02010601030101010101" pitchFamily="2" charset="-122"/>
                <a:ea typeface="字体视界-NEW魏碑体" panose="02010601030101010101" pitchFamily="2" charset="-122"/>
                <a:cs typeface="+mn-ea"/>
                <a:sym typeface="+mn-lt"/>
              </a:rPr>
              <a:t>&lt;</a:t>
            </a:r>
            <a:r>
              <a:rPr lang="zh-CN" altLang="en-US" sz="7200" b="1">
                <a:solidFill>
                  <a:srgbClr val="BF0101"/>
                </a:solidFill>
                <a:latin typeface="字体视界-NEW魏碑体" panose="02010601030101010101" pitchFamily="2" charset="-122"/>
                <a:ea typeface="字体视界-NEW魏碑体" panose="02010601030101010101" pitchFamily="2" charset="-122"/>
                <a:cs typeface="+mn-ea"/>
                <a:sym typeface="+mn-lt"/>
              </a:rPr>
              <a:t>第</a:t>
            </a:r>
            <a:r>
              <a:rPr lang="en-US" altLang="zh-CN" sz="7200" b="1">
                <a:solidFill>
                  <a:srgbClr val="BF0101"/>
                </a:solidFill>
                <a:latin typeface="字体视界-NEW魏碑体" panose="02010601030101010101" pitchFamily="2" charset="-122"/>
                <a:ea typeface="字体视界-NEW魏碑体" panose="02010601030101010101" pitchFamily="2" charset="-122"/>
                <a:cs typeface="+mn-ea"/>
                <a:sym typeface="+mn-lt"/>
              </a:rPr>
              <a:t>01</a:t>
            </a:r>
            <a:r>
              <a:rPr lang="zh-CN" altLang="en-US" sz="7200" b="1">
                <a:solidFill>
                  <a:srgbClr val="BF0101"/>
                </a:solidFill>
                <a:latin typeface="字体视界-NEW魏碑体" panose="02010601030101010101" pitchFamily="2" charset="-122"/>
                <a:ea typeface="字体视界-NEW魏碑体" panose="02010601030101010101" pitchFamily="2" charset="-122"/>
                <a:cs typeface="+mn-ea"/>
                <a:sym typeface="+mn-lt"/>
              </a:rPr>
              <a:t>部分</a:t>
            </a:r>
            <a:r>
              <a:rPr lang="en-US" altLang="zh-CN" sz="7200" b="1">
                <a:solidFill>
                  <a:srgbClr val="BF0101"/>
                </a:solidFill>
                <a:latin typeface="字体视界-NEW魏碑体" panose="02010601030101010101" pitchFamily="2" charset="-122"/>
                <a:ea typeface="字体视界-NEW魏碑体" panose="02010601030101010101" pitchFamily="2" charset="-122"/>
                <a:cs typeface="+mn-ea"/>
                <a:sym typeface="+mn-lt"/>
              </a:rPr>
              <a:t>&gt;</a:t>
            </a:r>
            <a:endParaRPr lang="zh-CN" altLang="en-US" sz="6000" b="1">
              <a:solidFill>
                <a:srgbClr val="BF0101"/>
              </a:solidFill>
              <a:latin typeface="字体视界-NEW魏碑体" panose="02010601030101010101" pitchFamily="2" charset="-122"/>
              <a:ea typeface="字体视界-NEW魏碑体" panose="02010601030101010101" pitchFamily="2" charset="-122"/>
              <a:cs typeface="+mn-ea"/>
              <a:sym typeface="+mn-lt"/>
            </a:endParaRPr>
          </a:p>
        </p:txBody>
      </p:sp>
      <p:grpSp>
        <p:nvGrpSpPr>
          <p:cNvPr id="5" name="组合 4"/>
          <p:cNvGrpSpPr/>
          <p:nvPr/>
        </p:nvGrpSpPr>
        <p:grpSpPr>
          <a:xfrm>
            <a:off x="4971817" y="692696"/>
            <a:ext cx="2254717" cy="647887"/>
            <a:chOff x="3965502" y="1879809"/>
            <a:chExt cx="1193100" cy="342834"/>
          </a:xfrm>
          <a:solidFill>
            <a:srgbClr val="C00000"/>
          </a:solidFill>
        </p:grpSpPr>
        <p:sp>
          <p:nvSpPr>
            <p:cNvPr id="6" name="PA-dark-star-shape_15445"/>
            <p:cNvSpPr>
              <a:spLocks noChangeAspect="1"/>
            </p:cNvSpPr>
            <p:nvPr>
              <p:custDataLst>
                <p:tags r:id="rId2"/>
              </p:custDataLst>
            </p:nvPr>
          </p:nvSpPr>
          <p:spPr bwMode="auto">
            <a:xfrm>
              <a:off x="4391609" y="1879809"/>
              <a:ext cx="360781" cy="342834"/>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7" name="PA-dark-star-shape_15445"/>
            <p:cNvSpPr>
              <a:spLocks noChangeAspect="1"/>
            </p:cNvSpPr>
            <p:nvPr>
              <p:custDataLst>
                <p:tags r:id="rId3"/>
              </p:custDataLst>
            </p:nvPr>
          </p:nvSpPr>
          <p:spPr bwMode="auto">
            <a:xfrm>
              <a:off x="4771621" y="1951407"/>
              <a:ext cx="210089" cy="199638"/>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8" name="PA-dark-star-shape_15445"/>
            <p:cNvSpPr>
              <a:spLocks noChangeAspect="1"/>
            </p:cNvSpPr>
            <p:nvPr>
              <p:custDataLst>
                <p:tags r:id="rId4"/>
              </p:custDataLst>
            </p:nvPr>
          </p:nvSpPr>
          <p:spPr bwMode="auto">
            <a:xfrm>
              <a:off x="4161559" y="1951407"/>
              <a:ext cx="210089" cy="199638"/>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9" name="PA-dark-star-shape_15445"/>
            <p:cNvSpPr>
              <a:spLocks noChangeAspect="1"/>
            </p:cNvSpPr>
            <p:nvPr>
              <p:custDataLst>
                <p:tags r:id="rId5"/>
              </p:custDataLst>
            </p:nvPr>
          </p:nvSpPr>
          <p:spPr bwMode="auto">
            <a:xfrm>
              <a:off x="3965502" y="1993883"/>
              <a:ext cx="120690" cy="114687"/>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10" name="PA-dark-star-shape_15445"/>
            <p:cNvSpPr>
              <a:spLocks noChangeAspect="1"/>
            </p:cNvSpPr>
            <p:nvPr>
              <p:custDataLst>
                <p:tags r:id="rId6"/>
              </p:custDataLst>
            </p:nvPr>
          </p:nvSpPr>
          <p:spPr bwMode="auto">
            <a:xfrm>
              <a:off x="5037912" y="1993883"/>
              <a:ext cx="120690" cy="114687"/>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grpSp>
    </p:spTree>
  </p:cSld>
  <p:clrMapOvr>
    <a:masterClrMapping/>
  </p:clrMapOvr>
  <mc:AlternateContent>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nodeType="afterGroup">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nodeType="afterGroup">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750"/>
                                        <p:tgtEl>
                                          <p:spTgt spid="4"/>
                                        </p:tgtEl>
                                      </p:cBhvr>
                                    </p:animEffect>
                                  </p:childTnLst>
                                </p:cTn>
                              </p:par>
                            </p:childTnLst>
                          </p:cTn>
                        </p:par>
                        <p:par>
                          <p:cTn id="16" fill="hold" nodeType="afterGroup">
                            <p:stCondLst>
                              <p:cond delay="2250"/>
                            </p:stCondLst>
                            <p:childTnLst>
                              <p:par>
                                <p:cTn id="17" presetID="16" presetClass="entr" presetSubtype="2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2122995" y="1607003"/>
            <a:ext cx="7952360" cy="663756"/>
            <a:chOff x="1440803" y="1607003"/>
            <a:chExt cx="7952360" cy="663756"/>
          </a:xfrm>
        </p:grpSpPr>
        <p:sp>
          <p:nvSpPr>
            <p:cNvPr id="7" name="矩形 6"/>
            <p:cNvSpPr/>
            <p:nvPr/>
          </p:nvSpPr>
          <p:spPr>
            <a:xfrm>
              <a:off x="4468416" y="1749701"/>
              <a:ext cx="4511080" cy="451406"/>
            </a:xfrm>
            <a:prstGeom prst="rect">
              <a:avLst/>
            </a:prstGeom>
          </p:spPr>
          <p:txBody>
            <a:bodyPr wrap="square">
              <a:spAutoFit/>
            </a:bodyPr>
            <a:lstStyle/>
            <a:p>
              <a:pPr fontAlgn="auto">
                <a:lnSpc>
                  <a:spcPts val="2800"/>
                </a:lnSpc>
                <a:spcBef>
                  <a:spcPct val="0"/>
                </a:spcBef>
                <a:spcAft>
                  <a:spcPct val="0"/>
                </a:spcAft>
                <a:defRPr/>
              </a:pPr>
              <a:r>
                <a:rPr lang="zh-CN" altLang="en-US" sz="2800" b="1">
                  <a:solidFill>
                    <a:srgbClr val="929090">
                      <a:lumMod val="10000"/>
                    </a:srgbClr>
                  </a:solidFill>
                  <a:cs typeface="+mn-ea"/>
                  <a:sym typeface="+mn-lt"/>
                </a:rPr>
                <a:t>党务工作人员力量力量薄弱</a:t>
              </a:r>
              <a:endParaRPr lang="zh-CN" altLang="en-US" sz="2800" b="1">
                <a:solidFill>
                  <a:srgbClr val="929090">
                    <a:lumMod val="10000"/>
                  </a:srgbClr>
                </a:solidFill>
                <a:cs typeface="+mn-ea"/>
                <a:sym typeface="+mn-lt"/>
              </a:endParaRPr>
            </a:p>
          </p:txBody>
        </p:sp>
        <p:grpSp>
          <p:nvGrpSpPr>
            <p:cNvPr id="22" name="组合 21"/>
            <p:cNvGrpSpPr/>
            <p:nvPr/>
          </p:nvGrpSpPr>
          <p:grpSpPr>
            <a:xfrm>
              <a:off x="1440803" y="1607003"/>
              <a:ext cx="7952360" cy="663756"/>
              <a:chOff x="1440803" y="1607003"/>
              <a:chExt cx="7952360" cy="663756"/>
            </a:xfrm>
          </p:grpSpPr>
          <p:grpSp>
            <p:nvGrpSpPr>
              <p:cNvPr id="23" name="组合 22"/>
              <p:cNvGrpSpPr/>
              <p:nvPr/>
            </p:nvGrpSpPr>
            <p:grpSpPr>
              <a:xfrm>
                <a:off x="1440803" y="1607003"/>
                <a:ext cx="2676465" cy="663756"/>
                <a:chOff x="1969611" y="-204090"/>
                <a:chExt cx="2676465" cy="663756"/>
              </a:xfrm>
            </p:grpSpPr>
            <p:grpSp>
              <p:nvGrpSpPr>
                <p:cNvPr id="25" name="组合 24"/>
                <p:cNvGrpSpPr/>
                <p:nvPr/>
              </p:nvGrpSpPr>
              <p:grpSpPr>
                <a:xfrm>
                  <a:off x="1969611" y="-204090"/>
                  <a:ext cx="2492659" cy="663756"/>
                  <a:chOff x="1208797" y="2345120"/>
                  <a:chExt cx="6546561" cy="663756"/>
                </a:xfrm>
              </p:grpSpPr>
              <p:sp>
                <p:nvSpPr>
                  <p:cNvPr id="27" name="矩形 26"/>
                  <p:cNvSpPr/>
                  <p:nvPr/>
                </p:nvSpPr>
                <p:spPr bwMode="auto">
                  <a:xfrm>
                    <a:off x="1653363" y="2345120"/>
                    <a:ext cx="6101995" cy="663756"/>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8" name="矩形 27"/>
                  <p:cNvSpPr/>
                  <p:nvPr/>
                </p:nvSpPr>
                <p:spPr bwMode="auto">
                  <a:xfrm>
                    <a:off x="1716101" y="2392047"/>
                    <a:ext cx="5967249" cy="551810"/>
                  </a:xfrm>
                  <a:prstGeom prst="rect">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9" name="箭头: V 形 28"/>
                  <p:cNvSpPr/>
                  <p:nvPr/>
                </p:nvSpPr>
                <p:spPr bwMode="auto">
                  <a:xfrm flipH="1">
                    <a:off x="1208797" y="2380555"/>
                    <a:ext cx="432048" cy="567479"/>
                  </a:xfrm>
                  <a:prstGeom prst="chevron">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0" name="TextBox 20"/>
                  <p:cNvSpPr txBox="1"/>
                  <p:nvPr/>
                </p:nvSpPr>
                <p:spPr>
                  <a:xfrm>
                    <a:off x="1938099" y="2533657"/>
                    <a:ext cx="5357041" cy="372218"/>
                  </a:xfrm>
                  <a:prstGeom prst="rect">
                    <a:avLst/>
                  </a:prstGeom>
                  <a:noFill/>
                  <a:effectLst/>
                </p:spPr>
                <p:txBody>
                  <a:bodyPr wrap="square" rtlCol="0">
                    <a:spAutoFit/>
                  </a:bodyPr>
                  <a:lstStyle/>
                  <a:p>
                    <a:pPr defTabSz="1221105" fontAlgn="auto">
                      <a:lnSpc>
                        <a:spcPts val="2100"/>
                      </a:lnSpc>
                      <a:spcBef>
                        <a:spcPct val="0"/>
                      </a:spcBef>
                      <a:spcAft>
                        <a:spcPct val="0"/>
                      </a:spcAft>
                      <a:buClr>
                        <a:srgbClr val="C00000"/>
                      </a:buClr>
                      <a:defRPr/>
                    </a:pPr>
                    <a:r>
                      <a:rPr lang="zh-CN" altLang="en-US" sz="2800" b="1">
                        <a:solidFill>
                          <a:srgbClr val="929090">
                            <a:lumMod val="10000"/>
                          </a:srgbClr>
                        </a:solidFill>
                        <a:cs typeface="+mn-ea"/>
                        <a:sym typeface="+mn-lt"/>
                      </a:rPr>
                      <a:t>第四个问题</a:t>
                    </a:r>
                    <a:endParaRPr lang="zh-CN" altLang="en-US" sz="2800" b="1">
                      <a:solidFill>
                        <a:srgbClr val="929090">
                          <a:lumMod val="10000"/>
                        </a:srgbClr>
                      </a:solidFill>
                      <a:cs typeface="+mn-ea"/>
                      <a:sym typeface="+mn-lt"/>
                    </a:endParaRPr>
                  </a:p>
                </p:txBody>
              </p:sp>
            </p:grpSp>
            <p:sp>
              <p:nvSpPr>
                <p:cNvPr id="26" name="箭头: V 形 25"/>
                <p:cNvSpPr/>
                <p:nvPr/>
              </p:nvSpPr>
              <p:spPr bwMode="auto">
                <a:xfrm>
                  <a:off x="4481570" y="-144734"/>
                  <a:ext cx="164506" cy="567479"/>
                </a:xfrm>
                <a:prstGeom prst="chevron">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24" name="矩形 23"/>
              <p:cNvSpPr/>
              <p:nvPr/>
            </p:nvSpPr>
            <p:spPr bwMode="auto">
              <a:xfrm>
                <a:off x="4131106" y="1614693"/>
                <a:ext cx="5262057" cy="651052"/>
              </a:xfrm>
              <a:prstGeom prst="rect">
                <a:avLst/>
              </a:prstGeom>
              <a:noFill/>
              <a:ln w="19050"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grpSp>
        <p:nvGrpSpPr>
          <p:cNvPr id="37" name="组合 36"/>
          <p:cNvGrpSpPr/>
          <p:nvPr/>
        </p:nvGrpSpPr>
        <p:grpSpPr>
          <a:xfrm>
            <a:off x="3935561" y="2633345"/>
            <a:ext cx="4327229" cy="515085"/>
            <a:chOff x="3946438" y="2633345"/>
            <a:chExt cx="4327229" cy="515085"/>
          </a:xfrm>
        </p:grpSpPr>
        <p:sp>
          <p:nvSpPr>
            <p:cNvPr id="21" name="矩形 20"/>
            <p:cNvSpPr/>
            <p:nvPr/>
          </p:nvSpPr>
          <p:spPr>
            <a:xfrm>
              <a:off x="4429584" y="2633345"/>
              <a:ext cx="3422732" cy="400110"/>
            </a:xfrm>
            <a:prstGeom prst="rect">
              <a:avLst/>
            </a:prstGeom>
          </p:spPr>
          <p:txBody>
            <a:bodyPr wrap="none">
              <a:spAutoFit/>
            </a:bodyPr>
            <a:lstStyle/>
            <a:p>
              <a:pPr fontAlgn="auto">
                <a:spcBef>
                  <a:spcPct val="0"/>
                </a:spcBef>
                <a:spcAft>
                  <a:spcPct val="0"/>
                </a:spcAft>
                <a:defRPr/>
              </a:pPr>
              <a:r>
                <a:rPr lang="zh-CN" altLang="en-US" sz="2000" b="1" kern="0">
                  <a:solidFill>
                    <a:schemeClr val="accent1"/>
                  </a:solidFill>
                  <a:cs typeface="+mn-ea"/>
                  <a:sym typeface="+mn-lt"/>
                </a:rPr>
                <a:t>培训偏少 </a:t>
              </a:r>
              <a:r>
                <a:rPr lang="en-US" altLang="zh-CN" sz="2000" b="1" kern="0">
                  <a:solidFill>
                    <a:schemeClr val="accent1"/>
                  </a:solidFill>
                  <a:cs typeface="+mn-ea"/>
                  <a:sym typeface="+mn-lt"/>
                </a:rPr>
                <a:t>/</a:t>
              </a:r>
              <a:r>
                <a:rPr lang="zh-CN" altLang="en-US" sz="2000" b="1" kern="0">
                  <a:solidFill>
                    <a:schemeClr val="accent1"/>
                  </a:solidFill>
                  <a:cs typeface="+mn-ea"/>
                  <a:sym typeface="+mn-lt"/>
                </a:rPr>
                <a:t>党建工作能力不足</a:t>
              </a:r>
              <a:endParaRPr lang="zh-CN" altLang="en-US" sz="2000" b="1" kern="0">
                <a:solidFill>
                  <a:schemeClr val="accent1"/>
                </a:solidFill>
                <a:cs typeface="+mn-ea"/>
                <a:sym typeface="+mn-lt"/>
              </a:endParaRPr>
            </a:p>
          </p:txBody>
        </p:sp>
        <p:cxnSp>
          <p:nvCxnSpPr>
            <p:cNvPr id="34" name="直接连接符 33"/>
            <p:cNvCxnSpPr/>
            <p:nvPr/>
          </p:nvCxnSpPr>
          <p:spPr bwMode="auto">
            <a:xfrm flipV="1">
              <a:off x="4032463" y="3140968"/>
              <a:ext cx="4128309" cy="7462"/>
            </a:xfrm>
            <a:prstGeom prst="line">
              <a:avLst/>
            </a:prstGeom>
            <a:solidFill>
              <a:schemeClr val="accent1"/>
            </a:solidFill>
            <a:ln w="19050" cap="flat" cmpd="sng" algn="ctr">
              <a:solidFill>
                <a:schemeClr val="accent1"/>
              </a:solidFill>
              <a:prstDash val="solid"/>
              <a:round/>
              <a:headEnd type="none" w="med" len="med"/>
              <a:tailEnd type="none" w="med" len="med"/>
            </a:ln>
          </p:spPr>
        </p:cxnSp>
        <p:sp>
          <p:nvSpPr>
            <p:cNvPr id="36" name="星形: 六角 35"/>
            <p:cNvSpPr/>
            <p:nvPr/>
          </p:nvSpPr>
          <p:spPr bwMode="auto">
            <a:xfrm>
              <a:off x="3946438" y="2699527"/>
              <a:ext cx="341660" cy="307568"/>
            </a:xfrm>
            <a:prstGeom prst="star6">
              <a:avLst>
                <a:gd name="adj" fmla="val 31547"/>
                <a:gd name="hf" fmla="val 115470"/>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8" name="星形: 六角 37"/>
            <p:cNvSpPr/>
            <p:nvPr/>
          </p:nvSpPr>
          <p:spPr bwMode="auto">
            <a:xfrm>
              <a:off x="7932007" y="2699527"/>
              <a:ext cx="341660" cy="307568"/>
            </a:xfrm>
            <a:prstGeom prst="star6">
              <a:avLst>
                <a:gd name="adj" fmla="val 31547"/>
                <a:gd name="hf" fmla="val 115470"/>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39" name="组合 38"/>
          <p:cNvGrpSpPr/>
          <p:nvPr/>
        </p:nvGrpSpPr>
        <p:grpSpPr>
          <a:xfrm>
            <a:off x="1295236" y="3472785"/>
            <a:ext cx="7660503" cy="982641"/>
            <a:chOff x="1295236" y="3472785"/>
            <a:chExt cx="7660503" cy="982641"/>
          </a:xfrm>
        </p:grpSpPr>
        <p:grpSp>
          <p:nvGrpSpPr>
            <p:cNvPr id="32" name="组合 31"/>
            <p:cNvGrpSpPr/>
            <p:nvPr/>
          </p:nvGrpSpPr>
          <p:grpSpPr>
            <a:xfrm>
              <a:off x="1295236" y="3472785"/>
              <a:ext cx="7660503" cy="982641"/>
              <a:chOff x="1318993" y="3268952"/>
              <a:chExt cx="7660503" cy="982641"/>
            </a:xfrm>
          </p:grpSpPr>
          <p:sp>
            <p:nvSpPr>
              <p:cNvPr id="14" name="圆角矩形 18"/>
              <p:cNvSpPr/>
              <p:nvPr/>
            </p:nvSpPr>
            <p:spPr>
              <a:xfrm>
                <a:off x="1318993" y="3612502"/>
                <a:ext cx="1539822" cy="36848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defRPr/>
                </a:pPr>
                <a:r>
                  <a:rPr lang="zh-CN" altLang="en-US" sz="2000" b="1">
                    <a:solidFill>
                      <a:prstClr val="white"/>
                    </a:solidFill>
                    <a:cs typeface="+mn-ea"/>
                    <a:sym typeface="+mn-lt"/>
                  </a:rPr>
                  <a:t>一方面</a:t>
                </a:r>
                <a:endParaRPr lang="zh-CN" altLang="en-US" sz="2000" b="1">
                  <a:solidFill>
                    <a:prstClr val="white"/>
                  </a:solidFill>
                  <a:cs typeface="+mn-ea"/>
                  <a:sym typeface="+mn-lt"/>
                </a:endParaRPr>
              </a:p>
            </p:txBody>
          </p:sp>
          <p:sp>
            <p:nvSpPr>
              <p:cNvPr id="17" name="TextBox 42"/>
              <p:cNvSpPr txBox="1">
                <a:spLocks noChangeArrowheads="1"/>
              </p:cNvSpPr>
              <p:nvPr/>
            </p:nvSpPr>
            <p:spPr bwMode="auto">
              <a:xfrm>
                <a:off x="2959180" y="3268952"/>
                <a:ext cx="6020316" cy="98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algn="just" fontAlgn="auto">
                  <a:lnSpc>
                    <a:spcPts val="2400"/>
                  </a:lnSpc>
                  <a:spcBef>
                    <a:spcPct val="0"/>
                  </a:spcBef>
                  <a:spcAft>
                    <a:spcPct val="0"/>
                  </a:spcAft>
                  <a:buNone/>
                  <a:defRPr/>
                </a:pPr>
                <a:r>
                  <a:rPr lang="zh-CN" altLang="en-US" sz="1400">
                    <a:solidFill>
                      <a:srgbClr val="929090">
                        <a:lumMod val="10000"/>
                      </a:srgbClr>
                    </a:solidFill>
                    <a:ea typeface="宋体" panose="02010600030101010101" pitchFamily="2" charset="-122"/>
                    <a:cs typeface="+mn-ea"/>
                    <a:sym typeface="+mn-lt"/>
                  </a:rPr>
                  <a:t>党建工作的要求越来越高，标准越来越严，工作量越来越多，但绝大多数党支部没有专职党务工作者，一般都是兼职，从客观上讲确实存在“小马拉大车”的问题，党务工作者的积极性也有待提高</a:t>
                </a:r>
                <a:r>
                  <a:rPr lang="zh-CN" altLang="en-US" sz="1400">
                    <a:solidFill>
                      <a:srgbClr val="929090">
                        <a:lumMod val="25000"/>
                      </a:srgbClr>
                    </a:solidFill>
                    <a:latin typeface="+mn-lt"/>
                    <a:ea typeface="+mn-ea"/>
                    <a:cs typeface="+mn-ea"/>
                    <a:sym typeface="+mn-lt"/>
                  </a:rPr>
                  <a:t>；</a:t>
                </a:r>
                <a:endParaRPr lang="zh-CN" altLang="en-US" sz="1400">
                  <a:solidFill>
                    <a:srgbClr val="929090">
                      <a:lumMod val="25000"/>
                    </a:srgbClr>
                  </a:solidFill>
                  <a:latin typeface="+mn-lt"/>
                  <a:ea typeface="+mn-ea"/>
                  <a:cs typeface="+mn-ea"/>
                  <a:sym typeface="+mn-lt"/>
                </a:endParaRPr>
              </a:p>
            </p:txBody>
          </p:sp>
        </p:grpSp>
        <p:sp>
          <p:nvSpPr>
            <p:cNvPr id="40" name="星形: 六角 39"/>
            <p:cNvSpPr/>
            <p:nvPr/>
          </p:nvSpPr>
          <p:spPr bwMode="auto">
            <a:xfrm>
              <a:off x="1894317" y="3504590"/>
              <a:ext cx="341660" cy="307568"/>
            </a:xfrm>
            <a:prstGeom prst="star6">
              <a:avLst>
                <a:gd name="adj" fmla="val 31547"/>
                <a:gd name="hf" fmla="val 115470"/>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42" name="组合 41"/>
          <p:cNvGrpSpPr/>
          <p:nvPr/>
        </p:nvGrpSpPr>
        <p:grpSpPr>
          <a:xfrm>
            <a:off x="1268615" y="4828137"/>
            <a:ext cx="7687124" cy="980191"/>
            <a:chOff x="1268615" y="4892205"/>
            <a:chExt cx="7687124" cy="980191"/>
          </a:xfrm>
        </p:grpSpPr>
        <p:grpSp>
          <p:nvGrpSpPr>
            <p:cNvPr id="31" name="组合 30"/>
            <p:cNvGrpSpPr/>
            <p:nvPr/>
          </p:nvGrpSpPr>
          <p:grpSpPr>
            <a:xfrm>
              <a:off x="1268615" y="4894756"/>
              <a:ext cx="7687124" cy="977640"/>
              <a:chOff x="1292372" y="4281749"/>
              <a:chExt cx="7687124" cy="977640"/>
            </a:xfrm>
          </p:grpSpPr>
          <p:sp>
            <p:nvSpPr>
              <p:cNvPr id="15" name="圆角矩形 21"/>
              <p:cNvSpPr/>
              <p:nvPr/>
            </p:nvSpPr>
            <p:spPr>
              <a:xfrm>
                <a:off x="1292372" y="4586325"/>
                <a:ext cx="1566443" cy="368489"/>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defRPr/>
                </a:pPr>
                <a:r>
                  <a:rPr lang="zh-CN" altLang="en-US" sz="2000" b="1">
                    <a:solidFill>
                      <a:prstClr val="white"/>
                    </a:solidFill>
                    <a:cs typeface="+mn-ea"/>
                    <a:sym typeface="+mn-lt"/>
                  </a:rPr>
                  <a:t>另一方面</a:t>
                </a:r>
                <a:endParaRPr lang="zh-CN" altLang="en-US" sz="2000" b="1">
                  <a:solidFill>
                    <a:prstClr val="white"/>
                  </a:solidFill>
                  <a:cs typeface="+mn-ea"/>
                  <a:sym typeface="+mn-lt"/>
                </a:endParaRPr>
              </a:p>
            </p:txBody>
          </p:sp>
          <p:sp>
            <p:nvSpPr>
              <p:cNvPr id="16" name="TextBox 42"/>
              <p:cNvSpPr txBox="1">
                <a:spLocks noChangeArrowheads="1"/>
              </p:cNvSpPr>
              <p:nvPr/>
            </p:nvSpPr>
            <p:spPr bwMode="auto">
              <a:xfrm>
                <a:off x="2959180" y="4281749"/>
                <a:ext cx="6020316" cy="97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itchFamily="49" charset="-122"/>
                    <a:cs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itchFamily="49" charset="-122"/>
                  </a:defRPr>
                </a:lvl9pPr>
              </a:lstStyle>
              <a:p>
                <a:pPr algn="just" fontAlgn="auto">
                  <a:lnSpc>
                    <a:spcPts val="2400"/>
                  </a:lnSpc>
                  <a:spcBef>
                    <a:spcPct val="0"/>
                  </a:spcBef>
                  <a:spcAft>
                    <a:spcPct val="0"/>
                  </a:spcAft>
                  <a:buNone/>
                  <a:defRPr/>
                </a:pPr>
                <a:r>
                  <a:rPr lang="zh-CN" altLang="en-US" sz="1400">
                    <a:solidFill>
                      <a:srgbClr val="929090">
                        <a:lumMod val="10000"/>
                      </a:srgbClr>
                    </a:solidFill>
                    <a:ea typeface="宋体" panose="02010600030101010101" pitchFamily="2" charset="-122"/>
                    <a:cs typeface="+mn-ea"/>
                    <a:sym typeface="+mn-lt"/>
                  </a:rPr>
                  <a:t>近三年来，中共中央修改印发多部党内法规，对党务工作者提出了新的更高要求，党务工作者的能力与工作需要还存在一定差距，需要进一步加强培训，提升党建基本功。</a:t>
                </a:r>
                <a:endParaRPr lang="zh-CN" altLang="en-US" sz="1400">
                  <a:solidFill>
                    <a:srgbClr val="929090">
                      <a:lumMod val="10000"/>
                    </a:srgbClr>
                  </a:solidFill>
                  <a:ea typeface="宋体" panose="02010600030101010101" pitchFamily="2" charset="-122"/>
                  <a:cs typeface="+mn-ea"/>
                  <a:sym typeface="+mn-lt"/>
                </a:endParaRPr>
              </a:p>
            </p:txBody>
          </p:sp>
        </p:grpSp>
        <p:sp>
          <p:nvSpPr>
            <p:cNvPr id="41" name="星形: 六角 40"/>
            <p:cNvSpPr/>
            <p:nvPr/>
          </p:nvSpPr>
          <p:spPr bwMode="auto">
            <a:xfrm>
              <a:off x="1873126" y="4892205"/>
              <a:ext cx="341660" cy="307568"/>
            </a:xfrm>
            <a:prstGeom prst="star6">
              <a:avLst>
                <a:gd name="adj" fmla="val 31547"/>
                <a:gd name="hf" fmla="val 115470"/>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pic>
        <p:nvPicPr>
          <p:cNvPr id="44" name="图片 43" descr="图标&#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3511" y="3428221"/>
            <a:ext cx="2054409" cy="2054409"/>
          </a:xfrm>
          <a:prstGeom prst="rect">
            <a:avLst/>
          </a:prstGeom>
        </p:spPr>
      </p:pic>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750" fill="hold"/>
                                        <p:tgtEl>
                                          <p:spTgt spid="37"/>
                                        </p:tgtEl>
                                        <p:attrNameLst>
                                          <p:attrName>ppt_w</p:attrName>
                                        </p:attrNameLst>
                                      </p:cBhvr>
                                      <p:tavLst>
                                        <p:tav tm="0">
                                          <p:val>
                                            <p:fltVal val="0"/>
                                          </p:val>
                                        </p:tav>
                                        <p:tav tm="100000">
                                          <p:val>
                                            <p:strVal val="#ppt_w"/>
                                          </p:val>
                                        </p:tav>
                                      </p:tavLst>
                                    </p:anim>
                                    <p:anim calcmode="lin" valueType="num">
                                      <p:cBhvr>
                                        <p:cTn id="12" dur="750" fill="hold"/>
                                        <p:tgtEl>
                                          <p:spTgt spid="37"/>
                                        </p:tgtEl>
                                        <p:attrNameLst>
                                          <p:attrName>ppt_h</p:attrName>
                                        </p:attrNameLst>
                                      </p:cBhvr>
                                      <p:tavLst>
                                        <p:tav tm="0">
                                          <p:val>
                                            <p:fltVal val="0"/>
                                          </p:val>
                                        </p:tav>
                                        <p:tav tm="100000">
                                          <p:val>
                                            <p:strVal val="#ppt_h"/>
                                          </p:val>
                                        </p:tav>
                                      </p:tavLst>
                                    </p:anim>
                                    <p:animEffect transition="in" filter="fade">
                                      <p:cBhvr>
                                        <p:cTn id="13" dur="750"/>
                                        <p:tgtEl>
                                          <p:spTgt spid="37"/>
                                        </p:tgtEl>
                                      </p:cBhvr>
                                    </p:animEffec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750" fill="hold"/>
                                        <p:tgtEl>
                                          <p:spTgt spid="44"/>
                                        </p:tgtEl>
                                        <p:attrNameLst>
                                          <p:attrName>ppt_w</p:attrName>
                                        </p:attrNameLst>
                                      </p:cBhvr>
                                      <p:tavLst>
                                        <p:tav tm="0">
                                          <p:val>
                                            <p:fltVal val="0"/>
                                          </p:val>
                                        </p:tav>
                                        <p:tav tm="100000">
                                          <p:val>
                                            <p:strVal val="#ppt_w"/>
                                          </p:val>
                                        </p:tav>
                                      </p:tavLst>
                                    </p:anim>
                                    <p:anim calcmode="lin" valueType="num">
                                      <p:cBhvr>
                                        <p:cTn id="18" dur="750" fill="hold"/>
                                        <p:tgtEl>
                                          <p:spTgt spid="44"/>
                                        </p:tgtEl>
                                        <p:attrNameLst>
                                          <p:attrName>ppt_h</p:attrName>
                                        </p:attrNameLst>
                                      </p:cBhvr>
                                      <p:tavLst>
                                        <p:tav tm="0">
                                          <p:val>
                                            <p:fltVal val="0"/>
                                          </p:val>
                                        </p:tav>
                                        <p:tav tm="100000">
                                          <p:val>
                                            <p:strVal val="#ppt_h"/>
                                          </p:val>
                                        </p:tav>
                                      </p:tavLst>
                                    </p:anim>
                                    <p:animEffect transition="in" filter="fade">
                                      <p:cBhvr>
                                        <p:cTn id="19" dur="750"/>
                                        <p:tgtEl>
                                          <p:spTgt spid="44"/>
                                        </p:tgtEl>
                                      </p:cBhvr>
                                    </p:animEffect>
                                  </p:childTnLst>
                                </p:cTn>
                              </p:par>
                            </p:childTnLst>
                          </p:cTn>
                        </p:par>
                        <p:par>
                          <p:cTn id="20" fill="hold" nodeType="afterGroup">
                            <p:stCondLst>
                              <p:cond delay="2250"/>
                            </p:stCondLst>
                            <p:childTnLst>
                              <p:par>
                                <p:cTn id="21" presetID="22" presetClass="entr" presetSubtype="4"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750"/>
                                        <p:tgtEl>
                                          <p:spTgt spid="39"/>
                                        </p:tgtEl>
                                      </p:cBhvr>
                                    </p:animEffect>
                                  </p:childTnLst>
                                </p:cTn>
                              </p:par>
                            </p:childTnLst>
                          </p:cTn>
                        </p:par>
                        <p:par>
                          <p:cTn id="24" fill="hold" nodeType="afterGroup">
                            <p:stCondLst>
                              <p:cond delay="3000"/>
                            </p:stCondLst>
                            <p:childTnLst>
                              <p:par>
                                <p:cTn id="25" presetID="22" presetClass="entr" presetSubtype="4"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2122995" y="1607003"/>
            <a:ext cx="7952360" cy="663756"/>
            <a:chOff x="1440803" y="1607003"/>
            <a:chExt cx="7952360" cy="663756"/>
          </a:xfrm>
        </p:grpSpPr>
        <p:sp>
          <p:nvSpPr>
            <p:cNvPr id="7" name="矩形 6"/>
            <p:cNvSpPr/>
            <p:nvPr/>
          </p:nvSpPr>
          <p:spPr>
            <a:xfrm>
              <a:off x="4492299" y="1733019"/>
              <a:ext cx="4587949" cy="451406"/>
            </a:xfrm>
            <a:prstGeom prst="rect">
              <a:avLst/>
            </a:prstGeom>
          </p:spPr>
          <p:txBody>
            <a:bodyPr wrap="square">
              <a:spAutoFit/>
            </a:bodyPr>
            <a:lstStyle/>
            <a:p>
              <a:pPr fontAlgn="auto">
                <a:lnSpc>
                  <a:spcPts val="2800"/>
                </a:lnSpc>
                <a:spcBef>
                  <a:spcPct val="0"/>
                </a:spcBef>
                <a:spcAft>
                  <a:spcPct val="0"/>
                </a:spcAft>
                <a:defRPr/>
              </a:pPr>
              <a:r>
                <a:rPr lang="zh-CN" altLang="en-US" sz="2800" b="1">
                  <a:solidFill>
                    <a:srgbClr val="929090">
                      <a:lumMod val="10000"/>
                    </a:srgbClr>
                  </a:solidFill>
                  <a:cs typeface="+mn-ea"/>
                  <a:sym typeface="+mn-lt"/>
                </a:rPr>
                <a:t>党务工作人员力量力量薄弱</a:t>
              </a:r>
              <a:endParaRPr lang="zh-CN" altLang="en-US" sz="2800" b="1">
                <a:solidFill>
                  <a:srgbClr val="929090">
                    <a:lumMod val="10000"/>
                  </a:srgbClr>
                </a:solidFill>
                <a:cs typeface="+mn-ea"/>
                <a:sym typeface="+mn-lt"/>
              </a:endParaRPr>
            </a:p>
          </p:txBody>
        </p:sp>
        <p:grpSp>
          <p:nvGrpSpPr>
            <p:cNvPr id="101" name="组合 100"/>
            <p:cNvGrpSpPr/>
            <p:nvPr/>
          </p:nvGrpSpPr>
          <p:grpSpPr>
            <a:xfrm>
              <a:off x="1440803" y="1607003"/>
              <a:ext cx="7952360" cy="663756"/>
              <a:chOff x="1440803" y="1607003"/>
              <a:chExt cx="7952360" cy="663756"/>
            </a:xfrm>
          </p:grpSpPr>
          <p:grpSp>
            <p:nvGrpSpPr>
              <p:cNvPr id="102" name="组合 101"/>
              <p:cNvGrpSpPr/>
              <p:nvPr/>
            </p:nvGrpSpPr>
            <p:grpSpPr>
              <a:xfrm>
                <a:off x="1440803" y="1607003"/>
                <a:ext cx="2676465" cy="663756"/>
                <a:chOff x="1969611" y="-204090"/>
                <a:chExt cx="2676465" cy="663756"/>
              </a:xfrm>
            </p:grpSpPr>
            <p:grpSp>
              <p:nvGrpSpPr>
                <p:cNvPr id="105" name="组合 104"/>
                <p:cNvGrpSpPr/>
                <p:nvPr/>
              </p:nvGrpSpPr>
              <p:grpSpPr>
                <a:xfrm>
                  <a:off x="1969611" y="-204090"/>
                  <a:ext cx="2492659" cy="663756"/>
                  <a:chOff x="1208797" y="2345120"/>
                  <a:chExt cx="6546561" cy="663756"/>
                </a:xfrm>
              </p:grpSpPr>
              <p:sp>
                <p:nvSpPr>
                  <p:cNvPr id="107" name="矩形 106"/>
                  <p:cNvSpPr/>
                  <p:nvPr/>
                </p:nvSpPr>
                <p:spPr bwMode="auto">
                  <a:xfrm>
                    <a:off x="1653363" y="2345120"/>
                    <a:ext cx="6101995" cy="663756"/>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8" name="矩形 107"/>
                  <p:cNvSpPr/>
                  <p:nvPr/>
                </p:nvSpPr>
                <p:spPr bwMode="auto">
                  <a:xfrm>
                    <a:off x="1716101" y="2392047"/>
                    <a:ext cx="5967249" cy="551810"/>
                  </a:xfrm>
                  <a:prstGeom prst="rect">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9" name="箭头: V 形 108"/>
                  <p:cNvSpPr/>
                  <p:nvPr/>
                </p:nvSpPr>
                <p:spPr bwMode="auto">
                  <a:xfrm flipH="1">
                    <a:off x="1208797" y="2380555"/>
                    <a:ext cx="432048" cy="567479"/>
                  </a:xfrm>
                  <a:prstGeom prst="chevron">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0" name="TextBox 20"/>
                  <p:cNvSpPr txBox="1"/>
                  <p:nvPr/>
                </p:nvSpPr>
                <p:spPr>
                  <a:xfrm>
                    <a:off x="1938099" y="2533657"/>
                    <a:ext cx="5357041" cy="372218"/>
                  </a:xfrm>
                  <a:prstGeom prst="rect">
                    <a:avLst/>
                  </a:prstGeom>
                  <a:noFill/>
                  <a:effectLst/>
                </p:spPr>
                <p:txBody>
                  <a:bodyPr wrap="square" rtlCol="0">
                    <a:spAutoFit/>
                  </a:bodyPr>
                  <a:lstStyle/>
                  <a:p>
                    <a:pPr defTabSz="1221105" fontAlgn="auto">
                      <a:lnSpc>
                        <a:spcPts val="2100"/>
                      </a:lnSpc>
                      <a:spcBef>
                        <a:spcPct val="0"/>
                      </a:spcBef>
                      <a:spcAft>
                        <a:spcPct val="0"/>
                      </a:spcAft>
                      <a:buClr>
                        <a:srgbClr val="C00000"/>
                      </a:buClr>
                      <a:defRPr/>
                    </a:pPr>
                    <a:r>
                      <a:rPr lang="zh-CN" altLang="en-US" sz="2800" b="1">
                        <a:solidFill>
                          <a:srgbClr val="929090">
                            <a:lumMod val="10000"/>
                          </a:srgbClr>
                        </a:solidFill>
                        <a:cs typeface="+mn-ea"/>
                        <a:sym typeface="+mn-lt"/>
                      </a:rPr>
                      <a:t>第五个问题</a:t>
                    </a:r>
                    <a:endParaRPr lang="zh-CN" altLang="en-US" sz="2800" b="1">
                      <a:solidFill>
                        <a:srgbClr val="929090">
                          <a:lumMod val="10000"/>
                        </a:srgbClr>
                      </a:solidFill>
                      <a:cs typeface="+mn-ea"/>
                      <a:sym typeface="+mn-lt"/>
                    </a:endParaRPr>
                  </a:p>
                </p:txBody>
              </p:sp>
            </p:grpSp>
            <p:sp>
              <p:nvSpPr>
                <p:cNvPr id="106" name="箭头: V 形 105"/>
                <p:cNvSpPr/>
                <p:nvPr/>
              </p:nvSpPr>
              <p:spPr bwMode="auto">
                <a:xfrm>
                  <a:off x="4481570" y="-144734"/>
                  <a:ext cx="164506" cy="567479"/>
                </a:xfrm>
                <a:prstGeom prst="chevron">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03" name="矩形 102"/>
              <p:cNvSpPr/>
              <p:nvPr/>
            </p:nvSpPr>
            <p:spPr bwMode="auto">
              <a:xfrm>
                <a:off x="4131106" y="1614693"/>
                <a:ext cx="5262057" cy="651052"/>
              </a:xfrm>
              <a:prstGeom prst="rect">
                <a:avLst/>
              </a:prstGeom>
              <a:noFill/>
              <a:ln w="19050"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grpSp>
        <p:nvGrpSpPr>
          <p:cNvPr id="120" name="组合 119"/>
          <p:cNvGrpSpPr/>
          <p:nvPr/>
        </p:nvGrpSpPr>
        <p:grpSpPr>
          <a:xfrm>
            <a:off x="3820761" y="2917789"/>
            <a:ext cx="2962647" cy="598818"/>
            <a:chOff x="2150863" y="2842741"/>
            <a:chExt cx="2962647" cy="598818"/>
          </a:xfrm>
        </p:grpSpPr>
        <p:sp>
          <p:nvSpPr>
            <p:cNvPr id="8" name="TextBox 54"/>
            <p:cNvSpPr txBox="1"/>
            <p:nvPr/>
          </p:nvSpPr>
          <p:spPr>
            <a:xfrm>
              <a:off x="3025278" y="2842741"/>
              <a:ext cx="2088232" cy="577530"/>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fontAlgn="auto">
                <a:lnSpc>
                  <a:spcPts val="2400"/>
                </a:lnSpc>
                <a:spcAft>
                  <a:spcPct val="0"/>
                </a:spcAft>
                <a:defRPr/>
              </a:pPr>
              <a:r>
                <a:rPr lang="zh-CN" altLang="en-US" sz="1400">
                  <a:solidFill>
                    <a:srgbClr val="929090">
                      <a:lumMod val="10000"/>
                    </a:srgbClr>
                  </a:solidFill>
                  <a:latin typeface="Arial" panose="020b0604020202020204" pitchFamily="34" charset="0"/>
                  <a:ea typeface="宋体" panose="02010600030101010101" pitchFamily="2" charset="-122"/>
                  <a:cs typeface="+mn-ea"/>
                  <a:sym typeface="+mn-lt"/>
                </a:rPr>
                <a:t>在这里输入您的文字内容在这里输入您的文字内容</a:t>
              </a:r>
              <a:endParaRPr lang="zh-CN" altLang="en-US" sz="1400">
                <a:solidFill>
                  <a:srgbClr val="929090">
                    <a:lumMod val="10000"/>
                  </a:srgbClr>
                </a:solidFill>
                <a:latin typeface="Arial" panose="020b0604020202020204" pitchFamily="34" charset="0"/>
                <a:ea typeface="宋体" panose="02010600030101010101" pitchFamily="2" charset="-122"/>
                <a:cs typeface="+mn-ea"/>
                <a:sym typeface="+mn-lt"/>
              </a:endParaRPr>
            </a:p>
          </p:txBody>
        </p:sp>
        <p:grpSp>
          <p:nvGrpSpPr>
            <p:cNvPr id="113" name="组合 112"/>
            <p:cNvGrpSpPr/>
            <p:nvPr/>
          </p:nvGrpSpPr>
          <p:grpSpPr>
            <a:xfrm>
              <a:off x="2150863" y="2878541"/>
              <a:ext cx="577455" cy="563018"/>
              <a:chOff x="3753506" y="2985165"/>
              <a:chExt cx="577455" cy="563018"/>
            </a:xfrm>
          </p:grpSpPr>
          <p:sp>
            <p:nvSpPr>
              <p:cNvPr id="111" name="椭圆 110"/>
              <p:cNvSpPr/>
              <p:nvPr/>
            </p:nvSpPr>
            <p:spPr bwMode="auto">
              <a:xfrm>
                <a:off x="3753506" y="2985165"/>
                <a:ext cx="563018" cy="56301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2" name="文本框 111"/>
              <p:cNvSpPr txBox="1"/>
              <p:nvPr/>
            </p:nvSpPr>
            <p:spPr>
              <a:xfrm>
                <a:off x="3758230" y="3006992"/>
                <a:ext cx="572731" cy="523220"/>
              </a:xfrm>
              <a:prstGeom prst="rect">
                <a:avLst/>
              </a:prstGeom>
              <a:noFill/>
            </p:spPr>
            <p:txBody>
              <a:bodyPr wrap="square" rtlCol="0">
                <a:spAutoFit/>
              </a:bodyPr>
              <a:lstStyle/>
              <a:p>
                <a:r>
                  <a:rPr lang="zh-CN" altLang="en-US" sz="2800" b="1">
                    <a:solidFill>
                      <a:schemeClr val="accent3"/>
                    </a:solidFill>
                    <a:cs typeface="+mn-ea"/>
                  </a:rPr>
                  <a:t>一</a:t>
                </a:r>
                <a:endParaRPr lang="zh-CN" altLang="en-US" sz="2800" b="1">
                  <a:solidFill>
                    <a:schemeClr val="accent3"/>
                  </a:solidFill>
                  <a:cs typeface="+mn-ea"/>
                </a:endParaRPr>
              </a:p>
            </p:txBody>
          </p:sp>
        </p:grpSp>
      </p:grpSp>
      <p:grpSp>
        <p:nvGrpSpPr>
          <p:cNvPr id="121" name="组合 120"/>
          <p:cNvGrpSpPr/>
          <p:nvPr/>
        </p:nvGrpSpPr>
        <p:grpSpPr>
          <a:xfrm>
            <a:off x="3820761" y="3989024"/>
            <a:ext cx="2949845" cy="597159"/>
            <a:chOff x="2150863" y="3947721"/>
            <a:chExt cx="2949845" cy="597159"/>
          </a:xfrm>
        </p:grpSpPr>
        <p:sp>
          <p:nvSpPr>
            <p:cNvPr id="22" name="TextBox 54"/>
            <p:cNvSpPr txBox="1"/>
            <p:nvPr/>
          </p:nvSpPr>
          <p:spPr>
            <a:xfrm>
              <a:off x="3012476" y="3947721"/>
              <a:ext cx="2088232" cy="577530"/>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fontAlgn="auto">
                <a:lnSpc>
                  <a:spcPts val="2400"/>
                </a:lnSpc>
                <a:spcAft>
                  <a:spcPct val="0"/>
                </a:spcAft>
                <a:defRPr/>
              </a:pPr>
              <a:r>
                <a:rPr lang="zh-CN" altLang="en-US" sz="1400">
                  <a:solidFill>
                    <a:srgbClr val="929090">
                      <a:lumMod val="10000"/>
                    </a:srgbClr>
                  </a:solidFill>
                  <a:latin typeface="Arial" panose="020b0604020202020204" pitchFamily="34" charset="0"/>
                  <a:ea typeface="宋体" panose="02010600030101010101" pitchFamily="2" charset="-122"/>
                  <a:cs typeface="+mn-ea"/>
                  <a:sym typeface="+mn-lt"/>
                </a:rPr>
                <a:t>在这里输入您的文字内容在这里输入您的文字内容</a:t>
              </a:r>
              <a:endParaRPr lang="zh-CN" altLang="en-US" sz="1400">
                <a:solidFill>
                  <a:srgbClr val="929090">
                    <a:lumMod val="10000"/>
                  </a:srgbClr>
                </a:solidFill>
                <a:latin typeface="Arial" panose="020b0604020202020204" pitchFamily="34" charset="0"/>
                <a:ea typeface="宋体" panose="02010600030101010101" pitchFamily="2" charset="-122"/>
                <a:cs typeface="+mn-ea"/>
                <a:sym typeface="+mn-lt"/>
              </a:endParaRPr>
            </a:p>
          </p:txBody>
        </p:sp>
        <p:grpSp>
          <p:nvGrpSpPr>
            <p:cNvPr id="114" name="组合 113"/>
            <p:cNvGrpSpPr/>
            <p:nvPr/>
          </p:nvGrpSpPr>
          <p:grpSpPr>
            <a:xfrm>
              <a:off x="2150863" y="3981862"/>
              <a:ext cx="577455" cy="563018"/>
              <a:chOff x="3753506" y="2985165"/>
              <a:chExt cx="577455" cy="563018"/>
            </a:xfrm>
          </p:grpSpPr>
          <p:sp>
            <p:nvSpPr>
              <p:cNvPr id="115" name="椭圆 114"/>
              <p:cNvSpPr/>
              <p:nvPr/>
            </p:nvSpPr>
            <p:spPr bwMode="auto">
              <a:xfrm>
                <a:off x="3753506" y="2985165"/>
                <a:ext cx="563018" cy="56301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6" name="文本框 115"/>
              <p:cNvSpPr txBox="1"/>
              <p:nvPr/>
            </p:nvSpPr>
            <p:spPr>
              <a:xfrm>
                <a:off x="3758230" y="3006992"/>
                <a:ext cx="572731" cy="523220"/>
              </a:xfrm>
              <a:prstGeom prst="rect">
                <a:avLst/>
              </a:prstGeom>
              <a:noFill/>
            </p:spPr>
            <p:txBody>
              <a:bodyPr wrap="square" rtlCol="0">
                <a:spAutoFit/>
              </a:bodyPr>
              <a:lstStyle/>
              <a:p>
                <a:r>
                  <a:rPr lang="zh-CN" altLang="en-US" sz="2800" b="1">
                    <a:solidFill>
                      <a:schemeClr val="accent3"/>
                    </a:solidFill>
                    <a:cs typeface="+mn-ea"/>
                  </a:rPr>
                  <a:t>二</a:t>
                </a:r>
                <a:endParaRPr lang="zh-CN" altLang="en-US" sz="2800" b="1">
                  <a:solidFill>
                    <a:schemeClr val="accent3"/>
                  </a:solidFill>
                  <a:cs typeface="+mn-ea"/>
                </a:endParaRPr>
              </a:p>
            </p:txBody>
          </p:sp>
        </p:grpSp>
      </p:grpSp>
      <p:grpSp>
        <p:nvGrpSpPr>
          <p:cNvPr id="122" name="组合 121"/>
          <p:cNvGrpSpPr/>
          <p:nvPr/>
        </p:nvGrpSpPr>
        <p:grpSpPr>
          <a:xfrm>
            <a:off x="3820761" y="5058599"/>
            <a:ext cx="2989328" cy="595501"/>
            <a:chOff x="2150863" y="5052701"/>
            <a:chExt cx="2989328" cy="595501"/>
          </a:xfrm>
        </p:grpSpPr>
        <p:sp>
          <p:nvSpPr>
            <p:cNvPr id="15" name="TextBox 54"/>
            <p:cNvSpPr txBox="1"/>
            <p:nvPr/>
          </p:nvSpPr>
          <p:spPr>
            <a:xfrm>
              <a:off x="3025278" y="5052701"/>
              <a:ext cx="2114913" cy="577530"/>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fontAlgn="auto">
                <a:lnSpc>
                  <a:spcPts val="2400"/>
                </a:lnSpc>
                <a:spcAft>
                  <a:spcPct val="0"/>
                </a:spcAft>
                <a:defRPr/>
              </a:pPr>
              <a:r>
                <a:rPr lang="zh-CN" altLang="en-US" sz="1400">
                  <a:solidFill>
                    <a:srgbClr val="929090">
                      <a:lumMod val="10000"/>
                    </a:srgbClr>
                  </a:solidFill>
                  <a:latin typeface="Arial" panose="020b0604020202020204" pitchFamily="34" charset="0"/>
                  <a:ea typeface="宋体" panose="02010600030101010101" pitchFamily="2" charset="-122"/>
                  <a:cs typeface="+mn-ea"/>
                  <a:sym typeface="+mn-lt"/>
                </a:rPr>
                <a:t>在这里输入您的文字内容在这里输入您的文字内容</a:t>
              </a:r>
              <a:endParaRPr lang="zh-CN" altLang="en-US" sz="1400">
                <a:solidFill>
                  <a:srgbClr val="929090">
                    <a:lumMod val="10000"/>
                  </a:srgbClr>
                </a:solidFill>
                <a:latin typeface="Arial" panose="020b0604020202020204" pitchFamily="34" charset="0"/>
                <a:ea typeface="宋体" panose="02010600030101010101" pitchFamily="2" charset="-122"/>
                <a:cs typeface="+mn-ea"/>
                <a:sym typeface="+mn-lt"/>
              </a:endParaRPr>
            </a:p>
          </p:txBody>
        </p:sp>
        <p:grpSp>
          <p:nvGrpSpPr>
            <p:cNvPr id="117" name="组合 116"/>
            <p:cNvGrpSpPr/>
            <p:nvPr/>
          </p:nvGrpSpPr>
          <p:grpSpPr>
            <a:xfrm>
              <a:off x="2150863" y="5085184"/>
              <a:ext cx="577455" cy="563018"/>
              <a:chOff x="3753506" y="2985165"/>
              <a:chExt cx="577455" cy="563018"/>
            </a:xfrm>
          </p:grpSpPr>
          <p:sp>
            <p:nvSpPr>
              <p:cNvPr id="118" name="椭圆 117"/>
              <p:cNvSpPr/>
              <p:nvPr/>
            </p:nvSpPr>
            <p:spPr bwMode="auto">
              <a:xfrm>
                <a:off x="3753506" y="2985165"/>
                <a:ext cx="563018" cy="56301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9" name="文本框 118"/>
              <p:cNvSpPr txBox="1"/>
              <p:nvPr/>
            </p:nvSpPr>
            <p:spPr>
              <a:xfrm>
                <a:off x="3758230" y="3006992"/>
                <a:ext cx="572731" cy="523220"/>
              </a:xfrm>
              <a:prstGeom prst="rect">
                <a:avLst/>
              </a:prstGeom>
              <a:noFill/>
            </p:spPr>
            <p:txBody>
              <a:bodyPr wrap="square" rtlCol="0">
                <a:spAutoFit/>
              </a:bodyPr>
              <a:lstStyle/>
              <a:p>
                <a:r>
                  <a:rPr lang="zh-CN" altLang="en-US" sz="2800" b="1">
                    <a:solidFill>
                      <a:schemeClr val="accent3"/>
                    </a:solidFill>
                    <a:cs typeface="+mn-ea"/>
                  </a:rPr>
                  <a:t>三</a:t>
                </a:r>
                <a:endParaRPr lang="zh-CN" altLang="en-US" sz="2800" b="1">
                  <a:solidFill>
                    <a:schemeClr val="accent3"/>
                  </a:solidFill>
                  <a:cs typeface="+mn-ea"/>
                </a:endParaRPr>
              </a:p>
            </p:txBody>
          </p:sp>
        </p:grpSp>
      </p:grpSp>
      <p:grpSp>
        <p:nvGrpSpPr>
          <p:cNvPr id="123" name="组合 122"/>
          <p:cNvGrpSpPr/>
          <p:nvPr/>
        </p:nvGrpSpPr>
        <p:grpSpPr>
          <a:xfrm>
            <a:off x="7539335" y="2861821"/>
            <a:ext cx="2962647" cy="598818"/>
            <a:chOff x="2150863" y="2842741"/>
            <a:chExt cx="2962647" cy="598818"/>
          </a:xfrm>
        </p:grpSpPr>
        <p:sp>
          <p:nvSpPr>
            <p:cNvPr id="124" name="TextBox 54"/>
            <p:cNvSpPr txBox="1"/>
            <p:nvPr/>
          </p:nvSpPr>
          <p:spPr>
            <a:xfrm>
              <a:off x="3025278" y="2842741"/>
              <a:ext cx="2088232" cy="577530"/>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fontAlgn="auto">
                <a:lnSpc>
                  <a:spcPts val="2400"/>
                </a:lnSpc>
                <a:spcAft>
                  <a:spcPct val="0"/>
                </a:spcAft>
                <a:defRPr/>
              </a:pPr>
              <a:r>
                <a:rPr lang="zh-CN" altLang="en-US" sz="1400">
                  <a:solidFill>
                    <a:srgbClr val="929090">
                      <a:lumMod val="10000"/>
                    </a:srgbClr>
                  </a:solidFill>
                  <a:latin typeface="Arial" panose="020b0604020202020204" pitchFamily="34" charset="0"/>
                  <a:ea typeface="宋体" panose="02010600030101010101" pitchFamily="2" charset="-122"/>
                  <a:cs typeface="+mn-ea"/>
                  <a:sym typeface="+mn-lt"/>
                </a:rPr>
                <a:t>在这里输入您的文字内容在这里输入您的文字内容</a:t>
              </a:r>
              <a:endParaRPr lang="zh-CN" altLang="en-US" sz="1400">
                <a:solidFill>
                  <a:srgbClr val="929090">
                    <a:lumMod val="10000"/>
                  </a:srgbClr>
                </a:solidFill>
                <a:latin typeface="Arial" panose="020b0604020202020204" pitchFamily="34" charset="0"/>
                <a:ea typeface="宋体" panose="02010600030101010101" pitchFamily="2" charset="-122"/>
                <a:cs typeface="+mn-ea"/>
                <a:sym typeface="+mn-lt"/>
              </a:endParaRPr>
            </a:p>
          </p:txBody>
        </p:sp>
        <p:grpSp>
          <p:nvGrpSpPr>
            <p:cNvPr id="125" name="组合 124"/>
            <p:cNvGrpSpPr/>
            <p:nvPr/>
          </p:nvGrpSpPr>
          <p:grpSpPr>
            <a:xfrm>
              <a:off x="2150863" y="2878541"/>
              <a:ext cx="577455" cy="563018"/>
              <a:chOff x="3753506" y="2985165"/>
              <a:chExt cx="577455" cy="563018"/>
            </a:xfrm>
          </p:grpSpPr>
          <p:sp>
            <p:nvSpPr>
              <p:cNvPr id="126" name="椭圆 125"/>
              <p:cNvSpPr/>
              <p:nvPr/>
            </p:nvSpPr>
            <p:spPr bwMode="auto">
              <a:xfrm>
                <a:off x="3753506" y="2985165"/>
                <a:ext cx="563018" cy="56301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7" name="文本框 126"/>
              <p:cNvSpPr txBox="1"/>
              <p:nvPr/>
            </p:nvSpPr>
            <p:spPr>
              <a:xfrm>
                <a:off x="3758230" y="3006992"/>
                <a:ext cx="572731" cy="523220"/>
              </a:xfrm>
              <a:prstGeom prst="rect">
                <a:avLst/>
              </a:prstGeom>
              <a:noFill/>
            </p:spPr>
            <p:txBody>
              <a:bodyPr wrap="square" rtlCol="0">
                <a:spAutoFit/>
              </a:bodyPr>
              <a:lstStyle/>
              <a:p>
                <a:r>
                  <a:rPr lang="zh-CN" altLang="en-US" sz="2800" b="1">
                    <a:solidFill>
                      <a:schemeClr val="accent3"/>
                    </a:solidFill>
                    <a:cs typeface="+mn-ea"/>
                  </a:rPr>
                  <a:t>四</a:t>
                </a:r>
                <a:endParaRPr lang="zh-CN" altLang="en-US" sz="2800" b="1">
                  <a:solidFill>
                    <a:schemeClr val="accent3"/>
                  </a:solidFill>
                  <a:cs typeface="+mn-ea"/>
                </a:endParaRPr>
              </a:p>
            </p:txBody>
          </p:sp>
        </p:grpSp>
      </p:grpSp>
      <p:grpSp>
        <p:nvGrpSpPr>
          <p:cNvPr id="128" name="组合 127"/>
          <p:cNvGrpSpPr/>
          <p:nvPr/>
        </p:nvGrpSpPr>
        <p:grpSpPr>
          <a:xfrm>
            <a:off x="7539335" y="3933056"/>
            <a:ext cx="2949845" cy="597159"/>
            <a:chOff x="2150863" y="3947721"/>
            <a:chExt cx="2949845" cy="597159"/>
          </a:xfrm>
        </p:grpSpPr>
        <p:sp>
          <p:nvSpPr>
            <p:cNvPr id="129" name="TextBox 54"/>
            <p:cNvSpPr txBox="1"/>
            <p:nvPr/>
          </p:nvSpPr>
          <p:spPr>
            <a:xfrm>
              <a:off x="3012476" y="3947721"/>
              <a:ext cx="2088232" cy="577530"/>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fontAlgn="auto">
                <a:lnSpc>
                  <a:spcPts val="2400"/>
                </a:lnSpc>
                <a:spcAft>
                  <a:spcPct val="0"/>
                </a:spcAft>
                <a:defRPr/>
              </a:pPr>
              <a:r>
                <a:rPr lang="zh-CN" altLang="en-US" sz="1400">
                  <a:solidFill>
                    <a:srgbClr val="929090">
                      <a:lumMod val="10000"/>
                    </a:srgbClr>
                  </a:solidFill>
                  <a:latin typeface="Arial" panose="020b0604020202020204" pitchFamily="34" charset="0"/>
                  <a:ea typeface="宋体" panose="02010600030101010101" pitchFamily="2" charset="-122"/>
                  <a:cs typeface="+mn-ea"/>
                  <a:sym typeface="+mn-lt"/>
                </a:rPr>
                <a:t>在这里输入您的文字内容在这里输入您的文字内容</a:t>
              </a:r>
              <a:endParaRPr lang="zh-CN" altLang="en-US" sz="1400">
                <a:solidFill>
                  <a:srgbClr val="929090">
                    <a:lumMod val="10000"/>
                  </a:srgbClr>
                </a:solidFill>
                <a:latin typeface="Arial" panose="020b0604020202020204" pitchFamily="34" charset="0"/>
                <a:ea typeface="宋体" panose="02010600030101010101" pitchFamily="2" charset="-122"/>
                <a:cs typeface="+mn-ea"/>
                <a:sym typeface="+mn-lt"/>
              </a:endParaRPr>
            </a:p>
          </p:txBody>
        </p:sp>
        <p:grpSp>
          <p:nvGrpSpPr>
            <p:cNvPr id="130" name="组合 129"/>
            <p:cNvGrpSpPr/>
            <p:nvPr/>
          </p:nvGrpSpPr>
          <p:grpSpPr>
            <a:xfrm>
              <a:off x="2150863" y="3981862"/>
              <a:ext cx="577455" cy="563018"/>
              <a:chOff x="3753506" y="2985165"/>
              <a:chExt cx="577455" cy="563018"/>
            </a:xfrm>
          </p:grpSpPr>
          <p:sp>
            <p:nvSpPr>
              <p:cNvPr id="131" name="椭圆 130"/>
              <p:cNvSpPr/>
              <p:nvPr/>
            </p:nvSpPr>
            <p:spPr bwMode="auto">
              <a:xfrm>
                <a:off x="3753506" y="2985165"/>
                <a:ext cx="563018" cy="56301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2" name="文本框 131"/>
              <p:cNvSpPr txBox="1"/>
              <p:nvPr/>
            </p:nvSpPr>
            <p:spPr>
              <a:xfrm>
                <a:off x="3758230" y="3006992"/>
                <a:ext cx="572731" cy="523220"/>
              </a:xfrm>
              <a:prstGeom prst="rect">
                <a:avLst/>
              </a:prstGeom>
              <a:noFill/>
            </p:spPr>
            <p:txBody>
              <a:bodyPr wrap="square" rtlCol="0">
                <a:spAutoFit/>
              </a:bodyPr>
              <a:lstStyle/>
              <a:p>
                <a:r>
                  <a:rPr lang="zh-CN" altLang="en-US" sz="2800" b="1">
                    <a:solidFill>
                      <a:schemeClr val="accent3"/>
                    </a:solidFill>
                    <a:cs typeface="+mn-ea"/>
                  </a:rPr>
                  <a:t>五</a:t>
                </a:r>
                <a:endParaRPr lang="zh-CN" altLang="en-US" sz="2800" b="1">
                  <a:solidFill>
                    <a:schemeClr val="accent3"/>
                  </a:solidFill>
                  <a:cs typeface="+mn-ea"/>
                </a:endParaRPr>
              </a:p>
            </p:txBody>
          </p:sp>
        </p:grpSp>
      </p:grpSp>
      <p:grpSp>
        <p:nvGrpSpPr>
          <p:cNvPr id="133" name="组合 132"/>
          <p:cNvGrpSpPr/>
          <p:nvPr/>
        </p:nvGrpSpPr>
        <p:grpSpPr>
          <a:xfrm>
            <a:off x="7539335" y="5002631"/>
            <a:ext cx="2989328" cy="595501"/>
            <a:chOff x="2150863" y="5052701"/>
            <a:chExt cx="2989328" cy="595501"/>
          </a:xfrm>
        </p:grpSpPr>
        <p:sp>
          <p:nvSpPr>
            <p:cNvPr id="134" name="TextBox 54"/>
            <p:cNvSpPr txBox="1"/>
            <p:nvPr/>
          </p:nvSpPr>
          <p:spPr>
            <a:xfrm>
              <a:off x="3025278" y="5052701"/>
              <a:ext cx="2114913" cy="577530"/>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fontAlgn="auto">
                <a:lnSpc>
                  <a:spcPts val="2400"/>
                </a:lnSpc>
                <a:spcAft>
                  <a:spcPct val="0"/>
                </a:spcAft>
                <a:defRPr/>
              </a:pPr>
              <a:r>
                <a:rPr lang="zh-CN" altLang="en-US" sz="1400">
                  <a:solidFill>
                    <a:srgbClr val="929090">
                      <a:lumMod val="10000"/>
                    </a:srgbClr>
                  </a:solidFill>
                  <a:latin typeface="Arial" panose="020b0604020202020204" pitchFamily="34" charset="0"/>
                  <a:ea typeface="宋体" panose="02010600030101010101" pitchFamily="2" charset="-122"/>
                  <a:cs typeface="+mn-ea"/>
                  <a:sym typeface="+mn-lt"/>
                </a:rPr>
                <a:t>在这里输入您的文字内容在这里输入您的文字内容</a:t>
              </a:r>
              <a:endParaRPr lang="zh-CN" altLang="en-US" sz="1400">
                <a:solidFill>
                  <a:srgbClr val="929090">
                    <a:lumMod val="10000"/>
                  </a:srgbClr>
                </a:solidFill>
                <a:latin typeface="Arial" panose="020b0604020202020204" pitchFamily="34" charset="0"/>
                <a:ea typeface="宋体" panose="02010600030101010101" pitchFamily="2" charset="-122"/>
                <a:cs typeface="+mn-ea"/>
                <a:sym typeface="+mn-lt"/>
              </a:endParaRPr>
            </a:p>
          </p:txBody>
        </p:sp>
        <p:grpSp>
          <p:nvGrpSpPr>
            <p:cNvPr id="135" name="组合 134"/>
            <p:cNvGrpSpPr/>
            <p:nvPr/>
          </p:nvGrpSpPr>
          <p:grpSpPr>
            <a:xfrm>
              <a:off x="2150863" y="5085184"/>
              <a:ext cx="577455" cy="563018"/>
              <a:chOff x="3753506" y="2985165"/>
              <a:chExt cx="577455" cy="563018"/>
            </a:xfrm>
          </p:grpSpPr>
          <p:sp>
            <p:nvSpPr>
              <p:cNvPr id="136" name="椭圆 135"/>
              <p:cNvSpPr/>
              <p:nvPr/>
            </p:nvSpPr>
            <p:spPr bwMode="auto">
              <a:xfrm>
                <a:off x="3753506" y="2985165"/>
                <a:ext cx="563018" cy="563018"/>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7" name="文本框 136"/>
              <p:cNvSpPr txBox="1"/>
              <p:nvPr/>
            </p:nvSpPr>
            <p:spPr>
              <a:xfrm>
                <a:off x="3758230" y="3006992"/>
                <a:ext cx="572731" cy="523220"/>
              </a:xfrm>
              <a:prstGeom prst="rect">
                <a:avLst/>
              </a:prstGeom>
              <a:noFill/>
            </p:spPr>
            <p:txBody>
              <a:bodyPr wrap="square" rtlCol="0">
                <a:spAutoFit/>
              </a:bodyPr>
              <a:lstStyle/>
              <a:p>
                <a:r>
                  <a:rPr lang="zh-CN" altLang="en-US" sz="2800" b="1">
                    <a:solidFill>
                      <a:schemeClr val="accent3"/>
                    </a:solidFill>
                    <a:cs typeface="+mn-ea"/>
                  </a:rPr>
                  <a:t>六</a:t>
                </a:r>
                <a:endParaRPr lang="zh-CN" altLang="en-US" sz="2800" b="1">
                  <a:solidFill>
                    <a:schemeClr val="accent3"/>
                  </a:solidFill>
                  <a:cs typeface="+mn-ea"/>
                </a:endParaRPr>
              </a:p>
            </p:txBody>
          </p:sp>
        </p:grpSp>
      </p:grpSp>
      <p:grpSp>
        <p:nvGrpSpPr>
          <p:cNvPr id="148" name="组合 147"/>
          <p:cNvGrpSpPr/>
          <p:nvPr/>
        </p:nvGrpSpPr>
        <p:grpSpPr>
          <a:xfrm>
            <a:off x="1681382" y="2736141"/>
            <a:ext cx="5641929" cy="3029548"/>
            <a:chOff x="1681382" y="2736141"/>
            <a:chExt cx="5641929" cy="3029548"/>
          </a:xfrm>
        </p:grpSpPr>
        <p:cxnSp>
          <p:nvCxnSpPr>
            <p:cNvPr id="138" name="直接连接符 137"/>
            <p:cNvCxnSpPr/>
            <p:nvPr/>
          </p:nvCxnSpPr>
          <p:spPr bwMode="auto">
            <a:xfrm flipH="1">
              <a:off x="3434879" y="2740559"/>
              <a:ext cx="0" cy="3025130"/>
            </a:xfrm>
            <a:prstGeom prst="line">
              <a:avLst/>
            </a:prstGeom>
            <a:solidFill>
              <a:schemeClr val="accent1"/>
            </a:solidFill>
            <a:ln w="12700" cap="flat" cmpd="sng" algn="ctr">
              <a:solidFill>
                <a:schemeClr val="accent1"/>
              </a:solidFill>
              <a:prstDash val="solid"/>
              <a:round/>
              <a:headEnd type="none" w="med" len="med"/>
              <a:tailEnd type="none" w="med" len="med"/>
            </a:ln>
          </p:spPr>
        </p:cxnSp>
        <p:grpSp>
          <p:nvGrpSpPr>
            <p:cNvPr id="146" name="组合 145"/>
            <p:cNvGrpSpPr/>
            <p:nvPr/>
          </p:nvGrpSpPr>
          <p:grpSpPr>
            <a:xfrm>
              <a:off x="1681382" y="2796772"/>
              <a:ext cx="1183171" cy="2903868"/>
              <a:chOff x="1499048" y="2865982"/>
              <a:chExt cx="1183171" cy="2903868"/>
            </a:xfrm>
          </p:grpSpPr>
          <p:sp>
            <p:nvSpPr>
              <p:cNvPr id="141" name="矩形 140"/>
              <p:cNvSpPr/>
              <p:nvPr/>
            </p:nvSpPr>
            <p:spPr bwMode="auto">
              <a:xfrm>
                <a:off x="1499048" y="2865982"/>
                <a:ext cx="1183171" cy="2903868"/>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4" name="矩形 143"/>
              <p:cNvSpPr/>
              <p:nvPr/>
            </p:nvSpPr>
            <p:spPr bwMode="auto">
              <a:xfrm>
                <a:off x="1556690" y="3017984"/>
                <a:ext cx="1056584" cy="2546106"/>
              </a:xfrm>
              <a:prstGeom prst="rect">
                <a:avLst/>
              </a:prstGeom>
              <a:solidFill>
                <a:schemeClr val="accent1"/>
              </a:solidFill>
              <a:ln w="9525" cap="flat" cmpd="sng" algn="ctr">
                <a:solidFill>
                  <a:schemeClr val="accent3"/>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2" name="TextBox 20"/>
              <p:cNvSpPr txBox="1"/>
              <p:nvPr/>
            </p:nvSpPr>
            <p:spPr>
              <a:xfrm>
                <a:off x="1750473" y="3359811"/>
                <a:ext cx="494366" cy="2094874"/>
              </a:xfrm>
              <a:prstGeom prst="rect">
                <a:avLst/>
              </a:prstGeom>
              <a:noFill/>
              <a:effectLst/>
            </p:spPr>
            <p:txBody>
              <a:bodyPr vert="eaVert" wrap="square" rtlCol="0">
                <a:spAutoFit/>
              </a:bodyPr>
              <a:lstStyle/>
              <a:p>
                <a:pPr defTabSz="1221105" fontAlgn="auto">
                  <a:lnSpc>
                    <a:spcPts val="2100"/>
                  </a:lnSpc>
                  <a:spcBef>
                    <a:spcPct val="0"/>
                  </a:spcBef>
                  <a:spcAft>
                    <a:spcPct val="0"/>
                  </a:spcAft>
                  <a:buClr>
                    <a:srgbClr val="C00000"/>
                  </a:buClr>
                  <a:defRPr/>
                </a:pPr>
                <a:r>
                  <a:rPr lang="zh-CN" altLang="en-US" sz="2800" b="1">
                    <a:solidFill>
                      <a:schemeClr val="accent3"/>
                    </a:solidFill>
                    <a:cs typeface="+mn-ea"/>
                    <a:sym typeface="+mn-lt"/>
                  </a:rPr>
                  <a:t>六 个 方 面</a:t>
                </a:r>
                <a:endParaRPr lang="zh-CN" altLang="en-US" sz="2800" b="1">
                  <a:solidFill>
                    <a:schemeClr val="accent3"/>
                  </a:solidFill>
                  <a:cs typeface="+mn-ea"/>
                  <a:sym typeface="+mn-lt"/>
                </a:endParaRPr>
              </a:p>
            </p:txBody>
          </p:sp>
        </p:grpSp>
        <p:cxnSp>
          <p:nvCxnSpPr>
            <p:cNvPr id="147" name="直接连接符 146"/>
            <p:cNvCxnSpPr/>
            <p:nvPr/>
          </p:nvCxnSpPr>
          <p:spPr bwMode="auto">
            <a:xfrm flipH="1">
              <a:off x="7323311" y="2736141"/>
              <a:ext cx="0" cy="3025130"/>
            </a:xfrm>
            <a:prstGeom prst="line">
              <a:avLst/>
            </a:prstGeom>
            <a:solidFill>
              <a:schemeClr val="accent1"/>
            </a:solidFill>
            <a:ln w="12700" cap="flat" cmpd="sng" algn="ctr">
              <a:solidFill>
                <a:schemeClr val="accent1"/>
              </a:solidFill>
              <a:prstDash val="solid"/>
              <a:round/>
              <a:headEnd type="none" w="med" len="med"/>
              <a:tailEnd type="none" w="med" len="med"/>
            </a:ln>
          </p:spPr>
        </p:cxnSp>
      </p:grpSp>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nodeType="afterGroup">
                            <p:stCondLst>
                              <p:cond delay="750"/>
                            </p:stCondLst>
                            <p:childTnLst>
                              <p:par>
                                <p:cTn id="9" presetID="16" presetClass="entr" presetSubtype="26" fill="hold" nodeType="afterEffect">
                                  <p:stCondLst>
                                    <p:cond delay="0"/>
                                  </p:stCondLst>
                                  <p:childTnLst>
                                    <p:set>
                                      <p:cBhvr>
                                        <p:cTn id="10" dur="1" fill="hold">
                                          <p:stCondLst>
                                            <p:cond delay="0"/>
                                          </p:stCondLst>
                                        </p:cTn>
                                        <p:tgtEl>
                                          <p:spTgt spid="148"/>
                                        </p:tgtEl>
                                        <p:attrNameLst>
                                          <p:attrName>style.visibility</p:attrName>
                                        </p:attrNameLst>
                                      </p:cBhvr>
                                      <p:to>
                                        <p:strVal val="visible"/>
                                      </p:to>
                                    </p:set>
                                    <p:animEffect transition="in" filter="barn(inHorizontal)">
                                      <p:cBhvr>
                                        <p:cTn id="11" dur="750"/>
                                        <p:tgtEl>
                                          <p:spTgt spid="148"/>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wipe(left)">
                                      <p:cBhvr>
                                        <p:cTn id="15" dur="750"/>
                                        <p:tgtEl>
                                          <p:spTgt spid="120"/>
                                        </p:tgtEl>
                                      </p:cBhvr>
                                    </p:animEffect>
                                  </p:childTnLst>
                                </p:cTn>
                              </p:par>
                            </p:childTnLst>
                          </p:cTn>
                        </p:par>
                        <p:par>
                          <p:cTn id="16" fill="hold" nodeType="afterGroup">
                            <p:stCondLst>
                              <p:cond delay="2250"/>
                            </p:stCondLst>
                            <p:childTnLst>
                              <p:par>
                                <p:cTn id="17" presetID="22" presetClass="entr" presetSubtype="8"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left)">
                                      <p:cBhvr>
                                        <p:cTn id="19" dur="750"/>
                                        <p:tgtEl>
                                          <p:spTgt spid="121"/>
                                        </p:tgtEl>
                                      </p:cBhvr>
                                    </p:animEffect>
                                  </p:childTnLst>
                                </p:cTn>
                              </p:par>
                            </p:childTnLst>
                          </p:cTn>
                        </p:par>
                        <p:par>
                          <p:cTn id="20" fill="hold" nodeType="afterGroup">
                            <p:stCondLst>
                              <p:cond delay="3000"/>
                            </p:stCondLst>
                            <p:childTnLst>
                              <p:par>
                                <p:cTn id="21" presetID="22" presetClass="entr" presetSubtype="8" fill="hold" nodeType="after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wipe(left)">
                                      <p:cBhvr>
                                        <p:cTn id="23" dur="750"/>
                                        <p:tgtEl>
                                          <p:spTgt spid="122"/>
                                        </p:tgtEl>
                                      </p:cBhvr>
                                    </p:animEffect>
                                  </p:childTnLst>
                                </p:cTn>
                              </p:par>
                            </p:childTnLst>
                          </p:cTn>
                        </p:par>
                        <p:par>
                          <p:cTn id="24" fill="hold" nodeType="afterGroup">
                            <p:stCondLst>
                              <p:cond delay="3750"/>
                            </p:stCondLst>
                            <p:childTnLst>
                              <p:par>
                                <p:cTn id="25" presetID="22" presetClass="entr" presetSubtype="8" fill="hold" nodeType="afterEffect">
                                  <p:stCondLst>
                                    <p:cond delay="0"/>
                                  </p:stCondLst>
                                  <p:childTnLst>
                                    <p:set>
                                      <p:cBhvr>
                                        <p:cTn id="26" dur="1" fill="hold">
                                          <p:stCondLst>
                                            <p:cond delay="0"/>
                                          </p:stCondLst>
                                        </p:cTn>
                                        <p:tgtEl>
                                          <p:spTgt spid="123"/>
                                        </p:tgtEl>
                                        <p:attrNameLst>
                                          <p:attrName>style.visibility</p:attrName>
                                        </p:attrNameLst>
                                      </p:cBhvr>
                                      <p:to>
                                        <p:strVal val="visible"/>
                                      </p:to>
                                    </p:set>
                                    <p:animEffect transition="in" filter="wipe(left)">
                                      <p:cBhvr>
                                        <p:cTn id="27" dur="750"/>
                                        <p:tgtEl>
                                          <p:spTgt spid="123"/>
                                        </p:tgtEl>
                                      </p:cBhvr>
                                    </p:animEffect>
                                  </p:childTnLst>
                                </p:cTn>
                              </p:par>
                            </p:childTnLst>
                          </p:cTn>
                        </p:par>
                        <p:par>
                          <p:cTn id="28" fill="hold" nodeType="afterGroup">
                            <p:stCondLst>
                              <p:cond delay="4500"/>
                            </p:stCondLst>
                            <p:childTnLst>
                              <p:par>
                                <p:cTn id="29" presetID="22" presetClass="entr" presetSubtype="8" fill="hold" nodeType="after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wipe(left)">
                                      <p:cBhvr>
                                        <p:cTn id="31" dur="750"/>
                                        <p:tgtEl>
                                          <p:spTgt spid="128"/>
                                        </p:tgtEl>
                                      </p:cBhvr>
                                    </p:animEffect>
                                  </p:childTnLst>
                                </p:cTn>
                              </p:par>
                            </p:childTnLst>
                          </p:cTn>
                        </p:par>
                        <p:par>
                          <p:cTn id="32" fill="hold" nodeType="afterGroup">
                            <p:stCondLst>
                              <p:cond delay="5250"/>
                            </p:stCondLst>
                            <p:childTnLst>
                              <p:par>
                                <p:cTn id="33" presetID="22" presetClass="entr" presetSubtype="8" fill="hold" nodeType="afterEffect">
                                  <p:stCondLst>
                                    <p:cond delay="0"/>
                                  </p:stCondLst>
                                  <p:childTnLst>
                                    <p:set>
                                      <p:cBhvr>
                                        <p:cTn id="34" dur="1" fill="hold">
                                          <p:stCondLst>
                                            <p:cond delay="0"/>
                                          </p:stCondLst>
                                        </p:cTn>
                                        <p:tgtEl>
                                          <p:spTgt spid="133"/>
                                        </p:tgtEl>
                                        <p:attrNameLst>
                                          <p:attrName>style.visibility</p:attrName>
                                        </p:attrNameLst>
                                      </p:cBhvr>
                                      <p:to>
                                        <p:strVal val="visible"/>
                                      </p:to>
                                    </p:set>
                                    <p:animEffect transition="in" filter="wipe(left)">
                                      <p:cBhvr>
                                        <p:cTn id="35" dur="75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bwMode="auto">
          <a:xfrm>
            <a:off x="0" y="2861150"/>
            <a:ext cx="12198350" cy="3996850"/>
          </a:xfrm>
          <a:prstGeom prst="rect">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字体视界-NEW魏碑体" panose="02010601030101010101" pitchFamily="2" charset="-122"/>
              <a:ea typeface="字体视界-NEW魏碑体" panose="02010601030101010101" pitchFamily="2" charset="-122"/>
            </a:endParaRPr>
          </a:p>
        </p:txBody>
      </p:sp>
      <p:sp>
        <p:nvSpPr>
          <p:cNvPr id="3" name="文本框 1"/>
          <p:cNvSpPr>
            <a:spLocks noChangeArrowheads="1"/>
          </p:cNvSpPr>
          <p:nvPr/>
        </p:nvSpPr>
        <p:spPr bwMode="auto">
          <a:xfrm>
            <a:off x="1691001" y="3524250"/>
            <a:ext cx="88163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defRPr/>
            </a:pPr>
            <a:r>
              <a:rPr lang="en-US" altLang="zh-CN" sz="7200" b="1">
                <a:solidFill>
                  <a:schemeClr val="accent3"/>
                </a:solidFill>
                <a:latin typeface="字体视界-NEW魏碑体" panose="02010601030101010101" pitchFamily="2" charset="-122"/>
                <a:ea typeface="字体视界-NEW魏碑体" panose="02010601030101010101" pitchFamily="2" charset="-122"/>
                <a:cs typeface="+mn-ea"/>
                <a:sym typeface="+mn-lt"/>
              </a:rPr>
              <a:t>2021</a:t>
            </a:r>
            <a:r>
              <a:rPr lang="zh-CN" altLang="en-US" sz="7200" b="1">
                <a:solidFill>
                  <a:schemeClr val="accent3"/>
                </a:solidFill>
                <a:latin typeface="字体视界-NEW魏碑体" panose="02010601030101010101" pitchFamily="2" charset="-122"/>
                <a:ea typeface="字体视界-NEW魏碑体" panose="02010601030101010101" pitchFamily="2" charset="-122"/>
                <a:cs typeface="+mn-ea"/>
                <a:sym typeface="+mn-lt"/>
              </a:rPr>
              <a:t>年工作主要打算</a:t>
            </a:r>
            <a:endParaRPr lang="zh-CN" altLang="en-US" sz="7200" b="1">
              <a:solidFill>
                <a:schemeClr val="accent3"/>
              </a:solidFill>
              <a:latin typeface="字体视界-NEW魏碑体" panose="02010601030101010101" pitchFamily="2" charset="-122"/>
              <a:ea typeface="字体视界-NEW魏碑体" panose="02010601030101010101" pitchFamily="2" charset="-122"/>
              <a:cs typeface="+mn-ea"/>
              <a:sym typeface="+mn-lt"/>
            </a:endParaRPr>
          </a:p>
        </p:txBody>
      </p:sp>
      <p:sp>
        <p:nvSpPr>
          <p:cNvPr id="4" name="TextBox 10"/>
          <p:cNvSpPr txBox="1"/>
          <p:nvPr/>
        </p:nvSpPr>
        <p:spPr>
          <a:xfrm>
            <a:off x="3888474" y="1500702"/>
            <a:ext cx="4421403" cy="1200329"/>
          </a:xfrm>
          <a:prstGeom prst="rect">
            <a:avLst/>
          </a:prstGeom>
          <a:noFill/>
        </p:spPr>
        <p:txBody>
          <a:bodyPr wrap="none" rtlCol="0">
            <a:spAutoFit/>
          </a:bodyPr>
          <a:lstStyle/>
          <a:p>
            <a:pPr algn="ctr" defTabSz="1217930" fontAlgn="auto">
              <a:spcBef>
                <a:spcPct val="0"/>
              </a:spcBef>
              <a:spcAft>
                <a:spcPct val="0"/>
              </a:spcAft>
              <a:defRPr/>
            </a:pPr>
            <a:r>
              <a:rPr lang="en-US" altLang="zh-CN" sz="7200" b="1">
                <a:solidFill>
                  <a:srgbClr val="BF0101"/>
                </a:solidFill>
                <a:latin typeface="字体视界-NEW魏碑体" panose="02010601030101010101" pitchFamily="2" charset="-122"/>
                <a:ea typeface="字体视界-NEW魏碑体" panose="02010601030101010101" pitchFamily="2" charset="-122"/>
                <a:cs typeface="+mn-ea"/>
                <a:sym typeface="+mn-lt"/>
              </a:rPr>
              <a:t>&lt;</a:t>
            </a:r>
            <a:r>
              <a:rPr lang="zh-CN" altLang="en-US" sz="7200" b="1">
                <a:solidFill>
                  <a:srgbClr val="BF0101"/>
                </a:solidFill>
                <a:latin typeface="字体视界-NEW魏碑体" panose="02010601030101010101" pitchFamily="2" charset="-122"/>
                <a:ea typeface="字体视界-NEW魏碑体" panose="02010601030101010101" pitchFamily="2" charset="-122"/>
                <a:cs typeface="+mn-ea"/>
                <a:sym typeface="+mn-lt"/>
              </a:rPr>
              <a:t>第</a:t>
            </a:r>
            <a:r>
              <a:rPr lang="en-US" altLang="zh-CN" sz="7200" b="1">
                <a:solidFill>
                  <a:srgbClr val="BF0101"/>
                </a:solidFill>
                <a:latin typeface="字体视界-NEW魏碑体" panose="02010601030101010101" pitchFamily="2" charset="-122"/>
                <a:ea typeface="字体视界-NEW魏碑体" panose="02010601030101010101" pitchFamily="2" charset="-122"/>
                <a:cs typeface="+mn-ea"/>
                <a:sym typeface="+mn-lt"/>
              </a:rPr>
              <a:t>03</a:t>
            </a:r>
            <a:r>
              <a:rPr lang="zh-CN" altLang="en-US" sz="7200" b="1">
                <a:solidFill>
                  <a:srgbClr val="BF0101"/>
                </a:solidFill>
                <a:latin typeface="字体视界-NEW魏碑体" panose="02010601030101010101" pitchFamily="2" charset="-122"/>
                <a:ea typeface="字体视界-NEW魏碑体" panose="02010601030101010101" pitchFamily="2" charset="-122"/>
                <a:cs typeface="+mn-ea"/>
                <a:sym typeface="+mn-lt"/>
              </a:rPr>
              <a:t>部分</a:t>
            </a:r>
            <a:r>
              <a:rPr lang="en-US" altLang="zh-CN" sz="7200" b="1">
                <a:solidFill>
                  <a:srgbClr val="BF0101"/>
                </a:solidFill>
                <a:latin typeface="字体视界-NEW魏碑体" panose="02010601030101010101" pitchFamily="2" charset="-122"/>
                <a:ea typeface="字体视界-NEW魏碑体" panose="02010601030101010101" pitchFamily="2" charset="-122"/>
                <a:cs typeface="+mn-ea"/>
                <a:sym typeface="+mn-lt"/>
              </a:rPr>
              <a:t>&gt;</a:t>
            </a:r>
            <a:endParaRPr lang="zh-CN" altLang="en-US" sz="6000" b="1">
              <a:solidFill>
                <a:srgbClr val="BF0101"/>
              </a:solidFill>
              <a:latin typeface="字体视界-NEW魏碑体" panose="02010601030101010101" pitchFamily="2" charset="-122"/>
              <a:ea typeface="字体视界-NEW魏碑体" panose="02010601030101010101" pitchFamily="2" charset="-122"/>
              <a:cs typeface="+mn-ea"/>
              <a:sym typeface="+mn-lt"/>
            </a:endParaRPr>
          </a:p>
        </p:txBody>
      </p:sp>
      <p:grpSp>
        <p:nvGrpSpPr>
          <p:cNvPr id="5" name="组合 4"/>
          <p:cNvGrpSpPr/>
          <p:nvPr/>
        </p:nvGrpSpPr>
        <p:grpSpPr>
          <a:xfrm>
            <a:off x="4971817" y="692696"/>
            <a:ext cx="2254717" cy="647887"/>
            <a:chOff x="3965502" y="1879809"/>
            <a:chExt cx="1193100" cy="342834"/>
          </a:xfrm>
          <a:solidFill>
            <a:srgbClr val="C00000"/>
          </a:solidFill>
        </p:grpSpPr>
        <p:sp>
          <p:nvSpPr>
            <p:cNvPr id="6" name="PA-dark-star-shape_15445"/>
            <p:cNvSpPr>
              <a:spLocks noChangeAspect="1"/>
            </p:cNvSpPr>
            <p:nvPr>
              <p:custDataLst>
                <p:tags r:id="rId2"/>
              </p:custDataLst>
            </p:nvPr>
          </p:nvSpPr>
          <p:spPr bwMode="auto">
            <a:xfrm>
              <a:off x="4391609" y="1879809"/>
              <a:ext cx="360781" cy="342834"/>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7" name="PA-dark-star-shape_15445"/>
            <p:cNvSpPr>
              <a:spLocks noChangeAspect="1"/>
            </p:cNvSpPr>
            <p:nvPr>
              <p:custDataLst>
                <p:tags r:id="rId3"/>
              </p:custDataLst>
            </p:nvPr>
          </p:nvSpPr>
          <p:spPr bwMode="auto">
            <a:xfrm>
              <a:off x="4771621" y="1951407"/>
              <a:ext cx="210089" cy="199638"/>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8" name="PA-dark-star-shape_15445"/>
            <p:cNvSpPr>
              <a:spLocks noChangeAspect="1"/>
            </p:cNvSpPr>
            <p:nvPr>
              <p:custDataLst>
                <p:tags r:id="rId4"/>
              </p:custDataLst>
            </p:nvPr>
          </p:nvSpPr>
          <p:spPr bwMode="auto">
            <a:xfrm>
              <a:off x="4161559" y="1951407"/>
              <a:ext cx="210089" cy="199638"/>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9" name="PA-dark-star-shape_15445"/>
            <p:cNvSpPr>
              <a:spLocks noChangeAspect="1"/>
            </p:cNvSpPr>
            <p:nvPr>
              <p:custDataLst>
                <p:tags r:id="rId5"/>
              </p:custDataLst>
            </p:nvPr>
          </p:nvSpPr>
          <p:spPr bwMode="auto">
            <a:xfrm>
              <a:off x="3965502" y="1993883"/>
              <a:ext cx="120690" cy="114687"/>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10" name="PA-dark-star-shape_15445"/>
            <p:cNvSpPr>
              <a:spLocks noChangeAspect="1"/>
            </p:cNvSpPr>
            <p:nvPr>
              <p:custDataLst>
                <p:tags r:id="rId6"/>
              </p:custDataLst>
            </p:nvPr>
          </p:nvSpPr>
          <p:spPr bwMode="auto">
            <a:xfrm>
              <a:off x="5037912" y="1993883"/>
              <a:ext cx="120690" cy="114687"/>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grpSp>
    </p:spTree>
  </p:cSld>
  <p:clrMapOvr>
    <a:masterClrMapping/>
  </p:clrMapOvr>
  <mc:AlternateContent>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nodeType="afterGroup">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750"/>
                                        <p:tgtEl>
                                          <p:spTgt spid="5"/>
                                        </p:tgtEl>
                                      </p:cBhvr>
                                    </p:animEffect>
                                  </p:childTnLst>
                                </p:cTn>
                              </p:par>
                            </p:childTnLst>
                          </p:cTn>
                        </p:par>
                        <p:par>
                          <p:cTn id="12" fill="hold" nodeType="afterGroup">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750"/>
                                        <p:tgtEl>
                                          <p:spTgt spid="4"/>
                                        </p:tgtEl>
                                      </p:cBhvr>
                                    </p:animEffect>
                                  </p:childTnLst>
                                </p:cTn>
                              </p:par>
                            </p:childTnLst>
                          </p:cTn>
                        </p:par>
                        <p:par>
                          <p:cTn id="16" fill="hold" nodeType="afterGroup">
                            <p:stCondLst>
                              <p:cond delay="2250"/>
                            </p:stCondLst>
                            <p:childTnLst>
                              <p:par>
                                <p:cTn id="17" presetID="16" presetClass="entr" presetSubtype="2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0" name="图片 39" descr="图片包含 游戏机, 钟表&#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175" y="2743630"/>
            <a:ext cx="6383383" cy="3191692"/>
          </a:xfrm>
          <a:prstGeom prst="rect">
            <a:avLst/>
          </a:prstGeom>
        </p:spPr>
      </p:pic>
      <p:grpSp>
        <p:nvGrpSpPr>
          <p:cNvPr id="37" name="组合 36"/>
          <p:cNvGrpSpPr/>
          <p:nvPr/>
        </p:nvGrpSpPr>
        <p:grpSpPr>
          <a:xfrm>
            <a:off x="818077" y="1741307"/>
            <a:ext cx="5917110" cy="1471669"/>
            <a:chOff x="320898" y="217162"/>
            <a:chExt cx="5917110" cy="1471669"/>
          </a:xfrm>
        </p:grpSpPr>
        <p:grpSp>
          <p:nvGrpSpPr>
            <p:cNvPr id="34" name="组合 33"/>
            <p:cNvGrpSpPr/>
            <p:nvPr/>
          </p:nvGrpSpPr>
          <p:grpSpPr>
            <a:xfrm>
              <a:off x="320898" y="217162"/>
              <a:ext cx="5917110" cy="1471669"/>
              <a:chOff x="2236510" y="-258048"/>
              <a:chExt cx="5917110" cy="1471669"/>
            </a:xfrm>
          </p:grpSpPr>
          <p:grpSp>
            <p:nvGrpSpPr>
              <p:cNvPr id="30" name="组合 29"/>
              <p:cNvGrpSpPr/>
              <p:nvPr/>
            </p:nvGrpSpPr>
            <p:grpSpPr>
              <a:xfrm>
                <a:off x="2236510" y="-258048"/>
                <a:ext cx="5917110" cy="1471669"/>
                <a:chOff x="2236510" y="-258048"/>
                <a:chExt cx="5917110" cy="1471669"/>
              </a:xfrm>
            </p:grpSpPr>
            <p:sp>
              <p:nvSpPr>
                <p:cNvPr id="2" name="矩形 1"/>
                <p:cNvSpPr/>
                <p:nvPr/>
              </p:nvSpPr>
              <p:spPr bwMode="auto">
                <a:xfrm>
                  <a:off x="2585513" y="-258048"/>
                  <a:ext cx="5568107" cy="1471669"/>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6" name="椭圆 25"/>
                <p:cNvSpPr/>
                <p:nvPr/>
              </p:nvSpPr>
              <p:spPr bwMode="auto">
                <a:xfrm>
                  <a:off x="2236510" y="102089"/>
                  <a:ext cx="778591" cy="778591"/>
                </a:xfrm>
                <a:prstGeom prst="ellipse">
                  <a:avLst/>
                </a:prstGeom>
                <a:solidFill>
                  <a:schemeClr val="accent1"/>
                </a:solidFill>
                <a:ln w="38100" cap="flat" cmpd="sng" algn="ctr">
                  <a:solidFill>
                    <a:schemeClr val="accent3"/>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6" name="文本框 35"/>
              <p:cNvSpPr txBox="1"/>
              <p:nvPr/>
            </p:nvSpPr>
            <p:spPr>
              <a:xfrm>
                <a:off x="2387640" y="163167"/>
                <a:ext cx="532166" cy="646331"/>
              </a:xfrm>
              <a:prstGeom prst="rect">
                <a:avLst/>
              </a:prstGeom>
              <a:noFill/>
            </p:spPr>
            <p:txBody>
              <a:bodyPr wrap="square" rtlCol="0">
                <a:spAutoFit/>
              </a:bodyPr>
              <a:lstStyle/>
              <a:p>
                <a:pPr fontAlgn="auto">
                  <a:spcBef>
                    <a:spcPct val="0"/>
                  </a:spcBef>
                  <a:spcAft>
                    <a:spcPct val="0"/>
                  </a:spcAft>
                  <a:defRPr/>
                </a:pPr>
                <a:r>
                  <a:rPr lang="en-US" altLang="zh-CN" sz="3600" b="1">
                    <a:solidFill>
                      <a:prstClr val="white"/>
                    </a:solidFill>
                    <a:cs typeface="+mn-ea"/>
                    <a:sym typeface="+mn-lt"/>
                  </a:rPr>
                  <a:t>1</a:t>
                </a:r>
                <a:endParaRPr lang="zh-CN" altLang="en-US" sz="3600" b="1">
                  <a:solidFill>
                    <a:prstClr val="white"/>
                  </a:solidFill>
                  <a:cs typeface="+mn-ea"/>
                  <a:sym typeface="+mn-lt"/>
                </a:endParaRPr>
              </a:p>
            </p:txBody>
          </p:sp>
        </p:grpSp>
        <p:sp>
          <p:nvSpPr>
            <p:cNvPr id="5" name="文本框 3"/>
            <p:cNvSpPr>
              <a:spLocks noChangeArrowheads="1"/>
            </p:cNvSpPr>
            <p:nvPr/>
          </p:nvSpPr>
          <p:spPr bwMode="auto">
            <a:xfrm>
              <a:off x="1284039" y="484894"/>
              <a:ext cx="4876501" cy="101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089" tIns="17044" rIns="34089" bIns="17044">
              <a:spAutoFit/>
            </a:bodyPr>
            <a:lstStyle/>
            <a:p>
              <a:pPr fontAlgn="auto">
                <a:spcBef>
                  <a:spcPct val="0"/>
                </a:spcBef>
                <a:spcAft>
                  <a:spcPct val="0"/>
                </a:spcAft>
                <a:defRPr/>
              </a:pPr>
              <a:r>
                <a:rPr lang="zh-CN" altLang="en-US" sz="3200" b="1">
                  <a:solidFill>
                    <a:prstClr val="white"/>
                  </a:solidFill>
                  <a:cs typeface="+mn-ea"/>
                  <a:sym typeface="+mn-lt"/>
                </a:rPr>
                <a:t>围绕凝心聚力抓思想，</a:t>
              </a:r>
              <a:endParaRPr lang="en-US" altLang="zh-CN" sz="3200" b="1">
                <a:solidFill>
                  <a:prstClr val="white"/>
                </a:solidFill>
                <a:cs typeface="+mn-ea"/>
                <a:sym typeface="+mn-lt"/>
              </a:endParaRPr>
            </a:p>
            <a:p>
              <a:pPr fontAlgn="auto">
                <a:spcBef>
                  <a:spcPct val="0"/>
                </a:spcBef>
                <a:spcAft>
                  <a:spcPct val="0"/>
                </a:spcAft>
                <a:defRPr/>
              </a:pPr>
              <a:r>
                <a:rPr lang="zh-CN" altLang="en-US" sz="3200" b="1">
                  <a:solidFill>
                    <a:prstClr val="white"/>
                  </a:solidFill>
                  <a:cs typeface="+mn-ea"/>
                  <a:sym typeface="+mn-lt"/>
                </a:rPr>
                <a:t>增强干部队伍内生动力</a:t>
              </a:r>
              <a:endParaRPr lang="zh-CN" altLang="en-US" sz="3200" b="1">
                <a:solidFill>
                  <a:prstClr val="white"/>
                </a:solidFill>
                <a:cs typeface="+mn-ea"/>
                <a:sym typeface="+mn-lt"/>
              </a:endParaRPr>
            </a:p>
          </p:txBody>
        </p:sp>
      </p:grpSp>
      <p:grpSp>
        <p:nvGrpSpPr>
          <p:cNvPr id="38" name="组合 37"/>
          <p:cNvGrpSpPr/>
          <p:nvPr/>
        </p:nvGrpSpPr>
        <p:grpSpPr>
          <a:xfrm>
            <a:off x="1741168" y="3645024"/>
            <a:ext cx="8716015" cy="920457"/>
            <a:chOff x="2069237" y="3616922"/>
            <a:chExt cx="8716015" cy="920457"/>
          </a:xfrm>
        </p:grpSpPr>
        <p:sp>
          <p:nvSpPr>
            <p:cNvPr id="11" name="六边形 33"/>
            <p:cNvSpPr>
              <a:spLocks noChangeArrowheads="1"/>
            </p:cNvSpPr>
            <p:nvPr/>
          </p:nvSpPr>
          <p:spPr bwMode="auto">
            <a:xfrm>
              <a:off x="5348023" y="3616922"/>
              <a:ext cx="1066826" cy="919474"/>
            </a:xfrm>
            <a:prstGeom prst="hexagon">
              <a:avLst>
                <a:gd name="adj" fmla="val 25005"/>
                <a:gd name="vf" fmla="val 115470"/>
              </a:avLst>
            </a:prstGeom>
            <a:solidFill>
              <a:srgbClr val="C00000"/>
            </a:solidFill>
            <a:ln w="25400" algn="ctr">
              <a:noFill/>
              <a:miter lim="800000"/>
            </a:ln>
          </p:spPr>
          <p:txBody>
            <a:bodyPr anchor="ctr"/>
            <a:lstStyle/>
            <a:p>
              <a:pPr algn="ctr" defTabSz="912495" fontAlgn="auto">
                <a:spcBef>
                  <a:spcPct val="0"/>
                </a:spcBef>
                <a:spcAft>
                  <a:spcPct val="0"/>
                </a:spcAft>
                <a:defRPr/>
              </a:pPr>
              <a:r>
                <a:rPr lang="zh-CN" altLang="en-US" sz="2000" b="1">
                  <a:solidFill>
                    <a:schemeClr val="accent3"/>
                  </a:solidFill>
                  <a:cs typeface="+mn-ea"/>
                  <a:sym typeface="+mn-lt"/>
                </a:rPr>
                <a:t>责任</a:t>
              </a:r>
              <a:endParaRPr lang="zh-CN" altLang="en-US" sz="2000" b="1">
                <a:solidFill>
                  <a:schemeClr val="accent3"/>
                </a:solidFill>
                <a:cs typeface="+mn-ea"/>
                <a:sym typeface="+mn-lt"/>
              </a:endParaRPr>
            </a:p>
          </p:txBody>
        </p:sp>
        <p:sp>
          <p:nvSpPr>
            <p:cNvPr id="12" name="六边形 34"/>
            <p:cNvSpPr>
              <a:spLocks noChangeArrowheads="1"/>
            </p:cNvSpPr>
            <p:nvPr/>
          </p:nvSpPr>
          <p:spPr bwMode="auto">
            <a:xfrm>
              <a:off x="3161838" y="3616922"/>
              <a:ext cx="1066826" cy="919474"/>
            </a:xfrm>
            <a:prstGeom prst="hexagon">
              <a:avLst>
                <a:gd name="adj" fmla="val 25005"/>
                <a:gd name="vf" fmla="val 115470"/>
              </a:avLst>
            </a:prstGeom>
            <a:solidFill>
              <a:srgbClr val="C00000"/>
            </a:solidFill>
            <a:ln w="25400" algn="ctr">
              <a:noFill/>
              <a:miter lim="800000"/>
            </a:ln>
          </p:spPr>
          <p:txBody>
            <a:bodyPr anchor="ctr"/>
            <a:lstStyle/>
            <a:p>
              <a:pPr algn="ctr" defTabSz="912495" fontAlgn="auto">
                <a:spcBef>
                  <a:spcPct val="0"/>
                </a:spcBef>
                <a:spcAft>
                  <a:spcPct val="0"/>
                </a:spcAft>
                <a:defRPr/>
              </a:pPr>
              <a:r>
                <a:rPr lang="zh-CN" altLang="en-US" sz="2000" b="1">
                  <a:solidFill>
                    <a:schemeClr val="accent3"/>
                  </a:solidFill>
                  <a:cs typeface="+mn-ea"/>
                  <a:sym typeface="+mn-lt"/>
                </a:rPr>
                <a:t>青春</a:t>
              </a:r>
              <a:endParaRPr lang="zh-CN" altLang="en-US" sz="2000" b="1">
                <a:solidFill>
                  <a:schemeClr val="accent3"/>
                </a:solidFill>
                <a:cs typeface="+mn-ea"/>
                <a:sym typeface="+mn-lt"/>
              </a:endParaRPr>
            </a:p>
          </p:txBody>
        </p:sp>
        <p:sp>
          <p:nvSpPr>
            <p:cNvPr id="14" name="六边形 37"/>
            <p:cNvSpPr>
              <a:spLocks noChangeArrowheads="1"/>
            </p:cNvSpPr>
            <p:nvPr/>
          </p:nvSpPr>
          <p:spPr bwMode="auto">
            <a:xfrm>
              <a:off x="4254439" y="3616922"/>
              <a:ext cx="1067809" cy="920457"/>
            </a:xfrm>
            <a:prstGeom prst="hexagon">
              <a:avLst>
                <a:gd name="adj" fmla="val 25001"/>
                <a:gd name="vf" fmla="val 115470"/>
              </a:avLst>
            </a:prstGeom>
            <a:solidFill>
              <a:srgbClr val="C00000"/>
            </a:solidFill>
            <a:ln w="25400" algn="ctr">
              <a:noFill/>
              <a:miter lim="800000"/>
            </a:ln>
          </p:spPr>
          <p:txBody>
            <a:bodyPr anchor="ctr"/>
            <a:lstStyle/>
            <a:p>
              <a:pPr algn="ctr" defTabSz="912495" fontAlgn="auto">
                <a:spcBef>
                  <a:spcPct val="0"/>
                </a:spcBef>
                <a:spcAft>
                  <a:spcPct val="0"/>
                </a:spcAft>
                <a:defRPr/>
              </a:pPr>
              <a:r>
                <a:rPr lang="zh-CN" altLang="en-US" sz="2000" b="1">
                  <a:solidFill>
                    <a:schemeClr val="accent3"/>
                  </a:solidFill>
                  <a:cs typeface="+mn-ea"/>
                  <a:sym typeface="+mn-lt"/>
                </a:rPr>
                <a:t>活力</a:t>
              </a:r>
              <a:endParaRPr lang="zh-CN" altLang="en-US" sz="2000" b="1">
                <a:solidFill>
                  <a:schemeClr val="accent3"/>
                </a:solidFill>
                <a:cs typeface="+mn-ea"/>
                <a:sym typeface="+mn-lt"/>
              </a:endParaRPr>
            </a:p>
          </p:txBody>
        </p:sp>
        <p:sp>
          <p:nvSpPr>
            <p:cNvPr id="15" name="六边形 38"/>
            <p:cNvSpPr>
              <a:spLocks noChangeArrowheads="1"/>
            </p:cNvSpPr>
            <p:nvPr/>
          </p:nvSpPr>
          <p:spPr bwMode="auto">
            <a:xfrm>
              <a:off x="9718426" y="3616922"/>
              <a:ext cx="1066826" cy="919474"/>
            </a:xfrm>
            <a:prstGeom prst="hexagon">
              <a:avLst>
                <a:gd name="adj" fmla="val 25005"/>
                <a:gd name="vf" fmla="val 115470"/>
              </a:avLst>
            </a:prstGeom>
            <a:solidFill>
              <a:srgbClr val="C00000"/>
            </a:solidFill>
            <a:ln w="25400" algn="ctr">
              <a:noFill/>
              <a:miter lim="800000"/>
            </a:ln>
          </p:spPr>
          <p:txBody>
            <a:bodyPr anchor="ctr"/>
            <a:lstStyle/>
            <a:p>
              <a:pPr algn="ctr" defTabSz="912495" fontAlgn="auto">
                <a:spcBef>
                  <a:spcPct val="0"/>
                </a:spcBef>
                <a:spcAft>
                  <a:spcPct val="0"/>
                </a:spcAft>
                <a:defRPr/>
              </a:pPr>
              <a:r>
                <a:rPr lang="zh-CN" altLang="en-US" sz="2000" b="1">
                  <a:solidFill>
                    <a:schemeClr val="accent3"/>
                  </a:solidFill>
                  <a:cs typeface="+mn-ea"/>
                  <a:sym typeface="+mn-lt"/>
                </a:rPr>
                <a:t>行动力</a:t>
              </a:r>
              <a:endParaRPr lang="zh-CN" altLang="en-US" sz="2000" b="1">
                <a:solidFill>
                  <a:schemeClr val="accent3"/>
                </a:solidFill>
                <a:cs typeface="+mn-ea"/>
                <a:sym typeface="+mn-lt"/>
              </a:endParaRPr>
            </a:p>
          </p:txBody>
        </p:sp>
        <p:sp>
          <p:nvSpPr>
            <p:cNvPr id="16" name="六边形 40"/>
            <p:cNvSpPr>
              <a:spLocks noChangeArrowheads="1"/>
            </p:cNvSpPr>
            <p:nvPr/>
          </p:nvSpPr>
          <p:spPr bwMode="auto">
            <a:xfrm>
              <a:off x="7533225" y="3616922"/>
              <a:ext cx="1066826" cy="919474"/>
            </a:xfrm>
            <a:prstGeom prst="hexagon">
              <a:avLst>
                <a:gd name="adj" fmla="val 25005"/>
                <a:gd name="vf" fmla="val 115470"/>
              </a:avLst>
            </a:prstGeom>
            <a:solidFill>
              <a:srgbClr val="C00000"/>
            </a:solidFill>
            <a:ln w="25400" algn="ctr">
              <a:noFill/>
              <a:miter lim="800000"/>
            </a:ln>
          </p:spPr>
          <p:txBody>
            <a:bodyPr anchor="ctr"/>
            <a:lstStyle/>
            <a:p>
              <a:pPr algn="ctr" defTabSz="912495" fontAlgn="auto">
                <a:spcBef>
                  <a:spcPct val="0"/>
                </a:spcBef>
                <a:spcAft>
                  <a:spcPct val="0"/>
                </a:spcAft>
                <a:defRPr/>
              </a:pPr>
              <a:r>
                <a:rPr lang="zh-CN" altLang="en-US" sz="2000" b="1">
                  <a:solidFill>
                    <a:schemeClr val="accent3"/>
                  </a:solidFill>
                  <a:cs typeface="+mn-ea"/>
                  <a:sym typeface="+mn-lt"/>
                </a:rPr>
                <a:t>奉献</a:t>
              </a:r>
              <a:endParaRPr lang="zh-CN" altLang="en-US" sz="2000" b="1">
                <a:solidFill>
                  <a:schemeClr val="accent3"/>
                </a:solidFill>
                <a:cs typeface="+mn-ea"/>
                <a:sym typeface="+mn-lt"/>
              </a:endParaRPr>
            </a:p>
          </p:txBody>
        </p:sp>
        <p:sp>
          <p:nvSpPr>
            <p:cNvPr id="17" name="六边形 41"/>
            <p:cNvSpPr>
              <a:spLocks noChangeArrowheads="1"/>
            </p:cNvSpPr>
            <p:nvPr/>
          </p:nvSpPr>
          <p:spPr bwMode="auto">
            <a:xfrm>
              <a:off x="8625826" y="3616922"/>
              <a:ext cx="1066826" cy="920456"/>
            </a:xfrm>
            <a:prstGeom prst="hexagon">
              <a:avLst>
                <a:gd name="adj" fmla="val 24978"/>
                <a:gd name="vf" fmla="val 115470"/>
              </a:avLst>
            </a:prstGeom>
            <a:solidFill>
              <a:srgbClr val="C00000"/>
            </a:solidFill>
            <a:ln w="25400" algn="ctr">
              <a:noFill/>
              <a:miter lim="800000"/>
            </a:ln>
          </p:spPr>
          <p:txBody>
            <a:bodyPr anchor="ctr"/>
            <a:lstStyle/>
            <a:p>
              <a:pPr algn="ctr" defTabSz="912495" fontAlgn="auto">
                <a:spcBef>
                  <a:spcPct val="0"/>
                </a:spcBef>
                <a:spcAft>
                  <a:spcPct val="0"/>
                </a:spcAft>
                <a:defRPr/>
              </a:pPr>
              <a:r>
                <a:rPr lang="zh-CN" altLang="en-US" b="1">
                  <a:solidFill>
                    <a:schemeClr val="accent3"/>
                  </a:solidFill>
                  <a:cs typeface="+mn-ea"/>
                  <a:sym typeface="+mn-lt"/>
                </a:rPr>
                <a:t>谦虚</a:t>
              </a:r>
              <a:endParaRPr lang="zh-CN" altLang="en-US" b="1">
                <a:solidFill>
                  <a:schemeClr val="accent3"/>
                </a:solidFill>
                <a:cs typeface="+mn-ea"/>
                <a:sym typeface="+mn-lt"/>
              </a:endParaRPr>
            </a:p>
          </p:txBody>
        </p:sp>
        <p:sp>
          <p:nvSpPr>
            <p:cNvPr id="18" name="六边形 42"/>
            <p:cNvSpPr>
              <a:spLocks noChangeArrowheads="1"/>
            </p:cNvSpPr>
            <p:nvPr/>
          </p:nvSpPr>
          <p:spPr bwMode="auto">
            <a:xfrm>
              <a:off x="6440624" y="3616922"/>
              <a:ext cx="1066826" cy="920456"/>
            </a:xfrm>
            <a:prstGeom prst="hexagon">
              <a:avLst>
                <a:gd name="adj" fmla="val 24978"/>
                <a:gd name="vf" fmla="val 115470"/>
              </a:avLst>
            </a:prstGeom>
            <a:solidFill>
              <a:srgbClr val="C00000"/>
            </a:solidFill>
            <a:ln w="25400" algn="ctr">
              <a:noFill/>
              <a:miter lim="800000"/>
            </a:ln>
          </p:spPr>
          <p:txBody>
            <a:bodyPr anchor="ctr"/>
            <a:lstStyle/>
            <a:p>
              <a:pPr algn="ctr" defTabSz="912495" fontAlgn="auto">
                <a:spcBef>
                  <a:spcPct val="0"/>
                </a:spcBef>
                <a:spcAft>
                  <a:spcPct val="0"/>
                </a:spcAft>
                <a:defRPr/>
              </a:pPr>
              <a:r>
                <a:rPr lang="zh-CN" altLang="en-US" sz="2000" b="1">
                  <a:solidFill>
                    <a:schemeClr val="accent3"/>
                  </a:solidFill>
                  <a:cs typeface="+mn-ea"/>
                  <a:sym typeface="+mn-lt"/>
                </a:rPr>
                <a:t>执行力</a:t>
              </a:r>
              <a:endParaRPr lang="zh-CN" altLang="en-US" sz="2000" b="1">
                <a:solidFill>
                  <a:schemeClr val="accent3"/>
                </a:solidFill>
                <a:cs typeface="+mn-ea"/>
                <a:sym typeface="+mn-lt"/>
              </a:endParaRPr>
            </a:p>
          </p:txBody>
        </p:sp>
        <p:sp>
          <p:nvSpPr>
            <p:cNvPr id="19" name="六边形 43"/>
            <p:cNvSpPr>
              <a:spLocks noChangeArrowheads="1"/>
            </p:cNvSpPr>
            <p:nvPr/>
          </p:nvSpPr>
          <p:spPr bwMode="auto">
            <a:xfrm>
              <a:off x="2069237" y="3616922"/>
              <a:ext cx="1066826" cy="919474"/>
            </a:xfrm>
            <a:prstGeom prst="hexagon">
              <a:avLst>
                <a:gd name="adj" fmla="val 25005"/>
                <a:gd name="vf" fmla="val 115470"/>
              </a:avLst>
            </a:prstGeom>
            <a:solidFill>
              <a:srgbClr val="C00000"/>
            </a:solidFill>
            <a:ln w="25400" algn="ctr">
              <a:noFill/>
              <a:miter lim="800000"/>
            </a:ln>
          </p:spPr>
          <p:txBody>
            <a:bodyPr anchor="ctr"/>
            <a:lstStyle/>
            <a:p>
              <a:pPr algn="ctr" defTabSz="912495" fontAlgn="auto">
                <a:spcBef>
                  <a:spcPct val="0"/>
                </a:spcBef>
                <a:spcAft>
                  <a:spcPct val="0"/>
                </a:spcAft>
                <a:defRPr/>
              </a:pPr>
              <a:r>
                <a:rPr lang="zh-CN" altLang="en-US" sz="2000" b="1">
                  <a:solidFill>
                    <a:schemeClr val="accent3"/>
                  </a:solidFill>
                  <a:cs typeface="+mn-ea"/>
                  <a:sym typeface="+mn-lt"/>
                </a:rPr>
                <a:t>目标</a:t>
              </a:r>
              <a:endParaRPr lang="zh-CN" altLang="en-US" sz="2000" b="1">
                <a:solidFill>
                  <a:schemeClr val="accent3"/>
                </a:solidFill>
                <a:cs typeface="+mn-ea"/>
                <a:sym typeface="+mn-lt"/>
              </a:endParaRPr>
            </a:p>
          </p:txBody>
        </p:sp>
      </p:grpSp>
      <p:grpSp>
        <p:nvGrpSpPr>
          <p:cNvPr id="39" name="组合 38"/>
          <p:cNvGrpSpPr/>
          <p:nvPr/>
        </p:nvGrpSpPr>
        <p:grpSpPr>
          <a:xfrm>
            <a:off x="1089106" y="4908345"/>
            <a:ext cx="5940397" cy="1016780"/>
            <a:chOff x="1089105" y="4720181"/>
            <a:chExt cx="5940397" cy="1016780"/>
          </a:xfrm>
        </p:grpSpPr>
        <p:sp>
          <p:nvSpPr>
            <p:cNvPr id="20" name="TextBox 39"/>
            <p:cNvSpPr txBox="1">
              <a:spLocks noChangeArrowheads="1"/>
            </p:cNvSpPr>
            <p:nvPr/>
          </p:nvSpPr>
          <p:spPr bwMode="auto">
            <a:xfrm flipH="1">
              <a:off x="1089106" y="4720181"/>
              <a:ext cx="3489325" cy="400101"/>
            </a:xfrm>
            <a:prstGeom prst="rect">
              <a:avLst/>
            </a:prstGeom>
            <a:noFill/>
            <a:ln w="9525">
              <a:noFill/>
              <a:miter lim="800000"/>
            </a:ln>
          </p:spPr>
          <p:txBody>
            <a:bodyPr wrap="square" lIns="91431" tIns="45716" rIns="91431" bIns="45716">
              <a:spAutoFit/>
            </a:bodyPr>
            <a:lstStyle/>
            <a:p>
              <a:pPr defTabSz="912495" fontAlgn="auto">
                <a:spcBef>
                  <a:spcPct val="0"/>
                </a:spcBef>
                <a:spcAft>
                  <a:spcPct val="0"/>
                </a:spcAft>
                <a:defRPr/>
              </a:pPr>
              <a:r>
                <a:rPr lang="zh-CN" altLang="en-US" sz="2000" b="1" kern="0">
                  <a:solidFill>
                    <a:schemeClr val="accent1"/>
                  </a:solidFill>
                  <a:cs typeface="+mn-ea"/>
                  <a:sym typeface="+mn-lt"/>
                </a:rPr>
                <a:t>这里输入您的文字标题内容</a:t>
              </a:r>
              <a:endParaRPr lang="zh-CN" altLang="en-US" sz="2000" b="1" kern="0">
                <a:solidFill>
                  <a:schemeClr val="accent1"/>
                </a:solidFill>
                <a:cs typeface="+mn-ea"/>
                <a:sym typeface="+mn-lt"/>
              </a:endParaRPr>
            </a:p>
          </p:txBody>
        </p:sp>
        <p:sp>
          <p:nvSpPr>
            <p:cNvPr id="21" name="TextBox 40"/>
            <p:cNvSpPr txBox="1">
              <a:spLocks noChangeArrowheads="1"/>
            </p:cNvSpPr>
            <p:nvPr/>
          </p:nvSpPr>
          <p:spPr bwMode="auto">
            <a:xfrm>
              <a:off x="1089105" y="5115581"/>
              <a:ext cx="5940397" cy="621380"/>
            </a:xfrm>
            <a:prstGeom prst="rect">
              <a:avLst/>
            </a:prstGeom>
            <a:noFill/>
            <a:ln w="9525">
              <a:noFill/>
              <a:miter lim="800000"/>
            </a:ln>
          </p:spPr>
          <p:txBody>
            <a:bodyPr wrap="square" lIns="91431" tIns="45716" rIns="91431" bIns="45716">
              <a:spAutoFit/>
            </a:bodyPr>
            <a:lstStyle/>
            <a:p>
              <a:pPr defTabSz="912495" fontAlgn="auto">
                <a:lnSpc>
                  <a:spcPct val="130000"/>
                </a:lnSpc>
                <a:spcBef>
                  <a:spcPct val="0"/>
                </a:spcBef>
                <a:spcAft>
                  <a:spcPct val="0"/>
                </a:spcAft>
                <a:defRPr/>
              </a:pPr>
              <a:r>
                <a:rPr lang="zh-CN" altLang="en-US" sz="1400">
                  <a:solidFill>
                    <a:srgbClr val="929090">
                      <a:lumMod val="10000"/>
                    </a:srgbClr>
                  </a:solidFill>
                  <a:cs typeface="+mn-ea"/>
                  <a:sym typeface="+mn-lt"/>
                </a:rPr>
                <a:t>经过我校党总支通过，校团委在征求各团支部内团员学生的意愿的基础上，初步形成了一位党</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团</a:t>
              </a:r>
              <a:r>
                <a:rPr lang="en-US" altLang="zh-CN" sz="1400">
                  <a:solidFill>
                    <a:srgbClr val="929090">
                      <a:lumMod val="10000"/>
                    </a:srgbClr>
                  </a:solidFill>
                  <a:cs typeface="+mn-ea"/>
                  <a:sym typeface="+mn-lt"/>
                </a:rPr>
                <a:t>)</a:t>
              </a:r>
              <a:r>
                <a:rPr lang="zh-CN" altLang="en-US" sz="1400">
                  <a:solidFill>
                    <a:srgbClr val="929090">
                      <a:lumMod val="10000"/>
                    </a:srgbClr>
                  </a:solidFill>
                  <a:cs typeface="+mn-ea"/>
                  <a:sym typeface="+mn-lt"/>
                </a:rPr>
                <a:t>员教师结对一个团支部的“</a:t>
              </a:r>
              <a:r>
                <a:rPr lang="en-US" altLang="zh-CN" sz="1400">
                  <a:solidFill>
                    <a:srgbClr val="929090">
                      <a:lumMod val="10000"/>
                    </a:srgbClr>
                  </a:solidFill>
                  <a:cs typeface="+mn-ea"/>
                  <a:sym typeface="+mn-lt"/>
                </a:rPr>
                <a:t>1+1”</a:t>
              </a:r>
              <a:r>
                <a:rPr lang="zh-CN" altLang="en-US" sz="1400">
                  <a:solidFill>
                    <a:srgbClr val="929090">
                      <a:lumMod val="10000"/>
                    </a:srgbClr>
                  </a:solidFill>
                  <a:cs typeface="+mn-ea"/>
                  <a:sym typeface="+mn-lt"/>
                </a:rPr>
                <a:t>党团牵手带教模式</a:t>
              </a:r>
              <a:endParaRPr lang="zh-CN" altLang="en-US" sz="1400">
                <a:solidFill>
                  <a:srgbClr val="929090">
                    <a:lumMod val="10000"/>
                  </a:srgbClr>
                </a:solidFill>
                <a:cs typeface="+mn-ea"/>
                <a:sym typeface="+mn-lt"/>
              </a:endParaRPr>
            </a:p>
          </p:txBody>
        </p:sp>
      </p:grpSp>
      <p:grpSp>
        <p:nvGrpSpPr>
          <p:cNvPr id="42" name="组合 41"/>
          <p:cNvGrpSpPr/>
          <p:nvPr/>
        </p:nvGrpSpPr>
        <p:grpSpPr>
          <a:xfrm>
            <a:off x="7029503" y="1869712"/>
            <a:ext cx="5005440" cy="1207593"/>
            <a:chOff x="7029503" y="1869712"/>
            <a:chExt cx="5005440" cy="1207593"/>
          </a:xfrm>
        </p:grpSpPr>
        <p:grpSp>
          <p:nvGrpSpPr>
            <p:cNvPr id="23" name="组合 22"/>
            <p:cNvGrpSpPr/>
            <p:nvPr/>
          </p:nvGrpSpPr>
          <p:grpSpPr>
            <a:xfrm>
              <a:off x="7029503" y="1869712"/>
              <a:ext cx="5005440" cy="323038"/>
              <a:chOff x="669458" y="2815737"/>
              <a:chExt cx="6882153" cy="444156"/>
            </a:xfrm>
          </p:grpSpPr>
          <p:sp>
            <p:nvSpPr>
              <p:cNvPr id="24" name="矩形 23"/>
              <p:cNvSpPr/>
              <p:nvPr/>
            </p:nvSpPr>
            <p:spPr>
              <a:xfrm>
                <a:off x="1113613" y="2815737"/>
                <a:ext cx="6437998" cy="423173"/>
              </a:xfrm>
              <a:prstGeom prst="rect">
                <a:avLst/>
              </a:prstGeom>
            </p:spPr>
            <p:txBody>
              <a:bodyPr wrap="square">
                <a:spAutoFit/>
              </a:bodyPr>
              <a:lstStyle/>
              <a:p>
                <a:pPr fontAlgn="auto">
                  <a:spcBef>
                    <a:spcPct val="0"/>
                  </a:spcBef>
                  <a:spcAft>
                    <a:spcPct val="0"/>
                  </a:spcAft>
                  <a:defRPr/>
                </a:pPr>
                <a:r>
                  <a:rPr lang="zh-CN" altLang="en-US" sz="1400">
                    <a:solidFill>
                      <a:srgbClr val="929090">
                        <a:lumMod val="10000"/>
                      </a:srgbClr>
                    </a:solidFill>
                    <a:cs typeface="+mn-ea"/>
                    <a:sym typeface="+mn-lt"/>
                  </a:rPr>
                  <a:t>为学生上一堂党课、参与团支部一次团队活动课</a:t>
                </a:r>
                <a:endParaRPr lang="zh-CN" altLang="en-US" sz="1400">
                  <a:solidFill>
                    <a:srgbClr val="929090">
                      <a:lumMod val="10000"/>
                    </a:srgbClr>
                  </a:solidFill>
                  <a:cs typeface="+mn-ea"/>
                  <a:sym typeface="+mn-lt"/>
                </a:endParaRPr>
              </a:p>
            </p:txBody>
          </p:sp>
          <p:sp>
            <p:nvSpPr>
              <p:cNvPr id="25" name="椭圆 24"/>
              <p:cNvSpPr/>
              <p:nvPr/>
            </p:nvSpPr>
            <p:spPr>
              <a:xfrm>
                <a:off x="669458" y="2815739"/>
                <a:ext cx="444156" cy="444154"/>
              </a:xfrm>
              <a:prstGeom prst="ellipse">
                <a:avLst/>
              </a:prstGeom>
              <a:solidFill>
                <a:schemeClr val="accent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defRPr/>
                </a:pPr>
                <a:endParaRPr lang="zh-CN" altLang="en-US" sz="1350" b="1">
                  <a:gradFill>
                    <a:gsLst>
                      <a:gs pos="34000">
                        <a:prstClr val="white"/>
                      </a:gs>
                      <a:gs pos="85000">
                        <a:srgbClr val="FFFF00"/>
                      </a:gs>
                    </a:gsLst>
                    <a:lin ang="5400000" scaled="1"/>
                  </a:gradFill>
                  <a:cs typeface="+mn-ea"/>
                  <a:sym typeface="+mn-lt"/>
                </a:endParaRPr>
              </a:p>
            </p:txBody>
          </p:sp>
        </p:grpSp>
        <p:grpSp>
          <p:nvGrpSpPr>
            <p:cNvPr id="27" name="组合 26"/>
            <p:cNvGrpSpPr/>
            <p:nvPr/>
          </p:nvGrpSpPr>
          <p:grpSpPr>
            <a:xfrm>
              <a:off x="7029503" y="2329372"/>
              <a:ext cx="5005440" cy="323036"/>
              <a:chOff x="669458" y="2815739"/>
              <a:chExt cx="6882153" cy="444154"/>
            </a:xfrm>
          </p:grpSpPr>
          <p:sp>
            <p:nvSpPr>
              <p:cNvPr id="28" name="矩形 27"/>
              <p:cNvSpPr/>
              <p:nvPr/>
            </p:nvSpPr>
            <p:spPr>
              <a:xfrm>
                <a:off x="1113613" y="2815740"/>
                <a:ext cx="6437998" cy="423173"/>
              </a:xfrm>
              <a:prstGeom prst="rect">
                <a:avLst/>
              </a:prstGeom>
            </p:spPr>
            <p:txBody>
              <a:bodyPr wrap="square">
                <a:spAutoFit/>
              </a:bodyPr>
              <a:lstStyle/>
              <a:p>
                <a:pPr fontAlgn="auto">
                  <a:spcBef>
                    <a:spcPct val="0"/>
                  </a:spcBef>
                  <a:spcAft>
                    <a:spcPct val="0"/>
                  </a:spcAft>
                  <a:defRPr/>
                </a:pPr>
                <a:r>
                  <a:rPr lang="zh-CN" altLang="en-US" sz="1400">
                    <a:solidFill>
                      <a:srgbClr val="929090">
                        <a:lumMod val="10000"/>
                      </a:srgbClr>
                    </a:solidFill>
                    <a:cs typeface="+mn-ea"/>
                    <a:sym typeface="+mn-lt"/>
                  </a:rPr>
                  <a:t>牵手志愿者服务队进入社区活动一次</a:t>
                </a:r>
                <a:endParaRPr lang="zh-CN" altLang="en-US" sz="1400">
                  <a:solidFill>
                    <a:srgbClr val="929090">
                      <a:lumMod val="10000"/>
                    </a:srgbClr>
                  </a:solidFill>
                  <a:cs typeface="+mn-ea"/>
                  <a:sym typeface="+mn-lt"/>
                </a:endParaRPr>
              </a:p>
            </p:txBody>
          </p:sp>
          <p:sp>
            <p:nvSpPr>
              <p:cNvPr id="29" name="椭圆 28"/>
              <p:cNvSpPr/>
              <p:nvPr/>
            </p:nvSpPr>
            <p:spPr>
              <a:xfrm>
                <a:off x="669458" y="2815739"/>
                <a:ext cx="444156" cy="444154"/>
              </a:xfrm>
              <a:prstGeom prst="ellipse">
                <a:avLst/>
              </a:prstGeom>
              <a:solidFill>
                <a:schemeClr val="accent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defRPr/>
                </a:pPr>
                <a:endParaRPr lang="zh-CN" altLang="en-US" sz="1350" b="1">
                  <a:gradFill>
                    <a:gsLst>
                      <a:gs pos="34000">
                        <a:prstClr val="white"/>
                      </a:gs>
                      <a:gs pos="85000">
                        <a:srgbClr val="FFFF00"/>
                      </a:gs>
                    </a:gsLst>
                    <a:lin ang="5400000" scaled="1"/>
                  </a:gradFill>
                  <a:cs typeface="+mn-ea"/>
                  <a:sym typeface="+mn-lt"/>
                </a:endParaRPr>
              </a:p>
            </p:txBody>
          </p:sp>
        </p:grpSp>
        <p:grpSp>
          <p:nvGrpSpPr>
            <p:cNvPr id="31" name="组合 30"/>
            <p:cNvGrpSpPr/>
            <p:nvPr/>
          </p:nvGrpSpPr>
          <p:grpSpPr>
            <a:xfrm>
              <a:off x="7029503" y="2754269"/>
              <a:ext cx="5005440" cy="323036"/>
              <a:chOff x="669458" y="2815739"/>
              <a:chExt cx="6882153" cy="444154"/>
            </a:xfrm>
          </p:grpSpPr>
          <p:sp>
            <p:nvSpPr>
              <p:cNvPr id="32" name="矩形 31"/>
              <p:cNvSpPr/>
              <p:nvPr/>
            </p:nvSpPr>
            <p:spPr>
              <a:xfrm>
                <a:off x="1113613" y="2815747"/>
                <a:ext cx="6437998" cy="423174"/>
              </a:xfrm>
              <a:prstGeom prst="rect">
                <a:avLst/>
              </a:prstGeom>
            </p:spPr>
            <p:txBody>
              <a:bodyPr wrap="square">
                <a:spAutoFit/>
              </a:bodyPr>
              <a:lstStyle/>
              <a:p>
                <a:pPr fontAlgn="auto">
                  <a:spcBef>
                    <a:spcPct val="0"/>
                  </a:spcBef>
                  <a:spcAft>
                    <a:spcPct val="0"/>
                  </a:spcAft>
                  <a:defRPr/>
                </a:pPr>
                <a:r>
                  <a:rPr lang="zh-CN" altLang="en-US" sz="1400">
                    <a:solidFill>
                      <a:srgbClr val="929090">
                        <a:lumMod val="10000"/>
                      </a:srgbClr>
                    </a:solidFill>
                    <a:cs typeface="+mn-ea"/>
                    <a:sym typeface="+mn-lt"/>
                  </a:rPr>
                  <a:t>协助完成团支部的非团员推荐入团和优秀团员入党</a:t>
                </a:r>
                <a:endParaRPr lang="zh-CN" altLang="en-US" sz="1400">
                  <a:solidFill>
                    <a:srgbClr val="929090">
                      <a:lumMod val="10000"/>
                    </a:srgbClr>
                  </a:solidFill>
                  <a:cs typeface="+mn-ea"/>
                  <a:sym typeface="+mn-lt"/>
                </a:endParaRPr>
              </a:p>
            </p:txBody>
          </p:sp>
          <p:sp>
            <p:nvSpPr>
              <p:cNvPr id="33" name="椭圆 32"/>
              <p:cNvSpPr/>
              <p:nvPr/>
            </p:nvSpPr>
            <p:spPr>
              <a:xfrm>
                <a:off x="669458" y="2815739"/>
                <a:ext cx="444156" cy="444154"/>
              </a:xfrm>
              <a:prstGeom prst="ellipse">
                <a:avLst/>
              </a:prstGeom>
              <a:solidFill>
                <a:schemeClr val="accent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defRPr/>
                </a:pPr>
                <a:endParaRPr lang="zh-CN" altLang="en-US" sz="1350" b="1">
                  <a:gradFill>
                    <a:gsLst>
                      <a:gs pos="34000">
                        <a:prstClr val="white"/>
                      </a:gs>
                      <a:gs pos="85000">
                        <a:srgbClr val="FFFF00"/>
                      </a:gs>
                    </a:gsLst>
                    <a:lin ang="5400000" scaled="1"/>
                  </a:gradFill>
                  <a:cs typeface="+mn-ea"/>
                  <a:sym typeface="+mn-lt"/>
                </a:endParaRPr>
              </a:p>
            </p:txBody>
          </p:sp>
        </p:grpSp>
      </p:gr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750"/>
                                        <p:tgtEl>
                                          <p:spTgt spid="37"/>
                                        </p:tgtEl>
                                      </p:cBhvr>
                                    </p:animEffect>
                                  </p:childTnLst>
                                </p:cTn>
                              </p:par>
                            </p:childTnLst>
                          </p:cTn>
                        </p:par>
                        <p:par>
                          <p:cTn id="8" fill="hold" nodeType="afterGroup">
                            <p:stCondLst>
                              <p:cond delay="750"/>
                            </p:stCondLst>
                            <p:childTnLst>
                              <p:par>
                                <p:cTn id="9" presetID="2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750"/>
                                        <p:tgtEl>
                                          <p:spTgt spid="42"/>
                                        </p:tgtEl>
                                      </p:cBhvr>
                                    </p:animEffect>
                                  </p:childTnLst>
                                </p:cTn>
                              </p:par>
                            </p:childTnLst>
                          </p:cTn>
                        </p:par>
                        <p:par>
                          <p:cTn id="12" fill="hold" nodeType="afterGroup">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750" fill="hold"/>
                                        <p:tgtEl>
                                          <p:spTgt spid="38"/>
                                        </p:tgtEl>
                                        <p:attrNameLst>
                                          <p:attrName>ppt_w</p:attrName>
                                        </p:attrNameLst>
                                      </p:cBhvr>
                                      <p:tavLst>
                                        <p:tav tm="0">
                                          <p:val>
                                            <p:fltVal val="0"/>
                                          </p:val>
                                        </p:tav>
                                        <p:tav tm="100000">
                                          <p:val>
                                            <p:strVal val="#ppt_w"/>
                                          </p:val>
                                        </p:tav>
                                      </p:tavLst>
                                    </p:anim>
                                    <p:anim calcmode="lin" valueType="num">
                                      <p:cBhvr>
                                        <p:cTn id="16" dur="750" fill="hold"/>
                                        <p:tgtEl>
                                          <p:spTgt spid="38"/>
                                        </p:tgtEl>
                                        <p:attrNameLst>
                                          <p:attrName>ppt_h</p:attrName>
                                        </p:attrNameLst>
                                      </p:cBhvr>
                                      <p:tavLst>
                                        <p:tav tm="0">
                                          <p:val>
                                            <p:fltVal val="0"/>
                                          </p:val>
                                        </p:tav>
                                        <p:tav tm="100000">
                                          <p:val>
                                            <p:strVal val="#ppt_h"/>
                                          </p:val>
                                        </p:tav>
                                      </p:tavLst>
                                    </p:anim>
                                    <p:animEffect transition="in" filter="fade">
                                      <p:cBhvr>
                                        <p:cTn id="17" dur="750"/>
                                        <p:tgtEl>
                                          <p:spTgt spid="38"/>
                                        </p:tgtEl>
                                      </p:cBhvr>
                                    </p:animEffect>
                                  </p:childTnLst>
                                </p:cTn>
                              </p:par>
                            </p:childTnLst>
                          </p:cTn>
                        </p:par>
                        <p:par>
                          <p:cTn id="18" fill="hold" nodeType="afterGroup">
                            <p:stCondLst>
                              <p:cond delay="2250"/>
                            </p:stCondLst>
                            <p:childTnLst>
                              <p:par>
                                <p:cTn id="19" presetID="53" presetClass="entr" presetSubtype="16"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750" fill="hold"/>
                                        <p:tgtEl>
                                          <p:spTgt spid="40"/>
                                        </p:tgtEl>
                                        <p:attrNameLst>
                                          <p:attrName>ppt_w</p:attrName>
                                        </p:attrNameLst>
                                      </p:cBhvr>
                                      <p:tavLst>
                                        <p:tav tm="0">
                                          <p:val>
                                            <p:fltVal val="0"/>
                                          </p:val>
                                        </p:tav>
                                        <p:tav tm="100000">
                                          <p:val>
                                            <p:strVal val="#ppt_w"/>
                                          </p:val>
                                        </p:tav>
                                      </p:tavLst>
                                    </p:anim>
                                    <p:anim calcmode="lin" valueType="num">
                                      <p:cBhvr>
                                        <p:cTn id="22" dur="750" fill="hold"/>
                                        <p:tgtEl>
                                          <p:spTgt spid="40"/>
                                        </p:tgtEl>
                                        <p:attrNameLst>
                                          <p:attrName>ppt_h</p:attrName>
                                        </p:attrNameLst>
                                      </p:cBhvr>
                                      <p:tavLst>
                                        <p:tav tm="0">
                                          <p:val>
                                            <p:fltVal val="0"/>
                                          </p:val>
                                        </p:tav>
                                        <p:tav tm="100000">
                                          <p:val>
                                            <p:strVal val="#ppt_h"/>
                                          </p:val>
                                        </p:tav>
                                      </p:tavLst>
                                    </p:anim>
                                    <p:animEffect transition="in" filter="fade">
                                      <p:cBhvr>
                                        <p:cTn id="23" dur="750"/>
                                        <p:tgtEl>
                                          <p:spTgt spid="40"/>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818077" y="1741307"/>
            <a:ext cx="5917110" cy="1471669"/>
            <a:chOff x="818077" y="1741307"/>
            <a:chExt cx="5917110" cy="1471669"/>
          </a:xfrm>
        </p:grpSpPr>
        <p:grpSp>
          <p:nvGrpSpPr>
            <p:cNvPr id="56" name="组合 55"/>
            <p:cNvGrpSpPr/>
            <p:nvPr/>
          </p:nvGrpSpPr>
          <p:grpSpPr>
            <a:xfrm>
              <a:off x="818077" y="1741307"/>
              <a:ext cx="5917110" cy="1471669"/>
              <a:chOff x="2236510" y="-258048"/>
              <a:chExt cx="5917110" cy="1471669"/>
            </a:xfrm>
          </p:grpSpPr>
          <p:grpSp>
            <p:nvGrpSpPr>
              <p:cNvPr id="58" name="组合 57"/>
              <p:cNvGrpSpPr/>
              <p:nvPr/>
            </p:nvGrpSpPr>
            <p:grpSpPr>
              <a:xfrm>
                <a:off x="2236510" y="-258048"/>
                <a:ext cx="5917110" cy="1471669"/>
                <a:chOff x="2236510" y="-258048"/>
                <a:chExt cx="5917110" cy="1471669"/>
              </a:xfrm>
            </p:grpSpPr>
            <p:sp>
              <p:nvSpPr>
                <p:cNvPr id="75" name="矩形 74"/>
                <p:cNvSpPr/>
                <p:nvPr/>
              </p:nvSpPr>
              <p:spPr bwMode="auto">
                <a:xfrm>
                  <a:off x="2585513" y="-258048"/>
                  <a:ext cx="5568107" cy="1471669"/>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6" name="椭圆 75"/>
                <p:cNvSpPr/>
                <p:nvPr/>
              </p:nvSpPr>
              <p:spPr bwMode="auto">
                <a:xfrm>
                  <a:off x="2236510" y="102089"/>
                  <a:ext cx="778591" cy="778591"/>
                </a:xfrm>
                <a:prstGeom prst="ellipse">
                  <a:avLst/>
                </a:prstGeom>
                <a:solidFill>
                  <a:schemeClr val="accent1"/>
                </a:solidFill>
                <a:ln w="38100" cap="flat" cmpd="sng" algn="ctr">
                  <a:solidFill>
                    <a:schemeClr val="accent3"/>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74" name="文本框 73"/>
              <p:cNvSpPr txBox="1"/>
              <p:nvPr/>
            </p:nvSpPr>
            <p:spPr>
              <a:xfrm>
                <a:off x="2387640" y="163167"/>
                <a:ext cx="532166" cy="646331"/>
              </a:xfrm>
              <a:prstGeom prst="rect">
                <a:avLst/>
              </a:prstGeom>
              <a:noFill/>
            </p:spPr>
            <p:txBody>
              <a:bodyPr wrap="square" rtlCol="0">
                <a:spAutoFit/>
              </a:bodyPr>
              <a:lstStyle/>
              <a:p>
                <a:pPr fontAlgn="auto">
                  <a:spcBef>
                    <a:spcPct val="0"/>
                  </a:spcBef>
                  <a:spcAft>
                    <a:spcPct val="0"/>
                  </a:spcAft>
                  <a:defRPr/>
                </a:pPr>
                <a:r>
                  <a:rPr lang="en-US" altLang="zh-CN" sz="3600" b="1">
                    <a:solidFill>
                      <a:prstClr val="white"/>
                    </a:solidFill>
                    <a:cs typeface="+mn-ea"/>
                    <a:sym typeface="+mn-lt"/>
                  </a:rPr>
                  <a:t>2</a:t>
                </a:r>
                <a:endParaRPr lang="zh-CN" altLang="en-US" sz="3600" b="1">
                  <a:solidFill>
                    <a:prstClr val="white"/>
                  </a:solidFill>
                  <a:cs typeface="+mn-ea"/>
                  <a:sym typeface="+mn-lt"/>
                </a:endParaRPr>
              </a:p>
            </p:txBody>
          </p:sp>
        </p:grpSp>
        <p:sp>
          <p:nvSpPr>
            <p:cNvPr id="5" name="文本框 3"/>
            <p:cNvSpPr>
              <a:spLocks noChangeArrowheads="1"/>
            </p:cNvSpPr>
            <p:nvPr/>
          </p:nvSpPr>
          <p:spPr bwMode="auto">
            <a:xfrm>
              <a:off x="1747798" y="1976034"/>
              <a:ext cx="4789516" cy="101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089" tIns="17044" rIns="34089" bIns="17044">
              <a:spAutoFit/>
            </a:bodyPr>
            <a:lstStyle/>
            <a:p>
              <a:pPr fontAlgn="auto">
                <a:spcBef>
                  <a:spcPct val="0"/>
                </a:spcBef>
                <a:spcAft>
                  <a:spcPct val="0"/>
                </a:spcAft>
                <a:defRPr/>
              </a:pPr>
              <a:r>
                <a:rPr lang="zh-CN" altLang="en-US" sz="3200" b="1">
                  <a:solidFill>
                    <a:prstClr val="white"/>
                  </a:solidFill>
                  <a:cs typeface="+mn-ea"/>
                  <a:sym typeface="+mn-lt"/>
                </a:rPr>
                <a:t>坚持固本培元强组织，</a:t>
              </a:r>
              <a:endParaRPr lang="en-US" altLang="zh-CN" sz="3200" b="1">
                <a:solidFill>
                  <a:prstClr val="white"/>
                </a:solidFill>
                <a:cs typeface="+mn-ea"/>
                <a:sym typeface="+mn-lt"/>
              </a:endParaRPr>
            </a:p>
            <a:p>
              <a:pPr fontAlgn="auto">
                <a:spcBef>
                  <a:spcPct val="0"/>
                </a:spcBef>
                <a:spcAft>
                  <a:spcPct val="0"/>
                </a:spcAft>
                <a:defRPr/>
              </a:pPr>
              <a:r>
                <a:rPr lang="zh-CN" altLang="en-US" sz="3200" b="1">
                  <a:solidFill>
                    <a:prstClr val="white"/>
                  </a:solidFill>
                  <a:cs typeface="+mn-ea"/>
                  <a:sym typeface="+mn-lt"/>
                </a:rPr>
                <a:t>推进标准化规范化建设</a:t>
              </a:r>
              <a:endParaRPr lang="zh-CN" altLang="en-US" sz="3200" b="1">
                <a:solidFill>
                  <a:prstClr val="white"/>
                </a:solidFill>
                <a:cs typeface="+mn-ea"/>
                <a:sym typeface="+mn-lt"/>
              </a:endParaRPr>
            </a:p>
          </p:txBody>
        </p:sp>
      </p:grpSp>
      <p:grpSp>
        <p:nvGrpSpPr>
          <p:cNvPr id="25" name="组合 24"/>
          <p:cNvGrpSpPr/>
          <p:nvPr/>
        </p:nvGrpSpPr>
        <p:grpSpPr>
          <a:xfrm>
            <a:off x="985838" y="4003578"/>
            <a:ext cx="3509357" cy="722143"/>
            <a:chOff x="7383767" y="2869909"/>
            <a:chExt cx="3509357" cy="722143"/>
          </a:xfrm>
        </p:grpSpPr>
        <p:sp>
          <p:nvSpPr>
            <p:cNvPr id="53" name="TextBox 20"/>
            <p:cNvSpPr txBox="1"/>
            <p:nvPr/>
          </p:nvSpPr>
          <p:spPr>
            <a:xfrm>
              <a:off x="7383767" y="3099382"/>
              <a:ext cx="2039739" cy="376065"/>
            </a:xfrm>
            <a:prstGeom prst="rect">
              <a:avLst/>
            </a:prstGeom>
            <a:noFill/>
            <a:effectLst/>
          </p:spPr>
          <p:txBody>
            <a:bodyPr wrap="square" rtlCol="0">
              <a:spAutoFit/>
            </a:bodyPr>
            <a:lstStyle/>
            <a:p>
              <a:pPr defTabSz="1221105" fontAlgn="auto">
                <a:lnSpc>
                  <a:spcPts val="2100"/>
                </a:lnSpc>
                <a:spcBef>
                  <a:spcPct val="0"/>
                </a:spcBef>
                <a:spcAft>
                  <a:spcPct val="0"/>
                </a:spcAft>
                <a:buClr>
                  <a:srgbClr val="C00000"/>
                </a:buClr>
                <a:defRPr/>
              </a:pPr>
              <a:r>
                <a:rPr lang="zh-CN" altLang="en-US" sz="2800" b="1">
                  <a:solidFill>
                    <a:schemeClr val="accent1"/>
                  </a:solidFill>
                  <a:cs typeface="+mn-ea"/>
                  <a:sym typeface="+mn-lt"/>
                </a:rPr>
                <a:t>入党誓词</a:t>
              </a:r>
              <a:endParaRPr lang="zh-CN" altLang="en-US" sz="2800" b="1">
                <a:solidFill>
                  <a:schemeClr val="accent1"/>
                </a:solidFill>
                <a:cs typeface="+mn-ea"/>
                <a:sym typeface="+mn-lt"/>
              </a:endParaRPr>
            </a:p>
          </p:txBody>
        </p:sp>
        <p:sp>
          <p:nvSpPr>
            <p:cNvPr id="54" name="MH_Text_3"/>
            <p:cNvSpPr txBox="1"/>
            <p:nvPr>
              <p:custDataLst>
                <p:tags r:id="rId3"/>
              </p:custDataLst>
            </p:nvPr>
          </p:nvSpPr>
          <p:spPr>
            <a:xfrm>
              <a:off x="9338362" y="2869909"/>
              <a:ext cx="1554762" cy="722143"/>
            </a:xfrm>
            <a:prstGeom prst="rect">
              <a:avLst/>
            </a:prstGeom>
            <a:noFill/>
          </p:spPr>
          <p:txBody>
            <a:bodyPr>
              <a:normAutofit/>
            </a:bodyPr>
            <a:lstStyle/>
            <a:p>
              <a:pPr defTabSz="912495" fontAlgn="auto">
                <a:lnSpc>
                  <a:spcPct val="130000"/>
                </a:lnSpc>
                <a:spcBef>
                  <a:spcPct val="0"/>
                </a:spcBef>
                <a:spcAft>
                  <a:spcPct val="0"/>
                </a:spcAft>
                <a:defRPr/>
              </a:pPr>
              <a:r>
                <a:rPr lang="zh-CN" altLang="en-US" sz="1400">
                  <a:solidFill>
                    <a:srgbClr val="929090">
                      <a:lumMod val="10000"/>
                    </a:srgbClr>
                  </a:solidFill>
                  <a:cs typeface="+mn-ea"/>
                  <a:sym typeface="+mn-lt"/>
                </a:rPr>
                <a:t>简要说明文字</a:t>
              </a:r>
              <a:endParaRPr lang="en-US" altLang="zh-CN" sz="1400">
                <a:solidFill>
                  <a:srgbClr val="929090">
                    <a:lumMod val="10000"/>
                  </a:srgbClr>
                </a:solidFill>
                <a:cs typeface="+mn-ea"/>
                <a:sym typeface="+mn-lt"/>
              </a:endParaRPr>
            </a:p>
            <a:p>
              <a:pPr defTabSz="912495" fontAlgn="auto">
                <a:lnSpc>
                  <a:spcPct val="130000"/>
                </a:lnSpc>
                <a:spcBef>
                  <a:spcPct val="0"/>
                </a:spcBef>
                <a:spcAft>
                  <a:spcPct val="0"/>
                </a:spcAft>
                <a:defRPr/>
              </a:pPr>
              <a:r>
                <a:rPr lang="zh-CN" altLang="en-US" sz="1400">
                  <a:solidFill>
                    <a:srgbClr val="929090">
                      <a:lumMod val="10000"/>
                    </a:srgbClr>
                  </a:solidFill>
                  <a:cs typeface="+mn-ea"/>
                  <a:sym typeface="+mn-lt"/>
                </a:rPr>
                <a:t>简要说明文字</a:t>
              </a:r>
              <a:endParaRPr lang="en-US" altLang="zh-CN" sz="1400">
                <a:solidFill>
                  <a:srgbClr val="929090">
                    <a:lumMod val="10000"/>
                  </a:srgbClr>
                </a:solidFill>
                <a:cs typeface="+mn-ea"/>
                <a:sym typeface="+mn-lt"/>
              </a:endParaRPr>
            </a:p>
          </p:txBody>
        </p:sp>
      </p:grpSp>
      <p:grpSp>
        <p:nvGrpSpPr>
          <p:cNvPr id="26" name="组合 25"/>
          <p:cNvGrpSpPr/>
          <p:nvPr/>
        </p:nvGrpSpPr>
        <p:grpSpPr>
          <a:xfrm>
            <a:off x="980397" y="5082496"/>
            <a:ext cx="3509357" cy="722143"/>
            <a:chOff x="7383767" y="3510491"/>
            <a:chExt cx="3509357" cy="722143"/>
          </a:xfrm>
        </p:grpSpPr>
        <p:sp>
          <p:nvSpPr>
            <p:cNvPr id="51" name="TextBox 20"/>
            <p:cNvSpPr txBox="1"/>
            <p:nvPr/>
          </p:nvSpPr>
          <p:spPr>
            <a:xfrm>
              <a:off x="7383767" y="3734907"/>
              <a:ext cx="2039739" cy="372218"/>
            </a:xfrm>
            <a:prstGeom prst="rect">
              <a:avLst/>
            </a:prstGeom>
            <a:noFill/>
            <a:effectLst/>
          </p:spPr>
          <p:txBody>
            <a:bodyPr wrap="square" rtlCol="0">
              <a:spAutoFit/>
            </a:bodyPr>
            <a:lstStyle/>
            <a:p>
              <a:pPr defTabSz="1221105" fontAlgn="auto">
                <a:lnSpc>
                  <a:spcPts val="2100"/>
                </a:lnSpc>
                <a:spcBef>
                  <a:spcPct val="0"/>
                </a:spcBef>
                <a:spcAft>
                  <a:spcPct val="0"/>
                </a:spcAft>
                <a:buClr>
                  <a:srgbClr val="C00000"/>
                </a:buClr>
                <a:defRPr/>
              </a:pPr>
              <a:r>
                <a:rPr lang="zh-CN" altLang="en-US" sz="2800" b="1">
                  <a:solidFill>
                    <a:schemeClr val="accent1"/>
                  </a:solidFill>
                  <a:cs typeface="+mn-ea"/>
                  <a:sym typeface="+mn-lt"/>
                </a:rPr>
                <a:t>公益活动</a:t>
              </a:r>
              <a:endParaRPr lang="zh-CN" altLang="en-US" sz="2800" b="1">
                <a:solidFill>
                  <a:schemeClr val="accent1"/>
                </a:solidFill>
                <a:cs typeface="+mn-ea"/>
                <a:sym typeface="+mn-lt"/>
              </a:endParaRPr>
            </a:p>
          </p:txBody>
        </p:sp>
        <p:sp>
          <p:nvSpPr>
            <p:cNvPr id="77" name="MH_Text_3"/>
            <p:cNvSpPr txBox="1"/>
            <p:nvPr>
              <p:custDataLst>
                <p:tags r:id="rId4"/>
              </p:custDataLst>
            </p:nvPr>
          </p:nvSpPr>
          <p:spPr>
            <a:xfrm>
              <a:off x="9338362" y="3510491"/>
              <a:ext cx="1554762" cy="722143"/>
            </a:xfrm>
            <a:prstGeom prst="rect">
              <a:avLst/>
            </a:prstGeom>
            <a:noFill/>
          </p:spPr>
          <p:txBody>
            <a:bodyPr>
              <a:normAutofit/>
            </a:bodyPr>
            <a:lstStyle/>
            <a:p>
              <a:pPr defTabSz="912495" fontAlgn="auto">
                <a:lnSpc>
                  <a:spcPct val="130000"/>
                </a:lnSpc>
                <a:spcBef>
                  <a:spcPct val="0"/>
                </a:spcBef>
                <a:spcAft>
                  <a:spcPct val="0"/>
                </a:spcAft>
                <a:defRPr/>
              </a:pPr>
              <a:r>
                <a:rPr lang="zh-CN" altLang="en-US" sz="1400">
                  <a:solidFill>
                    <a:srgbClr val="929090">
                      <a:lumMod val="10000"/>
                    </a:srgbClr>
                  </a:solidFill>
                  <a:cs typeface="+mn-ea"/>
                  <a:sym typeface="+mn-lt"/>
                </a:rPr>
                <a:t>简要说明文字</a:t>
              </a:r>
              <a:endParaRPr lang="en-US" altLang="zh-CN" sz="1400">
                <a:solidFill>
                  <a:srgbClr val="929090">
                    <a:lumMod val="10000"/>
                  </a:srgbClr>
                </a:solidFill>
                <a:cs typeface="+mn-ea"/>
                <a:sym typeface="+mn-lt"/>
              </a:endParaRPr>
            </a:p>
            <a:p>
              <a:pPr defTabSz="912495" fontAlgn="auto">
                <a:lnSpc>
                  <a:spcPct val="130000"/>
                </a:lnSpc>
                <a:spcBef>
                  <a:spcPct val="0"/>
                </a:spcBef>
                <a:spcAft>
                  <a:spcPct val="0"/>
                </a:spcAft>
                <a:defRPr/>
              </a:pPr>
              <a:r>
                <a:rPr lang="zh-CN" altLang="en-US" sz="1400">
                  <a:solidFill>
                    <a:srgbClr val="929090">
                      <a:lumMod val="10000"/>
                    </a:srgbClr>
                  </a:solidFill>
                  <a:cs typeface="+mn-ea"/>
                  <a:sym typeface="+mn-lt"/>
                </a:rPr>
                <a:t>简要说明文字</a:t>
              </a:r>
              <a:endParaRPr lang="en-US" altLang="zh-CN" sz="1400">
                <a:solidFill>
                  <a:srgbClr val="929090">
                    <a:lumMod val="10000"/>
                  </a:srgbClr>
                </a:solidFill>
                <a:cs typeface="+mn-ea"/>
                <a:sym typeface="+mn-lt"/>
              </a:endParaRPr>
            </a:p>
          </p:txBody>
        </p:sp>
      </p:grpSp>
      <p:grpSp>
        <p:nvGrpSpPr>
          <p:cNvPr id="27" name="组合 26"/>
          <p:cNvGrpSpPr/>
          <p:nvPr/>
        </p:nvGrpSpPr>
        <p:grpSpPr>
          <a:xfrm>
            <a:off x="4514999" y="5082495"/>
            <a:ext cx="3640269" cy="722143"/>
            <a:chOff x="7383767" y="5994491"/>
            <a:chExt cx="3640269" cy="722143"/>
          </a:xfrm>
        </p:grpSpPr>
        <p:sp>
          <p:nvSpPr>
            <p:cNvPr id="52" name="TextBox 20"/>
            <p:cNvSpPr txBox="1"/>
            <p:nvPr/>
          </p:nvSpPr>
          <p:spPr>
            <a:xfrm>
              <a:off x="7383767" y="6190415"/>
              <a:ext cx="2039739" cy="372218"/>
            </a:xfrm>
            <a:prstGeom prst="rect">
              <a:avLst/>
            </a:prstGeom>
            <a:noFill/>
            <a:effectLst/>
          </p:spPr>
          <p:txBody>
            <a:bodyPr wrap="square" rtlCol="0">
              <a:spAutoFit/>
            </a:bodyPr>
            <a:lstStyle/>
            <a:p>
              <a:pPr defTabSz="1221105" fontAlgn="auto">
                <a:lnSpc>
                  <a:spcPts val="2100"/>
                </a:lnSpc>
                <a:spcBef>
                  <a:spcPct val="0"/>
                </a:spcBef>
                <a:spcAft>
                  <a:spcPct val="0"/>
                </a:spcAft>
                <a:buClr>
                  <a:srgbClr val="C00000"/>
                </a:buClr>
                <a:defRPr/>
              </a:pPr>
              <a:r>
                <a:rPr lang="zh-CN" altLang="en-US" sz="2800" b="1">
                  <a:solidFill>
                    <a:schemeClr val="accent1"/>
                  </a:solidFill>
                  <a:cs typeface="+mn-ea"/>
                  <a:sym typeface="+mn-lt"/>
                </a:rPr>
                <a:t>党员发展</a:t>
              </a:r>
              <a:endParaRPr lang="zh-CN" altLang="en-US" sz="2800" b="1">
                <a:solidFill>
                  <a:schemeClr val="accent1"/>
                </a:solidFill>
                <a:cs typeface="+mn-ea"/>
                <a:sym typeface="+mn-lt"/>
              </a:endParaRPr>
            </a:p>
          </p:txBody>
        </p:sp>
        <p:sp>
          <p:nvSpPr>
            <p:cNvPr id="78" name="MH_Text_3"/>
            <p:cNvSpPr txBox="1"/>
            <p:nvPr>
              <p:custDataLst>
                <p:tags r:id="rId5"/>
              </p:custDataLst>
            </p:nvPr>
          </p:nvSpPr>
          <p:spPr>
            <a:xfrm>
              <a:off x="9469274" y="5994491"/>
              <a:ext cx="1554762" cy="722143"/>
            </a:xfrm>
            <a:prstGeom prst="rect">
              <a:avLst/>
            </a:prstGeom>
            <a:noFill/>
          </p:spPr>
          <p:txBody>
            <a:bodyPr>
              <a:normAutofit/>
            </a:bodyPr>
            <a:lstStyle/>
            <a:p>
              <a:pPr defTabSz="912495" fontAlgn="auto">
                <a:lnSpc>
                  <a:spcPct val="130000"/>
                </a:lnSpc>
                <a:spcBef>
                  <a:spcPct val="0"/>
                </a:spcBef>
                <a:spcAft>
                  <a:spcPct val="0"/>
                </a:spcAft>
                <a:defRPr/>
              </a:pPr>
              <a:r>
                <a:rPr lang="zh-CN" altLang="en-US" sz="1400">
                  <a:solidFill>
                    <a:srgbClr val="929090">
                      <a:lumMod val="10000"/>
                    </a:srgbClr>
                  </a:solidFill>
                  <a:cs typeface="+mn-ea"/>
                  <a:sym typeface="+mn-lt"/>
                </a:rPr>
                <a:t>简要说明文字</a:t>
              </a:r>
              <a:endParaRPr lang="en-US" altLang="zh-CN" sz="1400">
                <a:solidFill>
                  <a:srgbClr val="929090">
                    <a:lumMod val="10000"/>
                  </a:srgbClr>
                </a:solidFill>
                <a:cs typeface="+mn-ea"/>
                <a:sym typeface="+mn-lt"/>
              </a:endParaRPr>
            </a:p>
            <a:p>
              <a:pPr defTabSz="912495" fontAlgn="auto">
                <a:lnSpc>
                  <a:spcPct val="130000"/>
                </a:lnSpc>
                <a:spcBef>
                  <a:spcPct val="0"/>
                </a:spcBef>
                <a:spcAft>
                  <a:spcPct val="0"/>
                </a:spcAft>
                <a:defRPr/>
              </a:pPr>
              <a:r>
                <a:rPr lang="zh-CN" altLang="en-US" sz="1400">
                  <a:solidFill>
                    <a:srgbClr val="929090">
                      <a:lumMod val="10000"/>
                    </a:srgbClr>
                  </a:solidFill>
                  <a:cs typeface="+mn-ea"/>
                  <a:sym typeface="+mn-lt"/>
                </a:rPr>
                <a:t>简要说明文字</a:t>
              </a:r>
              <a:endParaRPr lang="en-US" altLang="zh-CN" sz="1400">
                <a:solidFill>
                  <a:srgbClr val="929090">
                    <a:lumMod val="10000"/>
                  </a:srgbClr>
                </a:solidFill>
                <a:cs typeface="+mn-ea"/>
                <a:sym typeface="+mn-lt"/>
              </a:endParaRPr>
            </a:p>
          </p:txBody>
        </p:sp>
      </p:grpSp>
      <p:grpSp>
        <p:nvGrpSpPr>
          <p:cNvPr id="28" name="组合 27"/>
          <p:cNvGrpSpPr/>
          <p:nvPr/>
        </p:nvGrpSpPr>
        <p:grpSpPr>
          <a:xfrm>
            <a:off x="4514999" y="4003578"/>
            <a:ext cx="3640269" cy="722143"/>
            <a:chOff x="7383767" y="4734464"/>
            <a:chExt cx="3640269" cy="722143"/>
          </a:xfrm>
        </p:grpSpPr>
        <p:sp>
          <p:nvSpPr>
            <p:cNvPr id="45" name="TextBox 20"/>
            <p:cNvSpPr txBox="1"/>
            <p:nvPr/>
          </p:nvSpPr>
          <p:spPr>
            <a:xfrm>
              <a:off x="7383767" y="4962661"/>
              <a:ext cx="2039739" cy="372218"/>
            </a:xfrm>
            <a:prstGeom prst="rect">
              <a:avLst/>
            </a:prstGeom>
            <a:noFill/>
            <a:effectLst/>
          </p:spPr>
          <p:txBody>
            <a:bodyPr wrap="square" rtlCol="0">
              <a:spAutoFit/>
            </a:bodyPr>
            <a:lstStyle/>
            <a:p>
              <a:pPr defTabSz="1221105" fontAlgn="auto">
                <a:lnSpc>
                  <a:spcPts val="2100"/>
                </a:lnSpc>
                <a:spcBef>
                  <a:spcPct val="0"/>
                </a:spcBef>
                <a:spcAft>
                  <a:spcPct val="0"/>
                </a:spcAft>
                <a:buClr>
                  <a:srgbClr val="C00000"/>
                </a:buClr>
                <a:defRPr/>
              </a:pPr>
              <a:r>
                <a:rPr lang="zh-CN" altLang="en-US" sz="2800" b="1">
                  <a:solidFill>
                    <a:schemeClr val="accent1"/>
                  </a:solidFill>
                  <a:cs typeface="+mn-ea"/>
                  <a:sym typeface="+mn-lt"/>
                </a:rPr>
                <a:t>党支部建设</a:t>
              </a:r>
              <a:endParaRPr lang="zh-CN" altLang="en-US" sz="2800" b="1">
                <a:solidFill>
                  <a:schemeClr val="accent1"/>
                </a:solidFill>
                <a:cs typeface="+mn-ea"/>
                <a:sym typeface="+mn-lt"/>
              </a:endParaRPr>
            </a:p>
          </p:txBody>
        </p:sp>
        <p:sp>
          <p:nvSpPr>
            <p:cNvPr id="79" name="MH_Text_3"/>
            <p:cNvSpPr txBox="1"/>
            <p:nvPr>
              <p:custDataLst>
                <p:tags r:id="rId6"/>
              </p:custDataLst>
            </p:nvPr>
          </p:nvSpPr>
          <p:spPr>
            <a:xfrm>
              <a:off x="9469274" y="4734464"/>
              <a:ext cx="1554762" cy="722143"/>
            </a:xfrm>
            <a:prstGeom prst="rect">
              <a:avLst/>
            </a:prstGeom>
            <a:noFill/>
          </p:spPr>
          <p:txBody>
            <a:bodyPr>
              <a:normAutofit/>
            </a:bodyPr>
            <a:lstStyle/>
            <a:p>
              <a:pPr defTabSz="912495" fontAlgn="auto">
                <a:lnSpc>
                  <a:spcPct val="130000"/>
                </a:lnSpc>
                <a:spcBef>
                  <a:spcPct val="0"/>
                </a:spcBef>
                <a:spcAft>
                  <a:spcPct val="0"/>
                </a:spcAft>
                <a:defRPr/>
              </a:pPr>
              <a:r>
                <a:rPr lang="zh-CN" altLang="en-US" sz="1400">
                  <a:solidFill>
                    <a:srgbClr val="929090">
                      <a:lumMod val="10000"/>
                    </a:srgbClr>
                  </a:solidFill>
                  <a:cs typeface="+mn-ea"/>
                  <a:sym typeface="+mn-lt"/>
                </a:rPr>
                <a:t>简要说明文字</a:t>
              </a:r>
              <a:endParaRPr lang="en-US" altLang="zh-CN" sz="1400">
                <a:solidFill>
                  <a:srgbClr val="929090">
                    <a:lumMod val="10000"/>
                  </a:srgbClr>
                </a:solidFill>
                <a:cs typeface="+mn-ea"/>
                <a:sym typeface="+mn-lt"/>
              </a:endParaRPr>
            </a:p>
            <a:p>
              <a:pPr defTabSz="912495" fontAlgn="auto">
                <a:lnSpc>
                  <a:spcPct val="130000"/>
                </a:lnSpc>
                <a:spcBef>
                  <a:spcPct val="0"/>
                </a:spcBef>
                <a:spcAft>
                  <a:spcPct val="0"/>
                </a:spcAft>
                <a:defRPr/>
              </a:pPr>
              <a:r>
                <a:rPr lang="zh-CN" altLang="en-US" sz="1400">
                  <a:solidFill>
                    <a:srgbClr val="929090">
                      <a:lumMod val="10000"/>
                    </a:srgbClr>
                  </a:solidFill>
                  <a:cs typeface="+mn-ea"/>
                  <a:sym typeface="+mn-lt"/>
                </a:rPr>
                <a:t>简要说明文字</a:t>
              </a:r>
              <a:endParaRPr lang="en-US" altLang="zh-CN" sz="1400">
                <a:solidFill>
                  <a:srgbClr val="929090">
                    <a:lumMod val="10000"/>
                  </a:srgbClr>
                </a:solidFill>
                <a:cs typeface="+mn-ea"/>
                <a:sym typeface="+mn-lt"/>
              </a:endParaRPr>
            </a:p>
          </p:txBody>
        </p:sp>
      </p:grpSp>
      <p:cxnSp>
        <p:nvCxnSpPr>
          <p:cNvPr id="80" name="直接连接符 79"/>
          <p:cNvCxnSpPr/>
          <p:nvPr/>
        </p:nvCxnSpPr>
        <p:spPr bwMode="auto">
          <a:xfrm flipH="1">
            <a:off x="4370983" y="3829377"/>
            <a:ext cx="0" cy="1904673"/>
          </a:xfrm>
          <a:prstGeom prst="line">
            <a:avLst/>
          </a:prstGeom>
          <a:solidFill>
            <a:schemeClr val="accent1"/>
          </a:solidFill>
          <a:ln w="12700" cap="flat" cmpd="sng" algn="ctr">
            <a:solidFill>
              <a:schemeClr val="accent1"/>
            </a:solidFill>
            <a:prstDash val="solid"/>
            <a:round/>
            <a:headEnd type="none" w="med" len="med"/>
            <a:tailEnd type="none" w="med" len="med"/>
          </a:ln>
        </p:spPr>
      </p:cxnSp>
      <p:pic>
        <p:nvPicPr>
          <p:cNvPr id="81" name="图片 8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5202" y="1905932"/>
            <a:ext cx="3417699" cy="3417699"/>
          </a:xfrm>
          <a:prstGeom prst="rect">
            <a:avLst/>
          </a:prstGeom>
        </p:spPr>
      </p:pic>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750" fill="hold"/>
                                        <p:tgtEl>
                                          <p:spTgt spid="81"/>
                                        </p:tgtEl>
                                        <p:attrNameLst>
                                          <p:attrName>ppt_w</p:attrName>
                                        </p:attrNameLst>
                                      </p:cBhvr>
                                      <p:tavLst>
                                        <p:tav tm="0">
                                          <p:val>
                                            <p:fltVal val="0"/>
                                          </p:val>
                                        </p:tav>
                                        <p:tav tm="100000">
                                          <p:val>
                                            <p:strVal val="#ppt_w"/>
                                          </p:val>
                                        </p:tav>
                                      </p:tavLst>
                                    </p:anim>
                                    <p:anim calcmode="lin" valueType="num">
                                      <p:cBhvr>
                                        <p:cTn id="8" dur="750" fill="hold"/>
                                        <p:tgtEl>
                                          <p:spTgt spid="81"/>
                                        </p:tgtEl>
                                        <p:attrNameLst>
                                          <p:attrName>ppt_h</p:attrName>
                                        </p:attrNameLst>
                                      </p:cBhvr>
                                      <p:tavLst>
                                        <p:tav tm="0">
                                          <p:val>
                                            <p:fltVal val="0"/>
                                          </p:val>
                                        </p:tav>
                                        <p:tav tm="100000">
                                          <p:val>
                                            <p:strVal val="#ppt_h"/>
                                          </p:val>
                                        </p:tav>
                                      </p:tavLst>
                                    </p:anim>
                                    <p:anim calcmode="lin" valueType="num">
                                      <p:cBhvr>
                                        <p:cTn id="9" dur="750" fill="hold"/>
                                        <p:tgtEl>
                                          <p:spTgt spid="81"/>
                                        </p:tgtEl>
                                        <p:attrNameLst>
                                          <p:attrName>style.rotation</p:attrName>
                                        </p:attrNameLst>
                                      </p:cBhvr>
                                      <p:tavLst>
                                        <p:tav tm="0">
                                          <p:val>
                                            <p:fltVal val="90"/>
                                          </p:val>
                                        </p:tav>
                                        <p:tav tm="100000">
                                          <p:val>
                                            <p:fltVal val="0"/>
                                          </p:val>
                                        </p:tav>
                                      </p:tavLst>
                                    </p:anim>
                                    <p:animEffect transition="in" filter="fade">
                                      <p:cBhvr>
                                        <p:cTn id="10" dur="750"/>
                                        <p:tgtEl>
                                          <p:spTgt spid="81"/>
                                        </p:tgtEl>
                                      </p:cBhvr>
                                    </p:animEffect>
                                  </p:childTnLst>
                                </p:cTn>
                              </p:par>
                            </p:childTnLst>
                          </p:cTn>
                        </p:par>
                        <p:par>
                          <p:cTn id="11" fill="hold" nodeType="afterGroup">
                            <p:stCondLst>
                              <p:cond delay="750"/>
                            </p:stCondLst>
                            <p:childTnLst>
                              <p:par>
                                <p:cTn id="12" presetID="16" presetClass="entr" presetSubtype="2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750"/>
                                        <p:tgtEl>
                                          <p:spTgt spid="2"/>
                                        </p:tgtEl>
                                      </p:cBhvr>
                                    </p:animEffect>
                                  </p:childTnLst>
                                </p:cTn>
                              </p:par>
                            </p:childTnLst>
                          </p:cTn>
                        </p:par>
                        <p:par>
                          <p:cTn id="15" fill="hold" nodeType="afterGroup">
                            <p:stCondLst>
                              <p:cond delay="1500"/>
                            </p:stCondLst>
                            <p:childTnLst>
                              <p:par>
                                <p:cTn id="16" presetID="22" presetClass="entr" presetSubtype="4"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750"/>
                                        <p:tgtEl>
                                          <p:spTgt spid="25"/>
                                        </p:tgtEl>
                                      </p:cBhvr>
                                    </p:animEffect>
                                  </p:childTnLst>
                                </p:cTn>
                              </p:par>
                            </p:childTnLst>
                          </p:cTn>
                        </p:par>
                        <p:par>
                          <p:cTn id="19" fill="hold" nodeType="afterGroup">
                            <p:stCondLst>
                              <p:cond delay="2250"/>
                            </p:stCondLst>
                            <p:childTnLst>
                              <p:par>
                                <p:cTn id="20" presetID="22" presetClass="entr" presetSubtype="4" fill="hold"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down)">
                                      <p:cBhvr>
                                        <p:cTn id="22" dur="750"/>
                                        <p:tgtEl>
                                          <p:spTgt spid="80"/>
                                        </p:tgtEl>
                                      </p:cBhvr>
                                    </p:animEffect>
                                  </p:childTnLst>
                                </p:cTn>
                              </p:par>
                            </p:childTnLst>
                          </p:cTn>
                        </p:par>
                        <p:par>
                          <p:cTn id="23" fill="hold" nodeType="afterGroup">
                            <p:stCondLst>
                              <p:cond delay="3000"/>
                            </p:stCondLst>
                            <p:childTnLst>
                              <p:par>
                                <p:cTn id="24" presetID="22" presetClass="entr" presetSubtype="4"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750"/>
                                        <p:tgtEl>
                                          <p:spTgt spid="28"/>
                                        </p:tgtEl>
                                      </p:cBhvr>
                                    </p:animEffect>
                                  </p:childTnLst>
                                </p:cTn>
                              </p:par>
                            </p:childTnLst>
                          </p:cTn>
                        </p:par>
                        <p:par>
                          <p:cTn id="27" fill="hold" nodeType="afterGroup">
                            <p:stCondLst>
                              <p:cond delay="3750"/>
                            </p:stCondLst>
                            <p:childTnLst>
                              <p:par>
                                <p:cTn id="28" presetID="2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750"/>
                                        <p:tgtEl>
                                          <p:spTgt spid="26"/>
                                        </p:tgtEl>
                                      </p:cBhvr>
                                    </p:animEffect>
                                  </p:childTnLst>
                                </p:cTn>
                              </p:par>
                            </p:childTnLst>
                          </p:cTn>
                        </p:par>
                        <p:par>
                          <p:cTn id="31" fill="hold" nodeType="afterGroup">
                            <p:stCondLst>
                              <p:cond delay="4500"/>
                            </p:stCondLst>
                            <p:childTnLst>
                              <p:par>
                                <p:cTn id="32" presetID="22" presetClass="entr" presetSubtype="4"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818077" y="1777139"/>
            <a:ext cx="5917110" cy="1471669"/>
            <a:chOff x="818077" y="1777139"/>
            <a:chExt cx="5917110" cy="1471669"/>
          </a:xfrm>
        </p:grpSpPr>
        <p:grpSp>
          <p:nvGrpSpPr>
            <p:cNvPr id="19" name="组合 18"/>
            <p:cNvGrpSpPr/>
            <p:nvPr/>
          </p:nvGrpSpPr>
          <p:grpSpPr>
            <a:xfrm>
              <a:off x="818077" y="1777139"/>
              <a:ext cx="5917110" cy="1471669"/>
              <a:chOff x="2236510" y="-258048"/>
              <a:chExt cx="5917110" cy="1471669"/>
            </a:xfrm>
          </p:grpSpPr>
          <p:grpSp>
            <p:nvGrpSpPr>
              <p:cNvPr id="21" name="组合 20"/>
              <p:cNvGrpSpPr/>
              <p:nvPr/>
            </p:nvGrpSpPr>
            <p:grpSpPr>
              <a:xfrm>
                <a:off x="2236510" y="-258048"/>
                <a:ext cx="5917110" cy="1471669"/>
                <a:chOff x="2236510" y="-258048"/>
                <a:chExt cx="5917110" cy="1471669"/>
              </a:xfrm>
            </p:grpSpPr>
            <p:sp>
              <p:nvSpPr>
                <p:cNvPr id="23" name="矩形 22"/>
                <p:cNvSpPr/>
                <p:nvPr/>
              </p:nvSpPr>
              <p:spPr bwMode="auto">
                <a:xfrm>
                  <a:off x="2585513" y="-258048"/>
                  <a:ext cx="5568107" cy="1471669"/>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4" name="椭圆 23"/>
                <p:cNvSpPr/>
                <p:nvPr/>
              </p:nvSpPr>
              <p:spPr bwMode="auto">
                <a:xfrm>
                  <a:off x="2236510" y="102089"/>
                  <a:ext cx="778591" cy="778591"/>
                </a:xfrm>
                <a:prstGeom prst="ellipse">
                  <a:avLst/>
                </a:prstGeom>
                <a:solidFill>
                  <a:schemeClr val="accent1"/>
                </a:solidFill>
                <a:ln w="38100" cap="flat" cmpd="sng" algn="ctr">
                  <a:solidFill>
                    <a:schemeClr val="accent3"/>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22" name="文本框 21"/>
              <p:cNvSpPr txBox="1"/>
              <p:nvPr/>
            </p:nvSpPr>
            <p:spPr>
              <a:xfrm>
                <a:off x="2387640" y="163167"/>
                <a:ext cx="532166" cy="646331"/>
              </a:xfrm>
              <a:prstGeom prst="rect">
                <a:avLst/>
              </a:prstGeom>
              <a:noFill/>
            </p:spPr>
            <p:txBody>
              <a:bodyPr wrap="square" rtlCol="0">
                <a:spAutoFit/>
              </a:bodyPr>
              <a:lstStyle/>
              <a:p>
                <a:pPr fontAlgn="auto">
                  <a:spcBef>
                    <a:spcPct val="0"/>
                  </a:spcBef>
                  <a:spcAft>
                    <a:spcPct val="0"/>
                  </a:spcAft>
                  <a:defRPr/>
                </a:pPr>
                <a:r>
                  <a:rPr lang="en-US" altLang="zh-CN" sz="3600" b="1">
                    <a:solidFill>
                      <a:prstClr val="white"/>
                    </a:solidFill>
                    <a:cs typeface="+mn-ea"/>
                    <a:sym typeface="+mn-lt"/>
                  </a:rPr>
                  <a:t>3</a:t>
                </a:r>
                <a:endParaRPr lang="zh-CN" altLang="en-US" sz="3600" b="1">
                  <a:solidFill>
                    <a:prstClr val="white"/>
                  </a:solidFill>
                  <a:cs typeface="+mn-ea"/>
                  <a:sym typeface="+mn-lt"/>
                </a:endParaRPr>
              </a:p>
            </p:txBody>
          </p:sp>
        </p:grpSp>
        <p:sp>
          <p:nvSpPr>
            <p:cNvPr id="5" name="文本框 3"/>
            <p:cNvSpPr>
              <a:spLocks noChangeArrowheads="1"/>
            </p:cNvSpPr>
            <p:nvPr/>
          </p:nvSpPr>
          <p:spPr bwMode="auto">
            <a:xfrm>
              <a:off x="1794541" y="2012449"/>
              <a:ext cx="4701414" cy="101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089" tIns="17044" rIns="34089" bIns="17044">
              <a:spAutoFit/>
            </a:bodyPr>
            <a:lstStyle/>
            <a:p>
              <a:pPr fontAlgn="auto">
                <a:spcBef>
                  <a:spcPct val="0"/>
                </a:spcBef>
                <a:spcAft>
                  <a:spcPct val="0"/>
                </a:spcAft>
                <a:defRPr/>
              </a:pPr>
              <a:r>
                <a:rPr lang="zh-CN" altLang="en-US" sz="3200" b="1">
                  <a:solidFill>
                    <a:prstClr val="white"/>
                  </a:solidFill>
                  <a:cs typeface="+mn-ea"/>
                  <a:sym typeface="+mn-lt"/>
                </a:rPr>
                <a:t>强化纪律规矩严作风，</a:t>
              </a:r>
              <a:endParaRPr lang="en-US" altLang="zh-CN" sz="3200" b="1">
                <a:solidFill>
                  <a:prstClr val="white"/>
                </a:solidFill>
                <a:cs typeface="+mn-ea"/>
                <a:sym typeface="+mn-lt"/>
              </a:endParaRPr>
            </a:p>
            <a:p>
              <a:pPr fontAlgn="auto">
                <a:spcBef>
                  <a:spcPct val="0"/>
                </a:spcBef>
                <a:spcAft>
                  <a:spcPct val="0"/>
                </a:spcAft>
                <a:defRPr/>
              </a:pPr>
              <a:r>
                <a:rPr lang="zh-CN" altLang="en-US" sz="3200" b="1">
                  <a:solidFill>
                    <a:prstClr val="white"/>
                  </a:solidFill>
                  <a:cs typeface="+mn-ea"/>
                  <a:sym typeface="+mn-lt"/>
                </a:rPr>
                <a:t>深入推进全面从严治党</a:t>
              </a:r>
              <a:endParaRPr lang="zh-CN" altLang="en-US" sz="3200" b="1">
                <a:solidFill>
                  <a:prstClr val="white"/>
                </a:solidFill>
                <a:cs typeface="+mn-ea"/>
                <a:sym typeface="+mn-lt"/>
              </a:endParaRPr>
            </a:p>
          </p:txBody>
        </p:sp>
      </p:grpSp>
      <p:pic>
        <p:nvPicPr>
          <p:cNvPr id="25" name="图片 24" descr="图片包含 游戏机, 灯, 飞机&#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303" y="548680"/>
            <a:ext cx="3465483" cy="3465483"/>
          </a:xfrm>
          <a:prstGeom prst="rect">
            <a:avLst/>
          </a:prstGeom>
        </p:spPr>
      </p:pic>
      <p:grpSp>
        <p:nvGrpSpPr>
          <p:cNvPr id="11" name="组合 10"/>
          <p:cNvGrpSpPr/>
          <p:nvPr/>
        </p:nvGrpSpPr>
        <p:grpSpPr>
          <a:xfrm>
            <a:off x="1076183" y="3608945"/>
            <a:ext cx="10207768" cy="2253790"/>
            <a:chOff x="1076183" y="3608945"/>
            <a:chExt cx="10207768" cy="2253790"/>
          </a:xfrm>
        </p:grpSpPr>
        <p:sp>
          <p:nvSpPr>
            <p:cNvPr id="17" name="矩形 16"/>
            <p:cNvSpPr/>
            <p:nvPr/>
          </p:nvSpPr>
          <p:spPr>
            <a:xfrm>
              <a:off x="1596668" y="3608945"/>
              <a:ext cx="9687283" cy="2253790"/>
            </a:xfrm>
            <a:prstGeom prst="rect">
              <a:avLst/>
            </a:prstGeom>
          </p:spPr>
          <p:txBody>
            <a:bodyPr wrap="square" lIns="105571" tIns="52784" rIns="105571" bIns="52784">
              <a:spAutoFit/>
            </a:bodyPr>
            <a:lstStyle/>
            <a:p>
              <a:pPr defTabSz="912495" fontAlgn="auto">
                <a:lnSpc>
                  <a:spcPct val="200000"/>
                </a:lnSpc>
                <a:spcBef>
                  <a:spcPct val="0"/>
                </a:spcBef>
                <a:spcAft>
                  <a:spcPct val="0"/>
                </a:spcAft>
                <a:defRPr/>
              </a:pPr>
              <a:r>
                <a:rPr lang="zh-CN" altLang="en-US" sz="1600">
                  <a:solidFill>
                    <a:srgbClr val="929090">
                      <a:lumMod val="25000"/>
                    </a:srgbClr>
                  </a:solidFill>
                  <a:cs typeface="+mn-ea"/>
                  <a:sym typeface="+mn-lt"/>
                </a:rPr>
                <a:t> </a:t>
              </a:r>
              <a:r>
                <a:rPr lang="zh-CN" altLang="en-US" sz="1400">
                  <a:solidFill>
                    <a:srgbClr val="929090">
                      <a:lumMod val="10000"/>
                    </a:srgbClr>
                  </a:solidFill>
                  <a:cs typeface="+mn-ea"/>
                  <a:sym typeface="+mn-lt"/>
                </a:rPr>
                <a:t>以责任制为抓手，进一步压紧压实管党治党责任，制定差异化党风廉政建设清单，严格落实领导干部“一岗双责”，建立起知责明责履责的工作格局，层层传导全面从严治党压力。</a:t>
              </a:r>
              <a:endParaRPr lang="en-US" altLang="zh-CN" sz="1400">
                <a:solidFill>
                  <a:srgbClr val="929090">
                    <a:lumMod val="10000"/>
                  </a:srgbClr>
                </a:solidFill>
                <a:cs typeface="+mn-ea"/>
                <a:sym typeface="+mn-lt"/>
              </a:endParaRPr>
            </a:p>
            <a:p>
              <a:pPr defTabSz="912495" fontAlgn="auto">
                <a:lnSpc>
                  <a:spcPct val="200000"/>
                </a:lnSpc>
                <a:spcBef>
                  <a:spcPct val="0"/>
                </a:spcBef>
                <a:spcAft>
                  <a:spcPct val="0"/>
                </a:spcAft>
                <a:defRPr/>
              </a:pPr>
              <a:r>
                <a:rPr lang="zh-CN" altLang="en-US" sz="1400">
                  <a:solidFill>
                    <a:srgbClr val="929090">
                      <a:lumMod val="10000"/>
                    </a:srgbClr>
                  </a:solidFill>
                  <a:cs typeface="+mn-ea"/>
                  <a:sym typeface="+mn-lt"/>
                </a:rPr>
                <a:t>聚焦关键少数，发挥好各级党组织书记的头雁作用，以上率下抓纪律严作风，坚持从日常履职严起，从一线执法办案岗位抓起，全面梳理党风廉政建设风险点，聚焦关键岗位、关键关节、关键时间节点，持续强化自查自纠和督导检查力度，发挥制度的刚性作用，切实让铁规发力，让禁令生威。</a:t>
              </a:r>
              <a:endParaRPr lang="zh-CN" altLang="en-US" sz="1400">
                <a:solidFill>
                  <a:srgbClr val="929090">
                    <a:lumMod val="10000"/>
                  </a:srgbClr>
                </a:solidFill>
                <a:cs typeface="+mn-ea"/>
                <a:sym typeface="+mn-lt"/>
              </a:endParaRPr>
            </a:p>
          </p:txBody>
        </p:sp>
        <p:sp>
          <p:nvSpPr>
            <p:cNvPr id="26" name="五角星 29"/>
            <p:cNvSpPr/>
            <p:nvPr/>
          </p:nvSpPr>
          <p:spPr>
            <a:xfrm>
              <a:off x="1076183" y="3775185"/>
              <a:ext cx="425190" cy="333898"/>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五角星 29"/>
            <p:cNvSpPr/>
            <p:nvPr/>
          </p:nvSpPr>
          <p:spPr>
            <a:xfrm>
              <a:off x="1076183" y="4735840"/>
              <a:ext cx="425190" cy="333898"/>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nodeType="afterGroup">
                            <p:stCondLst>
                              <p:cond delay="750"/>
                            </p:stCondLst>
                            <p:childTnLst>
                              <p:par>
                                <p:cTn id="9" presetID="45"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anim calcmode="lin" valueType="num">
                                      <p:cBhvr>
                                        <p:cTn id="12" dur="750" fill="hold"/>
                                        <p:tgtEl>
                                          <p:spTgt spid="25"/>
                                        </p:tgtEl>
                                        <p:attrNameLst>
                                          <p:attrName>ppt_w</p:attrName>
                                        </p:attrNameLst>
                                      </p:cBhvr>
                                      <p:tavLst>
                                        <p:tav tm="0" fmla="#ppt_w*sin(2.5*pi*$)">
                                          <p:val>
                                            <p:fltVal val="0"/>
                                          </p:val>
                                        </p:tav>
                                        <p:tav tm="100000">
                                          <p:val>
                                            <p:fltVal val="1"/>
                                          </p:val>
                                        </p:tav>
                                      </p:tavLst>
                                    </p:anim>
                                    <p:anim calcmode="lin" valueType="num">
                                      <p:cBhvr>
                                        <p:cTn id="13" dur="750" fill="hold"/>
                                        <p:tgtEl>
                                          <p:spTgt spid="25"/>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500"/>
                            </p:stCondLst>
                            <p:childTnLst>
                              <p:par>
                                <p:cTn id="15" presetID="2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951435" y="1640720"/>
            <a:ext cx="5994942" cy="1471669"/>
            <a:chOff x="835614" y="1746724"/>
            <a:chExt cx="5994942" cy="1471669"/>
          </a:xfrm>
        </p:grpSpPr>
        <p:grpSp>
          <p:nvGrpSpPr>
            <p:cNvPr id="50" name="组合 49"/>
            <p:cNvGrpSpPr/>
            <p:nvPr/>
          </p:nvGrpSpPr>
          <p:grpSpPr>
            <a:xfrm>
              <a:off x="835614" y="1746724"/>
              <a:ext cx="5917110" cy="1471669"/>
              <a:chOff x="2236510" y="-258048"/>
              <a:chExt cx="5917110" cy="1471669"/>
            </a:xfrm>
          </p:grpSpPr>
          <p:grpSp>
            <p:nvGrpSpPr>
              <p:cNvPr id="52" name="组合 51"/>
              <p:cNvGrpSpPr/>
              <p:nvPr/>
            </p:nvGrpSpPr>
            <p:grpSpPr>
              <a:xfrm>
                <a:off x="2236510" y="-258048"/>
                <a:ext cx="5917110" cy="1471669"/>
                <a:chOff x="2236510" y="-258048"/>
                <a:chExt cx="5917110" cy="1471669"/>
              </a:xfrm>
            </p:grpSpPr>
            <p:sp>
              <p:nvSpPr>
                <p:cNvPr id="54" name="矩形 53"/>
                <p:cNvSpPr/>
                <p:nvPr/>
              </p:nvSpPr>
              <p:spPr bwMode="auto">
                <a:xfrm>
                  <a:off x="2585513" y="-258048"/>
                  <a:ext cx="5568107" cy="1471669"/>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椭圆 54"/>
                <p:cNvSpPr/>
                <p:nvPr/>
              </p:nvSpPr>
              <p:spPr bwMode="auto">
                <a:xfrm>
                  <a:off x="2236510" y="102089"/>
                  <a:ext cx="778591" cy="778591"/>
                </a:xfrm>
                <a:prstGeom prst="ellipse">
                  <a:avLst/>
                </a:prstGeom>
                <a:solidFill>
                  <a:schemeClr val="accent1"/>
                </a:solidFill>
                <a:ln w="38100" cap="flat" cmpd="sng" algn="ctr">
                  <a:solidFill>
                    <a:schemeClr val="accent3"/>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53" name="文本框 52"/>
              <p:cNvSpPr txBox="1"/>
              <p:nvPr/>
            </p:nvSpPr>
            <p:spPr>
              <a:xfrm>
                <a:off x="2387640" y="163167"/>
                <a:ext cx="532166" cy="646331"/>
              </a:xfrm>
              <a:prstGeom prst="rect">
                <a:avLst/>
              </a:prstGeom>
              <a:noFill/>
            </p:spPr>
            <p:txBody>
              <a:bodyPr wrap="square" rtlCol="0">
                <a:spAutoFit/>
              </a:bodyPr>
              <a:lstStyle/>
              <a:p>
                <a:pPr fontAlgn="auto">
                  <a:spcBef>
                    <a:spcPct val="0"/>
                  </a:spcBef>
                  <a:spcAft>
                    <a:spcPct val="0"/>
                  </a:spcAft>
                  <a:defRPr/>
                </a:pPr>
                <a:r>
                  <a:rPr lang="en-US" altLang="zh-CN" sz="3600" b="1">
                    <a:solidFill>
                      <a:prstClr val="white"/>
                    </a:solidFill>
                    <a:cs typeface="+mn-ea"/>
                    <a:sym typeface="+mn-lt"/>
                  </a:rPr>
                  <a:t>4</a:t>
                </a:r>
                <a:endParaRPr lang="zh-CN" altLang="en-US" sz="3600" b="1">
                  <a:solidFill>
                    <a:prstClr val="white"/>
                  </a:solidFill>
                  <a:cs typeface="+mn-ea"/>
                  <a:sym typeface="+mn-lt"/>
                </a:endParaRPr>
              </a:p>
            </p:txBody>
          </p:sp>
        </p:grpSp>
        <p:sp>
          <p:nvSpPr>
            <p:cNvPr id="5" name="文本框 3"/>
            <p:cNvSpPr>
              <a:spLocks noChangeArrowheads="1"/>
            </p:cNvSpPr>
            <p:nvPr/>
          </p:nvSpPr>
          <p:spPr bwMode="auto">
            <a:xfrm>
              <a:off x="1785658" y="1928822"/>
              <a:ext cx="5044898" cy="101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089" tIns="17044" rIns="34089" bIns="17044">
              <a:spAutoFit/>
            </a:bodyPr>
            <a:lstStyle/>
            <a:p>
              <a:pPr fontAlgn="auto">
                <a:spcBef>
                  <a:spcPct val="0"/>
                </a:spcBef>
                <a:spcAft>
                  <a:spcPct val="0"/>
                </a:spcAft>
                <a:defRPr/>
              </a:pPr>
              <a:r>
                <a:rPr lang="zh-CN" altLang="en-US" sz="3200" b="1">
                  <a:solidFill>
                    <a:prstClr val="white"/>
                  </a:solidFill>
                  <a:cs typeface="+mn-ea"/>
                  <a:sym typeface="+mn-lt"/>
                </a:rPr>
                <a:t>聚焦目标抓关键，</a:t>
              </a:r>
              <a:endParaRPr lang="en-US" altLang="zh-CN" sz="3200" b="1">
                <a:solidFill>
                  <a:prstClr val="white"/>
                </a:solidFill>
                <a:cs typeface="+mn-ea"/>
                <a:sym typeface="+mn-lt"/>
              </a:endParaRPr>
            </a:p>
            <a:p>
              <a:pPr fontAlgn="auto">
                <a:spcBef>
                  <a:spcPct val="0"/>
                </a:spcBef>
                <a:spcAft>
                  <a:spcPct val="0"/>
                </a:spcAft>
                <a:defRPr/>
              </a:pPr>
              <a:r>
                <a:rPr lang="zh-CN" altLang="en-US" sz="3200" b="1">
                  <a:solidFill>
                    <a:prstClr val="white"/>
                  </a:solidFill>
                  <a:cs typeface="+mn-ea"/>
                  <a:sym typeface="+mn-lt"/>
                </a:rPr>
                <a:t>全力决战决胜脱贫攻坚</a:t>
              </a:r>
              <a:endParaRPr lang="zh-CN" altLang="en-US" sz="3200" b="1">
                <a:solidFill>
                  <a:prstClr val="white"/>
                </a:solidFill>
                <a:cs typeface="+mn-ea"/>
                <a:sym typeface="+mn-lt"/>
              </a:endParaRPr>
            </a:p>
          </p:txBody>
        </p:sp>
      </p:gr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 y="6717421"/>
            <a:ext cx="12192000" cy="192258"/>
          </a:xfrm>
          <a:prstGeom prst="rect">
            <a:avLst/>
          </a:prstGeom>
        </p:spPr>
      </p:pic>
      <p:grpSp>
        <p:nvGrpSpPr>
          <p:cNvPr id="76" name="组合 75"/>
          <p:cNvGrpSpPr/>
          <p:nvPr/>
        </p:nvGrpSpPr>
        <p:grpSpPr>
          <a:xfrm>
            <a:off x="1457202" y="3520070"/>
            <a:ext cx="6913865" cy="2463418"/>
            <a:chOff x="1181767" y="3634491"/>
            <a:chExt cx="6913865" cy="2463418"/>
          </a:xfrm>
        </p:grpSpPr>
        <p:grpSp>
          <p:nvGrpSpPr>
            <p:cNvPr id="12" name="组合 11"/>
            <p:cNvGrpSpPr/>
            <p:nvPr/>
          </p:nvGrpSpPr>
          <p:grpSpPr>
            <a:xfrm>
              <a:off x="1181767" y="3634491"/>
              <a:ext cx="6913865" cy="553875"/>
              <a:chOff x="1275845" y="3380835"/>
              <a:chExt cx="6913865" cy="553875"/>
            </a:xfrm>
          </p:grpSpPr>
          <p:sp>
            <p:nvSpPr>
              <p:cNvPr id="17" name="矩形 16"/>
              <p:cNvSpPr/>
              <p:nvPr/>
            </p:nvSpPr>
            <p:spPr>
              <a:xfrm>
                <a:off x="1275845" y="3380835"/>
                <a:ext cx="1992618" cy="553875"/>
              </a:xfrm>
              <a:prstGeom prst="rect">
                <a:avLst/>
              </a:prstGeom>
            </p:spPr>
            <p:txBody>
              <a:bodyPr wrap="square" lIns="121798" tIns="60899" rIns="121798" bIns="60899">
                <a:spAutoFit/>
              </a:bodyPr>
              <a:lstStyle/>
              <a:p>
                <a:pPr algn="ctr" fontAlgn="auto">
                  <a:spcBef>
                    <a:spcPct val="0"/>
                  </a:spcBef>
                  <a:spcAft>
                    <a:spcPct val="0"/>
                  </a:spcAft>
                  <a:defRPr/>
                </a:pPr>
                <a:r>
                  <a:rPr lang="zh-CN" altLang="en-US" sz="2800">
                    <a:solidFill>
                      <a:schemeClr val="accent1"/>
                    </a:solidFill>
                    <a:cs typeface="+mn-ea"/>
                    <a:sym typeface="+mn-lt"/>
                  </a:rPr>
                  <a:t>政治意识</a:t>
                </a:r>
                <a:endParaRPr lang="zh-CN" altLang="en-US" sz="2800">
                  <a:solidFill>
                    <a:schemeClr val="accent1"/>
                  </a:solidFill>
                  <a:cs typeface="+mn-ea"/>
                  <a:sym typeface="+mn-lt"/>
                </a:endParaRPr>
              </a:p>
            </p:txBody>
          </p:sp>
          <p:sp>
            <p:nvSpPr>
              <p:cNvPr id="38" name="矩形 37"/>
              <p:cNvSpPr/>
              <p:nvPr/>
            </p:nvSpPr>
            <p:spPr>
              <a:xfrm>
                <a:off x="3208872" y="3492562"/>
                <a:ext cx="4980838" cy="307777"/>
              </a:xfrm>
              <a:prstGeom prst="rect">
                <a:avLst/>
              </a:prstGeom>
              <a:noFill/>
            </p:spPr>
            <p:txBody>
              <a:bodyPr wrap="square" rtlCol="0">
                <a:spAutoFit/>
              </a:bodyPr>
              <a:lstStyle/>
              <a:p>
                <a:pPr algn="just" defTabSz="913765">
                  <a:defRPr/>
                </a:pPr>
                <a:r>
                  <a:rPr lang="zh-CN" altLang="en-US" sz="1400">
                    <a:solidFill>
                      <a:srgbClr val="929090">
                        <a:lumMod val="10000"/>
                      </a:srgbClr>
                    </a:solidFill>
                    <a:cs typeface="+mn-ea"/>
                    <a:sym typeface="+mn-lt"/>
                  </a:rPr>
                  <a:t>在这里可以输入您的文字内容在这里可以输入您的文字内容</a:t>
                </a:r>
                <a:endParaRPr lang="zh-CN" altLang="en-US" sz="1400">
                  <a:solidFill>
                    <a:srgbClr val="929090">
                      <a:lumMod val="10000"/>
                    </a:srgbClr>
                  </a:solidFill>
                  <a:cs typeface="+mn-ea"/>
                  <a:sym typeface="+mn-lt"/>
                </a:endParaRPr>
              </a:p>
            </p:txBody>
          </p:sp>
        </p:grpSp>
        <p:grpSp>
          <p:nvGrpSpPr>
            <p:cNvPr id="59" name="组合 58"/>
            <p:cNvGrpSpPr/>
            <p:nvPr/>
          </p:nvGrpSpPr>
          <p:grpSpPr>
            <a:xfrm>
              <a:off x="1293010" y="4271004"/>
              <a:ext cx="6802622" cy="553875"/>
              <a:chOff x="1387088" y="4017348"/>
              <a:chExt cx="6802622" cy="553875"/>
            </a:xfrm>
          </p:grpSpPr>
          <p:sp>
            <p:nvSpPr>
              <p:cNvPr id="22" name="矩形 21"/>
              <p:cNvSpPr/>
              <p:nvPr/>
            </p:nvSpPr>
            <p:spPr>
              <a:xfrm>
                <a:off x="1387088" y="4017348"/>
                <a:ext cx="1770131" cy="553875"/>
              </a:xfrm>
              <a:prstGeom prst="rect">
                <a:avLst/>
              </a:prstGeom>
            </p:spPr>
            <p:txBody>
              <a:bodyPr wrap="square" lIns="121798" tIns="60899" rIns="121798" bIns="60899">
                <a:spAutoFit/>
              </a:bodyPr>
              <a:lstStyle/>
              <a:p>
                <a:pPr algn="ctr" fontAlgn="auto">
                  <a:spcBef>
                    <a:spcPct val="0"/>
                  </a:spcBef>
                  <a:spcAft>
                    <a:spcPct val="0"/>
                  </a:spcAft>
                  <a:defRPr/>
                </a:pPr>
                <a:r>
                  <a:rPr lang="zh-CN" altLang="zh-CN" sz="2800">
                    <a:solidFill>
                      <a:schemeClr val="accent1"/>
                    </a:solidFill>
                    <a:cs typeface="+mn-ea"/>
                    <a:sym typeface="+mn-lt"/>
                  </a:rPr>
                  <a:t>大局意识</a:t>
                </a:r>
                <a:endParaRPr lang="zh-CN" altLang="en-US" sz="2800">
                  <a:solidFill>
                    <a:schemeClr val="accent1"/>
                  </a:solidFill>
                  <a:cs typeface="+mn-ea"/>
                  <a:sym typeface="+mn-lt"/>
                </a:endParaRPr>
              </a:p>
            </p:txBody>
          </p:sp>
          <p:sp>
            <p:nvSpPr>
              <p:cNvPr id="56" name="矩形 55"/>
              <p:cNvSpPr/>
              <p:nvPr/>
            </p:nvSpPr>
            <p:spPr>
              <a:xfrm>
                <a:off x="3208872" y="4139868"/>
                <a:ext cx="4980838" cy="307777"/>
              </a:xfrm>
              <a:prstGeom prst="rect">
                <a:avLst/>
              </a:prstGeom>
              <a:noFill/>
            </p:spPr>
            <p:txBody>
              <a:bodyPr wrap="square" rtlCol="0">
                <a:spAutoFit/>
              </a:bodyPr>
              <a:lstStyle/>
              <a:p>
                <a:pPr algn="just" defTabSz="913765">
                  <a:defRPr/>
                </a:pPr>
                <a:r>
                  <a:rPr lang="zh-CN" altLang="en-US" sz="1400">
                    <a:solidFill>
                      <a:srgbClr val="929090">
                        <a:lumMod val="10000"/>
                      </a:srgbClr>
                    </a:solidFill>
                    <a:cs typeface="+mn-ea"/>
                    <a:sym typeface="+mn-lt"/>
                  </a:rPr>
                  <a:t>在这里可以输入您的文字内容在这里可以输入您的文字内容</a:t>
                </a:r>
                <a:endParaRPr lang="zh-CN" altLang="en-US" sz="1400">
                  <a:solidFill>
                    <a:srgbClr val="929090">
                      <a:lumMod val="10000"/>
                    </a:srgbClr>
                  </a:solidFill>
                  <a:cs typeface="+mn-ea"/>
                  <a:sym typeface="+mn-lt"/>
                </a:endParaRPr>
              </a:p>
            </p:txBody>
          </p:sp>
        </p:grpSp>
        <p:grpSp>
          <p:nvGrpSpPr>
            <p:cNvPr id="60" name="组合 59"/>
            <p:cNvGrpSpPr/>
            <p:nvPr/>
          </p:nvGrpSpPr>
          <p:grpSpPr>
            <a:xfrm>
              <a:off x="1181767" y="4907519"/>
              <a:ext cx="6913865" cy="553875"/>
              <a:chOff x="1275845" y="4653863"/>
              <a:chExt cx="6913865" cy="553875"/>
            </a:xfrm>
          </p:grpSpPr>
          <p:sp>
            <p:nvSpPr>
              <p:cNvPr id="27" name="矩形 26"/>
              <p:cNvSpPr/>
              <p:nvPr/>
            </p:nvSpPr>
            <p:spPr>
              <a:xfrm>
                <a:off x="1275845" y="4653863"/>
                <a:ext cx="1992618" cy="553875"/>
              </a:xfrm>
              <a:prstGeom prst="rect">
                <a:avLst/>
              </a:prstGeom>
            </p:spPr>
            <p:txBody>
              <a:bodyPr wrap="square" lIns="121798" tIns="60899" rIns="121798" bIns="60899">
                <a:spAutoFit/>
              </a:bodyPr>
              <a:lstStyle/>
              <a:p>
                <a:pPr algn="ctr" fontAlgn="auto">
                  <a:spcBef>
                    <a:spcPct val="0"/>
                  </a:spcBef>
                  <a:spcAft>
                    <a:spcPct val="0"/>
                  </a:spcAft>
                  <a:defRPr/>
                </a:pPr>
                <a:r>
                  <a:rPr lang="zh-CN" altLang="zh-CN" sz="2800">
                    <a:solidFill>
                      <a:schemeClr val="accent1"/>
                    </a:solidFill>
                    <a:cs typeface="+mn-ea"/>
                    <a:sym typeface="+mn-lt"/>
                  </a:rPr>
                  <a:t>核心意识</a:t>
                </a:r>
                <a:endParaRPr lang="zh-CN" altLang="en-US" sz="2800">
                  <a:solidFill>
                    <a:schemeClr val="accent1"/>
                  </a:solidFill>
                  <a:cs typeface="+mn-ea"/>
                  <a:sym typeface="+mn-lt"/>
                </a:endParaRPr>
              </a:p>
            </p:txBody>
          </p:sp>
          <p:sp>
            <p:nvSpPr>
              <p:cNvPr id="57" name="矩形 56"/>
              <p:cNvSpPr/>
              <p:nvPr/>
            </p:nvSpPr>
            <p:spPr>
              <a:xfrm>
                <a:off x="3208872" y="4787174"/>
                <a:ext cx="4980838" cy="307777"/>
              </a:xfrm>
              <a:prstGeom prst="rect">
                <a:avLst/>
              </a:prstGeom>
              <a:noFill/>
            </p:spPr>
            <p:txBody>
              <a:bodyPr wrap="square" rtlCol="0">
                <a:spAutoFit/>
              </a:bodyPr>
              <a:lstStyle/>
              <a:p>
                <a:pPr algn="just" defTabSz="913765">
                  <a:defRPr/>
                </a:pPr>
                <a:r>
                  <a:rPr lang="zh-CN" altLang="en-US" sz="1400">
                    <a:solidFill>
                      <a:srgbClr val="929090">
                        <a:lumMod val="10000"/>
                      </a:srgbClr>
                    </a:solidFill>
                    <a:cs typeface="+mn-ea"/>
                    <a:sym typeface="+mn-lt"/>
                  </a:rPr>
                  <a:t>在这里可以输入您的文字内容在这里可以输入您的文字内容</a:t>
                </a:r>
                <a:endParaRPr lang="zh-CN" altLang="en-US" sz="1400">
                  <a:solidFill>
                    <a:srgbClr val="929090">
                      <a:lumMod val="10000"/>
                    </a:srgbClr>
                  </a:solidFill>
                  <a:cs typeface="+mn-ea"/>
                  <a:sym typeface="+mn-lt"/>
                </a:endParaRPr>
              </a:p>
            </p:txBody>
          </p:sp>
        </p:grpSp>
        <p:grpSp>
          <p:nvGrpSpPr>
            <p:cNvPr id="61" name="组合 60"/>
            <p:cNvGrpSpPr/>
            <p:nvPr/>
          </p:nvGrpSpPr>
          <p:grpSpPr>
            <a:xfrm>
              <a:off x="1181767" y="5544034"/>
              <a:ext cx="6913865" cy="553875"/>
              <a:chOff x="1275845" y="5290378"/>
              <a:chExt cx="6913865" cy="553875"/>
            </a:xfrm>
          </p:grpSpPr>
          <p:sp>
            <p:nvSpPr>
              <p:cNvPr id="32" name="矩形 31"/>
              <p:cNvSpPr/>
              <p:nvPr/>
            </p:nvSpPr>
            <p:spPr>
              <a:xfrm>
                <a:off x="1275845" y="5290378"/>
                <a:ext cx="1965426" cy="553875"/>
              </a:xfrm>
              <a:prstGeom prst="rect">
                <a:avLst/>
              </a:prstGeom>
            </p:spPr>
            <p:txBody>
              <a:bodyPr wrap="square" lIns="121798" tIns="60899" rIns="121798" bIns="60899">
                <a:spAutoFit/>
              </a:bodyPr>
              <a:lstStyle/>
              <a:p>
                <a:pPr algn="ctr" fontAlgn="auto">
                  <a:spcBef>
                    <a:spcPct val="0"/>
                  </a:spcBef>
                  <a:spcAft>
                    <a:spcPct val="0"/>
                  </a:spcAft>
                  <a:defRPr/>
                </a:pPr>
                <a:r>
                  <a:rPr lang="zh-CN" altLang="zh-CN" sz="2800">
                    <a:solidFill>
                      <a:schemeClr val="accent1"/>
                    </a:solidFill>
                    <a:cs typeface="+mn-ea"/>
                    <a:sym typeface="+mn-lt"/>
                  </a:rPr>
                  <a:t>看齐意识</a:t>
                </a:r>
                <a:endParaRPr lang="zh-CN" altLang="en-US" sz="2800">
                  <a:solidFill>
                    <a:schemeClr val="accent1"/>
                  </a:solidFill>
                  <a:cs typeface="+mn-ea"/>
                  <a:sym typeface="+mn-lt"/>
                </a:endParaRPr>
              </a:p>
            </p:txBody>
          </p:sp>
          <p:sp>
            <p:nvSpPr>
              <p:cNvPr id="58" name="矩形 57"/>
              <p:cNvSpPr/>
              <p:nvPr/>
            </p:nvSpPr>
            <p:spPr>
              <a:xfrm>
                <a:off x="3208872" y="5434481"/>
                <a:ext cx="4980838" cy="307777"/>
              </a:xfrm>
              <a:prstGeom prst="rect">
                <a:avLst/>
              </a:prstGeom>
              <a:noFill/>
            </p:spPr>
            <p:txBody>
              <a:bodyPr wrap="square" rtlCol="0">
                <a:spAutoFit/>
              </a:bodyPr>
              <a:lstStyle/>
              <a:p>
                <a:pPr algn="just" defTabSz="913765">
                  <a:defRPr/>
                </a:pPr>
                <a:r>
                  <a:rPr lang="zh-CN" altLang="en-US" sz="1400">
                    <a:solidFill>
                      <a:srgbClr val="929090">
                        <a:lumMod val="10000"/>
                      </a:srgbClr>
                    </a:solidFill>
                    <a:cs typeface="+mn-ea"/>
                    <a:sym typeface="+mn-lt"/>
                  </a:rPr>
                  <a:t>在这里可以输入您的文字内容在这里可以输入您的文字内容</a:t>
                </a:r>
                <a:endParaRPr lang="zh-CN" altLang="en-US" sz="1400">
                  <a:solidFill>
                    <a:srgbClr val="929090">
                      <a:lumMod val="10000"/>
                    </a:srgbClr>
                  </a:solidFill>
                  <a:cs typeface="+mn-ea"/>
                  <a:sym typeface="+mn-lt"/>
                </a:endParaRPr>
              </a:p>
            </p:txBody>
          </p:sp>
        </p:grpSp>
      </p:grpSp>
      <p:grpSp>
        <p:nvGrpSpPr>
          <p:cNvPr id="66" name="组合 65"/>
          <p:cNvGrpSpPr/>
          <p:nvPr/>
        </p:nvGrpSpPr>
        <p:grpSpPr>
          <a:xfrm>
            <a:off x="7268530" y="1623814"/>
            <a:ext cx="3832136" cy="1521491"/>
            <a:chOff x="7152709" y="1729818"/>
            <a:chExt cx="3832136" cy="1521491"/>
          </a:xfrm>
        </p:grpSpPr>
        <p:sp>
          <p:nvSpPr>
            <p:cNvPr id="13" name="矩形 12"/>
            <p:cNvSpPr/>
            <p:nvPr/>
          </p:nvSpPr>
          <p:spPr>
            <a:xfrm>
              <a:off x="7830487" y="1817170"/>
              <a:ext cx="2584976" cy="1379704"/>
            </a:xfrm>
            <a:prstGeom prst="rect">
              <a:avLst/>
            </a:prstGeom>
          </p:spPr>
          <p:txBody>
            <a:bodyPr wrap="square" lIns="105571" tIns="52784" rIns="105571" bIns="52784">
              <a:spAutoFit/>
            </a:bodyPr>
            <a:lstStyle/>
            <a:p>
              <a:pPr defTabSz="913130">
                <a:lnSpc>
                  <a:spcPct val="150000"/>
                </a:lnSpc>
                <a:spcAft>
                  <a:spcPts val="500"/>
                </a:spcAft>
                <a:defRPr/>
              </a:pPr>
              <a:r>
                <a:rPr lang="zh-CN" altLang="zh-CN" sz="2800">
                  <a:solidFill>
                    <a:schemeClr val="accent1"/>
                  </a:solidFill>
                  <a:cs typeface="+mn-ea"/>
                  <a:sym typeface="+mn-lt"/>
                </a:rPr>
                <a:t>层层压实责任，</a:t>
              </a:r>
              <a:endParaRPr lang="en-US" altLang="zh-CN" sz="2800">
                <a:solidFill>
                  <a:schemeClr val="accent1"/>
                </a:solidFill>
                <a:cs typeface="+mn-ea"/>
                <a:sym typeface="+mn-lt"/>
              </a:endParaRPr>
            </a:p>
            <a:p>
              <a:pPr defTabSz="913130">
                <a:lnSpc>
                  <a:spcPct val="150000"/>
                </a:lnSpc>
                <a:spcAft>
                  <a:spcPts val="500"/>
                </a:spcAft>
                <a:defRPr/>
              </a:pPr>
              <a:r>
                <a:rPr lang="zh-CN" altLang="zh-CN" sz="2800">
                  <a:solidFill>
                    <a:schemeClr val="accent1"/>
                  </a:solidFill>
                  <a:cs typeface="+mn-ea"/>
                  <a:sym typeface="+mn-lt"/>
                </a:rPr>
                <a:t>狠抓工作落实</a:t>
              </a:r>
              <a:endParaRPr lang="zh-CN" altLang="en-US" sz="2800" kern="0">
                <a:solidFill>
                  <a:schemeClr val="accent1"/>
                </a:solidFill>
                <a:cs typeface="+mn-ea"/>
                <a:sym typeface="+mn-lt"/>
              </a:endParaRPr>
            </a:p>
          </p:txBody>
        </p:sp>
        <p:grpSp>
          <p:nvGrpSpPr>
            <p:cNvPr id="64" name="组合 63"/>
            <p:cNvGrpSpPr/>
            <p:nvPr/>
          </p:nvGrpSpPr>
          <p:grpSpPr>
            <a:xfrm>
              <a:off x="7152709" y="1729818"/>
              <a:ext cx="653009" cy="1488575"/>
              <a:chOff x="7152709" y="1729818"/>
              <a:chExt cx="653009" cy="1488575"/>
            </a:xfrm>
          </p:grpSpPr>
          <p:cxnSp>
            <p:nvCxnSpPr>
              <p:cNvPr id="63" name="直接连接符 62"/>
              <p:cNvCxnSpPr/>
              <p:nvPr/>
            </p:nvCxnSpPr>
            <p:spPr bwMode="auto">
              <a:xfrm flipH="1">
                <a:off x="7467327" y="1729818"/>
                <a:ext cx="0" cy="1488575"/>
              </a:xfrm>
              <a:prstGeom prst="line">
                <a:avLst/>
              </a:prstGeom>
              <a:solidFill>
                <a:schemeClr val="accent1"/>
              </a:solidFill>
              <a:ln w="12700" cap="flat" cmpd="sng" algn="ctr">
                <a:solidFill>
                  <a:schemeClr val="accent1"/>
                </a:solidFill>
                <a:prstDash val="solid"/>
                <a:round/>
                <a:headEnd type="none" w="med" len="med"/>
                <a:tailEnd type="none" w="med" len="med"/>
              </a:ln>
            </p:spPr>
          </p:cxnSp>
          <p:sp>
            <p:nvSpPr>
              <p:cNvPr id="65" name="五角星 29"/>
              <p:cNvSpPr/>
              <p:nvPr/>
            </p:nvSpPr>
            <p:spPr>
              <a:xfrm>
                <a:off x="7152709" y="2221843"/>
                <a:ext cx="653009" cy="611191"/>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10331836" y="1762734"/>
              <a:ext cx="653009" cy="1488575"/>
              <a:chOff x="7152709" y="1729818"/>
              <a:chExt cx="653009" cy="1488575"/>
            </a:xfrm>
          </p:grpSpPr>
          <p:cxnSp>
            <p:nvCxnSpPr>
              <p:cNvPr id="68" name="直接连接符 67"/>
              <p:cNvCxnSpPr/>
              <p:nvPr/>
            </p:nvCxnSpPr>
            <p:spPr bwMode="auto">
              <a:xfrm flipH="1">
                <a:off x="7467327" y="1729818"/>
                <a:ext cx="0" cy="1488575"/>
              </a:xfrm>
              <a:prstGeom prst="line">
                <a:avLst/>
              </a:prstGeom>
              <a:solidFill>
                <a:schemeClr val="accent1"/>
              </a:solidFill>
              <a:ln w="12700" cap="flat" cmpd="sng" algn="ctr">
                <a:solidFill>
                  <a:schemeClr val="accent1"/>
                </a:solidFill>
                <a:prstDash val="solid"/>
                <a:round/>
                <a:headEnd type="none" w="med" len="med"/>
                <a:tailEnd type="none" w="med" len="med"/>
              </a:ln>
            </p:spPr>
          </p:cxnSp>
          <p:sp>
            <p:nvSpPr>
              <p:cNvPr id="69" name="五角星 29"/>
              <p:cNvSpPr/>
              <p:nvPr/>
            </p:nvSpPr>
            <p:spPr>
              <a:xfrm>
                <a:off x="7152709" y="2221843"/>
                <a:ext cx="653009" cy="611191"/>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5" name="组合 74"/>
          <p:cNvGrpSpPr/>
          <p:nvPr/>
        </p:nvGrpSpPr>
        <p:grpSpPr>
          <a:xfrm>
            <a:off x="1184617" y="3626740"/>
            <a:ext cx="425190" cy="2230895"/>
            <a:chOff x="909182" y="3741161"/>
            <a:chExt cx="425190" cy="2230895"/>
          </a:xfrm>
        </p:grpSpPr>
        <p:sp>
          <p:nvSpPr>
            <p:cNvPr id="72" name="五角星 29"/>
            <p:cNvSpPr/>
            <p:nvPr/>
          </p:nvSpPr>
          <p:spPr>
            <a:xfrm>
              <a:off x="909182" y="4345760"/>
              <a:ext cx="425190" cy="333898"/>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a:off x="909182" y="3741161"/>
              <a:ext cx="425190" cy="1543096"/>
              <a:chOff x="909182" y="3741161"/>
              <a:chExt cx="425190" cy="1543096"/>
            </a:xfrm>
          </p:grpSpPr>
          <p:sp>
            <p:nvSpPr>
              <p:cNvPr id="71" name="五角星 29"/>
              <p:cNvSpPr/>
              <p:nvPr/>
            </p:nvSpPr>
            <p:spPr>
              <a:xfrm>
                <a:off x="909182" y="3741161"/>
                <a:ext cx="425190" cy="333898"/>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五角星 29"/>
              <p:cNvSpPr/>
              <p:nvPr/>
            </p:nvSpPr>
            <p:spPr>
              <a:xfrm>
                <a:off x="909182" y="4950359"/>
                <a:ext cx="425190" cy="333898"/>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 name="五角星 29"/>
            <p:cNvSpPr/>
            <p:nvPr/>
          </p:nvSpPr>
          <p:spPr>
            <a:xfrm>
              <a:off x="909182" y="5638158"/>
              <a:ext cx="425190" cy="333898"/>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8" name="图片 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9917" y="3429000"/>
            <a:ext cx="2671181" cy="2671181"/>
          </a:xfrm>
          <a:prstGeom prst="rect">
            <a:avLst/>
          </a:prstGeom>
        </p:spPr>
      </p:pic>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750"/>
                                        <p:tgtEl>
                                          <p:spTgt spid="2"/>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p:cTn id="11" dur="750" fill="hold"/>
                                        <p:tgtEl>
                                          <p:spTgt spid="66"/>
                                        </p:tgtEl>
                                        <p:attrNameLst>
                                          <p:attrName>ppt_w</p:attrName>
                                        </p:attrNameLst>
                                      </p:cBhvr>
                                      <p:tavLst>
                                        <p:tav tm="0">
                                          <p:val>
                                            <p:fltVal val="0"/>
                                          </p:val>
                                        </p:tav>
                                        <p:tav tm="100000">
                                          <p:val>
                                            <p:strVal val="#ppt_w"/>
                                          </p:val>
                                        </p:tav>
                                      </p:tavLst>
                                    </p:anim>
                                    <p:anim calcmode="lin" valueType="num">
                                      <p:cBhvr>
                                        <p:cTn id="12" dur="750" fill="hold"/>
                                        <p:tgtEl>
                                          <p:spTgt spid="66"/>
                                        </p:tgtEl>
                                        <p:attrNameLst>
                                          <p:attrName>ppt_h</p:attrName>
                                        </p:attrNameLst>
                                      </p:cBhvr>
                                      <p:tavLst>
                                        <p:tav tm="0">
                                          <p:val>
                                            <p:fltVal val="0"/>
                                          </p:val>
                                        </p:tav>
                                        <p:tav tm="100000">
                                          <p:val>
                                            <p:strVal val="#ppt_h"/>
                                          </p:val>
                                        </p:tav>
                                      </p:tavLst>
                                    </p:anim>
                                    <p:animEffect transition="in" filter="fade">
                                      <p:cBhvr>
                                        <p:cTn id="13" dur="750"/>
                                        <p:tgtEl>
                                          <p:spTgt spid="66"/>
                                        </p:tgtEl>
                                      </p:cBhvr>
                                    </p:animEffec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p:cTn id="17" dur="750" fill="hold"/>
                                        <p:tgtEl>
                                          <p:spTgt spid="78"/>
                                        </p:tgtEl>
                                        <p:attrNameLst>
                                          <p:attrName>ppt_w</p:attrName>
                                        </p:attrNameLst>
                                      </p:cBhvr>
                                      <p:tavLst>
                                        <p:tav tm="0">
                                          <p:val>
                                            <p:fltVal val="0"/>
                                          </p:val>
                                        </p:tav>
                                        <p:tav tm="100000">
                                          <p:val>
                                            <p:strVal val="#ppt_w"/>
                                          </p:val>
                                        </p:tav>
                                      </p:tavLst>
                                    </p:anim>
                                    <p:anim calcmode="lin" valueType="num">
                                      <p:cBhvr>
                                        <p:cTn id="18" dur="750" fill="hold"/>
                                        <p:tgtEl>
                                          <p:spTgt spid="78"/>
                                        </p:tgtEl>
                                        <p:attrNameLst>
                                          <p:attrName>ppt_h</p:attrName>
                                        </p:attrNameLst>
                                      </p:cBhvr>
                                      <p:tavLst>
                                        <p:tav tm="0">
                                          <p:val>
                                            <p:fltVal val="0"/>
                                          </p:val>
                                        </p:tav>
                                        <p:tav tm="100000">
                                          <p:val>
                                            <p:strVal val="#ppt_h"/>
                                          </p:val>
                                        </p:tav>
                                      </p:tavLst>
                                    </p:anim>
                                    <p:animEffect transition="in" filter="fade">
                                      <p:cBhvr>
                                        <p:cTn id="19" dur="750"/>
                                        <p:tgtEl>
                                          <p:spTgt spid="78"/>
                                        </p:tgtEl>
                                      </p:cBhvr>
                                    </p:animEffect>
                                  </p:childTnLst>
                                </p:cTn>
                              </p:par>
                            </p:childTnLst>
                          </p:cTn>
                        </p:par>
                        <p:par>
                          <p:cTn id="20" fill="hold" nodeType="afterGroup">
                            <p:stCondLst>
                              <p:cond delay="2250"/>
                            </p:stCondLst>
                            <p:childTnLst>
                              <p:par>
                                <p:cTn id="21" presetID="22" presetClass="entr" presetSubtype="8"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left)">
                                      <p:cBhvr>
                                        <p:cTn id="23" dur="750"/>
                                        <p:tgtEl>
                                          <p:spTgt spid="75"/>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1" name="文本框 40"/>
          <p:cNvSpPr txBox="1"/>
          <p:nvPr/>
        </p:nvSpPr>
        <p:spPr>
          <a:xfrm>
            <a:off x="1994719" y="2924944"/>
            <a:ext cx="8498005" cy="2151038"/>
          </a:xfrm>
          <a:prstGeom prst="rect">
            <a:avLst/>
          </a:prstGeom>
          <a:noFill/>
        </p:spPr>
        <p:txBody>
          <a:bodyPr wrap="square" rtlCol="0">
            <a:spAutoFit/>
          </a:bodyPr>
          <a:lstStyle/>
          <a:p>
            <a:pPr algn="ctr" fontAlgn="auto">
              <a:lnSpc>
                <a:spcPct val="250000"/>
              </a:lnSpc>
              <a:spcBef>
                <a:spcPct val="0"/>
              </a:spcBef>
              <a:spcAft>
                <a:spcPct val="0"/>
              </a:spcAft>
              <a:defRPr/>
            </a:pPr>
            <a:r>
              <a:rPr lang="zh-CN" altLang="en-US" sz="1400">
                <a:solidFill>
                  <a:srgbClr val="929090">
                    <a:lumMod val="10000"/>
                  </a:srgbClr>
                </a:solidFill>
                <a:cs typeface="+mn-ea"/>
                <a:sym typeface="+mn-lt"/>
              </a:rPr>
              <a:t>实现“十四五”规划和二〇三五年远景目标，必须坚持党的全面领导，充分调动一切积极因素，广泛团结一切可以团结的力量，形成推动发展的强大合力。要加强党中央集中统一领导，推进社会主义政治建设，健全规划制定和落实机制。要保持香港、澳门长期繁荣稳定，推进两岸关系和平发展和祖国统一。要高举和平、发展、合作、共赢旗帜，积极营造良好外部环境，推动构建新型国际关系和人类命运共同体。</a:t>
            </a:r>
            <a:endParaRPr lang="zh-CN" altLang="en-US" sz="1400">
              <a:solidFill>
                <a:srgbClr val="929090">
                  <a:lumMod val="10000"/>
                </a:srgbClr>
              </a:solidFill>
              <a:cs typeface="+mn-ea"/>
              <a:sym typeface="+mn-lt"/>
            </a:endParaRPr>
          </a:p>
        </p:txBody>
      </p:sp>
      <p:grpSp>
        <p:nvGrpSpPr>
          <p:cNvPr id="11" name="组合 10"/>
          <p:cNvGrpSpPr/>
          <p:nvPr/>
        </p:nvGrpSpPr>
        <p:grpSpPr>
          <a:xfrm>
            <a:off x="2066727" y="1717997"/>
            <a:ext cx="8064896" cy="1274079"/>
            <a:chOff x="2066727" y="1717997"/>
            <a:chExt cx="8064896" cy="1274079"/>
          </a:xfrm>
        </p:grpSpPr>
        <p:sp>
          <p:nvSpPr>
            <p:cNvPr id="42" name="矩形 41"/>
            <p:cNvSpPr/>
            <p:nvPr/>
          </p:nvSpPr>
          <p:spPr>
            <a:xfrm>
              <a:off x="2760221" y="1717997"/>
              <a:ext cx="6533891" cy="618118"/>
            </a:xfrm>
            <a:prstGeom prst="rect">
              <a:avLst/>
            </a:prstGeom>
          </p:spPr>
          <p:txBody>
            <a:bodyPr wrap="square">
              <a:spAutoFit/>
            </a:bodyPr>
            <a:lstStyle/>
            <a:p>
              <a:pPr algn="ctr" fontAlgn="auto">
                <a:lnSpc>
                  <a:spcPts val="4100"/>
                </a:lnSpc>
                <a:spcBef>
                  <a:spcPct val="0"/>
                </a:spcBef>
                <a:spcAft>
                  <a:spcPct val="0"/>
                </a:spcAft>
                <a:defRPr/>
              </a:pPr>
              <a:r>
                <a:rPr lang="zh-CN" altLang="en-US" sz="3600" b="1">
                  <a:solidFill>
                    <a:schemeClr val="accent1"/>
                  </a:solidFill>
                  <a:cs typeface="+mn-ea"/>
                  <a:sym typeface="+mn-lt"/>
                </a:rPr>
                <a:t>奋力开创党建党政工作新局面 </a:t>
              </a:r>
              <a:endParaRPr lang="en-US" altLang="zh-CN" sz="2800">
                <a:solidFill>
                  <a:schemeClr val="accent1"/>
                </a:solidFill>
                <a:cs typeface="+mn-ea"/>
                <a:sym typeface="+mn-lt"/>
              </a:endParaRPr>
            </a:p>
          </p:txBody>
        </p:sp>
        <p:grpSp>
          <p:nvGrpSpPr>
            <p:cNvPr id="9" name="组合 8"/>
            <p:cNvGrpSpPr/>
            <p:nvPr/>
          </p:nvGrpSpPr>
          <p:grpSpPr>
            <a:xfrm>
              <a:off x="2066727" y="2484291"/>
              <a:ext cx="8064896" cy="507785"/>
              <a:chOff x="2066727" y="2484291"/>
              <a:chExt cx="8064896" cy="507785"/>
            </a:xfrm>
          </p:grpSpPr>
          <p:cxnSp>
            <p:nvCxnSpPr>
              <p:cNvPr id="13" name="直接连接符 12"/>
              <p:cNvCxnSpPr/>
              <p:nvPr/>
            </p:nvCxnSpPr>
            <p:spPr bwMode="auto">
              <a:xfrm>
                <a:off x="2066727" y="2702423"/>
                <a:ext cx="8064896" cy="0"/>
              </a:xfrm>
              <a:prstGeom prst="line">
                <a:avLst/>
              </a:prstGeom>
              <a:solidFill>
                <a:schemeClr val="accent1"/>
              </a:solidFill>
              <a:ln w="38100" cap="flat" cmpd="sng" algn="ctr">
                <a:solidFill>
                  <a:schemeClr val="accent1"/>
                </a:solidFill>
                <a:prstDash val="solid"/>
                <a:round/>
                <a:headEnd type="none" w="med" len="med"/>
                <a:tailEnd type="none" w="med" len="med"/>
              </a:ln>
            </p:spPr>
          </p:cxnSp>
          <p:sp>
            <p:nvSpPr>
              <p:cNvPr id="14" name="五角星 29"/>
              <p:cNvSpPr/>
              <p:nvPr/>
            </p:nvSpPr>
            <p:spPr>
              <a:xfrm>
                <a:off x="5827911" y="2484291"/>
                <a:ext cx="542528" cy="507785"/>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 name="组合 9"/>
          <p:cNvGrpSpPr/>
          <p:nvPr/>
        </p:nvGrpSpPr>
        <p:grpSpPr>
          <a:xfrm>
            <a:off x="1202631" y="1620479"/>
            <a:ext cx="9577064" cy="4115681"/>
            <a:chOff x="1202631" y="1620479"/>
            <a:chExt cx="9577064" cy="4115681"/>
          </a:xfrm>
        </p:grpSpPr>
        <p:grpSp>
          <p:nvGrpSpPr>
            <p:cNvPr id="8" name="组合 7"/>
            <p:cNvGrpSpPr/>
            <p:nvPr/>
          </p:nvGrpSpPr>
          <p:grpSpPr>
            <a:xfrm>
              <a:off x="1202631" y="1916832"/>
              <a:ext cx="9577064" cy="3819328"/>
              <a:chOff x="1202631" y="1916832"/>
              <a:chExt cx="9577064" cy="3819328"/>
            </a:xfrm>
          </p:grpSpPr>
          <p:sp>
            <p:nvSpPr>
              <p:cNvPr id="2" name="双括号 1"/>
              <p:cNvSpPr/>
              <p:nvPr/>
            </p:nvSpPr>
            <p:spPr bwMode="auto">
              <a:xfrm>
                <a:off x="1202631" y="1916832"/>
                <a:ext cx="9577064" cy="3817218"/>
              </a:xfrm>
              <a:prstGeom prst="bracketPair">
                <a:avLst>
                  <a:gd name="adj" fmla="val 15151"/>
                </a:avLst>
              </a:prstGeom>
              <a:noFill/>
              <a:ln w="38100"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4" name="直接连接符 3"/>
              <p:cNvCxnSpPr/>
              <p:nvPr/>
            </p:nvCxnSpPr>
            <p:spPr bwMode="auto">
              <a:xfrm>
                <a:off x="1994719" y="5736160"/>
                <a:ext cx="8064896" cy="0"/>
              </a:xfrm>
              <a:prstGeom prst="line">
                <a:avLst/>
              </a:prstGeom>
              <a:solidFill>
                <a:schemeClr val="accent1"/>
              </a:solidFill>
              <a:ln w="38100" cap="flat" cmpd="sng" algn="ctr">
                <a:solidFill>
                  <a:schemeClr val="accent1"/>
                </a:solidFill>
                <a:prstDash val="solid"/>
                <a:round/>
                <a:headEnd type="none" w="med" len="med"/>
                <a:tailEnd type="none" w="med" len="med"/>
              </a:ln>
            </p:spPr>
          </p:cxnSp>
        </p:grpSp>
        <p:sp>
          <p:nvSpPr>
            <p:cNvPr id="16" name="五角星 29"/>
            <p:cNvSpPr/>
            <p:nvPr/>
          </p:nvSpPr>
          <p:spPr>
            <a:xfrm>
              <a:off x="1778695" y="1620479"/>
              <a:ext cx="869191" cy="813529"/>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角星 29"/>
            <p:cNvSpPr/>
            <p:nvPr/>
          </p:nvSpPr>
          <p:spPr>
            <a:xfrm>
              <a:off x="9371218" y="1620479"/>
              <a:ext cx="869191" cy="813529"/>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childTnLst>
                                </p:cTn>
                              </p:par>
                            </p:childTnLst>
                          </p:cTn>
                        </p:par>
                        <p:par>
                          <p:cTn id="10" fill="hold" nodeType="afterGroup">
                            <p:stCondLst>
                              <p:cond delay="750"/>
                            </p:stCondLst>
                            <p:childTnLst>
                              <p:par>
                                <p:cTn id="11" presetID="16" presetClass="entr" presetSubtype="37"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outVertical)">
                                      <p:cBhvr>
                                        <p:cTn id="13" dur="750"/>
                                        <p:tgtEl>
                                          <p:spTgt spid="10"/>
                                        </p:tgtEl>
                                      </p:cBhvr>
                                    </p:animEffect>
                                  </p:childTnLst>
                                </p:cTn>
                              </p:par>
                            </p:childTnLst>
                          </p:cTn>
                        </p:par>
                        <p:par>
                          <p:cTn id="14" fill="hold" nodeType="afterGroup">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750" fill="hold"/>
                                        <p:tgtEl>
                                          <p:spTgt spid="41"/>
                                        </p:tgtEl>
                                        <p:attrNameLst>
                                          <p:attrName>ppt_w</p:attrName>
                                        </p:attrNameLst>
                                      </p:cBhvr>
                                      <p:tavLst>
                                        <p:tav tm="0">
                                          <p:val>
                                            <p:fltVal val="0"/>
                                          </p:val>
                                        </p:tav>
                                        <p:tav tm="100000">
                                          <p:val>
                                            <p:strVal val="#ppt_w"/>
                                          </p:val>
                                        </p:tav>
                                      </p:tavLst>
                                    </p:anim>
                                    <p:anim calcmode="lin" valueType="num">
                                      <p:cBhvr>
                                        <p:cTn id="18" dur="750" fill="hold"/>
                                        <p:tgtEl>
                                          <p:spTgt spid="41"/>
                                        </p:tgtEl>
                                        <p:attrNameLst>
                                          <p:attrName>ppt_h</p:attrName>
                                        </p:attrNameLst>
                                      </p:cBhvr>
                                      <p:tavLst>
                                        <p:tav tm="0">
                                          <p:val>
                                            <p:fltVal val="0"/>
                                          </p:val>
                                        </p:tav>
                                        <p:tav tm="100000">
                                          <p:val>
                                            <p:strVal val="#ppt_h"/>
                                          </p:val>
                                        </p:tav>
                                      </p:tavLst>
                                    </p:anim>
                                    <p:animEffect transition="in" filter="fade">
                                      <p:cBhvr>
                                        <p:cTn id="19"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5" name="矩形 34"/>
          <p:cNvSpPr/>
          <p:nvPr/>
        </p:nvSpPr>
        <p:spPr bwMode="auto">
          <a:xfrm>
            <a:off x="0" y="0"/>
            <a:ext cx="12198350" cy="6858000"/>
          </a:xfrm>
          <a:prstGeom prst="rect">
            <a:avLst/>
          </a:prstGeom>
          <a:solidFill>
            <a:schemeClr val="accent3">
              <a:lumMod val="9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2" name="组合 1"/>
          <p:cNvGrpSpPr/>
          <p:nvPr/>
        </p:nvGrpSpPr>
        <p:grpSpPr>
          <a:xfrm>
            <a:off x="-28266" y="1628799"/>
            <a:ext cx="12226616" cy="3600401"/>
            <a:chOff x="-28266" y="1628799"/>
            <a:chExt cx="12226616" cy="3600401"/>
          </a:xfrm>
        </p:grpSpPr>
        <p:sp>
          <p:nvSpPr>
            <p:cNvPr id="5" name="矩形 4"/>
            <p:cNvSpPr/>
            <p:nvPr/>
          </p:nvSpPr>
          <p:spPr bwMode="auto">
            <a:xfrm>
              <a:off x="0" y="1628800"/>
              <a:ext cx="12198350" cy="3600400"/>
            </a:xfrm>
            <a:prstGeom prst="rect">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字体视界-NEW魏碑体" panose="02010601030101010101" pitchFamily="2" charset="-122"/>
                <a:ea typeface="字体视界-NEW魏碑体" panose="02010601030101010101" pitchFamily="2" charset="-122"/>
              </a:endParaRPr>
            </a:p>
          </p:txBody>
        </p:sp>
        <p:pic>
          <p:nvPicPr>
            <p:cNvPr id="15" name="图片 14" descr="图片包含 物体, 游戏机, 电脑, 笔记本&#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6" y="1628799"/>
              <a:ext cx="3323770" cy="2232249"/>
            </a:xfrm>
            <a:prstGeom prst="rect">
              <a:avLst/>
            </a:prstGeom>
          </p:spPr>
        </p:pic>
      </p:grpSp>
      <p:sp>
        <p:nvSpPr>
          <p:cNvPr id="17" name="文本框 1"/>
          <p:cNvSpPr>
            <a:spLocks noChangeArrowheads="1"/>
          </p:cNvSpPr>
          <p:nvPr/>
        </p:nvSpPr>
        <p:spPr bwMode="auto">
          <a:xfrm>
            <a:off x="1850672" y="2828836"/>
            <a:ext cx="84970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8000" b="1">
                <a:solidFill>
                  <a:schemeClr val="accent3"/>
                </a:solidFill>
                <a:latin typeface="字体视界-NEW魏碑体" panose="02010601030101010101" pitchFamily="2" charset="-122"/>
                <a:ea typeface="字体视界-NEW魏碑体" panose="02010601030101010101" pitchFamily="2" charset="-122"/>
                <a:cs typeface="+mn-ea"/>
                <a:sym typeface="+mn-lt"/>
              </a:rPr>
              <a:t>党建工作部署安排</a:t>
            </a:r>
            <a:endParaRPr lang="en-US" altLang="en-US" sz="8000" b="1">
              <a:solidFill>
                <a:schemeClr val="accent3"/>
              </a:solidFill>
              <a:latin typeface="字体视界-NEW魏碑体" panose="02010601030101010101" pitchFamily="2" charset="-122"/>
              <a:ea typeface="字体视界-NEW魏碑体" panose="02010601030101010101" pitchFamily="2" charset="-122"/>
              <a:cs typeface="+mn-ea"/>
              <a:sym typeface="+mn-lt"/>
            </a:endParaRPr>
          </a:p>
        </p:txBody>
      </p:sp>
      <p:sp>
        <p:nvSpPr>
          <p:cNvPr id="18" name="文本框 8"/>
          <p:cNvSpPr txBox="1"/>
          <p:nvPr/>
        </p:nvSpPr>
        <p:spPr>
          <a:xfrm>
            <a:off x="2025592" y="3991199"/>
            <a:ext cx="8273591" cy="369283"/>
          </a:xfrm>
          <a:prstGeom prst="rect">
            <a:avLst/>
          </a:prstGeom>
          <a:noFill/>
        </p:spPr>
        <p:txBody>
          <a:bodyPr wrap="square" lIns="121873" tIns="60936" rIns="121873" bIns="60936">
            <a:spAutoFit/>
          </a:bodyPr>
          <a:lstStyle/>
          <a:p>
            <a:pPr algn="dist" fontAlgn="auto">
              <a:spcBef>
                <a:spcPct val="0"/>
              </a:spcBef>
              <a:spcAft>
                <a:spcPct val="0"/>
              </a:spcAft>
              <a:defRPr/>
            </a:pPr>
            <a:r>
              <a:rPr lang="zh-CN" altLang="en-US"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适用于各基层党支部开展工作</a:t>
            </a:r>
            <a:r>
              <a:rPr lang="en-US" altLang="zh-CN"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a:t>
            </a:r>
            <a:r>
              <a:rPr lang="zh-CN" altLang="en-US"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制定计划</a:t>
            </a:r>
            <a:r>
              <a:rPr lang="en-US" altLang="zh-CN"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a:t>
            </a:r>
            <a:r>
              <a:rPr lang="zh-CN" altLang="en-US"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总结汇报</a:t>
            </a:r>
            <a:r>
              <a:rPr lang="en-US" altLang="zh-CN"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a:t>
            </a:r>
            <a:r>
              <a:rPr lang="zh-CN" altLang="en-US"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主题教育</a:t>
            </a:r>
            <a:r>
              <a:rPr lang="en-US" altLang="zh-CN"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a:t>
            </a:r>
            <a:r>
              <a:rPr lang="zh-CN" altLang="en-US" sz="1600" b="1" kern="0">
                <a:solidFill>
                  <a:schemeClr val="accent3"/>
                </a:solidFill>
                <a:latin typeface="字体视界-NEW魏碑体" panose="02010601030101010101" pitchFamily="2" charset="-122"/>
                <a:ea typeface="字体视界-NEW魏碑体" panose="02010601030101010101" pitchFamily="2" charset="-122"/>
                <a:cs typeface="+mn-ea"/>
                <a:sym typeface="+mn-lt"/>
              </a:rPr>
              <a:t>党日活动</a:t>
            </a:r>
            <a:endParaRPr lang="zh-CN" altLang="en-US" sz="1600" b="1" kern="0">
              <a:solidFill>
                <a:schemeClr val="accent3"/>
              </a:solidFill>
              <a:latin typeface="字体视界-NEW魏碑体" panose="02010601030101010101" pitchFamily="2" charset="-122"/>
              <a:ea typeface="字体视界-NEW魏碑体" panose="02010601030101010101" pitchFamily="2" charset="-122"/>
              <a:cs typeface="+mn-ea"/>
              <a:sym typeface="+mn-lt"/>
            </a:endParaRPr>
          </a:p>
        </p:txBody>
      </p:sp>
      <p:sp>
        <p:nvSpPr>
          <p:cNvPr id="19" name="文本框 1"/>
          <p:cNvSpPr>
            <a:spLocks noChangeArrowheads="1"/>
          </p:cNvSpPr>
          <p:nvPr/>
        </p:nvSpPr>
        <p:spPr bwMode="auto">
          <a:xfrm>
            <a:off x="3730819" y="624611"/>
            <a:ext cx="4736712" cy="646331"/>
          </a:xfrm>
          <a:prstGeom prst="rect">
            <a:avLst/>
          </a:prstGeom>
          <a:noFill/>
          <a:ln>
            <a:noFill/>
          </a:ln>
        </p:spPr>
        <p:txBody>
          <a:bodyPr wrap="square">
            <a:spAutoFit/>
          </a:bodyPr>
          <a:lstStyle/>
          <a:p>
            <a:pPr algn="dist">
              <a:defRPr/>
            </a:pPr>
            <a:r>
              <a:rPr lang="zh-CN" altLang="en-US" sz="3600" b="1">
                <a:solidFill>
                  <a:srgbClr val="C00000"/>
                </a:solidFill>
                <a:latin typeface="字体视界-NEW魏碑体" panose="02010601030101010101" pitchFamily="2" charset="-122"/>
                <a:ea typeface="字体视界-NEW魏碑体" panose="02010601030101010101" pitchFamily="2" charset="-122"/>
                <a:cs typeface="+mn-ea"/>
                <a:sym typeface="+mn-lt"/>
              </a:rPr>
              <a:t>党支部总结述职通用</a:t>
            </a:r>
            <a:endParaRPr lang="en-US" altLang="en-US" sz="3600" b="1">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20" name="文本框 1"/>
          <p:cNvSpPr>
            <a:spLocks noChangeArrowheads="1"/>
          </p:cNvSpPr>
          <p:nvPr/>
        </p:nvSpPr>
        <p:spPr bwMode="auto">
          <a:xfrm>
            <a:off x="4704129" y="1905506"/>
            <a:ext cx="27900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defRPr/>
            </a:pPr>
            <a:r>
              <a:rPr lang="en-US" altLang="en-US" sz="5400" b="1">
                <a:solidFill>
                  <a:schemeClr val="accent3"/>
                </a:solidFill>
                <a:latin typeface="字体视界-NEW魏碑体" panose="02010601030101010101" pitchFamily="2" charset="-122"/>
                <a:ea typeface="字体视界-NEW魏碑体" panose="02010601030101010101" pitchFamily="2" charset="-122"/>
                <a:cs typeface="+mn-ea"/>
                <a:sym typeface="+mn-lt"/>
              </a:rPr>
              <a:t>2021</a:t>
            </a:r>
            <a:r>
              <a:rPr lang="zh-CN" altLang="en-US" sz="5400" b="1">
                <a:solidFill>
                  <a:schemeClr val="accent3"/>
                </a:solidFill>
                <a:latin typeface="字体视界-NEW魏碑体" panose="02010601030101010101" pitchFamily="2" charset="-122"/>
                <a:ea typeface="字体视界-NEW魏碑体" panose="02010601030101010101" pitchFamily="2" charset="-122"/>
                <a:cs typeface="+mn-ea"/>
                <a:sym typeface="+mn-lt"/>
              </a:rPr>
              <a:t>年</a:t>
            </a:r>
            <a:endParaRPr lang="en-US" altLang="en-US" sz="5400" b="1">
              <a:solidFill>
                <a:schemeClr val="accent3"/>
              </a:solidFill>
              <a:latin typeface="字体视界-NEW魏碑体" panose="02010601030101010101" pitchFamily="2" charset="-122"/>
              <a:ea typeface="字体视界-NEW魏碑体" panose="02010601030101010101" pitchFamily="2" charset="-122"/>
              <a:cs typeface="+mn-ea"/>
              <a:sym typeface="+mn-lt"/>
            </a:endParaRPr>
          </a:p>
        </p:txBody>
      </p:sp>
      <p:sp>
        <p:nvSpPr>
          <p:cNvPr id="21" name="矩形 20"/>
          <p:cNvSpPr/>
          <p:nvPr/>
        </p:nvSpPr>
        <p:spPr>
          <a:xfrm>
            <a:off x="3843346" y="5569495"/>
            <a:ext cx="4511659" cy="337185"/>
          </a:xfrm>
          <a:prstGeom prst="rect">
            <a:avLst/>
          </a:prstGeom>
        </p:spPr>
        <p:txBody>
          <a:bodyPr wrap="square">
            <a:spAutoFit/>
          </a:bodyPr>
          <a:lstStyle/>
          <a:p>
            <a:pPr algn="ctr" defTabSz="914400" fontAlgn="base">
              <a:spcBef>
                <a:spcPct val="0"/>
              </a:spcBef>
              <a:spcAft>
                <a:spcPct val="0"/>
              </a:spcAft>
              <a:defRPr/>
            </a:pPr>
            <a:r>
              <a:rPr lang="zh-CN" altLang="en-US" sz="1600" b="1" kern="0">
                <a:ln w="3175">
                  <a:noFill/>
                </a:ln>
                <a:solidFill>
                  <a:srgbClr val="C00000"/>
                </a:solidFill>
                <a:latin typeface="字体视界-NEW魏碑体" panose="02010601030101010101" pitchFamily="2" charset="-122"/>
                <a:ea typeface="字体视界-NEW魏碑体" panose="02010601030101010101" pitchFamily="2" charset="-122"/>
                <a:cs typeface="+mn-ea"/>
                <a:sym typeface="+mn-lt"/>
              </a:rPr>
              <a:t>汇报人：</a:t>
            </a:r>
            <a:r>
              <a:rPr lang="en-US" altLang="zh-CN" sz="1600" b="1" kern="0">
                <a:ln w="3175">
                  <a:noFill/>
                </a:ln>
                <a:solidFill>
                  <a:srgbClr val="C00000"/>
                </a:solidFill>
                <a:latin typeface="字体视界-NEW魏碑体" panose="02010601030101010101" pitchFamily="2" charset="-122"/>
                <a:ea typeface="字体视界-NEW魏碑体" panose="02010601030101010101" pitchFamily="2" charset="-122"/>
                <a:cs typeface="+mn-ea"/>
                <a:sym typeface="+mn-lt"/>
              </a:rPr>
              <a:t>PPT</a:t>
            </a:r>
            <a:r>
              <a:rPr lang="zh-CN" altLang="en-US" sz="1600" b="1" kern="0">
                <a:ln w="3175">
                  <a:noFill/>
                </a:ln>
                <a:solidFill>
                  <a:srgbClr val="C00000"/>
                </a:solidFill>
                <a:latin typeface="字体视界-NEW魏碑体" panose="02010601030101010101" pitchFamily="2" charset="-122"/>
                <a:ea typeface="字体视界-NEW魏碑体" panose="02010601030101010101" pitchFamily="2" charset="-122"/>
                <a:cs typeface="+mn-ea"/>
                <a:sym typeface="+mn-lt"/>
              </a:rPr>
              <a:t>汇      汇报时间：</a:t>
            </a:r>
            <a:r>
              <a:rPr lang="en-US" altLang="zh-CN" sz="1600" b="1" kern="0">
                <a:ln w="3175">
                  <a:noFill/>
                </a:ln>
                <a:solidFill>
                  <a:srgbClr val="C00000"/>
                </a:solidFill>
                <a:latin typeface="字体视界-NEW魏碑体" panose="02010601030101010101" pitchFamily="2" charset="-122"/>
                <a:ea typeface="字体视界-NEW魏碑体" panose="02010601030101010101" pitchFamily="2" charset="-122"/>
                <a:cs typeface="+mn-ea"/>
                <a:sym typeface="+mn-lt"/>
              </a:rPr>
              <a:t>20XX.X.XX</a:t>
            </a:r>
            <a:endParaRPr lang="en-US" altLang="zh-CN" sz="1600" b="1" kern="0">
              <a:ln w="3175">
                <a:noFill/>
              </a:ln>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29" name="图片 28"/>
          <p:cNvPicPr>
            <a:picLocks noChangeAspect="1"/>
          </p:cNvPicPr>
          <p:nvPr/>
        </p:nvPicPr>
        <p:blipFill>
          <a:blip r:embed="rId3"/>
          <a:stretch>
            <a:fillRect/>
          </a:stretch>
        </p:blipFill>
        <p:spPr>
          <a:xfrm>
            <a:off x="8619455" y="6017702"/>
            <a:ext cx="3672408" cy="939690"/>
          </a:xfrm>
          <a:prstGeom prst="rect">
            <a:avLst/>
          </a:prstGeom>
        </p:spPr>
      </p:pic>
      <p:pic>
        <p:nvPicPr>
          <p:cNvPr id="34" name="图片 33"/>
          <p:cNvPicPr>
            <a:picLocks noChangeAspect="1"/>
          </p:cNvPicPr>
          <p:nvPr/>
        </p:nvPicPr>
        <p:blipFill>
          <a:blip r:embed="rId4"/>
          <a:stretch>
            <a:fillRect/>
          </a:stretch>
        </p:blipFill>
        <p:spPr>
          <a:xfrm>
            <a:off x="-448130" y="188640"/>
            <a:ext cx="3670110" cy="944962"/>
          </a:xfrm>
          <a:prstGeom prst="rect">
            <a:avLst/>
          </a:prstGeom>
        </p:spPr>
      </p:pic>
    </p:spTree>
  </p:cSld>
  <p:clrMapOvr>
    <a:masterClrMapping/>
  </p:clrMapOvr>
  <mc:AlternateContent>
    <mc:Choice xmlns:p15="http://schemas.microsoft.com/office/powerpoint/2012/main" Requires="p15">
      <p:transition spd="slow" advTm="9000" p14:dur="2000">
        <p15:prstTrans prst="drape"/>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750" fill="hold"/>
                                        <p:tgtEl>
                                          <p:spTgt spid="17"/>
                                        </p:tgtEl>
                                        <p:attrNameLst>
                                          <p:attrName>ppt_y</p:attrName>
                                        </p:attrNameLst>
                                      </p:cBhvr>
                                      <p:tavLst>
                                        <p:tav tm="0">
                                          <p:val>
                                            <p:strVal val="#ppt_y"/>
                                          </p:val>
                                        </p:tav>
                                        <p:tav tm="100000">
                                          <p:val>
                                            <p:strVal val="#ppt_y"/>
                                          </p:val>
                                        </p:tav>
                                      </p:tavLst>
                                    </p:anim>
                                    <p:anim calcmode="lin" valueType="num">
                                      <p:cBhvr>
                                        <p:cTn id="14"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750" tmFilter="0,0; .5, 1; 1, 1"/>
                                        <p:tgtEl>
                                          <p:spTgt spid="17"/>
                                        </p:tgtEl>
                                      </p:cBhvr>
                                    </p:animEffect>
                                  </p:childTnLst>
                                </p:cTn>
                              </p:par>
                            </p:childTnLst>
                          </p:cTn>
                        </p:par>
                        <p:par>
                          <p:cTn id="17" fill="hold" nodeType="afterGroup">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calcmode="lin" valueType="num">
                                      <p:cBhvr>
                                        <p:cTn id="20" dur="7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1" dur="750" fill="hold"/>
                                        <p:tgtEl>
                                          <p:spTgt spid="20"/>
                                        </p:tgtEl>
                                        <p:attrNameLst>
                                          <p:attrName>ppt_y</p:attrName>
                                        </p:attrNameLst>
                                      </p:cBhvr>
                                      <p:tavLst>
                                        <p:tav tm="0">
                                          <p:val>
                                            <p:strVal val="#ppt_y"/>
                                          </p:val>
                                        </p:tav>
                                        <p:tav tm="100000">
                                          <p:val>
                                            <p:strVal val="#ppt_y"/>
                                          </p:val>
                                        </p:tav>
                                      </p:tavLst>
                                    </p:anim>
                                    <p:anim calcmode="lin" valueType="num">
                                      <p:cBhvr>
                                        <p:cTn id="22" dur="7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3" dur="7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750" tmFilter="0,0; .5, 1; 1, 1"/>
                                        <p:tgtEl>
                                          <p:spTgt spid="20"/>
                                        </p:tgtEl>
                                      </p:cBhvr>
                                    </p:animEffect>
                                  </p:childTnLst>
                                </p:cTn>
                              </p:par>
                            </p:childTnLst>
                          </p:cTn>
                        </p:par>
                        <p:par>
                          <p:cTn id="25" fill="hold" nodeType="afterGroup">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childTnLst>
                          </p:cTn>
                        </p:par>
                        <p:par>
                          <p:cTn id="29" fill="hold" nodeType="afterGroup">
                            <p:stCondLst>
                              <p:cond delay="30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750"/>
                                        <p:tgtEl>
                                          <p:spTgt spid="34"/>
                                        </p:tgtEl>
                                      </p:cBhvr>
                                    </p:animEffect>
                                  </p:childTnLst>
                                </p:cTn>
                              </p:par>
                            </p:childTnLst>
                          </p:cTn>
                        </p:par>
                        <p:par>
                          <p:cTn id="33" fill="hold" nodeType="afterGroup">
                            <p:stCondLst>
                              <p:cond delay="3750"/>
                            </p:stCondLst>
                            <p:childTnLst>
                              <p:par>
                                <p:cTn id="34" presetID="2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750"/>
                                        <p:tgtEl>
                                          <p:spTgt spid="19"/>
                                        </p:tgtEl>
                                      </p:cBhvr>
                                    </p:animEffect>
                                  </p:childTnLst>
                                </p:cTn>
                              </p:par>
                            </p:childTnLst>
                          </p:cTn>
                        </p:par>
                        <p:par>
                          <p:cTn id="37" fill="hold" nodeType="afterGroup">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750"/>
                                        <p:tgtEl>
                                          <p:spTgt spid="21"/>
                                        </p:tgtEl>
                                      </p:cBhvr>
                                    </p:animEffect>
                                    <p:anim calcmode="lin" valueType="num">
                                      <p:cBhvr>
                                        <p:cTn id="41" dur="750" fill="hold"/>
                                        <p:tgtEl>
                                          <p:spTgt spid="21"/>
                                        </p:tgtEl>
                                        <p:attrNameLst>
                                          <p:attrName>ppt_x</p:attrName>
                                        </p:attrNameLst>
                                      </p:cBhvr>
                                      <p:tavLst>
                                        <p:tav tm="0">
                                          <p:val>
                                            <p:strVal val="#ppt_x"/>
                                          </p:val>
                                        </p:tav>
                                        <p:tav tm="100000">
                                          <p:val>
                                            <p:strVal val="#ppt_x"/>
                                          </p:val>
                                        </p:tav>
                                      </p:tavLst>
                                    </p:anim>
                                    <p:anim calcmode="lin" valueType="num">
                                      <p:cBhvr>
                                        <p:cTn id="42" dur="750" fill="hold"/>
                                        <p:tgtEl>
                                          <p:spTgt spid="21"/>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5250"/>
                            </p:stCondLst>
                            <p:childTnLst>
                              <p:par>
                                <p:cTn id="44" presetID="22" presetClass="entr" presetSubtype="2"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right)">
                                      <p:cBhvr>
                                        <p:cTn id="46"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10828" y="306721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52350" y="306959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9231"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10298" y="249121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19256" y="379792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625846" y="975035"/>
            <a:ext cx="2856217" cy="1428109"/>
          </a:xfrm>
          <a:prstGeom prst="rect">
            <a:avLst/>
          </a:prstGeom>
          <a:noFill/>
          <a:ln w="9525">
            <a:noFill/>
          </a:ln>
        </p:spPr>
      </p:pic>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11" name="表格 11"/>
          <p:cNvGraphicFramePr>
            <a:graphicFrameLocks noGrp="1"/>
          </p:cNvGraphicFramePr>
          <p:nvPr/>
        </p:nvGraphicFramePr>
        <p:xfrm>
          <a:off x="1058615" y="2576240"/>
          <a:ext cx="4858204" cy="3252564"/>
        </p:xfrm>
        <a:graphic>
          <a:graphicData uri="http://schemas.openxmlformats.org/drawingml/2006/table">
            <a:tbl>
              <a:tblPr firstRow="1" bandRow="1">
                <a:tableStyleId>{5C22544A-7EE6-4342-B048-85BDC9FD1C3A}</a:tableStyleId>
              </a:tblPr>
              <a:tblGrid>
                <a:gridCol w="2429102"/>
                <a:gridCol w="2429102"/>
              </a:tblGrid>
              <a:tr h="813141">
                <a:tc>
                  <a:txBody>
                    <a:bodyPr vert="horz" wrap="square"/>
                    <a:lstStyle/>
                    <a:p>
                      <a:endParaRPr lang="zh-CN" altLang="en-US"/>
                    </a:p>
                  </a:txBody>
                  <a:tcPr/>
                </a:tc>
                <a:tc>
                  <a:txBody>
                    <a:bodyPr vert="horz" wrap="square"/>
                    <a:lstStyle/>
                    <a:p>
                      <a:endParaRPr lang="zh-CN" altLang="en-US"/>
                    </a:p>
                  </a:txBody>
                  <a:tcPr/>
                </a:tc>
              </a:tr>
              <a:tr h="813141">
                <a:tc>
                  <a:txBody>
                    <a:bodyPr vert="horz" wrap="square"/>
                    <a:lstStyle/>
                    <a:p>
                      <a:endParaRPr lang="zh-CN" altLang="en-US"/>
                    </a:p>
                  </a:txBody>
                  <a:tcPr/>
                </a:tc>
                <a:tc>
                  <a:txBody>
                    <a:bodyPr vert="horz" wrap="square"/>
                    <a:lstStyle/>
                    <a:p>
                      <a:endParaRPr lang="zh-CN" altLang="en-US"/>
                    </a:p>
                  </a:txBody>
                  <a:tcPr/>
                </a:tc>
              </a:tr>
              <a:tr h="813141">
                <a:tc>
                  <a:txBody>
                    <a:bodyPr vert="horz" wrap="square"/>
                    <a:lstStyle/>
                    <a:p>
                      <a:endParaRPr lang="zh-CN" altLang="en-US"/>
                    </a:p>
                  </a:txBody>
                  <a:tcPr/>
                </a:tc>
                <a:tc>
                  <a:txBody>
                    <a:bodyPr vert="horz" wrap="square"/>
                    <a:lstStyle/>
                    <a:p>
                      <a:endParaRPr lang="zh-CN" altLang="en-US"/>
                    </a:p>
                  </a:txBody>
                  <a:tcPr/>
                </a:tc>
              </a:tr>
              <a:tr h="813141">
                <a:tc>
                  <a:txBody>
                    <a:bodyPr vert="horz" wrap="square"/>
                    <a:lstStyle/>
                    <a:p>
                      <a:endParaRPr lang="zh-CN" altLang="en-US"/>
                    </a:p>
                  </a:txBody>
                  <a:tcPr/>
                </a:tc>
                <a:tc>
                  <a:txBody>
                    <a:bodyPr vert="horz" wrap="square"/>
                    <a:lstStyle/>
                    <a:p>
                      <a:endParaRPr lang="zh-CN" altLang="en-US"/>
                    </a:p>
                  </a:txBody>
                  <a:tcPr/>
                </a:tc>
              </a:tr>
            </a:tbl>
          </a:graphicData>
        </a:graphic>
      </p:graphicFrame>
      <p:sp>
        <p:nvSpPr>
          <p:cNvPr id="17" name="矩形 16"/>
          <p:cNvSpPr/>
          <p:nvPr/>
        </p:nvSpPr>
        <p:spPr>
          <a:xfrm>
            <a:off x="1874035" y="1524499"/>
            <a:ext cx="3227364" cy="646331"/>
          </a:xfrm>
          <a:prstGeom prst="rect">
            <a:avLst/>
          </a:prstGeom>
        </p:spPr>
        <p:txBody>
          <a:bodyPr wrap="square">
            <a:spAutoFit/>
          </a:bodyPr>
          <a:lstStyle/>
          <a:p>
            <a:pPr algn="ctr" fontAlgn="auto">
              <a:spcBef>
                <a:spcPct val="0"/>
              </a:spcBef>
              <a:spcAft>
                <a:spcPct val="0"/>
              </a:spcAft>
              <a:defRPr/>
            </a:pPr>
            <a:r>
              <a:rPr lang="zh-CN" altLang="en-US" sz="3600" b="1">
                <a:solidFill>
                  <a:schemeClr val="accent1"/>
                </a:solidFill>
                <a:cs typeface="+mn-ea"/>
                <a:sym typeface="+mn-lt"/>
              </a:rPr>
              <a:t>支部建设情况</a:t>
            </a:r>
            <a:endParaRPr lang="en-US" altLang="zh-CN" sz="3600" b="1">
              <a:solidFill>
                <a:schemeClr val="accent1"/>
              </a:solidFill>
              <a:cs typeface="+mn-ea"/>
              <a:sym typeface="+mn-lt"/>
            </a:endParaRPr>
          </a:p>
        </p:txBody>
      </p:sp>
      <p:grpSp>
        <p:nvGrpSpPr>
          <p:cNvPr id="40" name="组合 39"/>
          <p:cNvGrpSpPr/>
          <p:nvPr/>
        </p:nvGrpSpPr>
        <p:grpSpPr>
          <a:xfrm>
            <a:off x="1248118" y="2645887"/>
            <a:ext cx="4157236" cy="707886"/>
            <a:chOff x="1248118" y="2645887"/>
            <a:chExt cx="4157236" cy="707886"/>
          </a:xfrm>
        </p:grpSpPr>
        <p:grpSp>
          <p:nvGrpSpPr>
            <p:cNvPr id="2" name="组合 1"/>
            <p:cNvGrpSpPr/>
            <p:nvPr/>
          </p:nvGrpSpPr>
          <p:grpSpPr>
            <a:xfrm>
              <a:off x="3966193" y="2645887"/>
              <a:ext cx="1439161" cy="707886"/>
              <a:chOff x="1480019" y="3192634"/>
              <a:chExt cx="1439161" cy="707886"/>
            </a:xfrm>
          </p:grpSpPr>
          <p:sp>
            <p:nvSpPr>
              <p:cNvPr id="18" name="矩形 17"/>
              <p:cNvSpPr/>
              <p:nvPr/>
            </p:nvSpPr>
            <p:spPr>
              <a:xfrm>
                <a:off x="1480019" y="3192634"/>
                <a:ext cx="827355" cy="707886"/>
              </a:xfrm>
              <a:prstGeom prst="rect">
                <a:avLst/>
              </a:prstGeom>
            </p:spPr>
            <p:txBody>
              <a:bodyPr wrap="square">
                <a:spAutoFit/>
              </a:bodyPr>
              <a:lstStyle/>
              <a:p>
                <a:pPr algn="ctr" fontAlgn="auto">
                  <a:spcBef>
                    <a:spcPct val="0"/>
                  </a:spcBef>
                  <a:spcAft>
                    <a:spcPct val="0"/>
                  </a:spcAft>
                  <a:defRPr/>
                </a:pPr>
                <a:r>
                  <a:rPr lang="en-US" altLang="zh-CN" sz="4000" b="1">
                    <a:solidFill>
                      <a:schemeClr val="accent3"/>
                    </a:solidFill>
                    <a:cs typeface="+mn-ea"/>
                    <a:sym typeface="+mn-lt"/>
                  </a:rPr>
                  <a:t>64</a:t>
                </a:r>
                <a:endParaRPr lang="en-US" altLang="zh-CN" sz="4000" b="1">
                  <a:solidFill>
                    <a:schemeClr val="accent3"/>
                  </a:solidFill>
                  <a:cs typeface="+mn-ea"/>
                  <a:sym typeface="+mn-lt"/>
                </a:endParaRPr>
              </a:p>
            </p:txBody>
          </p:sp>
          <p:sp>
            <p:nvSpPr>
              <p:cNvPr id="19" name="矩形 18"/>
              <p:cNvSpPr/>
              <p:nvPr/>
            </p:nvSpPr>
            <p:spPr>
              <a:xfrm>
                <a:off x="2265037" y="3361911"/>
                <a:ext cx="654143" cy="369332"/>
              </a:xfrm>
              <a:prstGeom prst="rect">
                <a:avLst/>
              </a:prstGeom>
            </p:spPr>
            <p:txBody>
              <a:bodyPr wrap="square">
                <a:spAutoFit/>
              </a:bodyPr>
              <a:lstStyle/>
              <a:p>
                <a:pPr fontAlgn="auto">
                  <a:spcBef>
                    <a:spcPct val="0"/>
                  </a:spcBef>
                  <a:spcAft>
                    <a:spcPct val="0"/>
                  </a:spcAft>
                  <a:defRPr/>
                </a:pPr>
                <a:r>
                  <a:rPr lang="zh-CN" altLang="en-US">
                    <a:solidFill>
                      <a:schemeClr val="accent3"/>
                    </a:solidFill>
                    <a:cs typeface="+mn-ea"/>
                    <a:sym typeface="+mn-lt"/>
                  </a:rPr>
                  <a:t>人</a:t>
                </a:r>
                <a:endParaRPr lang="zh-CN" altLang="en-US">
                  <a:solidFill>
                    <a:schemeClr val="accent3"/>
                  </a:solidFill>
                  <a:cs typeface="+mn-ea"/>
                  <a:sym typeface="+mn-lt"/>
                </a:endParaRPr>
              </a:p>
            </p:txBody>
          </p:sp>
        </p:grpSp>
        <p:sp>
          <p:nvSpPr>
            <p:cNvPr id="20" name="矩形 38"/>
            <p:cNvSpPr>
              <a:spLocks noChangeArrowheads="1"/>
            </p:cNvSpPr>
            <p:nvPr/>
          </p:nvSpPr>
          <p:spPr bwMode="auto">
            <a:xfrm>
              <a:off x="1248118" y="2824671"/>
              <a:ext cx="1843314"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fontAlgn="auto">
                <a:spcBef>
                  <a:spcPct val="0"/>
                </a:spcBef>
                <a:spcAft>
                  <a:spcPct val="0"/>
                </a:spcAft>
                <a:defRPr/>
              </a:pPr>
              <a:r>
                <a:rPr lang="zh-CN" altLang="en-US" sz="2000" b="1">
                  <a:solidFill>
                    <a:schemeClr val="accent3"/>
                  </a:solidFill>
                  <a:cs typeface="+mn-ea"/>
                  <a:sym typeface="+mn-lt"/>
                </a:rPr>
                <a:t>共有干部职工</a:t>
              </a:r>
              <a:endParaRPr lang="zh-CN" altLang="en-US" sz="2000" b="1">
                <a:solidFill>
                  <a:schemeClr val="accent3"/>
                </a:solidFill>
                <a:cs typeface="+mn-ea"/>
                <a:sym typeface="+mn-lt"/>
              </a:endParaRPr>
            </a:p>
          </p:txBody>
        </p:sp>
      </p:grpSp>
      <p:grpSp>
        <p:nvGrpSpPr>
          <p:cNvPr id="43" name="组合 42"/>
          <p:cNvGrpSpPr/>
          <p:nvPr/>
        </p:nvGrpSpPr>
        <p:grpSpPr>
          <a:xfrm>
            <a:off x="1398133" y="3440981"/>
            <a:ext cx="3983286" cy="646331"/>
            <a:chOff x="1398133" y="3440981"/>
            <a:chExt cx="3983286" cy="646331"/>
          </a:xfrm>
        </p:grpSpPr>
        <p:grpSp>
          <p:nvGrpSpPr>
            <p:cNvPr id="3" name="组合 2"/>
            <p:cNvGrpSpPr/>
            <p:nvPr/>
          </p:nvGrpSpPr>
          <p:grpSpPr>
            <a:xfrm>
              <a:off x="3973139" y="3440981"/>
              <a:ext cx="1408280" cy="646331"/>
              <a:chOff x="3853697" y="3149699"/>
              <a:chExt cx="1408280" cy="646331"/>
            </a:xfrm>
          </p:grpSpPr>
          <p:sp>
            <p:nvSpPr>
              <p:cNvPr id="70" name="矩形 69"/>
              <p:cNvSpPr/>
              <p:nvPr/>
            </p:nvSpPr>
            <p:spPr>
              <a:xfrm>
                <a:off x="3853697" y="3149699"/>
                <a:ext cx="827355" cy="646331"/>
              </a:xfrm>
              <a:prstGeom prst="rect">
                <a:avLst/>
              </a:prstGeom>
            </p:spPr>
            <p:txBody>
              <a:bodyPr wrap="square">
                <a:spAutoFit/>
              </a:bodyPr>
              <a:lstStyle/>
              <a:p>
                <a:pPr algn="ctr" fontAlgn="auto">
                  <a:spcBef>
                    <a:spcPct val="0"/>
                  </a:spcBef>
                  <a:spcAft>
                    <a:spcPct val="0"/>
                  </a:spcAft>
                  <a:defRPr/>
                </a:pPr>
                <a:r>
                  <a:rPr lang="en-US" altLang="zh-CN" sz="3600" b="1">
                    <a:cs typeface="+mn-ea"/>
                    <a:sym typeface="+mn-lt"/>
                  </a:rPr>
                  <a:t>25</a:t>
                </a:r>
                <a:endParaRPr lang="en-US" altLang="zh-CN" sz="3600" b="1">
                  <a:cs typeface="+mn-ea"/>
                  <a:sym typeface="+mn-lt"/>
                </a:endParaRPr>
              </a:p>
            </p:txBody>
          </p:sp>
          <p:sp>
            <p:nvSpPr>
              <p:cNvPr id="71" name="矩形 70"/>
              <p:cNvSpPr/>
              <p:nvPr/>
            </p:nvSpPr>
            <p:spPr>
              <a:xfrm>
                <a:off x="4607834" y="3307582"/>
                <a:ext cx="654143" cy="369332"/>
              </a:xfrm>
              <a:prstGeom prst="rect">
                <a:avLst/>
              </a:prstGeom>
            </p:spPr>
            <p:txBody>
              <a:bodyPr wrap="square">
                <a:spAutoFit/>
              </a:bodyPr>
              <a:lstStyle/>
              <a:p>
                <a:pPr fontAlgn="auto">
                  <a:spcBef>
                    <a:spcPct val="0"/>
                  </a:spcBef>
                  <a:spcAft>
                    <a:spcPct val="0"/>
                  </a:spcAft>
                  <a:defRPr/>
                </a:pPr>
                <a:r>
                  <a:rPr lang="zh-CN" altLang="en-US">
                    <a:cs typeface="+mn-ea"/>
                    <a:sym typeface="+mn-lt"/>
                  </a:rPr>
                  <a:t>人</a:t>
                </a:r>
                <a:endParaRPr lang="zh-CN" altLang="en-US">
                  <a:cs typeface="+mn-ea"/>
                  <a:sym typeface="+mn-lt"/>
                </a:endParaRPr>
              </a:p>
            </p:txBody>
          </p:sp>
        </p:grpSp>
        <p:sp>
          <p:nvSpPr>
            <p:cNvPr id="72" name="矩形 38"/>
            <p:cNvSpPr>
              <a:spLocks noChangeArrowheads="1"/>
            </p:cNvSpPr>
            <p:nvPr/>
          </p:nvSpPr>
          <p:spPr bwMode="auto">
            <a:xfrm>
              <a:off x="1398133" y="3564097"/>
              <a:ext cx="1843314"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fontAlgn="auto">
                <a:spcBef>
                  <a:spcPct val="0"/>
                </a:spcBef>
                <a:spcAft>
                  <a:spcPct val="0"/>
                </a:spcAft>
                <a:defRPr/>
              </a:pPr>
              <a:r>
                <a:rPr lang="zh-CN" altLang="en-US" sz="2000" b="1">
                  <a:cs typeface="+mn-ea"/>
                  <a:sym typeface="+mn-lt"/>
                </a:rPr>
                <a:t>共有党员</a:t>
              </a:r>
              <a:endParaRPr lang="zh-CN" altLang="en-US" sz="2000" b="1">
                <a:cs typeface="+mn-ea"/>
                <a:sym typeface="+mn-lt"/>
              </a:endParaRPr>
            </a:p>
          </p:txBody>
        </p:sp>
      </p:grpSp>
      <p:grpSp>
        <p:nvGrpSpPr>
          <p:cNvPr id="46" name="组合 45"/>
          <p:cNvGrpSpPr/>
          <p:nvPr/>
        </p:nvGrpSpPr>
        <p:grpSpPr>
          <a:xfrm>
            <a:off x="1398133" y="4303886"/>
            <a:ext cx="3988017" cy="646331"/>
            <a:chOff x="1398133" y="4303886"/>
            <a:chExt cx="3988017" cy="646331"/>
          </a:xfrm>
        </p:grpSpPr>
        <p:grpSp>
          <p:nvGrpSpPr>
            <p:cNvPr id="4" name="组合 3"/>
            <p:cNvGrpSpPr/>
            <p:nvPr/>
          </p:nvGrpSpPr>
          <p:grpSpPr>
            <a:xfrm>
              <a:off x="3950134" y="4303886"/>
              <a:ext cx="1436016" cy="646331"/>
              <a:chOff x="5883110" y="3149699"/>
              <a:chExt cx="1436016" cy="646331"/>
            </a:xfrm>
          </p:grpSpPr>
          <p:sp>
            <p:nvSpPr>
              <p:cNvPr id="90" name="矩形 89"/>
              <p:cNvSpPr/>
              <p:nvPr/>
            </p:nvSpPr>
            <p:spPr>
              <a:xfrm>
                <a:off x="5883110" y="3149699"/>
                <a:ext cx="827355" cy="646331"/>
              </a:xfrm>
              <a:prstGeom prst="rect">
                <a:avLst/>
              </a:prstGeom>
            </p:spPr>
            <p:txBody>
              <a:bodyPr wrap="square">
                <a:spAutoFit/>
              </a:bodyPr>
              <a:lstStyle/>
              <a:p>
                <a:pPr algn="ctr" fontAlgn="auto">
                  <a:spcBef>
                    <a:spcPct val="0"/>
                  </a:spcBef>
                  <a:spcAft>
                    <a:spcPct val="0"/>
                  </a:spcAft>
                  <a:defRPr/>
                </a:pPr>
                <a:r>
                  <a:rPr lang="en-US" altLang="zh-CN" sz="3600" b="1">
                    <a:cs typeface="+mn-ea"/>
                    <a:sym typeface="+mn-lt"/>
                  </a:rPr>
                  <a:t>12</a:t>
                </a:r>
                <a:endParaRPr lang="en-US" altLang="zh-CN" sz="3600" b="1">
                  <a:cs typeface="+mn-ea"/>
                  <a:sym typeface="+mn-lt"/>
                </a:endParaRPr>
              </a:p>
            </p:txBody>
          </p:sp>
          <p:sp>
            <p:nvSpPr>
              <p:cNvPr id="91" name="矩形 90"/>
              <p:cNvSpPr/>
              <p:nvPr/>
            </p:nvSpPr>
            <p:spPr>
              <a:xfrm>
                <a:off x="6664983" y="3306797"/>
                <a:ext cx="654143" cy="369332"/>
              </a:xfrm>
              <a:prstGeom prst="rect">
                <a:avLst/>
              </a:prstGeom>
            </p:spPr>
            <p:txBody>
              <a:bodyPr wrap="square">
                <a:spAutoFit/>
              </a:bodyPr>
              <a:lstStyle/>
              <a:p>
                <a:pPr fontAlgn="auto">
                  <a:spcBef>
                    <a:spcPct val="0"/>
                  </a:spcBef>
                  <a:spcAft>
                    <a:spcPct val="0"/>
                  </a:spcAft>
                  <a:defRPr/>
                </a:pPr>
                <a:r>
                  <a:rPr lang="zh-CN" altLang="en-US">
                    <a:cs typeface="+mn-ea"/>
                    <a:sym typeface="+mn-lt"/>
                  </a:rPr>
                  <a:t>人</a:t>
                </a:r>
                <a:endParaRPr lang="zh-CN" altLang="en-US">
                  <a:cs typeface="+mn-ea"/>
                  <a:sym typeface="+mn-lt"/>
                </a:endParaRPr>
              </a:p>
            </p:txBody>
          </p:sp>
        </p:grpSp>
        <p:sp>
          <p:nvSpPr>
            <p:cNvPr id="92" name="矩形 38"/>
            <p:cNvSpPr>
              <a:spLocks noChangeArrowheads="1"/>
            </p:cNvSpPr>
            <p:nvPr/>
          </p:nvSpPr>
          <p:spPr bwMode="auto">
            <a:xfrm>
              <a:off x="1398133" y="4427002"/>
              <a:ext cx="1843314"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fontAlgn="auto">
                <a:spcBef>
                  <a:spcPct val="0"/>
                </a:spcBef>
                <a:spcAft>
                  <a:spcPct val="0"/>
                </a:spcAft>
                <a:defRPr/>
              </a:pPr>
              <a:r>
                <a:rPr lang="zh-CN" altLang="en-US" sz="2000" b="1">
                  <a:cs typeface="+mn-ea"/>
                  <a:sym typeface="+mn-lt"/>
                </a:rPr>
                <a:t>共有团员</a:t>
              </a:r>
              <a:endParaRPr lang="zh-CN" altLang="en-US" sz="2000" b="1">
                <a:cs typeface="+mn-ea"/>
                <a:sym typeface="+mn-lt"/>
              </a:endParaRPr>
            </a:p>
          </p:txBody>
        </p:sp>
      </p:grpSp>
      <p:grpSp>
        <p:nvGrpSpPr>
          <p:cNvPr id="47" name="组合 46"/>
          <p:cNvGrpSpPr/>
          <p:nvPr/>
        </p:nvGrpSpPr>
        <p:grpSpPr>
          <a:xfrm>
            <a:off x="1398133" y="5182473"/>
            <a:ext cx="3983286" cy="646331"/>
            <a:chOff x="1398133" y="5182473"/>
            <a:chExt cx="3983286" cy="646331"/>
          </a:xfrm>
        </p:grpSpPr>
        <p:grpSp>
          <p:nvGrpSpPr>
            <p:cNvPr id="5" name="组合 4"/>
            <p:cNvGrpSpPr/>
            <p:nvPr/>
          </p:nvGrpSpPr>
          <p:grpSpPr>
            <a:xfrm>
              <a:off x="4126450" y="5182473"/>
              <a:ext cx="1254969" cy="646331"/>
              <a:chOff x="8058856" y="3169082"/>
              <a:chExt cx="1254969" cy="646331"/>
            </a:xfrm>
          </p:grpSpPr>
          <p:sp>
            <p:nvSpPr>
              <p:cNvPr id="109" name="矩形 108"/>
              <p:cNvSpPr/>
              <p:nvPr/>
            </p:nvSpPr>
            <p:spPr>
              <a:xfrm>
                <a:off x="8058856" y="3169082"/>
                <a:ext cx="827355" cy="646331"/>
              </a:xfrm>
              <a:prstGeom prst="rect">
                <a:avLst/>
              </a:prstGeom>
            </p:spPr>
            <p:txBody>
              <a:bodyPr wrap="square">
                <a:spAutoFit/>
              </a:bodyPr>
              <a:lstStyle/>
              <a:p>
                <a:pPr algn="ctr" fontAlgn="auto">
                  <a:spcBef>
                    <a:spcPct val="0"/>
                  </a:spcBef>
                  <a:spcAft>
                    <a:spcPct val="0"/>
                  </a:spcAft>
                  <a:defRPr/>
                </a:pPr>
                <a:r>
                  <a:rPr lang="en-US" altLang="zh-CN" sz="3600" b="1">
                    <a:cs typeface="+mn-ea"/>
                    <a:sym typeface="+mn-lt"/>
                  </a:rPr>
                  <a:t>3</a:t>
                </a:r>
                <a:endParaRPr lang="en-US" altLang="zh-CN" sz="3600" b="1">
                  <a:cs typeface="+mn-ea"/>
                  <a:sym typeface="+mn-lt"/>
                </a:endParaRPr>
              </a:p>
            </p:txBody>
          </p:sp>
          <p:sp>
            <p:nvSpPr>
              <p:cNvPr id="110" name="矩形 109"/>
              <p:cNvSpPr/>
              <p:nvPr/>
            </p:nvSpPr>
            <p:spPr>
              <a:xfrm>
                <a:off x="8659682" y="3307581"/>
                <a:ext cx="654143" cy="369332"/>
              </a:xfrm>
              <a:prstGeom prst="rect">
                <a:avLst/>
              </a:prstGeom>
            </p:spPr>
            <p:txBody>
              <a:bodyPr wrap="square">
                <a:spAutoFit/>
              </a:bodyPr>
              <a:lstStyle/>
              <a:p>
                <a:pPr fontAlgn="auto">
                  <a:spcBef>
                    <a:spcPct val="0"/>
                  </a:spcBef>
                  <a:spcAft>
                    <a:spcPct val="0"/>
                  </a:spcAft>
                  <a:defRPr/>
                </a:pPr>
                <a:r>
                  <a:rPr lang="zh-CN" altLang="en-US">
                    <a:cs typeface="+mn-ea"/>
                    <a:sym typeface="+mn-lt"/>
                  </a:rPr>
                  <a:t>人</a:t>
                </a:r>
                <a:endParaRPr lang="zh-CN" altLang="en-US">
                  <a:cs typeface="+mn-ea"/>
                  <a:sym typeface="+mn-lt"/>
                </a:endParaRPr>
              </a:p>
            </p:txBody>
          </p:sp>
        </p:grpSp>
        <p:sp>
          <p:nvSpPr>
            <p:cNvPr id="111" name="矩形 38"/>
            <p:cNvSpPr>
              <a:spLocks noChangeArrowheads="1"/>
            </p:cNvSpPr>
            <p:nvPr/>
          </p:nvSpPr>
          <p:spPr bwMode="auto">
            <a:xfrm>
              <a:off x="1398133" y="5323298"/>
              <a:ext cx="1843314"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fontAlgn="auto">
                <a:spcBef>
                  <a:spcPct val="0"/>
                </a:spcBef>
                <a:spcAft>
                  <a:spcPct val="0"/>
                </a:spcAft>
                <a:defRPr/>
              </a:pPr>
              <a:r>
                <a:rPr lang="zh-CN" altLang="en-US" sz="2000" b="1">
                  <a:cs typeface="+mn-ea"/>
                  <a:sym typeface="+mn-lt"/>
                </a:rPr>
                <a:t>无党派人士</a:t>
              </a:r>
              <a:endParaRPr lang="zh-CN" altLang="en-US" sz="2000" b="1">
                <a:cs typeface="+mn-ea"/>
                <a:sym typeface="+mn-lt"/>
              </a:endParaRPr>
            </a:p>
          </p:txBody>
        </p:sp>
      </p:grpSp>
      <p:grpSp>
        <p:nvGrpSpPr>
          <p:cNvPr id="38" name="组合 37"/>
          <p:cNvGrpSpPr/>
          <p:nvPr/>
        </p:nvGrpSpPr>
        <p:grpSpPr>
          <a:xfrm>
            <a:off x="6327627" y="1847664"/>
            <a:ext cx="5167627" cy="4032672"/>
            <a:chOff x="6327627" y="1847664"/>
            <a:chExt cx="5167627" cy="4032672"/>
          </a:xfrm>
        </p:grpSpPr>
        <p:sp>
          <p:nvSpPr>
            <p:cNvPr id="134" name="矩形 133"/>
            <p:cNvSpPr/>
            <p:nvPr/>
          </p:nvSpPr>
          <p:spPr>
            <a:xfrm>
              <a:off x="6327627" y="2566120"/>
              <a:ext cx="5167627" cy="2136450"/>
            </a:xfrm>
            <a:prstGeom prst="rect">
              <a:avLst/>
            </a:prstGeom>
          </p:spPr>
          <p:txBody>
            <a:bodyPr wrap="square" lIns="105571" tIns="52784" rIns="105571" bIns="52784">
              <a:spAutoFit/>
            </a:bodyPr>
            <a:lstStyle/>
            <a:p>
              <a:pPr algn="ctr" fontAlgn="auto">
                <a:lnSpc>
                  <a:spcPts val="2700"/>
                </a:lnSpc>
                <a:spcBef>
                  <a:spcPct val="0"/>
                </a:spcBef>
                <a:spcAft>
                  <a:spcPct val="0"/>
                </a:spcAft>
                <a:buClr>
                  <a:srgbClr val="C00000"/>
                </a:buClr>
                <a:defRPr/>
              </a:pPr>
              <a:r>
                <a:rPr lang="en-US" altLang="zh-CN" b="1">
                  <a:solidFill>
                    <a:schemeClr val="accent1"/>
                  </a:solidFill>
                  <a:cs typeface="+mn-ea"/>
                  <a:sym typeface="+mn-lt"/>
                </a:rPr>
                <a:t>2020</a:t>
              </a:r>
              <a:r>
                <a:rPr lang="zh-CN" altLang="en-US" b="1">
                  <a:solidFill>
                    <a:schemeClr val="accent1"/>
                  </a:solidFill>
                  <a:cs typeface="+mn-ea"/>
                  <a:sym typeface="+mn-lt"/>
                </a:rPr>
                <a:t>年某某党支部</a:t>
              </a:r>
              <a:endParaRPr lang="en-US" altLang="zh-CN" b="1">
                <a:solidFill>
                  <a:schemeClr val="accent1"/>
                </a:solidFill>
                <a:cs typeface="+mn-ea"/>
                <a:sym typeface="+mn-lt"/>
              </a:endParaRPr>
            </a:p>
            <a:p>
              <a:pPr algn="ctr" fontAlgn="auto">
                <a:lnSpc>
                  <a:spcPts val="2700"/>
                </a:lnSpc>
                <a:spcBef>
                  <a:spcPct val="0"/>
                </a:spcBef>
                <a:spcAft>
                  <a:spcPct val="0"/>
                </a:spcAft>
                <a:buClr>
                  <a:srgbClr val="C00000"/>
                </a:buClr>
                <a:defRPr/>
              </a:pPr>
              <a:r>
                <a:rPr lang="zh-CN" altLang="en-US" sz="1400">
                  <a:solidFill>
                    <a:srgbClr val="E7E6E6">
                      <a:lumMod val="25000"/>
                    </a:srgbClr>
                  </a:solidFill>
                  <a:cs typeface="+mn-ea"/>
                  <a:sym typeface="+mn-lt"/>
                </a:rPr>
                <a:t>在省委省政府的坚强领导下，局党委按照以党建带队建、以党建促业务、以党建助发展的工作思路，紧紧围绕中心工作抓党建强队建，充分发挥党建的引领带动作用，将党的建设优势，转化为服务绿色发展、服务一方百姓、保障民生福祉的工作优势，不断锤炼忠诚干净担当的干部队伍。</a:t>
              </a:r>
              <a:endParaRPr lang="zh-CN" altLang="en-US" sz="900" i="1">
                <a:solidFill>
                  <a:srgbClr val="E7E6E6">
                    <a:lumMod val="25000"/>
                  </a:srgbClr>
                </a:solidFill>
                <a:cs typeface="+mn-ea"/>
                <a:sym typeface="+mn-lt"/>
              </a:endParaRPr>
            </a:p>
          </p:txBody>
        </p:sp>
        <p:cxnSp>
          <p:nvCxnSpPr>
            <p:cNvPr id="7" name="直接连接符 6"/>
            <p:cNvCxnSpPr/>
            <p:nvPr/>
          </p:nvCxnSpPr>
          <p:spPr bwMode="auto">
            <a:xfrm flipH="1">
              <a:off x="6356593" y="1847664"/>
              <a:ext cx="0" cy="4032672"/>
            </a:xfrm>
            <a:prstGeom prst="line">
              <a:avLst/>
            </a:prstGeom>
            <a:solidFill>
              <a:schemeClr val="accent1"/>
            </a:solidFill>
            <a:ln w="19050" cap="flat" cmpd="sng" algn="ctr">
              <a:solidFill>
                <a:schemeClr val="accent1"/>
              </a:solidFill>
              <a:prstDash val="solid"/>
              <a:round/>
              <a:headEnd type="none" w="med" len="med"/>
              <a:tailEnd type="none" w="med" len="med"/>
            </a:ln>
          </p:spPr>
        </p:cxnSp>
      </p:grpSp>
      <p:grpSp>
        <p:nvGrpSpPr>
          <p:cNvPr id="39" name="组合 38"/>
          <p:cNvGrpSpPr/>
          <p:nvPr/>
        </p:nvGrpSpPr>
        <p:grpSpPr>
          <a:xfrm>
            <a:off x="6675239" y="5403729"/>
            <a:ext cx="5021241" cy="338506"/>
            <a:chOff x="6675239" y="5403729"/>
            <a:chExt cx="5021241" cy="338506"/>
          </a:xfrm>
        </p:grpSpPr>
        <p:sp>
          <p:nvSpPr>
            <p:cNvPr id="133" name="文本框 8"/>
            <p:cNvSpPr txBox="1"/>
            <p:nvPr/>
          </p:nvSpPr>
          <p:spPr>
            <a:xfrm>
              <a:off x="8303327" y="5403729"/>
              <a:ext cx="3393153" cy="338506"/>
            </a:xfrm>
            <a:prstGeom prst="rect">
              <a:avLst/>
            </a:prstGeom>
            <a:noFill/>
            <a:ln>
              <a:noFill/>
            </a:ln>
          </p:spPr>
          <p:txBody>
            <a:bodyPr wrap="square" lIns="121873" tIns="60936" rIns="121873" bIns="60936">
              <a:spAutoFit/>
            </a:bodyPr>
            <a:lstStyle/>
            <a:p>
              <a:pPr algn="ctr" fontAlgn="auto">
                <a:spcBef>
                  <a:spcPct val="0"/>
                </a:spcBef>
                <a:spcAft>
                  <a:spcPct val="0"/>
                </a:spcAft>
                <a:defRPr/>
              </a:pPr>
              <a:r>
                <a:rPr lang="zh-CN" altLang="en-US" sz="1400">
                  <a:solidFill>
                    <a:srgbClr val="E7E6E6">
                      <a:lumMod val="25000"/>
                    </a:srgbClr>
                  </a:solidFill>
                  <a:cs typeface="+mn-ea"/>
                  <a:sym typeface="+mn-lt"/>
                </a:rPr>
                <a:t>在这里输入您的支部名称</a:t>
              </a:r>
              <a:endParaRPr lang="zh-CN" altLang="en-US" sz="1400">
                <a:solidFill>
                  <a:srgbClr val="E7E6E6">
                    <a:lumMod val="25000"/>
                  </a:srgbClr>
                </a:solidFill>
                <a:cs typeface="+mn-ea"/>
                <a:sym typeface="+mn-lt"/>
              </a:endParaRPr>
            </a:p>
          </p:txBody>
        </p:sp>
        <p:cxnSp>
          <p:nvCxnSpPr>
            <p:cNvPr id="37" name="直接箭头连接符 36"/>
            <p:cNvCxnSpPr/>
            <p:nvPr/>
          </p:nvCxnSpPr>
          <p:spPr bwMode="auto">
            <a:xfrm>
              <a:off x="6675239" y="5589240"/>
              <a:ext cx="2016224" cy="0"/>
            </a:xfrm>
            <a:prstGeom prst="straightConnector1">
              <a:avLst/>
            </a:prstGeom>
            <a:solidFill>
              <a:schemeClr val="accent1"/>
            </a:solidFill>
            <a:ln w="9525" cap="flat" cmpd="sng" algn="ctr">
              <a:solidFill>
                <a:schemeClr val="accent1"/>
              </a:solidFill>
              <a:prstDash val="solid"/>
              <a:round/>
              <a:headEnd type="none" w="med" len="med"/>
              <a:tailEnd type="triangle"/>
            </a:ln>
          </p:spPr>
        </p:cxn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Effect transition="in" filter="fade">
                                      <p:cBhvr>
                                        <p:cTn id="9" dur="750"/>
                                        <p:tgtEl>
                                          <p:spTgt spid="17"/>
                                        </p:tgtEl>
                                      </p:cBhvr>
                                    </p:animEffect>
                                  </p:childTnLst>
                                </p:cTn>
                              </p:par>
                            </p:childTnLst>
                          </p:cTn>
                        </p:par>
                        <p:par>
                          <p:cTn id="10" fill="hold" nodeType="afterGroup">
                            <p:stCondLst>
                              <p:cond delay="750"/>
                            </p:stCondLst>
                            <p:childTnLst>
                              <p:par>
                                <p:cTn id="11" presetID="6" presetClass="entr" presetSubtype="32"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out)">
                                      <p:cBhvr>
                                        <p:cTn id="13" dur="750"/>
                                        <p:tgtEl>
                                          <p:spTgt spid="11"/>
                                        </p:tgtEl>
                                      </p:cBhvr>
                                    </p:animEffect>
                                  </p:childTnLst>
                                </p:cTn>
                              </p:par>
                            </p:childTnLst>
                          </p:cTn>
                        </p:par>
                        <p:par>
                          <p:cTn id="14" fill="hold" nodeType="afterGroup">
                            <p:stCondLst>
                              <p:cond delay="1500"/>
                            </p:stCondLst>
                            <p:childTnLst>
                              <p:par>
                                <p:cTn id="15" presetID="22" presetClass="entr" presetSubtype="8"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750"/>
                                        <p:tgtEl>
                                          <p:spTgt spid="40"/>
                                        </p:tgtEl>
                                      </p:cBhvr>
                                    </p:animEffect>
                                  </p:childTnLst>
                                </p:cTn>
                              </p:par>
                            </p:childTnLst>
                          </p:cTn>
                        </p:par>
                        <p:par>
                          <p:cTn id="18" fill="hold" nodeType="afterGroup">
                            <p:stCondLst>
                              <p:cond delay="2250"/>
                            </p:stCondLst>
                            <p:childTnLst>
                              <p:par>
                                <p:cTn id="19" presetID="22" presetClass="entr" presetSubtype="8"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750"/>
                                        <p:tgtEl>
                                          <p:spTgt spid="43"/>
                                        </p:tgtEl>
                                      </p:cBhvr>
                                    </p:animEffect>
                                  </p:childTnLst>
                                </p:cTn>
                              </p:par>
                            </p:childTnLst>
                          </p:cTn>
                        </p:par>
                        <p:par>
                          <p:cTn id="22" fill="hold" nodeType="afterGroup">
                            <p:stCondLst>
                              <p:cond delay="3000"/>
                            </p:stCondLst>
                            <p:childTnLst>
                              <p:par>
                                <p:cTn id="23" presetID="22" presetClass="entr" presetSubtype="8"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750"/>
                                        <p:tgtEl>
                                          <p:spTgt spid="46"/>
                                        </p:tgtEl>
                                      </p:cBhvr>
                                    </p:animEffect>
                                  </p:childTnLst>
                                </p:cTn>
                              </p:par>
                            </p:childTnLst>
                          </p:cTn>
                        </p:par>
                        <p:par>
                          <p:cTn id="26" fill="hold" nodeType="afterGroup">
                            <p:stCondLst>
                              <p:cond delay="3750"/>
                            </p:stCondLst>
                            <p:childTnLst>
                              <p:par>
                                <p:cTn id="27" presetID="22" presetClass="entr" presetSubtype="8"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750"/>
                                        <p:tgtEl>
                                          <p:spTgt spid="47"/>
                                        </p:tgtEl>
                                      </p:cBhvr>
                                    </p:animEffect>
                                  </p:childTnLst>
                                </p:cTn>
                              </p:par>
                            </p:childTnLst>
                          </p:cTn>
                        </p:par>
                        <p:par>
                          <p:cTn id="30" fill="hold" nodeType="afterGroup">
                            <p:stCondLst>
                              <p:cond delay="4500"/>
                            </p:stCondLst>
                            <p:childTnLst>
                              <p:par>
                                <p:cTn id="31" presetID="16" presetClass="entr" presetSubtype="42"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arn(outHorizontal)">
                                      <p:cBhvr>
                                        <p:cTn id="33" dur="750"/>
                                        <p:tgtEl>
                                          <p:spTgt spid="38"/>
                                        </p:tgtEl>
                                      </p:cBhvr>
                                    </p:animEffect>
                                  </p:childTnLst>
                                </p:cTn>
                              </p:par>
                            </p:childTnLst>
                          </p:cTn>
                        </p:par>
                        <p:par>
                          <p:cTn id="34" fill="hold" nodeType="afterGroup">
                            <p:stCondLst>
                              <p:cond delay="525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8" name="表格 17"/>
          <p:cNvGraphicFramePr>
            <a:graphicFrameLocks noGrp="1"/>
          </p:cNvGraphicFramePr>
          <p:nvPr/>
        </p:nvGraphicFramePr>
        <p:xfrm>
          <a:off x="809996" y="2636933"/>
          <a:ext cx="10578358" cy="3456360"/>
        </p:xfrm>
        <a:graphic>
          <a:graphicData uri="http://schemas.openxmlformats.org/drawingml/2006/table">
            <a:tbl>
              <a:tblPr firstRow="1" bandRow="1">
                <a:tableStyleId>{5C22544A-7EE6-4342-B048-85BDC9FD1C3A}</a:tableStyleId>
              </a:tblPr>
              <a:tblGrid>
                <a:gridCol w="5289179"/>
                <a:gridCol w="5289179"/>
              </a:tblGrid>
              <a:tr h="864090">
                <a:tc>
                  <a:txBody>
                    <a:bodyPr vert="horz" wrap="square"/>
                    <a:lstStyle/>
                    <a:p>
                      <a:endParaRPr lang="zh-CN" altLang="en-US"/>
                    </a:p>
                  </a:txBody>
                  <a:tcPr/>
                </a:tc>
                <a:tc>
                  <a:txBody>
                    <a:bodyPr vert="horz" wrap="square"/>
                    <a:lstStyle/>
                    <a:p>
                      <a:endParaRPr lang="zh-CN" altLang="en-US"/>
                    </a:p>
                  </a:txBody>
                  <a:tcPr/>
                </a:tc>
              </a:tr>
              <a:tr h="864090">
                <a:tc>
                  <a:txBody>
                    <a:bodyPr vert="horz" wrap="square"/>
                    <a:lstStyle/>
                    <a:p>
                      <a:endParaRPr lang="zh-CN" altLang="en-US"/>
                    </a:p>
                  </a:txBody>
                  <a:tcPr/>
                </a:tc>
                <a:tc>
                  <a:txBody>
                    <a:bodyPr vert="horz" wrap="square"/>
                    <a:lstStyle/>
                    <a:p>
                      <a:endParaRPr lang="zh-CN" altLang="en-US"/>
                    </a:p>
                  </a:txBody>
                  <a:tcPr/>
                </a:tc>
              </a:tr>
              <a:tr h="864090">
                <a:tc>
                  <a:txBody>
                    <a:bodyPr vert="horz" wrap="square"/>
                    <a:lstStyle/>
                    <a:p>
                      <a:endParaRPr lang="zh-CN" altLang="en-US"/>
                    </a:p>
                  </a:txBody>
                  <a:tcPr/>
                </a:tc>
                <a:tc>
                  <a:txBody>
                    <a:bodyPr vert="horz" wrap="square"/>
                    <a:lstStyle/>
                    <a:p>
                      <a:endParaRPr lang="zh-CN" altLang="en-US"/>
                    </a:p>
                  </a:txBody>
                  <a:tcPr/>
                </a:tc>
              </a:tr>
              <a:tr h="864090">
                <a:tc>
                  <a:txBody>
                    <a:bodyPr vert="horz" wrap="square"/>
                    <a:lstStyle/>
                    <a:p>
                      <a:endParaRPr lang="zh-CN" altLang="en-US"/>
                    </a:p>
                  </a:txBody>
                  <a:tcPr/>
                </a:tc>
                <a:tc>
                  <a:txBody>
                    <a:bodyPr vert="horz" wrap="square"/>
                    <a:lstStyle/>
                    <a:p>
                      <a:endParaRPr lang="zh-CN" altLang="en-US"/>
                    </a:p>
                  </a:txBody>
                  <a:tcPr/>
                </a:tc>
              </a:tr>
            </a:tbl>
          </a:graphicData>
        </a:graphic>
      </p:graphicFrame>
      <p:grpSp>
        <p:nvGrpSpPr>
          <p:cNvPr id="2" name="组合 1"/>
          <p:cNvGrpSpPr/>
          <p:nvPr/>
        </p:nvGrpSpPr>
        <p:grpSpPr>
          <a:xfrm>
            <a:off x="3876258" y="1578798"/>
            <a:ext cx="4445834" cy="792088"/>
            <a:chOff x="1653341" y="1268760"/>
            <a:chExt cx="4445834" cy="792088"/>
          </a:xfrm>
        </p:grpSpPr>
        <p:sp>
          <p:nvSpPr>
            <p:cNvPr id="6" name="矩形 5"/>
            <p:cNvSpPr/>
            <p:nvPr/>
          </p:nvSpPr>
          <p:spPr>
            <a:xfrm>
              <a:off x="1653341" y="1268760"/>
              <a:ext cx="4445834" cy="646331"/>
            </a:xfrm>
            <a:prstGeom prst="rect">
              <a:avLst/>
            </a:prstGeom>
          </p:spPr>
          <p:txBody>
            <a:bodyPr wrap="square">
              <a:spAutoFit/>
            </a:bodyPr>
            <a:lstStyle/>
            <a:p>
              <a:pPr algn="ctr" fontAlgn="auto">
                <a:spcBef>
                  <a:spcPct val="0"/>
                </a:spcBef>
                <a:spcAft>
                  <a:spcPct val="0"/>
                </a:spcAft>
                <a:defRPr/>
              </a:pPr>
              <a:r>
                <a:rPr lang="zh-CN" altLang="en-US" sz="3600" b="1">
                  <a:solidFill>
                    <a:schemeClr val="accent1"/>
                  </a:solidFill>
                  <a:cs typeface="+mn-ea"/>
                  <a:sym typeface="+mn-lt"/>
                </a:rPr>
                <a:t>主要工作有八个方面</a:t>
              </a:r>
              <a:endParaRPr lang="en-US" altLang="zh-CN" sz="3600" b="1">
                <a:solidFill>
                  <a:schemeClr val="accent1"/>
                </a:solidFill>
                <a:cs typeface="+mn-ea"/>
                <a:sym typeface="+mn-lt"/>
              </a:endParaRPr>
            </a:p>
          </p:txBody>
        </p:sp>
        <p:cxnSp>
          <p:nvCxnSpPr>
            <p:cNvPr id="74" name="直接连接符 73"/>
            <p:cNvCxnSpPr/>
            <p:nvPr/>
          </p:nvCxnSpPr>
          <p:spPr bwMode="auto">
            <a:xfrm rot="5400000" flipH="1">
              <a:off x="3916181" y="44512"/>
              <a:ext cx="0" cy="4032672"/>
            </a:xfrm>
            <a:prstGeom prst="line">
              <a:avLst/>
            </a:prstGeom>
            <a:solidFill>
              <a:schemeClr val="accent1"/>
            </a:solidFill>
            <a:ln w="19050" cap="flat" cmpd="sng" algn="ctr">
              <a:solidFill>
                <a:schemeClr val="accent1"/>
              </a:solidFill>
              <a:prstDash val="solid"/>
              <a:round/>
              <a:headEnd type="none" w="med" len="med"/>
              <a:tailEnd type="none" w="med" len="med"/>
            </a:ln>
          </p:spPr>
        </p:cxnSp>
      </p:grpSp>
      <p:grpSp>
        <p:nvGrpSpPr>
          <p:cNvPr id="25" name="组合 24"/>
          <p:cNvGrpSpPr/>
          <p:nvPr/>
        </p:nvGrpSpPr>
        <p:grpSpPr>
          <a:xfrm>
            <a:off x="829068" y="2786295"/>
            <a:ext cx="5467308" cy="3091315"/>
            <a:chOff x="829068" y="2786295"/>
            <a:chExt cx="5467308" cy="3091315"/>
          </a:xfrm>
        </p:grpSpPr>
        <p:sp>
          <p:nvSpPr>
            <p:cNvPr id="15" name="TextBox 53"/>
            <p:cNvSpPr txBox="1"/>
            <p:nvPr/>
          </p:nvSpPr>
          <p:spPr>
            <a:xfrm>
              <a:off x="1459254" y="2872088"/>
              <a:ext cx="4432608" cy="400110"/>
            </a:xfrm>
            <a:prstGeom prst="rect">
              <a:avLst/>
            </a:prstGeom>
            <a:noFill/>
          </p:spPr>
          <p:txBody>
            <a:bodyPr wrap="square" rtlCol="0">
              <a:spAutoFit/>
            </a:bodyPr>
            <a:lstStyle/>
            <a:p>
              <a:pPr defTabSz="1129030" fontAlgn="auto">
                <a:spcBef>
                  <a:spcPct val="0"/>
                </a:spcBef>
                <a:spcAft>
                  <a:spcPct val="0"/>
                </a:spcAft>
                <a:defRPr/>
              </a:pPr>
              <a:r>
                <a:rPr lang="zh-CN" altLang="en-US" sz="2000" b="1">
                  <a:solidFill>
                    <a:schemeClr val="accent3"/>
                  </a:solidFill>
                  <a:cs typeface="+mn-ea"/>
                  <a:sym typeface="+mn-lt"/>
                </a:rPr>
                <a:t>突出政治引领，思想根基进一步筑牢</a:t>
              </a:r>
              <a:endParaRPr lang="zh-CN" altLang="en-US" sz="2000" b="1">
                <a:solidFill>
                  <a:schemeClr val="accent3"/>
                </a:solidFill>
                <a:cs typeface="+mn-ea"/>
                <a:sym typeface="+mn-lt"/>
              </a:endParaRPr>
            </a:p>
          </p:txBody>
        </p:sp>
        <p:sp>
          <p:nvSpPr>
            <p:cNvPr id="112" name="TextBox 53"/>
            <p:cNvSpPr txBox="1"/>
            <p:nvPr/>
          </p:nvSpPr>
          <p:spPr>
            <a:xfrm>
              <a:off x="1345885" y="3726802"/>
              <a:ext cx="4950491" cy="369332"/>
            </a:xfrm>
            <a:prstGeom prst="rect">
              <a:avLst/>
            </a:prstGeom>
            <a:noFill/>
          </p:spPr>
          <p:txBody>
            <a:bodyPr wrap="square" rtlCol="0">
              <a:spAutoFit/>
            </a:bodyPr>
            <a:lstStyle/>
            <a:p>
              <a:pPr defTabSz="1129030" fontAlgn="auto">
                <a:spcBef>
                  <a:spcPct val="0"/>
                </a:spcBef>
                <a:spcAft>
                  <a:spcPct val="0"/>
                </a:spcAft>
                <a:defRPr/>
              </a:pPr>
              <a:r>
                <a:rPr lang="zh-CN" altLang="en-US" b="1">
                  <a:cs typeface="+mn-ea"/>
                  <a:sym typeface="+mn-lt"/>
                </a:rPr>
                <a:t>突出规范标准，体制机制建设进一步完善</a:t>
              </a:r>
              <a:endParaRPr lang="zh-CN" altLang="en-US" b="1">
                <a:cs typeface="+mn-ea"/>
                <a:sym typeface="+mn-lt"/>
              </a:endParaRPr>
            </a:p>
          </p:txBody>
        </p:sp>
        <p:sp>
          <p:nvSpPr>
            <p:cNvPr id="119" name="TextBox 53"/>
            <p:cNvSpPr txBox="1"/>
            <p:nvPr/>
          </p:nvSpPr>
          <p:spPr>
            <a:xfrm>
              <a:off x="1396879" y="4552504"/>
              <a:ext cx="4848501" cy="369332"/>
            </a:xfrm>
            <a:prstGeom prst="rect">
              <a:avLst/>
            </a:prstGeom>
            <a:noFill/>
          </p:spPr>
          <p:txBody>
            <a:bodyPr wrap="square" rtlCol="0">
              <a:spAutoFit/>
            </a:bodyPr>
            <a:lstStyle/>
            <a:p>
              <a:pPr defTabSz="1129030" fontAlgn="auto">
                <a:spcBef>
                  <a:spcPct val="0"/>
                </a:spcBef>
                <a:spcAft>
                  <a:spcPct val="0"/>
                </a:spcAft>
                <a:defRPr/>
              </a:pPr>
              <a:r>
                <a:rPr lang="zh-CN" altLang="en-US" b="1">
                  <a:cs typeface="+mn-ea"/>
                  <a:sym typeface="+mn-lt"/>
                </a:rPr>
                <a:t>突出阵地建设，创先争优氛围进一步形成</a:t>
              </a:r>
              <a:endParaRPr lang="zh-CN" altLang="en-US" b="1">
                <a:cs typeface="+mn-ea"/>
                <a:sym typeface="+mn-lt"/>
              </a:endParaRPr>
            </a:p>
          </p:txBody>
        </p:sp>
        <p:sp>
          <p:nvSpPr>
            <p:cNvPr id="126" name="TextBox 53"/>
            <p:cNvSpPr txBox="1"/>
            <p:nvPr/>
          </p:nvSpPr>
          <p:spPr>
            <a:xfrm>
              <a:off x="1377753" y="5465370"/>
              <a:ext cx="4910585" cy="369332"/>
            </a:xfrm>
            <a:prstGeom prst="rect">
              <a:avLst/>
            </a:prstGeom>
            <a:noFill/>
          </p:spPr>
          <p:txBody>
            <a:bodyPr wrap="square" rtlCol="0">
              <a:spAutoFit/>
            </a:bodyPr>
            <a:lstStyle/>
            <a:p>
              <a:pPr defTabSz="1129030" fontAlgn="auto">
                <a:spcBef>
                  <a:spcPct val="0"/>
                </a:spcBef>
                <a:spcAft>
                  <a:spcPct val="0"/>
                </a:spcAft>
                <a:defRPr/>
              </a:pPr>
              <a:r>
                <a:rPr lang="zh-CN" altLang="en-US" b="1">
                  <a:cs typeface="+mn-ea"/>
                  <a:sym typeface="+mn-lt"/>
                </a:rPr>
                <a:t>突出队伍建设，担当尽责共识进一步形成</a:t>
              </a:r>
              <a:endParaRPr lang="zh-CN" altLang="en-US" b="1">
                <a:cs typeface="+mn-ea"/>
                <a:sym typeface="+mn-lt"/>
              </a:endParaRPr>
            </a:p>
          </p:txBody>
        </p:sp>
        <p:grpSp>
          <p:nvGrpSpPr>
            <p:cNvPr id="24" name="组合 23"/>
            <p:cNvGrpSpPr/>
            <p:nvPr/>
          </p:nvGrpSpPr>
          <p:grpSpPr>
            <a:xfrm>
              <a:off x="829068" y="2786295"/>
              <a:ext cx="572614" cy="3091315"/>
              <a:chOff x="829068" y="2786295"/>
              <a:chExt cx="572614" cy="3091315"/>
            </a:xfrm>
          </p:grpSpPr>
          <p:grpSp>
            <p:nvGrpSpPr>
              <p:cNvPr id="22" name="组合 21"/>
              <p:cNvGrpSpPr/>
              <p:nvPr/>
            </p:nvGrpSpPr>
            <p:grpSpPr>
              <a:xfrm>
                <a:off x="829068" y="2786295"/>
                <a:ext cx="572614" cy="542374"/>
                <a:chOff x="1043959" y="2886626"/>
                <a:chExt cx="572614" cy="542374"/>
              </a:xfrm>
            </p:grpSpPr>
            <p:grpSp>
              <p:nvGrpSpPr>
                <p:cNvPr id="19" name="组合 18"/>
                <p:cNvGrpSpPr/>
                <p:nvPr/>
              </p:nvGrpSpPr>
              <p:grpSpPr>
                <a:xfrm>
                  <a:off x="1043959" y="2886626"/>
                  <a:ext cx="572614" cy="542374"/>
                  <a:chOff x="1043959" y="2886626"/>
                  <a:chExt cx="572614" cy="542374"/>
                </a:xfrm>
              </p:grpSpPr>
              <p:sp>
                <p:nvSpPr>
                  <p:cNvPr id="78" name="椭圆 77"/>
                  <p:cNvSpPr/>
                  <p:nvPr/>
                </p:nvSpPr>
                <p:spPr bwMode="auto">
                  <a:xfrm>
                    <a:off x="1043959" y="2886626"/>
                    <a:ext cx="572614" cy="542374"/>
                  </a:xfrm>
                  <a:prstGeom prst="ellipse">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椭圆 17"/>
                  <p:cNvSpPr/>
                  <p:nvPr/>
                </p:nvSpPr>
                <p:spPr bwMode="auto">
                  <a:xfrm>
                    <a:off x="1126953" y="2965237"/>
                    <a:ext cx="406626" cy="38515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21" name="文本框 20"/>
                <p:cNvSpPr txBox="1"/>
                <p:nvPr/>
              </p:nvSpPr>
              <p:spPr>
                <a:xfrm>
                  <a:off x="1143028" y="2956561"/>
                  <a:ext cx="432048" cy="400110"/>
                </a:xfrm>
                <a:prstGeom prst="rect">
                  <a:avLst/>
                </a:prstGeom>
                <a:noFill/>
              </p:spPr>
              <p:txBody>
                <a:bodyPr wrap="square" rtlCol="0">
                  <a:spAutoFit/>
                </a:bodyPr>
                <a:lstStyle/>
                <a:p>
                  <a:r>
                    <a:rPr lang="en-US" altLang="zh-CN" sz="2000" b="1">
                      <a:solidFill>
                        <a:schemeClr val="accent3"/>
                      </a:solidFill>
                    </a:rPr>
                    <a:t>1</a:t>
                  </a:r>
                  <a:endParaRPr lang="zh-CN" altLang="en-US" sz="2000" b="1">
                    <a:solidFill>
                      <a:schemeClr val="accent3"/>
                    </a:solidFill>
                  </a:endParaRPr>
                </a:p>
              </p:txBody>
            </p:sp>
          </p:grpSp>
          <p:grpSp>
            <p:nvGrpSpPr>
              <p:cNvPr id="82" name="组合 81"/>
              <p:cNvGrpSpPr/>
              <p:nvPr/>
            </p:nvGrpSpPr>
            <p:grpSpPr>
              <a:xfrm>
                <a:off x="829068" y="3640632"/>
                <a:ext cx="572614" cy="542374"/>
                <a:chOff x="1043959" y="2886626"/>
                <a:chExt cx="572614" cy="542374"/>
              </a:xfrm>
            </p:grpSpPr>
            <p:grpSp>
              <p:nvGrpSpPr>
                <p:cNvPr id="83" name="组合 82"/>
                <p:cNvGrpSpPr/>
                <p:nvPr/>
              </p:nvGrpSpPr>
              <p:grpSpPr>
                <a:xfrm>
                  <a:off x="1043959" y="2886626"/>
                  <a:ext cx="572614" cy="542374"/>
                  <a:chOff x="1043959" y="2886626"/>
                  <a:chExt cx="572614" cy="542374"/>
                </a:xfrm>
              </p:grpSpPr>
              <p:sp>
                <p:nvSpPr>
                  <p:cNvPr id="85" name="椭圆 84"/>
                  <p:cNvSpPr/>
                  <p:nvPr/>
                </p:nvSpPr>
                <p:spPr bwMode="auto">
                  <a:xfrm>
                    <a:off x="1043959" y="2886626"/>
                    <a:ext cx="572614" cy="542374"/>
                  </a:xfrm>
                  <a:prstGeom prst="ellipse">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6" name="椭圆 85"/>
                  <p:cNvSpPr/>
                  <p:nvPr/>
                </p:nvSpPr>
                <p:spPr bwMode="auto">
                  <a:xfrm>
                    <a:off x="1126953" y="2965237"/>
                    <a:ext cx="406626" cy="38515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84" name="文本框 83"/>
                <p:cNvSpPr txBox="1"/>
                <p:nvPr/>
              </p:nvSpPr>
              <p:spPr>
                <a:xfrm>
                  <a:off x="1143028" y="2956561"/>
                  <a:ext cx="432048" cy="400110"/>
                </a:xfrm>
                <a:prstGeom prst="rect">
                  <a:avLst/>
                </a:prstGeom>
                <a:noFill/>
              </p:spPr>
              <p:txBody>
                <a:bodyPr wrap="square" rtlCol="0">
                  <a:spAutoFit/>
                </a:bodyPr>
                <a:lstStyle/>
                <a:p>
                  <a:r>
                    <a:rPr lang="en-US" altLang="zh-CN" sz="2000" b="1">
                      <a:solidFill>
                        <a:schemeClr val="accent3"/>
                      </a:solidFill>
                    </a:rPr>
                    <a:t>2</a:t>
                  </a:r>
                  <a:endParaRPr lang="zh-CN" altLang="en-US" sz="2000" b="1">
                    <a:solidFill>
                      <a:schemeClr val="accent3"/>
                    </a:solidFill>
                  </a:endParaRPr>
                </a:p>
              </p:txBody>
            </p:sp>
          </p:grpSp>
          <p:grpSp>
            <p:nvGrpSpPr>
              <p:cNvPr id="87" name="组合 86"/>
              <p:cNvGrpSpPr/>
              <p:nvPr/>
            </p:nvGrpSpPr>
            <p:grpSpPr>
              <a:xfrm>
                <a:off x="829068" y="4494969"/>
                <a:ext cx="572614" cy="542374"/>
                <a:chOff x="1043959" y="2886626"/>
                <a:chExt cx="572614" cy="542374"/>
              </a:xfrm>
            </p:grpSpPr>
            <p:grpSp>
              <p:nvGrpSpPr>
                <p:cNvPr id="88" name="组合 87"/>
                <p:cNvGrpSpPr/>
                <p:nvPr/>
              </p:nvGrpSpPr>
              <p:grpSpPr>
                <a:xfrm>
                  <a:off x="1043959" y="2886626"/>
                  <a:ext cx="572614" cy="542374"/>
                  <a:chOff x="1043959" y="2886626"/>
                  <a:chExt cx="572614" cy="542374"/>
                </a:xfrm>
              </p:grpSpPr>
              <p:sp>
                <p:nvSpPr>
                  <p:cNvPr id="90" name="椭圆 89"/>
                  <p:cNvSpPr/>
                  <p:nvPr/>
                </p:nvSpPr>
                <p:spPr bwMode="auto">
                  <a:xfrm>
                    <a:off x="1043959" y="2886626"/>
                    <a:ext cx="572614" cy="542374"/>
                  </a:xfrm>
                  <a:prstGeom prst="ellipse">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1" name="椭圆 90"/>
                  <p:cNvSpPr/>
                  <p:nvPr/>
                </p:nvSpPr>
                <p:spPr bwMode="auto">
                  <a:xfrm>
                    <a:off x="1126953" y="2965237"/>
                    <a:ext cx="406626" cy="38515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89" name="文本框 88"/>
                <p:cNvSpPr txBox="1"/>
                <p:nvPr/>
              </p:nvSpPr>
              <p:spPr>
                <a:xfrm>
                  <a:off x="1143028" y="2956561"/>
                  <a:ext cx="432048" cy="400110"/>
                </a:xfrm>
                <a:prstGeom prst="rect">
                  <a:avLst/>
                </a:prstGeom>
                <a:noFill/>
              </p:spPr>
              <p:txBody>
                <a:bodyPr wrap="square" rtlCol="0">
                  <a:spAutoFit/>
                </a:bodyPr>
                <a:lstStyle/>
                <a:p>
                  <a:r>
                    <a:rPr lang="en-US" altLang="zh-CN" sz="2000" b="1">
                      <a:solidFill>
                        <a:schemeClr val="accent3"/>
                      </a:solidFill>
                    </a:rPr>
                    <a:t>3</a:t>
                  </a:r>
                  <a:endParaRPr lang="zh-CN" altLang="en-US" sz="2000" b="1">
                    <a:solidFill>
                      <a:schemeClr val="accent3"/>
                    </a:solidFill>
                  </a:endParaRPr>
                </a:p>
              </p:txBody>
            </p:sp>
          </p:grpSp>
          <p:grpSp>
            <p:nvGrpSpPr>
              <p:cNvPr id="92" name="组合 91"/>
              <p:cNvGrpSpPr/>
              <p:nvPr/>
            </p:nvGrpSpPr>
            <p:grpSpPr>
              <a:xfrm>
                <a:off x="829068" y="5335236"/>
                <a:ext cx="572614" cy="542374"/>
                <a:chOff x="1043959" y="2886626"/>
                <a:chExt cx="572614" cy="542374"/>
              </a:xfrm>
            </p:grpSpPr>
            <p:grpSp>
              <p:nvGrpSpPr>
                <p:cNvPr id="93" name="组合 92"/>
                <p:cNvGrpSpPr/>
                <p:nvPr/>
              </p:nvGrpSpPr>
              <p:grpSpPr>
                <a:xfrm>
                  <a:off x="1043959" y="2886626"/>
                  <a:ext cx="572614" cy="542374"/>
                  <a:chOff x="1043959" y="2886626"/>
                  <a:chExt cx="572614" cy="542374"/>
                </a:xfrm>
              </p:grpSpPr>
              <p:sp>
                <p:nvSpPr>
                  <p:cNvPr id="95" name="椭圆 94"/>
                  <p:cNvSpPr/>
                  <p:nvPr/>
                </p:nvSpPr>
                <p:spPr bwMode="auto">
                  <a:xfrm>
                    <a:off x="1043959" y="2886626"/>
                    <a:ext cx="572614" cy="542374"/>
                  </a:xfrm>
                  <a:prstGeom prst="ellipse">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6" name="椭圆 95"/>
                  <p:cNvSpPr/>
                  <p:nvPr/>
                </p:nvSpPr>
                <p:spPr bwMode="auto">
                  <a:xfrm>
                    <a:off x="1126953" y="2965237"/>
                    <a:ext cx="406626" cy="38515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94" name="文本框 93"/>
                <p:cNvSpPr txBox="1"/>
                <p:nvPr/>
              </p:nvSpPr>
              <p:spPr>
                <a:xfrm>
                  <a:off x="1143028" y="2956561"/>
                  <a:ext cx="432048" cy="400110"/>
                </a:xfrm>
                <a:prstGeom prst="rect">
                  <a:avLst/>
                </a:prstGeom>
                <a:noFill/>
              </p:spPr>
              <p:txBody>
                <a:bodyPr wrap="square" rtlCol="0">
                  <a:spAutoFit/>
                </a:bodyPr>
                <a:lstStyle/>
                <a:p>
                  <a:r>
                    <a:rPr lang="en-US" altLang="zh-CN" sz="2000" b="1">
                      <a:solidFill>
                        <a:schemeClr val="accent3"/>
                      </a:solidFill>
                    </a:rPr>
                    <a:t>4</a:t>
                  </a:r>
                  <a:endParaRPr lang="zh-CN" altLang="en-US" sz="2000" b="1">
                    <a:solidFill>
                      <a:schemeClr val="accent3"/>
                    </a:solidFill>
                  </a:endParaRPr>
                </a:p>
              </p:txBody>
            </p:sp>
          </p:grpSp>
        </p:grpSp>
      </p:grpSp>
      <p:grpSp>
        <p:nvGrpSpPr>
          <p:cNvPr id="26" name="组合 25"/>
          <p:cNvGrpSpPr/>
          <p:nvPr/>
        </p:nvGrpSpPr>
        <p:grpSpPr>
          <a:xfrm>
            <a:off x="6214173" y="2819017"/>
            <a:ext cx="5436399" cy="3091315"/>
            <a:chOff x="6214173" y="2819017"/>
            <a:chExt cx="5436399" cy="3091315"/>
          </a:xfrm>
        </p:grpSpPr>
        <p:sp>
          <p:nvSpPr>
            <p:cNvPr id="133" name="TextBox 53"/>
            <p:cNvSpPr txBox="1"/>
            <p:nvPr/>
          </p:nvSpPr>
          <p:spPr>
            <a:xfrm>
              <a:off x="6984607" y="2831653"/>
              <a:ext cx="4205926" cy="400110"/>
            </a:xfrm>
            <a:prstGeom prst="rect">
              <a:avLst/>
            </a:prstGeom>
            <a:noFill/>
          </p:spPr>
          <p:txBody>
            <a:bodyPr wrap="square" rtlCol="0">
              <a:spAutoFit/>
            </a:bodyPr>
            <a:lstStyle/>
            <a:p>
              <a:pPr defTabSz="1129030" fontAlgn="auto">
                <a:spcBef>
                  <a:spcPct val="0"/>
                </a:spcBef>
                <a:spcAft>
                  <a:spcPct val="0"/>
                </a:spcAft>
                <a:defRPr/>
              </a:pPr>
              <a:r>
                <a:rPr lang="zh-CN" altLang="en-US" sz="2000" b="1">
                  <a:solidFill>
                    <a:schemeClr val="accent3"/>
                  </a:solidFill>
                  <a:cs typeface="+mn-ea"/>
                  <a:sym typeface="+mn-lt"/>
                </a:rPr>
                <a:t>突出政治引领思想根基进一步筑牢</a:t>
              </a:r>
              <a:endParaRPr lang="zh-CN" altLang="en-US" sz="2000" b="1">
                <a:solidFill>
                  <a:schemeClr val="accent3"/>
                </a:solidFill>
                <a:cs typeface="+mn-ea"/>
                <a:sym typeface="+mn-lt"/>
              </a:endParaRPr>
            </a:p>
          </p:txBody>
        </p:sp>
        <p:sp>
          <p:nvSpPr>
            <p:cNvPr id="140" name="TextBox 53"/>
            <p:cNvSpPr txBox="1"/>
            <p:nvPr/>
          </p:nvSpPr>
          <p:spPr>
            <a:xfrm>
              <a:off x="6735085" y="3743289"/>
              <a:ext cx="4848501" cy="369332"/>
            </a:xfrm>
            <a:prstGeom prst="rect">
              <a:avLst/>
            </a:prstGeom>
            <a:noFill/>
          </p:spPr>
          <p:txBody>
            <a:bodyPr wrap="square" rtlCol="0">
              <a:spAutoFit/>
            </a:bodyPr>
            <a:lstStyle/>
            <a:p>
              <a:pPr defTabSz="1129030" fontAlgn="auto">
                <a:spcBef>
                  <a:spcPct val="0"/>
                </a:spcBef>
                <a:spcAft>
                  <a:spcPct val="0"/>
                </a:spcAft>
                <a:defRPr/>
              </a:pPr>
              <a:r>
                <a:rPr lang="zh-CN" altLang="en-US" b="1">
                  <a:cs typeface="+mn-ea"/>
                  <a:sym typeface="+mn-lt"/>
                </a:rPr>
                <a:t>突出作风建设，“四风”顽疾进一步肃清</a:t>
              </a:r>
              <a:endParaRPr lang="zh-CN" altLang="en-US" b="1">
                <a:cs typeface="+mn-ea"/>
                <a:sym typeface="+mn-lt"/>
              </a:endParaRPr>
            </a:p>
          </p:txBody>
        </p:sp>
        <p:sp>
          <p:nvSpPr>
            <p:cNvPr id="147" name="TextBox 53"/>
            <p:cNvSpPr txBox="1"/>
            <p:nvPr/>
          </p:nvSpPr>
          <p:spPr>
            <a:xfrm>
              <a:off x="6719868" y="4597626"/>
              <a:ext cx="4848501" cy="369332"/>
            </a:xfrm>
            <a:prstGeom prst="rect">
              <a:avLst/>
            </a:prstGeom>
            <a:noFill/>
          </p:spPr>
          <p:txBody>
            <a:bodyPr wrap="square" rtlCol="0">
              <a:spAutoFit/>
            </a:bodyPr>
            <a:lstStyle/>
            <a:p>
              <a:pPr defTabSz="1129030" fontAlgn="auto">
                <a:spcBef>
                  <a:spcPct val="0"/>
                </a:spcBef>
                <a:spcAft>
                  <a:spcPct val="0"/>
                </a:spcAft>
                <a:defRPr/>
              </a:pPr>
              <a:r>
                <a:rPr lang="zh-CN" altLang="en-US" b="1">
                  <a:cs typeface="+mn-ea"/>
                  <a:sym typeface="+mn-lt"/>
                </a:rPr>
                <a:t>突出精准帮扶，脱贫攻坚责任进一步压实</a:t>
              </a:r>
              <a:endParaRPr lang="zh-CN" altLang="en-US" b="1">
                <a:cs typeface="+mn-ea"/>
                <a:sym typeface="+mn-lt"/>
              </a:endParaRPr>
            </a:p>
          </p:txBody>
        </p:sp>
        <p:sp>
          <p:nvSpPr>
            <p:cNvPr id="154" name="TextBox 53"/>
            <p:cNvSpPr txBox="1"/>
            <p:nvPr/>
          </p:nvSpPr>
          <p:spPr>
            <a:xfrm>
              <a:off x="6802071" y="5485427"/>
              <a:ext cx="4848501" cy="369332"/>
            </a:xfrm>
            <a:prstGeom prst="rect">
              <a:avLst/>
            </a:prstGeom>
            <a:noFill/>
          </p:spPr>
          <p:txBody>
            <a:bodyPr wrap="square" rtlCol="0">
              <a:spAutoFit/>
            </a:bodyPr>
            <a:lstStyle/>
            <a:p>
              <a:pPr defTabSz="1129030" fontAlgn="auto">
                <a:spcBef>
                  <a:spcPct val="0"/>
                </a:spcBef>
                <a:spcAft>
                  <a:spcPct val="0"/>
                </a:spcAft>
                <a:defRPr/>
              </a:pPr>
              <a:r>
                <a:rPr lang="zh-CN" altLang="en-US" b="1">
                  <a:cs typeface="+mn-ea"/>
                  <a:sym typeface="+mn-lt"/>
                </a:rPr>
                <a:t>突出细致服务，群团工作再上新台阶</a:t>
              </a:r>
              <a:endParaRPr lang="zh-CN" altLang="en-US" b="1">
                <a:cs typeface="+mn-ea"/>
                <a:sym typeface="+mn-lt"/>
              </a:endParaRPr>
            </a:p>
          </p:txBody>
        </p:sp>
        <p:grpSp>
          <p:nvGrpSpPr>
            <p:cNvPr id="23" name="组合 22"/>
            <p:cNvGrpSpPr/>
            <p:nvPr/>
          </p:nvGrpSpPr>
          <p:grpSpPr>
            <a:xfrm>
              <a:off x="6214173" y="2819017"/>
              <a:ext cx="572614" cy="3091315"/>
              <a:chOff x="6213382" y="2876378"/>
              <a:chExt cx="572614" cy="3091315"/>
            </a:xfrm>
          </p:grpSpPr>
          <p:grpSp>
            <p:nvGrpSpPr>
              <p:cNvPr id="97" name="组合 96"/>
              <p:cNvGrpSpPr/>
              <p:nvPr/>
            </p:nvGrpSpPr>
            <p:grpSpPr>
              <a:xfrm>
                <a:off x="6213382" y="2876378"/>
                <a:ext cx="572614" cy="542374"/>
                <a:chOff x="1043959" y="2886626"/>
                <a:chExt cx="572614" cy="542374"/>
              </a:xfrm>
            </p:grpSpPr>
            <p:grpSp>
              <p:nvGrpSpPr>
                <p:cNvPr id="98" name="组合 97"/>
                <p:cNvGrpSpPr/>
                <p:nvPr/>
              </p:nvGrpSpPr>
              <p:grpSpPr>
                <a:xfrm>
                  <a:off x="1043959" y="2886626"/>
                  <a:ext cx="572614" cy="542374"/>
                  <a:chOff x="1043959" y="2886626"/>
                  <a:chExt cx="572614" cy="542374"/>
                </a:xfrm>
              </p:grpSpPr>
              <p:sp>
                <p:nvSpPr>
                  <p:cNvPr id="100" name="椭圆 99"/>
                  <p:cNvSpPr/>
                  <p:nvPr/>
                </p:nvSpPr>
                <p:spPr bwMode="auto">
                  <a:xfrm>
                    <a:off x="1043959" y="2886626"/>
                    <a:ext cx="572614" cy="542374"/>
                  </a:xfrm>
                  <a:prstGeom prst="ellipse">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1" name="椭圆 100"/>
                  <p:cNvSpPr/>
                  <p:nvPr/>
                </p:nvSpPr>
                <p:spPr bwMode="auto">
                  <a:xfrm>
                    <a:off x="1126953" y="2965237"/>
                    <a:ext cx="406626" cy="38515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99" name="文本框 98"/>
                <p:cNvSpPr txBox="1"/>
                <p:nvPr/>
              </p:nvSpPr>
              <p:spPr>
                <a:xfrm>
                  <a:off x="1143028" y="2956561"/>
                  <a:ext cx="432048" cy="400110"/>
                </a:xfrm>
                <a:prstGeom prst="rect">
                  <a:avLst/>
                </a:prstGeom>
                <a:noFill/>
              </p:spPr>
              <p:txBody>
                <a:bodyPr wrap="square" rtlCol="0">
                  <a:spAutoFit/>
                </a:bodyPr>
                <a:lstStyle/>
                <a:p>
                  <a:r>
                    <a:rPr lang="en-US" altLang="zh-CN" sz="2000" b="1">
                      <a:solidFill>
                        <a:schemeClr val="accent3"/>
                      </a:solidFill>
                    </a:rPr>
                    <a:t>5</a:t>
                  </a:r>
                  <a:endParaRPr lang="zh-CN" altLang="en-US" sz="2000" b="1">
                    <a:solidFill>
                      <a:schemeClr val="accent3"/>
                    </a:solidFill>
                  </a:endParaRPr>
                </a:p>
              </p:txBody>
            </p:sp>
          </p:grpSp>
          <p:grpSp>
            <p:nvGrpSpPr>
              <p:cNvPr id="102" name="组合 101"/>
              <p:cNvGrpSpPr/>
              <p:nvPr/>
            </p:nvGrpSpPr>
            <p:grpSpPr>
              <a:xfrm>
                <a:off x="6213382" y="3730715"/>
                <a:ext cx="572614" cy="542374"/>
                <a:chOff x="1043959" y="2886626"/>
                <a:chExt cx="572614" cy="542374"/>
              </a:xfrm>
            </p:grpSpPr>
            <p:grpSp>
              <p:nvGrpSpPr>
                <p:cNvPr id="103" name="组合 102"/>
                <p:cNvGrpSpPr/>
                <p:nvPr/>
              </p:nvGrpSpPr>
              <p:grpSpPr>
                <a:xfrm>
                  <a:off x="1043959" y="2886626"/>
                  <a:ext cx="572614" cy="542374"/>
                  <a:chOff x="1043959" y="2886626"/>
                  <a:chExt cx="572614" cy="542374"/>
                </a:xfrm>
              </p:grpSpPr>
              <p:sp>
                <p:nvSpPr>
                  <p:cNvPr id="105" name="椭圆 104"/>
                  <p:cNvSpPr/>
                  <p:nvPr/>
                </p:nvSpPr>
                <p:spPr bwMode="auto">
                  <a:xfrm>
                    <a:off x="1043959" y="2886626"/>
                    <a:ext cx="572614" cy="542374"/>
                  </a:xfrm>
                  <a:prstGeom prst="ellipse">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6" name="椭圆 105"/>
                  <p:cNvSpPr/>
                  <p:nvPr/>
                </p:nvSpPr>
                <p:spPr bwMode="auto">
                  <a:xfrm>
                    <a:off x="1126953" y="2965237"/>
                    <a:ext cx="406626" cy="38515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04" name="文本框 103"/>
                <p:cNvSpPr txBox="1"/>
                <p:nvPr/>
              </p:nvSpPr>
              <p:spPr>
                <a:xfrm>
                  <a:off x="1143028" y="2956561"/>
                  <a:ext cx="432048" cy="400110"/>
                </a:xfrm>
                <a:prstGeom prst="rect">
                  <a:avLst/>
                </a:prstGeom>
                <a:noFill/>
              </p:spPr>
              <p:txBody>
                <a:bodyPr wrap="square" rtlCol="0">
                  <a:spAutoFit/>
                </a:bodyPr>
                <a:lstStyle/>
                <a:p>
                  <a:r>
                    <a:rPr lang="en-US" altLang="zh-CN" sz="2000" b="1">
                      <a:solidFill>
                        <a:schemeClr val="accent3"/>
                      </a:solidFill>
                    </a:rPr>
                    <a:t>6</a:t>
                  </a:r>
                  <a:endParaRPr lang="zh-CN" altLang="en-US" sz="2000" b="1">
                    <a:solidFill>
                      <a:schemeClr val="accent3"/>
                    </a:solidFill>
                  </a:endParaRPr>
                </a:p>
              </p:txBody>
            </p:sp>
          </p:grpSp>
          <p:grpSp>
            <p:nvGrpSpPr>
              <p:cNvPr id="163" name="组合 162"/>
              <p:cNvGrpSpPr/>
              <p:nvPr/>
            </p:nvGrpSpPr>
            <p:grpSpPr>
              <a:xfrm>
                <a:off x="6213382" y="4585052"/>
                <a:ext cx="572614" cy="542374"/>
                <a:chOff x="1043959" y="2886626"/>
                <a:chExt cx="572614" cy="542374"/>
              </a:xfrm>
            </p:grpSpPr>
            <p:grpSp>
              <p:nvGrpSpPr>
                <p:cNvPr id="164" name="组合 163"/>
                <p:cNvGrpSpPr/>
                <p:nvPr/>
              </p:nvGrpSpPr>
              <p:grpSpPr>
                <a:xfrm>
                  <a:off x="1043959" y="2886626"/>
                  <a:ext cx="572614" cy="542374"/>
                  <a:chOff x="1043959" y="2886626"/>
                  <a:chExt cx="572614" cy="542374"/>
                </a:xfrm>
              </p:grpSpPr>
              <p:sp>
                <p:nvSpPr>
                  <p:cNvPr id="166" name="椭圆 165"/>
                  <p:cNvSpPr/>
                  <p:nvPr/>
                </p:nvSpPr>
                <p:spPr bwMode="auto">
                  <a:xfrm>
                    <a:off x="1043959" y="2886626"/>
                    <a:ext cx="572614" cy="542374"/>
                  </a:xfrm>
                  <a:prstGeom prst="ellipse">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7" name="椭圆 166"/>
                  <p:cNvSpPr/>
                  <p:nvPr/>
                </p:nvSpPr>
                <p:spPr bwMode="auto">
                  <a:xfrm>
                    <a:off x="1126953" y="2965237"/>
                    <a:ext cx="406626" cy="38515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65" name="文本框 164"/>
                <p:cNvSpPr txBox="1"/>
                <p:nvPr/>
              </p:nvSpPr>
              <p:spPr>
                <a:xfrm>
                  <a:off x="1143028" y="2956561"/>
                  <a:ext cx="432048" cy="400110"/>
                </a:xfrm>
                <a:prstGeom prst="rect">
                  <a:avLst/>
                </a:prstGeom>
                <a:noFill/>
              </p:spPr>
              <p:txBody>
                <a:bodyPr wrap="square" rtlCol="0">
                  <a:spAutoFit/>
                </a:bodyPr>
                <a:lstStyle/>
                <a:p>
                  <a:r>
                    <a:rPr lang="en-US" altLang="zh-CN" sz="2000" b="1">
                      <a:solidFill>
                        <a:schemeClr val="accent3"/>
                      </a:solidFill>
                    </a:rPr>
                    <a:t>7</a:t>
                  </a:r>
                  <a:endParaRPr lang="zh-CN" altLang="en-US" sz="2000" b="1">
                    <a:solidFill>
                      <a:schemeClr val="accent3"/>
                    </a:solidFill>
                  </a:endParaRPr>
                </a:p>
              </p:txBody>
            </p:sp>
          </p:grpSp>
          <p:grpSp>
            <p:nvGrpSpPr>
              <p:cNvPr id="168" name="组合 167"/>
              <p:cNvGrpSpPr/>
              <p:nvPr/>
            </p:nvGrpSpPr>
            <p:grpSpPr>
              <a:xfrm>
                <a:off x="6213382" y="5425319"/>
                <a:ext cx="572614" cy="542374"/>
                <a:chOff x="1043959" y="2886626"/>
                <a:chExt cx="572614" cy="542374"/>
              </a:xfrm>
            </p:grpSpPr>
            <p:grpSp>
              <p:nvGrpSpPr>
                <p:cNvPr id="169" name="组合 168"/>
                <p:cNvGrpSpPr/>
                <p:nvPr/>
              </p:nvGrpSpPr>
              <p:grpSpPr>
                <a:xfrm>
                  <a:off x="1043959" y="2886626"/>
                  <a:ext cx="572614" cy="542374"/>
                  <a:chOff x="1043959" y="2886626"/>
                  <a:chExt cx="572614" cy="542374"/>
                </a:xfrm>
              </p:grpSpPr>
              <p:sp>
                <p:nvSpPr>
                  <p:cNvPr id="171" name="椭圆 170"/>
                  <p:cNvSpPr/>
                  <p:nvPr/>
                </p:nvSpPr>
                <p:spPr bwMode="auto">
                  <a:xfrm>
                    <a:off x="1043959" y="2886626"/>
                    <a:ext cx="572614" cy="542374"/>
                  </a:xfrm>
                  <a:prstGeom prst="ellipse">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2" name="椭圆 171"/>
                  <p:cNvSpPr/>
                  <p:nvPr/>
                </p:nvSpPr>
                <p:spPr bwMode="auto">
                  <a:xfrm>
                    <a:off x="1126953" y="2965237"/>
                    <a:ext cx="406626" cy="385152"/>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70" name="文本框 169"/>
                <p:cNvSpPr txBox="1"/>
                <p:nvPr/>
              </p:nvSpPr>
              <p:spPr>
                <a:xfrm>
                  <a:off x="1143028" y="2956561"/>
                  <a:ext cx="432048" cy="400110"/>
                </a:xfrm>
                <a:prstGeom prst="rect">
                  <a:avLst/>
                </a:prstGeom>
                <a:noFill/>
              </p:spPr>
              <p:txBody>
                <a:bodyPr wrap="square" rtlCol="0">
                  <a:spAutoFit/>
                </a:bodyPr>
                <a:lstStyle/>
                <a:p>
                  <a:r>
                    <a:rPr lang="en-US" altLang="zh-CN" sz="2000" b="1">
                      <a:solidFill>
                        <a:schemeClr val="accent3"/>
                      </a:solidFill>
                    </a:rPr>
                    <a:t>8</a:t>
                  </a:r>
                  <a:endParaRPr lang="zh-CN" altLang="en-US" sz="2000" b="1">
                    <a:solidFill>
                      <a:schemeClr val="accent3"/>
                    </a:solidFill>
                  </a:endParaRPr>
                </a:p>
              </p:txBody>
            </p:sp>
          </p:grpSp>
        </p:gr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nodeType="afterGroup">
                            <p:stCondLst>
                              <p:cond delay="750"/>
                            </p:stCondLst>
                            <p:childTnLst>
                              <p:par>
                                <p:cTn id="11" presetID="6"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750"/>
                                        <p:tgtEl>
                                          <p:spTgt spid="8"/>
                                        </p:tgtEl>
                                      </p:cBhvr>
                                    </p:animEffect>
                                  </p:childTnLst>
                                </p:cTn>
                              </p:par>
                            </p:childTnLst>
                          </p:cTn>
                        </p:par>
                        <p:par>
                          <p:cTn id="14" fill="hold" nodeType="afterGroup">
                            <p:stCondLst>
                              <p:cond delay="1500"/>
                            </p:stCondLst>
                            <p:childTnLst>
                              <p:par>
                                <p:cTn id="15" presetID="22" presetClass="entr" presetSubtype="4"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750"/>
                                        <p:tgtEl>
                                          <p:spTgt spid="25"/>
                                        </p:tgtEl>
                                      </p:cBhvr>
                                    </p:animEffect>
                                  </p:childTnLst>
                                </p:cTn>
                              </p:par>
                            </p:childTnLst>
                          </p:cTn>
                        </p:par>
                        <p:par>
                          <p:cTn id="18" fill="hold" nodeType="afterGroup">
                            <p:stCondLst>
                              <p:cond delay="2250"/>
                            </p:stCondLst>
                            <p:childTnLst>
                              <p:par>
                                <p:cTn id="19" presetID="22" presetClass="entr" presetSubtype="4"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9" name="表格 9"/>
          <p:cNvGraphicFramePr>
            <a:graphicFrameLocks noGrp="1"/>
          </p:cNvGraphicFramePr>
          <p:nvPr/>
        </p:nvGraphicFramePr>
        <p:xfrm>
          <a:off x="1830300" y="3319047"/>
          <a:ext cx="3521477" cy="2585340"/>
        </p:xfrm>
        <a:graphic>
          <a:graphicData uri="http://schemas.openxmlformats.org/drawingml/2006/table">
            <a:tbl>
              <a:tblPr firstRow="1" bandRow="1">
                <a:tableStyleId>{5C22544A-7EE6-4342-B048-85BDC9FD1C3A}</a:tableStyleId>
              </a:tblPr>
              <a:tblGrid>
                <a:gridCol w="3521477"/>
              </a:tblGrid>
              <a:tr h="646335">
                <a:tc>
                  <a:txBody>
                    <a:bodyPr vert="horz" wrap="square"/>
                    <a:lstStyle/>
                    <a:p>
                      <a:endParaRPr lang="zh-CN" altLang="en-US"/>
                    </a:p>
                  </a:txBody>
                  <a:tcPr/>
                </a:tc>
              </a:tr>
              <a:tr h="646335">
                <a:tc>
                  <a:txBody>
                    <a:bodyPr vert="horz" wrap="square"/>
                    <a:lstStyle/>
                    <a:p>
                      <a:endParaRPr lang="zh-CN" altLang="en-US"/>
                    </a:p>
                  </a:txBody>
                  <a:tcPr/>
                </a:tc>
              </a:tr>
              <a:tr h="646335">
                <a:tc>
                  <a:txBody>
                    <a:bodyPr vert="horz" wrap="square"/>
                    <a:lstStyle/>
                    <a:p>
                      <a:endParaRPr lang="zh-CN" altLang="en-US"/>
                    </a:p>
                  </a:txBody>
                  <a:tcPr/>
                </a:tc>
              </a:tr>
              <a:tr h="646335">
                <a:tc>
                  <a:txBody>
                    <a:bodyPr vert="horz" wrap="square"/>
                    <a:lstStyle/>
                    <a:p>
                      <a:endParaRPr lang="zh-CN" altLang="en-US"/>
                    </a:p>
                  </a:txBody>
                  <a:tcPr/>
                </a:tc>
              </a:tr>
            </a:tbl>
          </a:graphicData>
        </a:graphic>
      </p:graphicFrame>
      <p:grpSp>
        <p:nvGrpSpPr>
          <p:cNvPr id="10" name="组合 9"/>
          <p:cNvGrpSpPr/>
          <p:nvPr/>
        </p:nvGrpSpPr>
        <p:grpSpPr>
          <a:xfrm>
            <a:off x="1879973" y="3422213"/>
            <a:ext cx="3178188" cy="2379008"/>
            <a:chOff x="1729332" y="3392261"/>
            <a:chExt cx="3178188" cy="2379008"/>
          </a:xfrm>
        </p:grpSpPr>
        <p:sp>
          <p:nvSpPr>
            <p:cNvPr id="25" name="Rectangle 2"/>
            <p:cNvSpPr/>
            <p:nvPr/>
          </p:nvSpPr>
          <p:spPr>
            <a:xfrm>
              <a:off x="1943950" y="3392261"/>
              <a:ext cx="2748953" cy="398058"/>
            </a:xfrm>
            <a:prstGeom prst="rect">
              <a:avLst/>
            </a:prstGeom>
          </p:spPr>
          <p:txBody>
            <a:bodyPr wrap="square">
              <a:spAutoFit/>
            </a:bodyPr>
            <a:lstStyle/>
            <a:p>
              <a:pPr algn="ctr" defTabSz="1129030" fontAlgn="auto">
                <a:lnSpc>
                  <a:spcPts val="2600"/>
                </a:lnSpc>
                <a:spcBef>
                  <a:spcPct val="0"/>
                </a:spcBef>
                <a:spcAft>
                  <a:spcPct val="0"/>
                </a:spcAft>
                <a:defRPr/>
              </a:pPr>
              <a:r>
                <a:rPr lang="zh-CN" altLang="en-US" sz="2000" b="1">
                  <a:solidFill>
                    <a:schemeClr val="accent3"/>
                  </a:solidFill>
                  <a:cs typeface="+mn-ea"/>
                  <a:sym typeface="+mn-lt"/>
                </a:rPr>
                <a:t>召开中心组学习</a:t>
              </a:r>
              <a:r>
                <a:rPr lang="en-US" altLang="zh-CN" sz="2000" b="1">
                  <a:solidFill>
                    <a:schemeClr val="accent3"/>
                  </a:solidFill>
                  <a:cs typeface="+mn-ea"/>
                  <a:sym typeface="+mn-lt"/>
                </a:rPr>
                <a:t>××</a:t>
              </a:r>
              <a:r>
                <a:rPr lang="zh-CN" altLang="en-US" sz="2000" b="1">
                  <a:solidFill>
                    <a:schemeClr val="accent3"/>
                  </a:solidFill>
                  <a:cs typeface="+mn-ea"/>
                  <a:sym typeface="+mn-lt"/>
                </a:rPr>
                <a:t>次</a:t>
              </a:r>
              <a:endParaRPr lang="en-US" altLang="zh-CN" sz="2000" b="1">
                <a:solidFill>
                  <a:schemeClr val="accent3"/>
                </a:solidFill>
                <a:cs typeface="+mn-ea"/>
                <a:sym typeface="+mn-lt"/>
              </a:endParaRPr>
            </a:p>
          </p:txBody>
        </p:sp>
        <p:sp>
          <p:nvSpPr>
            <p:cNvPr id="37" name="Rectangle 2"/>
            <p:cNvSpPr/>
            <p:nvPr/>
          </p:nvSpPr>
          <p:spPr>
            <a:xfrm>
              <a:off x="1729332" y="4056297"/>
              <a:ext cx="3178188" cy="386901"/>
            </a:xfrm>
            <a:prstGeom prst="rect">
              <a:avLst/>
            </a:prstGeom>
          </p:spPr>
          <p:txBody>
            <a:bodyPr wrap="square">
              <a:spAutoFit/>
            </a:bodyPr>
            <a:lstStyle/>
            <a:p>
              <a:pPr algn="ctr" defTabSz="1129030" fontAlgn="auto">
                <a:lnSpc>
                  <a:spcPts val="2600"/>
                </a:lnSpc>
                <a:spcBef>
                  <a:spcPct val="0"/>
                </a:spcBef>
                <a:spcAft>
                  <a:spcPct val="0"/>
                </a:spcAft>
                <a:defRPr/>
              </a:pPr>
              <a:r>
                <a:rPr lang="zh-CN" altLang="en-US" sz="1600" b="1">
                  <a:cs typeface="+mn-ea"/>
                  <a:sym typeface="+mn-lt"/>
                </a:rPr>
                <a:t>中心组成员撰写发言材料</a:t>
              </a:r>
              <a:r>
                <a:rPr lang="en-US" altLang="zh-CN" sz="1600" b="1">
                  <a:cs typeface="+mn-ea"/>
                  <a:sym typeface="+mn-lt"/>
                </a:rPr>
                <a:t>××</a:t>
              </a:r>
              <a:r>
                <a:rPr lang="zh-CN" altLang="en-US" sz="1600" b="1">
                  <a:cs typeface="+mn-ea"/>
                  <a:sym typeface="+mn-lt"/>
                </a:rPr>
                <a:t>份</a:t>
              </a:r>
              <a:endParaRPr lang="en-US" altLang="zh-CN" sz="1600" b="1">
                <a:cs typeface="+mn-ea"/>
                <a:sym typeface="+mn-lt"/>
              </a:endParaRPr>
            </a:p>
          </p:txBody>
        </p:sp>
        <p:sp>
          <p:nvSpPr>
            <p:cNvPr id="47" name="Rectangle 2"/>
            <p:cNvSpPr/>
            <p:nvPr/>
          </p:nvSpPr>
          <p:spPr>
            <a:xfrm>
              <a:off x="1791276" y="4709176"/>
              <a:ext cx="3054301" cy="398058"/>
            </a:xfrm>
            <a:prstGeom prst="rect">
              <a:avLst/>
            </a:prstGeom>
          </p:spPr>
          <p:txBody>
            <a:bodyPr wrap="square">
              <a:spAutoFit/>
            </a:bodyPr>
            <a:lstStyle/>
            <a:p>
              <a:pPr algn="ctr" defTabSz="1129030" fontAlgn="auto">
                <a:lnSpc>
                  <a:spcPts val="2600"/>
                </a:lnSpc>
                <a:spcBef>
                  <a:spcPct val="0"/>
                </a:spcBef>
                <a:spcAft>
                  <a:spcPct val="0"/>
                </a:spcAft>
                <a:defRPr/>
              </a:pPr>
              <a:r>
                <a:rPr lang="zh-CN" altLang="en-US" sz="1600" b="1">
                  <a:cs typeface="+mn-ea"/>
                  <a:sym typeface="+mn-lt"/>
                </a:rPr>
                <a:t>科级干部交流材料</a:t>
              </a:r>
              <a:r>
                <a:rPr lang="en-US" altLang="zh-CN" sz="1600" b="1">
                  <a:cs typeface="+mn-ea"/>
                  <a:sym typeface="+mn-lt"/>
                </a:rPr>
                <a:t>××</a:t>
              </a:r>
              <a:r>
                <a:rPr lang="zh-CN" altLang="en-US" sz="1600" b="1">
                  <a:cs typeface="+mn-ea"/>
                  <a:sym typeface="+mn-lt"/>
                </a:rPr>
                <a:t>份</a:t>
              </a:r>
              <a:endParaRPr lang="en-US" altLang="zh-CN" sz="1600" b="1">
                <a:cs typeface="+mn-ea"/>
                <a:sym typeface="+mn-lt"/>
              </a:endParaRPr>
            </a:p>
          </p:txBody>
        </p:sp>
        <p:sp>
          <p:nvSpPr>
            <p:cNvPr id="50" name="Rectangle 2"/>
            <p:cNvSpPr/>
            <p:nvPr/>
          </p:nvSpPr>
          <p:spPr>
            <a:xfrm>
              <a:off x="2144748" y="5373211"/>
              <a:ext cx="2347357" cy="398058"/>
            </a:xfrm>
            <a:prstGeom prst="rect">
              <a:avLst/>
            </a:prstGeom>
          </p:spPr>
          <p:txBody>
            <a:bodyPr wrap="square">
              <a:spAutoFit/>
            </a:bodyPr>
            <a:lstStyle/>
            <a:p>
              <a:pPr algn="ctr" defTabSz="1129030" fontAlgn="auto">
                <a:lnSpc>
                  <a:spcPts val="2600"/>
                </a:lnSpc>
                <a:spcBef>
                  <a:spcPct val="0"/>
                </a:spcBef>
                <a:spcAft>
                  <a:spcPct val="0"/>
                </a:spcAft>
                <a:defRPr/>
              </a:pPr>
              <a:r>
                <a:rPr lang="zh-CN" altLang="en-US" sz="1600" b="1">
                  <a:cs typeface="+mn-ea"/>
                  <a:sym typeface="+mn-lt"/>
                </a:rPr>
                <a:t>发言</a:t>
              </a:r>
              <a:r>
                <a:rPr lang="en-US" altLang="zh-CN" sz="1600" b="1">
                  <a:cs typeface="+mn-ea"/>
                  <a:sym typeface="+mn-lt"/>
                </a:rPr>
                <a:t>××</a:t>
              </a:r>
              <a:r>
                <a:rPr lang="zh-CN" altLang="en-US" sz="1600" b="1">
                  <a:cs typeface="+mn-ea"/>
                  <a:sym typeface="+mn-lt"/>
                </a:rPr>
                <a:t>次</a:t>
              </a:r>
              <a:endParaRPr lang="en-US" altLang="zh-CN" sz="1600" b="1">
                <a:cs typeface="+mn-ea"/>
                <a:sym typeface="+mn-lt"/>
              </a:endParaRPr>
            </a:p>
          </p:txBody>
        </p:sp>
      </p:grpSp>
      <p:sp>
        <p:nvSpPr>
          <p:cNvPr id="53" name="矩形 38"/>
          <p:cNvSpPr>
            <a:spLocks noChangeArrowheads="1"/>
          </p:cNvSpPr>
          <p:nvPr/>
        </p:nvSpPr>
        <p:spPr bwMode="auto">
          <a:xfrm>
            <a:off x="2254537" y="5985314"/>
            <a:ext cx="184713"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fontAlgn="auto">
              <a:spcBef>
                <a:spcPct val="0"/>
              </a:spcBef>
              <a:spcAft>
                <a:spcPct val="0"/>
              </a:spcAft>
              <a:defRPr/>
            </a:pPr>
            <a:endParaRPr lang="en-US" b="1">
              <a:gradFill>
                <a:gsLst>
                  <a:gs pos="0">
                    <a:prstClr val="white"/>
                  </a:gs>
                  <a:gs pos="100000">
                    <a:srgbClr val="FFFF00"/>
                  </a:gs>
                </a:gsLst>
                <a:lin ang="5400000" scaled="1"/>
              </a:gradFill>
              <a:cs typeface="+mn-ea"/>
              <a:sym typeface="+mn-lt"/>
            </a:endParaRPr>
          </a:p>
        </p:txBody>
      </p:sp>
      <p:sp>
        <p:nvSpPr>
          <p:cNvPr id="54" name="矩形 53"/>
          <p:cNvSpPr/>
          <p:nvPr/>
        </p:nvSpPr>
        <p:spPr>
          <a:xfrm>
            <a:off x="6891263" y="4597293"/>
            <a:ext cx="3057247" cy="523220"/>
          </a:xfrm>
          <a:prstGeom prst="rect">
            <a:avLst/>
          </a:prstGeom>
        </p:spPr>
        <p:txBody>
          <a:bodyPr wrap="none">
            <a:spAutoFit/>
          </a:bodyPr>
          <a:lstStyle/>
          <a:p>
            <a:pPr fontAlgn="auto">
              <a:spcBef>
                <a:spcPct val="0"/>
              </a:spcBef>
              <a:spcAft>
                <a:spcPct val="0"/>
              </a:spcAft>
              <a:defRPr/>
            </a:pPr>
            <a:r>
              <a:rPr lang="zh-CN" altLang="en-US" sz="2800" b="1">
                <a:solidFill>
                  <a:schemeClr val="accent1"/>
                </a:solidFill>
                <a:cs typeface="+mn-ea"/>
                <a:sym typeface="+mn-lt"/>
              </a:rPr>
              <a:t>严肃党内政治生活</a:t>
            </a:r>
            <a:endParaRPr lang="zh-CN" altLang="en-US" sz="2800" b="1">
              <a:solidFill>
                <a:schemeClr val="accent1"/>
              </a:solidFill>
              <a:cs typeface="+mn-ea"/>
              <a:sym typeface="+mn-lt"/>
            </a:endParaRPr>
          </a:p>
        </p:txBody>
      </p:sp>
      <p:sp>
        <p:nvSpPr>
          <p:cNvPr id="57" name="矩形 38"/>
          <p:cNvSpPr>
            <a:spLocks noChangeArrowheads="1"/>
          </p:cNvSpPr>
          <p:nvPr/>
        </p:nvSpPr>
        <p:spPr bwMode="auto">
          <a:xfrm>
            <a:off x="7269896" y="5985314"/>
            <a:ext cx="1847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fontAlgn="auto">
              <a:spcBef>
                <a:spcPct val="0"/>
              </a:spcBef>
              <a:spcAft>
                <a:spcPct val="0"/>
              </a:spcAft>
              <a:defRPr/>
            </a:pPr>
            <a:endParaRPr lang="en-US" b="1">
              <a:gradFill>
                <a:gsLst>
                  <a:gs pos="0">
                    <a:prstClr val="white"/>
                  </a:gs>
                  <a:gs pos="100000">
                    <a:srgbClr val="FFFF00"/>
                  </a:gs>
                </a:gsLst>
                <a:lin ang="5400000" scaled="1"/>
              </a:gradFill>
              <a:cs typeface="+mn-ea"/>
              <a:sym typeface="+mn-lt"/>
            </a:endParaRPr>
          </a:p>
        </p:txBody>
      </p:sp>
      <p:sp>
        <p:nvSpPr>
          <p:cNvPr id="58" name="矩形 57"/>
          <p:cNvSpPr/>
          <p:nvPr/>
        </p:nvSpPr>
        <p:spPr>
          <a:xfrm>
            <a:off x="5886052" y="5317150"/>
            <a:ext cx="5211683" cy="523220"/>
          </a:xfrm>
          <a:prstGeom prst="rect">
            <a:avLst/>
          </a:prstGeom>
        </p:spPr>
        <p:txBody>
          <a:bodyPr wrap="none">
            <a:spAutoFit/>
          </a:bodyPr>
          <a:lstStyle/>
          <a:p>
            <a:pPr fontAlgn="auto">
              <a:spcBef>
                <a:spcPct val="0"/>
              </a:spcBef>
              <a:spcAft>
                <a:spcPct val="0"/>
              </a:spcAft>
              <a:defRPr/>
            </a:pPr>
            <a:r>
              <a:rPr lang="zh-CN" altLang="en-US" sz="2800" b="1">
                <a:solidFill>
                  <a:schemeClr val="accent1"/>
                </a:solidFill>
                <a:cs typeface="+mn-ea"/>
                <a:sym typeface="+mn-lt"/>
              </a:rPr>
              <a:t>强化党员领导干部党性修养提升</a:t>
            </a:r>
            <a:endParaRPr lang="zh-CN" altLang="en-US" sz="2800" b="1">
              <a:solidFill>
                <a:schemeClr val="accent1"/>
              </a:solidFill>
              <a:cs typeface="+mn-ea"/>
              <a:sym typeface="+mn-lt"/>
            </a:endParaRPr>
          </a:p>
        </p:txBody>
      </p:sp>
      <p:pic>
        <p:nvPicPr>
          <p:cNvPr id="60" name="图片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979" y="2001728"/>
            <a:ext cx="2766806" cy="2766806"/>
          </a:xfrm>
          <a:prstGeom prst="rect">
            <a:avLst/>
          </a:prstGeom>
        </p:spPr>
      </p:pic>
      <p:grpSp>
        <p:nvGrpSpPr>
          <p:cNvPr id="26" name="组合 25"/>
          <p:cNvGrpSpPr/>
          <p:nvPr/>
        </p:nvGrpSpPr>
        <p:grpSpPr>
          <a:xfrm>
            <a:off x="933825" y="1368973"/>
            <a:ext cx="10350125" cy="749890"/>
            <a:chOff x="842591" y="497916"/>
            <a:chExt cx="10350125" cy="749890"/>
          </a:xfrm>
        </p:grpSpPr>
        <p:grpSp>
          <p:nvGrpSpPr>
            <p:cNvPr id="63" name="组合 62"/>
            <p:cNvGrpSpPr/>
            <p:nvPr/>
          </p:nvGrpSpPr>
          <p:grpSpPr>
            <a:xfrm>
              <a:off x="842591" y="497916"/>
              <a:ext cx="10350125" cy="749890"/>
              <a:chOff x="632546" y="1439803"/>
              <a:chExt cx="9725118" cy="749890"/>
            </a:xfrm>
          </p:grpSpPr>
          <p:sp>
            <p:nvSpPr>
              <p:cNvPr id="65" name="圆角矩形 12"/>
              <p:cNvSpPr/>
              <p:nvPr/>
            </p:nvSpPr>
            <p:spPr>
              <a:xfrm>
                <a:off x="727620" y="1439803"/>
                <a:ext cx="9630044" cy="74989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defRPr/>
                </a:pPr>
                <a:endParaRPr lang="zh-CN" altLang="en-US" sz="1600">
                  <a:solidFill>
                    <a:prstClr val="white"/>
                  </a:solidFill>
                  <a:cs typeface="+mn-ea"/>
                  <a:sym typeface="+mn-lt"/>
                </a:endParaRPr>
              </a:p>
            </p:txBody>
          </p:sp>
          <p:sp>
            <p:nvSpPr>
              <p:cNvPr id="66" name="文本框 65"/>
              <p:cNvSpPr txBox="1"/>
              <p:nvPr/>
            </p:nvSpPr>
            <p:spPr>
              <a:xfrm>
                <a:off x="632546" y="1455450"/>
                <a:ext cx="9630045" cy="584775"/>
              </a:xfrm>
              <a:prstGeom prst="rect">
                <a:avLst/>
              </a:prstGeom>
              <a:noFill/>
            </p:spPr>
            <p:txBody>
              <a:bodyPr wrap="square" rtlCol="0">
                <a:spAutoFit/>
              </a:bodyPr>
              <a:lstStyle/>
              <a:p>
                <a:pPr fontAlgn="auto">
                  <a:spcBef>
                    <a:spcPct val="0"/>
                  </a:spcBef>
                  <a:spcAft>
                    <a:spcPct val="0"/>
                  </a:spcAft>
                  <a:defRPr/>
                </a:pPr>
                <a:r>
                  <a:rPr lang="zh-CN" altLang="en-US" sz="3200" b="1">
                    <a:solidFill>
                      <a:prstClr val="white"/>
                    </a:solidFill>
                    <a:cs typeface="+mn-ea"/>
                    <a:sym typeface="+mn-lt"/>
                  </a:rPr>
                  <a:t>（一）</a:t>
                </a:r>
                <a:endParaRPr lang="zh-CN" altLang="en-US" sz="3200" b="1">
                  <a:solidFill>
                    <a:prstClr val="white"/>
                  </a:solidFill>
                  <a:cs typeface="+mn-ea"/>
                  <a:sym typeface="+mn-lt"/>
                </a:endParaRPr>
              </a:p>
            </p:txBody>
          </p:sp>
        </p:grpSp>
        <p:sp>
          <p:nvSpPr>
            <p:cNvPr id="61" name="TextBox 53"/>
            <p:cNvSpPr txBox="1"/>
            <p:nvPr/>
          </p:nvSpPr>
          <p:spPr>
            <a:xfrm>
              <a:off x="2163303" y="513563"/>
              <a:ext cx="7782604" cy="584775"/>
            </a:xfrm>
            <a:prstGeom prst="rect">
              <a:avLst/>
            </a:prstGeom>
            <a:noFill/>
          </p:spPr>
          <p:txBody>
            <a:bodyPr wrap="square" rtlCol="0">
              <a:spAutoFit/>
            </a:bodyPr>
            <a:lstStyle/>
            <a:p>
              <a:pPr defTabSz="1129030" fontAlgn="auto">
                <a:spcBef>
                  <a:spcPct val="0"/>
                </a:spcBef>
                <a:spcAft>
                  <a:spcPct val="0"/>
                </a:spcAft>
                <a:defRPr/>
              </a:pPr>
              <a:r>
                <a:rPr lang="zh-CN" altLang="en-US" sz="3200" b="1">
                  <a:solidFill>
                    <a:prstClr val="white"/>
                  </a:solidFill>
                  <a:cs typeface="+mn-ea"/>
                  <a:sym typeface="+mn-lt"/>
                </a:rPr>
                <a:t>突出政治引领，思想根基进一步筑牢</a:t>
              </a:r>
              <a:endParaRPr lang="zh-CN" altLang="en-US" sz="3200" b="1">
                <a:solidFill>
                  <a:prstClr val="white"/>
                </a:solidFill>
                <a:cs typeface="+mn-ea"/>
                <a:sym typeface="+mn-lt"/>
              </a:endParaRPr>
            </a:p>
          </p:txBody>
        </p:sp>
      </p:grpSp>
      <p:grpSp>
        <p:nvGrpSpPr>
          <p:cNvPr id="31" name="组合 30"/>
          <p:cNvGrpSpPr/>
          <p:nvPr/>
        </p:nvGrpSpPr>
        <p:grpSpPr>
          <a:xfrm>
            <a:off x="863590" y="2362386"/>
            <a:ext cx="6122836" cy="760692"/>
            <a:chOff x="863590" y="2362386"/>
            <a:chExt cx="6122836" cy="760692"/>
          </a:xfrm>
        </p:grpSpPr>
        <p:grpSp>
          <p:nvGrpSpPr>
            <p:cNvPr id="8" name="组合 7"/>
            <p:cNvGrpSpPr/>
            <p:nvPr/>
          </p:nvGrpSpPr>
          <p:grpSpPr>
            <a:xfrm>
              <a:off x="2127580" y="2414828"/>
              <a:ext cx="4858846" cy="655808"/>
              <a:chOff x="1168321" y="2003838"/>
              <a:chExt cx="4858846" cy="655808"/>
            </a:xfrm>
          </p:grpSpPr>
          <p:grpSp>
            <p:nvGrpSpPr>
              <p:cNvPr id="11" name="组合 10"/>
              <p:cNvGrpSpPr/>
              <p:nvPr/>
            </p:nvGrpSpPr>
            <p:grpSpPr>
              <a:xfrm>
                <a:off x="1168321" y="2070132"/>
                <a:ext cx="4858846" cy="532852"/>
                <a:chOff x="977741" y="1606989"/>
                <a:chExt cx="4858846" cy="532852"/>
              </a:xfrm>
            </p:grpSpPr>
            <p:sp>
              <p:nvSpPr>
                <p:cNvPr id="12" name="文本框 11"/>
                <p:cNvSpPr txBox="1"/>
                <p:nvPr/>
              </p:nvSpPr>
              <p:spPr>
                <a:xfrm>
                  <a:off x="2405840" y="1606989"/>
                  <a:ext cx="3430747"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定期组织中心组学习</a:t>
                  </a:r>
                  <a:endParaRPr lang="zh-CN" altLang="en-US" sz="2800" b="1">
                    <a:solidFill>
                      <a:schemeClr val="accent1"/>
                    </a:solidFill>
                    <a:cs typeface="+mn-ea"/>
                    <a:sym typeface="+mn-lt"/>
                  </a:endParaRPr>
                </a:p>
              </p:txBody>
            </p:sp>
            <p:sp>
              <p:nvSpPr>
                <p:cNvPr id="18" name="文本框 27"/>
                <p:cNvSpPr txBox="1"/>
                <p:nvPr userDrawn="1"/>
              </p:nvSpPr>
              <p:spPr bwMode="auto">
                <a:xfrm>
                  <a:off x="977741" y="1616621"/>
                  <a:ext cx="938795" cy="523220"/>
                </a:xfrm>
                <a:prstGeom prst="rect">
                  <a:avLst/>
                </a:prstGeom>
                <a:noFill/>
              </p:spPr>
              <p:txBody>
                <a:bodyPr wrap="square">
                  <a:spAutoFit/>
                </a:bodyPr>
                <a:lstStyle/>
                <a:p>
                  <a:pPr algn="r" defTabSz="457200" fontAlgn="auto">
                    <a:spcBef>
                      <a:spcPct val="0"/>
                    </a:spcBef>
                    <a:spcAft>
                      <a:spcPct val="0"/>
                    </a:spcAft>
                    <a:defRPr/>
                  </a:pPr>
                  <a:r>
                    <a:rPr lang="zh-CN" altLang="en-US" sz="2800" b="1">
                      <a:solidFill>
                        <a:schemeClr val="accent1"/>
                      </a:solidFill>
                      <a:cs typeface="+mn-ea"/>
                      <a:sym typeface="+mn-lt"/>
                    </a:rPr>
                    <a:t>第一</a:t>
                  </a:r>
                  <a:endParaRPr lang="zh-CN" altLang="en-US" sz="2800" b="1">
                    <a:solidFill>
                      <a:schemeClr val="accent1"/>
                    </a:solidFill>
                    <a:cs typeface="+mn-ea"/>
                    <a:sym typeface="+mn-lt"/>
                  </a:endParaRPr>
                </a:p>
              </p:txBody>
            </p:sp>
          </p:grpSp>
          <p:sp>
            <p:nvSpPr>
              <p:cNvPr id="2" name="椭圆 1"/>
              <p:cNvSpPr/>
              <p:nvPr/>
            </p:nvSpPr>
            <p:spPr bwMode="auto">
              <a:xfrm>
                <a:off x="2162166" y="2151772"/>
                <a:ext cx="379204" cy="379204"/>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1168321" y="2003838"/>
                <a:ext cx="4858846" cy="655808"/>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29" name="组合 28"/>
            <p:cNvGrpSpPr/>
            <p:nvPr/>
          </p:nvGrpSpPr>
          <p:grpSpPr>
            <a:xfrm>
              <a:off x="863590" y="2362386"/>
              <a:ext cx="1351097" cy="760692"/>
              <a:chOff x="1354490" y="-129994"/>
              <a:chExt cx="1351097" cy="760692"/>
            </a:xfrm>
          </p:grpSpPr>
          <p:sp>
            <p:nvSpPr>
              <p:cNvPr id="27" name="矩形 26"/>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7" name="文本框 66"/>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（一）</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nodeType="afterGroup">
                            <p:stCondLst>
                              <p:cond delay="750"/>
                            </p:stCondLst>
                            <p:childTnLst>
                              <p:par>
                                <p:cTn id="9" presetID="2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750"/>
                                        <p:tgtEl>
                                          <p:spTgt spid="31"/>
                                        </p:tgtEl>
                                      </p:cBhvr>
                                    </p:animEffect>
                                  </p:childTnLst>
                                </p:cTn>
                              </p:par>
                            </p:childTnLst>
                          </p:cTn>
                        </p:par>
                        <p:par>
                          <p:cTn id="12" fill="hold" nodeType="afterGroup">
                            <p:stCondLst>
                              <p:cond delay="1500"/>
                            </p:stCondLst>
                            <p:childTnLst>
                              <p:par>
                                <p:cTn id="13" presetID="4"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750"/>
                                        <p:tgtEl>
                                          <p:spTgt spid="9"/>
                                        </p:tgtEl>
                                      </p:cBhvr>
                                    </p:animEffect>
                                  </p:childTnLst>
                                </p:cTn>
                              </p:par>
                            </p:childTnLst>
                          </p:cTn>
                        </p:par>
                        <p:par>
                          <p:cTn id="16" fill="hold" nodeType="afterGroup">
                            <p:stCondLst>
                              <p:cond delay="2250"/>
                            </p:stCondLst>
                            <p:childTnLst>
                              <p:par>
                                <p:cTn id="17" presetID="4"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750"/>
                                        <p:tgtEl>
                                          <p:spTgt spid="10"/>
                                        </p:tgtEl>
                                      </p:cBhvr>
                                    </p:animEffect>
                                  </p:childTnLst>
                                </p:cTn>
                              </p:par>
                            </p:childTnLst>
                          </p:cTn>
                        </p:par>
                        <p:par>
                          <p:cTn id="20" fill="hold" nodeType="afterGroup">
                            <p:stCondLst>
                              <p:cond delay="3000"/>
                            </p:stCondLst>
                            <p:childTnLst>
                              <p:par>
                                <p:cTn id="21" presetID="53" presetClass="entr" presetSubtype="16"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750" fill="hold"/>
                                        <p:tgtEl>
                                          <p:spTgt spid="60"/>
                                        </p:tgtEl>
                                        <p:attrNameLst>
                                          <p:attrName>ppt_w</p:attrName>
                                        </p:attrNameLst>
                                      </p:cBhvr>
                                      <p:tavLst>
                                        <p:tav tm="0">
                                          <p:val>
                                            <p:fltVal val="0"/>
                                          </p:val>
                                        </p:tav>
                                        <p:tav tm="100000">
                                          <p:val>
                                            <p:strVal val="#ppt_w"/>
                                          </p:val>
                                        </p:tav>
                                      </p:tavLst>
                                    </p:anim>
                                    <p:anim calcmode="lin" valueType="num">
                                      <p:cBhvr>
                                        <p:cTn id="24" dur="750" fill="hold"/>
                                        <p:tgtEl>
                                          <p:spTgt spid="60"/>
                                        </p:tgtEl>
                                        <p:attrNameLst>
                                          <p:attrName>ppt_h</p:attrName>
                                        </p:attrNameLst>
                                      </p:cBhvr>
                                      <p:tavLst>
                                        <p:tav tm="0">
                                          <p:val>
                                            <p:fltVal val="0"/>
                                          </p:val>
                                        </p:tav>
                                        <p:tav tm="100000">
                                          <p:val>
                                            <p:strVal val="#ppt_h"/>
                                          </p:val>
                                        </p:tav>
                                      </p:tavLst>
                                    </p:anim>
                                    <p:animEffect transition="in" filter="fade">
                                      <p:cBhvr>
                                        <p:cTn id="25" dur="750"/>
                                        <p:tgtEl>
                                          <p:spTgt spid="60"/>
                                        </p:tgtEl>
                                      </p:cBhvr>
                                    </p:animEffect>
                                  </p:childTnLst>
                                </p:cTn>
                              </p:par>
                            </p:childTnLst>
                          </p:cTn>
                        </p:par>
                        <p:par>
                          <p:cTn id="26" fill="hold" nodeType="afterGroup">
                            <p:stCondLst>
                              <p:cond delay="3750"/>
                            </p:stCondLst>
                            <p:childTnLst>
                              <p:par>
                                <p:cTn id="27" presetID="16" presetClass="entr" presetSubtype="21"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barn(inVertical)">
                                      <p:cBhvr>
                                        <p:cTn id="29" dur="750"/>
                                        <p:tgtEl>
                                          <p:spTgt spid="54"/>
                                        </p:tgtEl>
                                      </p:cBhvr>
                                    </p:animEffect>
                                  </p:childTnLst>
                                </p:cTn>
                              </p:par>
                            </p:childTnLst>
                          </p:cTn>
                        </p:par>
                        <p:par>
                          <p:cTn id="30" fill="hold" nodeType="afterGroup">
                            <p:stCondLst>
                              <p:cond delay="4500"/>
                            </p:stCondLst>
                            <p:childTnLst>
                              <p:par>
                                <p:cTn id="31" presetID="16" presetClass="entr" presetSubtype="21" fill="hold" grpId="0"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barn(inVertical)">
                                      <p:cBhvr>
                                        <p:cTn id="33"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8"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6747247" y="4493455"/>
            <a:ext cx="4066458" cy="553875"/>
            <a:chOff x="7107287" y="3241469"/>
            <a:chExt cx="4066458" cy="553875"/>
          </a:xfrm>
        </p:grpSpPr>
        <p:sp>
          <p:nvSpPr>
            <p:cNvPr id="18" name="矩形 17"/>
            <p:cNvSpPr/>
            <p:nvPr/>
          </p:nvSpPr>
          <p:spPr>
            <a:xfrm>
              <a:off x="7107287" y="3345025"/>
              <a:ext cx="2735355" cy="440024"/>
            </a:xfrm>
            <a:prstGeom prst="rect">
              <a:avLst/>
            </a:prstGeom>
          </p:spPr>
          <p:txBody>
            <a:bodyPr wrap="square" lIns="105571" tIns="52784" rIns="105571" bIns="52784">
              <a:spAutoFit/>
            </a:bodyPr>
            <a:lstStyle/>
            <a:p>
              <a:pPr defTabSz="1129030" fontAlgn="auto">
                <a:lnSpc>
                  <a:spcPts val="2600"/>
                </a:lnSpc>
                <a:spcBef>
                  <a:spcPct val="0"/>
                </a:spcBef>
                <a:spcAft>
                  <a:spcPct val="0"/>
                </a:spcAft>
                <a:buClr>
                  <a:srgbClr val="C00000"/>
                </a:buClr>
                <a:defRPr/>
              </a:pPr>
              <a:r>
                <a:rPr lang="zh-CN" altLang="en-US" sz="2800" b="1">
                  <a:solidFill>
                    <a:schemeClr val="accent1"/>
                  </a:solidFill>
                  <a:cs typeface="+mn-ea"/>
                  <a:sym typeface="+mn-lt"/>
                </a:rPr>
                <a:t>共召开党委会议</a:t>
              </a:r>
              <a:endParaRPr lang="zh-CN" altLang="en-US" sz="2800" b="1">
                <a:solidFill>
                  <a:schemeClr val="accent1"/>
                </a:solidFill>
                <a:cs typeface="+mn-ea"/>
                <a:sym typeface="+mn-lt"/>
              </a:endParaRPr>
            </a:p>
          </p:txBody>
        </p:sp>
        <p:sp>
          <p:nvSpPr>
            <p:cNvPr id="21" name="矩形 20"/>
            <p:cNvSpPr/>
            <p:nvPr/>
          </p:nvSpPr>
          <p:spPr>
            <a:xfrm>
              <a:off x="10046437" y="3241469"/>
              <a:ext cx="1127308" cy="553875"/>
            </a:xfrm>
            <a:prstGeom prst="rect">
              <a:avLst/>
            </a:prstGeom>
          </p:spPr>
          <p:txBody>
            <a:bodyPr wrap="square" lIns="121798" tIns="60899" rIns="121798" bIns="60899">
              <a:spAutoFit/>
            </a:bodyPr>
            <a:lstStyle/>
            <a:p>
              <a:pPr algn="ctr" fontAlgn="auto">
                <a:spcBef>
                  <a:spcPct val="0"/>
                </a:spcBef>
                <a:spcAft>
                  <a:spcPct val="0"/>
                </a:spcAft>
                <a:defRPr/>
              </a:pPr>
              <a:r>
                <a:rPr lang="en-US" altLang="zh-CN" sz="2800" b="1">
                  <a:solidFill>
                    <a:schemeClr val="accent1"/>
                  </a:solidFill>
                  <a:cs typeface="+mn-ea"/>
                  <a:sym typeface="+mn-lt"/>
                </a:rPr>
                <a:t>15</a:t>
              </a:r>
              <a:r>
                <a:rPr lang="zh-CN" altLang="en-US" sz="2800" b="1">
                  <a:solidFill>
                    <a:schemeClr val="accent1"/>
                  </a:solidFill>
                  <a:cs typeface="+mn-ea"/>
                  <a:sym typeface="+mn-lt"/>
                </a:rPr>
                <a:t>次</a:t>
              </a:r>
              <a:endParaRPr lang="zh-CN" altLang="en-US" sz="2800" b="1">
                <a:solidFill>
                  <a:schemeClr val="accent1"/>
                </a:solidFill>
                <a:cs typeface="+mn-ea"/>
                <a:sym typeface="+mn-lt"/>
              </a:endParaRPr>
            </a:p>
          </p:txBody>
        </p:sp>
      </p:grpSp>
      <p:grpSp>
        <p:nvGrpSpPr>
          <p:cNvPr id="4" name="组合 3"/>
          <p:cNvGrpSpPr/>
          <p:nvPr/>
        </p:nvGrpSpPr>
        <p:grpSpPr>
          <a:xfrm>
            <a:off x="6249354" y="5329058"/>
            <a:ext cx="4674556" cy="553875"/>
            <a:chOff x="6531223" y="3795344"/>
            <a:chExt cx="4674556" cy="553875"/>
          </a:xfrm>
        </p:grpSpPr>
        <p:sp>
          <p:nvSpPr>
            <p:cNvPr id="26" name="矩形 25"/>
            <p:cNvSpPr/>
            <p:nvPr/>
          </p:nvSpPr>
          <p:spPr>
            <a:xfrm>
              <a:off x="6531223" y="3898900"/>
              <a:ext cx="3587781" cy="440024"/>
            </a:xfrm>
            <a:prstGeom prst="rect">
              <a:avLst/>
            </a:prstGeom>
          </p:spPr>
          <p:txBody>
            <a:bodyPr wrap="square" lIns="105571" tIns="52784" rIns="105571" bIns="52784">
              <a:spAutoFit/>
            </a:bodyPr>
            <a:lstStyle/>
            <a:p>
              <a:pPr algn="ctr" defTabSz="1129030" fontAlgn="auto">
                <a:lnSpc>
                  <a:spcPts val="2600"/>
                </a:lnSpc>
                <a:spcBef>
                  <a:spcPct val="0"/>
                </a:spcBef>
                <a:spcAft>
                  <a:spcPct val="0"/>
                </a:spcAft>
                <a:buClr>
                  <a:srgbClr val="C00000"/>
                </a:buClr>
                <a:defRPr/>
              </a:pPr>
              <a:r>
                <a:rPr lang="zh-CN" altLang="en-US" sz="2800" b="1">
                  <a:solidFill>
                    <a:schemeClr val="accent1"/>
                  </a:solidFill>
                  <a:cs typeface="+mn-ea"/>
                  <a:sym typeface="+mn-lt"/>
                </a:rPr>
                <a:t>传达学习上级精神</a:t>
              </a:r>
              <a:endParaRPr lang="zh-CN" altLang="en-US" sz="2800" b="1">
                <a:solidFill>
                  <a:schemeClr val="accent1"/>
                </a:solidFill>
                <a:cs typeface="+mn-ea"/>
                <a:sym typeface="+mn-lt"/>
              </a:endParaRPr>
            </a:p>
          </p:txBody>
        </p:sp>
        <p:sp>
          <p:nvSpPr>
            <p:cNvPr id="29" name="矩形 28"/>
            <p:cNvSpPr/>
            <p:nvPr/>
          </p:nvSpPr>
          <p:spPr>
            <a:xfrm>
              <a:off x="10078471" y="3795344"/>
              <a:ext cx="1127308" cy="553875"/>
            </a:xfrm>
            <a:prstGeom prst="rect">
              <a:avLst/>
            </a:prstGeom>
          </p:spPr>
          <p:txBody>
            <a:bodyPr wrap="square" lIns="121798" tIns="60899" rIns="121798" bIns="60899">
              <a:spAutoFit/>
            </a:bodyPr>
            <a:lstStyle/>
            <a:p>
              <a:pPr algn="ctr" fontAlgn="auto">
                <a:spcBef>
                  <a:spcPct val="0"/>
                </a:spcBef>
                <a:spcAft>
                  <a:spcPct val="0"/>
                </a:spcAft>
                <a:defRPr/>
              </a:pPr>
              <a:r>
                <a:rPr lang="en-US" altLang="zh-CN" sz="2800" b="1">
                  <a:solidFill>
                    <a:schemeClr val="accent1"/>
                  </a:solidFill>
                  <a:cs typeface="+mn-ea"/>
                  <a:sym typeface="+mn-lt"/>
                </a:rPr>
                <a:t>33</a:t>
              </a:r>
              <a:r>
                <a:rPr lang="zh-CN" altLang="en-US" sz="2800" b="1">
                  <a:solidFill>
                    <a:schemeClr val="accent1"/>
                  </a:solidFill>
                  <a:cs typeface="+mn-ea"/>
                  <a:sym typeface="+mn-lt"/>
                </a:rPr>
                <a:t>项</a:t>
              </a:r>
              <a:endParaRPr lang="zh-CN" altLang="en-US" sz="2800" b="1">
                <a:solidFill>
                  <a:schemeClr val="accent1"/>
                </a:solidFill>
                <a:cs typeface="+mn-ea"/>
                <a:sym typeface="+mn-lt"/>
              </a:endParaRPr>
            </a:p>
          </p:txBody>
        </p:sp>
      </p:grpSp>
      <p:sp>
        <p:nvSpPr>
          <p:cNvPr id="35" name="矩形 34"/>
          <p:cNvSpPr/>
          <p:nvPr/>
        </p:nvSpPr>
        <p:spPr>
          <a:xfrm>
            <a:off x="1588259" y="3588867"/>
            <a:ext cx="4771378" cy="2151038"/>
          </a:xfrm>
          <a:prstGeom prst="rect">
            <a:avLst/>
          </a:prstGeom>
        </p:spPr>
        <p:txBody>
          <a:bodyPr wrap="square">
            <a:spAutoFit/>
          </a:bodyPr>
          <a:lstStyle/>
          <a:p>
            <a:pPr algn="ctr" fontAlgn="auto">
              <a:lnSpc>
                <a:spcPct val="250000"/>
              </a:lnSpc>
              <a:spcBef>
                <a:spcPct val="0"/>
              </a:spcBef>
              <a:spcAft>
                <a:spcPct val="0"/>
              </a:spcAft>
              <a:defRPr/>
            </a:pPr>
            <a:r>
              <a:rPr lang="zh-CN" altLang="en-US" sz="1400">
                <a:solidFill>
                  <a:srgbClr val="929090">
                    <a:lumMod val="10000"/>
                  </a:srgbClr>
                </a:solidFill>
                <a:cs typeface="+mn-ea"/>
                <a:sym typeface="+mn-lt"/>
              </a:rPr>
              <a:t>推动理论武装工作深入开展，将上级重要决策部署、文件会议内容作为党委会学习的主要内容，强化党委班子成员对政策形势把握、党的理论知识学习，不断提升党委班子理论水平和工作能力，加强领导班子思想政治建设。</a:t>
            </a:r>
            <a:endParaRPr lang="zh-CN" altLang="en-US" sz="1400">
              <a:solidFill>
                <a:srgbClr val="929090">
                  <a:lumMod val="10000"/>
                </a:srgbClr>
              </a:solidFill>
              <a:cs typeface="+mn-ea"/>
              <a:sym typeface="+mn-lt"/>
            </a:endParaRPr>
          </a:p>
        </p:txBody>
      </p:sp>
      <p:grpSp>
        <p:nvGrpSpPr>
          <p:cNvPr id="51" name="组合 50"/>
          <p:cNvGrpSpPr/>
          <p:nvPr/>
        </p:nvGrpSpPr>
        <p:grpSpPr>
          <a:xfrm>
            <a:off x="7881559" y="2551935"/>
            <a:ext cx="2160319" cy="1927652"/>
            <a:chOff x="8257087" y="3524347"/>
            <a:chExt cx="2169318" cy="1935683"/>
          </a:xfrm>
        </p:grpSpPr>
        <p:sp>
          <p:nvSpPr>
            <p:cNvPr id="52" name="五角星 29"/>
            <p:cNvSpPr/>
            <p:nvPr/>
          </p:nvSpPr>
          <p:spPr>
            <a:xfrm>
              <a:off x="8257087" y="3621287"/>
              <a:ext cx="1855681" cy="1736848"/>
            </a:xfrm>
            <a:prstGeom prst="star5">
              <a:avLst/>
            </a:prstGeom>
            <a:solidFill>
              <a:srgbClr val="FF0000"/>
            </a:solidFill>
            <a:ln>
              <a:solidFill>
                <a:srgbClr val="FF0000"/>
              </a:solidFill>
            </a:ln>
            <a:effectLst>
              <a:outerShdw blurRad="50800" dist="38100" dir="5400000" algn="t" rotWithShape="0">
                <a:prstClr val="black">
                  <a:alpha val="40000"/>
                </a:prstClr>
              </a:outerShdw>
            </a:effectLst>
            <a:scene3d>
              <a:camera prst="orthographicFront"/>
              <a:lightRig rig="threePt" dir="t"/>
            </a:scene3d>
            <a:sp3d>
              <a:bevelT w="457200" h="457200"/>
              <a:bevelB w="45720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星形: 五角 52"/>
            <p:cNvSpPr/>
            <p:nvPr/>
          </p:nvSpPr>
          <p:spPr>
            <a:xfrm>
              <a:off x="9346401" y="3524347"/>
              <a:ext cx="368595" cy="381779"/>
            </a:xfrm>
            <a:prstGeom prst="star5">
              <a:avLst/>
            </a:prstGeom>
            <a:solidFill>
              <a:srgbClr val="A1060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星形: 五角 53"/>
            <p:cNvSpPr/>
            <p:nvPr/>
          </p:nvSpPr>
          <p:spPr>
            <a:xfrm>
              <a:off x="9997213" y="3855477"/>
              <a:ext cx="368595" cy="381779"/>
            </a:xfrm>
            <a:prstGeom prst="star5">
              <a:avLst/>
            </a:prstGeom>
            <a:solidFill>
              <a:srgbClr val="A1060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星形: 五角 54"/>
            <p:cNvSpPr/>
            <p:nvPr/>
          </p:nvSpPr>
          <p:spPr>
            <a:xfrm>
              <a:off x="10057810" y="4471446"/>
              <a:ext cx="368595" cy="381779"/>
            </a:xfrm>
            <a:prstGeom prst="star5">
              <a:avLst/>
            </a:prstGeom>
            <a:solidFill>
              <a:srgbClr val="A1060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星形: 五角 55"/>
            <p:cNvSpPr/>
            <p:nvPr/>
          </p:nvSpPr>
          <p:spPr>
            <a:xfrm>
              <a:off x="9786503" y="5078251"/>
              <a:ext cx="368595" cy="381779"/>
            </a:xfrm>
            <a:prstGeom prst="star5">
              <a:avLst/>
            </a:prstGeom>
            <a:solidFill>
              <a:srgbClr val="A1060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08014" y="2566741"/>
            <a:ext cx="6172329" cy="760692"/>
            <a:chOff x="1208014" y="2566741"/>
            <a:chExt cx="6172329" cy="760692"/>
          </a:xfrm>
        </p:grpSpPr>
        <p:grpSp>
          <p:nvGrpSpPr>
            <p:cNvPr id="2" name="组合 1"/>
            <p:cNvGrpSpPr/>
            <p:nvPr/>
          </p:nvGrpSpPr>
          <p:grpSpPr>
            <a:xfrm>
              <a:off x="2515142" y="2619183"/>
              <a:ext cx="4865201" cy="655808"/>
              <a:chOff x="1522471" y="1452910"/>
              <a:chExt cx="4865201" cy="655808"/>
            </a:xfrm>
          </p:grpSpPr>
          <p:sp>
            <p:nvSpPr>
              <p:cNvPr id="8" name="文本框 7"/>
              <p:cNvSpPr txBox="1"/>
              <p:nvPr/>
            </p:nvSpPr>
            <p:spPr>
              <a:xfrm>
                <a:off x="2956925" y="1508206"/>
                <a:ext cx="3430747" cy="523220"/>
              </a:xfrm>
              <a:prstGeom prst="rect">
                <a:avLst/>
              </a:prstGeom>
              <a:noFill/>
            </p:spPr>
            <p:txBody>
              <a:bodyPr wrap="none" rtlCol="0">
                <a:spAutoFit/>
              </a:bodyPr>
              <a:lstStyle/>
              <a:p>
                <a:pPr fontAlgn="auto">
                  <a:spcBef>
                    <a:spcPct val="0"/>
                  </a:spcBef>
                  <a:spcAft>
                    <a:spcPct val="0"/>
                  </a:spcAft>
                  <a:defRPr/>
                </a:pPr>
                <a:r>
                  <a:rPr lang="zh-CN" altLang="en-US" sz="2800" b="1">
                    <a:solidFill>
                      <a:schemeClr val="accent1"/>
                    </a:solidFill>
                    <a:cs typeface="+mn-ea"/>
                    <a:sym typeface="+mn-lt"/>
                  </a:rPr>
                  <a:t>坚持党委会学习制度</a:t>
                </a:r>
                <a:endParaRPr lang="zh-CN" altLang="en-US" sz="2800" b="1">
                  <a:solidFill>
                    <a:schemeClr val="accent1"/>
                  </a:solidFill>
                  <a:cs typeface="+mn-ea"/>
                  <a:sym typeface="+mn-lt"/>
                </a:endParaRPr>
              </a:p>
            </p:txBody>
          </p:sp>
          <p:grpSp>
            <p:nvGrpSpPr>
              <p:cNvPr id="45" name="组合 44"/>
              <p:cNvGrpSpPr/>
              <p:nvPr/>
            </p:nvGrpSpPr>
            <p:grpSpPr>
              <a:xfrm>
                <a:off x="1522471" y="1452910"/>
                <a:ext cx="4858846" cy="655808"/>
                <a:chOff x="1168321" y="2003838"/>
                <a:chExt cx="4858846" cy="655808"/>
              </a:xfrm>
            </p:grpSpPr>
            <p:sp>
              <p:nvSpPr>
                <p:cNvPr id="50" name="文本框 27"/>
                <p:cNvSpPr txBox="1"/>
                <p:nvPr userDrawn="1"/>
              </p:nvSpPr>
              <p:spPr bwMode="auto">
                <a:xfrm>
                  <a:off x="1168321" y="2079764"/>
                  <a:ext cx="938795" cy="523220"/>
                </a:xfrm>
                <a:prstGeom prst="rect">
                  <a:avLst/>
                </a:prstGeom>
                <a:noFill/>
              </p:spPr>
              <p:txBody>
                <a:bodyPr wrap="square">
                  <a:spAutoFit/>
                </a:bodyPr>
                <a:lstStyle/>
                <a:p>
                  <a:pPr algn="r" defTabSz="457200" fontAlgn="auto">
                    <a:spcBef>
                      <a:spcPct val="0"/>
                    </a:spcBef>
                    <a:spcAft>
                      <a:spcPct val="0"/>
                    </a:spcAft>
                    <a:defRPr/>
                  </a:pPr>
                  <a:r>
                    <a:rPr lang="zh-CN" altLang="en-US" sz="2800" b="1">
                      <a:solidFill>
                        <a:schemeClr val="accent1"/>
                      </a:solidFill>
                      <a:cs typeface="+mn-ea"/>
                      <a:sym typeface="+mn-lt"/>
                    </a:rPr>
                    <a:t>第二</a:t>
                  </a:r>
                  <a:endParaRPr lang="zh-CN" altLang="en-US" sz="2800" b="1">
                    <a:solidFill>
                      <a:schemeClr val="accent1"/>
                    </a:solidFill>
                    <a:cs typeface="+mn-ea"/>
                    <a:sym typeface="+mn-lt"/>
                  </a:endParaRPr>
                </a:p>
              </p:txBody>
            </p:sp>
            <p:sp>
              <p:nvSpPr>
                <p:cNvPr id="47" name="椭圆 46"/>
                <p:cNvSpPr/>
                <p:nvPr/>
              </p:nvSpPr>
              <p:spPr bwMode="auto">
                <a:xfrm>
                  <a:off x="2162166" y="2151772"/>
                  <a:ext cx="379204" cy="379204"/>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8" name="矩形 47"/>
                <p:cNvSpPr/>
                <p:nvPr/>
              </p:nvSpPr>
              <p:spPr bwMode="auto">
                <a:xfrm>
                  <a:off x="1168321" y="2003838"/>
                  <a:ext cx="4858846" cy="655808"/>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grpSp>
          <p:nvGrpSpPr>
            <p:cNvPr id="57" name="组合 56"/>
            <p:cNvGrpSpPr/>
            <p:nvPr/>
          </p:nvGrpSpPr>
          <p:grpSpPr>
            <a:xfrm>
              <a:off x="1208014" y="2566741"/>
              <a:ext cx="1351097" cy="760692"/>
              <a:chOff x="1354490" y="-129994"/>
              <a:chExt cx="1351097" cy="760692"/>
            </a:xfrm>
          </p:grpSpPr>
          <p:sp>
            <p:nvSpPr>
              <p:cNvPr id="58" name="矩形 57"/>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9" name="文本框 58"/>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（一）</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in)">
                                      <p:cBhvr>
                                        <p:cTn id="7" dur="750"/>
                                        <p:tgtEl>
                                          <p:spTgt spid="35"/>
                                        </p:tgtEl>
                                      </p:cBhvr>
                                    </p:animEffect>
                                  </p:childTnLst>
                                </p:cTn>
                              </p:par>
                            </p:childTnLst>
                          </p:cTn>
                        </p:par>
                        <p:par>
                          <p:cTn id="8" fill="hold" nodeType="afterGroup">
                            <p:stCondLst>
                              <p:cond delay="75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750"/>
                                        <p:tgtEl>
                                          <p:spTgt spid="5"/>
                                        </p:tgtEl>
                                      </p:cBhvr>
                                    </p:animEffect>
                                  </p:childTnLst>
                                </p:cTn>
                              </p:par>
                            </p:childTnLst>
                          </p:cTn>
                        </p:par>
                        <p:par>
                          <p:cTn id="12" fill="hold" nodeType="afterGroup">
                            <p:stCondLst>
                              <p:cond delay="15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750" fill="hold"/>
                                        <p:tgtEl>
                                          <p:spTgt spid="51"/>
                                        </p:tgtEl>
                                        <p:attrNameLst>
                                          <p:attrName>ppt_w</p:attrName>
                                        </p:attrNameLst>
                                      </p:cBhvr>
                                      <p:tavLst>
                                        <p:tav tm="0">
                                          <p:val>
                                            <p:fltVal val="0"/>
                                          </p:val>
                                        </p:tav>
                                        <p:tav tm="100000">
                                          <p:val>
                                            <p:strVal val="#ppt_w"/>
                                          </p:val>
                                        </p:tav>
                                      </p:tavLst>
                                    </p:anim>
                                    <p:anim calcmode="lin" valueType="num">
                                      <p:cBhvr>
                                        <p:cTn id="16" dur="750" fill="hold"/>
                                        <p:tgtEl>
                                          <p:spTgt spid="51"/>
                                        </p:tgtEl>
                                        <p:attrNameLst>
                                          <p:attrName>ppt_h</p:attrName>
                                        </p:attrNameLst>
                                      </p:cBhvr>
                                      <p:tavLst>
                                        <p:tav tm="0">
                                          <p:val>
                                            <p:fltVal val="0"/>
                                          </p:val>
                                        </p:tav>
                                        <p:tav tm="100000">
                                          <p:val>
                                            <p:strVal val="#ppt_h"/>
                                          </p:val>
                                        </p:tav>
                                      </p:tavLst>
                                    </p:anim>
                                    <p:anim calcmode="lin" valueType="num">
                                      <p:cBhvr>
                                        <p:cTn id="17" dur="750" fill="hold"/>
                                        <p:tgtEl>
                                          <p:spTgt spid="51"/>
                                        </p:tgtEl>
                                        <p:attrNameLst>
                                          <p:attrName>style.rotation</p:attrName>
                                        </p:attrNameLst>
                                      </p:cBhvr>
                                      <p:tavLst>
                                        <p:tav tm="0">
                                          <p:val>
                                            <p:fltVal val="90"/>
                                          </p:val>
                                        </p:tav>
                                        <p:tav tm="100000">
                                          <p:val>
                                            <p:fltVal val="0"/>
                                          </p:val>
                                        </p:tav>
                                      </p:tavLst>
                                    </p:anim>
                                    <p:animEffect transition="in" filter="fade">
                                      <p:cBhvr>
                                        <p:cTn id="18" dur="750"/>
                                        <p:tgtEl>
                                          <p:spTgt spid="51"/>
                                        </p:tgtEl>
                                      </p:cBhvr>
                                    </p:animEffect>
                                  </p:childTnLst>
                                </p:cTn>
                              </p:par>
                            </p:childTnLst>
                          </p:cTn>
                        </p:par>
                        <p:par>
                          <p:cTn id="19" fill="hold" nodeType="afterGroup">
                            <p:stCondLst>
                              <p:cond delay="2250"/>
                            </p:stCondLst>
                            <p:childTnLst>
                              <p:par>
                                <p:cTn id="20" presetID="16" presetClass="entr" presetSubtype="37"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Vertical)">
                                      <p:cBhvr>
                                        <p:cTn id="22" dur="750"/>
                                        <p:tgtEl>
                                          <p:spTgt spid="3"/>
                                        </p:tgtEl>
                                      </p:cBhvr>
                                    </p:animEffect>
                                  </p:childTnLst>
                                </p:cTn>
                              </p:par>
                            </p:childTnLst>
                          </p:cTn>
                        </p:par>
                        <p:par>
                          <p:cTn id="23" fill="hold" nodeType="afterGroup">
                            <p:stCondLst>
                              <p:cond delay="3000"/>
                            </p:stCondLst>
                            <p:childTnLst>
                              <p:par>
                                <p:cTn id="24" presetID="16" presetClass="entr" presetSubtype="37"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outVertical)">
                                      <p:cBhvr>
                                        <p:cTn id="26"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5" name="表格 5"/>
          <p:cNvGraphicFramePr>
            <a:graphicFrameLocks noGrp="1"/>
          </p:cNvGraphicFramePr>
          <p:nvPr/>
        </p:nvGraphicFramePr>
        <p:xfrm>
          <a:off x="4531724" y="2115145"/>
          <a:ext cx="6539536" cy="3450301"/>
        </p:xfrm>
        <a:graphic>
          <a:graphicData uri="http://schemas.openxmlformats.org/drawingml/2006/table">
            <a:tbl>
              <a:tblPr firstRow="1" bandRow="1">
                <a:tableStyleId>{5C22544A-7EE6-4342-B048-85BDC9FD1C3A}</a:tableStyleId>
              </a:tblPr>
              <a:tblGrid>
                <a:gridCol w="2592288"/>
                <a:gridCol w="3947248"/>
              </a:tblGrid>
              <a:tr h="567611">
                <a:tc gridSpan="2">
                  <a:txBody>
                    <a:bodyPr vert="horz" wrap="square"/>
                    <a:lstStyle/>
                    <a:p>
                      <a:endParaRPr lang="zh-CN" altLang="en-US"/>
                    </a:p>
                  </a:txBody>
                  <a:tcPr/>
                </a:tc>
                <a:tc hMerge="1">
                  <a:txBody>
                    <a:bodyPr vert="horz" wrap="square"/>
                    <a:lstStyle/>
                    <a:p/>
                  </a:txBody>
                  <a:tcPr/>
                </a:tc>
              </a:tr>
              <a:tr h="576538">
                <a:tc>
                  <a:txBody>
                    <a:bodyPr vert="horz" wrap="square"/>
                    <a:lstStyle/>
                    <a:p>
                      <a:endParaRPr lang="zh-CN" altLang="en-US"/>
                    </a:p>
                  </a:txBody>
                  <a:tcPr/>
                </a:tc>
                <a:tc>
                  <a:txBody>
                    <a:bodyPr vert="horz" wrap="square"/>
                    <a:lstStyle/>
                    <a:p>
                      <a:endParaRPr lang="zh-CN" altLang="en-US"/>
                    </a:p>
                  </a:txBody>
                  <a:tcPr/>
                </a:tc>
              </a:tr>
              <a:tr h="576538">
                <a:tc>
                  <a:txBody>
                    <a:bodyPr vert="horz" wrap="square"/>
                    <a:lstStyle/>
                    <a:p>
                      <a:endParaRPr lang="zh-CN" altLang="en-US"/>
                    </a:p>
                  </a:txBody>
                  <a:tcPr/>
                </a:tc>
                <a:tc>
                  <a:txBody>
                    <a:bodyPr vert="horz" wrap="square"/>
                    <a:lstStyle/>
                    <a:p>
                      <a:endParaRPr lang="zh-CN" altLang="en-US"/>
                    </a:p>
                  </a:txBody>
                  <a:tcPr/>
                </a:tc>
              </a:tr>
              <a:tr h="576538">
                <a:tc>
                  <a:txBody>
                    <a:bodyPr vert="horz" wrap="square"/>
                    <a:lstStyle/>
                    <a:p>
                      <a:endParaRPr lang="zh-CN" altLang="en-US"/>
                    </a:p>
                  </a:txBody>
                  <a:tcPr/>
                </a:tc>
                <a:tc>
                  <a:txBody>
                    <a:bodyPr vert="horz" wrap="square"/>
                    <a:lstStyle/>
                    <a:p>
                      <a:endParaRPr lang="zh-CN" altLang="en-US"/>
                    </a:p>
                  </a:txBody>
                  <a:tcPr/>
                </a:tc>
              </a:tr>
              <a:tr h="576538">
                <a:tc rowSpan="2">
                  <a:txBody>
                    <a:bodyPr vert="horz" wrap="square"/>
                    <a:lstStyle/>
                    <a:p>
                      <a:endParaRPr lang="zh-CN" altLang="en-US"/>
                    </a:p>
                  </a:txBody>
                  <a:tcPr/>
                </a:tc>
                <a:tc>
                  <a:txBody>
                    <a:bodyPr vert="horz" wrap="square"/>
                    <a:lstStyle/>
                    <a:p>
                      <a:endParaRPr lang="zh-CN" altLang="en-US"/>
                    </a:p>
                  </a:txBody>
                  <a:tcPr/>
                </a:tc>
              </a:tr>
              <a:tr h="576538">
                <a:tc vMerge="1">
                  <a:txBody>
                    <a:bodyPr vert="horz" wrap="square"/>
                    <a:lstStyle/>
                    <a:p/>
                  </a:txBody>
                  <a:tcPr/>
                </a:tc>
                <a:tc>
                  <a:txBody>
                    <a:bodyPr vert="horz" wrap="square"/>
                    <a:lstStyle/>
                    <a:p>
                      <a:endParaRPr lang="zh-CN" altLang="en-US"/>
                    </a:p>
                  </a:txBody>
                  <a:tcPr/>
                </a:tc>
              </a:tr>
            </a:tbl>
          </a:graphicData>
        </a:graphic>
      </p:graphicFrame>
      <p:grpSp>
        <p:nvGrpSpPr>
          <p:cNvPr id="17" name="组合 16"/>
          <p:cNvGrpSpPr/>
          <p:nvPr/>
        </p:nvGrpSpPr>
        <p:grpSpPr>
          <a:xfrm>
            <a:off x="5263484" y="2104890"/>
            <a:ext cx="5854964" cy="3305098"/>
            <a:chOff x="4255372" y="2974388"/>
            <a:chExt cx="5854964" cy="3305098"/>
          </a:xfrm>
        </p:grpSpPr>
        <p:sp>
          <p:nvSpPr>
            <p:cNvPr id="147" name="文本框 8"/>
            <p:cNvSpPr txBox="1">
              <a:spLocks noChangeArrowheads="1"/>
            </p:cNvSpPr>
            <p:nvPr/>
          </p:nvSpPr>
          <p:spPr bwMode="auto">
            <a:xfrm>
              <a:off x="4633968" y="2974388"/>
              <a:ext cx="4760628" cy="55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auto">
                <a:spcBef>
                  <a:spcPct val="0"/>
                </a:spcBef>
                <a:spcAft>
                  <a:spcPct val="0"/>
                </a:spcAft>
                <a:defRPr/>
              </a:pPr>
              <a:r>
                <a:rPr lang="zh-CN" altLang="en-US" sz="2800" b="1">
                  <a:solidFill>
                    <a:schemeClr val="accent3"/>
                  </a:solidFill>
                  <a:cs typeface="+mn-ea"/>
                  <a:sym typeface="+mn-lt"/>
                </a:rPr>
                <a:t>党支部学习不走过场重实效</a:t>
              </a:r>
              <a:endParaRPr lang="zh-CN" altLang="en-US" sz="2800" b="1">
                <a:solidFill>
                  <a:schemeClr val="accent3"/>
                </a:solidFill>
                <a:cs typeface="+mn-ea"/>
                <a:sym typeface="+mn-lt"/>
              </a:endParaRPr>
            </a:p>
          </p:txBody>
        </p:sp>
        <p:grpSp>
          <p:nvGrpSpPr>
            <p:cNvPr id="16" name="组合 15"/>
            <p:cNvGrpSpPr/>
            <p:nvPr/>
          </p:nvGrpSpPr>
          <p:grpSpPr>
            <a:xfrm>
              <a:off x="4255372" y="3703250"/>
              <a:ext cx="1750643" cy="2576236"/>
              <a:chOff x="4412294" y="3720668"/>
              <a:chExt cx="1750643" cy="2576236"/>
            </a:xfrm>
          </p:grpSpPr>
          <p:sp>
            <p:nvSpPr>
              <p:cNvPr id="174" name="文本框 8"/>
              <p:cNvSpPr txBox="1"/>
              <p:nvPr/>
            </p:nvSpPr>
            <p:spPr>
              <a:xfrm>
                <a:off x="4412294" y="3720668"/>
                <a:ext cx="1394493" cy="430839"/>
              </a:xfrm>
              <a:prstGeom prst="rect">
                <a:avLst/>
              </a:prstGeom>
              <a:noFill/>
            </p:spPr>
            <p:txBody>
              <a:bodyPr wrap="square" lIns="121873" tIns="60936" rIns="121873" bIns="60936">
                <a:spAutoFit/>
              </a:bodyPr>
              <a:lstStyle/>
              <a:p>
                <a:pPr fontAlgn="auto">
                  <a:spcBef>
                    <a:spcPct val="0"/>
                  </a:spcBef>
                  <a:spcAft>
                    <a:spcPct val="0"/>
                  </a:spcAft>
                  <a:defRPr/>
                </a:pPr>
                <a:r>
                  <a:rPr lang="zh-CN" altLang="en-US" sz="2000" b="1">
                    <a:cs typeface="+mn-ea"/>
                    <a:sym typeface="+mn-lt"/>
                  </a:rPr>
                  <a:t>三会一课</a:t>
                </a:r>
                <a:endParaRPr lang="zh-CN" altLang="en-US" sz="2000" b="1">
                  <a:cs typeface="+mn-ea"/>
                  <a:sym typeface="+mn-lt"/>
                </a:endParaRPr>
              </a:p>
            </p:txBody>
          </p:sp>
          <p:sp>
            <p:nvSpPr>
              <p:cNvPr id="177" name="文本框 8"/>
              <p:cNvSpPr txBox="1"/>
              <p:nvPr/>
            </p:nvSpPr>
            <p:spPr>
              <a:xfrm>
                <a:off x="4447402" y="4253530"/>
                <a:ext cx="1394493" cy="430839"/>
              </a:xfrm>
              <a:prstGeom prst="rect">
                <a:avLst/>
              </a:prstGeom>
              <a:noFill/>
            </p:spPr>
            <p:txBody>
              <a:bodyPr wrap="square" lIns="121873" tIns="60936" rIns="121873" bIns="60936">
                <a:spAutoFit/>
              </a:bodyPr>
              <a:lstStyle/>
              <a:p>
                <a:pPr fontAlgn="auto">
                  <a:spcBef>
                    <a:spcPct val="0"/>
                  </a:spcBef>
                  <a:spcAft>
                    <a:spcPct val="0"/>
                  </a:spcAft>
                  <a:defRPr/>
                </a:pPr>
                <a:r>
                  <a:rPr lang="zh-CN" altLang="en-US" sz="2000" b="1">
                    <a:cs typeface="+mn-ea"/>
                    <a:sym typeface="+mn-lt"/>
                  </a:rPr>
                  <a:t>主题党日</a:t>
                </a:r>
                <a:endParaRPr lang="zh-CN" altLang="en-US" sz="2000" b="1">
                  <a:cs typeface="+mn-ea"/>
                  <a:sym typeface="+mn-lt"/>
                </a:endParaRPr>
              </a:p>
            </p:txBody>
          </p:sp>
          <p:sp>
            <p:nvSpPr>
              <p:cNvPr id="180" name="文本框 8"/>
              <p:cNvSpPr txBox="1"/>
              <p:nvPr/>
            </p:nvSpPr>
            <p:spPr>
              <a:xfrm>
                <a:off x="4424928" y="4870658"/>
                <a:ext cx="1394493" cy="430839"/>
              </a:xfrm>
              <a:prstGeom prst="rect">
                <a:avLst/>
              </a:prstGeom>
              <a:noFill/>
            </p:spPr>
            <p:txBody>
              <a:bodyPr wrap="square" lIns="121873" tIns="60936" rIns="121873" bIns="60936">
                <a:spAutoFit/>
              </a:bodyPr>
              <a:lstStyle/>
              <a:p>
                <a:pPr fontAlgn="auto">
                  <a:spcBef>
                    <a:spcPct val="0"/>
                  </a:spcBef>
                  <a:spcAft>
                    <a:spcPct val="0"/>
                  </a:spcAft>
                  <a:defRPr/>
                </a:pPr>
                <a:r>
                  <a:rPr lang="zh-CN" altLang="en-US" sz="2000" b="1">
                    <a:cs typeface="+mn-ea"/>
                    <a:sym typeface="+mn-lt"/>
                  </a:rPr>
                  <a:t>组织生活</a:t>
                </a:r>
                <a:endParaRPr lang="zh-CN" altLang="en-US" sz="2000" b="1">
                  <a:cs typeface="+mn-ea"/>
                  <a:sym typeface="+mn-lt"/>
                </a:endParaRPr>
              </a:p>
            </p:txBody>
          </p:sp>
          <p:sp>
            <p:nvSpPr>
              <p:cNvPr id="183" name="文本框 8"/>
              <p:cNvSpPr txBox="1"/>
              <p:nvPr/>
            </p:nvSpPr>
            <p:spPr>
              <a:xfrm>
                <a:off x="4447402" y="5558289"/>
                <a:ext cx="1715535" cy="738615"/>
              </a:xfrm>
              <a:prstGeom prst="rect">
                <a:avLst/>
              </a:prstGeom>
              <a:noFill/>
            </p:spPr>
            <p:txBody>
              <a:bodyPr wrap="square" lIns="121873" tIns="60936" rIns="121873" bIns="60936">
                <a:spAutoFit/>
              </a:bodyPr>
              <a:lstStyle/>
              <a:p>
                <a:pPr fontAlgn="auto">
                  <a:spcBef>
                    <a:spcPct val="0"/>
                  </a:spcBef>
                  <a:spcAft>
                    <a:spcPct val="0"/>
                  </a:spcAft>
                  <a:defRPr/>
                </a:pPr>
                <a:r>
                  <a:rPr lang="zh-CN" altLang="en-US" sz="2000" b="1">
                    <a:cs typeface="+mn-ea"/>
                    <a:sym typeface="+mn-lt"/>
                  </a:rPr>
                  <a:t>不忘初心 </a:t>
                </a:r>
                <a:endParaRPr lang="en-US" altLang="zh-CN" sz="2000" b="1">
                  <a:cs typeface="+mn-ea"/>
                  <a:sym typeface="+mn-lt"/>
                </a:endParaRPr>
              </a:p>
              <a:p>
                <a:pPr fontAlgn="auto">
                  <a:spcBef>
                    <a:spcPct val="0"/>
                  </a:spcBef>
                  <a:spcAft>
                    <a:spcPct val="0"/>
                  </a:spcAft>
                  <a:defRPr/>
                </a:pPr>
                <a:r>
                  <a:rPr lang="zh-CN" altLang="en-US" sz="2000" b="1">
                    <a:cs typeface="+mn-ea"/>
                    <a:sym typeface="+mn-lt"/>
                  </a:rPr>
                  <a:t>牢记使命</a:t>
                </a:r>
                <a:endParaRPr lang="zh-CN" altLang="en-US" sz="2000" b="1">
                  <a:cs typeface="+mn-ea"/>
                  <a:sym typeface="+mn-lt"/>
                </a:endParaRPr>
              </a:p>
            </p:txBody>
          </p:sp>
        </p:grpSp>
        <p:grpSp>
          <p:nvGrpSpPr>
            <p:cNvPr id="6" name="组合 5"/>
            <p:cNvGrpSpPr/>
            <p:nvPr/>
          </p:nvGrpSpPr>
          <p:grpSpPr>
            <a:xfrm>
              <a:off x="6027167" y="3650426"/>
              <a:ext cx="4083169" cy="2589371"/>
              <a:chOff x="6027167" y="3650426"/>
              <a:chExt cx="4083169" cy="2589371"/>
            </a:xfrm>
          </p:grpSpPr>
          <p:sp>
            <p:nvSpPr>
              <p:cNvPr id="211" name="矩形 210"/>
              <p:cNvSpPr/>
              <p:nvPr/>
            </p:nvSpPr>
            <p:spPr>
              <a:xfrm>
                <a:off x="6448617" y="3650426"/>
                <a:ext cx="2441694" cy="338554"/>
              </a:xfrm>
              <a:prstGeom prst="rect">
                <a:avLst/>
              </a:prstGeom>
            </p:spPr>
            <p:txBody>
              <a:bodyPr wrap="none">
                <a:spAutoFit/>
              </a:bodyPr>
              <a:lstStyle/>
              <a:p>
                <a:pPr fontAlgn="auto">
                  <a:spcBef>
                    <a:spcPct val="0"/>
                  </a:spcBef>
                  <a:spcAft>
                    <a:spcPct val="0"/>
                  </a:spcAft>
                  <a:defRPr/>
                </a:pPr>
                <a:r>
                  <a:rPr lang="zh-CN" altLang="en-US" sz="1600">
                    <a:cs typeface="+mn-ea"/>
                    <a:sym typeface="+mn-lt"/>
                  </a:rPr>
                  <a:t>支委集中学习研讨</a:t>
                </a:r>
                <a:r>
                  <a:rPr lang="en-US" altLang="zh-CN" sz="1600">
                    <a:cs typeface="+mn-ea"/>
                    <a:sym typeface="+mn-lt"/>
                  </a:rPr>
                  <a:t>××</a:t>
                </a:r>
                <a:r>
                  <a:rPr lang="zh-CN" altLang="en-US" sz="1600">
                    <a:cs typeface="+mn-ea"/>
                    <a:sym typeface="+mn-lt"/>
                  </a:rPr>
                  <a:t>次</a:t>
                </a:r>
                <a:endParaRPr lang="zh-CN" altLang="en-US" sz="1600">
                  <a:cs typeface="+mn-ea"/>
                  <a:sym typeface="+mn-lt"/>
                </a:endParaRPr>
              </a:p>
            </p:txBody>
          </p:sp>
          <p:sp>
            <p:nvSpPr>
              <p:cNvPr id="215" name="矩形 214"/>
              <p:cNvSpPr/>
              <p:nvPr/>
            </p:nvSpPr>
            <p:spPr>
              <a:xfrm>
                <a:off x="6469485" y="4100589"/>
                <a:ext cx="2441694" cy="338554"/>
              </a:xfrm>
              <a:prstGeom prst="rect">
                <a:avLst/>
              </a:prstGeom>
            </p:spPr>
            <p:txBody>
              <a:bodyPr wrap="none">
                <a:spAutoFit/>
              </a:bodyPr>
              <a:lstStyle/>
              <a:p>
                <a:pPr fontAlgn="auto">
                  <a:spcBef>
                    <a:spcPct val="0"/>
                  </a:spcBef>
                  <a:spcAft>
                    <a:spcPct val="0"/>
                  </a:spcAft>
                  <a:defRPr/>
                </a:pPr>
                <a:r>
                  <a:rPr lang="zh-CN" altLang="en-US" sz="1600">
                    <a:cs typeface="+mn-ea"/>
                    <a:sym typeface="+mn-lt"/>
                  </a:rPr>
                  <a:t>开展主题党日活动</a:t>
                </a:r>
                <a:r>
                  <a:rPr lang="en-US" altLang="zh-CN" sz="1600">
                    <a:cs typeface="+mn-ea"/>
                    <a:sym typeface="+mn-lt"/>
                  </a:rPr>
                  <a:t>××</a:t>
                </a:r>
                <a:r>
                  <a:rPr lang="zh-CN" altLang="en-US" sz="1600">
                    <a:cs typeface="+mn-ea"/>
                    <a:sym typeface="+mn-lt"/>
                  </a:rPr>
                  <a:t>次</a:t>
                </a:r>
                <a:endParaRPr lang="zh-CN" altLang="en-US" sz="1600">
                  <a:cs typeface="+mn-ea"/>
                  <a:sym typeface="+mn-lt"/>
                </a:endParaRPr>
              </a:p>
            </p:txBody>
          </p:sp>
          <p:sp>
            <p:nvSpPr>
              <p:cNvPr id="219" name="矩形 218"/>
              <p:cNvSpPr/>
              <p:nvPr/>
            </p:nvSpPr>
            <p:spPr>
              <a:xfrm>
                <a:off x="6657220" y="4658413"/>
                <a:ext cx="2441694" cy="338554"/>
              </a:xfrm>
              <a:prstGeom prst="rect">
                <a:avLst/>
              </a:prstGeom>
            </p:spPr>
            <p:txBody>
              <a:bodyPr wrap="none">
                <a:spAutoFit/>
              </a:bodyPr>
              <a:lstStyle/>
              <a:p>
                <a:pPr fontAlgn="auto">
                  <a:spcBef>
                    <a:spcPct val="0"/>
                  </a:spcBef>
                  <a:spcAft>
                    <a:spcPct val="0"/>
                  </a:spcAft>
                  <a:defRPr/>
                </a:pPr>
                <a:r>
                  <a:rPr lang="zh-CN" altLang="en-US" sz="1600">
                    <a:cs typeface="+mn-ea"/>
                    <a:sym typeface="+mn-lt"/>
                  </a:rPr>
                  <a:t>党组织书记上党课</a:t>
                </a:r>
                <a:r>
                  <a:rPr lang="en-US" altLang="zh-CN" sz="1600">
                    <a:cs typeface="+mn-ea"/>
                    <a:sym typeface="+mn-lt"/>
                  </a:rPr>
                  <a:t>××</a:t>
                </a:r>
                <a:r>
                  <a:rPr lang="zh-CN" altLang="en-US" sz="1600">
                    <a:cs typeface="+mn-ea"/>
                    <a:sym typeface="+mn-lt"/>
                  </a:rPr>
                  <a:t>次</a:t>
                </a:r>
                <a:endParaRPr lang="zh-CN" altLang="en-US" sz="1600">
                  <a:cs typeface="+mn-ea"/>
                  <a:sym typeface="+mn-lt"/>
                </a:endParaRPr>
              </a:p>
            </p:txBody>
          </p:sp>
          <p:sp>
            <p:nvSpPr>
              <p:cNvPr id="223" name="矩形 222"/>
              <p:cNvSpPr/>
              <p:nvPr/>
            </p:nvSpPr>
            <p:spPr>
              <a:xfrm>
                <a:off x="6027167" y="4968056"/>
                <a:ext cx="4083169" cy="338554"/>
              </a:xfrm>
              <a:prstGeom prst="rect">
                <a:avLst/>
              </a:prstGeom>
            </p:spPr>
            <p:txBody>
              <a:bodyPr wrap="none">
                <a:spAutoFit/>
              </a:bodyPr>
              <a:lstStyle/>
              <a:p>
                <a:pPr fontAlgn="auto">
                  <a:spcBef>
                    <a:spcPct val="0"/>
                  </a:spcBef>
                  <a:spcAft>
                    <a:spcPct val="0"/>
                  </a:spcAft>
                  <a:defRPr/>
                </a:pPr>
                <a:r>
                  <a:rPr lang="zh-CN" altLang="en-US" sz="1600">
                    <a:cs typeface="+mn-ea"/>
                    <a:sym typeface="+mn-lt"/>
                  </a:rPr>
                  <a:t>巩固开展“不忘初心、牢记使命”主题教育</a:t>
                </a:r>
                <a:endParaRPr lang="zh-CN" altLang="en-US" sz="1600">
                  <a:cs typeface="+mn-ea"/>
                  <a:sym typeface="+mn-lt"/>
                </a:endParaRPr>
              </a:p>
            </p:txBody>
          </p:sp>
          <p:sp>
            <p:nvSpPr>
              <p:cNvPr id="227" name="矩形 226"/>
              <p:cNvSpPr/>
              <p:nvPr/>
            </p:nvSpPr>
            <p:spPr>
              <a:xfrm>
                <a:off x="6179987" y="5451078"/>
                <a:ext cx="3672800" cy="338554"/>
              </a:xfrm>
              <a:prstGeom prst="rect">
                <a:avLst/>
              </a:prstGeom>
            </p:spPr>
            <p:txBody>
              <a:bodyPr wrap="none">
                <a:spAutoFit/>
              </a:bodyPr>
              <a:lstStyle/>
              <a:p>
                <a:pPr fontAlgn="auto">
                  <a:spcBef>
                    <a:spcPct val="0"/>
                  </a:spcBef>
                  <a:spcAft>
                    <a:spcPct val="0"/>
                  </a:spcAft>
                  <a:defRPr/>
                </a:pPr>
                <a:r>
                  <a:rPr lang="zh-CN" altLang="en-US" sz="1600">
                    <a:cs typeface="+mn-ea"/>
                    <a:sym typeface="+mn-lt"/>
                  </a:rPr>
                  <a:t>开展革命传统教育</a:t>
                </a:r>
                <a:r>
                  <a:rPr lang="en-US" altLang="zh-CN" sz="1600">
                    <a:cs typeface="+mn-ea"/>
                    <a:sym typeface="+mn-lt"/>
                  </a:rPr>
                  <a:t>××</a:t>
                </a:r>
                <a:r>
                  <a:rPr lang="zh-CN" altLang="en-US" sz="1600">
                    <a:cs typeface="+mn-ea"/>
                    <a:sym typeface="+mn-lt"/>
                  </a:rPr>
                  <a:t>次</a:t>
                </a:r>
                <a:r>
                  <a:rPr lang="en-US" altLang="zh-CN" sz="1600">
                    <a:cs typeface="+mn-ea"/>
                    <a:sym typeface="+mn-lt"/>
                  </a:rPr>
                  <a:t>××</a:t>
                </a:r>
                <a:r>
                  <a:rPr lang="zh-CN" altLang="en-US" sz="1600">
                    <a:cs typeface="+mn-ea"/>
                    <a:sym typeface="+mn-lt"/>
                  </a:rPr>
                  <a:t>余人参加</a:t>
                </a:r>
                <a:endParaRPr lang="zh-CN" altLang="en-US" sz="1600">
                  <a:cs typeface="+mn-ea"/>
                  <a:sym typeface="+mn-lt"/>
                </a:endParaRPr>
              </a:p>
            </p:txBody>
          </p:sp>
          <p:sp>
            <p:nvSpPr>
              <p:cNvPr id="231" name="矩形 230"/>
              <p:cNvSpPr/>
              <p:nvPr/>
            </p:nvSpPr>
            <p:spPr>
              <a:xfrm>
                <a:off x="6179987" y="5901243"/>
                <a:ext cx="3672800" cy="338554"/>
              </a:xfrm>
              <a:prstGeom prst="rect">
                <a:avLst/>
              </a:prstGeom>
            </p:spPr>
            <p:txBody>
              <a:bodyPr wrap="none">
                <a:spAutoFit/>
              </a:bodyPr>
              <a:lstStyle/>
              <a:p>
                <a:pPr fontAlgn="auto">
                  <a:spcBef>
                    <a:spcPct val="0"/>
                  </a:spcBef>
                  <a:spcAft>
                    <a:spcPct val="0"/>
                  </a:spcAft>
                  <a:defRPr/>
                </a:pPr>
                <a:r>
                  <a:rPr lang="zh-CN" altLang="en-US" sz="1600">
                    <a:cs typeface="+mn-ea"/>
                    <a:sym typeface="+mn-lt"/>
                  </a:rPr>
                  <a:t>开展形势政策教育</a:t>
                </a:r>
                <a:r>
                  <a:rPr lang="en-US" altLang="zh-CN" sz="1600">
                    <a:cs typeface="+mn-ea"/>
                    <a:sym typeface="+mn-lt"/>
                  </a:rPr>
                  <a:t>××</a:t>
                </a:r>
                <a:r>
                  <a:rPr lang="zh-CN" altLang="en-US" sz="1600">
                    <a:cs typeface="+mn-ea"/>
                    <a:sym typeface="+mn-lt"/>
                  </a:rPr>
                  <a:t>次</a:t>
                </a:r>
                <a:r>
                  <a:rPr lang="en-US" altLang="zh-CN" sz="1600">
                    <a:cs typeface="+mn-ea"/>
                    <a:sym typeface="+mn-lt"/>
                  </a:rPr>
                  <a:t>××</a:t>
                </a:r>
                <a:r>
                  <a:rPr lang="zh-CN" altLang="en-US" sz="1600">
                    <a:cs typeface="+mn-ea"/>
                    <a:sym typeface="+mn-lt"/>
                  </a:rPr>
                  <a:t>余人参加</a:t>
                </a:r>
                <a:endParaRPr lang="zh-CN" altLang="en-US" sz="1600">
                  <a:cs typeface="+mn-ea"/>
                  <a:sym typeface="+mn-lt"/>
                </a:endParaRPr>
              </a:p>
            </p:txBody>
          </p:sp>
        </p:grpSp>
      </p:grpSp>
      <p:pic>
        <p:nvPicPr>
          <p:cNvPr id="70" name="图片 69" descr="图片包含 游戏机, 灯, 飞机&#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866" y="3149623"/>
            <a:ext cx="2919190" cy="2919190"/>
          </a:xfrm>
          <a:prstGeom prst="rect">
            <a:avLst/>
          </a:prstGeom>
        </p:spPr>
      </p:pic>
      <p:grpSp>
        <p:nvGrpSpPr>
          <p:cNvPr id="18" name="组合 17"/>
          <p:cNvGrpSpPr/>
          <p:nvPr/>
        </p:nvGrpSpPr>
        <p:grpSpPr>
          <a:xfrm>
            <a:off x="1073740" y="2091519"/>
            <a:ext cx="3127312" cy="3436930"/>
            <a:chOff x="1073740" y="2091519"/>
            <a:chExt cx="3127312" cy="3436930"/>
          </a:xfrm>
        </p:grpSpPr>
        <p:grpSp>
          <p:nvGrpSpPr>
            <p:cNvPr id="2" name="组合 1"/>
            <p:cNvGrpSpPr/>
            <p:nvPr/>
          </p:nvGrpSpPr>
          <p:grpSpPr>
            <a:xfrm>
              <a:off x="1301099" y="2091519"/>
              <a:ext cx="2899953" cy="3436930"/>
              <a:chOff x="2112434" y="2950904"/>
              <a:chExt cx="2899953" cy="3436930"/>
            </a:xfrm>
          </p:grpSpPr>
          <p:sp>
            <p:nvSpPr>
              <p:cNvPr id="8" name="文本框 7"/>
              <p:cNvSpPr txBox="1"/>
              <p:nvPr/>
            </p:nvSpPr>
            <p:spPr>
              <a:xfrm>
                <a:off x="2208914" y="3927743"/>
                <a:ext cx="2672815" cy="954107"/>
              </a:xfrm>
              <a:prstGeom prst="rect">
                <a:avLst/>
              </a:prstGeom>
              <a:noFill/>
            </p:spPr>
            <p:txBody>
              <a:bodyPr wrap="square" rtlCol="0">
                <a:spAutoFit/>
              </a:bodyPr>
              <a:lstStyle/>
              <a:p>
                <a:pPr algn="ctr" fontAlgn="auto">
                  <a:spcBef>
                    <a:spcPct val="0"/>
                  </a:spcBef>
                  <a:spcAft>
                    <a:spcPct val="0"/>
                  </a:spcAft>
                  <a:defRPr/>
                </a:pPr>
                <a:r>
                  <a:rPr lang="zh-CN" altLang="en-US" sz="2800" b="1">
                    <a:solidFill>
                      <a:schemeClr val="accent1"/>
                    </a:solidFill>
                    <a:cs typeface="+mn-ea"/>
                    <a:sym typeface="+mn-lt"/>
                  </a:rPr>
                  <a:t>严格执行党支部学习制度</a:t>
                </a:r>
                <a:endParaRPr lang="zh-CN" altLang="en-US" sz="2800" b="1">
                  <a:solidFill>
                    <a:schemeClr val="accent1"/>
                  </a:solidFill>
                  <a:cs typeface="+mn-ea"/>
                  <a:sym typeface="+mn-lt"/>
                </a:endParaRPr>
              </a:p>
            </p:txBody>
          </p:sp>
          <p:grpSp>
            <p:nvGrpSpPr>
              <p:cNvPr id="57" name="组合 56"/>
              <p:cNvGrpSpPr/>
              <p:nvPr/>
            </p:nvGrpSpPr>
            <p:grpSpPr>
              <a:xfrm>
                <a:off x="2112434" y="2950904"/>
                <a:ext cx="2899953" cy="3436930"/>
                <a:chOff x="1155825" y="2521729"/>
                <a:chExt cx="2899953" cy="3436930"/>
              </a:xfrm>
            </p:grpSpPr>
            <p:sp>
              <p:nvSpPr>
                <p:cNvPr id="62" name="文本框 27"/>
                <p:cNvSpPr txBox="1"/>
                <p:nvPr userDrawn="1"/>
              </p:nvSpPr>
              <p:spPr bwMode="auto">
                <a:xfrm>
                  <a:off x="2378339" y="2808711"/>
                  <a:ext cx="938795" cy="523220"/>
                </a:xfrm>
                <a:prstGeom prst="rect">
                  <a:avLst/>
                </a:prstGeom>
                <a:noFill/>
              </p:spPr>
              <p:txBody>
                <a:bodyPr wrap="square">
                  <a:spAutoFit/>
                </a:bodyPr>
                <a:lstStyle/>
                <a:p>
                  <a:pPr algn="r" defTabSz="457200" fontAlgn="auto">
                    <a:spcBef>
                      <a:spcPct val="0"/>
                    </a:spcBef>
                    <a:spcAft>
                      <a:spcPct val="0"/>
                    </a:spcAft>
                    <a:defRPr/>
                  </a:pPr>
                  <a:r>
                    <a:rPr lang="zh-CN" altLang="en-US" sz="2800" b="1">
                      <a:solidFill>
                        <a:schemeClr val="accent1"/>
                      </a:solidFill>
                      <a:cs typeface="+mn-ea"/>
                      <a:sym typeface="+mn-lt"/>
                    </a:rPr>
                    <a:t>第三</a:t>
                  </a:r>
                  <a:endParaRPr lang="zh-CN" altLang="en-US" sz="2800" b="1">
                    <a:solidFill>
                      <a:schemeClr val="accent1"/>
                    </a:solidFill>
                    <a:cs typeface="+mn-ea"/>
                    <a:sym typeface="+mn-lt"/>
                  </a:endParaRPr>
                </a:p>
              </p:txBody>
            </p:sp>
            <p:sp>
              <p:nvSpPr>
                <p:cNvPr id="59" name="椭圆 58"/>
                <p:cNvSpPr/>
                <p:nvPr/>
              </p:nvSpPr>
              <p:spPr bwMode="auto">
                <a:xfrm>
                  <a:off x="3376196" y="2871462"/>
                  <a:ext cx="379204" cy="379204"/>
                </a:xfrm>
                <a:prstGeom prst="ellipse">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0" name="矩形 59"/>
                <p:cNvSpPr/>
                <p:nvPr/>
              </p:nvSpPr>
              <p:spPr bwMode="auto">
                <a:xfrm>
                  <a:off x="1155825" y="2521729"/>
                  <a:ext cx="2899953" cy="3436930"/>
                </a:xfrm>
                <a:prstGeom prst="rect">
                  <a:avLst/>
                </a:prstGeom>
                <a:noFill/>
                <a:ln w="9525"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grpSp>
          <p:nvGrpSpPr>
            <p:cNvPr id="71" name="组合 70"/>
            <p:cNvGrpSpPr/>
            <p:nvPr/>
          </p:nvGrpSpPr>
          <p:grpSpPr>
            <a:xfrm>
              <a:off x="1073740" y="2330699"/>
              <a:ext cx="1351097" cy="760692"/>
              <a:chOff x="1354490" y="-129994"/>
              <a:chExt cx="1351097" cy="760692"/>
            </a:xfrm>
          </p:grpSpPr>
          <p:sp>
            <p:nvSpPr>
              <p:cNvPr id="72" name="矩形 71"/>
              <p:cNvSpPr/>
              <p:nvPr/>
            </p:nvSpPr>
            <p:spPr bwMode="auto">
              <a:xfrm>
                <a:off x="1586952" y="-129994"/>
                <a:ext cx="1075065" cy="760692"/>
              </a:xfrm>
              <a:prstGeom prst="rect">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3" name="文本框 72"/>
              <p:cNvSpPr txBox="1"/>
              <p:nvPr/>
            </p:nvSpPr>
            <p:spPr>
              <a:xfrm>
                <a:off x="1354490" y="-82192"/>
                <a:ext cx="1351097"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rPr>
                  <a:t>（一）</a:t>
                </a:r>
                <a:endParaRPr kumimoji="0" lang="zh-CN" altLang="en-US"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ea"/>
                  <a:sym typeface="+mn-lt"/>
                </a:endParaRPr>
              </a:p>
            </p:txBody>
          </p:sp>
        </p:gr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nodeType="afterGroup">
                            <p:stCondLst>
                              <p:cond delay="750"/>
                            </p:stCondLst>
                            <p:childTnLst>
                              <p:par>
                                <p:cTn id="11" presetID="53" presetClass="entr" presetSubtype="16" fill="hold"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750" fill="hold"/>
                                        <p:tgtEl>
                                          <p:spTgt spid="70"/>
                                        </p:tgtEl>
                                        <p:attrNameLst>
                                          <p:attrName>ppt_w</p:attrName>
                                        </p:attrNameLst>
                                      </p:cBhvr>
                                      <p:tavLst>
                                        <p:tav tm="0">
                                          <p:val>
                                            <p:fltVal val="0"/>
                                          </p:val>
                                        </p:tav>
                                        <p:tav tm="100000">
                                          <p:val>
                                            <p:strVal val="#ppt_w"/>
                                          </p:val>
                                        </p:tav>
                                      </p:tavLst>
                                    </p:anim>
                                    <p:anim calcmode="lin" valueType="num">
                                      <p:cBhvr>
                                        <p:cTn id="14" dur="750" fill="hold"/>
                                        <p:tgtEl>
                                          <p:spTgt spid="70"/>
                                        </p:tgtEl>
                                        <p:attrNameLst>
                                          <p:attrName>ppt_h</p:attrName>
                                        </p:attrNameLst>
                                      </p:cBhvr>
                                      <p:tavLst>
                                        <p:tav tm="0">
                                          <p:val>
                                            <p:fltVal val="0"/>
                                          </p:val>
                                        </p:tav>
                                        <p:tav tm="100000">
                                          <p:val>
                                            <p:strVal val="#ppt_h"/>
                                          </p:val>
                                        </p:tav>
                                      </p:tavLst>
                                    </p:anim>
                                    <p:animEffect transition="in" filter="fade">
                                      <p:cBhvr>
                                        <p:cTn id="15" dur="750"/>
                                        <p:tgtEl>
                                          <p:spTgt spid="70"/>
                                        </p:tgtEl>
                                      </p:cBhvr>
                                    </p:animEffect>
                                  </p:childTnLst>
                                </p:cTn>
                              </p:par>
                            </p:childTnLst>
                          </p:cTn>
                        </p:par>
                        <p:par>
                          <p:cTn id="16" fill="hold" nodeType="afterGroup">
                            <p:stCondLst>
                              <p:cond delay="15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750"/>
                                        <p:tgtEl>
                                          <p:spTgt spid="5"/>
                                        </p:tgtEl>
                                      </p:cBhvr>
                                    </p:animEffect>
                                  </p:childTnLst>
                                </p:cTn>
                              </p:par>
                            </p:childTnLst>
                          </p:cTn>
                        </p:par>
                        <p:par>
                          <p:cTn id="20" fill="hold" nodeType="afterGroup">
                            <p:stCondLst>
                              <p:cond delay="2250"/>
                            </p:stCondLst>
                            <p:childTnLst>
                              <p:par>
                                <p:cTn id="21" presetID="6" presetClass="entr" presetSubtype="1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MH" val="20151127093239"/>
  <p:tag name="MH_LIBRARY" val="GRAPHIC"/>
  <p:tag name="MH_ORDER" val="3"/>
  <p:tag name="MH_TYPE" val="Text"/>
</p:tagLst>
</file>

<file path=ppt/tags/tag10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PowerPoint 演示文稿"/>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99387D26-BF33-4315-A8B9-E9F661D30D6C"/>
  <p:tag name="ISPRINGCLOUDFOLDERID" val="0"/>
  <p:tag name="ISPRINGCLOUDFOLDERPATH" val="Repository"/>
  <p:tag name="ISPRINGONLINEFOLDERID" val="0"/>
  <p:tag name="ISPRINGONLINEFOLDERPATH" val="Content List"/>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5.2.4"/>
</p:tagLst>
</file>

<file path=ppt/tags/tag62.xml><?xml version="1.0" encoding="utf-8"?>
<p:tagLst xmlns:p="http://schemas.openxmlformats.org/presentationml/2006/main">
  <p:tag name="PA" val="v5.2.4"/>
</p:tagLst>
</file>

<file path=ppt/tags/tag63.xml><?xml version="1.0" encoding="utf-8"?>
<p:tagLst xmlns:p="http://schemas.openxmlformats.org/presentationml/2006/main">
  <p:tag name="PA" val="v5.2.4"/>
</p:tagLst>
</file>

<file path=ppt/tags/tag64.xml><?xml version="1.0" encoding="utf-8"?>
<p:tagLst xmlns:p="http://schemas.openxmlformats.org/presentationml/2006/main">
  <p:tag name="PA" val="v5.2.4"/>
</p:tagLst>
</file>

<file path=ppt/tags/tag65.xml><?xml version="1.0" encoding="utf-8"?>
<p:tagLst xmlns:p="http://schemas.openxmlformats.org/presentationml/2006/main">
  <p:tag name="PA" val="v5.2.4"/>
</p:tagLst>
</file>

<file path=ppt/tags/tag66.xml><?xml version="1.0" encoding="utf-8"?>
<p:tagLst xmlns:p="http://schemas.openxmlformats.org/presentationml/2006/main">
  <p:tag name="PA" val="v5.2.4"/>
</p:tagLst>
</file>

<file path=ppt/tags/tag67.xml><?xml version="1.0" encoding="utf-8"?>
<p:tagLst xmlns:p="http://schemas.openxmlformats.org/presentationml/2006/main">
  <p:tag name="PA" val="v5.2.4"/>
</p:tagLst>
</file>

<file path=ppt/tags/tag68.xml><?xml version="1.0" encoding="utf-8"?>
<p:tagLst xmlns:p="http://schemas.openxmlformats.org/presentationml/2006/main">
  <p:tag name="PA" val="v5.2.4"/>
</p:tagLst>
</file>

<file path=ppt/tags/tag69.xml><?xml version="1.0" encoding="utf-8"?>
<p:tagLst xmlns:p="http://schemas.openxmlformats.org/presentationml/2006/main">
  <p:tag name="PA" val="v5.2.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PA" val="v5.2.4"/>
</p:tagLst>
</file>

<file path=ppt/tags/tag71.xml><?xml version="1.0" encoding="utf-8"?>
<p:tagLst xmlns:p="http://schemas.openxmlformats.org/presentationml/2006/main">
  <p:tag name="PA" val="v5.2.4"/>
</p:tagLst>
</file>

<file path=ppt/tags/tag72.xml><?xml version="1.0" encoding="utf-8"?>
<p:tagLst xmlns:p="http://schemas.openxmlformats.org/presentationml/2006/main">
  <p:tag name="PA" val="v5.2.4"/>
</p:tagLst>
</file>

<file path=ppt/tags/tag73.xml><?xml version="1.0" encoding="utf-8"?>
<p:tagLst xmlns:p="http://schemas.openxmlformats.org/presentationml/2006/main">
  <p:tag name="PA" val="v5.2.4"/>
</p:tagLst>
</file>

<file path=ppt/tags/tag74.xml><?xml version="1.0" encoding="utf-8"?>
<p:tagLst xmlns:p="http://schemas.openxmlformats.org/presentationml/2006/main">
  <p:tag name="PA" val="v5.2.4"/>
</p:tagLst>
</file>

<file path=ppt/tags/tag75.xml><?xml version="1.0" encoding="utf-8"?>
<p:tagLst xmlns:p="http://schemas.openxmlformats.org/presentationml/2006/main">
  <p:tag name="PA" val="v5.2.4"/>
</p:tagLst>
</file>

<file path=ppt/tags/tag76.xml><?xml version="1.0" encoding="utf-8"?>
<p:tagLst xmlns:p="http://schemas.openxmlformats.org/presentationml/2006/main">
  <p:tag name="MH" val="20151104112100"/>
  <p:tag name="MH_LIBRARY" val="GRAPHIC"/>
  <p:tag name="MH_ORDER" val="1"/>
  <p:tag name="MH_TYPE" val="Text"/>
</p:tagLst>
</file>

<file path=ppt/tags/tag77.xml><?xml version="1.0" encoding="utf-8"?>
<p:tagLst xmlns:p="http://schemas.openxmlformats.org/presentationml/2006/main">
  <p:tag name="MH" val="20151104112100"/>
  <p:tag name="MH_LIBRARY" val="GRAPHIC"/>
  <p:tag name="MH_ORDER" val="1"/>
  <p:tag name="MH_TYPE" val="Text"/>
</p:tagLst>
</file>

<file path=ppt/tags/tag78.xml><?xml version="1.0" encoding="utf-8"?>
<p:tagLst xmlns:p="http://schemas.openxmlformats.org/presentationml/2006/main">
  <p:tag name="MH" val="20151104112100"/>
  <p:tag name="MH_LIBRARY" val="GRAPHIC"/>
  <p:tag name="MH_ORDER" val="1"/>
  <p:tag name="MH_TYPE" val="Text"/>
</p:tagLst>
</file>

<file path=ppt/tags/tag79.xml><?xml version="1.0" encoding="utf-8"?>
<p:tagLst xmlns:p="http://schemas.openxmlformats.org/presentationml/2006/main">
  <p:tag name="MH" val="20151104112100"/>
  <p:tag name="MH_LIBRARY" val="GRAPHIC"/>
  <p:tag name="MH_ORDER" val="1"/>
  <p:tag name="MH_TYPE" val="Text"/>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MH" val="20151104112100"/>
  <p:tag name="MH_LIBRARY" val="GRAPHIC"/>
  <p:tag name="MH_ORDER" val="1"/>
  <p:tag name="MH_TYPE" val="Text"/>
</p:tagLst>
</file>

<file path=ppt/tags/tag81.xml><?xml version="1.0" encoding="utf-8"?>
<p:tagLst xmlns:p="http://schemas.openxmlformats.org/presentationml/2006/main">
  <p:tag name="MH" val="20151104112100"/>
  <p:tag name="MH_LIBRARY" val="GRAPHIC"/>
  <p:tag name="MH_ORDER" val="1"/>
  <p:tag name="MH_TYPE" val="Text"/>
</p:tagLst>
</file>

<file path=ppt/tags/tag82.xml><?xml version="1.0" encoding="utf-8"?>
<p:tagLst xmlns:p="http://schemas.openxmlformats.org/presentationml/2006/main">
  <p:tag name="MH" val="20151104112100"/>
  <p:tag name="MH_LIBRARY" val="GRAPHIC"/>
  <p:tag name="MH_ORDER" val="1"/>
  <p:tag name="MH_TYPE" val="Text"/>
</p:tagLst>
</file>

<file path=ppt/tags/tag83.xml><?xml version="1.0" encoding="utf-8"?>
<p:tagLst xmlns:p="http://schemas.openxmlformats.org/presentationml/2006/main">
  <p:tag name="MH" val="20151104112100"/>
  <p:tag name="MH_LIBRARY" val="GRAPHIC"/>
  <p:tag name="MH_ORDER" val="1"/>
  <p:tag name="MH_TYPE" val="Text"/>
</p:tagLst>
</file>

<file path=ppt/tags/tag84.xml><?xml version="1.0" encoding="utf-8"?>
<p:tagLst xmlns:p="http://schemas.openxmlformats.org/presentationml/2006/main">
  <p:tag name="MH" val="20151104112100"/>
  <p:tag name="MH_LIBRARY" val="GRAPHIC"/>
  <p:tag name="MH_ORDER" val="1"/>
  <p:tag name="MH_TYPE" val="Text"/>
</p:tagLst>
</file>

<file path=ppt/tags/tag85.xml><?xml version="1.0" encoding="utf-8"?>
<p:tagLst xmlns:p="http://schemas.openxmlformats.org/presentationml/2006/main">
  <p:tag name="MH" val="20151104112100"/>
  <p:tag name="MH_LIBRARY" val="GRAPHIC"/>
  <p:tag name="MH_ORDER" val="1"/>
  <p:tag name="MH_TYPE" val="Text"/>
</p:tagLst>
</file>

<file path=ppt/tags/tag86.xml><?xml version="1.0" encoding="utf-8"?>
<p:tagLst xmlns:p="http://schemas.openxmlformats.org/presentationml/2006/main">
  <p:tag name="MH" val="20151104112100"/>
  <p:tag name="MH_LIBRARY" val="GRAPHIC"/>
  <p:tag name="MH_ORDER" val="1"/>
  <p:tag name="MH_TYPE" val="Text"/>
</p:tagLst>
</file>

<file path=ppt/tags/tag87.xml><?xml version="1.0" encoding="utf-8"?>
<p:tagLst xmlns:p="http://schemas.openxmlformats.org/presentationml/2006/main">
  <p:tag name="MH" val="20151104112100"/>
  <p:tag name="MH_LIBRARY" val="GRAPHIC"/>
  <p:tag name="MH_ORDER" val="1"/>
  <p:tag name="MH_TYPE" val="Text"/>
</p:tagLst>
</file>

<file path=ppt/tags/tag88.xml><?xml version="1.0" encoding="utf-8"?>
<p:tagLst xmlns:p="http://schemas.openxmlformats.org/presentationml/2006/main">
  <p:tag name="MH" val="20151104112100"/>
  <p:tag name="MH_LIBRARY" val="GRAPHIC"/>
  <p:tag name="MH_ORDER" val="1"/>
  <p:tag name="MH_TYPE" val="Text"/>
</p:tagLst>
</file>

<file path=ppt/tags/tag89.xml><?xml version="1.0" encoding="utf-8"?>
<p:tagLst xmlns:p="http://schemas.openxmlformats.org/presentationml/2006/main">
  <p:tag name="MH" val="20151104112100"/>
  <p:tag name="MH_LIBRARY" val="GRAPHIC"/>
  <p:tag name="MH_ORDER" val="1"/>
  <p:tag name="MH_TYPE" val="Text"/>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MH" val="20151104112100"/>
  <p:tag name="MH_LIBRARY" val="GRAPHIC"/>
  <p:tag name="MH_ORDER" val="1"/>
  <p:tag name="MH_TYPE" val="Text"/>
</p:tagLst>
</file>

<file path=ppt/tags/tag91.xml><?xml version="1.0" encoding="utf-8"?>
<p:tagLst xmlns:p="http://schemas.openxmlformats.org/presentationml/2006/main">
  <p:tag name="MH" val="20151104112100"/>
  <p:tag name="MH_LIBRARY" val="GRAPHIC"/>
  <p:tag name="MH_ORDER" val="1"/>
  <p:tag name="MH_TYPE" val="Text"/>
</p:tagLst>
</file>

<file path=ppt/tags/tag92.xml><?xml version="1.0" encoding="utf-8"?>
<p:tagLst xmlns:p="http://schemas.openxmlformats.org/presentationml/2006/main">
  <p:tag name="PA" val="v5.2.4"/>
</p:tagLst>
</file>

<file path=ppt/tags/tag93.xml><?xml version="1.0" encoding="utf-8"?>
<p:tagLst xmlns:p="http://schemas.openxmlformats.org/presentationml/2006/main">
  <p:tag name="PA" val="v5.2.4"/>
</p:tagLst>
</file>

<file path=ppt/tags/tag94.xml><?xml version="1.0" encoding="utf-8"?>
<p:tagLst xmlns:p="http://schemas.openxmlformats.org/presentationml/2006/main">
  <p:tag name="PA" val="v5.2.4"/>
</p:tagLst>
</file>

<file path=ppt/tags/tag95.xml><?xml version="1.0" encoding="utf-8"?>
<p:tagLst xmlns:p="http://schemas.openxmlformats.org/presentationml/2006/main">
  <p:tag name="PA" val="v5.2.4"/>
</p:tagLst>
</file>

<file path=ppt/tags/tag96.xml><?xml version="1.0" encoding="utf-8"?>
<p:tagLst xmlns:p="http://schemas.openxmlformats.org/presentationml/2006/main">
  <p:tag name="PA" val="v5.2.4"/>
</p:tagLst>
</file>

<file path=ppt/tags/tag97.xml><?xml version="1.0" encoding="utf-8"?>
<p:tagLst xmlns:p="http://schemas.openxmlformats.org/presentationml/2006/main">
  <p:tag name="MH" val="20151127093239"/>
  <p:tag name="MH_LIBRARY" val="GRAPHIC"/>
  <p:tag name="MH_ORDER" val="3"/>
  <p:tag name="MH_TYPE" val="Text"/>
</p:tagLst>
</file>

<file path=ppt/tags/tag98.xml><?xml version="1.0" encoding="utf-8"?>
<p:tagLst xmlns:p="http://schemas.openxmlformats.org/presentationml/2006/main">
  <p:tag name="MH" val="20151127093239"/>
  <p:tag name="MH_LIBRARY" val="GRAPHIC"/>
  <p:tag name="MH_ORDER" val="3"/>
  <p:tag name="MH_TYPE" val="Text"/>
</p:tagLst>
</file>

<file path=ppt/tags/tag99.xml><?xml version="1.0" encoding="utf-8"?>
<p:tagLst xmlns:p="http://schemas.openxmlformats.org/presentationml/2006/main">
  <p:tag name="MH" val="20151127093239"/>
  <p:tag name="MH_LIBRARY" val="GRAPHIC"/>
  <p:tag name="MH_ORDER" val="3"/>
  <p:tag name="MH_TYPE" val="Text"/>
</p:tagLst>
</file>

<file path=ppt/theme/theme1.xml><?xml version="1.0" encoding="utf-8"?>
<a:theme xmlns:r="http://schemas.openxmlformats.org/officeDocument/2006/relationships" xmlns:a="http://schemas.openxmlformats.org/drawingml/2006/main" name="2_默认设计模板">
  <a:themeElements>
    <a:clrScheme name="113">
      <a:dk1>
        <a:srgbClr val="161615"/>
      </a:dk1>
      <a:lt1>
        <a:srgbClr val="161615"/>
      </a:lt1>
      <a:dk2>
        <a:srgbClr val="161615"/>
      </a:dk2>
      <a:lt2>
        <a:srgbClr val="161615"/>
      </a:lt2>
      <a:accent1>
        <a:srgbClr val="C00000"/>
      </a:accent1>
      <a:accent2>
        <a:srgbClr val="161615"/>
      </a:accent2>
      <a:accent3>
        <a:srgbClr val="FFFFFF"/>
      </a:accent3>
      <a:accent4>
        <a:srgbClr val="FFEA7B"/>
      </a:accent4>
      <a:accent5>
        <a:srgbClr val="FFC000"/>
      </a:accent5>
      <a:accent6>
        <a:srgbClr val="161615"/>
      </a:accent6>
      <a:hlink>
        <a:srgbClr val="C00000"/>
      </a:hlink>
      <a:folHlink>
        <a:srgbClr val="DEDEDD"/>
      </a:folHlink>
    </a:clrScheme>
    <a:fontScheme name="01isc0cc">
      <a:majorFont>
        <a:latin typeface="Adobe Arabic"/>
        <a:ea typeface="微软雅黑"/>
        <a:cs typeface="Arial"/>
      </a:majorFont>
      <a:minorFont>
        <a:latin typeface="Adobe Arabic"/>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红色new</Template>
  <Company/>
  <PresentationFormat>自定义</PresentationFormat>
  <Paragraphs>448</Paragraphs>
  <Slides>50</Slides>
  <Notes>42</Notes>
  <TotalTime>0</TotalTime>
  <HiddenSlides>0</HiddenSlides>
  <MMClips>1</MMClips>
  <ScaleCrop>0</ScaleCrop>
  <HeadingPairs>
    <vt:vector baseType="variant" size="6">
      <vt:variant>
        <vt:lpstr>Fonts used</vt:lpstr>
      </vt:variant>
      <vt:variant>
        <vt:i4>13</vt:i4>
      </vt:variant>
      <vt:variant>
        <vt:lpstr>Theme</vt:lpstr>
      </vt:variant>
      <vt:variant>
        <vt:i4>1</vt:i4>
      </vt:variant>
      <vt:variant>
        <vt:lpstr>Slide Titles</vt:lpstr>
      </vt:variant>
      <vt:variant>
        <vt:i4>50</vt:i4>
      </vt:variant>
    </vt:vector>
  </HeadingPairs>
  <TitlesOfParts>
    <vt:vector baseType="lpstr" size="64">
      <vt:lpstr>Arial</vt:lpstr>
      <vt:lpstr>Adobe Arabic</vt:lpstr>
      <vt:lpstr>微软雅黑</vt:lpstr>
      <vt:lpstr>宋体</vt:lpstr>
      <vt:lpstr>字体视界-NEW魏碑体</vt:lpstr>
      <vt:lpstr>仿宋_GB2312</vt:lpstr>
      <vt:lpstr>等线 Light</vt:lpstr>
      <vt:lpstr>等线</vt:lpstr>
      <vt:lpstr>Calibri</vt:lpstr>
      <vt:lpstr>字魂58号-创中黑-Regular</vt:lpstr>
      <vt:lpstr>Open Sans</vt:lpstr>
      <vt:lpstr>Meiryo</vt:lpstr>
      <vt:lpstr>Wingdings</vt:lpstr>
      <vt:lpstr>2_默认设计模板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60</cp:revision>
  <dcterms:created xsi:type="dcterms:W3CDTF">2020-12-22T08:58:00Z</dcterms:created>
  <dcterms:modified xsi:type="dcterms:W3CDTF">2023-05-08T04:44:07Z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