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2"/>
    <p:sldMasterId id="2147483672" r:id="rId3"/>
  </p:sldMasterIdLst>
  <p:notesMasterIdLst>
    <p:notesMasterId r:id="rId4"/>
  </p:notesMasterIdLst>
  <p:sldIdLst>
    <p:sldId id="286" r:id="rId5"/>
    <p:sldId id="258" r:id="rId6"/>
    <p:sldId id="259" r:id="rId7"/>
    <p:sldId id="287" r:id="rId8"/>
    <p:sldId id="260" r:id="rId9"/>
    <p:sldId id="261" r:id="rId10"/>
    <p:sldId id="277" r:id="rId11"/>
    <p:sldId id="278" r:id="rId12"/>
    <p:sldId id="279" r:id="rId13"/>
    <p:sldId id="265" r:id="rId14"/>
    <p:sldId id="266" r:id="rId15"/>
    <p:sldId id="280" r:id="rId16"/>
    <p:sldId id="306" r:id="rId17"/>
    <p:sldId id="269" r:id="rId18"/>
    <p:sldId id="270" r:id="rId19"/>
    <p:sldId id="281" r:id="rId20"/>
    <p:sldId id="282" r:id="rId21"/>
    <p:sldId id="283" r:id="rId22"/>
    <p:sldId id="284" r:id="rId23"/>
    <p:sldId id="285" r:id="rId24"/>
    <p:sldId id="308" r:id="rId25"/>
    <p:sldId id="316" r:id="rId26"/>
    <p:sldId id="331"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0" name="微软用户" initials="微软用户" lastIdx="0" clrIdx="0"/>
  <p:cmAuthor id="1" name="德迪 王" initials="德迪" lastIdx="0" clrIdx="0"/>
  <p:cmAuthor id="2" name="作者" initials="A" lastIdx="0" clrIdx="1"/>
  <p:cmAuthor id="3" name="Administrator" initials="A" lastIdx="0" clrIdx="2"/>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5226" autoAdjust="0"/>
  </p:normalViewPr>
  <p:slideViewPr>
    <p:cSldViewPr snapToGrid="0" showGuides="1">
      <p:cViewPr varScale="1">
        <p:scale>
          <a:sx n="78" d="100"/>
          <a:sy n="78" d="100"/>
        </p:scale>
        <p:origin x="619" y="72"/>
      </p:cViewPr>
      <p:guideLst>
        <p:guide orient="horz" pos="2160"/>
        <p:guide pos="3815"/>
      </p:guideLst>
    </p:cSldViewPr>
  </p:slideViewPr>
  <p:outlineViewPr>
    <p:cViewPr>
      <p:scale>
        <a:sx n="33" d="100"/>
        <a:sy n="33" d="100"/>
      </p:scale>
      <p:origin x="0" y="-11381"/>
    </p:cViewPr>
  </p:outlin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tags" Target="tags/tag125.xml" /><Relationship Id="rId29" Type="http://schemas.openxmlformats.org/officeDocument/2006/relationships/presProps" Target="presProps.xml" /><Relationship Id="rId3" Type="http://schemas.openxmlformats.org/officeDocument/2006/relationships/slideMaster" Target="slideMasters/slideMaster2.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23</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image" Target="../media/image4.png" /><Relationship Id="rId4" Type="http://schemas.openxmlformats.org/officeDocument/2006/relationships/image" Target="../media/image3.png" /><Relationship Id="rId5"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image" Target="../media/image4.png" /><Relationship Id="rId4" Type="http://schemas.openxmlformats.org/officeDocument/2006/relationships/image" Target="../media/image3.png" /><Relationship Id="rId5"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2" name="文本框 1"/>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6" name="图片 5"/>
          <p:cNvPicPr>
            <a:picLocks noChangeAspect="1"/>
          </p:cNvPicPr>
          <p:nvPr userDrawn="1"/>
        </p:nvPicPr>
        <p:blipFill>
          <a:blip r:embed="rId1"/>
          <a:stretch>
            <a:fillRect/>
          </a:stretch>
        </p:blipFill>
        <p:spPr>
          <a:xfrm>
            <a:off x="-80010" y="0"/>
            <a:ext cx="12272010" cy="6858000"/>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文本框 1"/>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3" name="图片 2"/>
          <p:cNvPicPr>
            <a:picLocks noChangeAspect="1"/>
          </p:cNvPicPr>
          <p:nvPr userDrawn="1"/>
        </p:nvPicPr>
        <p:blipFill>
          <a:blip r:embed="rId1"/>
          <a:stretch>
            <a:fillRect/>
          </a:stretch>
        </p:blipFill>
        <p:spPr>
          <a:xfrm flipH="1">
            <a:off x="0" y="0"/>
            <a:ext cx="12272645" cy="6858000"/>
          </a:xfrm>
          <a:prstGeom prst="rect">
            <a:avLst/>
          </a:prstGeom>
        </p:spPr>
      </p:pic>
      <p:pic>
        <p:nvPicPr>
          <p:cNvPr id="5" name="图片 4"/>
          <p:cNvPicPr>
            <a:picLocks noChangeAspect="1"/>
          </p:cNvPicPr>
          <p:nvPr userDrawn="1"/>
        </p:nvPicPr>
        <p:blipFill>
          <a:blip r:embed="rId2"/>
          <a:srcRect b="86970"/>
          <a:stretch>
            <a:fillRect/>
          </a:stretch>
        </p:blipFill>
        <p:spPr>
          <a:xfrm>
            <a:off x="0" y="5585460"/>
            <a:ext cx="12272645" cy="1363980"/>
          </a:xfrm>
          <a:prstGeom prst="rect">
            <a:avLst/>
          </a:prstGeom>
        </p:spPr>
      </p:pic>
      <p:pic>
        <p:nvPicPr>
          <p:cNvPr id="6" name="图片 5"/>
          <p:cNvPicPr>
            <a:picLocks noChangeAspect="1"/>
          </p:cNvPicPr>
          <p:nvPr userDrawn="1"/>
        </p:nvPicPr>
        <p:blipFill>
          <a:blip r:embed="rId2"/>
          <a:srcRect b="86970"/>
          <a:stretch>
            <a:fillRect/>
          </a:stretch>
        </p:blipFill>
        <p:spPr>
          <a:xfrm flipH="1">
            <a:off x="0" y="5442585"/>
            <a:ext cx="12272645" cy="1506855"/>
          </a:xfrm>
          <a:prstGeom prst="rect">
            <a:avLst/>
          </a:prstGeom>
        </p:spPr>
      </p:pic>
      <p:pic>
        <p:nvPicPr>
          <p:cNvPr id="4" name="图片 3"/>
          <p:cNvPicPr>
            <a:picLocks noChangeAspect="1"/>
          </p:cNvPicPr>
          <p:nvPr userDrawn="1"/>
        </p:nvPicPr>
        <p:blipFill>
          <a:blip r:embed="rId2"/>
          <a:srcRect t="13293" b="59214"/>
          <a:stretch>
            <a:fillRect/>
          </a:stretch>
        </p:blipFill>
        <p:spPr>
          <a:xfrm>
            <a:off x="0" y="5482590"/>
            <a:ext cx="12272645" cy="1569720"/>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6" name="文本框 5"/>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4" name="文本框 3"/>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3" name="图片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272645" cy="6858000"/>
          </a:xfrm>
          <a:prstGeom prst="rect">
            <a:avLst/>
          </a:prstGeom>
        </p:spPr>
      </p:pic>
      <p:pic>
        <p:nvPicPr>
          <p:cNvPr id="7" name="图片 6" descr="5c75b243cd867"/>
          <p:cNvPicPr>
            <a:picLocks noChangeAspect="1"/>
          </p:cNvPicPr>
          <p:nvPr userDrawn="1"/>
        </p:nvPicPr>
        <p:blipFill>
          <a:blip r:embed="rId2"/>
          <a:stretch>
            <a:fillRect/>
          </a:stretch>
        </p:blipFill>
        <p:spPr>
          <a:xfrm>
            <a:off x="2538095" y="3231515"/>
            <a:ext cx="7795895" cy="3729990"/>
          </a:xfrm>
          <a:prstGeom prst="rect">
            <a:avLst/>
          </a:prstGeom>
        </p:spPr>
      </p:pic>
      <p:pic>
        <p:nvPicPr>
          <p:cNvPr id="10" name="图片 9"/>
          <p:cNvPicPr>
            <a:picLocks noChangeAspect="1"/>
          </p:cNvPicPr>
          <p:nvPr userDrawn="1"/>
        </p:nvPicPr>
        <p:blipFill>
          <a:blip r:embed="rId3"/>
          <a:srcRect b="86970"/>
          <a:stretch>
            <a:fillRect/>
          </a:stretch>
        </p:blipFill>
        <p:spPr>
          <a:xfrm flipH="1">
            <a:off x="0" y="5442718"/>
            <a:ext cx="12192000" cy="1506722"/>
          </a:xfrm>
          <a:prstGeom prst="rect">
            <a:avLst/>
          </a:prstGeom>
        </p:spPr>
      </p:pic>
      <p:pic>
        <p:nvPicPr>
          <p:cNvPr id="2" name="图片 1"/>
          <p:cNvPicPr>
            <a:picLocks noChangeAspect="1"/>
          </p:cNvPicPr>
          <p:nvPr userDrawn="1"/>
        </p:nvPicPr>
        <p:blipFill>
          <a:blip r:embed="rId4"/>
          <a:stretch>
            <a:fillRect/>
          </a:stretch>
        </p:blipFill>
        <p:spPr>
          <a:xfrm>
            <a:off x="0" y="1224915"/>
            <a:ext cx="12272645" cy="5633085"/>
          </a:xfrm>
          <a:prstGeom prst="rect">
            <a:avLst/>
          </a:prstGeom>
        </p:spPr>
      </p:pic>
      <p:pic>
        <p:nvPicPr>
          <p:cNvPr id="9" name="图片 8"/>
          <p:cNvPicPr>
            <a:picLocks noChangeAspect="1"/>
          </p:cNvPicPr>
          <p:nvPr userDrawn="1"/>
        </p:nvPicPr>
        <p:blipFill>
          <a:blip r:embed="rId3"/>
          <a:srcRect t="13293" b="59214"/>
          <a:stretch>
            <a:fillRect/>
          </a:stretch>
        </p:blipFill>
        <p:spPr>
          <a:xfrm>
            <a:off x="0" y="5220970"/>
            <a:ext cx="12272645" cy="1950085"/>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3"/>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标题和内容">
    <p:bg>
      <p:bgPr>
        <a:solidFill>
          <a:srgbClr val="FFFFFF"/>
        </a:solidFill>
        <a:effectLst/>
      </p:bgPr>
    </p:bg>
    <p:spTree>
      <p:nvGrpSpPr>
        <p:cNvPr id="1" name=""/>
        <p:cNvGrpSpPr/>
        <p:nvPr/>
      </p:nvGrpSpPr>
      <p:grpSpPr>
        <a:xfrm>
          <a:off x="0" y="0"/>
          <a:ext cx="0" cy="0"/>
        </a:xfrm>
      </p:grpSpPr>
      <p:sp>
        <p:nvSpPr>
          <p:cNvPr id="6" name="文本框 5"/>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Tree>
  </p:cSld>
  <p:clrMapOvr>
    <a:masterClrMapping/>
  </p:clrMapOvr>
  <p:transition advTm="5000">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文本框 5"/>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3" name="图片 2"/>
          <p:cNvPicPr>
            <a:picLocks noChangeAspect="1"/>
          </p:cNvPicPr>
          <p:nvPr userDrawn="1"/>
        </p:nvPicPr>
        <p:blipFill>
          <a:blip r:embed="rId1"/>
          <a:stretch>
            <a:fillRect/>
          </a:stretch>
        </p:blipFill>
        <p:spPr>
          <a:xfrm>
            <a:off x="0" y="0"/>
            <a:ext cx="12261215" cy="6858000"/>
          </a:xfrm>
          <a:prstGeom prst="rect">
            <a:avLst/>
          </a:prstGeom>
        </p:spPr>
      </p:pic>
      <p:pic>
        <p:nvPicPr>
          <p:cNvPr id="4" name="图片 3"/>
          <p:cNvPicPr>
            <a:picLocks noChangeAspect="1"/>
          </p:cNvPicPr>
          <p:nvPr userDrawn="1"/>
        </p:nvPicPr>
        <p:blipFill>
          <a:blip r:embed="rId2"/>
          <a:stretch>
            <a:fillRect/>
          </a:stretch>
        </p:blipFill>
        <p:spPr>
          <a:xfrm>
            <a:off x="0" y="2057400"/>
            <a:ext cx="12261215" cy="4800600"/>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文本框 1"/>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3" name="图片 2"/>
          <p:cNvPicPr>
            <a:picLocks noChangeAspect="1"/>
          </p:cNvPicPr>
          <p:nvPr userDrawn="1"/>
        </p:nvPicPr>
        <p:blipFill>
          <a:blip r:embed="rId1"/>
          <a:stretch>
            <a:fillRect/>
          </a:stretch>
        </p:blipFill>
        <p:spPr>
          <a:xfrm flipH="1">
            <a:off x="0" y="0"/>
            <a:ext cx="12272645" cy="6858000"/>
          </a:xfrm>
          <a:prstGeom prst="rect">
            <a:avLst/>
          </a:prstGeom>
        </p:spPr>
      </p:pic>
      <p:pic>
        <p:nvPicPr>
          <p:cNvPr id="5" name="图片 4"/>
          <p:cNvPicPr>
            <a:picLocks noChangeAspect="1"/>
          </p:cNvPicPr>
          <p:nvPr userDrawn="1"/>
        </p:nvPicPr>
        <p:blipFill>
          <a:blip r:embed="rId2"/>
          <a:srcRect b="86970"/>
          <a:stretch>
            <a:fillRect/>
          </a:stretch>
        </p:blipFill>
        <p:spPr>
          <a:xfrm>
            <a:off x="0" y="5585460"/>
            <a:ext cx="12272645" cy="1363980"/>
          </a:xfrm>
          <a:prstGeom prst="rect">
            <a:avLst/>
          </a:prstGeom>
        </p:spPr>
      </p:pic>
      <p:pic>
        <p:nvPicPr>
          <p:cNvPr id="6" name="图片 5"/>
          <p:cNvPicPr>
            <a:picLocks noChangeAspect="1"/>
          </p:cNvPicPr>
          <p:nvPr userDrawn="1"/>
        </p:nvPicPr>
        <p:blipFill>
          <a:blip r:embed="rId2"/>
          <a:srcRect b="86970"/>
          <a:stretch>
            <a:fillRect/>
          </a:stretch>
        </p:blipFill>
        <p:spPr>
          <a:xfrm flipH="1">
            <a:off x="0" y="5442585"/>
            <a:ext cx="12272645" cy="1506855"/>
          </a:xfrm>
          <a:prstGeom prst="rect">
            <a:avLst/>
          </a:prstGeom>
        </p:spPr>
      </p:pic>
      <p:pic>
        <p:nvPicPr>
          <p:cNvPr id="4" name="图片 3"/>
          <p:cNvPicPr>
            <a:picLocks noChangeAspect="1"/>
          </p:cNvPicPr>
          <p:nvPr userDrawn="1"/>
        </p:nvPicPr>
        <p:blipFill>
          <a:blip r:embed="rId2"/>
          <a:srcRect t="13293" b="59214"/>
          <a:stretch>
            <a:fillRect/>
          </a:stretch>
        </p:blipFill>
        <p:spPr>
          <a:xfrm>
            <a:off x="0" y="5482590"/>
            <a:ext cx="12272645" cy="1569720"/>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6" name="文本框 5"/>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4" name="文本框 3"/>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3" name="图片 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272645" cy="6858000"/>
          </a:xfrm>
          <a:prstGeom prst="rect">
            <a:avLst/>
          </a:prstGeom>
        </p:spPr>
      </p:pic>
      <p:pic>
        <p:nvPicPr>
          <p:cNvPr id="7" name="图片 6" descr="5c75b243cd867"/>
          <p:cNvPicPr>
            <a:picLocks noChangeAspect="1"/>
          </p:cNvPicPr>
          <p:nvPr userDrawn="1"/>
        </p:nvPicPr>
        <p:blipFill>
          <a:blip r:embed="rId2"/>
          <a:stretch>
            <a:fillRect/>
          </a:stretch>
        </p:blipFill>
        <p:spPr>
          <a:xfrm>
            <a:off x="2538095" y="3231515"/>
            <a:ext cx="7795895" cy="3729990"/>
          </a:xfrm>
          <a:prstGeom prst="rect">
            <a:avLst/>
          </a:prstGeom>
        </p:spPr>
      </p:pic>
      <p:pic>
        <p:nvPicPr>
          <p:cNvPr id="10" name="图片 9"/>
          <p:cNvPicPr>
            <a:picLocks noChangeAspect="1"/>
          </p:cNvPicPr>
          <p:nvPr userDrawn="1"/>
        </p:nvPicPr>
        <p:blipFill>
          <a:blip r:embed="rId3"/>
          <a:srcRect b="86970"/>
          <a:stretch>
            <a:fillRect/>
          </a:stretch>
        </p:blipFill>
        <p:spPr>
          <a:xfrm flipH="1">
            <a:off x="0" y="5442718"/>
            <a:ext cx="12192000" cy="1506722"/>
          </a:xfrm>
          <a:prstGeom prst="rect">
            <a:avLst/>
          </a:prstGeom>
        </p:spPr>
      </p:pic>
      <p:pic>
        <p:nvPicPr>
          <p:cNvPr id="2" name="图片 1"/>
          <p:cNvPicPr>
            <a:picLocks noChangeAspect="1"/>
          </p:cNvPicPr>
          <p:nvPr userDrawn="1"/>
        </p:nvPicPr>
        <p:blipFill>
          <a:blip r:embed="rId4"/>
          <a:stretch>
            <a:fillRect/>
          </a:stretch>
        </p:blipFill>
        <p:spPr>
          <a:xfrm>
            <a:off x="0" y="1224915"/>
            <a:ext cx="12272645" cy="5633085"/>
          </a:xfrm>
          <a:prstGeom prst="rect">
            <a:avLst/>
          </a:prstGeom>
        </p:spPr>
      </p:pic>
      <p:pic>
        <p:nvPicPr>
          <p:cNvPr id="9" name="图片 8"/>
          <p:cNvPicPr>
            <a:picLocks noChangeAspect="1"/>
          </p:cNvPicPr>
          <p:nvPr userDrawn="1"/>
        </p:nvPicPr>
        <p:blipFill>
          <a:blip r:embed="rId3"/>
          <a:srcRect t="13293" b="59214"/>
          <a:stretch>
            <a:fillRect/>
          </a:stretch>
        </p:blipFill>
        <p:spPr>
          <a:xfrm>
            <a:off x="0" y="5220970"/>
            <a:ext cx="12272645" cy="1950085"/>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3"/>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6" name="文本框 5"/>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2" name="图片 1"/>
          <p:cNvPicPr>
            <a:picLocks noChangeAspect="1"/>
          </p:cNvPicPr>
          <p:nvPr userDrawn="1"/>
        </p:nvPicPr>
        <p:blipFill>
          <a:blip r:embed="rId1"/>
          <a:stretch>
            <a:fillRect/>
          </a:stretch>
        </p:blipFill>
        <p:spPr>
          <a:xfrm>
            <a:off x="-80010" y="0"/>
            <a:ext cx="12272010" cy="6858000"/>
          </a:xfrm>
          <a:prstGeom prst="rect">
            <a:avLst/>
          </a:prstGeom>
        </p:spPr>
      </p:pic>
      <p:sp>
        <p:nvSpPr>
          <p:cNvPr id="3" name="圆角矩形 2"/>
          <p:cNvSpPr/>
          <p:nvPr userDrawn="1"/>
        </p:nvSpPr>
        <p:spPr>
          <a:xfrm>
            <a:off x="203835" y="304800"/>
            <a:ext cx="11704320" cy="6248400"/>
          </a:xfrm>
          <a:prstGeom prst="roundRect">
            <a:avLst>
              <a:gd name="adj" fmla="val 0"/>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userDrawn="1"/>
        </p:nvSpPr>
        <p:spPr>
          <a:xfrm>
            <a:off x="1300480" y="537845"/>
            <a:ext cx="3973484" cy="755650"/>
          </a:xfrm>
          <a:prstGeom prst="rect">
            <a:avLst/>
          </a:prstGeom>
          <a:noFill/>
        </p:spPr>
        <p:txBody>
          <a:bodyPr wrap="square" rtlCol="0">
            <a:spAutoFit/>
          </a:bodyPr>
          <a:lstStyle/>
          <a:p>
            <a:pPr algn="just">
              <a:lnSpc>
                <a:spcPct val="120000"/>
              </a:lnSpc>
              <a:tabLst>
                <a:tab pos="4924425"/>
              </a:tabLst>
            </a:pPr>
            <a:r>
              <a:rPr sz="3600">
                <a:solidFill>
                  <a:srgbClr val="113CC2"/>
                </a:solidFill>
                <a:effectLst/>
                <a:latin typeface="汉仪霸蛮体 W" panose="00020600040101010101" pitchFamily="18" charset="-122"/>
                <a:ea typeface="汉仪霸蛮体 W" panose="00020600040101010101" pitchFamily="18" charset="-122"/>
                <a:cs typeface="微软雅黑" panose="020b0503020204020204" pitchFamily="34" charset="-122"/>
                <a:sym typeface="+mn-lt"/>
              </a:rPr>
              <a:t>把握“三大逻辑”</a:t>
            </a:r>
            <a:endParaRPr sz="3600">
              <a:solidFill>
                <a:srgbClr val="113CC2"/>
              </a:solidFill>
              <a:effectLst/>
              <a:latin typeface="汉仪霸蛮体 W" panose="00020600040101010101" pitchFamily="18" charset="-122"/>
              <a:ea typeface="汉仪霸蛮体 W" panose="00020600040101010101" pitchFamily="18" charset="-122"/>
              <a:cs typeface="微软雅黑" panose="020b0503020204020204" pitchFamily="34" charset="-122"/>
              <a:sym typeface="+mn-lt"/>
            </a:endParaRPr>
          </a:p>
        </p:txBody>
      </p:sp>
      <p:sp>
        <p:nvSpPr>
          <p:cNvPr id="13" name="矩形 12"/>
          <p:cNvSpPr/>
          <p:nvPr userDrawn="1"/>
        </p:nvSpPr>
        <p:spPr>
          <a:xfrm>
            <a:off x="730250" y="763905"/>
            <a:ext cx="408940" cy="381635"/>
          </a:xfrm>
          <a:prstGeom prst="rect">
            <a:avLst/>
          </a:prstGeom>
          <a:noFill/>
          <a:ln w="12700" cmpd="sng">
            <a:solidFill>
              <a:srgbClr val="1241B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777875" y="724535"/>
            <a:ext cx="408940" cy="381635"/>
          </a:xfrm>
          <a:prstGeom prst="rect">
            <a:avLst/>
          </a:prstGeom>
          <a:solidFill>
            <a:srgbClr val="1241B1"/>
          </a:solidFill>
          <a:ln w="12700" cmpd="sng">
            <a:solidFill>
              <a:srgbClr val="1241B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t>一</a:t>
            </a:r>
            <a:endParaRPr lang="zh-CN" altLang="zh-CN" b="1"/>
          </a:p>
        </p:txBody>
      </p: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p:tgtEl>
                                          <p:spTgt spid="17"/>
                                        </p:tgtEl>
                                        <p:attrNameLst>
                                          <p:attrName>ppt_y</p:attrName>
                                        </p:attrNameLst>
                                      </p:cBhvr>
                                      <p:tavLst>
                                        <p:tav tm="0">
                                          <p:val>
                                            <p:strVal val="#ppt_y+#ppt_h*1.125000"/>
                                          </p:val>
                                        </p:tav>
                                        <p:tav tm="100000">
                                          <p:val>
                                            <p:strVal val="#ppt_y"/>
                                          </p:val>
                                        </p:tav>
                                      </p:tavLst>
                                    </p:anim>
                                    <p:animEffect transition="in" filter="wipe(up)">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6" name="文本框 5"/>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2" name="图片 1"/>
          <p:cNvPicPr>
            <a:picLocks noChangeAspect="1"/>
          </p:cNvPicPr>
          <p:nvPr userDrawn="1"/>
        </p:nvPicPr>
        <p:blipFill>
          <a:blip r:embed="rId1"/>
          <a:stretch>
            <a:fillRect/>
          </a:stretch>
        </p:blipFill>
        <p:spPr>
          <a:xfrm>
            <a:off x="-80010" y="0"/>
            <a:ext cx="12272010" cy="6858000"/>
          </a:xfrm>
          <a:prstGeom prst="rect">
            <a:avLst/>
          </a:prstGeom>
        </p:spPr>
      </p:pic>
      <p:sp>
        <p:nvSpPr>
          <p:cNvPr id="3" name="圆角矩形 2"/>
          <p:cNvSpPr/>
          <p:nvPr userDrawn="1"/>
        </p:nvSpPr>
        <p:spPr>
          <a:xfrm>
            <a:off x="203835" y="304800"/>
            <a:ext cx="11704320" cy="6248400"/>
          </a:xfrm>
          <a:prstGeom prst="roundRect">
            <a:avLst>
              <a:gd name="adj" fmla="val 0"/>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userDrawn="1"/>
        </p:nvSpPr>
        <p:spPr>
          <a:xfrm>
            <a:off x="1300480" y="537845"/>
            <a:ext cx="4043680" cy="755650"/>
          </a:xfrm>
          <a:prstGeom prst="rect">
            <a:avLst/>
          </a:prstGeom>
          <a:noFill/>
        </p:spPr>
        <p:txBody>
          <a:bodyPr wrap="square" rtlCol="0">
            <a:spAutoFit/>
          </a:bodyPr>
          <a:lstStyle/>
          <a:p>
            <a:pPr algn="just">
              <a:lnSpc>
                <a:spcPct val="120000"/>
              </a:lnSpc>
              <a:tabLst>
                <a:tab pos="4924425"/>
              </a:tabLst>
            </a:pPr>
            <a:r>
              <a:rPr sz="3600">
                <a:solidFill>
                  <a:srgbClr val="113CC2"/>
                </a:solidFill>
                <a:effectLst/>
                <a:latin typeface="汉仪霸蛮体 W" panose="00020600040101010101" pitchFamily="18" charset="-122"/>
                <a:ea typeface="汉仪霸蛮体 W" panose="00020600040101010101" pitchFamily="18" charset="-122"/>
                <a:cs typeface="微软雅黑" panose="020b0503020204020204" pitchFamily="34" charset="-122"/>
                <a:sym typeface="+mn-lt"/>
              </a:rPr>
              <a:t>全面理解丰富内涵</a:t>
            </a:r>
            <a:endParaRPr sz="3600">
              <a:solidFill>
                <a:srgbClr val="113CC2"/>
              </a:solidFill>
              <a:effectLst/>
              <a:latin typeface="汉仪霸蛮体 W" panose="00020600040101010101" pitchFamily="18" charset="-122"/>
              <a:ea typeface="汉仪霸蛮体 W" panose="00020600040101010101" pitchFamily="18" charset="-122"/>
              <a:cs typeface="微软雅黑" panose="020b0503020204020204" pitchFamily="34" charset="-122"/>
              <a:sym typeface="+mn-lt"/>
            </a:endParaRPr>
          </a:p>
        </p:txBody>
      </p:sp>
      <p:sp>
        <p:nvSpPr>
          <p:cNvPr id="13" name="矩形 12"/>
          <p:cNvSpPr/>
          <p:nvPr userDrawn="1"/>
        </p:nvSpPr>
        <p:spPr>
          <a:xfrm>
            <a:off x="730250" y="763905"/>
            <a:ext cx="408940" cy="381635"/>
          </a:xfrm>
          <a:prstGeom prst="rect">
            <a:avLst/>
          </a:prstGeom>
          <a:noFill/>
          <a:ln w="12700" cmpd="sng">
            <a:solidFill>
              <a:srgbClr val="1241B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777875" y="724535"/>
            <a:ext cx="408940" cy="381635"/>
          </a:xfrm>
          <a:prstGeom prst="rect">
            <a:avLst/>
          </a:prstGeom>
          <a:solidFill>
            <a:srgbClr val="1241B1"/>
          </a:solidFill>
          <a:ln w="12700" cmpd="sng">
            <a:solidFill>
              <a:srgbClr val="1241B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t>二</a:t>
            </a:r>
            <a:endParaRPr lang="zh-CN" altLang="zh-CN" b="1"/>
          </a:p>
        </p:txBody>
      </p: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p:tgtEl>
                                          <p:spTgt spid="17"/>
                                        </p:tgtEl>
                                        <p:attrNameLst>
                                          <p:attrName>ppt_y</p:attrName>
                                        </p:attrNameLst>
                                      </p:cBhvr>
                                      <p:tavLst>
                                        <p:tav tm="0">
                                          <p:val>
                                            <p:strVal val="#ppt_y+#ppt_h*1.125000"/>
                                          </p:val>
                                        </p:tav>
                                        <p:tav tm="100000">
                                          <p:val>
                                            <p:strVal val="#ppt_y"/>
                                          </p:val>
                                        </p:tav>
                                      </p:tavLst>
                                    </p:anim>
                                    <p:animEffect transition="in" filter="wipe(up)">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标题和内容">
    <p:bg>
      <p:bgPr>
        <a:solidFill>
          <a:srgbClr val="FFFFFF"/>
        </a:solidFill>
        <a:effectLst/>
      </p:bgPr>
    </p:bg>
    <p:spTree>
      <p:nvGrpSpPr>
        <p:cNvPr id="1" name=""/>
        <p:cNvGrpSpPr/>
        <p:nvPr/>
      </p:nvGrpSpPr>
      <p:grpSpPr>
        <a:xfrm>
          <a:off x="0" y="0"/>
          <a:ext cx="0" cy="0"/>
        </a:xfrm>
      </p:grpSpPr>
      <p:sp>
        <p:nvSpPr>
          <p:cNvPr id="6" name="文本框 5"/>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Tree>
  </p:cSld>
  <p:clrMapOvr>
    <a:masterClrMapping/>
  </p:clrMapOvr>
  <p:transition advTm="5000">
    <p:random/>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仅标题">
    <p:spTree>
      <p:nvGrpSpPr>
        <p:cNvPr id="1" name=""/>
        <p:cNvGrpSpPr/>
        <p:nvPr/>
      </p:nvGrpSpPr>
      <p:grpSpPr>
        <a:xfrm>
          <a:off x="0" y="0"/>
          <a:ext cx="0" cy="0"/>
        </a:xfrm>
      </p:grpSpPr>
      <p:sp>
        <p:nvSpPr>
          <p:cNvPr id="2" name="文本框 1"/>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6" name="图片 5"/>
          <p:cNvPicPr>
            <a:picLocks noChangeAspect="1"/>
          </p:cNvPicPr>
          <p:nvPr userDrawn="1"/>
        </p:nvPicPr>
        <p:blipFill>
          <a:blip r:embed="rId1"/>
          <a:stretch>
            <a:fillRect/>
          </a:stretch>
        </p:blipFill>
        <p:spPr>
          <a:xfrm>
            <a:off x="-80010" y="0"/>
            <a:ext cx="12272010" cy="6858000"/>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6" name="文本框 5"/>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pic>
        <p:nvPicPr>
          <p:cNvPr id="3" name="图片 2"/>
          <p:cNvPicPr>
            <a:picLocks noChangeAspect="1"/>
          </p:cNvPicPr>
          <p:nvPr userDrawn="1"/>
        </p:nvPicPr>
        <p:blipFill>
          <a:blip r:embed="rId1"/>
          <a:stretch>
            <a:fillRect/>
          </a:stretch>
        </p:blipFill>
        <p:spPr>
          <a:xfrm>
            <a:off x="0" y="0"/>
            <a:ext cx="12261215" cy="6858000"/>
          </a:xfrm>
          <a:prstGeom prst="rect">
            <a:avLst/>
          </a:prstGeom>
        </p:spPr>
      </p:pic>
      <p:pic>
        <p:nvPicPr>
          <p:cNvPr id="4" name="图片 3"/>
          <p:cNvPicPr>
            <a:picLocks noChangeAspect="1"/>
          </p:cNvPicPr>
          <p:nvPr userDrawn="1"/>
        </p:nvPicPr>
        <p:blipFill>
          <a:blip r:embed="rId2"/>
          <a:stretch>
            <a:fillRect/>
          </a:stretch>
        </p:blipFill>
        <p:spPr>
          <a:xfrm>
            <a:off x="0" y="2057400"/>
            <a:ext cx="12261215" cy="4800600"/>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6" name="文本框 5"/>
          <p:cNvSpPr txBox="1"/>
          <p:nvPr userDrawn="1"/>
        </p:nvSpPr>
        <p:spPr>
          <a:xfrm>
            <a:off x="653143" y="1456690"/>
            <a:ext cx="10888824" cy="646331"/>
          </a:xfrm>
          <a:prstGeom prst="rect">
            <a:avLst/>
          </a:prstGeom>
          <a:noFill/>
        </p:spPr>
        <p:txBody>
          <a:bodyPr wrap="square" rtlCol="0">
            <a:spAutoFit/>
          </a:bodyPr>
          <a:lstStyle/>
          <a:p>
            <a:pPr algn="just"/>
            <a:r>
              <a:rPr lang="zh-CN" altLang="en-US" smtClean="0">
                <a:solidFill>
                  <a:schemeClr val="bg1"/>
                </a:solidFill>
              </a:rPr>
              <a:t>此模板版权为熊猫办公网所有！提示：此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
        <p:nvSpPr>
          <p:cNvPr id="7" name="文本框 6"/>
          <p:cNvSpPr txBox="1"/>
          <p:nvPr userDrawn="1"/>
        </p:nvSpPr>
        <p:spPr>
          <a:xfrm>
            <a:off x="653143" y="2234241"/>
            <a:ext cx="10888824" cy="646331"/>
          </a:xfrm>
          <a:prstGeom prst="rect">
            <a:avLst/>
          </a:prstGeom>
          <a:noFill/>
        </p:spPr>
        <p:txBody>
          <a:bodyPr wrap="square" rtlCol="0">
            <a:spAutoFit/>
          </a:bodyPr>
          <a:lstStyle/>
          <a:p>
            <a:pPr algn="just"/>
            <a:r>
              <a:rPr lang="zh-CN" altLang="en-US" smtClean="0">
                <a:solidFill>
                  <a:schemeClr val="bg1"/>
                </a:solidFill>
              </a:rPr>
              <a:t>此模板版权为</a:t>
            </a:r>
            <a:r>
              <a:rPr lang="zh-CN" altLang="en-US">
                <a:solidFill>
                  <a:schemeClr val="bg1"/>
                </a:solidFill>
              </a:rPr>
              <a:t>熊猫办公网</a:t>
            </a:r>
            <a:r>
              <a:rPr lang="zh-CN" altLang="en-US" smtClean="0">
                <a:solidFill>
                  <a:schemeClr val="bg1"/>
                </a:solidFill>
              </a:rPr>
              <a:t>所有！提示：此</a:t>
            </a:r>
            <a:r>
              <a:rPr lang="en-US" altLang="zh-CN">
                <a:solidFill>
                  <a:schemeClr val="bg1"/>
                </a:solidFill>
              </a:rPr>
              <a:t>PPT</a:t>
            </a:r>
            <a:r>
              <a:rPr lang="zh-CN" altLang="en-US">
                <a:solidFill>
                  <a:schemeClr val="bg1"/>
                </a:solidFill>
              </a:rPr>
              <a:t>为</a:t>
            </a:r>
            <a:r>
              <a:rPr lang="zh-CN" altLang="en-US" smtClean="0">
                <a:solidFill>
                  <a:schemeClr val="bg1"/>
                </a:solidFill>
              </a:rPr>
              <a:t>盗版</a:t>
            </a:r>
            <a:r>
              <a:rPr lang="zh-CN" altLang="en-US">
                <a:solidFill>
                  <a:schemeClr val="bg1"/>
                </a:solidFill>
              </a:rPr>
              <a:t>熊猫办公网</a:t>
            </a:r>
            <a:r>
              <a:rPr lang="zh-CN" altLang="en-US" smtClean="0">
                <a:solidFill>
                  <a:schemeClr val="bg1"/>
                </a:solidFill>
              </a:rPr>
              <a:t>模板</a:t>
            </a:r>
            <a:r>
              <a:rPr lang="zh-CN" altLang="en-US">
                <a:solidFill>
                  <a:schemeClr val="bg1"/>
                </a:solidFill>
              </a:rPr>
              <a:t>，如下载使用，会因兼容问题导致软件崩溃，请勿下载！！！</a:t>
            </a:r>
            <a:endParaRPr lang="zh-CN" alt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xmlns:p14="http://schemas.microsoft.com/office/powerpoint/2010/main" Requires="p14">
      <p:transition advTm="2000" p14:dur="250">
        <p:random/>
      </p:transition>
    </mc:Choice>
    <mc:Fallback>
      <p:transition advTm="2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image" Target="../media/image9.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1.png"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tags" Target="../tags/tag105.xml" /><Relationship Id="rId6" Type="http://schemas.openxmlformats.org/officeDocument/2006/relationships/tags" Target="../tags/tag106.xml" /><Relationship Id="rId7" Type="http://schemas.openxmlformats.org/officeDocument/2006/relationships/tags" Target="../tags/tag107.xml" /><Relationship Id="rId8" Type="http://schemas.openxmlformats.org/officeDocument/2006/relationships/tags" Target="../tags/tag10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09.xml" /><Relationship Id="rId3" Type="http://schemas.openxmlformats.org/officeDocument/2006/relationships/image" Target="../media/image11.png" /><Relationship Id="rId4" Type="http://schemas.openxmlformats.org/officeDocument/2006/relationships/image" Target="../media/image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10.xml" /><Relationship Id="rId3" Type="http://schemas.openxmlformats.org/officeDocument/2006/relationships/tags" Target="../tags/tag111.xml" /><Relationship Id="rId4" Type="http://schemas.openxmlformats.org/officeDocument/2006/relationships/image" Target="../media/image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119.xml" /><Relationship Id="rId11" Type="http://schemas.openxmlformats.org/officeDocument/2006/relationships/tags" Target="../tags/tag120.xml" /><Relationship Id="rId2" Type="http://schemas.openxmlformats.org/officeDocument/2006/relationships/image" Target="../media/image25.png"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tags" Target="../tags/tag114.xml" /><Relationship Id="rId6" Type="http://schemas.openxmlformats.org/officeDocument/2006/relationships/tags" Target="../tags/tag115.xml" /><Relationship Id="rId7" Type="http://schemas.openxmlformats.org/officeDocument/2006/relationships/tags" Target="../tags/tag116.xml" /><Relationship Id="rId8" Type="http://schemas.openxmlformats.org/officeDocument/2006/relationships/tags" Target="../tags/tag117.xml" /><Relationship Id="rId9" Type="http://schemas.openxmlformats.org/officeDocument/2006/relationships/tags" Target="../tags/tag1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image" Target="../media/image2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openxmlformats.org/officeDocument/2006/relationships/image" Target="../media/image7.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124.xml" /><Relationship Id="rId2" Type="http://schemas.openxmlformats.org/officeDocument/2006/relationships/notesSlide" Target="../notesSlides/notesSlide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8.png" /><Relationship Id="rId8" Type="http://schemas.openxmlformats.org/officeDocument/2006/relationships/tags" Target="../tags/tag123.xml" /><Relationship Id="rId9" Type="http://schemas.openxmlformats.org/officeDocument/2006/relationships/image" Target="../media/image29.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2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67.xml" /><Relationship Id="rId11" Type="http://schemas.openxmlformats.org/officeDocument/2006/relationships/image" Target="../media/image13.png" /><Relationship Id="rId12" Type="http://schemas.openxmlformats.org/officeDocument/2006/relationships/image" Target="../media/image14.png" /><Relationship Id="rId2" Type="http://schemas.openxmlformats.org/officeDocument/2006/relationships/image" Target="../media/image11.png"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image" Target="../media/image12.png"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68.xml" /><Relationship Id="rId3"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75.xml" /><Relationship Id="rId11" Type="http://schemas.openxmlformats.org/officeDocument/2006/relationships/tags" Target="../tags/tag76.xml" /><Relationship Id="rId12" Type="http://schemas.openxmlformats.org/officeDocument/2006/relationships/tags" Target="../tags/tag77.xml" /><Relationship Id="rId13" Type="http://schemas.openxmlformats.org/officeDocument/2006/relationships/tags" Target="../tags/tag78.xml" /><Relationship Id="rId2" Type="http://schemas.openxmlformats.org/officeDocument/2006/relationships/notesSlide" Target="../notesSlides/notesSlide1.xml" /><Relationship Id="rId3" Type="http://schemas.openxmlformats.org/officeDocument/2006/relationships/tags" Target="../tags/tag69.xml" /><Relationship Id="rId4" Type="http://schemas.openxmlformats.org/officeDocument/2006/relationships/tags" Target="../tags/tag70.xml" /><Relationship Id="rId5" Type="http://schemas.openxmlformats.org/officeDocument/2006/relationships/tags" Target="../tags/tag71.xml" /><Relationship Id="rId6" Type="http://schemas.openxmlformats.org/officeDocument/2006/relationships/tags" Target="../tags/tag72.xml" /><Relationship Id="rId7" Type="http://schemas.openxmlformats.org/officeDocument/2006/relationships/image" Target="../media/image15.png" /><Relationship Id="rId8" Type="http://schemas.openxmlformats.org/officeDocument/2006/relationships/tags" Target="../tags/tag73.xml" /><Relationship Id="rId9" Type="http://schemas.openxmlformats.org/officeDocument/2006/relationships/tags" Target="../tags/tag7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7.png"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tags" Target="../tags/tag83.xml" /><Relationship Id="rId8" Type="http://schemas.openxmlformats.org/officeDocument/2006/relationships/tags" Target="../tags/tag8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91.xml" /><Relationship Id="rId11" Type="http://schemas.openxmlformats.org/officeDocument/2006/relationships/tags" Target="../tags/tag92.xml" /><Relationship Id="rId12" Type="http://schemas.openxmlformats.org/officeDocument/2006/relationships/tags" Target="../tags/tag93.xml" /><Relationship Id="rId13" Type="http://schemas.openxmlformats.org/officeDocument/2006/relationships/tags" Target="../tags/tag94.xml" /><Relationship Id="rId14" Type="http://schemas.openxmlformats.org/officeDocument/2006/relationships/tags" Target="../tags/tag95.xml" /><Relationship Id="rId15" Type="http://schemas.openxmlformats.org/officeDocument/2006/relationships/tags" Target="../tags/tag96.xml" /><Relationship Id="rId2" Type="http://schemas.openxmlformats.org/officeDocument/2006/relationships/image" Target="../media/image6.png"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ags" Target="../tags/tag88.xml" /><Relationship Id="rId7" Type="http://schemas.openxmlformats.org/officeDocument/2006/relationships/image" Target="../media/image18.png" /><Relationship Id="rId8" Type="http://schemas.openxmlformats.org/officeDocument/2006/relationships/tags" Target="../tags/tag89.xml" /><Relationship Id="rId9" Type="http://schemas.openxmlformats.org/officeDocument/2006/relationships/tags" Target="../tags/tag9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9.png" /><Relationship Id="rId3" Type="http://schemas.openxmlformats.org/officeDocument/2006/relationships/tags" Target="../tags/tag97.xml" /><Relationship Id="rId4" Type="http://schemas.openxmlformats.org/officeDocument/2006/relationships/tags" Target="../tags/tag98.xml" /><Relationship Id="rId5" Type="http://schemas.openxmlformats.org/officeDocument/2006/relationships/tags" Target="../tags/tag99.xml" /><Relationship Id="rId6" Type="http://schemas.openxmlformats.org/officeDocument/2006/relationships/tags" Target="../tags/tag100.xml" /><Relationship Id="rId7" Type="http://schemas.openxmlformats.org/officeDocument/2006/relationships/tags" Target="../tags/tag101.xml" /><Relationship Id="rId8" Type="http://schemas.openxmlformats.org/officeDocument/2006/relationships/tags" Target="../tags/tag10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idx="4294967295"/>
          </p:nvPr>
        </p:nvSpPr>
        <p:spPr>
          <a:xfrm>
            <a:off x="859820" y="2504831"/>
            <a:ext cx="10262237" cy="935355"/>
          </a:xfrm>
          <a:prstGeom prst="rect">
            <a:avLst/>
          </a:prstGeom>
        </p:spPr>
        <p:txBody>
          <a:bodyPr>
            <a:noAutofit/>
          </a:bodyPr>
          <a:lstStyle/>
          <a:p>
            <a:pPr marR="0" algn="ctr" rtl="0">
              <a:lnSpc>
                <a:spcPct val="130000"/>
              </a:lnSpc>
            </a:pPr>
            <a:r>
              <a:rPr lang="zh-CN" altLang="en-US" sz="4800" b="1" i="0" u="none" strike="noStrike" baseline="0"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新发展阶段</a:t>
            </a:r>
            <a:r>
              <a:rPr lang="zh-CN" altLang="en-US" sz="4800" b="1" i="0" u="none" strike="noStrike"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 </a:t>
            </a:r>
            <a:r>
              <a:rPr lang="zh-CN" altLang="en-US" sz="4800" b="1" i="0" u="none" strike="noStrike" baseline="0"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新发展理念</a:t>
            </a:r>
            <a:r>
              <a:rPr lang="zh-CN" altLang="en-US" sz="4800" b="1" i="0" u="none" strike="noStrike"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 </a:t>
            </a:r>
            <a:r>
              <a:rPr lang="zh-CN" altLang="en-US" sz="4800" b="1" i="0" u="none" strike="noStrike" baseline="0"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新发展格局</a:t>
            </a:r>
            <a:endParaRPr lang="zh-CN" altLang="en-US" sz="4800" b="1" i="0" u="none" strike="noStrike" baseline="0"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endParaRPr>
          </a:p>
        </p:txBody>
      </p:sp>
      <p:sp>
        <p:nvSpPr>
          <p:cNvPr id="7" name="标题 1"/>
          <p:cNvSpPr txBox="1"/>
          <p:nvPr/>
        </p:nvSpPr>
        <p:spPr>
          <a:xfrm>
            <a:off x="4138295" y="1268095"/>
            <a:ext cx="3863975" cy="1325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30000"/>
              </a:lnSpc>
            </a:pPr>
            <a:r>
              <a:rPr lang="zh-CN" altLang="en-US" sz="6600" b="1"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深刻领悟</a:t>
            </a:r>
            <a:endParaRPr lang="zh-CN" altLang="en-US" sz="6600" b="1">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endParaRPr>
          </a:p>
        </p:txBody>
      </p:sp>
      <p:grpSp>
        <p:nvGrpSpPr>
          <p:cNvPr id="8" name="组合 7"/>
          <p:cNvGrpSpPr/>
          <p:nvPr/>
        </p:nvGrpSpPr>
        <p:grpSpPr>
          <a:xfrm>
            <a:off x="1886711" y="3543300"/>
            <a:ext cx="8461123" cy="515526"/>
            <a:chOff x="1517784" y="2929295"/>
            <a:chExt cx="8461123" cy="515526"/>
          </a:xfrm>
        </p:grpSpPr>
        <p:sp>
          <p:nvSpPr>
            <p:cNvPr id="9" name="文本框 8"/>
            <p:cNvSpPr txBox="1"/>
            <p:nvPr/>
          </p:nvSpPr>
          <p:spPr>
            <a:xfrm>
              <a:off x="2684111" y="2929295"/>
              <a:ext cx="6128469" cy="515526"/>
            </a:xfrm>
            <a:prstGeom prst="rect">
              <a:avLst/>
            </a:prstGeom>
            <a:noFill/>
          </p:spPr>
          <p:txBody>
            <a:bodyPr wrap="square">
              <a:spAutoFit/>
            </a:bodyPr>
            <a:lstStyle/>
            <a:p>
              <a:pPr algn="dist">
                <a:lnSpc>
                  <a:spcPct val="150000"/>
                </a:lnSpc>
              </a:pPr>
              <a:r>
                <a:rPr lang="zh-CN" altLang="en-US" sz="2000" smtClean="0">
                  <a:solidFill>
                    <a:prstClr val="white"/>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rPr>
                <a:t>把握新发展阶段，贯彻新发展理念，构建新发展格局</a:t>
              </a:r>
              <a:endParaRPr lang="zh-CN" altLang="en-US" sz="2000">
                <a:solidFill>
                  <a:prstClr val="white"/>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endParaRPr>
            </a:p>
          </p:txBody>
        </p:sp>
        <p:cxnSp>
          <p:nvCxnSpPr>
            <p:cNvPr id="10" name="直接连接符 9"/>
            <p:cNvCxnSpPr/>
            <p:nvPr/>
          </p:nvCxnSpPr>
          <p:spPr>
            <a:xfrm>
              <a:off x="1517784" y="3224074"/>
              <a:ext cx="1166327" cy="0"/>
            </a:xfrm>
            <a:prstGeom prst="line">
              <a:avLst/>
            </a:prstGeom>
            <a:ln>
              <a:solidFill>
                <a:schemeClr val="bg1"/>
              </a:solidFill>
              <a:tailEnd type="diamo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812580" y="3224074"/>
              <a:ext cx="1166327" cy="0"/>
            </a:xfrm>
            <a:prstGeom prst="line">
              <a:avLst/>
            </a:prstGeom>
            <a:ln>
              <a:solidFill>
                <a:schemeClr val="bg1"/>
              </a:solidFill>
              <a:headEnd type="diamond"/>
              <a:tailEnd type="none"/>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088850" y="4337333"/>
            <a:ext cx="419800" cy="417195"/>
            <a:chOff x="891974" y="4415843"/>
            <a:chExt cx="450443" cy="450443"/>
          </a:xfrm>
        </p:grpSpPr>
        <p:sp>
          <p:nvSpPr>
            <p:cNvPr id="17" name="椭圆 16"/>
            <p:cNvSpPr/>
            <p:nvPr/>
          </p:nvSpPr>
          <p:spPr>
            <a:xfrm>
              <a:off x="891974" y="4415843"/>
              <a:ext cx="450443" cy="450443"/>
            </a:xfrm>
            <a:prstGeom prst="ellipse">
              <a:avLst/>
            </a:prstGeom>
            <a:no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 name="椭圆 39"/>
            <p:cNvSpPr/>
            <p:nvPr/>
          </p:nvSpPr>
          <p:spPr>
            <a:xfrm>
              <a:off x="993275" y="4502064"/>
              <a:ext cx="247839" cy="278000"/>
            </a:xfrm>
            <a:custGeom>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4562475" y="4404360"/>
            <a:ext cx="1473200" cy="337185"/>
          </a:xfrm>
          <a:prstGeom prst="rect">
            <a:avLst/>
          </a:prstGeom>
          <a:noFill/>
          <a:ln>
            <a:noFill/>
          </a:ln>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姓名</a:t>
            </a:r>
            <a:r>
              <a:rPr kumimoji="0" lang="zh-CN" altLang="en-US"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汇</a:t>
            </a:r>
            <a:endParaRPr kumimoji="0" lang="zh-CN" altLang="en-US"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530858" y="4336698"/>
            <a:ext cx="419800" cy="417195"/>
            <a:chOff x="891974" y="4415843"/>
            <a:chExt cx="450443" cy="450443"/>
          </a:xfrm>
        </p:grpSpPr>
        <p:sp>
          <p:nvSpPr>
            <p:cNvPr id="21" name="椭圆 20"/>
            <p:cNvSpPr/>
            <p:nvPr/>
          </p:nvSpPr>
          <p:spPr>
            <a:xfrm>
              <a:off x="891974" y="4415843"/>
              <a:ext cx="450443" cy="450443"/>
            </a:xfrm>
            <a:prstGeom prst="ellipse">
              <a:avLst/>
            </a:prstGeom>
            <a:no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椭圆 44"/>
            <p:cNvSpPr/>
            <p:nvPr/>
          </p:nvSpPr>
          <p:spPr>
            <a:xfrm>
              <a:off x="978196" y="4510710"/>
              <a:ext cx="278000" cy="260708"/>
            </a:xfrm>
            <a:custGeom>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bg1"/>
            </a:solid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004330" y="4403373"/>
            <a:ext cx="1330814" cy="338554"/>
          </a:xfrm>
          <a:prstGeom prst="rect">
            <a:avLst/>
          </a:prstGeom>
          <a:noFill/>
          <a:ln>
            <a:noFill/>
          </a:ln>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时间：</a:t>
            </a:r>
            <a:r>
              <a:rPr kumimoji="0" lang="en-US"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2021.</a:t>
            </a:r>
            <a:endParaRPr kumimoji="0" lang="en-US" sz="16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21" y="55148"/>
            <a:ext cx="3080996" cy="2052417"/>
          </a:xfrm>
          <a:prstGeom prst="rect">
            <a:avLst/>
          </a:prstGeom>
        </p:spPr>
      </p:pic>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172" y="8883"/>
            <a:ext cx="4221489" cy="1711893"/>
          </a:xfrm>
          <a:prstGeom prst="rect">
            <a:avLst/>
          </a:prstGeom>
        </p:spPr>
      </p:pic>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191260" y="95788"/>
            <a:ext cx="3020373" cy="2052417"/>
          </a:xfrm>
          <a:prstGeom prst="rect">
            <a:avLst/>
          </a:prstGeom>
        </p:spPr>
      </p:pic>
      <p:pic>
        <p:nvPicPr>
          <p:cNvPr id="4" name="pd-5b767a958f466298">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878902" y="95788"/>
            <a:ext cx="487363" cy="487363"/>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par>
                          <p:cTn id="8" fill="hold" nodeType="afterGroup">
                            <p:stCondLst>
                              <p:cond delay="1"/>
                            </p:stCondLst>
                            <p:childTnLst>
                              <p:par>
                                <p:cTn id="9" presetID="47" presetClass="entr" presetSubtype="0" fill="hold" nodeType="afterEffect">
                                  <p:stCondLst>
                                    <p:cond delay="0"/>
                                  </p:stCondLst>
                                  <p:childTnLst>
                                    <p:set>
                                      <p:cBhvr>
                                        <p:cTn id="10" dur="1000"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1"/>
                            </p:stCondLst>
                            <p:childTnLst>
                              <p:par>
                                <p:cTn id="15" presetID="53" presetClass="entr" presetSubtype="16" fill="hold" nodeType="afterEffect">
                                  <p:stCondLst>
                                    <p:cond delay="0"/>
                                  </p:stCondLst>
                                  <p:childTnLst>
                                    <p:set>
                                      <p:cBhvr>
                                        <p:cTn id="16" dur="1000"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fltVal val="0"/>
                                          </p:val>
                                        </p:tav>
                                        <p:tav tm="100000">
                                          <p:val>
                                            <p:strVal val="#ppt_w"/>
                                          </p:val>
                                        </p:tav>
                                      </p:tavLst>
                                    </p:anim>
                                    <p:anim calcmode="lin" valueType="num">
                                      <p:cBhvr>
                                        <p:cTn id="18" dur="1000" fill="hold"/>
                                        <p:tgtEl>
                                          <p:spTgt spid="27"/>
                                        </p:tgtEl>
                                        <p:attrNameLst>
                                          <p:attrName>ppt_h</p:attrName>
                                        </p:attrNameLst>
                                      </p:cBhvr>
                                      <p:tavLst>
                                        <p:tav tm="0">
                                          <p:val>
                                            <p:fltVal val="0"/>
                                          </p:val>
                                        </p:tav>
                                        <p:tav tm="100000">
                                          <p:val>
                                            <p:strVal val="#ppt_h"/>
                                          </p:val>
                                        </p:tav>
                                      </p:tavLst>
                                    </p:anim>
                                    <p:animEffect transition="in" filter="fade">
                                      <p:cBhvr>
                                        <p:cTn id="19" dur="1000"/>
                                        <p:tgtEl>
                                          <p:spTgt spid="27"/>
                                        </p:tgtEl>
                                      </p:cBhvr>
                                    </p:animEffect>
                                  </p:childTnLst>
                                </p:cTn>
                              </p:par>
                              <p:par>
                                <p:cTn id="20" presetID="53" presetClass="entr" presetSubtype="16" fill="hold" nodeType="withEffect">
                                  <p:stCondLst>
                                    <p:cond delay="0"/>
                                  </p:stCondLst>
                                  <p:childTnLst>
                                    <p:set>
                                      <p:cBhvr>
                                        <p:cTn id="21" dur="1000"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fltVal val="0"/>
                                          </p:val>
                                        </p:tav>
                                        <p:tav tm="100000">
                                          <p:val>
                                            <p:strVal val="#ppt_w"/>
                                          </p:val>
                                        </p:tav>
                                      </p:tavLst>
                                    </p:anim>
                                    <p:anim calcmode="lin" valueType="num">
                                      <p:cBhvr>
                                        <p:cTn id="23" dur="1000" fill="hold"/>
                                        <p:tgtEl>
                                          <p:spTgt spid="29"/>
                                        </p:tgtEl>
                                        <p:attrNameLst>
                                          <p:attrName>ppt_h</p:attrName>
                                        </p:attrNameLst>
                                      </p:cBhvr>
                                      <p:tavLst>
                                        <p:tav tm="0">
                                          <p:val>
                                            <p:fltVal val="0"/>
                                          </p:val>
                                        </p:tav>
                                        <p:tav tm="100000">
                                          <p:val>
                                            <p:strVal val="#ppt_h"/>
                                          </p:val>
                                        </p:tav>
                                      </p:tavLst>
                                    </p:anim>
                                    <p:animEffect transition="in" filter="fade">
                                      <p:cBhvr>
                                        <p:cTn id="24" dur="1000"/>
                                        <p:tgtEl>
                                          <p:spTgt spid="29"/>
                                        </p:tgtEl>
                                      </p:cBhvr>
                                    </p:animEffect>
                                  </p:childTnLst>
                                </p:cTn>
                              </p:par>
                            </p:childTnLst>
                          </p:cTn>
                        </p:par>
                        <p:par>
                          <p:cTn id="25" fill="hold" nodeType="afterGroup">
                            <p:stCondLst>
                              <p:cond delay="2001"/>
                            </p:stCondLst>
                            <p:childTnLst>
                              <p:par>
                                <p:cTn id="26" presetID="54" presetClass="entr" presetSubtype="0" accel="100000" fill="hold" grpId="0" nodeType="afterEffect">
                                  <p:stCondLst>
                                    <p:cond delay="0"/>
                                  </p:stCondLst>
                                  <p:childTnLst>
                                    <p:set>
                                      <p:cBhvr>
                                        <p:cTn id="27" dur="1000"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05"/>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 calcmode="lin" valueType="num">
                                      <p:cBhvr>
                                        <p:cTn id="30" dur="1000" fill="hold"/>
                                        <p:tgtEl>
                                          <p:spTgt spid="7"/>
                                        </p:tgtEl>
                                        <p:attrNameLst>
                                          <p:attrName>ppt_x</p:attrName>
                                        </p:attrNameLst>
                                      </p:cBhvr>
                                      <p:tavLst>
                                        <p:tav tm="0">
                                          <p:val>
                                            <p:strVal val="#ppt_x-.2"/>
                                          </p:val>
                                        </p:tav>
                                        <p:tav tm="100000">
                                          <p:val>
                                            <p:strVal val="#ppt_x"/>
                                          </p:val>
                                        </p:tav>
                                      </p:tavLst>
                                    </p:anim>
                                    <p:anim calcmode="lin" valueType="num">
                                      <p:cBhvr>
                                        <p:cTn id="31" dur="1000" fill="hold"/>
                                        <p:tgtEl>
                                          <p:spTgt spid="7"/>
                                        </p:tgtEl>
                                        <p:attrNameLst>
                                          <p:attrName>ppt_y</p:attrName>
                                        </p:attrNameLst>
                                      </p:cBhvr>
                                      <p:tavLst>
                                        <p:tav tm="0">
                                          <p:val>
                                            <p:strVal val="#ppt_y"/>
                                          </p:val>
                                        </p:tav>
                                        <p:tav tm="100000">
                                          <p:val>
                                            <p:strVal val="#ppt_y"/>
                                          </p:val>
                                        </p:tav>
                                      </p:tavLst>
                                    </p:anim>
                                    <p:animEffect transition="in" filter="fade">
                                      <p:cBhvr>
                                        <p:cTn id="32" dur="1000"/>
                                        <p:tgtEl>
                                          <p:spTgt spid="7"/>
                                        </p:tgtEl>
                                      </p:cBhvr>
                                    </p:animEffect>
                                  </p:childTnLst>
                                </p:cTn>
                              </p:par>
                            </p:childTnLst>
                          </p:cTn>
                        </p:par>
                        <p:par>
                          <p:cTn id="33" fill="hold" nodeType="afterGroup">
                            <p:stCondLst>
                              <p:cond delay="3001"/>
                            </p:stCondLst>
                            <p:childTnLst>
                              <p:par>
                                <p:cTn id="34" presetID="53" presetClass="entr" presetSubtype="16" fill="hold" grpId="0" nodeType="afterEffect">
                                  <p:stCondLst>
                                    <p:cond delay="0"/>
                                  </p:stCondLst>
                                  <p:childTnLst>
                                    <p:set>
                                      <p:cBhvr>
                                        <p:cTn id="35" dur="1000"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fltVal val="0"/>
                                          </p:val>
                                        </p:tav>
                                        <p:tav tm="100000">
                                          <p:val>
                                            <p:strVal val="#ppt_w"/>
                                          </p:val>
                                        </p:tav>
                                      </p:tavLst>
                                    </p:anim>
                                    <p:anim calcmode="lin" valueType="num">
                                      <p:cBhvr>
                                        <p:cTn id="37" dur="1000" fill="hold"/>
                                        <p:tgtEl>
                                          <p:spTgt spid="2"/>
                                        </p:tgtEl>
                                        <p:attrNameLst>
                                          <p:attrName>ppt_h</p:attrName>
                                        </p:attrNameLst>
                                      </p:cBhvr>
                                      <p:tavLst>
                                        <p:tav tm="0">
                                          <p:val>
                                            <p:fltVal val="0"/>
                                          </p:val>
                                        </p:tav>
                                        <p:tav tm="100000">
                                          <p:val>
                                            <p:strVal val="#ppt_h"/>
                                          </p:val>
                                        </p:tav>
                                      </p:tavLst>
                                    </p:anim>
                                    <p:animEffect transition="in" filter="fade">
                                      <p:cBhvr>
                                        <p:cTn id="38" dur="1000"/>
                                        <p:tgtEl>
                                          <p:spTgt spid="2"/>
                                        </p:tgtEl>
                                      </p:cBhvr>
                                    </p:animEffect>
                                  </p:childTnLst>
                                </p:cTn>
                              </p:par>
                            </p:childTnLst>
                          </p:cTn>
                        </p:par>
                        <p:par>
                          <p:cTn id="39" fill="hold" nodeType="afterGroup">
                            <p:stCondLst>
                              <p:cond delay="4001"/>
                            </p:stCondLst>
                            <p:childTnLst>
                              <p:par>
                                <p:cTn id="40" presetID="52" presetClass="entr" presetSubtype="0" fill="hold" nodeType="afterEffect">
                                  <p:stCondLst>
                                    <p:cond delay="0"/>
                                  </p:stCondLst>
                                  <p:childTnLst>
                                    <p:set>
                                      <p:cBhvr>
                                        <p:cTn id="41" dur="2000" fill="hold">
                                          <p:stCondLst>
                                            <p:cond delay="0"/>
                                          </p:stCondLst>
                                        </p:cTn>
                                        <p:tgtEl>
                                          <p:spTgt spid="8"/>
                                        </p:tgtEl>
                                        <p:attrNameLst>
                                          <p:attrName>style.visibility</p:attrName>
                                        </p:attrNameLst>
                                      </p:cBhvr>
                                      <p:to>
                                        <p:strVal val="visible"/>
                                      </p:to>
                                    </p:set>
                                    <p:animScale>
                                      <p:cBhvr>
                                        <p:cTn id="42"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3" dur="2000" decel="50000" fill="hold">
                                          <p:stCondLst>
                                            <p:cond delay="0"/>
                                          </p:stCondLst>
                                        </p:cTn>
                                        <p:tgtEl>
                                          <p:spTgt spid="8"/>
                                        </p:tgtEl>
                                        <p:attrNameLst>
                                          <p:attrName>ppt_x</p:attrName>
                                          <p:attrName>ppt_y</p:attrName>
                                        </p:attrNameLst>
                                      </p:cBhvr>
                                    </p:animMotion>
                                    <p:animEffect transition="in" filter="fade">
                                      <p:cBhvr>
                                        <p:cTn id="44" dur="2000"/>
                                        <p:tgtEl>
                                          <p:spTgt spid="8"/>
                                        </p:tgtEl>
                                      </p:cBhvr>
                                    </p:animEffect>
                                  </p:childTnLst>
                                </p:cTn>
                              </p:par>
                            </p:childTnLst>
                          </p:cTn>
                        </p:par>
                        <p:par>
                          <p:cTn id="45" fill="hold" nodeType="afterGroup">
                            <p:stCondLst>
                              <p:cond delay="6001"/>
                            </p:stCondLst>
                            <p:childTnLst>
                              <p:par>
                                <p:cTn id="46" presetID="42" presetClass="entr" presetSubtype="0" fill="hold" nodeType="afterEffect">
                                  <p:stCondLst>
                                    <p:cond delay="0"/>
                                  </p:stCondLst>
                                  <p:childTnLst>
                                    <p:set>
                                      <p:cBhvr>
                                        <p:cTn id="47" dur="1000"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7001"/>
                            </p:stCondLst>
                            <p:childTnLst>
                              <p:par>
                                <p:cTn id="52" presetID="22" presetClass="entr" presetSubtype="8" fill="hold" grpId="0" nodeType="afterEffect">
                                  <p:stCondLst>
                                    <p:cond delay="0"/>
                                  </p:stCondLst>
                                  <p:childTnLst>
                                    <p:set>
                                      <p:cBhvr>
                                        <p:cTn id="53" dur="1000" fill="hold">
                                          <p:stCondLst>
                                            <p:cond delay="0"/>
                                          </p:stCondLst>
                                        </p:cTn>
                                        <p:tgtEl>
                                          <p:spTgt spid="19"/>
                                        </p:tgtEl>
                                        <p:attrNameLst>
                                          <p:attrName>style.visibility</p:attrName>
                                        </p:attrNameLst>
                                      </p:cBhvr>
                                      <p:to>
                                        <p:strVal val="visible"/>
                                      </p:to>
                                    </p:set>
                                    <p:animEffect transition="in" filter="wipe(left)">
                                      <p:cBhvr>
                                        <p:cTn id="54" dur="1000"/>
                                        <p:tgtEl>
                                          <p:spTgt spid="19"/>
                                        </p:tgtEl>
                                      </p:cBhvr>
                                    </p:animEffect>
                                  </p:childTnLst>
                                </p:cTn>
                              </p:par>
                            </p:childTnLst>
                          </p:cTn>
                        </p:par>
                        <p:par>
                          <p:cTn id="55" fill="hold" nodeType="afterGroup">
                            <p:stCondLst>
                              <p:cond delay="8001"/>
                            </p:stCondLst>
                            <p:childTnLst>
                              <p:par>
                                <p:cTn id="56" presetID="42" presetClass="entr" presetSubtype="0" fill="hold" nodeType="afterEffect">
                                  <p:stCondLst>
                                    <p:cond delay="0"/>
                                  </p:stCondLst>
                                  <p:childTnLst>
                                    <p:set>
                                      <p:cBhvr>
                                        <p:cTn id="57" dur="1000"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9001"/>
                            </p:stCondLst>
                            <p:childTnLst>
                              <p:par>
                                <p:cTn id="62" presetID="22" presetClass="entr" presetSubtype="8" fill="hold" grpId="0" nodeType="afterEffect">
                                  <p:stCondLst>
                                    <p:cond delay="0"/>
                                  </p:stCondLst>
                                  <p:childTnLst>
                                    <p:set>
                                      <p:cBhvr>
                                        <p:cTn id="63" dur="1000" fill="hold">
                                          <p:stCondLst>
                                            <p:cond delay="0"/>
                                          </p:stCondLst>
                                        </p:cTn>
                                        <p:tgtEl>
                                          <p:spTgt spid="23"/>
                                        </p:tgtEl>
                                        <p:attrNameLst>
                                          <p:attrName>style.visibility</p:attrName>
                                        </p:attrNameLst>
                                      </p:cBhvr>
                                      <p:to>
                                        <p:strVal val="visible"/>
                                      </p:to>
                                    </p:set>
                                    <p:animEffect transition="in" filter="wipe(left)">
                                      <p:cBhvr>
                                        <p:cTn id="6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7" grpId="0"/>
      <p:bldP spid="19" grpId="0"/>
      <p:bldP spid="2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6"/>
          <p:cNvSpPr txBox="1"/>
          <p:nvPr/>
        </p:nvSpPr>
        <p:spPr>
          <a:xfrm>
            <a:off x="1569085" y="2397002"/>
            <a:ext cx="7981315" cy="304250"/>
          </a:xfrm>
          <a:prstGeom prst="rect">
            <a:avLst/>
          </a:prstGeom>
          <a:noFill/>
        </p:spPr>
        <p:txBody>
          <a:bodyPr wrap="square" lIns="0" tIns="0" rIns="0" bIns="0" rtlCol="0">
            <a:spAutoFit/>
          </a:bodyPr>
          <a:lstStyle/>
          <a:p>
            <a:pPr algn="dist">
              <a:lnSpc>
                <a:spcPct val="120000"/>
              </a:lnSpc>
            </a:pPr>
            <a:r>
              <a:rPr lang="zh-CN" altLang="en-US" smtClean="0">
                <a:solidFill>
                  <a:srgbClr val="113CC2"/>
                </a:solidFill>
                <a:latin typeface="微软雅黑" panose="020b0503020204020204" pitchFamily="34" charset="-122"/>
                <a:cs typeface="微软雅黑" panose="020b0503020204020204" pitchFamily="34" charset="-122"/>
                <a:sym typeface="+mn-lt"/>
              </a:rPr>
              <a:t>发展仍然是我们党执政兴国的第一要务，是解决我国一切问题的基础和关键</a:t>
            </a:r>
            <a:endParaRPr lang="zh-CN" altLang="en-US">
              <a:solidFill>
                <a:srgbClr val="113CC2"/>
              </a:solidFill>
              <a:latin typeface="微软雅黑" panose="020b0503020204020204" pitchFamily="34" charset="-122"/>
              <a:cs typeface="微软雅黑" panose="020b0503020204020204" pitchFamily="34" charset="-122"/>
              <a:sym typeface="+mn-lt"/>
            </a:endParaRPr>
          </a:p>
        </p:txBody>
      </p:sp>
      <p:sp>
        <p:nvSpPr>
          <p:cNvPr id="5" name="Rectangle 37"/>
          <p:cNvSpPr/>
          <p:nvPr/>
        </p:nvSpPr>
        <p:spPr>
          <a:xfrm>
            <a:off x="1125854" y="2935605"/>
            <a:ext cx="8388001" cy="2215991"/>
          </a:xfrm>
          <a:prstGeom prst="rect">
            <a:avLst/>
          </a:prstGeom>
        </p:spPr>
        <p:txBody>
          <a:bodyPr wrap="square" lIns="0" tIns="0" rIns="0" bIns="0">
            <a:spAutoFit/>
          </a:bodyPr>
          <a:lstStyle/>
          <a:p>
            <a:pPr marL="285750" indent="-285750" algn="just">
              <a:lnSpc>
                <a:spcPct val="180000"/>
              </a:lnSpc>
              <a:buFont typeface="Arial" panose="020b0604020202020204" pitchFamily="34" charset="0"/>
              <a:buChar char="•"/>
            </a:pPr>
            <a:r>
              <a:rPr lang="zh-CN" altLang="en-US" sz="1600" smtClean="0">
                <a:solidFill>
                  <a:srgbClr val="000000"/>
                </a:solidFill>
                <a:latin typeface="微软雅黑" panose="020b0503020204020204" pitchFamily="34" charset="-122"/>
                <a:cs typeface="微软雅黑" panose="020b0503020204020204" pitchFamily="34" charset="-122"/>
                <a:sym typeface="+mn-lt"/>
              </a:rPr>
              <a:t>我们党领导人民治国理政，很重要的一个方面就是要回答好实现什么样的发展、怎样实现发展这个重大问题。</a:t>
            </a:r>
            <a:endParaRPr lang="zh-CN" altLang="en-US" sz="1600" smtClean="0">
              <a:solidFill>
                <a:srgbClr val="000000"/>
              </a:solidFill>
              <a:latin typeface="微软雅黑" panose="020b0503020204020204" pitchFamily="34" charset="-122"/>
              <a:cs typeface="微软雅黑" panose="020b0503020204020204" pitchFamily="34" charset="-122"/>
              <a:sym typeface="+mn-lt"/>
            </a:endParaRPr>
          </a:p>
          <a:p>
            <a:pPr marL="285750" indent="-285750" algn="just">
              <a:lnSpc>
                <a:spcPct val="180000"/>
              </a:lnSpc>
              <a:buFont typeface="Arial" panose="020b0604020202020204" pitchFamily="34" charset="0"/>
              <a:buChar char="•"/>
            </a:pPr>
            <a:r>
              <a:rPr lang="zh-CN" altLang="en-US" sz="1600" smtClean="0">
                <a:solidFill>
                  <a:srgbClr val="000000"/>
                </a:solidFill>
                <a:latin typeface="微软雅黑" panose="020b0503020204020204" pitchFamily="34" charset="-122"/>
                <a:cs typeface="微软雅黑" panose="020b0503020204020204" pitchFamily="34" charset="-122"/>
                <a:sym typeface="+mn-lt"/>
              </a:rPr>
              <a:t>党的十八大以来，我们党对经济形势进行科学判断，对经济社会发展提出了许多重大理论和理念，对发展理念和思路作出及时调整，其中新发展理念是最重要、最主要的，引领我国经济发展取得了历史性成就、发生了历史性变革。</a:t>
            </a:r>
            <a:endParaRPr lang="zh-CN" altLang="en-US" sz="1600">
              <a:solidFill>
                <a:srgbClr val="000000"/>
              </a:solidFill>
              <a:latin typeface="微软雅黑" panose="020b0503020204020204" pitchFamily="34" charset="-122"/>
              <a:cs typeface="微软雅黑" panose="020b0503020204020204" pitchFamily="34" charset="-122"/>
              <a:sym typeface="+mn-lt"/>
            </a:endParaRPr>
          </a:p>
        </p:txBody>
      </p:sp>
      <p:cxnSp>
        <p:nvCxnSpPr>
          <p:cNvPr id="6" name="直接连接符 5"/>
          <p:cNvCxnSpPr/>
          <p:nvPr/>
        </p:nvCxnSpPr>
        <p:spPr>
          <a:xfrm>
            <a:off x="1125855" y="2892425"/>
            <a:ext cx="8388000" cy="0"/>
          </a:xfrm>
          <a:prstGeom prst="line">
            <a:avLst/>
          </a:prstGeom>
          <a:ln w="31750">
            <a:solidFill>
              <a:srgbClr val="113CC2"/>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25855" y="2460625"/>
            <a:ext cx="360045" cy="216000"/>
          </a:xfrm>
          <a:prstGeom prst="rect">
            <a:avLst/>
          </a:prstGeom>
          <a:solidFill>
            <a:srgbClr val="113CC2"/>
          </a:solidFill>
          <a:ln>
            <a:solidFill>
              <a:srgbClr val="113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34305" y="3151406"/>
            <a:ext cx="2955168" cy="3405956"/>
          </a:xfrm>
          <a:prstGeom prst="rect">
            <a:avLst/>
          </a:prstGeom>
        </p:spPr>
      </p:pic>
      <p:sp>
        <p:nvSpPr>
          <p:cNvPr id="9" name="矩形 8"/>
          <p:cNvSpPr/>
          <p:nvPr/>
        </p:nvSpPr>
        <p:spPr>
          <a:xfrm>
            <a:off x="1042352" y="1824276"/>
            <a:ext cx="3163888" cy="400110"/>
          </a:xfrm>
          <a:prstGeom prst="rect">
            <a:avLst/>
          </a:prstGeom>
        </p:spPr>
        <p:txBody>
          <a:bodyPr wrap="square">
            <a:spAutoFit/>
          </a:bodyPr>
          <a:lstStyle/>
          <a:p>
            <a:pPr algn="dist"/>
            <a:r>
              <a:rPr lang="zh-CN" altLang="en-US" sz="2000" b="1">
                <a:solidFill>
                  <a:srgbClr val="113CC2"/>
                </a:solidFill>
                <a:cs typeface="+mn-ea"/>
                <a:sym typeface="+mn-lt"/>
              </a:rPr>
              <a:t>面对新阶段新特征新</a:t>
            </a:r>
            <a:r>
              <a:rPr lang="zh-CN" altLang="en-US" sz="2000" b="1" smtClean="0">
                <a:solidFill>
                  <a:srgbClr val="113CC2"/>
                </a:solidFill>
                <a:cs typeface="+mn-ea"/>
                <a:sym typeface="+mn-lt"/>
              </a:rPr>
              <a:t>要求</a:t>
            </a:r>
            <a:endParaRPr lang="zh-CN" altLang="en-US" sz="2000" b="1">
              <a:solidFill>
                <a:srgbClr val="113CC2"/>
              </a:solidFill>
            </a:endParaRPr>
          </a:p>
        </p:txBody>
      </p: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000"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12" presetClass="entr" presetSubtype="8" fill="hold" grpId="0" nodeType="afterEffect">
                                  <p:stCondLst>
                                    <p:cond delay="0"/>
                                  </p:stCondLst>
                                  <p:childTnLst>
                                    <p:set>
                                      <p:cBhvr>
                                        <p:cTn id="11" dur="1000" fill="hold">
                                          <p:stCondLst>
                                            <p:cond delay="0"/>
                                          </p:stCondLst>
                                        </p:cTn>
                                        <p:tgtEl>
                                          <p:spTgt spid="7"/>
                                        </p:tgtEl>
                                        <p:attrNameLst>
                                          <p:attrName>style.visibility</p:attrName>
                                        </p:attrNameLst>
                                      </p:cBhvr>
                                      <p:to>
                                        <p:strVal val="visible"/>
                                      </p:to>
                                    </p:set>
                                    <p:anim calcmode="lin" valueType="num">
                                      <p:cBhvr additive="base">
                                        <p:cTn id="12" dur="1000"/>
                                        <p:tgtEl>
                                          <p:spTgt spid="7"/>
                                        </p:tgtEl>
                                        <p:attrNameLst>
                                          <p:attrName>ppt_x</p:attrName>
                                        </p:attrNameLst>
                                      </p:cBhvr>
                                      <p:tavLst>
                                        <p:tav tm="0">
                                          <p:val>
                                            <p:strVal val="#ppt_x-#ppt_w*1.125000"/>
                                          </p:val>
                                        </p:tav>
                                        <p:tav tm="100000">
                                          <p:val>
                                            <p:strVal val="#ppt_x"/>
                                          </p:val>
                                        </p:tav>
                                      </p:tavLst>
                                    </p:anim>
                                    <p:animEffect transition="in" filter="wipe(right)">
                                      <p:cBhvr>
                                        <p:cTn id="13" dur="1000"/>
                                        <p:tgtEl>
                                          <p:spTgt spid="7"/>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par>
                          <p:cTn id="18" fill="hold" nodeType="afterGroup">
                            <p:stCondLst>
                              <p:cond delay="3000"/>
                            </p:stCondLst>
                            <p:childTnLst>
                              <p:par>
                                <p:cTn id="19" presetID="53" presetClass="entr" presetSubtype="16" fill="hold" nodeType="afterEffect">
                                  <p:stCondLst>
                                    <p:cond delay="0"/>
                                  </p:stCondLst>
                                  <p:childTnLst>
                                    <p:set>
                                      <p:cBhvr>
                                        <p:cTn id="20" dur="1000"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par>
                          <p:cTn id="24" fill="hold" nodeType="afterGroup">
                            <p:stCondLst>
                              <p:cond delay="4000"/>
                            </p:stCondLst>
                            <p:childTnLst>
                              <p:par>
                                <p:cTn id="25" presetID="18" presetClass="entr" presetSubtype="12" fill="hold" grpId="0" nodeType="after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strips(downLeft)">
                                      <p:cBhvr>
                                        <p:cTn id="27" dur="1000"/>
                                        <p:tgtEl>
                                          <p:spTgt spid="5"/>
                                        </p:tgtEl>
                                      </p:cBhvr>
                                    </p:animEffect>
                                  </p:childTnLst>
                                </p:cTn>
                              </p:par>
                            </p:childTnLst>
                          </p:cTn>
                        </p:par>
                        <p:par>
                          <p:cTn id="28" fill="hold" nodeType="afterGroup">
                            <p:stCondLst>
                              <p:cond delay="5000"/>
                            </p:stCondLst>
                            <p:childTnLst>
                              <p:par>
                                <p:cTn id="29" presetID="53" presetClass="entr" presetSubtype="16" fill="hold" nodeType="afterEffect">
                                  <p:stCondLst>
                                    <p:cond delay="0"/>
                                  </p:stCondLst>
                                  <p:childTnLst>
                                    <p:set>
                                      <p:cBhvr>
                                        <p:cTn id="30" dur="1000"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539750" y="1822512"/>
            <a:ext cx="2624455" cy="523220"/>
          </a:xfrm>
          <a:prstGeom prst="rect">
            <a:avLst/>
          </a:prstGeom>
          <a:noFill/>
        </p:spPr>
        <p:txBody>
          <a:bodyPr wrap="square" rtlCol="0">
            <a:spAutoFit/>
          </a:bodyPr>
          <a:lstStyle/>
          <a:p>
            <a:pPr marL="360045" indent="-360045" algn="dist">
              <a:buFont typeface="微软雅黑" panose="020b0503020204020204" pitchFamily="34" charset="-122"/>
              <a:buChar char="⊕"/>
            </a:pPr>
            <a:r>
              <a:rPr lang="zh-CN" altLang="en-US" sz="2800" b="1" smtClean="0">
                <a:solidFill>
                  <a:srgbClr val="113CC2"/>
                </a:solidFill>
                <a:cs typeface="微软雅黑" panose="020b0503020204020204" pitchFamily="34" charset="-122"/>
                <a:sym typeface="+mn-ea"/>
              </a:rPr>
              <a:t>新发展理念</a:t>
            </a:r>
            <a:endParaRPr lang="zh-CN" altLang="en-US" sz="2800" b="1">
              <a:solidFill>
                <a:srgbClr val="113CC2"/>
              </a:solidFill>
              <a:cs typeface="微软雅黑" panose="020b0503020204020204" pitchFamily="34" charset="-122"/>
              <a:sym typeface="+mn-ea"/>
            </a:endParaRPr>
          </a:p>
        </p:txBody>
      </p:sp>
      <p:sp>
        <p:nvSpPr>
          <p:cNvPr id="6" name="文本框 5"/>
          <p:cNvSpPr txBox="1"/>
          <p:nvPr/>
        </p:nvSpPr>
        <p:spPr>
          <a:xfrm>
            <a:off x="616585" y="2347595"/>
            <a:ext cx="8978900" cy="2751522"/>
          </a:xfrm>
          <a:prstGeom prst="rect">
            <a:avLst/>
          </a:prstGeom>
          <a:noFill/>
          <a:ln w="9525">
            <a:noFill/>
          </a:ln>
        </p:spPr>
        <p:txBody>
          <a:bodyPr wrap="square">
            <a:spAutoFit/>
          </a:bodyPr>
          <a:lstStyle/>
          <a:p>
            <a:pPr marL="285750" indent="-285750" algn="just">
              <a:lnSpc>
                <a:spcPct val="180000"/>
              </a:lnSpc>
              <a:buFont typeface="微软雅黑" panose="020b0503020204020204" pitchFamily="34" charset="-122"/>
              <a:buChar char="◆"/>
            </a:pPr>
            <a:r>
              <a:rPr lang="zh-CN" altLang="en-US" sz="1600" smtClean="0">
                <a:solidFill>
                  <a:srgbClr val="113CC2"/>
                </a:solidFill>
                <a:latin typeface="+mn-ea"/>
                <a:cs typeface="微软雅黑" panose="020b0503020204020204" pitchFamily="34" charset="-122"/>
              </a:rPr>
              <a:t>回答了关于发展的目的、动力、方式、路径等一系列理论和实践问题，是开启全面建设社会主义现代化国家的思想引领。</a:t>
            </a:r>
            <a:endParaRPr lang="zh-CN" altLang="en-US" sz="1600" smtClean="0">
              <a:solidFill>
                <a:srgbClr val="113CC2"/>
              </a:solidFill>
              <a:latin typeface="+mn-ea"/>
              <a:cs typeface="微软雅黑" panose="020b0503020204020204" pitchFamily="34" charset="-122"/>
            </a:endParaRPr>
          </a:p>
          <a:p>
            <a:pPr marL="285750" indent="-285750" algn="just">
              <a:lnSpc>
                <a:spcPct val="180000"/>
              </a:lnSpc>
              <a:buFont typeface="Arial" panose="020b0604020202020204" pitchFamily="34" charset="0"/>
              <a:buChar char="•"/>
            </a:pPr>
            <a:r>
              <a:rPr lang="zh-CN" altLang="en-US" sz="1600" smtClean="0">
                <a:solidFill>
                  <a:prstClr val="black">
                    <a:lumMod val="85000"/>
                    <a:lumOff val="15000"/>
                  </a:prstClr>
                </a:solidFill>
                <a:latin typeface="+mn-ea"/>
                <a:cs typeface="微软雅黑" panose="020b0503020204020204" pitchFamily="34" charset="-122"/>
              </a:rPr>
              <a:t>历史经验证明，办好自己的事，把发展的立足点放在国内，是一个大国经济发展的必然要求。</a:t>
            </a:r>
            <a:endParaRPr lang="zh-CN" altLang="en-US" sz="1600" smtClean="0">
              <a:solidFill>
                <a:prstClr val="black">
                  <a:lumMod val="85000"/>
                  <a:lumOff val="15000"/>
                </a:prstClr>
              </a:solidFill>
              <a:latin typeface="+mn-ea"/>
              <a:cs typeface="微软雅黑" panose="020b0503020204020204" pitchFamily="34" charset="-122"/>
            </a:endParaRPr>
          </a:p>
          <a:p>
            <a:pPr marL="285750" indent="-285750" algn="just">
              <a:lnSpc>
                <a:spcPct val="180000"/>
              </a:lnSpc>
              <a:buFont typeface="Arial" panose="020b0604020202020204" pitchFamily="34" charset="0"/>
              <a:buChar char="•"/>
            </a:pPr>
            <a:r>
              <a:rPr lang="zh-CN" altLang="en-US" sz="1600" smtClean="0">
                <a:solidFill>
                  <a:prstClr val="black">
                    <a:lumMod val="85000"/>
                    <a:lumOff val="15000"/>
                  </a:prstClr>
                </a:solidFill>
                <a:latin typeface="+mn-ea"/>
                <a:cs typeface="微软雅黑" panose="020b0503020204020204" pitchFamily="34" charset="-122"/>
              </a:rPr>
              <a:t>经过改革开放</a:t>
            </a:r>
            <a:r>
              <a:rPr lang="en-US" altLang="zh-CN" sz="1600" smtClean="0">
                <a:solidFill>
                  <a:prstClr val="black">
                    <a:lumMod val="85000"/>
                    <a:lumOff val="15000"/>
                  </a:prstClr>
                </a:solidFill>
                <a:latin typeface="+mn-ea"/>
                <a:cs typeface="微软雅黑" panose="020b0503020204020204" pitchFamily="34" charset="-122"/>
              </a:rPr>
              <a:t>40</a:t>
            </a:r>
            <a:r>
              <a:rPr lang="zh-CN" altLang="en-US" sz="1600" smtClean="0">
                <a:solidFill>
                  <a:prstClr val="black">
                    <a:lumMod val="85000"/>
                    <a:lumOff val="15000"/>
                  </a:prstClr>
                </a:solidFill>
                <a:latin typeface="+mn-ea"/>
                <a:cs typeface="微软雅黑" panose="020b0503020204020204" pitchFamily="34" charset="-122"/>
              </a:rPr>
              <a:t>多年的坚实发展，我们已经形成广阔的国内市场，齐全的国民经济体系，雄厚的物质基础、人才储备和治理优势，我们需要在新发展阶段构建新发展格局，以国内大循环为主体，国内国际双循环相互促进，实行高水平对外开放，塑造我国参与国际合作和竞争新优势。</a:t>
            </a:r>
            <a:endParaRPr lang="zh-CN" altLang="en-US" sz="1600">
              <a:solidFill>
                <a:prstClr val="black">
                  <a:lumMod val="85000"/>
                  <a:lumOff val="15000"/>
                </a:prstClr>
              </a:solidFill>
              <a:latin typeface="+mn-ea"/>
              <a:cs typeface="微软雅黑" panose="020b0503020204020204" pitchFamily="34" charset="-122"/>
            </a:endParaRPr>
          </a:p>
        </p:txBody>
      </p:sp>
      <p:sp>
        <p:nvSpPr>
          <p:cNvPr id="11" name="KSO_Shape"/>
          <p:cNvSpPr/>
          <p:nvPr/>
        </p:nvSpPr>
        <p:spPr bwMode="auto">
          <a:xfrm flipH="1">
            <a:off x="9490710" y="1966027"/>
            <a:ext cx="2372360" cy="3218815"/>
          </a:xfrm>
          <a:custGeom>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113CC2"/>
          </a:solidFill>
          <a:ln>
            <a:solidFill>
              <a:srgbClr val="113CC2"/>
            </a:solidFill>
          </a:ln>
        </p:spPr>
        <p:txBody>
          <a:bodyPr anchor="ctr">
            <a:scene3d>
              <a:camera prst="orthographicFront"/>
              <a:lightRig rig="threePt" dir="t"/>
            </a:scene3d>
          </a:bodyPr>
          <a:lstStyle/>
          <a:p>
            <a:pPr algn="ctr">
              <a:defRPr/>
            </a:pPr>
            <a:endParaRPr lang="zh-CN" altLang="en-US">
              <a:solidFill>
                <a:srgbClr val="FFF689"/>
              </a:solidFill>
              <a:cs typeface="+mn-ea"/>
              <a:sym typeface="+mn-lt"/>
            </a:endParaRPr>
          </a:p>
        </p:txBody>
      </p: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childTnLst>
                          </p:cTn>
                        </p:par>
                        <p:par>
                          <p:cTn id="9" fill="hold" nodeType="afterGroup">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nodeType="afterGroup">
                            <p:stCondLst>
                              <p:cond delay="2000"/>
                            </p:stCondLst>
                            <p:childTnLst>
                              <p:par>
                                <p:cTn id="16" presetID="2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直接连接符 1"/>
          <p:cNvCxnSpPr/>
          <p:nvPr/>
        </p:nvCxnSpPr>
        <p:spPr>
          <a:xfrm>
            <a:off x="2458713" y="2426536"/>
            <a:ext cx="4428000" cy="0"/>
          </a:xfrm>
          <a:prstGeom prst="line">
            <a:avLst/>
          </a:prstGeom>
          <a:ln w="25400">
            <a:solidFill>
              <a:srgbClr val="113CC2"/>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21255" y="1478280"/>
            <a:ext cx="4465458" cy="825419"/>
          </a:xfrm>
          <a:prstGeom prst="rect">
            <a:avLst/>
          </a:prstGeom>
        </p:spPr>
        <p:txBody>
          <a:bodyPr wrap="square">
            <a:spAutoFit/>
          </a:bodyPr>
          <a:lstStyle/>
          <a:p>
            <a:pPr algn="dist">
              <a:lnSpc>
                <a:spcPct val="150000"/>
              </a:lnSpc>
            </a:pPr>
            <a:r>
              <a:rPr lang="zh-CN" altLang="en-US" sz="3600" b="1" smtClean="0">
                <a:solidFill>
                  <a:srgbClr val="113CC2"/>
                </a:solidFill>
                <a:cs typeface="+mn-ea"/>
                <a:sym typeface="微软雅黑" panose="020b0503020204020204" pitchFamily="34" charset="-122"/>
              </a:rPr>
              <a:t>从现实逻辑来看</a:t>
            </a:r>
            <a:endParaRPr lang="zh-CN" altLang="en-US" sz="3600" b="1">
              <a:solidFill>
                <a:srgbClr val="113CC2"/>
              </a:solidFill>
              <a:cs typeface="+mn-ea"/>
              <a:sym typeface="微软雅黑" panose="020b0503020204020204" pitchFamily="34" charset="-122"/>
            </a:endParaRPr>
          </a:p>
        </p:txBody>
      </p:sp>
      <p:sp>
        <p:nvSpPr>
          <p:cNvPr id="5" name="文本框 4"/>
          <p:cNvSpPr txBox="1"/>
          <p:nvPr/>
        </p:nvSpPr>
        <p:spPr>
          <a:xfrm>
            <a:off x="1099820" y="3115310"/>
            <a:ext cx="9987141" cy="3046988"/>
          </a:xfrm>
          <a:prstGeom prst="rect">
            <a:avLst/>
          </a:prstGeom>
          <a:noFill/>
        </p:spPr>
        <p:txBody>
          <a:bodyPr wrap="square" rtlCol="0">
            <a:spAutoFit/>
          </a:bodyPr>
          <a:lstStyle/>
          <a:p>
            <a:pPr marL="285750" indent="-285750" algn="just">
              <a:lnSpc>
                <a:spcPct val="200000"/>
              </a:lnSpc>
              <a:buFont typeface="微软雅黑" panose="020b0503020204020204" pitchFamily="34" charset="-122"/>
              <a:buChar char="◆"/>
              <a:defRPr/>
            </a:pPr>
            <a:r>
              <a:rPr lang="zh-CN" altLang="en-US" sz="1600">
                <a:solidFill>
                  <a:schemeClr val="tx1">
                    <a:lumMod val="85000"/>
                    <a:lumOff val="15000"/>
                  </a:schemeClr>
                </a:solidFill>
                <a:cs typeface="微软雅黑" panose="020b0503020204020204" pitchFamily="34" charset="-122"/>
                <a:sym typeface="+mn-ea"/>
              </a:rPr>
              <a:t>任由国际风云变幻，但时与势在我们一边。当前和今后一个时期，虽然我国发展仍然处于重要战略机遇期，但机遇和挑战都有新的发展变化，机遇和挑战之大都前所未有，总体上机遇大于挑战</a:t>
            </a:r>
            <a:r>
              <a:rPr lang="zh-CN" altLang="en-US" sz="1600" smtClean="0">
                <a:solidFill>
                  <a:schemeClr val="tx1">
                    <a:lumMod val="85000"/>
                    <a:lumOff val="15000"/>
                  </a:schemeClr>
                </a:solidFill>
                <a:cs typeface="微软雅黑" panose="020b0503020204020204" pitchFamily="34" charset="-122"/>
                <a:sym typeface="+mn-ea"/>
              </a:rPr>
              <a:t>。我们</a:t>
            </a:r>
            <a:r>
              <a:rPr lang="zh-CN" altLang="en-US" sz="1600">
                <a:solidFill>
                  <a:schemeClr val="tx1">
                    <a:lumMod val="85000"/>
                    <a:lumOff val="15000"/>
                  </a:schemeClr>
                </a:solidFill>
                <a:cs typeface="微软雅黑" panose="020b0503020204020204" pitchFamily="34" charset="-122"/>
                <a:sym typeface="+mn-ea"/>
              </a:rPr>
              <a:t>必须准确研判形势，认清历史方位，抓住重要时间窗口期，着力解决社会主要矛盾，破解制约发展的各种体制机制弊端，调动一切可以调动的积极因素，团结一切可以团结的力量，充分激发全社会活力和创造力。按照党的十九届五中全会擘画的宏伟蓝图，立足新发展阶段、贯彻新发展理念、构建新发展格局，立足自身发展，不断增强我们的生存力、竞争力、发展力、持续力，全力办好自己的事，锲而不舍实现我们的既定目标。</a:t>
            </a:r>
            <a:endParaRPr lang="zh-CN" altLang="en-US" sz="1600">
              <a:solidFill>
                <a:schemeClr val="tx1">
                  <a:lumMod val="85000"/>
                  <a:lumOff val="15000"/>
                </a:schemeClr>
              </a:solidFill>
              <a:cs typeface="微软雅黑" panose="020b0503020204020204" pitchFamily="34" charset="-122"/>
              <a:sym typeface="+mn-ea"/>
            </a:endParaRPr>
          </a:p>
        </p:txBody>
      </p:sp>
      <p:sp>
        <p:nvSpPr>
          <p:cNvPr id="6" name="矩形 5"/>
          <p:cNvSpPr/>
          <p:nvPr/>
        </p:nvSpPr>
        <p:spPr>
          <a:xfrm>
            <a:off x="1123950" y="3148965"/>
            <a:ext cx="9963012" cy="2983512"/>
          </a:xfrm>
          <a:prstGeom prst="rect">
            <a:avLst/>
          </a:prstGeom>
          <a:noFill/>
          <a:ln>
            <a:solidFill>
              <a:srgbClr val="113CC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612" y="1388586"/>
            <a:ext cx="1474729" cy="1255069"/>
          </a:xfrm>
          <a:prstGeom prst="rect">
            <a:avLst/>
          </a:prstGeom>
        </p:spPr>
      </p:pic>
      <p:sp>
        <p:nvSpPr>
          <p:cNvPr id="7" name="矩形 6"/>
          <p:cNvSpPr/>
          <p:nvPr/>
        </p:nvSpPr>
        <p:spPr>
          <a:xfrm>
            <a:off x="2342395" y="2643655"/>
            <a:ext cx="7769860" cy="369332"/>
          </a:xfrm>
          <a:prstGeom prst="rect">
            <a:avLst/>
          </a:prstGeom>
        </p:spPr>
        <p:txBody>
          <a:bodyPr wrap="square">
            <a:spAutoFit/>
          </a:bodyPr>
          <a:lstStyle/>
          <a:p>
            <a:pPr marL="285750" indent="-285750">
              <a:buFont typeface="微软雅黑" panose="020b0503020204020204" pitchFamily="34" charset="-122"/>
              <a:buChar char="◆"/>
            </a:pPr>
            <a:r>
              <a:rPr lang="zh-CN" altLang="en-US" b="1">
                <a:solidFill>
                  <a:srgbClr val="113CC2"/>
                </a:solidFill>
                <a:cs typeface="+mn-ea"/>
                <a:sym typeface="+mn-lt"/>
              </a:rPr>
              <a:t>当今世界正经历百年未有之大变局，中华民族伟大复兴正处于关键阶段</a:t>
            </a:r>
            <a:endParaRPr lang="zh-CN" altLang="en-US">
              <a:solidFill>
                <a:srgbClr val="113CC2"/>
              </a:solidFill>
            </a:endParaRPr>
          </a:p>
        </p:txBody>
      </p:sp>
      <p:grpSp>
        <p:nvGrpSpPr>
          <p:cNvPr id="9" name="组合 8"/>
          <p:cNvGrpSpPr/>
          <p:nvPr/>
        </p:nvGrpSpPr>
        <p:grpSpPr>
          <a:xfrm>
            <a:off x="1152041" y="1639481"/>
            <a:ext cx="1219507" cy="1441030"/>
            <a:chOff x="619125" y="3329305"/>
            <a:chExt cx="868347" cy="1052487"/>
          </a:xfrm>
        </p:grpSpPr>
        <p:sp>
          <p:nvSpPr>
            <p:cNvPr id="10" name="PA-AutoShape 3"/>
            <p:cNvSpPr>
              <a:spLocks noChangeAspect="1" noChangeArrowheads="1" noTextEdit="1"/>
            </p:cNvSpPr>
            <p:nvPr>
              <p:custDataLst>
                <p:tags r:id="rId3"/>
              </p:custDataLst>
            </p:nvPr>
          </p:nvSpPr>
          <p:spPr bwMode="auto">
            <a:xfrm>
              <a:off x="619125" y="3329305"/>
              <a:ext cx="84899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cs typeface="仿宋" panose="02010609060101010101" charset="-122"/>
              </a:endParaRPr>
            </a:p>
          </p:txBody>
        </p:sp>
        <p:sp>
          <p:nvSpPr>
            <p:cNvPr id="12" name="PA-任意多边形 5"/>
            <p:cNvSpPr>
              <a:spLocks noEditPoints="1"/>
            </p:cNvSpPr>
            <p:nvPr>
              <p:custDataLst>
                <p:tags r:id="rId4"/>
              </p:custDataLst>
            </p:nvPr>
          </p:nvSpPr>
          <p:spPr bwMode="auto">
            <a:xfrm>
              <a:off x="1050489" y="3944557"/>
              <a:ext cx="436983" cy="437235"/>
            </a:xfrm>
            <a:custGeom>
              <a:gdLst>
                <a:gd name="T0" fmla="*/ 577 w 295"/>
                <a:gd name="T1" fmla="*/ 123 h 295"/>
                <a:gd name="T2" fmla="*/ 126 w 295"/>
                <a:gd name="T3" fmla="*/ 123 h 295"/>
                <a:gd name="T4" fmla="*/ 126 w 295"/>
                <a:gd name="T5" fmla="*/ 574 h 295"/>
                <a:gd name="T6" fmla="*/ 577 w 295"/>
                <a:gd name="T7" fmla="*/ 574 h 295"/>
                <a:gd name="T8" fmla="*/ 577 w 295"/>
                <a:gd name="T9" fmla="*/ 123 h 295"/>
                <a:gd name="T10" fmla="*/ 520 w 295"/>
                <a:gd name="T11" fmla="*/ 517 h 295"/>
                <a:gd name="T12" fmla="*/ 183 w 295"/>
                <a:gd name="T13" fmla="*/ 517 h 295"/>
                <a:gd name="T14" fmla="*/ 183 w 295"/>
                <a:gd name="T15" fmla="*/ 180 h 295"/>
                <a:gd name="T16" fmla="*/ 520 w 295"/>
                <a:gd name="T17" fmla="*/ 180 h 295"/>
                <a:gd name="T18" fmla="*/ 520 w 295"/>
                <a:gd name="T19" fmla="*/ 51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 h="295">
                  <a:moveTo>
                    <a:pt x="243" y="52"/>
                  </a:moveTo>
                  <a:cubicBezTo>
                    <a:pt x="191" y="0"/>
                    <a:pt x="105" y="0"/>
                    <a:pt x="53" y="52"/>
                  </a:cubicBezTo>
                  <a:cubicBezTo>
                    <a:pt x="0" y="104"/>
                    <a:pt x="0" y="190"/>
                    <a:pt x="53" y="242"/>
                  </a:cubicBezTo>
                  <a:cubicBezTo>
                    <a:pt x="105" y="295"/>
                    <a:pt x="191" y="295"/>
                    <a:pt x="243" y="242"/>
                  </a:cubicBezTo>
                  <a:cubicBezTo>
                    <a:pt x="295" y="190"/>
                    <a:pt x="295" y="104"/>
                    <a:pt x="243" y="52"/>
                  </a:cubicBezTo>
                  <a:close/>
                  <a:moveTo>
                    <a:pt x="219" y="218"/>
                  </a:moveTo>
                  <a:cubicBezTo>
                    <a:pt x="180" y="258"/>
                    <a:pt x="116" y="258"/>
                    <a:pt x="77" y="218"/>
                  </a:cubicBezTo>
                  <a:cubicBezTo>
                    <a:pt x="37" y="179"/>
                    <a:pt x="37" y="115"/>
                    <a:pt x="77" y="76"/>
                  </a:cubicBezTo>
                  <a:cubicBezTo>
                    <a:pt x="116" y="36"/>
                    <a:pt x="180" y="36"/>
                    <a:pt x="219" y="76"/>
                  </a:cubicBezTo>
                  <a:cubicBezTo>
                    <a:pt x="258" y="115"/>
                    <a:pt x="258" y="179"/>
                    <a:pt x="219" y="2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3" name="PA-任意多边形 6"/>
            <p:cNvSpPr/>
            <p:nvPr>
              <p:custDataLst>
                <p:tags r:id="rId5"/>
              </p:custDataLst>
            </p:nvPr>
          </p:nvSpPr>
          <p:spPr bwMode="auto">
            <a:xfrm>
              <a:off x="1131643" y="4026383"/>
              <a:ext cx="274051" cy="263590"/>
            </a:xfrm>
            <a:custGeom>
              <a:gdLst>
                <a:gd name="T0" fmla="*/ 427 w 185"/>
                <a:gd name="T1" fmla="*/ 154 h 178"/>
                <a:gd name="T2" fmla="*/ 290 w 185"/>
                <a:gd name="T3" fmla="*/ 126 h 178"/>
                <a:gd name="T4" fmla="*/ 221 w 185"/>
                <a:gd name="T5" fmla="*/ 5 h 178"/>
                <a:gd name="T6" fmla="*/ 149 w 185"/>
                <a:gd name="T7" fmla="*/ 126 h 178"/>
                <a:gd name="T8" fmla="*/ 14 w 185"/>
                <a:gd name="T9" fmla="*/ 154 h 178"/>
                <a:gd name="T10" fmla="*/ 116 w 185"/>
                <a:gd name="T11" fmla="*/ 254 h 178"/>
                <a:gd name="T12" fmla="*/ 93 w 185"/>
                <a:gd name="T13" fmla="*/ 398 h 178"/>
                <a:gd name="T14" fmla="*/ 221 w 185"/>
                <a:gd name="T15" fmla="*/ 327 h 178"/>
                <a:gd name="T16" fmla="*/ 349 w 185"/>
                <a:gd name="T17" fmla="*/ 398 h 178"/>
                <a:gd name="T18" fmla="*/ 316 w 185"/>
                <a:gd name="T19" fmla="*/ 254 h 178"/>
                <a:gd name="T20" fmla="*/ 427 w 185"/>
                <a:gd name="T21" fmla="*/ 154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78">
                  <a:moveTo>
                    <a:pt x="180" y="65"/>
                  </a:moveTo>
                  <a:cubicBezTo>
                    <a:pt x="175" y="49"/>
                    <a:pt x="135" y="63"/>
                    <a:pt x="122" y="53"/>
                  </a:cubicBezTo>
                  <a:cubicBezTo>
                    <a:pt x="108" y="43"/>
                    <a:pt x="110" y="3"/>
                    <a:pt x="93" y="2"/>
                  </a:cubicBezTo>
                  <a:cubicBezTo>
                    <a:pt x="76" y="0"/>
                    <a:pt x="77" y="43"/>
                    <a:pt x="63" y="53"/>
                  </a:cubicBezTo>
                  <a:cubicBezTo>
                    <a:pt x="50" y="63"/>
                    <a:pt x="11" y="49"/>
                    <a:pt x="6" y="65"/>
                  </a:cubicBezTo>
                  <a:cubicBezTo>
                    <a:pt x="0" y="81"/>
                    <a:pt x="44" y="91"/>
                    <a:pt x="49" y="107"/>
                  </a:cubicBezTo>
                  <a:cubicBezTo>
                    <a:pt x="54" y="122"/>
                    <a:pt x="25" y="158"/>
                    <a:pt x="39" y="168"/>
                  </a:cubicBezTo>
                  <a:cubicBezTo>
                    <a:pt x="52" y="178"/>
                    <a:pt x="76" y="138"/>
                    <a:pt x="93" y="138"/>
                  </a:cubicBezTo>
                  <a:cubicBezTo>
                    <a:pt x="110" y="138"/>
                    <a:pt x="133" y="178"/>
                    <a:pt x="147" y="168"/>
                  </a:cubicBezTo>
                  <a:cubicBezTo>
                    <a:pt x="160" y="158"/>
                    <a:pt x="128" y="122"/>
                    <a:pt x="133" y="107"/>
                  </a:cubicBezTo>
                  <a:cubicBezTo>
                    <a:pt x="138" y="91"/>
                    <a:pt x="185" y="81"/>
                    <a:pt x="180" y="65"/>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4" name="PA-任意多边形 7"/>
            <p:cNvSpPr/>
            <p:nvPr>
              <p:custDataLst>
                <p:tags r:id="rId6"/>
              </p:custDataLst>
            </p:nvPr>
          </p:nvSpPr>
          <p:spPr bwMode="auto">
            <a:xfrm>
              <a:off x="969960" y="3782780"/>
              <a:ext cx="74287" cy="71207"/>
            </a:xfrm>
            <a:custGeom>
              <a:gdLst>
                <a:gd name="T0" fmla="*/ 0 w 50"/>
                <a:gd name="T1" fmla="*/ 43 h 48"/>
                <a:gd name="T2" fmla="*/ 60 w 50"/>
                <a:gd name="T3" fmla="*/ 114 h 48"/>
                <a:gd name="T4" fmla="*/ 119 w 50"/>
                <a:gd name="T5" fmla="*/ 36 h 48"/>
                <a:gd name="T6" fmla="*/ 60 w 50"/>
                <a:gd name="T7" fmla="*/ 0 h 48"/>
                <a:gd name="T8" fmla="*/ 0 w 50"/>
                <a:gd name="T9" fmla="*/ 43 h 4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0" h="48">
                  <a:moveTo>
                    <a:pt x="0" y="18"/>
                  </a:moveTo>
                  <a:cubicBezTo>
                    <a:pt x="0" y="23"/>
                    <a:pt x="16" y="48"/>
                    <a:pt x="25" y="48"/>
                  </a:cubicBezTo>
                  <a:cubicBezTo>
                    <a:pt x="34" y="48"/>
                    <a:pt x="50" y="21"/>
                    <a:pt x="50" y="15"/>
                  </a:cubicBezTo>
                  <a:cubicBezTo>
                    <a:pt x="25" y="0"/>
                    <a:pt x="25" y="0"/>
                    <a:pt x="25" y="0"/>
                  </a:cubicBezTo>
                  <a:cubicBezTo>
                    <a:pt x="25" y="0"/>
                    <a:pt x="0" y="16"/>
                    <a:pt x="0" y="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5" name="PA-任意多边形 8"/>
            <p:cNvSpPr>
              <a:spLocks noEditPoints="1"/>
            </p:cNvSpPr>
            <p:nvPr>
              <p:custDataLst>
                <p:tags r:id="rId7"/>
              </p:custDataLst>
            </p:nvPr>
          </p:nvSpPr>
          <p:spPr bwMode="auto">
            <a:xfrm>
              <a:off x="814519" y="3330554"/>
              <a:ext cx="375181" cy="440358"/>
            </a:xfrm>
            <a:custGeom>
              <a:gdLst>
                <a:gd name="T0" fmla="*/ 7 w 253"/>
                <a:gd name="T1" fmla="*/ 401 h 297"/>
                <a:gd name="T2" fmla="*/ 36 w 253"/>
                <a:gd name="T3" fmla="*/ 444 h 297"/>
                <a:gd name="T4" fmla="*/ 302 w 253"/>
                <a:gd name="T5" fmla="*/ 705 h 297"/>
                <a:gd name="T6" fmla="*/ 568 w 253"/>
                <a:gd name="T7" fmla="*/ 442 h 297"/>
                <a:gd name="T8" fmla="*/ 596 w 253"/>
                <a:gd name="T9" fmla="*/ 401 h 297"/>
                <a:gd name="T10" fmla="*/ 587 w 253"/>
                <a:gd name="T11" fmla="*/ 354 h 297"/>
                <a:gd name="T12" fmla="*/ 587 w 253"/>
                <a:gd name="T13" fmla="*/ 339 h 297"/>
                <a:gd name="T14" fmla="*/ 591 w 253"/>
                <a:gd name="T15" fmla="*/ 316 h 297"/>
                <a:gd name="T16" fmla="*/ 311 w 253"/>
                <a:gd name="T17" fmla="*/ 0 h 297"/>
                <a:gd name="T18" fmla="*/ 12 w 253"/>
                <a:gd name="T19" fmla="*/ 304 h 297"/>
                <a:gd name="T20" fmla="*/ 14 w 253"/>
                <a:gd name="T21" fmla="*/ 330 h 297"/>
                <a:gd name="T22" fmla="*/ 17 w 253"/>
                <a:gd name="T23" fmla="*/ 356 h 297"/>
                <a:gd name="T24" fmla="*/ 7 w 253"/>
                <a:gd name="T25" fmla="*/ 401 h 297"/>
                <a:gd name="T26" fmla="*/ 45 w 253"/>
                <a:gd name="T27" fmla="*/ 325 h 297"/>
                <a:gd name="T28" fmla="*/ 247 w 253"/>
                <a:gd name="T29" fmla="*/ 294 h 297"/>
                <a:gd name="T30" fmla="*/ 373 w 253"/>
                <a:gd name="T31" fmla="*/ 235 h 297"/>
                <a:gd name="T32" fmla="*/ 470 w 253"/>
                <a:gd name="T33" fmla="*/ 294 h 297"/>
                <a:gd name="T34" fmla="*/ 553 w 253"/>
                <a:gd name="T35" fmla="*/ 320 h 297"/>
                <a:gd name="T36" fmla="*/ 546 w 253"/>
                <a:gd name="T37" fmla="*/ 385 h 297"/>
                <a:gd name="T38" fmla="*/ 544 w 253"/>
                <a:gd name="T39" fmla="*/ 392 h 297"/>
                <a:gd name="T40" fmla="*/ 544 w 253"/>
                <a:gd name="T41" fmla="*/ 411 h 297"/>
                <a:gd name="T42" fmla="*/ 539 w 253"/>
                <a:gd name="T43" fmla="*/ 449 h 297"/>
                <a:gd name="T44" fmla="*/ 302 w 253"/>
                <a:gd name="T45" fmla="*/ 679 h 297"/>
                <a:gd name="T46" fmla="*/ 71 w 253"/>
                <a:gd name="T47" fmla="*/ 470 h 297"/>
                <a:gd name="T48" fmla="*/ 45 w 253"/>
                <a:gd name="T49" fmla="*/ 325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3" h="297">
                  <a:moveTo>
                    <a:pt x="3" y="169"/>
                  </a:moveTo>
                  <a:cubicBezTo>
                    <a:pt x="5" y="179"/>
                    <a:pt x="10" y="186"/>
                    <a:pt x="15" y="187"/>
                  </a:cubicBezTo>
                  <a:cubicBezTo>
                    <a:pt x="35" y="250"/>
                    <a:pt x="80" y="297"/>
                    <a:pt x="127" y="297"/>
                  </a:cubicBezTo>
                  <a:cubicBezTo>
                    <a:pt x="176" y="297"/>
                    <a:pt x="220" y="252"/>
                    <a:pt x="239" y="186"/>
                  </a:cubicBezTo>
                  <a:cubicBezTo>
                    <a:pt x="244" y="185"/>
                    <a:pt x="249" y="178"/>
                    <a:pt x="251" y="169"/>
                  </a:cubicBezTo>
                  <a:cubicBezTo>
                    <a:pt x="252" y="160"/>
                    <a:pt x="250" y="152"/>
                    <a:pt x="247" y="149"/>
                  </a:cubicBezTo>
                  <a:cubicBezTo>
                    <a:pt x="247" y="147"/>
                    <a:pt x="247" y="145"/>
                    <a:pt x="247" y="143"/>
                  </a:cubicBezTo>
                  <a:cubicBezTo>
                    <a:pt x="248" y="139"/>
                    <a:pt x="249" y="136"/>
                    <a:pt x="249" y="133"/>
                  </a:cubicBezTo>
                  <a:cubicBezTo>
                    <a:pt x="253" y="74"/>
                    <a:pt x="225" y="0"/>
                    <a:pt x="131" y="0"/>
                  </a:cubicBezTo>
                  <a:cubicBezTo>
                    <a:pt x="38" y="0"/>
                    <a:pt x="0" y="60"/>
                    <a:pt x="5" y="128"/>
                  </a:cubicBezTo>
                  <a:cubicBezTo>
                    <a:pt x="5" y="131"/>
                    <a:pt x="5" y="135"/>
                    <a:pt x="6" y="139"/>
                  </a:cubicBezTo>
                  <a:cubicBezTo>
                    <a:pt x="6" y="142"/>
                    <a:pt x="6" y="146"/>
                    <a:pt x="7" y="150"/>
                  </a:cubicBezTo>
                  <a:cubicBezTo>
                    <a:pt x="3" y="153"/>
                    <a:pt x="1" y="161"/>
                    <a:pt x="3" y="169"/>
                  </a:cubicBezTo>
                  <a:close/>
                  <a:moveTo>
                    <a:pt x="19" y="137"/>
                  </a:moveTo>
                  <a:cubicBezTo>
                    <a:pt x="36" y="141"/>
                    <a:pt x="80" y="139"/>
                    <a:pt x="104" y="124"/>
                  </a:cubicBezTo>
                  <a:cubicBezTo>
                    <a:pt x="129" y="109"/>
                    <a:pt x="157" y="99"/>
                    <a:pt x="157" y="99"/>
                  </a:cubicBezTo>
                  <a:cubicBezTo>
                    <a:pt x="157" y="99"/>
                    <a:pt x="165" y="109"/>
                    <a:pt x="198" y="124"/>
                  </a:cubicBezTo>
                  <a:cubicBezTo>
                    <a:pt x="211" y="130"/>
                    <a:pt x="223" y="134"/>
                    <a:pt x="233" y="135"/>
                  </a:cubicBezTo>
                  <a:cubicBezTo>
                    <a:pt x="234" y="135"/>
                    <a:pt x="232" y="148"/>
                    <a:pt x="230" y="162"/>
                  </a:cubicBezTo>
                  <a:cubicBezTo>
                    <a:pt x="230" y="163"/>
                    <a:pt x="230" y="164"/>
                    <a:pt x="229" y="165"/>
                  </a:cubicBezTo>
                  <a:cubicBezTo>
                    <a:pt x="229" y="168"/>
                    <a:pt x="229" y="170"/>
                    <a:pt x="229" y="173"/>
                  </a:cubicBezTo>
                  <a:cubicBezTo>
                    <a:pt x="228" y="179"/>
                    <a:pt x="228" y="184"/>
                    <a:pt x="227" y="189"/>
                  </a:cubicBezTo>
                  <a:cubicBezTo>
                    <a:pt x="209" y="247"/>
                    <a:pt x="170" y="286"/>
                    <a:pt x="127" y="286"/>
                  </a:cubicBezTo>
                  <a:cubicBezTo>
                    <a:pt x="89" y="286"/>
                    <a:pt x="51" y="249"/>
                    <a:pt x="30" y="198"/>
                  </a:cubicBezTo>
                  <a:cubicBezTo>
                    <a:pt x="29" y="182"/>
                    <a:pt x="18" y="136"/>
                    <a:pt x="19" y="137"/>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6" name="PA-任意多边形 9"/>
            <p:cNvSpPr/>
            <p:nvPr>
              <p:custDataLst>
                <p:tags r:id="rId8"/>
              </p:custDataLst>
            </p:nvPr>
          </p:nvSpPr>
          <p:spPr bwMode="auto">
            <a:xfrm>
              <a:off x="620374" y="3745928"/>
              <a:ext cx="730385" cy="481583"/>
            </a:xfrm>
            <a:custGeom>
              <a:gdLst>
                <a:gd name="T0" fmla="*/ 776 w 493"/>
                <a:gd name="T1" fmla="*/ 403 h 325"/>
                <a:gd name="T2" fmla="*/ 1170 w 493"/>
                <a:gd name="T3" fmla="*/ 318 h 325"/>
                <a:gd name="T4" fmla="*/ 1106 w 493"/>
                <a:gd name="T5" fmla="*/ 218 h 325"/>
                <a:gd name="T6" fmla="*/ 764 w 493"/>
                <a:gd name="T7" fmla="*/ 0 h 325"/>
                <a:gd name="T8" fmla="*/ 719 w 493"/>
                <a:gd name="T9" fmla="*/ 69 h 325"/>
                <a:gd name="T10" fmla="*/ 764 w 493"/>
                <a:gd name="T11" fmla="*/ 78 h 325"/>
                <a:gd name="T12" fmla="*/ 655 w 493"/>
                <a:gd name="T13" fmla="*/ 408 h 325"/>
                <a:gd name="T14" fmla="*/ 641 w 493"/>
                <a:gd name="T15" fmla="*/ 176 h 325"/>
                <a:gd name="T16" fmla="*/ 619 w 493"/>
                <a:gd name="T17" fmla="*/ 185 h 325"/>
                <a:gd name="T18" fmla="*/ 596 w 493"/>
                <a:gd name="T19" fmla="*/ 176 h 325"/>
                <a:gd name="T20" fmla="*/ 579 w 493"/>
                <a:gd name="T21" fmla="*/ 420 h 325"/>
                <a:gd name="T22" fmla="*/ 470 w 493"/>
                <a:gd name="T23" fmla="*/ 81 h 325"/>
                <a:gd name="T24" fmla="*/ 520 w 493"/>
                <a:gd name="T25" fmla="*/ 69 h 325"/>
                <a:gd name="T26" fmla="*/ 477 w 493"/>
                <a:gd name="T27" fmla="*/ 2 h 325"/>
                <a:gd name="T28" fmla="*/ 131 w 493"/>
                <a:gd name="T29" fmla="*/ 218 h 325"/>
                <a:gd name="T30" fmla="*/ 0 w 493"/>
                <a:gd name="T31" fmla="*/ 591 h 325"/>
                <a:gd name="T32" fmla="*/ 0 w 493"/>
                <a:gd name="T33" fmla="*/ 603 h 325"/>
                <a:gd name="T34" fmla="*/ 7 w 493"/>
                <a:gd name="T35" fmla="*/ 610 h 325"/>
                <a:gd name="T36" fmla="*/ 235 w 493"/>
                <a:gd name="T37" fmla="*/ 709 h 325"/>
                <a:gd name="T38" fmla="*/ 249 w 493"/>
                <a:gd name="T39" fmla="*/ 709 h 325"/>
                <a:gd name="T40" fmla="*/ 446 w 493"/>
                <a:gd name="T41" fmla="*/ 771 h 325"/>
                <a:gd name="T42" fmla="*/ 681 w 493"/>
                <a:gd name="T43" fmla="*/ 771 h 325"/>
                <a:gd name="T44" fmla="*/ 776 w 493"/>
                <a:gd name="T45" fmla="*/ 403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2" h="325">
                  <a:moveTo>
                    <a:pt x="327" y="170"/>
                  </a:moveTo>
                  <a:cubicBezTo>
                    <a:pt x="372" y="125"/>
                    <a:pt x="437" y="113"/>
                    <a:pt x="493" y="134"/>
                  </a:cubicBezTo>
                  <a:cubicBezTo>
                    <a:pt x="486" y="120"/>
                    <a:pt x="477" y="105"/>
                    <a:pt x="466" y="92"/>
                  </a:cubicBezTo>
                  <a:cubicBezTo>
                    <a:pt x="439" y="55"/>
                    <a:pt x="397" y="14"/>
                    <a:pt x="322" y="0"/>
                  </a:cubicBezTo>
                  <a:cubicBezTo>
                    <a:pt x="303" y="29"/>
                    <a:pt x="303" y="29"/>
                    <a:pt x="303" y="29"/>
                  </a:cubicBezTo>
                  <a:cubicBezTo>
                    <a:pt x="310" y="30"/>
                    <a:pt x="316" y="32"/>
                    <a:pt x="322" y="33"/>
                  </a:cubicBezTo>
                  <a:cubicBezTo>
                    <a:pt x="276" y="172"/>
                    <a:pt x="276" y="172"/>
                    <a:pt x="276" y="172"/>
                  </a:cubicBezTo>
                  <a:cubicBezTo>
                    <a:pt x="270" y="74"/>
                    <a:pt x="270" y="74"/>
                    <a:pt x="270" y="74"/>
                  </a:cubicBezTo>
                  <a:cubicBezTo>
                    <a:pt x="267" y="77"/>
                    <a:pt x="264" y="78"/>
                    <a:pt x="261" y="78"/>
                  </a:cubicBezTo>
                  <a:cubicBezTo>
                    <a:pt x="258" y="78"/>
                    <a:pt x="255" y="77"/>
                    <a:pt x="251" y="74"/>
                  </a:cubicBezTo>
                  <a:cubicBezTo>
                    <a:pt x="244" y="177"/>
                    <a:pt x="244" y="177"/>
                    <a:pt x="244" y="177"/>
                  </a:cubicBezTo>
                  <a:cubicBezTo>
                    <a:pt x="198" y="34"/>
                    <a:pt x="198" y="34"/>
                    <a:pt x="198" y="34"/>
                  </a:cubicBezTo>
                  <a:cubicBezTo>
                    <a:pt x="205" y="32"/>
                    <a:pt x="212" y="30"/>
                    <a:pt x="219" y="29"/>
                  </a:cubicBezTo>
                  <a:cubicBezTo>
                    <a:pt x="201" y="1"/>
                    <a:pt x="201" y="1"/>
                    <a:pt x="201" y="1"/>
                  </a:cubicBezTo>
                  <a:cubicBezTo>
                    <a:pt x="122" y="14"/>
                    <a:pt x="83" y="55"/>
                    <a:pt x="55" y="92"/>
                  </a:cubicBezTo>
                  <a:cubicBezTo>
                    <a:pt x="15" y="145"/>
                    <a:pt x="0" y="208"/>
                    <a:pt x="0" y="249"/>
                  </a:cubicBezTo>
                  <a:cubicBezTo>
                    <a:pt x="0" y="254"/>
                    <a:pt x="0" y="254"/>
                    <a:pt x="0" y="254"/>
                  </a:cubicBezTo>
                  <a:cubicBezTo>
                    <a:pt x="3" y="257"/>
                    <a:pt x="3" y="257"/>
                    <a:pt x="3" y="257"/>
                  </a:cubicBezTo>
                  <a:cubicBezTo>
                    <a:pt x="30" y="294"/>
                    <a:pt x="75" y="299"/>
                    <a:pt x="99" y="299"/>
                  </a:cubicBezTo>
                  <a:cubicBezTo>
                    <a:pt x="101" y="299"/>
                    <a:pt x="104" y="299"/>
                    <a:pt x="105" y="299"/>
                  </a:cubicBezTo>
                  <a:cubicBezTo>
                    <a:pt x="124" y="314"/>
                    <a:pt x="157" y="321"/>
                    <a:pt x="188" y="325"/>
                  </a:cubicBezTo>
                  <a:cubicBezTo>
                    <a:pt x="287" y="325"/>
                    <a:pt x="287" y="325"/>
                    <a:pt x="287" y="325"/>
                  </a:cubicBezTo>
                  <a:cubicBezTo>
                    <a:pt x="272" y="272"/>
                    <a:pt x="285" y="212"/>
                    <a:pt x="327" y="170"/>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grp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nodeType="afterGroup">
                            <p:stCondLst>
                              <p:cond delay="1000"/>
                            </p:stCondLst>
                            <p:childTnLst>
                              <p:par>
                                <p:cTn id="11" presetID="17"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2000"/>
                            </p:stCondLst>
                            <p:childTnLst>
                              <p:par>
                                <p:cTn id="16" presetID="17"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17" presetClass="entr" presetSubtype="1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000"/>
                            </p:stCondLst>
                            <p:childTnLst>
                              <p:par>
                                <p:cTn id="33" presetID="17" presetClass="entr" presetSubtype="1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3000"/>
                            </p:stCondLst>
                            <p:childTnLst>
                              <p:par>
                                <p:cTn id="38" presetID="17" presetClass="entr" presetSubtype="1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文本框 16"/>
          <p:cNvSpPr txBox="1"/>
          <p:nvPr/>
        </p:nvSpPr>
        <p:spPr>
          <a:xfrm>
            <a:off x="1328102" y="2444069"/>
            <a:ext cx="9857105" cy="1715770"/>
          </a:xfrm>
          <a:prstGeom prst="rect">
            <a:avLst/>
          </a:prstGeom>
          <a:noFill/>
        </p:spPr>
        <p:txBody>
          <a:bodyPr wrap="square" rtlCol="0">
            <a:spAutoFit/>
          </a:bodyPr>
          <a:lstStyle/>
          <a:p>
            <a:pPr algn="dist">
              <a:lnSpc>
                <a:spcPct val="120000"/>
              </a:lnSpc>
              <a:tabLst>
                <a:tab pos="4924425"/>
              </a:tabLst>
            </a:pPr>
            <a:r>
              <a:rPr sz="8800">
                <a:solidFill>
                  <a:schemeClr val="bg1"/>
                </a:solidFill>
                <a:effectLst/>
                <a:latin typeface="汉仪霸蛮体 W" panose="00020600040101010101" pitchFamily="18" charset="-122"/>
                <a:ea typeface="汉仪霸蛮体 W" panose="00020600040101010101" pitchFamily="18" charset="-122"/>
                <a:cs typeface="微软雅黑" panose="020b0503020204020204" pitchFamily="34" charset="-122"/>
                <a:sym typeface="+mn-lt"/>
              </a:rPr>
              <a:t>全面理解丰富内涵</a:t>
            </a:r>
            <a:endParaRPr sz="8800">
              <a:solidFill>
                <a:schemeClr val="bg1"/>
              </a:solidFill>
              <a:effectLst/>
              <a:latin typeface="汉仪霸蛮体 W" panose="00020600040101010101" pitchFamily="18" charset="-122"/>
              <a:ea typeface="汉仪霸蛮体 W" panose="00020600040101010101" pitchFamily="18" charset="-122"/>
              <a:cs typeface="微软雅黑" panose="020b0503020204020204" pitchFamily="34" charset="-122"/>
              <a:sym typeface="+mn-lt"/>
            </a:endParaRPr>
          </a:p>
        </p:txBody>
      </p:sp>
      <p:sp>
        <p:nvSpPr>
          <p:cNvPr id="18" name="文本框 17"/>
          <p:cNvSpPr txBox="1"/>
          <p:nvPr/>
        </p:nvSpPr>
        <p:spPr>
          <a:xfrm>
            <a:off x="4405630" y="1478915"/>
            <a:ext cx="3329940" cy="645160"/>
          </a:xfrm>
          <a:prstGeom prst="rect">
            <a:avLst/>
          </a:prstGeom>
          <a:noFill/>
        </p:spPr>
        <p:txBody>
          <a:bodyPr wrap="square" rtlCol="0">
            <a:spAutoFit/>
          </a:bodyPr>
          <a:lstStyle/>
          <a:p>
            <a:pPr algn="dist"/>
            <a:r>
              <a:rPr lang="en-US" altLang="zh-CN" sz="3600" kern="0" noProof="0">
                <a:ln>
                  <a:noFill/>
                </a:ln>
                <a:solidFill>
                  <a:schemeClr val="bg1"/>
                </a:solidFill>
                <a:effectLst/>
                <a:uLnTx/>
                <a:uFillTx/>
                <a:latin typeface="汉仪霸蛮体 W" panose="00020600040101010101" pitchFamily="18" charset="-122"/>
                <a:ea typeface="汉仪霸蛮体 W" panose="00020600040101010101" pitchFamily="18" charset="-122"/>
                <a:cs typeface="+mn-ea"/>
                <a:sym typeface="+mn-lt"/>
              </a:rPr>
              <a:t>—</a:t>
            </a:r>
            <a:r>
              <a:rPr lang="zh-CN" altLang="en-US" sz="3600" kern="0" noProof="0">
                <a:ln>
                  <a:noFill/>
                </a:ln>
                <a:solidFill>
                  <a:schemeClr val="bg1"/>
                </a:solidFill>
                <a:effectLst/>
                <a:uLnTx/>
                <a:uFillTx/>
                <a:latin typeface="汉仪霸蛮体 W" panose="00020600040101010101" pitchFamily="18" charset="-122"/>
                <a:ea typeface="汉仪霸蛮体 W" panose="00020600040101010101" pitchFamily="18" charset="-122"/>
                <a:cs typeface="+mn-ea"/>
                <a:sym typeface="+mn-lt"/>
              </a:rPr>
              <a:t>第二部分</a:t>
            </a:r>
            <a:r>
              <a:rPr lang="en-US" altLang="zh-CN" sz="3600" kern="0" noProof="0">
                <a:ln>
                  <a:noFill/>
                </a:ln>
                <a:solidFill>
                  <a:schemeClr val="bg1"/>
                </a:solidFill>
                <a:effectLst/>
                <a:uLnTx/>
                <a:uFillTx/>
                <a:latin typeface="汉仪霸蛮体 W" panose="00020600040101010101" pitchFamily="18" charset="-122"/>
                <a:ea typeface="汉仪霸蛮体 W" panose="00020600040101010101" pitchFamily="18" charset="-122"/>
                <a:cs typeface="+mn-ea"/>
                <a:sym typeface="+mn-lt"/>
              </a:rPr>
              <a:t>—</a:t>
            </a:r>
            <a:endParaRPr lang="en-US" altLang="zh-CN" sz="3600" kern="0" noProof="0">
              <a:ln>
                <a:noFill/>
              </a:ln>
              <a:solidFill>
                <a:schemeClr val="bg1"/>
              </a:solidFill>
              <a:effectLst/>
              <a:uLnTx/>
              <a:uFillTx/>
              <a:latin typeface="汉仪霸蛮体 W" panose="00020600040101010101" pitchFamily="18" charset="-122"/>
              <a:ea typeface="汉仪霸蛮体 W" panose="00020600040101010101" pitchFamily="18" charset="-122"/>
              <a:cs typeface="+mn-ea"/>
              <a:sym typeface="+mn-lt"/>
            </a:endParaRPr>
          </a:p>
        </p:txBody>
      </p:sp>
      <p:sp>
        <p:nvSpPr>
          <p:cNvPr id="19" name="PA-102228"/>
          <p:cNvSpPr/>
          <p:nvPr>
            <p:custDataLst>
              <p:tags r:id="rId2"/>
            </p:custDataLst>
          </p:nvPr>
        </p:nvSpPr>
        <p:spPr>
          <a:xfrm>
            <a:off x="4404975" y="1415500"/>
            <a:ext cx="3331029" cy="720090"/>
          </a:xfrm>
          <a:prstGeom prst="rect">
            <a:avLst/>
          </a:prstGeom>
          <a:noFill/>
          <a:ln w="12700" cap="flat" cmpd="sng" algn="ctr">
            <a:solidFill>
              <a:schemeClr val="bg1"/>
            </a:solidFill>
            <a:prstDash val="sysDash"/>
            <a:miter lim="800000"/>
          </a:ln>
          <a:effectLst/>
        </p:spPr>
        <p:txBody>
          <a:bodyPr rtlCol="0" anchor="ctr"/>
          <a:lstStyle/>
          <a:p>
            <a:pPr lvl="0" algn="ctr" defTabSz="914400" fontAlgn="auto">
              <a:lnSpc>
                <a:spcPct val="150000"/>
              </a:lnSpc>
            </a:pPr>
            <a:endParaRPr lang="zh-CN" altLang="en-US" sz="2000" b="1" kern="0" spc="100">
              <a:solidFill>
                <a:schemeClr val="bg1"/>
              </a:solidFill>
              <a:uFillTx/>
              <a:latin typeface="汉仪霸蛮体 W" panose="00020600040101010101" pitchFamily="18" charset="-122"/>
              <a:ea typeface="汉仪霸蛮体 W" panose="00020600040101010101" pitchFamily="18" charset="-122"/>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92" y="193196"/>
            <a:ext cx="1604515" cy="1604515"/>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21" y="55148"/>
            <a:ext cx="3080996" cy="2052417"/>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91260" y="95788"/>
            <a:ext cx="3020373" cy="2052417"/>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p:tgtEl>
                                          <p:spTgt spid="17"/>
                                        </p:tgtEl>
                                        <p:attrNameLst>
                                          <p:attrName>ppt_y</p:attrName>
                                        </p:attrNameLst>
                                      </p:cBhvr>
                                      <p:tavLst>
                                        <p:tav tm="0">
                                          <p:val>
                                            <p:strVal val="#ppt_y+#ppt_h*1.125000"/>
                                          </p:val>
                                        </p:tav>
                                        <p:tav tm="100000">
                                          <p:val>
                                            <p:strVal val="#ppt_y"/>
                                          </p:val>
                                        </p:tav>
                                      </p:tavLst>
                                    </p:anim>
                                    <p:animEffect transition="in" filter="wipe(up)">
                                      <p:cBhvr>
                                        <p:cTn id="20" dur="1000"/>
                                        <p:tgtEl>
                                          <p:spTgt spid="17"/>
                                        </p:tgtEl>
                                      </p:cBhvr>
                                    </p:animEffect>
                                  </p:childTnLst>
                                </p:cTn>
                              </p:par>
                            </p:childTnLst>
                          </p:cTn>
                        </p:par>
                        <p:par>
                          <p:cTn id="21" fill="hold" nodeType="afterGroup">
                            <p:stCondLst>
                              <p:cond delay="1000"/>
                            </p:stCondLst>
                            <p:childTnLst>
                              <p:par>
                                <p:cTn id="22" presetID="53" presetClass="entr" presetSubtype="16" fill="hold" nodeType="afterEffect">
                                  <p:stCondLst>
                                    <p:cond delay="0"/>
                                  </p:stCondLst>
                                  <p:childTnLst>
                                    <p:set>
                                      <p:cBhvr>
                                        <p:cTn id="23" dur="1000"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nodeType="withEffect">
                                  <p:stCondLst>
                                    <p:cond delay="0"/>
                                  </p:stCondLst>
                                  <p:childTnLst>
                                    <p:set>
                                      <p:cBhvr>
                                        <p:cTn id="28" dur="1000"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Effect transition="in" filter="fade">
                                      <p:cBhvr>
                                        <p:cTn id="3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2"/>
      <p:bldP spid="19"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圆角 11"/>
          <p:cNvSpPr/>
          <p:nvPr/>
        </p:nvSpPr>
        <p:spPr>
          <a:xfrm>
            <a:off x="1250315" y="2114550"/>
            <a:ext cx="4159885" cy="2985770"/>
          </a:xfrm>
          <a:prstGeom prst="roundRect">
            <a:avLst>
              <a:gd name="adj" fmla="val 0"/>
            </a:avLst>
          </a:prstGeom>
          <a:solidFill>
            <a:srgbClr val="113CC2">
              <a:alpha val="84000"/>
            </a:srgbClr>
          </a:solidFill>
          <a:ln w="38100">
            <a:solidFill>
              <a:srgbClr val="113CC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defRPr/>
            </a:pPr>
            <a:endParaRPr lang="zh-CN" altLang="en-US" noProof="1">
              <a:solidFill>
                <a:prstClr val="white"/>
              </a:solidFill>
            </a:endParaRPr>
          </a:p>
        </p:txBody>
      </p:sp>
      <p:sp>
        <p:nvSpPr>
          <p:cNvPr id="7" name="矩形: 圆角 8"/>
          <p:cNvSpPr/>
          <p:nvPr/>
        </p:nvSpPr>
        <p:spPr>
          <a:xfrm>
            <a:off x="5410200" y="2104390"/>
            <a:ext cx="5572761" cy="2985770"/>
          </a:xfrm>
          <a:prstGeom prst="roundRect">
            <a:avLst>
              <a:gd name="adj" fmla="val 0"/>
            </a:avLst>
          </a:prstGeom>
          <a:noFill/>
          <a:ln w="19050" cap="flat" cmpd="sng" algn="ctr">
            <a:solidFill>
              <a:srgbClr val="113CC2"/>
            </a:solidFill>
            <a:prstDash val="solid"/>
          </a:ln>
          <a:effectLst/>
        </p:spPr>
        <p:txBody>
          <a:bodyPr rtlCol="0" anchor="ctr"/>
          <a:lstStyle/>
          <a:p>
            <a:pPr algn="ctr">
              <a:defRPr/>
            </a:pPr>
            <a:endParaRPr lang="zh-CN" altLang="en-US" kern="0">
              <a:solidFill>
                <a:srgbClr val="FFFFFF"/>
              </a:solidFill>
              <a:cs typeface="+mn-ea"/>
              <a:sym typeface="+mn-lt"/>
            </a:endParaRPr>
          </a:p>
        </p:txBody>
      </p:sp>
      <p:sp>
        <p:nvSpPr>
          <p:cNvPr id="8" name="矩形 7"/>
          <p:cNvSpPr/>
          <p:nvPr/>
        </p:nvSpPr>
        <p:spPr>
          <a:xfrm>
            <a:off x="5467743" y="2052955"/>
            <a:ext cx="5515218" cy="2986361"/>
          </a:xfrm>
          <a:prstGeom prst="rect">
            <a:avLst/>
          </a:prstGeom>
          <a:noFill/>
          <a:ln w="25400" cap="flat" cmpd="sng" algn="ctr">
            <a:noFill/>
            <a:prstDash val="solid"/>
          </a:ln>
          <a:effectLst/>
        </p:spPr>
        <p:txBody>
          <a:bodyPr rtlCol="0" anchor="ctr"/>
          <a:lstStyle/>
          <a:p>
            <a:pPr algn="just" fontAlgn="base">
              <a:lnSpc>
                <a:spcPct val="200000"/>
              </a:lnSpc>
              <a:spcBef>
                <a:spcPct val="0"/>
              </a:spcBef>
              <a:spcAft>
                <a:spcPct val="0"/>
              </a:spcAft>
              <a:defRPr/>
            </a:pPr>
            <a:r>
              <a:rPr lang="en-US" altLang="zh-CN" kern="0">
                <a:solidFill>
                  <a:srgbClr val="113CC2"/>
                </a:solidFill>
                <a:cs typeface="+mn-ea"/>
                <a:sym typeface="+mn-lt"/>
              </a:rPr>
              <a:t>2020</a:t>
            </a:r>
            <a:r>
              <a:rPr lang="zh-CN" altLang="en-US" kern="0">
                <a:solidFill>
                  <a:srgbClr val="113CC2"/>
                </a:solidFill>
                <a:cs typeface="+mn-ea"/>
                <a:sym typeface="+mn-lt"/>
              </a:rPr>
              <a:t>年，习近平总书记站在党和国家事业发展的战略高度，观大势、谋全局，在不同场合提出和阐释新发展阶段、新发展理念、新发展格局，全党的认识不断丰富、不断深化，也成为贯穿党的十九届五中全会关于“十四五”规划建议的逻辑主线和核心要义。</a:t>
            </a:r>
            <a:endParaRPr lang="zh-CN" altLang="en-US" kern="0">
              <a:solidFill>
                <a:srgbClr val="113CC2"/>
              </a:solidFill>
              <a:cs typeface="+mn-ea"/>
              <a:sym typeface="+mn-lt"/>
            </a:endParaRPr>
          </a:p>
        </p:txBody>
      </p:sp>
      <p:pic>
        <p:nvPicPr>
          <p:cNvPr id="2" name="图片 4" descr="D:\PPT三次分类\PPT制作\熊猫网\每日上传PPT\1月上传\1-22\素材\5fd08e8a25a741607503498979.png5fd08e8a25a741607503498979"/>
          <p:cNvPicPr>
            <a:picLocks noChangeAspect="1"/>
          </p:cNvPicPr>
          <p:nvPr/>
        </p:nvPicPr>
        <p:blipFill>
          <a:blip r:embed="rId2"/>
          <a:stretch>
            <a:fillRect/>
          </a:stretch>
        </p:blipFill>
        <p:spPr>
          <a:xfrm>
            <a:off x="691726" y="2227059"/>
            <a:ext cx="5277063" cy="2638152"/>
          </a:xfrm>
          <a:prstGeom prst="rect">
            <a:avLst/>
          </a:prstGeom>
          <a:noFill/>
          <a:ln w="9525">
            <a:noFill/>
          </a:ln>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圆角矩形 3"/>
          <p:cNvSpPr/>
          <p:nvPr/>
        </p:nvSpPr>
        <p:spPr>
          <a:xfrm>
            <a:off x="836930" y="2840355"/>
            <a:ext cx="8328660" cy="2592070"/>
          </a:xfrm>
          <a:prstGeom prst="roundRect">
            <a:avLst>
              <a:gd name="adj" fmla="val 3216"/>
            </a:avLst>
          </a:prstGeom>
          <a:noFill/>
          <a:ln w="317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 name="直接连接符 4"/>
          <p:cNvCxnSpPr/>
          <p:nvPr/>
        </p:nvCxnSpPr>
        <p:spPr>
          <a:xfrm>
            <a:off x="836923" y="2542106"/>
            <a:ext cx="10584000" cy="0"/>
          </a:xfrm>
          <a:prstGeom prst="line">
            <a:avLst/>
          </a:prstGeom>
          <a:ln w="50800">
            <a:solidFill>
              <a:srgbClr val="113CC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71525" y="1894840"/>
            <a:ext cx="10649398" cy="458908"/>
          </a:xfrm>
          <a:prstGeom prst="rect">
            <a:avLst/>
          </a:prstGeom>
        </p:spPr>
        <p:txBody>
          <a:bodyPr wrap="square">
            <a:spAutoFit/>
          </a:bodyPr>
          <a:lstStyle/>
          <a:p>
            <a:pPr algn="dist">
              <a:lnSpc>
                <a:spcPct val="150000"/>
              </a:lnSpc>
            </a:pPr>
            <a:r>
              <a:rPr lang="zh-CN" altLang="en-US" b="1" smtClean="0">
                <a:solidFill>
                  <a:srgbClr val="113CC2"/>
                </a:solidFill>
                <a:cs typeface="+mn-ea"/>
                <a:sym typeface="微软雅黑" panose="020b0503020204020204" pitchFamily="34" charset="-122"/>
              </a:rPr>
              <a:t>习近平总书记在省部级主要领导干部学习贯彻党的十九届五中全会精神专题研讨班开班式上的重要讲话</a:t>
            </a:r>
            <a:endParaRPr lang="zh-CN" altLang="en-US" b="1">
              <a:solidFill>
                <a:srgbClr val="113CC2"/>
              </a:solidFill>
              <a:cs typeface="+mn-ea"/>
              <a:sym typeface="微软雅黑" panose="020b0503020204020204" pitchFamily="34" charset="-122"/>
            </a:endParaRPr>
          </a:p>
        </p:txBody>
      </p:sp>
      <p:sp>
        <p:nvSpPr>
          <p:cNvPr id="7" name="文本框 22"/>
          <p:cNvSpPr txBox="1">
            <a:spLocks noChangeArrowheads="1"/>
          </p:cNvSpPr>
          <p:nvPr/>
        </p:nvSpPr>
        <p:spPr bwMode="auto">
          <a:xfrm>
            <a:off x="836930" y="2967355"/>
            <a:ext cx="832866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342900" indent="-342900" algn="just">
              <a:lnSpc>
                <a:spcPct val="200000"/>
              </a:lnSpc>
              <a:buFont typeface="Wingdings" panose="05000000000000000000" charset="0"/>
              <a:buChar char="Ø"/>
              <a:defRPr/>
            </a:pPr>
            <a:r>
              <a:rPr lang="zh-CN" altLang="en-US">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对新发展阶段、新发展理念、新发展格局的思想内涵、相互关系和时代价值作了最全面、最系统、最体系化的理论阐释</a:t>
            </a:r>
            <a:r>
              <a:rPr lang="zh-CN" altLang="en-US" smtClean="0">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mtClean="0">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lnSpc>
                <a:spcPct val="200000"/>
              </a:lnSpc>
              <a:buFont typeface="Wingdings" panose="05000000000000000000" charset="0"/>
              <a:buChar char="Ø"/>
              <a:defRPr/>
            </a:pPr>
            <a:r>
              <a:rPr lang="zh-CN" altLang="en-US" smtClean="0">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这</a:t>
            </a:r>
            <a:r>
              <a:rPr lang="zh-CN" altLang="en-US">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rPr>
              <a:t>是在我国开启全面建设社会主义现代化国家新征程的重要节点上，对习近平新时代中国特色社会主义思想宝库的进一步丰富和发展。</a:t>
            </a:r>
            <a:endParaRPr lang="zh-CN" altLang="en-US">
              <a:solidFill>
                <a:prstClr val="black">
                  <a:lumMod val="85000"/>
                  <a:lumOff val="1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30"/>
          <p:cNvPicPr>
            <a:picLocks noChangeAspect="1"/>
          </p:cNvPicPr>
          <p:nvPr/>
        </p:nvPicPr>
        <p:blipFill>
          <a:blip r:embed="rId2"/>
          <a:stretch>
            <a:fillRect/>
          </a:stretch>
        </p:blipFill>
        <p:spPr>
          <a:xfrm>
            <a:off x="9255760" y="2804795"/>
            <a:ext cx="2148205" cy="2617470"/>
          </a:xfrm>
          <a:prstGeom prst="roundRect">
            <a:avLst>
              <a:gd name="adj" fmla="val 4286"/>
            </a:avLst>
          </a:prstGeom>
          <a:noFill/>
          <a:ln w="9525">
            <a:noFill/>
          </a:ln>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6"/>
                                        </p:tgtEl>
                                        <p:attrNameLst>
                                          <p:attrName>style.visibility</p:attrName>
                                        </p:attrNameLst>
                                      </p:cBhvr>
                                      <p:to>
                                        <p:strVal val="visible"/>
                                      </p:to>
                                    </p:set>
                                    <p:anim to="" calcmode="lin" valueType="num">
                                      <p:cBhvr>
                                        <p:cTn id="7" dur="1000" fill="hold">
                                          <p:stCondLst>
                                            <p:cond delay="0"/>
                                          </p:stCondLst>
                                        </p:cTn>
                                        <p:tgtEl>
                                          <p:spTgt spid="6"/>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1000" fill="hold">
                                          <p:stCondLst>
                                            <p:cond delay="0"/>
                                          </p:stCondLst>
                                        </p:cTn>
                                        <p:tgtEl>
                                          <p:spTgt spid="6"/>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9" fill="hold" nodeType="afterGroup">
                            <p:stCondLst>
                              <p:cond delay="1000"/>
                            </p:stCondLst>
                            <p:childTnLst>
                              <p:par>
                                <p:cTn id="10" presetID="0" presetClass="entr" presetSubtype="0" fill="hold" nodeType="afterEffect">
                                  <p:stCondLst>
                                    <p:cond delay="0"/>
                                  </p:stCondLst>
                                  <p:childTnLst>
                                    <p:set>
                                      <p:cBhvr>
                                        <p:cTn id="11" dur="1000" fill="hold">
                                          <p:stCondLst>
                                            <p:cond delay="0"/>
                                          </p:stCondLst>
                                        </p:cTn>
                                        <p:tgtEl>
                                          <p:spTgt spid="5"/>
                                        </p:tgtEl>
                                        <p:attrNameLst>
                                          <p:attrName>style.visibility</p:attrName>
                                        </p:attrNameLst>
                                      </p:cBhvr>
                                      <p:to>
                                        <p:strVal val="visible"/>
                                      </p:to>
                                    </p:set>
                                    <p:anim to="" calcmode="lin" valueType="num">
                                      <p:cBhvr>
                                        <p:cTn id="12" dur="1000" fill="hold">
                                          <p:stCondLst>
                                            <p:cond delay="0"/>
                                          </p:stCondLst>
                                        </p:cTn>
                                        <p:tgtEl>
                                          <p:spTgt spid="5"/>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3" dur="1000" fill="hold">
                                          <p:stCondLst>
                                            <p:cond delay="0"/>
                                          </p:stCondLst>
                                        </p:cTn>
                                        <p:tgtEl>
                                          <p:spTgt spid="5"/>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14" fill="hold" nodeType="afterGroup">
                            <p:stCondLst>
                              <p:cond delay="2000"/>
                            </p:stCondLst>
                            <p:childTnLst>
                              <p:par>
                                <p:cTn id="15" presetID="0" presetClass="entr" presetSubtype="0" fill="hold" grpId="0" nodeType="afterEffect">
                                  <p:stCondLst>
                                    <p:cond delay="0"/>
                                  </p:stCondLst>
                                  <p:childTnLst>
                                    <p:set>
                                      <p:cBhvr>
                                        <p:cTn id="16" dur="1000" fill="hold">
                                          <p:stCondLst>
                                            <p:cond delay="0"/>
                                          </p:stCondLst>
                                        </p:cTn>
                                        <p:tgtEl>
                                          <p:spTgt spid="4"/>
                                        </p:tgtEl>
                                        <p:attrNameLst>
                                          <p:attrName>style.visibility</p:attrName>
                                        </p:attrNameLst>
                                      </p:cBhvr>
                                      <p:to>
                                        <p:strVal val="visible"/>
                                      </p:to>
                                    </p:set>
                                    <p:anim to="" calcmode="lin" valueType="num">
                                      <p:cBhvr>
                                        <p:cTn id="17" dur="1000" fill="hold">
                                          <p:stCondLst>
                                            <p:cond delay="0"/>
                                          </p:stCondLst>
                                        </p:cTn>
                                        <p:tgtEl>
                                          <p:spTgt spid="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1000" fill="hold">
                                          <p:stCondLst>
                                            <p:cond delay="0"/>
                                          </p:stCondLst>
                                        </p:cTn>
                                        <p:tgtEl>
                                          <p:spTgt spid="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19" fill="hold" nodeType="afterGroup">
                            <p:stCondLst>
                              <p:cond delay="3000"/>
                            </p:stCondLst>
                            <p:childTnLst>
                              <p:par>
                                <p:cTn id="20" presetID="0" presetClass="entr" presetSubtype="0" fill="hold" grpId="0" nodeType="afterEffect">
                                  <p:stCondLst>
                                    <p:cond delay="0"/>
                                  </p:stCondLst>
                                  <p:childTnLst>
                                    <p:set>
                                      <p:cBhvr>
                                        <p:cTn id="21" dur="1000" fill="hold">
                                          <p:stCondLst>
                                            <p:cond delay="0"/>
                                          </p:stCondLst>
                                        </p:cTn>
                                        <p:tgtEl>
                                          <p:spTgt spid="7"/>
                                        </p:tgtEl>
                                        <p:attrNameLst>
                                          <p:attrName>style.visibility</p:attrName>
                                        </p:attrNameLst>
                                      </p:cBhvr>
                                      <p:to>
                                        <p:strVal val="visible"/>
                                      </p:to>
                                    </p:set>
                                    <p:anim to="" calcmode="lin" valueType="num">
                                      <p:cBhvr>
                                        <p:cTn id="22" dur="1000" fill="hold">
                                          <p:stCondLst>
                                            <p:cond delay="0"/>
                                          </p:stCondLst>
                                        </p:cTn>
                                        <p:tgtEl>
                                          <p:spTgt spid="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3" dur="1000" fill="hold">
                                          <p:stCondLst>
                                            <p:cond delay="0"/>
                                          </p:stCondLst>
                                        </p:cTn>
                                        <p:tgtEl>
                                          <p:spTgt spid="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24" fill="hold" nodeType="afterGroup">
                            <p:stCondLst>
                              <p:cond delay="4000"/>
                            </p:stCondLst>
                            <p:childTnLst>
                              <p:par>
                                <p:cTn id="25" presetID="0" presetClass="entr" presetSubtype="0" fill="hold" nodeType="afterEffect">
                                  <p:stCondLst>
                                    <p:cond delay="0"/>
                                  </p:stCondLst>
                                  <p:childTnLst>
                                    <p:set>
                                      <p:cBhvr>
                                        <p:cTn id="26" dur="1000" fill="hold">
                                          <p:stCondLst>
                                            <p:cond delay="0"/>
                                          </p:stCondLst>
                                        </p:cTn>
                                        <p:tgtEl>
                                          <p:spTgt spid="8"/>
                                        </p:tgtEl>
                                        <p:attrNameLst>
                                          <p:attrName>style.visibility</p:attrName>
                                        </p:attrNameLst>
                                      </p:cBhvr>
                                      <p:to>
                                        <p:strVal val="visible"/>
                                      </p:to>
                                    </p:set>
                                    <p:anim to="" calcmode="lin" valueType="num">
                                      <p:cBhvr>
                                        <p:cTn id="27" dur="1000" fill="hold">
                                          <p:stCondLst>
                                            <p:cond delay="0"/>
                                          </p:stCondLst>
                                        </p:cTn>
                                        <p:tgtEl>
                                          <p:spTgt spid="8"/>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8" dur="1000" fill="hold">
                                          <p:stCondLst>
                                            <p:cond delay="0"/>
                                          </p:stCondLst>
                                        </p:cTn>
                                        <p:tgtEl>
                                          <p:spTgt spid="8"/>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861143" y="1994114"/>
            <a:ext cx="10186569" cy="628114"/>
          </a:xfrm>
          <a:prstGeom prst="rect">
            <a:avLst/>
          </a:prstGeom>
          <a:solidFill>
            <a:srgbClr val="113CC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1E21"/>
              </a:solidFill>
              <a:effectLst/>
              <a:uLnTx/>
              <a:uFillTx/>
              <a:latin typeface="微软雅黑" panose="020b0503020204020204" pitchFamily="34" charset="-122"/>
              <a:ea typeface="+mn-ea"/>
              <a:cs typeface="+mn-cs"/>
            </a:endParaRPr>
          </a:p>
        </p:txBody>
      </p:sp>
      <p:pic>
        <p:nvPicPr>
          <p:cNvPr id="6" name="图片 24"/>
          <p:cNvPicPr>
            <a:picLocks noChangeAspect="1"/>
          </p:cNvPicPr>
          <p:nvPr/>
        </p:nvPicPr>
        <p:blipFill>
          <a:blip r:embed="rId2"/>
          <a:stretch>
            <a:fillRect/>
          </a:stretch>
        </p:blipFill>
        <p:spPr>
          <a:xfrm>
            <a:off x="10208911" y="1696715"/>
            <a:ext cx="1120775" cy="925513"/>
          </a:xfrm>
          <a:prstGeom prst="rect">
            <a:avLst/>
          </a:prstGeom>
          <a:noFill/>
          <a:ln w="9525">
            <a:noFill/>
          </a:ln>
        </p:spPr>
      </p:pic>
      <p:sp>
        <p:nvSpPr>
          <p:cNvPr id="7" name="矩形 6"/>
          <p:cNvSpPr/>
          <p:nvPr/>
        </p:nvSpPr>
        <p:spPr>
          <a:xfrm>
            <a:off x="861144" y="2092013"/>
            <a:ext cx="8717114" cy="398780"/>
          </a:xfrm>
          <a:prstGeom prst="rect">
            <a:avLst/>
          </a:prstGeom>
          <a:noFill/>
        </p:spPr>
        <p:txBody>
          <a:bodyPr wrap="square" rtlCol="0">
            <a:spAutoFit/>
          </a:bodyPr>
          <a:lstStyle/>
          <a:p>
            <a:pPr algn="dist"/>
            <a:r>
              <a:rPr lang="zh-CN" altLang="en-US" sz="2000" b="1" smtClean="0">
                <a:solidFill>
                  <a:schemeClr val="bg1"/>
                </a:solidFill>
                <a:latin typeface="微软雅黑" panose="020b0503020204020204" pitchFamily="34" charset="-122"/>
                <a:ea typeface="微软雅黑" panose="020b0503020204020204" pitchFamily="34" charset="-122"/>
                <a:cs typeface="+mn-ea"/>
                <a:sym typeface="+mn-lt"/>
              </a:rPr>
              <a:t>新发展阶段也是我们完成建设社会主义现代化国家目标历史宏愿的新阶段</a:t>
            </a:r>
            <a:endParaRPr lang="zh-CN" alt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圆角矩形 26"/>
          <p:cNvSpPr/>
          <p:nvPr/>
        </p:nvSpPr>
        <p:spPr>
          <a:xfrm>
            <a:off x="852006" y="2900257"/>
            <a:ext cx="10195706" cy="2088396"/>
          </a:xfrm>
          <a:prstGeom prst="roundRect">
            <a:avLst>
              <a:gd name="adj" fmla="val 0"/>
            </a:avLst>
          </a:prstGeom>
          <a:solidFill>
            <a:sysClr val="window" lastClr="FFFFFF">
              <a:alpha val="40000"/>
            </a:sysClr>
          </a:solidFill>
          <a:ln w="12700" cap="flat" cmpd="sng" algn="ctr">
            <a:solidFill>
              <a:srgbClr val="113CC2"/>
            </a:solidFill>
            <a:prstDash val="dash"/>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TextBox 37"/>
          <p:cNvSpPr txBox="1"/>
          <p:nvPr/>
        </p:nvSpPr>
        <p:spPr>
          <a:xfrm>
            <a:off x="852006" y="2899963"/>
            <a:ext cx="10195706" cy="2062103"/>
          </a:xfrm>
          <a:prstGeom prst="rect">
            <a:avLst/>
          </a:prstGeom>
          <a:noFill/>
        </p:spPr>
        <p:txBody>
          <a:bodyPr wrap="square" rtlCol="0">
            <a:spAutoFit/>
          </a:bodyPr>
          <a:lstStyle/>
          <a:p>
            <a:pPr algn="just">
              <a:lnSpc>
                <a:spcPct val="160000"/>
              </a:lnSpc>
              <a:defRPr/>
            </a:pPr>
            <a:r>
              <a:rPr lang="zh-CN" altLang="en-US" sz="1600">
                <a:latin typeface="微软雅黑" panose="020b0503020204020204" pitchFamily="34" charset="-122"/>
                <a:ea typeface="微软雅黑" panose="020b0503020204020204" pitchFamily="34" charset="-122"/>
                <a:cs typeface="+mn-ea"/>
                <a:sym typeface="+mn-lt"/>
              </a:rPr>
              <a:t>这就预示着，在这样一个阶段，我国仍处于并将长期处于社会主义初级阶段的基本国情没有变、我国是世界上最大发展中国家的国际地位没有变，我们仍然要牢牢把握社会主义初级阶段这个基本国情和最大实际，继续坚持中国特色社会主义道路，牢牢坚持党的基本路线这个党和国家的生命线、人民的幸福线，更加着力于发展，更加谦虚谨慎、艰苦奋斗，更加积极有为、始终洋溢全社会的蓬勃生机活力，通过阶梯式递进、不断发展进步、日益接近质的飞跃的量的积累和发展变化，让我国社会主义从初级阶段向更高阶段迈进，全面实现社会主义现代化。</a:t>
            </a: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693407" y="4981951"/>
            <a:ext cx="10636279" cy="681669"/>
          </a:xfrm>
          <a:prstGeom prst="rect">
            <a:avLst/>
          </a:prstGeom>
          <a:noFill/>
          <a:effectLst/>
        </p:spPr>
        <p:txBody>
          <a:bodyPr wrap="square" lIns="180000" tIns="180000" rIns="180000" bIns="180000" anchor="ctr" anchorCtr="0">
            <a:noAutofit/>
          </a:bodyPr>
          <a:lstStyle/>
          <a:p>
            <a:pPr marL="285750" indent="-285750" algn="dist">
              <a:lnSpc>
                <a:spcPct val="150000"/>
              </a:lnSpc>
              <a:buFont typeface="微软雅黑" panose="020b0503020204020204" pitchFamily="34" charset="-122"/>
              <a:buChar char="⊕"/>
            </a:pPr>
            <a:r>
              <a:rPr lang="zh-CN" altLang="en-US" b="1" smtClean="0">
                <a:solidFill>
                  <a:srgbClr val="113CC2"/>
                </a:solidFill>
                <a:latin typeface="微软雅黑" panose="020b0503020204020204" pitchFamily="34" charset="-122"/>
                <a:ea typeface="微软雅黑" panose="020b0503020204020204" pitchFamily="34" charset="-122"/>
                <a:cs typeface="+mn-ea"/>
                <a:sym typeface="+mn-lt"/>
              </a:rPr>
              <a:t>“其作始也简，其将毕也必巨。”全党全国人民必须付出更为艰巨、更为艰苦的努力。</a:t>
            </a:r>
            <a:endParaRPr lang="zh-CN" altLang="en-US" b="1">
              <a:solidFill>
                <a:srgbClr val="113CC2"/>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1250"/>
                                        <p:tgtEl>
                                          <p:spTgt spid="8"/>
                                        </p:tgtEl>
                                      </p:cBhvr>
                                    </p:animEffect>
                                  </p:childTnLst>
                                </p:cTn>
                              </p:par>
                            </p:childTnLst>
                          </p:cTn>
                        </p:par>
                        <p:par>
                          <p:cTn id="21" fill="hold" nodeType="afterGroup">
                            <p:stCondLst>
                              <p:cond delay="275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nodeType="afterGroup">
                            <p:stCondLst>
                              <p:cond delay="3750"/>
                            </p:stCondLst>
                            <p:childTnLst>
                              <p:par>
                                <p:cTn id="26" presetID="16" presetClass="entr" presetSubtype="2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p:bldP spid="10"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003418" y="2225528"/>
            <a:ext cx="10013832" cy="2835910"/>
            <a:chOff x="633332" y="1833043"/>
            <a:chExt cx="10013832" cy="2835910"/>
          </a:xfrm>
        </p:grpSpPr>
        <p:sp>
          <p:nvSpPr>
            <p:cNvPr id="3" name="矩形: 圆角 5"/>
            <p:cNvSpPr/>
            <p:nvPr/>
          </p:nvSpPr>
          <p:spPr>
            <a:xfrm>
              <a:off x="771762" y="2133398"/>
              <a:ext cx="9875402" cy="2535555"/>
            </a:xfrm>
            <a:prstGeom prst="roundRect">
              <a:avLst>
                <a:gd name="adj" fmla="val 4572"/>
              </a:avLst>
            </a:prstGeom>
            <a:noFill/>
            <a:ln w="19050">
              <a:solidFill>
                <a:srgbClr val="113CC2"/>
              </a:solidFill>
              <a:prstDash val="dash"/>
            </a:ln>
            <a:effectLst/>
          </p:spPr>
          <p:txBody>
            <a:bodyPr rtlCol="0" anchor="ctr"/>
            <a:lstStyle/>
            <a:p>
              <a:pPr algn="ctr"/>
              <a:endParaRPr lang="zh-CN" altLang="en-US" sz="3200" kern="0" spc="600">
                <a:solidFill>
                  <a:prstClr val="white"/>
                </a:solidFill>
                <a:cs typeface="Arial" panose="020b0604020202020204" pitchFamily="34" charset="0"/>
              </a:endParaRPr>
            </a:p>
          </p:txBody>
        </p:sp>
        <p:sp>
          <p:nvSpPr>
            <p:cNvPr id="4" name="PA-1022210"/>
            <p:cNvSpPr/>
            <p:nvPr>
              <p:custDataLst>
                <p:tags r:id="rId2"/>
              </p:custDataLst>
            </p:nvPr>
          </p:nvSpPr>
          <p:spPr bwMode="auto">
            <a:xfrm>
              <a:off x="633332" y="1833043"/>
              <a:ext cx="6017142" cy="554355"/>
            </a:xfrm>
            <a:prstGeom prst="roundRect">
              <a:avLst>
                <a:gd name="adj" fmla="val 7214"/>
              </a:avLst>
            </a:prstGeom>
            <a:solidFill>
              <a:srgbClr val="113CC2"/>
            </a:solidFill>
            <a:ln>
              <a:solidFill>
                <a:srgbClr val="113CC2"/>
              </a:solidFill>
            </a:ln>
            <a:effectLst/>
          </p:spPr>
          <p:txBody>
            <a:bodyPr rtlCol="0" anchor="ctr"/>
            <a:lstStyle/>
            <a:p>
              <a:pPr algn="dist"/>
              <a:r>
                <a:rPr lang="zh-CN" altLang="en-US" sz="2400" b="1" kern="100" smtClean="0">
                  <a:solidFill>
                    <a:prstClr val="white"/>
                  </a:solidFill>
                  <a:sym typeface="+mn-ea"/>
                </a:rPr>
                <a:t>要从更深厚的思想根基上理解新发展理念</a:t>
              </a:r>
              <a:endParaRPr lang="zh-CN" altLang="en-US" sz="2400" b="1" kern="100">
                <a:solidFill>
                  <a:prstClr val="white"/>
                </a:solidFill>
                <a:sym typeface="+mn-ea"/>
              </a:endParaRPr>
            </a:p>
          </p:txBody>
        </p:sp>
      </p:grpSp>
      <p:sp>
        <p:nvSpPr>
          <p:cNvPr id="5" name="PA-10228"/>
          <p:cNvSpPr txBox="1"/>
          <p:nvPr>
            <p:custDataLst>
              <p:tags r:id="rId3"/>
            </p:custDataLst>
          </p:nvPr>
        </p:nvSpPr>
        <p:spPr>
          <a:xfrm>
            <a:off x="1144270" y="2733675"/>
            <a:ext cx="9881988" cy="2306320"/>
          </a:xfrm>
          <a:prstGeom prst="rect">
            <a:avLst/>
          </a:prstGeom>
          <a:noFill/>
        </p:spPr>
        <p:txBody>
          <a:bodyPr wrap="square" rtlCol="0">
            <a:spAutoFit/>
          </a:bodyPr>
          <a:lstStyle>
            <a:defPPr>
              <a:defRPr lang="zh-CN"/>
            </a:defPPr>
            <a:lvl1pPr>
              <a:lnSpc>
                <a:spcPct val="150000"/>
              </a:lnSpc>
              <a:defRPr sz="1400">
                <a:solidFill>
                  <a:schemeClr val="tx1">
                    <a:lumMod val="65000"/>
                    <a:lumOff val="35000"/>
                  </a:schemeClr>
                </a:solidFill>
                <a:latin typeface="思源黑体 CN Regular" panose="020b0500000000000000" pitchFamily="34" charset="-122"/>
                <a:ea typeface="思源黑体 CN Regular" panose="020b0500000000000000" pitchFamily="34" charset="-122"/>
              </a:defRPr>
            </a:lvl1pPr>
          </a:lstStyle>
          <a:p>
            <a:pPr marL="285750" indent="-285750">
              <a:lnSpc>
                <a:spcPct val="180000"/>
              </a:lnSpc>
              <a:buFont typeface="Arial" panose="020b0604020202020204" pitchFamily="34" charset="0"/>
              <a:buChar char="•"/>
            </a:pPr>
            <a:r>
              <a:rPr lang="zh-CN" altLang="en-US" sz="1600">
                <a:solidFill>
                  <a:srgbClr val="113CC2"/>
                </a:solidFill>
                <a:latin typeface="微软雅黑" panose="020b0503020204020204" pitchFamily="34" charset="-122"/>
                <a:ea typeface="微软雅黑" panose="020b0503020204020204" pitchFamily="34" charset="-122"/>
                <a:cs typeface="+mn-ea"/>
                <a:sym typeface="+mn-lt"/>
              </a:rPr>
              <a:t>习近平总书记指出，“全党必须完整、准确、全面贯彻新发展理念。</a:t>
            </a:r>
            <a:r>
              <a:rPr lang="zh-CN" altLang="en-US" sz="1600" smtClean="0">
                <a:solidFill>
                  <a:srgbClr val="113CC2"/>
                </a:solidFill>
                <a:latin typeface="微软雅黑" panose="020b0503020204020204" pitchFamily="34" charset="-122"/>
                <a:ea typeface="微软雅黑" panose="020b0503020204020204" pitchFamily="34" charset="-122"/>
                <a:cs typeface="+mn-ea"/>
                <a:sym typeface="+mn-lt"/>
              </a:rPr>
              <a:t>”</a:t>
            </a:r>
            <a:endParaRPr lang="en-US" altLang="zh-CN" sz="1600" smtClean="0">
              <a:solidFill>
                <a:srgbClr val="113CC2"/>
              </a:solidFill>
              <a:latin typeface="微软雅黑" panose="020b0503020204020204" pitchFamily="34" charset="-122"/>
              <a:ea typeface="微软雅黑" panose="020b0503020204020204" pitchFamily="34" charset="-122"/>
              <a:cs typeface="+mn-ea"/>
              <a:sym typeface="+mn-lt"/>
            </a:endParaRPr>
          </a:p>
          <a:p>
            <a:pPr marL="285750" indent="-285750">
              <a:lnSpc>
                <a:spcPct val="180000"/>
              </a:lnSpc>
              <a:buFont typeface="Arial" panose="020b0604020202020204" pitchFamily="34" charset="0"/>
              <a:buChar char="•"/>
            </a:pPr>
            <a:r>
              <a:rPr lang="zh-CN" altLang="en-US" sz="160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理念</a:t>
            </a: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是行动的先导，从根本上决定着发展成效乃至成败</a:t>
            </a:r>
            <a:r>
              <a:rPr lang="zh-CN" altLang="en-US" sz="160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285750" indent="-285750">
              <a:lnSpc>
                <a:spcPct val="180000"/>
              </a:lnSpc>
              <a:buFont typeface="Arial" panose="020b0604020202020204" pitchFamily="34" charset="0"/>
              <a:buChar char="•"/>
            </a:pPr>
            <a:r>
              <a:rPr lang="zh-CN" altLang="en-US" sz="160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a:t>
            </a: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的十八大以来，我国经济发展取得历史性成就、发生历史性变革，新发展理念被证明是科学的思想引导</a:t>
            </a:r>
            <a:r>
              <a:rPr lang="zh-CN" altLang="en-US" sz="160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285750" indent="-285750">
              <a:lnSpc>
                <a:spcPct val="180000"/>
              </a:lnSpc>
              <a:buFont typeface="Arial" panose="020b0604020202020204" pitchFamily="34" charset="0"/>
              <a:buChar char="•"/>
            </a:pPr>
            <a:r>
              <a:rPr lang="zh-CN" altLang="en-US" sz="160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a:t>
            </a: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新发展阶段，我们更要从政治视野、用政治眼光来理解新发展理念是一个系统的理论体系，将其作为我们党关于发展的政治立场、价值导向、发展模式、发展道路等重大政治问题来全面深刻把握。</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6" descr="D:\PPT三次分类\PPT制作\熊猫网\每日上传PPT\1月上传\1-22\素材\5c75b243cd867.png5c75b243cd867"/>
          <p:cNvPicPr>
            <a:picLocks noChangeAspect="1"/>
          </p:cNvPicPr>
          <p:nvPr/>
        </p:nvPicPr>
        <p:blipFill>
          <a:blip r:embed="rId4"/>
          <a:stretch>
            <a:fillRect/>
          </a:stretch>
        </p:blipFill>
        <p:spPr>
          <a:xfrm>
            <a:off x="8555355" y="2347595"/>
            <a:ext cx="1966595" cy="1514475"/>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7" presetClass="entr" presetSubtype="10" fill="hold" grpId="0" nodeType="afterEffect">
                                  <p:stCondLst>
                                    <p:cond delay="0"/>
                                  </p:stCondLst>
                                  <p:childTnLst>
                                    <p:set>
                                      <p:cBhvr>
                                        <p:cTn id="11" dur="1000"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0"/>
                            </p:stCondLst>
                            <p:childTnLst>
                              <p:par>
                                <p:cTn id="15" presetID="17" presetClass="entr" presetSubtype="10" fill="hold" nodeType="afterEffect">
                                  <p:stCondLst>
                                    <p:cond delay="0"/>
                                  </p:stCondLst>
                                  <p:childTnLst>
                                    <p:set>
                                      <p:cBhvr>
                                        <p:cTn id="16" dur="1000"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9775455" y="3421903"/>
            <a:ext cx="2523124" cy="2388961"/>
          </a:xfrm>
          <a:prstGeom prst="rect">
            <a:avLst/>
          </a:prstGeom>
        </p:spPr>
      </p:pic>
      <p:sp>
        <p:nvSpPr>
          <p:cNvPr id="3" name="矩形 2"/>
          <p:cNvSpPr/>
          <p:nvPr/>
        </p:nvSpPr>
        <p:spPr>
          <a:xfrm>
            <a:off x="1536700" y="2033905"/>
            <a:ext cx="9976165" cy="3161030"/>
          </a:xfrm>
          <a:prstGeom prst="rect">
            <a:avLst/>
          </a:prstGeom>
        </p:spPr>
        <p:txBody>
          <a:bodyPr wrap="square">
            <a:spAutoFit/>
          </a:bodyPr>
          <a:lstStyle/>
          <a:p>
            <a:pPr algn="just">
              <a:lnSpc>
                <a:spcPct val="200000"/>
              </a:lnSpc>
              <a:spcAft>
                <a:spcPts val="300"/>
              </a:spcAft>
            </a:pPr>
            <a:r>
              <a:rPr lang="zh-CN" altLang="en-US" sz="1600" smtClean="0">
                <a:solidFill>
                  <a:srgbClr val="113CC2"/>
                </a:solidFill>
                <a:cs typeface="仿宋" panose="02010609060101010101" charset="-122"/>
                <a:sym typeface="微软雅黑" panose="020b0503020204020204" pitchFamily="34" charset="-122"/>
              </a:rPr>
              <a:t>习近平总书记指出的要从根本宗旨、从问题导向、从忧患意识三个方面把握新发展理念，清晰指明了要从思想根基上必须牢固树立正确的发展观、正确的现代化观，根本解决好发展“为了谁、依靠谁、我是谁”的问题。</a:t>
            </a:r>
            <a:endParaRPr lang="zh-CN" altLang="en-US" sz="1600" smtClean="0">
              <a:solidFill>
                <a:srgbClr val="113CC2"/>
              </a:solidFill>
              <a:cs typeface="仿宋" panose="02010609060101010101" charset="-122"/>
              <a:sym typeface="微软雅黑" panose="020b0503020204020204" pitchFamily="34" charset="-122"/>
            </a:endParaRPr>
          </a:p>
          <a:p>
            <a:pPr algn="just">
              <a:lnSpc>
                <a:spcPct val="200000"/>
              </a:lnSpc>
              <a:spcAft>
                <a:spcPts val="300"/>
              </a:spcAft>
            </a:pPr>
            <a:r>
              <a:rPr lang="zh-CN" altLang="en-US" sz="1600" smtClean="0">
                <a:solidFill>
                  <a:schemeClr val="tx1">
                    <a:lumMod val="85000"/>
                    <a:lumOff val="15000"/>
                  </a:schemeClr>
                </a:solidFill>
                <a:cs typeface="仿宋" panose="02010609060101010101" charset="-122"/>
                <a:sym typeface="微软雅黑" panose="020b0503020204020204" pitchFamily="34" charset="-122"/>
              </a:rPr>
              <a:t>我们的发展必须坚持以人民为中心，始终坚持发展为了人民、发展依靠人民、发展成果由人民共享，坚守住了这个“根”与“魂”，我们的人民立场才能始终坚定、价值导向始终不会偏离；</a:t>
            </a:r>
            <a:endParaRPr lang="zh-CN" altLang="en-US" sz="1600" smtClean="0">
              <a:solidFill>
                <a:schemeClr val="tx1">
                  <a:lumMod val="85000"/>
                  <a:lumOff val="15000"/>
                </a:schemeClr>
              </a:solidFill>
              <a:cs typeface="仿宋" panose="02010609060101010101" charset="-122"/>
              <a:sym typeface="微软雅黑" panose="020b0503020204020204" pitchFamily="34" charset="-122"/>
            </a:endParaRPr>
          </a:p>
          <a:p>
            <a:pPr algn="just">
              <a:lnSpc>
                <a:spcPct val="200000"/>
              </a:lnSpc>
              <a:spcAft>
                <a:spcPts val="300"/>
              </a:spcAft>
            </a:pPr>
            <a:r>
              <a:rPr lang="zh-CN" altLang="en-US" sz="1600" smtClean="0">
                <a:solidFill>
                  <a:schemeClr val="tx1">
                    <a:lumMod val="85000"/>
                    <a:lumOff val="15000"/>
                  </a:schemeClr>
                </a:solidFill>
                <a:cs typeface="仿宋" panose="02010609060101010101" charset="-122"/>
                <a:sym typeface="微软雅黑" panose="020b0503020204020204" pitchFamily="34" charset="-122"/>
              </a:rPr>
              <a:t>我们的发展模式才会更加集约、更加高效、更求质量；</a:t>
            </a:r>
            <a:endParaRPr lang="zh-CN" altLang="en-US" sz="1600" smtClean="0">
              <a:solidFill>
                <a:schemeClr val="tx1">
                  <a:lumMod val="85000"/>
                  <a:lumOff val="15000"/>
                </a:schemeClr>
              </a:solidFill>
              <a:cs typeface="仿宋" panose="02010609060101010101" charset="-122"/>
              <a:sym typeface="微软雅黑" panose="020b0503020204020204" pitchFamily="34" charset="-122"/>
            </a:endParaRPr>
          </a:p>
          <a:p>
            <a:pPr algn="just">
              <a:lnSpc>
                <a:spcPct val="200000"/>
              </a:lnSpc>
              <a:spcAft>
                <a:spcPts val="300"/>
              </a:spcAft>
            </a:pPr>
            <a:r>
              <a:rPr lang="zh-CN" altLang="en-US" sz="1600" smtClean="0">
                <a:solidFill>
                  <a:schemeClr val="tx1">
                    <a:lumMod val="85000"/>
                    <a:lumOff val="15000"/>
                  </a:schemeClr>
                </a:solidFill>
                <a:cs typeface="仿宋" panose="02010609060101010101" charset="-122"/>
                <a:sym typeface="微软雅黑" panose="020b0503020204020204" pitchFamily="34" charset="-122"/>
              </a:rPr>
              <a:t>发展道路上我们才能不惧任何风险挑战，敢于斗争善于斗争，随时能够应对更加复杂困难，全面做强自己。</a:t>
            </a:r>
            <a:endParaRPr lang="zh-CN" altLang="en-US" sz="1600">
              <a:solidFill>
                <a:schemeClr val="tx1">
                  <a:lumMod val="85000"/>
                  <a:lumOff val="15000"/>
                </a:schemeClr>
              </a:solidFill>
              <a:cs typeface="仿宋" panose="02010609060101010101" charset="-122"/>
              <a:sym typeface="微软雅黑" panose="020b0503020204020204" pitchFamily="34" charset="-122"/>
            </a:endParaRPr>
          </a:p>
        </p:txBody>
      </p:sp>
      <p:cxnSp>
        <p:nvCxnSpPr>
          <p:cNvPr id="5" name="PA-1022263"/>
          <p:cNvCxnSpPr/>
          <p:nvPr>
            <p:custDataLst>
              <p:tags r:id="rId3"/>
            </p:custDataLst>
          </p:nvPr>
        </p:nvCxnSpPr>
        <p:spPr>
          <a:xfrm flipH="1">
            <a:off x="1001395" y="2096770"/>
            <a:ext cx="0" cy="1069340"/>
          </a:xfrm>
          <a:prstGeom prst="line">
            <a:avLst/>
          </a:prstGeom>
          <a:ln>
            <a:solidFill>
              <a:srgbClr val="113CC2"/>
            </a:solidFill>
          </a:ln>
        </p:spPr>
        <p:style>
          <a:lnRef idx="1">
            <a:schemeClr val="accent1"/>
          </a:lnRef>
          <a:fillRef idx="0">
            <a:schemeClr val="accent1"/>
          </a:fillRef>
          <a:effectRef idx="0">
            <a:schemeClr val="accent1"/>
          </a:effectRef>
          <a:fontRef idx="minor">
            <a:schemeClr val="tx1"/>
          </a:fontRef>
        </p:style>
      </p:cxnSp>
      <p:cxnSp>
        <p:nvCxnSpPr>
          <p:cNvPr id="10" name="PA-1022266"/>
          <p:cNvCxnSpPr/>
          <p:nvPr>
            <p:custDataLst>
              <p:tags r:id="rId4"/>
            </p:custDataLst>
          </p:nvPr>
        </p:nvCxnSpPr>
        <p:spPr>
          <a:xfrm flipH="1">
            <a:off x="11525815" y="2094219"/>
            <a:ext cx="0" cy="3096000"/>
          </a:xfrm>
          <a:prstGeom prst="line">
            <a:avLst/>
          </a:prstGeom>
          <a:ln>
            <a:solidFill>
              <a:srgbClr val="113CC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19125" y="3329305"/>
            <a:ext cx="868347" cy="1052487"/>
            <a:chOff x="619125" y="3329305"/>
            <a:chExt cx="868347" cy="1052487"/>
          </a:xfrm>
        </p:grpSpPr>
        <p:sp>
          <p:nvSpPr>
            <p:cNvPr id="13" name="PA-AutoShape 3"/>
            <p:cNvSpPr>
              <a:spLocks noChangeAspect="1" noChangeArrowheads="1" noTextEdit="1"/>
            </p:cNvSpPr>
            <p:nvPr>
              <p:custDataLst>
                <p:tags r:id="rId5"/>
              </p:custDataLst>
            </p:nvPr>
          </p:nvSpPr>
          <p:spPr bwMode="auto">
            <a:xfrm>
              <a:off x="619125" y="3329305"/>
              <a:ext cx="84899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cs typeface="仿宋" panose="02010609060101010101" charset="-122"/>
              </a:endParaRPr>
            </a:p>
          </p:txBody>
        </p:sp>
        <p:sp>
          <p:nvSpPr>
            <p:cNvPr id="14" name="PA-任意多边形 5"/>
            <p:cNvSpPr>
              <a:spLocks noEditPoints="1"/>
            </p:cNvSpPr>
            <p:nvPr>
              <p:custDataLst>
                <p:tags r:id="rId6"/>
              </p:custDataLst>
            </p:nvPr>
          </p:nvSpPr>
          <p:spPr bwMode="auto">
            <a:xfrm>
              <a:off x="1050489" y="3944557"/>
              <a:ext cx="436983" cy="437235"/>
            </a:xfrm>
            <a:custGeom>
              <a:gdLst>
                <a:gd name="T0" fmla="*/ 577 w 295"/>
                <a:gd name="T1" fmla="*/ 123 h 295"/>
                <a:gd name="T2" fmla="*/ 126 w 295"/>
                <a:gd name="T3" fmla="*/ 123 h 295"/>
                <a:gd name="T4" fmla="*/ 126 w 295"/>
                <a:gd name="T5" fmla="*/ 574 h 295"/>
                <a:gd name="T6" fmla="*/ 577 w 295"/>
                <a:gd name="T7" fmla="*/ 574 h 295"/>
                <a:gd name="T8" fmla="*/ 577 w 295"/>
                <a:gd name="T9" fmla="*/ 123 h 295"/>
                <a:gd name="T10" fmla="*/ 520 w 295"/>
                <a:gd name="T11" fmla="*/ 517 h 295"/>
                <a:gd name="T12" fmla="*/ 183 w 295"/>
                <a:gd name="T13" fmla="*/ 517 h 295"/>
                <a:gd name="T14" fmla="*/ 183 w 295"/>
                <a:gd name="T15" fmla="*/ 180 h 295"/>
                <a:gd name="T16" fmla="*/ 520 w 295"/>
                <a:gd name="T17" fmla="*/ 180 h 295"/>
                <a:gd name="T18" fmla="*/ 520 w 295"/>
                <a:gd name="T19" fmla="*/ 51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 h="295">
                  <a:moveTo>
                    <a:pt x="243" y="52"/>
                  </a:moveTo>
                  <a:cubicBezTo>
                    <a:pt x="191" y="0"/>
                    <a:pt x="105" y="0"/>
                    <a:pt x="53" y="52"/>
                  </a:cubicBezTo>
                  <a:cubicBezTo>
                    <a:pt x="0" y="104"/>
                    <a:pt x="0" y="190"/>
                    <a:pt x="53" y="242"/>
                  </a:cubicBezTo>
                  <a:cubicBezTo>
                    <a:pt x="105" y="295"/>
                    <a:pt x="191" y="295"/>
                    <a:pt x="243" y="242"/>
                  </a:cubicBezTo>
                  <a:cubicBezTo>
                    <a:pt x="295" y="190"/>
                    <a:pt x="295" y="104"/>
                    <a:pt x="243" y="52"/>
                  </a:cubicBezTo>
                  <a:close/>
                  <a:moveTo>
                    <a:pt x="219" y="218"/>
                  </a:moveTo>
                  <a:cubicBezTo>
                    <a:pt x="180" y="258"/>
                    <a:pt x="116" y="258"/>
                    <a:pt x="77" y="218"/>
                  </a:cubicBezTo>
                  <a:cubicBezTo>
                    <a:pt x="37" y="179"/>
                    <a:pt x="37" y="115"/>
                    <a:pt x="77" y="76"/>
                  </a:cubicBezTo>
                  <a:cubicBezTo>
                    <a:pt x="116" y="36"/>
                    <a:pt x="180" y="36"/>
                    <a:pt x="219" y="76"/>
                  </a:cubicBezTo>
                  <a:cubicBezTo>
                    <a:pt x="258" y="115"/>
                    <a:pt x="258" y="179"/>
                    <a:pt x="219" y="2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5" name="PA-任意多边形 6"/>
            <p:cNvSpPr/>
            <p:nvPr>
              <p:custDataLst>
                <p:tags r:id="rId7"/>
              </p:custDataLst>
            </p:nvPr>
          </p:nvSpPr>
          <p:spPr bwMode="auto">
            <a:xfrm>
              <a:off x="1131643" y="4026383"/>
              <a:ext cx="274051" cy="263590"/>
            </a:xfrm>
            <a:custGeom>
              <a:gdLst>
                <a:gd name="T0" fmla="*/ 427 w 185"/>
                <a:gd name="T1" fmla="*/ 154 h 178"/>
                <a:gd name="T2" fmla="*/ 290 w 185"/>
                <a:gd name="T3" fmla="*/ 126 h 178"/>
                <a:gd name="T4" fmla="*/ 221 w 185"/>
                <a:gd name="T5" fmla="*/ 5 h 178"/>
                <a:gd name="T6" fmla="*/ 149 w 185"/>
                <a:gd name="T7" fmla="*/ 126 h 178"/>
                <a:gd name="T8" fmla="*/ 14 w 185"/>
                <a:gd name="T9" fmla="*/ 154 h 178"/>
                <a:gd name="T10" fmla="*/ 116 w 185"/>
                <a:gd name="T11" fmla="*/ 254 h 178"/>
                <a:gd name="T12" fmla="*/ 93 w 185"/>
                <a:gd name="T13" fmla="*/ 398 h 178"/>
                <a:gd name="T14" fmla="*/ 221 w 185"/>
                <a:gd name="T15" fmla="*/ 327 h 178"/>
                <a:gd name="T16" fmla="*/ 349 w 185"/>
                <a:gd name="T17" fmla="*/ 398 h 178"/>
                <a:gd name="T18" fmla="*/ 316 w 185"/>
                <a:gd name="T19" fmla="*/ 254 h 178"/>
                <a:gd name="T20" fmla="*/ 427 w 185"/>
                <a:gd name="T21" fmla="*/ 154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78">
                  <a:moveTo>
                    <a:pt x="180" y="65"/>
                  </a:moveTo>
                  <a:cubicBezTo>
                    <a:pt x="175" y="49"/>
                    <a:pt x="135" y="63"/>
                    <a:pt x="122" y="53"/>
                  </a:cubicBezTo>
                  <a:cubicBezTo>
                    <a:pt x="108" y="43"/>
                    <a:pt x="110" y="3"/>
                    <a:pt x="93" y="2"/>
                  </a:cubicBezTo>
                  <a:cubicBezTo>
                    <a:pt x="76" y="0"/>
                    <a:pt x="77" y="43"/>
                    <a:pt x="63" y="53"/>
                  </a:cubicBezTo>
                  <a:cubicBezTo>
                    <a:pt x="50" y="63"/>
                    <a:pt x="11" y="49"/>
                    <a:pt x="6" y="65"/>
                  </a:cubicBezTo>
                  <a:cubicBezTo>
                    <a:pt x="0" y="81"/>
                    <a:pt x="44" y="91"/>
                    <a:pt x="49" y="107"/>
                  </a:cubicBezTo>
                  <a:cubicBezTo>
                    <a:pt x="54" y="122"/>
                    <a:pt x="25" y="158"/>
                    <a:pt x="39" y="168"/>
                  </a:cubicBezTo>
                  <a:cubicBezTo>
                    <a:pt x="52" y="178"/>
                    <a:pt x="76" y="138"/>
                    <a:pt x="93" y="138"/>
                  </a:cubicBezTo>
                  <a:cubicBezTo>
                    <a:pt x="110" y="138"/>
                    <a:pt x="133" y="178"/>
                    <a:pt x="147" y="168"/>
                  </a:cubicBezTo>
                  <a:cubicBezTo>
                    <a:pt x="160" y="158"/>
                    <a:pt x="128" y="122"/>
                    <a:pt x="133" y="107"/>
                  </a:cubicBezTo>
                  <a:cubicBezTo>
                    <a:pt x="138" y="91"/>
                    <a:pt x="185" y="81"/>
                    <a:pt x="180" y="65"/>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6" name="PA-任意多边形 7"/>
            <p:cNvSpPr/>
            <p:nvPr>
              <p:custDataLst>
                <p:tags r:id="rId8"/>
              </p:custDataLst>
            </p:nvPr>
          </p:nvSpPr>
          <p:spPr bwMode="auto">
            <a:xfrm>
              <a:off x="969960" y="3782780"/>
              <a:ext cx="74287" cy="71207"/>
            </a:xfrm>
            <a:custGeom>
              <a:gdLst>
                <a:gd name="T0" fmla="*/ 0 w 50"/>
                <a:gd name="T1" fmla="*/ 43 h 48"/>
                <a:gd name="T2" fmla="*/ 60 w 50"/>
                <a:gd name="T3" fmla="*/ 114 h 48"/>
                <a:gd name="T4" fmla="*/ 119 w 50"/>
                <a:gd name="T5" fmla="*/ 36 h 48"/>
                <a:gd name="T6" fmla="*/ 60 w 50"/>
                <a:gd name="T7" fmla="*/ 0 h 48"/>
                <a:gd name="T8" fmla="*/ 0 w 50"/>
                <a:gd name="T9" fmla="*/ 43 h 4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0" h="48">
                  <a:moveTo>
                    <a:pt x="0" y="18"/>
                  </a:moveTo>
                  <a:cubicBezTo>
                    <a:pt x="0" y="23"/>
                    <a:pt x="16" y="48"/>
                    <a:pt x="25" y="48"/>
                  </a:cubicBezTo>
                  <a:cubicBezTo>
                    <a:pt x="34" y="48"/>
                    <a:pt x="50" y="21"/>
                    <a:pt x="50" y="15"/>
                  </a:cubicBezTo>
                  <a:cubicBezTo>
                    <a:pt x="25" y="0"/>
                    <a:pt x="25" y="0"/>
                    <a:pt x="25" y="0"/>
                  </a:cubicBezTo>
                  <a:cubicBezTo>
                    <a:pt x="25" y="0"/>
                    <a:pt x="0" y="16"/>
                    <a:pt x="0" y="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7" name="PA-任意多边形 8"/>
            <p:cNvSpPr>
              <a:spLocks noEditPoints="1"/>
            </p:cNvSpPr>
            <p:nvPr>
              <p:custDataLst>
                <p:tags r:id="rId9"/>
              </p:custDataLst>
            </p:nvPr>
          </p:nvSpPr>
          <p:spPr bwMode="auto">
            <a:xfrm>
              <a:off x="814519" y="3330554"/>
              <a:ext cx="375181" cy="440358"/>
            </a:xfrm>
            <a:custGeom>
              <a:gdLst>
                <a:gd name="T0" fmla="*/ 7 w 253"/>
                <a:gd name="T1" fmla="*/ 401 h 297"/>
                <a:gd name="T2" fmla="*/ 36 w 253"/>
                <a:gd name="T3" fmla="*/ 444 h 297"/>
                <a:gd name="T4" fmla="*/ 302 w 253"/>
                <a:gd name="T5" fmla="*/ 705 h 297"/>
                <a:gd name="T6" fmla="*/ 568 w 253"/>
                <a:gd name="T7" fmla="*/ 442 h 297"/>
                <a:gd name="T8" fmla="*/ 596 w 253"/>
                <a:gd name="T9" fmla="*/ 401 h 297"/>
                <a:gd name="T10" fmla="*/ 587 w 253"/>
                <a:gd name="T11" fmla="*/ 354 h 297"/>
                <a:gd name="T12" fmla="*/ 587 w 253"/>
                <a:gd name="T13" fmla="*/ 339 h 297"/>
                <a:gd name="T14" fmla="*/ 591 w 253"/>
                <a:gd name="T15" fmla="*/ 316 h 297"/>
                <a:gd name="T16" fmla="*/ 311 w 253"/>
                <a:gd name="T17" fmla="*/ 0 h 297"/>
                <a:gd name="T18" fmla="*/ 12 w 253"/>
                <a:gd name="T19" fmla="*/ 304 h 297"/>
                <a:gd name="T20" fmla="*/ 14 w 253"/>
                <a:gd name="T21" fmla="*/ 330 h 297"/>
                <a:gd name="T22" fmla="*/ 17 w 253"/>
                <a:gd name="T23" fmla="*/ 356 h 297"/>
                <a:gd name="T24" fmla="*/ 7 w 253"/>
                <a:gd name="T25" fmla="*/ 401 h 297"/>
                <a:gd name="T26" fmla="*/ 45 w 253"/>
                <a:gd name="T27" fmla="*/ 325 h 297"/>
                <a:gd name="T28" fmla="*/ 247 w 253"/>
                <a:gd name="T29" fmla="*/ 294 h 297"/>
                <a:gd name="T30" fmla="*/ 373 w 253"/>
                <a:gd name="T31" fmla="*/ 235 h 297"/>
                <a:gd name="T32" fmla="*/ 470 w 253"/>
                <a:gd name="T33" fmla="*/ 294 h 297"/>
                <a:gd name="T34" fmla="*/ 553 w 253"/>
                <a:gd name="T35" fmla="*/ 320 h 297"/>
                <a:gd name="T36" fmla="*/ 546 w 253"/>
                <a:gd name="T37" fmla="*/ 385 h 297"/>
                <a:gd name="T38" fmla="*/ 544 w 253"/>
                <a:gd name="T39" fmla="*/ 392 h 297"/>
                <a:gd name="T40" fmla="*/ 544 w 253"/>
                <a:gd name="T41" fmla="*/ 411 h 297"/>
                <a:gd name="T42" fmla="*/ 539 w 253"/>
                <a:gd name="T43" fmla="*/ 449 h 297"/>
                <a:gd name="T44" fmla="*/ 302 w 253"/>
                <a:gd name="T45" fmla="*/ 679 h 297"/>
                <a:gd name="T46" fmla="*/ 71 w 253"/>
                <a:gd name="T47" fmla="*/ 470 h 297"/>
                <a:gd name="T48" fmla="*/ 45 w 253"/>
                <a:gd name="T49" fmla="*/ 325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3" h="297">
                  <a:moveTo>
                    <a:pt x="3" y="169"/>
                  </a:moveTo>
                  <a:cubicBezTo>
                    <a:pt x="5" y="179"/>
                    <a:pt x="10" y="186"/>
                    <a:pt x="15" y="187"/>
                  </a:cubicBezTo>
                  <a:cubicBezTo>
                    <a:pt x="35" y="250"/>
                    <a:pt x="80" y="297"/>
                    <a:pt x="127" y="297"/>
                  </a:cubicBezTo>
                  <a:cubicBezTo>
                    <a:pt x="176" y="297"/>
                    <a:pt x="220" y="252"/>
                    <a:pt x="239" y="186"/>
                  </a:cubicBezTo>
                  <a:cubicBezTo>
                    <a:pt x="244" y="185"/>
                    <a:pt x="249" y="178"/>
                    <a:pt x="251" y="169"/>
                  </a:cubicBezTo>
                  <a:cubicBezTo>
                    <a:pt x="252" y="160"/>
                    <a:pt x="250" y="152"/>
                    <a:pt x="247" y="149"/>
                  </a:cubicBezTo>
                  <a:cubicBezTo>
                    <a:pt x="247" y="147"/>
                    <a:pt x="247" y="145"/>
                    <a:pt x="247" y="143"/>
                  </a:cubicBezTo>
                  <a:cubicBezTo>
                    <a:pt x="248" y="139"/>
                    <a:pt x="249" y="136"/>
                    <a:pt x="249" y="133"/>
                  </a:cubicBezTo>
                  <a:cubicBezTo>
                    <a:pt x="253" y="74"/>
                    <a:pt x="225" y="0"/>
                    <a:pt x="131" y="0"/>
                  </a:cubicBezTo>
                  <a:cubicBezTo>
                    <a:pt x="38" y="0"/>
                    <a:pt x="0" y="60"/>
                    <a:pt x="5" y="128"/>
                  </a:cubicBezTo>
                  <a:cubicBezTo>
                    <a:pt x="5" y="131"/>
                    <a:pt x="5" y="135"/>
                    <a:pt x="6" y="139"/>
                  </a:cubicBezTo>
                  <a:cubicBezTo>
                    <a:pt x="6" y="142"/>
                    <a:pt x="6" y="146"/>
                    <a:pt x="7" y="150"/>
                  </a:cubicBezTo>
                  <a:cubicBezTo>
                    <a:pt x="3" y="153"/>
                    <a:pt x="1" y="161"/>
                    <a:pt x="3" y="169"/>
                  </a:cubicBezTo>
                  <a:close/>
                  <a:moveTo>
                    <a:pt x="19" y="137"/>
                  </a:moveTo>
                  <a:cubicBezTo>
                    <a:pt x="36" y="141"/>
                    <a:pt x="80" y="139"/>
                    <a:pt x="104" y="124"/>
                  </a:cubicBezTo>
                  <a:cubicBezTo>
                    <a:pt x="129" y="109"/>
                    <a:pt x="157" y="99"/>
                    <a:pt x="157" y="99"/>
                  </a:cubicBezTo>
                  <a:cubicBezTo>
                    <a:pt x="157" y="99"/>
                    <a:pt x="165" y="109"/>
                    <a:pt x="198" y="124"/>
                  </a:cubicBezTo>
                  <a:cubicBezTo>
                    <a:pt x="211" y="130"/>
                    <a:pt x="223" y="134"/>
                    <a:pt x="233" y="135"/>
                  </a:cubicBezTo>
                  <a:cubicBezTo>
                    <a:pt x="234" y="135"/>
                    <a:pt x="232" y="148"/>
                    <a:pt x="230" y="162"/>
                  </a:cubicBezTo>
                  <a:cubicBezTo>
                    <a:pt x="230" y="163"/>
                    <a:pt x="230" y="164"/>
                    <a:pt x="229" y="165"/>
                  </a:cubicBezTo>
                  <a:cubicBezTo>
                    <a:pt x="229" y="168"/>
                    <a:pt x="229" y="170"/>
                    <a:pt x="229" y="173"/>
                  </a:cubicBezTo>
                  <a:cubicBezTo>
                    <a:pt x="228" y="179"/>
                    <a:pt x="228" y="184"/>
                    <a:pt x="227" y="189"/>
                  </a:cubicBezTo>
                  <a:cubicBezTo>
                    <a:pt x="209" y="247"/>
                    <a:pt x="170" y="286"/>
                    <a:pt x="127" y="286"/>
                  </a:cubicBezTo>
                  <a:cubicBezTo>
                    <a:pt x="89" y="286"/>
                    <a:pt x="51" y="249"/>
                    <a:pt x="30" y="198"/>
                  </a:cubicBezTo>
                  <a:cubicBezTo>
                    <a:pt x="29" y="182"/>
                    <a:pt x="18" y="136"/>
                    <a:pt x="19" y="137"/>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8" name="PA-任意多边形 9"/>
            <p:cNvSpPr/>
            <p:nvPr>
              <p:custDataLst>
                <p:tags r:id="rId10"/>
              </p:custDataLst>
            </p:nvPr>
          </p:nvSpPr>
          <p:spPr bwMode="auto">
            <a:xfrm>
              <a:off x="620374" y="3745928"/>
              <a:ext cx="730385" cy="481583"/>
            </a:xfrm>
            <a:custGeom>
              <a:gdLst>
                <a:gd name="T0" fmla="*/ 776 w 493"/>
                <a:gd name="T1" fmla="*/ 403 h 325"/>
                <a:gd name="T2" fmla="*/ 1170 w 493"/>
                <a:gd name="T3" fmla="*/ 318 h 325"/>
                <a:gd name="T4" fmla="*/ 1106 w 493"/>
                <a:gd name="T5" fmla="*/ 218 h 325"/>
                <a:gd name="T6" fmla="*/ 764 w 493"/>
                <a:gd name="T7" fmla="*/ 0 h 325"/>
                <a:gd name="T8" fmla="*/ 719 w 493"/>
                <a:gd name="T9" fmla="*/ 69 h 325"/>
                <a:gd name="T10" fmla="*/ 764 w 493"/>
                <a:gd name="T11" fmla="*/ 78 h 325"/>
                <a:gd name="T12" fmla="*/ 655 w 493"/>
                <a:gd name="T13" fmla="*/ 408 h 325"/>
                <a:gd name="T14" fmla="*/ 641 w 493"/>
                <a:gd name="T15" fmla="*/ 176 h 325"/>
                <a:gd name="T16" fmla="*/ 619 w 493"/>
                <a:gd name="T17" fmla="*/ 185 h 325"/>
                <a:gd name="T18" fmla="*/ 596 w 493"/>
                <a:gd name="T19" fmla="*/ 176 h 325"/>
                <a:gd name="T20" fmla="*/ 579 w 493"/>
                <a:gd name="T21" fmla="*/ 420 h 325"/>
                <a:gd name="T22" fmla="*/ 470 w 493"/>
                <a:gd name="T23" fmla="*/ 81 h 325"/>
                <a:gd name="T24" fmla="*/ 520 w 493"/>
                <a:gd name="T25" fmla="*/ 69 h 325"/>
                <a:gd name="T26" fmla="*/ 477 w 493"/>
                <a:gd name="T27" fmla="*/ 2 h 325"/>
                <a:gd name="T28" fmla="*/ 131 w 493"/>
                <a:gd name="T29" fmla="*/ 218 h 325"/>
                <a:gd name="T30" fmla="*/ 0 w 493"/>
                <a:gd name="T31" fmla="*/ 591 h 325"/>
                <a:gd name="T32" fmla="*/ 0 w 493"/>
                <a:gd name="T33" fmla="*/ 603 h 325"/>
                <a:gd name="T34" fmla="*/ 7 w 493"/>
                <a:gd name="T35" fmla="*/ 610 h 325"/>
                <a:gd name="T36" fmla="*/ 235 w 493"/>
                <a:gd name="T37" fmla="*/ 709 h 325"/>
                <a:gd name="T38" fmla="*/ 249 w 493"/>
                <a:gd name="T39" fmla="*/ 709 h 325"/>
                <a:gd name="T40" fmla="*/ 446 w 493"/>
                <a:gd name="T41" fmla="*/ 771 h 325"/>
                <a:gd name="T42" fmla="*/ 681 w 493"/>
                <a:gd name="T43" fmla="*/ 771 h 325"/>
                <a:gd name="T44" fmla="*/ 776 w 493"/>
                <a:gd name="T45" fmla="*/ 403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2" h="325">
                  <a:moveTo>
                    <a:pt x="327" y="170"/>
                  </a:moveTo>
                  <a:cubicBezTo>
                    <a:pt x="372" y="125"/>
                    <a:pt x="437" y="113"/>
                    <a:pt x="493" y="134"/>
                  </a:cubicBezTo>
                  <a:cubicBezTo>
                    <a:pt x="486" y="120"/>
                    <a:pt x="477" y="105"/>
                    <a:pt x="466" y="92"/>
                  </a:cubicBezTo>
                  <a:cubicBezTo>
                    <a:pt x="439" y="55"/>
                    <a:pt x="397" y="14"/>
                    <a:pt x="322" y="0"/>
                  </a:cubicBezTo>
                  <a:cubicBezTo>
                    <a:pt x="303" y="29"/>
                    <a:pt x="303" y="29"/>
                    <a:pt x="303" y="29"/>
                  </a:cubicBezTo>
                  <a:cubicBezTo>
                    <a:pt x="310" y="30"/>
                    <a:pt x="316" y="32"/>
                    <a:pt x="322" y="33"/>
                  </a:cubicBezTo>
                  <a:cubicBezTo>
                    <a:pt x="276" y="172"/>
                    <a:pt x="276" y="172"/>
                    <a:pt x="276" y="172"/>
                  </a:cubicBezTo>
                  <a:cubicBezTo>
                    <a:pt x="270" y="74"/>
                    <a:pt x="270" y="74"/>
                    <a:pt x="270" y="74"/>
                  </a:cubicBezTo>
                  <a:cubicBezTo>
                    <a:pt x="267" y="77"/>
                    <a:pt x="264" y="78"/>
                    <a:pt x="261" y="78"/>
                  </a:cubicBezTo>
                  <a:cubicBezTo>
                    <a:pt x="258" y="78"/>
                    <a:pt x="255" y="77"/>
                    <a:pt x="251" y="74"/>
                  </a:cubicBezTo>
                  <a:cubicBezTo>
                    <a:pt x="244" y="177"/>
                    <a:pt x="244" y="177"/>
                    <a:pt x="244" y="177"/>
                  </a:cubicBezTo>
                  <a:cubicBezTo>
                    <a:pt x="198" y="34"/>
                    <a:pt x="198" y="34"/>
                    <a:pt x="198" y="34"/>
                  </a:cubicBezTo>
                  <a:cubicBezTo>
                    <a:pt x="205" y="32"/>
                    <a:pt x="212" y="30"/>
                    <a:pt x="219" y="29"/>
                  </a:cubicBezTo>
                  <a:cubicBezTo>
                    <a:pt x="201" y="1"/>
                    <a:pt x="201" y="1"/>
                    <a:pt x="201" y="1"/>
                  </a:cubicBezTo>
                  <a:cubicBezTo>
                    <a:pt x="122" y="14"/>
                    <a:pt x="83" y="55"/>
                    <a:pt x="55" y="92"/>
                  </a:cubicBezTo>
                  <a:cubicBezTo>
                    <a:pt x="15" y="145"/>
                    <a:pt x="0" y="208"/>
                    <a:pt x="0" y="249"/>
                  </a:cubicBezTo>
                  <a:cubicBezTo>
                    <a:pt x="0" y="254"/>
                    <a:pt x="0" y="254"/>
                    <a:pt x="0" y="254"/>
                  </a:cubicBezTo>
                  <a:cubicBezTo>
                    <a:pt x="3" y="257"/>
                    <a:pt x="3" y="257"/>
                    <a:pt x="3" y="257"/>
                  </a:cubicBezTo>
                  <a:cubicBezTo>
                    <a:pt x="30" y="294"/>
                    <a:pt x="75" y="299"/>
                    <a:pt x="99" y="299"/>
                  </a:cubicBezTo>
                  <a:cubicBezTo>
                    <a:pt x="101" y="299"/>
                    <a:pt x="104" y="299"/>
                    <a:pt x="105" y="299"/>
                  </a:cubicBezTo>
                  <a:cubicBezTo>
                    <a:pt x="124" y="314"/>
                    <a:pt x="157" y="321"/>
                    <a:pt x="188" y="325"/>
                  </a:cubicBezTo>
                  <a:cubicBezTo>
                    <a:pt x="287" y="325"/>
                    <a:pt x="287" y="325"/>
                    <a:pt x="287" y="325"/>
                  </a:cubicBezTo>
                  <a:cubicBezTo>
                    <a:pt x="272" y="272"/>
                    <a:pt x="285" y="212"/>
                    <a:pt x="327" y="170"/>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grpSp>
      <p:cxnSp>
        <p:nvCxnSpPr>
          <p:cNvPr id="8" name="PA-1022263"/>
          <p:cNvCxnSpPr/>
          <p:nvPr>
            <p:custDataLst>
              <p:tags r:id="rId11"/>
            </p:custDataLst>
          </p:nvPr>
        </p:nvCxnSpPr>
        <p:spPr>
          <a:xfrm flipH="1">
            <a:off x="1001395" y="4402455"/>
            <a:ext cx="0" cy="791845"/>
          </a:xfrm>
          <a:prstGeom prst="line">
            <a:avLst/>
          </a:prstGeom>
          <a:ln>
            <a:solidFill>
              <a:srgbClr val="113CC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11555" y="2094208"/>
            <a:ext cx="10511470" cy="0"/>
          </a:xfrm>
          <a:prstGeom prst="line">
            <a:avLst/>
          </a:prstGeom>
          <a:ln>
            <a:solidFill>
              <a:srgbClr val="113CC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001395" y="5193979"/>
            <a:ext cx="10511470" cy="0"/>
          </a:xfrm>
          <a:prstGeom prst="line">
            <a:avLst/>
          </a:prstGeom>
          <a:ln>
            <a:solidFill>
              <a:srgbClr val="113CC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ppt_x</p:attrName>
                                        </p:attrNameLst>
                                      </p:cBhvr>
                                      <p:tavLst>
                                        <p:tav tm="0">
                                          <p:val>
                                            <p:strVal val="#ppt_x-.2"/>
                                          </p:val>
                                        </p:tav>
                                        <p:tav tm="100000">
                                          <p:val>
                                            <p:strVal val="#ppt_x"/>
                                          </p:val>
                                        </p:tav>
                                      </p:tavLst>
                                    </p:anim>
                                    <p:anim calcmode="lin" valueType="num">
                                      <p:cBhvr>
                                        <p:cTn id="47"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003418" y="2195048"/>
            <a:ext cx="7053462" cy="3342152"/>
            <a:chOff x="633332" y="1833043"/>
            <a:chExt cx="7053462" cy="3342152"/>
          </a:xfrm>
        </p:grpSpPr>
        <p:sp>
          <p:nvSpPr>
            <p:cNvPr id="3" name="矩形: 圆角 5"/>
            <p:cNvSpPr/>
            <p:nvPr/>
          </p:nvSpPr>
          <p:spPr>
            <a:xfrm>
              <a:off x="771762" y="2133398"/>
              <a:ext cx="6915032" cy="3041797"/>
            </a:xfrm>
            <a:prstGeom prst="roundRect">
              <a:avLst>
                <a:gd name="adj" fmla="val 4572"/>
              </a:avLst>
            </a:prstGeom>
            <a:noFill/>
            <a:ln w="19050">
              <a:solidFill>
                <a:srgbClr val="113CC2"/>
              </a:solidFill>
              <a:prstDash val="dash"/>
            </a:ln>
            <a:effectLst/>
          </p:spPr>
          <p:txBody>
            <a:bodyPr rtlCol="0" anchor="ctr"/>
            <a:lstStyle/>
            <a:p>
              <a:pPr algn="ctr"/>
              <a:endParaRPr lang="zh-CN" altLang="en-US" sz="3200" kern="0" spc="600">
                <a:solidFill>
                  <a:prstClr val="white"/>
                </a:solidFill>
                <a:cs typeface="Arial" panose="020b0604020202020204" pitchFamily="34" charset="0"/>
              </a:endParaRPr>
            </a:p>
          </p:txBody>
        </p:sp>
        <p:sp>
          <p:nvSpPr>
            <p:cNvPr id="4" name="PA-1022210"/>
            <p:cNvSpPr/>
            <p:nvPr>
              <p:custDataLst>
                <p:tags r:id="rId2"/>
              </p:custDataLst>
            </p:nvPr>
          </p:nvSpPr>
          <p:spPr bwMode="auto">
            <a:xfrm>
              <a:off x="633332" y="1833043"/>
              <a:ext cx="6017142" cy="554355"/>
            </a:xfrm>
            <a:prstGeom prst="roundRect">
              <a:avLst>
                <a:gd name="adj" fmla="val 7214"/>
              </a:avLst>
            </a:prstGeom>
            <a:solidFill>
              <a:srgbClr val="113CC2"/>
            </a:solidFill>
            <a:ln>
              <a:solidFill>
                <a:srgbClr val="113CC2"/>
              </a:solidFill>
            </a:ln>
            <a:effectLst/>
          </p:spPr>
          <p:txBody>
            <a:bodyPr rtlCol="0" anchor="ctr"/>
            <a:lstStyle/>
            <a:p>
              <a:pPr algn="dist"/>
              <a:r>
                <a:rPr lang="zh-CN" altLang="en-US" sz="2400" b="1" kern="100" smtClean="0">
                  <a:solidFill>
                    <a:prstClr val="white"/>
                  </a:solidFill>
                  <a:sym typeface="+mn-ea"/>
                </a:rPr>
                <a:t>要从更高远的发展目标上推进新发展格局</a:t>
              </a:r>
              <a:endParaRPr lang="zh-CN" altLang="en-US" sz="2400" b="1" kern="100">
                <a:solidFill>
                  <a:prstClr val="white"/>
                </a:solidFill>
                <a:sym typeface="+mn-ea"/>
              </a:endParaRPr>
            </a:p>
          </p:txBody>
        </p:sp>
      </p:grpSp>
      <p:sp>
        <p:nvSpPr>
          <p:cNvPr id="5" name="PA-10228"/>
          <p:cNvSpPr txBox="1"/>
          <p:nvPr>
            <p:custDataLst>
              <p:tags r:id="rId3"/>
            </p:custDataLst>
          </p:nvPr>
        </p:nvSpPr>
        <p:spPr>
          <a:xfrm>
            <a:off x="1144270" y="2753995"/>
            <a:ext cx="6912610" cy="2749550"/>
          </a:xfrm>
          <a:prstGeom prst="rect">
            <a:avLst/>
          </a:prstGeom>
          <a:noFill/>
        </p:spPr>
        <p:txBody>
          <a:bodyPr wrap="square" rtlCol="0">
            <a:spAutoFit/>
          </a:bodyPr>
          <a:lstStyle>
            <a:defPPr>
              <a:defRPr lang="zh-CN"/>
            </a:defPPr>
            <a:lvl1pPr>
              <a:lnSpc>
                <a:spcPct val="150000"/>
              </a:lnSpc>
              <a:defRPr sz="1400">
                <a:solidFill>
                  <a:schemeClr val="tx1">
                    <a:lumMod val="65000"/>
                    <a:lumOff val="35000"/>
                  </a:schemeClr>
                </a:solidFill>
                <a:latin typeface="思源黑体 CN Regular" panose="020b0500000000000000" pitchFamily="34" charset="-122"/>
                <a:ea typeface="思源黑体 CN Regular" panose="020b0500000000000000" pitchFamily="34" charset="-122"/>
              </a:defRPr>
            </a:lvl1pPr>
          </a:lstStyle>
          <a:p>
            <a:pPr marL="285750" indent="-285750" algn="just">
              <a:lnSpc>
                <a:spcPct val="180000"/>
              </a:lnSpc>
              <a:buFont typeface="Arial" panose="020b0604020202020204" pitchFamily="34" charset="0"/>
              <a:buChar char="•"/>
            </a:pPr>
            <a:r>
              <a:rPr lang="zh-CN" altLang="en-US" sz="1600" smtClean="0">
                <a:solidFill>
                  <a:srgbClr val="113CC2"/>
                </a:solidFill>
                <a:latin typeface="微软雅黑" panose="020b0503020204020204" pitchFamily="34" charset="-122"/>
                <a:ea typeface="微软雅黑" panose="020b0503020204020204" pitchFamily="34" charset="-122"/>
                <a:cs typeface="+mn-ea"/>
                <a:sym typeface="+mn-lt"/>
              </a:rPr>
              <a:t>习</a:t>
            </a:r>
            <a:r>
              <a:rPr lang="zh-CN" altLang="en-US" sz="1600">
                <a:solidFill>
                  <a:srgbClr val="113CC2"/>
                </a:solidFill>
                <a:latin typeface="微软雅黑" panose="020b0503020204020204" pitchFamily="34" charset="-122"/>
                <a:ea typeface="微软雅黑" panose="020b0503020204020204" pitchFamily="34" charset="-122"/>
                <a:cs typeface="+mn-ea"/>
                <a:sym typeface="+mn-lt"/>
              </a:rPr>
              <a:t>近平总书记指出，“加快构建以国内大循环为主体、国内国际双循环相互促进的新发展格局，是‘十四五’规划</a:t>
            </a:r>
            <a:r>
              <a:rPr lang="en-US" altLang="zh-CN" sz="1600">
                <a:solidFill>
                  <a:srgbClr val="113CC2"/>
                </a:solidFill>
                <a:latin typeface="微软雅黑" panose="020b0503020204020204" pitchFamily="34" charset="-122"/>
                <a:ea typeface="微软雅黑" panose="020b0503020204020204" pitchFamily="34" charset="-122"/>
                <a:cs typeface="+mn-ea"/>
                <a:sym typeface="+mn-lt"/>
              </a:rPr>
              <a:t>《</a:t>
            </a:r>
            <a:r>
              <a:rPr lang="zh-CN" altLang="en-US" sz="1600">
                <a:solidFill>
                  <a:srgbClr val="113CC2"/>
                </a:solidFill>
                <a:latin typeface="微软雅黑" panose="020b0503020204020204" pitchFamily="34" charset="-122"/>
                <a:ea typeface="微软雅黑" panose="020b0503020204020204" pitchFamily="34" charset="-122"/>
                <a:cs typeface="+mn-ea"/>
                <a:sym typeface="+mn-lt"/>
              </a:rPr>
              <a:t>建议</a:t>
            </a:r>
            <a:r>
              <a:rPr lang="en-US" altLang="zh-CN" sz="1600">
                <a:solidFill>
                  <a:srgbClr val="113CC2"/>
                </a:solidFill>
                <a:latin typeface="微软雅黑" panose="020b0503020204020204" pitchFamily="34" charset="-122"/>
                <a:ea typeface="微软雅黑" panose="020b0503020204020204" pitchFamily="34" charset="-122"/>
                <a:cs typeface="+mn-ea"/>
                <a:sym typeface="+mn-lt"/>
              </a:rPr>
              <a:t>》</a:t>
            </a:r>
            <a:r>
              <a:rPr lang="zh-CN" altLang="en-US" sz="1600">
                <a:solidFill>
                  <a:srgbClr val="113CC2"/>
                </a:solidFill>
                <a:latin typeface="微软雅黑" panose="020b0503020204020204" pitchFamily="34" charset="-122"/>
                <a:ea typeface="微软雅黑" panose="020b0503020204020204" pitchFamily="34" charset="-122"/>
                <a:cs typeface="+mn-ea"/>
                <a:sym typeface="+mn-lt"/>
              </a:rPr>
              <a:t>提出的一项关系我国发展全局的重大战略任务，需要从全局高度准确把握和积极推进。</a:t>
            </a:r>
            <a:r>
              <a:rPr lang="zh-CN" altLang="en-US" sz="1600" smtClean="0">
                <a:solidFill>
                  <a:srgbClr val="113CC2"/>
                </a:solidFill>
                <a:latin typeface="微软雅黑" panose="020b0503020204020204" pitchFamily="34" charset="-122"/>
                <a:ea typeface="微软雅黑" panose="020b0503020204020204" pitchFamily="34" charset="-122"/>
                <a:cs typeface="+mn-ea"/>
                <a:sym typeface="+mn-lt"/>
              </a:rPr>
              <a:t>”</a:t>
            </a:r>
            <a:endParaRPr lang="en-US" altLang="zh-CN" sz="1600" smtClean="0">
              <a:solidFill>
                <a:srgbClr val="113CC2"/>
              </a:solidFill>
              <a:latin typeface="微软雅黑" panose="020b0503020204020204" pitchFamily="34" charset="-122"/>
              <a:ea typeface="微软雅黑" panose="020b0503020204020204" pitchFamily="34" charset="-122"/>
              <a:cs typeface="+mn-ea"/>
              <a:sym typeface="+mn-lt"/>
            </a:endParaRPr>
          </a:p>
          <a:p>
            <a:pPr marL="285750" indent="-285750" algn="just">
              <a:lnSpc>
                <a:spcPct val="180000"/>
              </a:lnSpc>
              <a:buFont typeface="Arial" panose="020b0604020202020204" pitchFamily="34" charset="0"/>
              <a:buChar char="•"/>
            </a:pPr>
            <a:r>
              <a:rPr lang="zh-CN" altLang="en-US" sz="160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a:t>
            </a: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发展格局是适应我国经济发展阶段变化的主动选择、是应对错综复杂的国际环境变化的战略举措，是发挥我国超大规模经济体优势的内在要求，是塑造我国参与国际合作和竞争新优势的必然途径。</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880" y="2344244"/>
            <a:ext cx="3690967" cy="3344114"/>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7" presetClass="entr" presetSubtype="10" fill="hold" grpId="0" nodeType="afterEffect">
                                  <p:stCondLst>
                                    <p:cond delay="0"/>
                                  </p:stCondLst>
                                  <p:childTnLst>
                                    <p:set>
                                      <p:cBhvr>
                                        <p:cTn id="11" dur="1000"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0"/>
                            </p:stCondLst>
                            <p:childTnLst>
                              <p:par>
                                <p:cTn id="15" presetID="45"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2" y="1027906"/>
            <a:ext cx="10155861" cy="4351814"/>
          </a:xfrm>
          <a:prstGeom prst="rect">
            <a:avLst/>
          </a:prstGeom>
        </p:spPr>
      </p:pic>
      <p:sp>
        <p:nvSpPr>
          <p:cNvPr id="3" name="文本占位符 2"/>
          <p:cNvSpPr>
            <a:spLocks noGrp="1"/>
          </p:cNvSpPr>
          <p:nvPr>
            <p:ph type="body" idx="4294967295"/>
          </p:nvPr>
        </p:nvSpPr>
        <p:spPr>
          <a:xfrm>
            <a:off x="1504163" y="1562100"/>
            <a:ext cx="9174480" cy="3238500"/>
          </a:xfrm>
          <a:prstGeom prst="rect">
            <a:avLst/>
          </a:prstGeom>
        </p:spPr>
        <p:txBody>
          <a:bodyPr/>
          <a:lstStyle/>
          <a:p>
            <a:pPr marL="0" marR="0" lvl="0" indent="0" algn="just" rtl="0">
              <a:lnSpc>
                <a:spcPct val="150000"/>
              </a:lnSpc>
              <a:buNone/>
            </a:pPr>
            <a:r>
              <a:rPr lang="zh-CN" altLang="en-US" sz="2000" b="0" i="0" u="none" strike="noStrike" baseline="0" smtClean="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习近平总书记在省部级主要领导干部学习贯彻党的十九届五中全会精神专题研讨班开班式上发表重要讲话，深刻阐释了我国经济社会发展进入新发展阶段、贯彻新发展理念、构建新发展格局的理论逻辑、历史逻辑、现实逻辑，对党的十九届五中全会明确提出的“准确把握新发展阶段，深入贯彻新发展理念，加快构建新发展格局”作出最完整、最全面、最精辟的概括，为推动“十四五”时期高质量发展，确保全面建设社会主义现代化国家开好局、起好步，在新发展阶段实现新的更高目标提供了思想遵循和行动指南，必须深入领会、全面理解和贯彻践行。</a:t>
            </a:r>
            <a:endParaRPr lang="zh-CN" altLang="en-US" sz="2000" b="0" i="0" u="none" strike="noStrike" baseline="0" smtClean="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endParaRPr>
          </a:p>
        </p:txBody>
      </p:sp>
      <p:sp>
        <p:nvSpPr>
          <p:cNvPr id="2" name="标题 1"/>
          <p:cNvSpPr>
            <a:spLocks noGrp="1"/>
          </p:cNvSpPr>
          <p:nvPr>
            <p:ph type="title" idx="4294967295"/>
          </p:nvPr>
        </p:nvSpPr>
        <p:spPr>
          <a:xfrm>
            <a:off x="2865120" y="-635"/>
            <a:ext cx="2407920" cy="1448435"/>
          </a:xfrm>
          <a:prstGeom prst="rect">
            <a:avLst/>
          </a:prstGeom>
        </p:spPr>
        <p:txBody>
          <a:bodyPr/>
          <a:lstStyle/>
          <a:p>
            <a:pPr marR="0" algn="just" rtl="0">
              <a:lnSpc>
                <a:spcPct val="150000"/>
              </a:lnSpc>
            </a:pPr>
            <a:r>
              <a:rPr lang="zh-CN" altLang="en-US" sz="8000" b="1" i="0" u="none" strike="noStrike" baseline="0" smtClean="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前言</a:t>
            </a:r>
            <a:endParaRPr lang="zh-CN" altLang="en-US" sz="8000" b="1" i="0" u="none" strike="noStrike" baseline="0" smtClean="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91260" y="95788"/>
            <a:ext cx="3020373" cy="2052417"/>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000"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par>
                          <p:cTn id="16" fill="hold" nodeType="afterGroup">
                            <p:stCondLst>
                              <p:cond delay="2000"/>
                            </p:stCondLst>
                            <p:childTnLst>
                              <p:par>
                                <p:cTn id="17" presetID="54" presetClass="entr" presetSubtype="0" accel="100000" fill="hold" nodeType="afterEffect">
                                  <p:stCondLst>
                                    <p:cond delay="0"/>
                                  </p:stCondLst>
                                  <p:childTnLst>
                                    <p:set>
                                      <p:cBhvr>
                                        <p:cTn id="18" dur="1000"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fade">
                                      <p:cBhvr>
                                        <p:cTn id="23" dur="1000"/>
                                        <p:tgtEl>
                                          <p:spTgt spid="4"/>
                                        </p:tgtEl>
                                      </p:cBhvr>
                                    </p:animEffect>
                                  </p:childTnLst>
                                </p:cTn>
                              </p:par>
                            </p:childTnLst>
                          </p:cTn>
                        </p:par>
                        <p:par>
                          <p:cTn id="24" fill="hold" nodeType="afterGroup">
                            <p:stCondLst>
                              <p:cond delay="3000"/>
                            </p:stCondLst>
                            <p:childTnLst>
                              <p:par>
                                <p:cTn id="25" presetID="47" presetClass="entr" presetSubtype="0" fill="hold" grpId="0" nodeType="afterEffect">
                                  <p:stCondLst>
                                    <p:cond delay="0"/>
                                  </p:stCondLst>
                                  <p:childTnLst>
                                    <p:set>
                                      <p:cBhvr>
                                        <p:cTn id="26" dur="1000"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2143760" y="3035300"/>
            <a:ext cx="7677785" cy="938530"/>
          </a:xfrm>
          <a:prstGeom prst="rect">
            <a:avLst/>
          </a:prstGeom>
          <a:solidFill>
            <a:srgbClr val="113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微软雅黑" panose="020b0503020204020204" pitchFamily="34" charset="-122"/>
            </a:endParaRPr>
          </a:p>
        </p:txBody>
      </p:sp>
      <p:sp>
        <p:nvSpPr>
          <p:cNvPr id="5" name="椭圆 4"/>
          <p:cNvSpPr/>
          <p:nvPr/>
        </p:nvSpPr>
        <p:spPr>
          <a:xfrm>
            <a:off x="5078095" y="1495425"/>
            <a:ext cx="1809750" cy="1809750"/>
          </a:xfrm>
          <a:prstGeom prst="ellipse">
            <a:avLst/>
          </a:prstGeom>
          <a:noFill/>
          <a:ln w="38100">
            <a:solidFill>
              <a:srgbClr val="113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微软雅黑" panose="020b0503020204020204" pitchFamily="34" charset="-122"/>
            </a:endParaRPr>
          </a:p>
        </p:txBody>
      </p:sp>
      <p:sp>
        <p:nvSpPr>
          <p:cNvPr id="6" name="矩形 5"/>
          <p:cNvSpPr/>
          <p:nvPr/>
        </p:nvSpPr>
        <p:spPr>
          <a:xfrm>
            <a:off x="685165" y="4208145"/>
            <a:ext cx="10821670" cy="1585595"/>
          </a:xfrm>
          <a:prstGeom prst="rect">
            <a:avLst/>
          </a:prstGeom>
          <a:ln w="19050">
            <a:noFill/>
            <a:prstDash val="lgDash"/>
          </a:ln>
        </p:spPr>
        <p:txBody>
          <a:bodyPr wrap="square">
            <a:spAutoFit/>
          </a:bodyPr>
          <a:lstStyle/>
          <a:p>
            <a:pPr algn="ctr">
              <a:lnSpc>
                <a:spcPct val="180000"/>
              </a:lnSpc>
            </a:pPr>
            <a:r>
              <a:rPr kumimoji="1" lang="zh-CN" altLang="en-US" smtClean="0">
                <a:solidFill>
                  <a:srgbClr val="3D3D3D">
                    <a:lumMod val="85000"/>
                    <a:lumOff val="15000"/>
                  </a:srgbClr>
                </a:solidFill>
                <a:latin typeface="微软雅黑" panose="020b0503020204020204" pitchFamily="34" charset="-122"/>
                <a:cs typeface="+mn-ea"/>
                <a:sym typeface="+mn-lt"/>
              </a:rPr>
              <a:t>也是要贯穿于新发展阶段全过程，要按照“十四五”时期的主攻方向，着力畅通国民经济循环，实现高水平的自立自强，提升国民经济整体效能，以强大的国内经济循环体系稳固国内基本盘，以更高水平的对外开放促进国内国际双循环，实现更高质量、更有效率、更加公平、更可持续、更为安全的发展。</a:t>
            </a:r>
            <a:endParaRPr kumimoji="1" lang="zh-CN" altLang="en-US">
              <a:solidFill>
                <a:srgbClr val="3D3D3D">
                  <a:lumMod val="85000"/>
                  <a:lumOff val="15000"/>
                </a:srgbClr>
              </a:solidFill>
              <a:latin typeface="微软雅黑" panose="020b0503020204020204" pitchFamily="34" charset="-122"/>
              <a:cs typeface="+mn-ea"/>
              <a:sym typeface="+mn-lt"/>
            </a:endParaRPr>
          </a:p>
        </p:txBody>
      </p:sp>
      <p:sp>
        <p:nvSpPr>
          <p:cNvPr id="7" name="矩形 6"/>
          <p:cNvSpPr/>
          <p:nvPr/>
        </p:nvSpPr>
        <p:spPr>
          <a:xfrm>
            <a:off x="2143760" y="3204845"/>
            <a:ext cx="7678420" cy="598805"/>
          </a:xfrm>
          <a:prstGeom prst="rect">
            <a:avLst/>
          </a:prstGeom>
        </p:spPr>
        <p:txBody>
          <a:bodyPr wrap="square">
            <a:spAutoFit/>
          </a:bodyPr>
          <a:lstStyle/>
          <a:p>
            <a:pPr algn="ctr"/>
            <a:r>
              <a:rPr lang="zh-CN" altLang="en-US" sz="3300" b="1" spc="200" smtClean="0">
                <a:solidFill>
                  <a:srgbClr val="FFFFFF"/>
                </a:solidFill>
                <a:latin typeface="微软雅黑" panose="020b0503020204020204" pitchFamily="34" charset="-122"/>
                <a:cs typeface="微软雅黑" panose="020b0503020204020204" pitchFamily="34" charset="-122"/>
              </a:rPr>
              <a:t>构建新发展格局</a:t>
            </a:r>
            <a:endParaRPr sz="3300" b="1" spc="200">
              <a:solidFill>
                <a:srgbClr val="FFFFFF"/>
              </a:solidFill>
              <a:latin typeface="微软雅黑" panose="020b0503020204020204" pitchFamily="34" charset="-122"/>
              <a:cs typeface="微软雅黑" panose="020b0503020204020204" pitchFamily="34" charset="-122"/>
            </a:endParaRPr>
          </a:p>
        </p:txBody>
      </p:sp>
      <p:sp>
        <p:nvSpPr>
          <p:cNvPr id="8" name="矩形 7"/>
          <p:cNvSpPr/>
          <p:nvPr/>
        </p:nvSpPr>
        <p:spPr>
          <a:xfrm>
            <a:off x="685165" y="4178300"/>
            <a:ext cx="10821670" cy="1653540"/>
          </a:xfrm>
          <a:prstGeom prst="rect">
            <a:avLst/>
          </a:prstGeom>
          <a:noFill/>
          <a:ln w="25400">
            <a:solidFill>
              <a:srgbClr val="113CC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微软雅黑"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016" y="1532890"/>
            <a:ext cx="1713271" cy="1501775"/>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ppt_y</p:attrName>
                                        </p:attrNameLst>
                                      </p:cBhvr>
                                      <p:tavLst>
                                        <p:tav tm="0">
                                          <p:val>
                                            <p:strVal val="#ppt_y+#ppt_h*1.125000"/>
                                          </p:val>
                                        </p:tav>
                                        <p:tav tm="100000">
                                          <p:val>
                                            <p:strVal val="#ppt_y"/>
                                          </p:val>
                                        </p:tav>
                                      </p:tavLst>
                                    </p:anim>
                                    <p:animEffect transition="in" filter="wipe(up)">
                                      <p:cBhvr>
                                        <p:cTn id="8" dur="1000"/>
                                        <p:tgtEl>
                                          <p:spTgt spid="9"/>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p:tgtEl>
                                          <p:spTgt spid="4"/>
                                        </p:tgtEl>
                                        <p:attrNameLst>
                                          <p:attrName>ppt_y</p:attrName>
                                        </p:attrNameLst>
                                      </p:cBhvr>
                                      <p:tavLst>
                                        <p:tav tm="0">
                                          <p:val>
                                            <p:strVal val="#ppt_y+#ppt_h*1.125000"/>
                                          </p:val>
                                        </p:tav>
                                        <p:tav tm="100000">
                                          <p:val>
                                            <p:strVal val="#ppt_y"/>
                                          </p:val>
                                        </p:tav>
                                      </p:tavLst>
                                    </p:anim>
                                    <p:animEffect transition="in" filter="wipe(up)">
                                      <p:cBhvr>
                                        <p:cTn id="21" dur="1000"/>
                                        <p:tgtEl>
                                          <p:spTgt spid="4"/>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p:tgtEl>
                                          <p:spTgt spid="8"/>
                                        </p:tgtEl>
                                        <p:attrNameLst>
                                          <p:attrName>ppt_x</p:attrName>
                                        </p:attrNameLst>
                                      </p:cBhvr>
                                      <p:tavLst>
                                        <p:tav tm="0">
                                          <p:val>
                                            <p:strVal val="#ppt_x-#ppt_w*1.125000"/>
                                          </p:val>
                                        </p:tav>
                                        <p:tav tm="100000">
                                          <p:val>
                                            <p:strVal val="#ppt_x"/>
                                          </p:val>
                                        </p:tav>
                                      </p:tavLst>
                                    </p:anim>
                                    <p:animEffect transition="in" filter="wipe(right)">
                                      <p:cBhvr>
                                        <p:cTn id="32" dur="1000"/>
                                        <p:tgtEl>
                                          <p:spTgt spid="8"/>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p:tgtEl>
                                          <p:spTgt spid="6"/>
                                        </p:tgtEl>
                                        <p:attrNameLst>
                                          <p:attrName>ppt_x</p:attrName>
                                        </p:attrNameLst>
                                      </p:cBhvr>
                                      <p:tavLst>
                                        <p:tav tm="0">
                                          <p:val>
                                            <p:strVal val="#ppt_x+#ppt_w*1.125000"/>
                                          </p:val>
                                        </p:tav>
                                        <p:tav tm="100000">
                                          <p:val>
                                            <p:strVal val="#ppt_x"/>
                                          </p:val>
                                        </p:tav>
                                      </p:tavLst>
                                    </p:anim>
                                    <p:animEffect transition="in" filter="wipe(left)">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p:cNvSpPr>
            <a:spLocks noGrp="1"/>
          </p:cNvSpPr>
          <p:nvPr>
            <p:ph type="title" idx="4294967295"/>
          </p:nvPr>
        </p:nvSpPr>
        <p:spPr>
          <a:xfrm>
            <a:off x="0" y="2505075"/>
            <a:ext cx="10261600" cy="935038"/>
          </a:xfrm>
          <a:prstGeom prst="rect">
            <a:avLst/>
          </a:prstGeom>
        </p:spPr>
        <p:txBody>
          <a:bodyPr>
            <a:noAutofit/>
          </a:bodyPr>
          <a:lstStyle/>
          <a:p>
            <a:pPr marR="0" algn="ctr" rtl="0">
              <a:lnSpc>
                <a:spcPct val="130000"/>
              </a:lnSpc>
            </a:pPr>
            <a:r>
              <a:rPr lang="zh-CN" altLang="en-US" sz="4800" b="1" i="0" u="none" strike="noStrike" baseline="0"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新发展阶段</a:t>
            </a:r>
            <a:r>
              <a:rPr lang="zh-CN" altLang="en-US" sz="4800" b="1" i="0" u="none" strike="noStrike"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 </a:t>
            </a:r>
            <a:r>
              <a:rPr lang="zh-CN" altLang="en-US" sz="4800" b="1" i="0" u="none" strike="noStrike" baseline="0"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新发展理念</a:t>
            </a:r>
            <a:r>
              <a:rPr lang="zh-CN" altLang="en-US" sz="4800" b="1" i="0" u="none" strike="noStrike"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 </a:t>
            </a:r>
            <a:r>
              <a:rPr lang="zh-CN" altLang="en-US" sz="4800" b="1" i="0" u="none" strike="noStrike" baseline="0"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新发展格局</a:t>
            </a:r>
            <a:endParaRPr lang="zh-CN" altLang="en-US" sz="4800" b="1" i="0" u="none" strike="noStrike" baseline="0" smtClean="0">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endParaRPr>
          </a:p>
        </p:txBody>
      </p:sp>
      <p:sp>
        <p:nvSpPr>
          <p:cNvPr id="7" name="标题 1"/>
          <p:cNvSpPr txBox="1"/>
          <p:nvPr/>
        </p:nvSpPr>
        <p:spPr>
          <a:xfrm>
            <a:off x="4138295" y="1268095"/>
            <a:ext cx="3863975" cy="1325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30000"/>
              </a:lnSpc>
            </a:pPr>
            <a:r>
              <a:rPr lang="zh-CN" altLang="en-US" sz="6600" b="1">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感谢聆听</a:t>
            </a:r>
            <a:endParaRPr lang="zh-CN" altLang="en-US" sz="6600" b="1">
              <a:ln w="15875">
                <a:noFill/>
              </a:ln>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endParaRPr>
          </a:p>
        </p:txBody>
      </p:sp>
      <p:grpSp>
        <p:nvGrpSpPr>
          <p:cNvPr id="8" name="组合 7"/>
          <p:cNvGrpSpPr/>
          <p:nvPr/>
        </p:nvGrpSpPr>
        <p:grpSpPr>
          <a:xfrm>
            <a:off x="1886711" y="3543300"/>
            <a:ext cx="8461123" cy="515526"/>
            <a:chOff x="1517784" y="2929295"/>
            <a:chExt cx="8461123" cy="515526"/>
          </a:xfrm>
        </p:grpSpPr>
        <p:sp>
          <p:nvSpPr>
            <p:cNvPr id="9" name="文本框 8"/>
            <p:cNvSpPr txBox="1"/>
            <p:nvPr/>
          </p:nvSpPr>
          <p:spPr>
            <a:xfrm>
              <a:off x="2684111" y="2929295"/>
              <a:ext cx="6128469" cy="515526"/>
            </a:xfrm>
            <a:prstGeom prst="rect">
              <a:avLst/>
            </a:prstGeom>
            <a:noFill/>
          </p:spPr>
          <p:txBody>
            <a:bodyPr wrap="square">
              <a:spAutoFit/>
            </a:bodyPr>
            <a:lstStyle/>
            <a:p>
              <a:pPr algn="dist">
                <a:lnSpc>
                  <a:spcPct val="150000"/>
                </a:lnSpc>
              </a:pPr>
              <a:r>
                <a:rPr lang="zh-CN" altLang="en-US" sz="2000" smtClean="0">
                  <a:solidFill>
                    <a:prstClr val="white"/>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rPr>
                <a:t>把握新发展阶段，贯彻新发展理念，构建新发展格局</a:t>
              </a:r>
              <a:endParaRPr lang="zh-CN" altLang="en-US" sz="2000">
                <a:solidFill>
                  <a:prstClr val="white"/>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endParaRPr>
            </a:p>
          </p:txBody>
        </p:sp>
        <p:cxnSp>
          <p:nvCxnSpPr>
            <p:cNvPr id="10" name="直接连接符 9"/>
            <p:cNvCxnSpPr/>
            <p:nvPr/>
          </p:nvCxnSpPr>
          <p:spPr>
            <a:xfrm>
              <a:off x="1517784" y="3224074"/>
              <a:ext cx="1166327" cy="0"/>
            </a:xfrm>
            <a:prstGeom prst="line">
              <a:avLst/>
            </a:prstGeom>
            <a:ln>
              <a:solidFill>
                <a:schemeClr val="bg1"/>
              </a:solidFill>
              <a:tailEnd type="diamo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812580" y="3224074"/>
              <a:ext cx="1166327" cy="0"/>
            </a:xfrm>
            <a:prstGeom prst="line">
              <a:avLst/>
            </a:prstGeom>
            <a:ln>
              <a:solidFill>
                <a:schemeClr val="bg1"/>
              </a:solidFill>
              <a:headEnd type="diamond"/>
              <a:tailEnd type="none"/>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088850" y="4337333"/>
            <a:ext cx="419800" cy="417195"/>
            <a:chOff x="891974" y="4415843"/>
            <a:chExt cx="450443" cy="450443"/>
          </a:xfrm>
        </p:grpSpPr>
        <p:sp>
          <p:nvSpPr>
            <p:cNvPr id="17" name="椭圆 16"/>
            <p:cNvSpPr/>
            <p:nvPr/>
          </p:nvSpPr>
          <p:spPr>
            <a:xfrm>
              <a:off x="891974" y="4415843"/>
              <a:ext cx="450443" cy="450443"/>
            </a:xfrm>
            <a:prstGeom prst="ellipse">
              <a:avLst/>
            </a:prstGeom>
            <a:no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 name="椭圆 39"/>
            <p:cNvSpPr/>
            <p:nvPr/>
          </p:nvSpPr>
          <p:spPr>
            <a:xfrm>
              <a:off x="993275" y="4502064"/>
              <a:ext cx="247839" cy="278000"/>
            </a:xfrm>
            <a:custGeom>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4562475" y="4404360"/>
            <a:ext cx="1433195" cy="337185"/>
          </a:xfrm>
          <a:prstGeom prst="rect">
            <a:avLst/>
          </a:prstGeom>
          <a:noFill/>
          <a:ln>
            <a:noFill/>
          </a:ln>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姓名</a:t>
            </a:r>
            <a:r>
              <a:rPr kumimoji="0" lang="zh-CN" altLang="en-US"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PPT</a:t>
            </a:r>
            <a:r>
              <a:rPr kumimoji="0" lang="zh-CN" altLang="en-US"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汇</a:t>
            </a:r>
            <a:endParaRPr kumimoji="0" lang="zh-CN" altLang="en-US"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530858" y="4336698"/>
            <a:ext cx="419800" cy="417195"/>
            <a:chOff x="891974" y="4415843"/>
            <a:chExt cx="450443" cy="450443"/>
          </a:xfrm>
        </p:grpSpPr>
        <p:sp>
          <p:nvSpPr>
            <p:cNvPr id="21" name="椭圆 20"/>
            <p:cNvSpPr/>
            <p:nvPr/>
          </p:nvSpPr>
          <p:spPr>
            <a:xfrm>
              <a:off x="891974" y="4415843"/>
              <a:ext cx="450443" cy="450443"/>
            </a:xfrm>
            <a:prstGeom prst="ellipse">
              <a:avLst/>
            </a:prstGeom>
            <a:no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椭圆 44"/>
            <p:cNvSpPr/>
            <p:nvPr/>
          </p:nvSpPr>
          <p:spPr>
            <a:xfrm>
              <a:off x="978196" y="4510710"/>
              <a:ext cx="278000" cy="260708"/>
            </a:xfrm>
            <a:custGeom>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bg1"/>
            </a:solid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004330" y="4403373"/>
            <a:ext cx="1330814" cy="338554"/>
          </a:xfrm>
          <a:prstGeom prst="rect">
            <a:avLst/>
          </a:prstGeom>
          <a:noFill/>
          <a:ln>
            <a:noFill/>
          </a:ln>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时间：</a:t>
            </a:r>
            <a:r>
              <a:rPr kumimoji="0" lang="en-US"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2021.</a:t>
            </a:r>
            <a:endParaRPr kumimoji="0" lang="en-US" sz="16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21" y="55148"/>
            <a:ext cx="3080996" cy="2052417"/>
          </a:xfrm>
          <a:prstGeom prst="rect">
            <a:avLst/>
          </a:prstGeom>
        </p:spPr>
      </p:pic>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172" y="8883"/>
            <a:ext cx="4221489" cy="1711893"/>
          </a:xfrm>
          <a:prstGeom prst="rect">
            <a:avLst/>
          </a:prstGeom>
        </p:spPr>
      </p:pic>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191260" y="95788"/>
            <a:ext cx="3020373" cy="2052417"/>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000"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000"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Effect transition="in" filter="fade">
                                      <p:cBhvr>
                                        <p:cTn id="15" dur="1000"/>
                                        <p:tgtEl>
                                          <p:spTgt spid="27"/>
                                        </p:tgtEl>
                                      </p:cBhvr>
                                    </p:animEffect>
                                  </p:childTnLst>
                                </p:cTn>
                              </p:par>
                              <p:par>
                                <p:cTn id="16" presetID="53" presetClass="entr" presetSubtype="16" fill="hold" nodeType="withEffect">
                                  <p:stCondLst>
                                    <p:cond delay="0"/>
                                  </p:stCondLst>
                                  <p:childTnLst>
                                    <p:set>
                                      <p:cBhvr>
                                        <p:cTn id="17" dur="1000"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Effect transition="in" filter="fade">
                                      <p:cBhvr>
                                        <p:cTn id="20" dur="1000"/>
                                        <p:tgtEl>
                                          <p:spTgt spid="29"/>
                                        </p:tgtEl>
                                      </p:cBhvr>
                                    </p:animEffect>
                                  </p:childTnLst>
                                </p:cTn>
                              </p:par>
                            </p:childTnLst>
                          </p:cTn>
                        </p:par>
                        <p:par>
                          <p:cTn id="21" fill="hold" nodeType="afterGroup">
                            <p:stCondLst>
                              <p:cond delay="2000"/>
                            </p:stCondLst>
                            <p:childTnLst>
                              <p:par>
                                <p:cTn id="22" presetID="54" presetClass="entr" presetSubtype="0" accel="100000" fill="hold" grpId="0" nodeType="afterEffect">
                                  <p:stCondLst>
                                    <p:cond delay="0"/>
                                  </p:stCondLst>
                                  <p:childTnLst>
                                    <p:set>
                                      <p:cBhvr>
                                        <p:cTn id="23" dur="1000"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05"/>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fade">
                                      <p:cBhvr>
                                        <p:cTn id="28" dur="1000"/>
                                        <p:tgtEl>
                                          <p:spTgt spid="7"/>
                                        </p:tgtEl>
                                      </p:cBhvr>
                                    </p:animEffect>
                                  </p:childTnLst>
                                </p:cTn>
                              </p:par>
                            </p:childTnLst>
                          </p:cTn>
                        </p:par>
                        <p:par>
                          <p:cTn id="29" fill="hold" nodeType="afterGroup">
                            <p:stCondLst>
                              <p:cond delay="3000"/>
                            </p:stCondLst>
                            <p:childTnLst>
                              <p:par>
                                <p:cTn id="30" presetID="53" presetClass="entr" presetSubtype="16" fill="hold" grpId="0" nodeType="afterEffect">
                                  <p:stCondLst>
                                    <p:cond delay="0"/>
                                  </p:stCondLst>
                                  <p:childTnLst>
                                    <p:set>
                                      <p:cBhvr>
                                        <p:cTn id="31" dur="1000"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Effect transition="in" filter="fade">
                                      <p:cBhvr>
                                        <p:cTn id="34" dur="1000"/>
                                        <p:tgtEl>
                                          <p:spTgt spid="2"/>
                                        </p:tgtEl>
                                      </p:cBhvr>
                                    </p:animEffect>
                                  </p:childTnLst>
                                </p:cTn>
                              </p:par>
                            </p:childTnLst>
                          </p:cTn>
                        </p:par>
                        <p:par>
                          <p:cTn id="35" fill="hold" nodeType="afterGroup">
                            <p:stCondLst>
                              <p:cond delay="4000"/>
                            </p:stCondLst>
                            <p:childTnLst>
                              <p:par>
                                <p:cTn id="36" presetID="52" presetClass="entr" presetSubtype="0" fill="hold" nodeType="afterEffect">
                                  <p:stCondLst>
                                    <p:cond delay="0"/>
                                  </p:stCondLst>
                                  <p:childTnLst>
                                    <p:set>
                                      <p:cBhvr>
                                        <p:cTn id="37" dur="2000" fill="hold">
                                          <p:stCondLst>
                                            <p:cond delay="0"/>
                                          </p:stCondLst>
                                        </p:cTn>
                                        <p:tgtEl>
                                          <p:spTgt spid="8"/>
                                        </p:tgtEl>
                                        <p:attrNameLst>
                                          <p:attrName>style.visibility</p:attrName>
                                        </p:attrNameLst>
                                      </p:cBhvr>
                                      <p:to>
                                        <p:strVal val="visible"/>
                                      </p:to>
                                    </p:set>
                                    <p:animScale>
                                      <p:cBhvr>
                                        <p:cTn id="38"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9" dur="2000" decel="50000" fill="hold">
                                          <p:stCondLst>
                                            <p:cond delay="0"/>
                                          </p:stCondLst>
                                        </p:cTn>
                                        <p:tgtEl>
                                          <p:spTgt spid="8"/>
                                        </p:tgtEl>
                                        <p:attrNameLst>
                                          <p:attrName>ppt_x</p:attrName>
                                          <p:attrName>ppt_y</p:attrName>
                                        </p:attrNameLst>
                                      </p:cBhvr>
                                    </p:animMotion>
                                    <p:animEffect transition="in" filter="fade">
                                      <p:cBhvr>
                                        <p:cTn id="40" dur="2000"/>
                                        <p:tgtEl>
                                          <p:spTgt spid="8"/>
                                        </p:tgtEl>
                                      </p:cBhvr>
                                    </p:animEffect>
                                  </p:childTnLst>
                                </p:cTn>
                              </p:par>
                            </p:childTnLst>
                          </p:cTn>
                        </p:par>
                        <p:par>
                          <p:cTn id="41" fill="hold" nodeType="afterGroup">
                            <p:stCondLst>
                              <p:cond delay="6000"/>
                            </p:stCondLst>
                            <p:childTnLst>
                              <p:par>
                                <p:cTn id="42" presetID="42" presetClass="entr" presetSubtype="0" fill="hold" nodeType="afterEffect">
                                  <p:stCondLst>
                                    <p:cond delay="0"/>
                                  </p:stCondLst>
                                  <p:childTnLst>
                                    <p:set>
                                      <p:cBhvr>
                                        <p:cTn id="43" dur="1000"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7000"/>
                            </p:stCondLst>
                            <p:childTnLst>
                              <p:par>
                                <p:cTn id="48" presetID="22" presetClass="entr" presetSubtype="8" fill="hold" grpId="0" nodeType="afterEffect">
                                  <p:stCondLst>
                                    <p:cond delay="0"/>
                                  </p:stCondLst>
                                  <p:childTnLst>
                                    <p:set>
                                      <p:cBhvr>
                                        <p:cTn id="49" dur="1000" fill="hold">
                                          <p:stCondLst>
                                            <p:cond delay="0"/>
                                          </p:stCondLst>
                                        </p:cTn>
                                        <p:tgtEl>
                                          <p:spTgt spid="19"/>
                                        </p:tgtEl>
                                        <p:attrNameLst>
                                          <p:attrName>style.visibility</p:attrName>
                                        </p:attrNameLst>
                                      </p:cBhvr>
                                      <p:to>
                                        <p:strVal val="visible"/>
                                      </p:to>
                                    </p:set>
                                    <p:animEffect transition="in" filter="wipe(left)">
                                      <p:cBhvr>
                                        <p:cTn id="50" dur="1000"/>
                                        <p:tgtEl>
                                          <p:spTgt spid="19"/>
                                        </p:tgtEl>
                                      </p:cBhvr>
                                    </p:animEffect>
                                  </p:childTnLst>
                                </p:cTn>
                              </p:par>
                            </p:childTnLst>
                          </p:cTn>
                        </p:par>
                        <p:par>
                          <p:cTn id="51" fill="hold" nodeType="afterGroup">
                            <p:stCondLst>
                              <p:cond delay="8000"/>
                            </p:stCondLst>
                            <p:childTnLst>
                              <p:par>
                                <p:cTn id="52" presetID="42" presetClass="entr" presetSubtype="0" fill="hold" nodeType="afterEffect">
                                  <p:stCondLst>
                                    <p:cond delay="0"/>
                                  </p:stCondLst>
                                  <p:childTnLst>
                                    <p:set>
                                      <p:cBhvr>
                                        <p:cTn id="53" dur="1000"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9000"/>
                            </p:stCondLst>
                            <p:childTnLst>
                              <p:par>
                                <p:cTn id="58" presetID="22" presetClass="entr" presetSubtype="8" fill="hold" grpId="0" nodeType="afterEffect">
                                  <p:stCondLst>
                                    <p:cond delay="0"/>
                                  </p:stCondLst>
                                  <p:childTnLst>
                                    <p:set>
                                      <p:cBhvr>
                                        <p:cTn id="59" dur="1000" fill="hold">
                                          <p:stCondLst>
                                            <p:cond delay="0"/>
                                          </p:stCondLst>
                                        </p:cTn>
                                        <p:tgtEl>
                                          <p:spTgt spid="23"/>
                                        </p:tgtEl>
                                        <p:attrNameLst>
                                          <p:attrName>style.visibility</p:attrName>
                                        </p:attrNameLst>
                                      </p:cBhvr>
                                      <p:to>
                                        <p:strVal val="visible"/>
                                      </p:to>
                                    </p:set>
                                    <p:animEffect transition="in" filter="wipe(left)">
                                      <p:cBhvr>
                                        <p:cTn id="6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9" grpId="0"/>
      <p:bldP spid="2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a:ea typeface="微软雅黑"/>
                <a:cs typeface="微软雅黑" panose="020b0503020204020204" charset="-122"/>
              </a:rPr>
              <a:t>PPT模板下载：</a:t>
            </a:r>
            <a:r>
              <a:rPr lang="en-US" altLang="zh-CN" sz="1200">
                <a:latin typeface="微软雅黑"/>
                <a:ea typeface="微软雅黑"/>
                <a:cs typeface="微软雅黑" panose="020b0503020204020204" charset="-122"/>
                <a:hlinkClick r:id="rId4"/>
              </a:rPr>
              <a:t>www.ppthui.com/muban/</a:t>
            </a:r>
            <a:r>
              <a:rPr lang="en-US" altLang="zh-CN" sz="1200" b="1">
                <a:solidFill>
                  <a:srgbClr val="FFC000"/>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行业PPT模板：</a:t>
            </a:r>
            <a:r>
              <a:rPr lang="en-US" altLang="zh-CN" sz="1200">
                <a:latin typeface="微软雅黑"/>
                <a:ea typeface="微软雅黑"/>
                <a:cs typeface="微软雅黑" panose="020b0503020204020204" charset="-122"/>
                <a:hlinkClick r:id="rId5"/>
              </a:rPr>
              <a:t>www.ppthui.com/hangye/</a:t>
            </a:r>
            <a:endParaRPr lang="en-US" altLang="zh-CN" sz="1200" b="1">
              <a:solidFill>
                <a:srgbClr val="4A452A"/>
              </a:solidFill>
              <a:latin typeface="微软雅黑"/>
              <a:ea typeface="微软雅黑"/>
              <a:cs typeface="微软雅黑" panose="020b0503020204020204" charset="-122"/>
            </a:endParaRPr>
          </a:p>
          <a:p>
            <a:pPr algn="l" eaLnBrk="0" hangingPunct="0">
              <a:lnSpc>
                <a:spcPts val="2400"/>
              </a:lnSpc>
            </a:pPr>
            <a:r>
              <a:rPr lang="en-US" altLang="zh-CN" sz="1200" b="1">
                <a:latin typeface="微软雅黑"/>
                <a:ea typeface="微软雅黑"/>
                <a:cs typeface="微软雅黑" panose="020b0503020204020204" charset="-122"/>
              </a:rPr>
              <a:t>工作PPT模板：</a:t>
            </a:r>
            <a:r>
              <a:rPr lang="en-US" altLang="zh-CN" sz="1200">
                <a:latin typeface="微软雅黑"/>
                <a:ea typeface="微软雅黑"/>
                <a:cs typeface="微软雅黑" panose="020b0503020204020204" charset="-122"/>
                <a:hlinkClick r:id="rId6"/>
              </a:rPr>
              <a:t>www.ppthui.com/gongzuo/</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节日PPT模板：</a:t>
            </a:r>
            <a:r>
              <a:rPr lang="en-US" altLang="zh-CN" sz="1200">
                <a:latin typeface="微软雅黑"/>
                <a:ea typeface="微软雅黑"/>
                <a:cs typeface="微软雅黑" panose="020b0503020204020204" charset="-122"/>
                <a:hlinkClick r:id="rId7"/>
              </a:rPr>
              <a:t>www.ppthui.com/jieri/</a:t>
            </a:r>
            <a:endParaRPr lang="en-US" altLang="zh-CN" sz="1200" b="1">
              <a:solidFill>
                <a:srgbClr val="4A452A"/>
              </a:solidFill>
              <a:latin typeface="微软雅黑"/>
              <a:ea typeface="微软雅黑"/>
              <a:cs typeface="微软雅黑" panose="020b0503020204020204" charset="-122"/>
              <a:hlinkClick r:id="rId7"/>
            </a:endParaRPr>
          </a:p>
          <a:p>
            <a:pPr algn="l" eaLnBrk="0" hangingPunct="0">
              <a:lnSpc>
                <a:spcPts val="2400"/>
              </a:lnSpc>
            </a:pPr>
            <a:r>
              <a:rPr lang="en-US" altLang="zh-CN" sz="1200" b="1">
                <a:latin typeface="微软雅黑"/>
                <a:ea typeface="微软雅黑"/>
                <a:cs typeface="微软雅黑" panose="020b0503020204020204" charset="-122"/>
              </a:rPr>
              <a:t>党政军事PPT：</a:t>
            </a:r>
            <a:r>
              <a:rPr lang="en-US" altLang="zh-CN" sz="1200">
                <a:latin typeface="微软雅黑"/>
                <a:ea typeface="微软雅黑"/>
                <a:cs typeface="微软雅黑" panose="020b0503020204020204" charset="-122"/>
                <a:hlinkClick r:id="rId8"/>
              </a:rPr>
              <a:t>www.ppthui.com/dangzheng/</a:t>
            </a:r>
            <a:r>
              <a:rPr lang="en-US" altLang="zh-CN" sz="1200">
                <a:solidFill>
                  <a:srgbClr val="4A452A"/>
                </a:solidFill>
                <a:latin typeface="微软雅黑"/>
                <a:ea typeface="微软雅黑"/>
                <a:cs typeface="微软雅黑" panose="020b0503020204020204" charset="-122"/>
              </a:rPr>
              <a:t> </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教育说课课件：</a:t>
            </a:r>
            <a:r>
              <a:rPr lang="en-US" altLang="zh-CN" sz="1200">
                <a:latin typeface="微软雅黑"/>
                <a:ea typeface="微软雅黑"/>
                <a:cs typeface="微软雅黑" panose="020b0503020204020204" charset="-122"/>
                <a:hlinkClick r:id="rId9"/>
              </a:rPr>
              <a:t>www.ppthui.com/jiaoyu/</a:t>
            </a:r>
            <a:endParaRPr lang="en-US" altLang="zh-CN" sz="12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模板：</a:t>
            </a:r>
            <a:r>
              <a:rPr lang="zh-CN" altLang="en-US" sz="1200">
                <a:latin typeface="微软雅黑"/>
                <a:ea typeface="微软雅黑"/>
                <a:cs typeface="微软雅黑" panose="020b0503020204020204" charset="-122"/>
                <a:hlinkClick r:id="rId11" action="ppaction://hlinkfile"/>
              </a:rPr>
              <a:t>简洁模板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2" action="ppaction://hlinkfile"/>
              </a:rPr>
              <a:t>商务模板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3" action="ppaction://hlinkfile"/>
              </a:rPr>
              <a:t>自然风景</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4" action="ppaction://hlinkfile"/>
              </a:rPr>
              <a:t>时尚模板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5" action="ppaction://hlinkfile"/>
              </a:rPr>
              <a:t>古典模板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6" action="ppaction://hlinkfile"/>
              </a:rPr>
              <a:t>浪漫爱情</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7" action="ppaction://hlinkfile"/>
              </a:rPr>
              <a:t>卡通动漫</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8" action="ppaction://hlinkfile"/>
              </a:rPr>
              <a:t>艺术设计</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9" action="ppaction://hlinkfile"/>
              </a:rPr>
              <a:t>主题班会</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0" action="ppaction://hlinkfile"/>
              </a:rPr>
              <a:t>背景图片</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行业</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21" action="ppaction://hlinkfile"/>
              </a:rPr>
              <a:t>党政军事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2" action="ppaction://hlinkfile"/>
              </a:rPr>
              <a:t>科技模板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3" action="ppaction://hlinkfile"/>
              </a:rPr>
              <a:t>工业机械</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4" action="ppaction://hlinkfile"/>
              </a:rPr>
              <a:t>医学医疗</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5" action="ppaction://hlinkfile"/>
              </a:rPr>
              <a:t>旅游旅行</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金融理财</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7" action="ppaction://hlinkfile"/>
              </a:rPr>
              <a:t>餐饮美食</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8" action="ppaction://hlinkfile"/>
              </a:rPr>
              <a:t>教育培训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9" action="ppaction://hlinkfile"/>
              </a:rPr>
              <a:t>教学说课</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0" action="ppaction://hlinkfile"/>
              </a:rPr>
              <a:t>营销销售</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工作</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31" action="ppaction://hlinkfile"/>
              </a:rPr>
              <a:t>工作汇报</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2" action="ppaction://hlinkfile"/>
              </a:rPr>
              <a:t>毕业答辩</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3" action="ppaction://hlinkfile"/>
              </a:rPr>
              <a:t>工作培训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4" action="ppaction://hlinkfile"/>
              </a:rPr>
              <a:t>述职报告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5" action="ppaction://hlinkfile"/>
              </a:rPr>
              <a:t>分析报告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6" action="ppaction://hlinkfile"/>
              </a:rPr>
              <a:t>个人简历</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7" action="ppaction://hlinkfile"/>
              </a:rPr>
              <a:t>公司简介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商业金融</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8" action="ppaction://hlinkfile"/>
              </a:rPr>
              <a:t>工作总结</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9" action="ppaction://hlinkfile"/>
              </a:rPr>
              <a:t>团队管理</a:t>
            </a:r>
            <a:endParaRPr lang="zh-CN" altLang="en-US" sz="10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pPr algn="ctr"/>
            <a:r>
              <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292" y="397666"/>
            <a:ext cx="1604515" cy="1604515"/>
          </a:xfrm>
          <a:prstGeom prst="rect">
            <a:avLst/>
          </a:prstGeom>
        </p:spPr>
      </p:pic>
      <p:grpSp>
        <p:nvGrpSpPr>
          <p:cNvPr id="5" name="PA-102226"/>
          <p:cNvGrpSpPr/>
          <p:nvPr>
            <p:custDataLst>
              <p:tags r:id="rId3"/>
            </p:custDataLst>
          </p:nvPr>
        </p:nvGrpSpPr>
        <p:grpSpPr>
          <a:xfrm>
            <a:off x="876230" y="1083601"/>
            <a:ext cx="2184400" cy="1228105"/>
            <a:chOff x="3687863" y="-2245935"/>
            <a:chExt cx="2184400" cy="1228105"/>
          </a:xfrm>
        </p:grpSpPr>
        <p:sp>
          <p:nvSpPr>
            <p:cNvPr id="6" name="PA-矩形 4"/>
            <p:cNvSpPr/>
            <p:nvPr>
              <p:custDataLst>
                <p:tags r:id="rId4"/>
              </p:custDataLst>
            </p:nvPr>
          </p:nvSpPr>
          <p:spPr>
            <a:xfrm>
              <a:off x="3687863" y="-2245935"/>
              <a:ext cx="2184400" cy="1200329"/>
            </a:xfrm>
            <a:prstGeom prst="rect">
              <a:avLst/>
            </a:prstGeom>
          </p:spPr>
          <p:txBody>
            <a:bodyPr wrap="square">
              <a:spAutoFit/>
            </a:bodyPr>
            <a:lstStyle/>
            <a:p>
              <a:pPr algn="ctr" defTabSz="914400"/>
              <a:r>
                <a:rPr lang="zh-CN" altLang="en-US" sz="720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rPr>
                <a:t>目录</a:t>
              </a:r>
              <a:endParaRPr lang="zh-CN" altLang="en-US" sz="7200">
                <a:solidFill>
                  <a:schemeClr val="bg1"/>
                </a:solidFill>
                <a:effectLst>
                  <a:outerShdw blurRad="38100" dist="38100" dir="2700000" algn="tl">
                    <a:srgbClr val="000000">
                      <a:alpha val="43137"/>
                    </a:srgbClr>
                  </a:outerShdw>
                </a:effectLst>
                <a:latin typeface="汉仪霸蛮体 W" panose="00020600040101010101" pitchFamily="18" charset="-122"/>
                <a:ea typeface="汉仪霸蛮体 W" panose="00020600040101010101" pitchFamily="18" charset="-122"/>
                <a:cs typeface="+mn-ea"/>
                <a:sym typeface="+mn-lt"/>
              </a:endParaRPr>
            </a:p>
          </p:txBody>
        </p:sp>
        <p:sp>
          <p:nvSpPr>
            <p:cNvPr id="7" name="PA-矩形 5"/>
            <p:cNvSpPr/>
            <p:nvPr>
              <p:custDataLst>
                <p:tags r:id="rId5"/>
              </p:custDataLst>
            </p:nvPr>
          </p:nvSpPr>
          <p:spPr>
            <a:xfrm>
              <a:off x="4534549" y="-2124635"/>
              <a:ext cx="1118376" cy="1106805"/>
            </a:xfrm>
            <a:prstGeom prst="rect">
              <a:avLst/>
            </a:prstGeom>
            <a:noFill/>
          </p:spPr>
          <p:txBody>
            <a:bodyPr wrap="square">
              <a:spAutoFit/>
            </a:bodyPr>
            <a:lstStyle/>
            <a:p>
              <a:pPr lvl="0" algn="ctr">
                <a:buClrTx/>
                <a:buSzTx/>
                <a:buFontTx/>
              </a:pPr>
              <a:endParaRPr lang="zh-CN" altLang="en-US" sz="6600">
                <a:blipFill>
                  <a:blip r:embed="rId6"/>
                  <a:stretch>
                    <a:fillRect/>
                  </a:stretch>
                </a:blipFill>
                <a:effectLst>
                  <a:outerShdw blurRad="38100" dist="38100" dir="2700000" algn="tl">
                    <a:srgbClr val="000000">
                      <a:alpha val="43137"/>
                    </a:srgbClr>
                  </a:outerShdw>
                </a:effectLst>
                <a:latin typeface="汉仪滇黑 W" panose="00020600040101010101" charset="-122"/>
                <a:ea typeface="汉仪滇黑 W" panose="00020600040101010101" charset="-122"/>
                <a:cs typeface="+mn-ea"/>
                <a:sym typeface="+mn-lt"/>
              </a:endParaRPr>
            </a:p>
          </p:txBody>
        </p:sp>
      </p:grpSp>
      <p:grpSp>
        <p:nvGrpSpPr>
          <p:cNvPr id="2" name="组合 1"/>
          <p:cNvGrpSpPr/>
          <p:nvPr/>
        </p:nvGrpSpPr>
        <p:grpSpPr>
          <a:xfrm>
            <a:off x="1099820" y="2385695"/>
            <a:ext cx="6261100" cy="923290"/>
            <a:chOff x="1732" y="3757"/>
            <a:chExt cx="9860" cy="1454"/>
          </a:xfrm>
        </p:grpSpPr>
        <p:sp>
          <p:nvSpPr>
            <p:cNvPr id="9" name="PA-102227"/>
            <p:cNvSpPr txBox="1"/>
            <p:nvPr>
              <p:custDataLst>
                <p:tags r:id="rId7"/>
              </p:custDataLst>
            </p:nvPr>
          </p:nvSpPr>
          <p:spPr>
            <a:xfrm>
              <a:off x="1732" y="3992"/>
              <a:ext cx="1061" cy="1132"/>
            </a:xfrm>
            <a:prstGeom prst="rect">
              <a:avLst/>
            </a:prstGeom>
            <a:solidFill>
              <a:schemeClr val="bg1"/>
            </a:solidFill>
            <a:ln>
              <a:solidFill>
                <a:schemeClr val="bg1"/>
              </a:solidFill>
            </a:ln>
          </p:spPr>
          <p:txBody>
            <a:bodyPr wrap="none" rtlCol="0" anchor="ctr" anchorCtr="1">
              <a:noAutofit/>
            </a:bodyPr>
            <a:lstStyle/>
            <a:p>
              <a:pPr defTabSz="914400"/>
              <a:r>
                <a:rPr lang="en-US" altLang="zh-CN" sz="2800">
                  <a:solidFill>
                    <a:srgbClr val="113CC2"/>
                  </a:solidFill>
                  <a:latin typeface="汉仪霸蛮体 W" panose="00020600040101010101" pitchFamily="18" charset="-122"/>
                  <a:ea typeface="汉仪霸蛮体 W" panose="00020600040101010101" pitchFamily="18" charset="-122"/>
                  <a:cs typeface="+mn-ea"/>
                  <a:sym typeface="+mn-lt"/>
                </a:rPr>
                <a:t>01</a:t>
              </a:r>
              <a:endParaRPr lang="en-US" altLang="zh-CN" sz="2800">
                <a:solidFill>
                  <a:srgbClr val="113CC2"/>
                </a:solidFill>
                <a:latin typeface="汉仪霸蛮体 W" panose="00020600040101010101" pitchFamily="18" charset="-122"/>
                <a:ea typeface="汉仪霸蛮体 W" panose="00020600040101010101" pitchFamily="18" charset="-122"/>
                <a:cs typeface="+mn-ea"/>
                <a:sym typeface="+mn-lt"/>
              </a:endParaRPr>
            </a:p>
          </p:txBody>
        </p:sp>
        <p:sp>
          <p:nvSpPr>
            <p:cNvPr id="10" name="PA-102228"/>
            <p:cNvSpPr/>
            <p:nvPr>
              <p:custDataLst>
                <p:tags r:id="rId8"/>
              </p:custDataLst>
            </p:nvPr>
          </p:nvSpPr>
          <p:spPr>
            <a:xfrm>
              <a:off x="2904" y="3992"/>
              <a:ext cx="8688" cy="1132"/>
            </a:xfrm>
            <a:prstGeom prst="rect">
              <a:avLst/>
            </a:prstGeom>
            <a:noFill/>
            <a:ln w="12700" cap="flat" cmpd="sng" algn="ctr">
              <a:solidFill>
                <a:schemeClr val="bg1"/>
              </a:solidFill>
              <a:prstDash val="sysDash"/>
              <a:miter lim="800000"/>
            </a:ln>
            <a:effectLst/>
          </p:spPr>
          <p:txBody>
            <a:bodyPr rtlCol="0" anchor="ctr"/>
            <a:lstStyle/>
            <a:p>
              <a:pPr lvl="0" algn="ctr" defTabSz="914400" fontAlgn="auto">
                <a:lnSpc>
                  <a:spcPct val="150000"/>
                </a:lnSpc>
              </a:pPr>
              <a:endParaRPr lang="zh-CN" altLang="en-US" sz="2000" b="1" kern="0" spc="100">
                <a:solidFill>
                  <a:schemeClr val="bg1"/>
                </a:solidFill>
                <a:uFillTx/>
                <a:latin typeface="汉仪霸蛮体 W" panose="00020600040101010101" pitchFamily="18" charset="-122"/>
                <a:ea typeface="汉仪霸蛮体 W" panose="00020600040101010101" pitchFamily="18" charset="-122"/>
                <a:cs typeface="+mn-ea"/>
                <a:sym typeface="+mn-lt"/>
              </a:endParaRPr>
            </a:p>
          </p:txBody>
        </p:sp>
        <p:sp>
          <p:nvSpPr>
            <p:cNvPr id="11" name="文本框 10"/>
            <p:cNvSpPr txBox="1"/>
            <p:nvPr/>
          </p:nvSpPr>
          <p:spPr>
            <a:xfrm>
              <a:off x="2904" y="3757"/>
              <a:ext cx="8688" cy="1454"/>
            </a:xfrm>
            <a:prstGeom prst="rect">
              <a:avLst/>
            </a:prstGeom>
            <a:noFill/>
          </p:spPr>
          <p:txBody>
            <a:bodyPr wrap="square" rtlCol="0">
              <a:spAutoFit/>
            </a:bodyPr>
            <a:lstStyle/>
            <a:p>
              <a:pPr lvl="0" algn="ctr">
                <a:lnSpc>
                  <a:spcPct val="150000"/>
                </a:lnSpc>
              </a:pPr>
              <a:r>
                <a:rPr lang="zh-CN" altLang="en-US" sz="3600" b="1" kern="0" spc="100" smtClean="0">
                  <a:solidFill>
                    <a:schemeClr val="bg1"/>
                  </a:solidFill>
                  <a:latin typeface="汉仪霸蛮体 W" panose="00020600040101010101" pitchFamily="18" charset="-122"/>
                  <a:ea typeface="汉仪霸蛮体 W" panose="00020600040101010101" pitchFamily="18" charset="-122"/>
                  <a:cs typeface="+mn-ea"/>
                  <a:sym typeface="+mn-lt"/>
                </a:rPr>
                <a:t>把握“三大逻辑”</a:t>
              </a:r>
              <a:endParaRPr lang="zh-CN" altLang="en-US" sz="3600" b="1" kern="0" spc="100">
                <a:solidFill>
                  <a:schemeClr val="bg1"/>
                </a:solidFill>
                <a:uFillTx/>
                <a:latin typeface="汉仪霸蛮体 W" panose="00020600040101010101" pitchFamily="18" charset="-122"/>
                <a:ea typeface="汉仪霸蛮体 W" panose="00020600040101010101" pitchFamily="18" charset="-122"/>
                <a:cs typeface="+mn-ea"/>
                <a:sym typeface="+mn-lt"/>
              </a:endParaRPr>
            </a:p>
          </p:txBody>
        </p:sp>
      </p:grpSp>
      <p:grpSp>
        <p:nvGrpSpPr>
          <p:cNvPr id="3" name="组合 2"/>
          <p:cNvGrpSpPr/>
          <p:nvPr/>
        </p:nvGrpSpPr>
        <p:grpSpPr>
          <a:xfrm>
            <a:off x="1099820" y="3679190"/>
            <a:ext cx="6261100" cy="923290"/>
            <a:chOff x="1732" y="5794"/>
            <a:chExt cx="9860" cy="1454"/>
          </a:xfrm>
        </p:grpSpPr>
        <p:sp>
          <p:nvSpPr>
            <p:cNvPr id="13" name="PA-102227"/>
            <p:cNvSpPr txBox="1"/>
            <p:nvPr>
              <p:custDataLst>
                <p:tags r:id="rId9"/>
              </p:custDataLst>
            </p:nvPr>
          </p:nvSpPr>
          <p:spPr>
            <a:xfrm>
              <a:off x="1732" y="5969"/>
              <a:ext cx="1061" cy="1134"/>
            </a:xfrm>
            <a:prstGeom prst="rect">
              <a:avLst/>
            </a:prstGeom>
            <a:solidFill>
              <a:schemeClr val="bg1"/>
            </a:solidFill>
            <a:ln>
              <a:solidFill>
                <a:schemeClr val="bg1"/>
              </a:solidFill>
            </a:ln>
          </p:spPr>
          <p:txBody>
            <a:bodyPr wrap="none" rtlCol="0" anchor="ctr" anchorCtr="1">
              <a:noAutofit/>
            </a:bodyPr>
            <a:lstStyle/>
            <a:p>
              <a:pPr lvl="0">
                <a:buClrTx/>
                <a:buSzTx/>
                <a:buFontTx/>
              </a:pPr>
              <a:r>
                <a:rPr lang="en-US" altLang="zh-CN" sz="2800">
                  <a:solidFill>
                    <a:srgbClr val="1241B1"/>
                  </a:solidFill>
                  <a:latin typeface="汉仪霸蛮体 W" panose="00020600040101010101" pitchFamily="18" charset="-122"/>
                  <a:ea typeface="汉仪霸蛮体 W" panose="00020600040101010101" pitchFamily="18" charset="-122"/>
                  <a:cs typeface="+mn-ea"/>
                  <a:sym typeface="+mn-lt"/>
                </a:rPr>
                <a:t>02</a:t>
              </a:r>
              <a:endParaRPr lang="en-US" altLang="zh-CN" sz="2800">
                <a:solidFill>
                  <a:srgbClr val="1241B1"/>
                </a:solidFill>
                <a:latin typeface="汉仪霸蛮体 W" panose="00020600040101010101" pitchFamily="18" charset="-122"/>
                <a:ea typeface="汉仪霸蛮体 W" panose="00020600040101010101" pitchFamily="18" charset="-122"/>
                <a:cs typeface="+mn-ea"/>
                <a:sym typeface="+mn-lt"/>
              </a:endParaRPr>
            </a:p>
          </p:txBody>
        </p:sp>
        <p:sp>
          <p:nvSpPr>
            <p:cNvPr id="14" name="PA-102228"/>
            <p:cNvSpPr/>
            <p:nvPr>
              <p:custDataLst>
                <p:tags r:id="rId10"/>
              </p:custDataLst>
            </p:nvPr>
          </p:nvSpPr>
          <p:spPr>
            <a:xfrm>
              <a:off x="2904" y="5969"/>
              <a:ext cx="8688" cy="1134"/>
            </a:xfrm>
            <a:prstGeom prst="rect">
              <a:avLst/>
            </a:prstGeom>
            <a:noFill/>
            <a:ln w="12700" cap="flat" cmpd="sng" algn="ctr">
              <a:solidFill>
                <a:schemeClr val="bg1"/>
              </a:solidFill>
              <a:prstDash val="sysDash"/>
              <a:miter lim="800000"/>
            </a:ln>
            <a:effectLst/>
          </p:spPr>
          <p:txBody>
            <a:bodyPr rtlCol="0" anchor="ctr"/>
            <a:lstStyle/>
            <a:p>
              <a:pPr lvl="0" algn="ctr" defTabSz="914400" fontAlgn="auto">
                <a:lnSpc>
                  <a:spcPct val="150000"/>
                </a:lnSpc>
              </a:pPr>
              <a:endParaRPr lang="zh-CN" altLang="en-US" sz="2000" b="1" kern="0" spc="100">
                <a:solidFill>
                  <a:schemeClr val="bg1"/>
                </a:solidFill>
                <a:uFillTx/>
                <a:latin typeface="汉仪霸蛮体 W" panose="00020600040101010101" pitchFamily="18" charset="-122"/>
                <a:ea typeface="汉仪霸蛮体 W" panose="00020600040101010101" pitchFamily="18" charset="-122"/>
                <a:cs typeface="+mn-ea"/>
                <a:sym typeface="+mn-lt"/>
              </a:endParaRPr>
            </a:p>
          </p:txBody>
        </p:sp>
        <p:sp>
          <p:nvSpPr>
            <p:cNvPr id="15" name="文本框 14"/>
            <p:cNvSpPr txBox="1"/>
            <p:nvPr/>
          </p:nvSpPr>
          <p:spPr>
            <a:xfrm>
              <a:off x="2904" y="5794"/>
              <a:ext cx="8688" cy="1454"/>
            </a:xfrm>
            <a:prstGeom prst="rect">
              <a:avLst/>
            </a:prstGeom>
            <a:noFill/>
          </p:spPr>
          <p:txBody>
            <a:bodyPr wrap="square" rtlCol="0">
              <a:spAutoFit/>
            </a:bodyPr>
            <a:lstStyle>
              <a:defPPr>
                <a:defRPr lang="zh-CN"/>
              </a:defPPr>
              <a:lvl1pPr lvl="0" algn="dist">
                <a:lnSpc>
                  <a:spcPct val="150000"/>
                </a:lnSpc>
                <a:defRPr sz="3200" b="1" kern="0" spc="100">
                  <a:solidFill>
                    <a:schemeClr val="bg1"/>
                  </a:solidFill>
                  <a:uFillTx/>
                  <a:latin typeface="汉仪霸蛮体 W" panose="00020600040101010101" pitchFamily="18" charset="-122"/>
                  <a:ea typeface="汉仪霸蛮体 W" panose="00020600040101010101" pitchFamily="18" charset="-122"/>
                  <a:cs typeface="+mn-ea"/>
                </a:defRPr>
              </a:lvl1pPr>
            </a:lstStyle>
            <a:p>
              <a:pPr algn="ctr"/>
              <a:r>
                <a:rPr lang="zh-CN" altLang="en-US" sz="3600">
                  <a:sym typeface="+mn-lt"/>
                </a:rPr>
                <a:t>全面理解丰富内涵</a:t>
              </a:r>
              <a:endParaRPr lang="zh-CN" altLang="en-US" sz="3600">
                <a:sym typeface="+mn-lt"/>
              </a:endParaRPr>
            </a:p>
          </p:txBody>
        </p:sp>
      </p:grpSp>
      <p:pic>
        <p:nvPicPr>
          <p:cNvPr id="20" name="图片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34200" y="2002181"/>
            <a:ext cx="5669280" cy="2834640"/>
          </a:xfrm>
          <a:prstGeom prst="rect">
            <a:avLst/>
          </a:prstGeom>
        </p:spPr>
      </p:pic>
      <p:pic>
        <p:nvPicPr>
          <p:cNvPr id="23" name="图片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89670" y="169023"/>
            <a:ext cx="1537934" cy="1537934"/>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000"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000"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nodeType="afterGroup">
                            <p:stCondLst>
                              <p:cond delay="2000"/>
                            </p:stCondLst>
                            <p:childTnLst>
                              <p:par>
                                <p:cTn id="17" presetID="12" presetClass="entr" presetSubtype="4" fill="hold" nodeType="afterEffect">
                                  <p:stCondLst>
                                    <p:cond delay="0"/>
                                  </p:stCondLst>
                                  <p:childTnLst>
                                    <p:set>
                                      <p:cBhvr>
                                        <p:cTn id="18" dur="1000" fill="hold">
                                          <p:stCondLst>
                                            <p:cond delay="0"/>
                                          </p:stCondLst>
                                        </p:cTn>
                                        <p:tgtEl>
                                          <p:spTgt spid="5"/>
                                        </p:tgtEl>
                                        <p:attrNameLst>
                                          <p:attrName>style.visibility</p:attrName>
                                        </p:attrNameLst>
                                      </p:cBhvr>
                                      <p:to>
                                        <p:strVal val="visible"/>
                                      </p:to>
                                    </p:set>
                                    <p:anim calcmode="lin" valueType="num">
                                      <p:cBhvr additive="base">
                                        <p:cTn id="19" dur="1000"/>
                                        <p:tgtEl>
                                          <p:spTgt spid="5"/>
                                        </p:tgtEl>
                                        <p:attrNameLst>
                                          <p:attrName>ppt_y</p:attrName>
                                        </p:attrNameLst>
                                      </p:cBhvr>
                                      <p:tavLst>
                                        <p:tav tm="0">
                                          <p:val>
                                            <p:strVal val="#ppt_y+#ppt_h*1.125000"/>
                                          </p:val>
                                        </p:tav>
                                        <p:tav tm="100000">
                                          <p:val>
                                            <p:strVal val="#ppt_y"/>
                                          </p:val>
                                        </p:tav>
                                      </p:tavLst>
                                    </p:anim>
                                    <p:animEffect transition="in" filter="wipe(up)">
                                      <p:cBhvr>
                                        <p:cTn id="20" dur="1000"/>
                                        <p:tgtEl>
                                          <p:spTgt spid="5"/>
                                        </p:tgtEl>
                                      </p:cBhvr>
                                    </p:animEffect>
                                  </p:childTnLst>
                                </p:cTn>
                              </p:par>
                            </p:childTnLst>
                          </p:cTn>
                        </p:par>
                        <p:par>
                          <p:cTn id="21" fill="hold" nodeType="afterGroup">
                            <p:stCondLst>
                              <p:cond delay="3000"/>
                            </p:stCondLst>
                            <p:childTnLst>
                              <p:par>
                                <p:cTn id="22" presetID="12" presetClass="entr" presetSubtype="4" fill="hold" nodeType="afterEffect">
                                  <p:stCondLst>
                                    <p:cond delay="0"/>
                                  </p:stCondLst>
                                  <p:childTnLst>
                                    <p:set>
                                      <p:cBhvr>
                                        <p:cTn id="23" dur="1000" fill="hold">
                                          <p:stCondLst>
                                            <p:cond delay="0"/>
                                          </p:stCondLst>
                                        </p:cTn>
                                        <p:tgtEl>
                                          <p:spTgt spid="2"/>
                                        </p:tgtEl>
                                        <p:attrNameLst>
                                          <p:attrName>style.visibility</p:attrName>
                                        </p:attrNameLst>
                                      </p:cBhvr>
                                      <p:to>
                                        <p:strVal val="visible"/>
                                      </p:to>
                                    </p:set>
                                    <p:anim calcmode="lin" valueType="num">
                                      <p:cBhvr additive="base">
                                        <p:cTn id="24" dur="1000"/>
                                        <p:tgtEl>
                                          <p:spTgt spid="2"/>
                                        </p:tgtEl>
                                        <p:attrNameLst>
                                          <p:attrName>ppt_y</p:attrName>
                                        </p:attrNameLst>
                                      </p:cBhvr>
                                      <p:tavLst>
                                        <p:tav tm="0">
                                          <p:val>
                                            <p:strVal val="#ppt_y+#ppt_h*1.125000"/>
                                          </p:val>
                                        </p:tav>
                                        <p:tav tm="100000">
                                          <p:val>
                                            <p:strVal val="#ppt_y"/>
                                          </p:val>
                                        </p:tav>
                                      </p:tavLst>
                                    </p:anim>
                                    <p:animEffect transition="in" filter="wipe(up)">
                                      <p:cBhvr>
                                        <p:cTn id="25" dur="1000"/>
                                        <p:tgtEl>
                                          <p:spTgt spid="2"/>
                                        </p:tgtEl>
                                      </p:cBhvr>
                                    </p:animEffect>
                                  </p:childTnLst>
                                </p:cTn>
                              </p:par>
                            </p:childTnLst>
                          </p:cTn>
                        </p:par>
                        <p:par>
                          <p:cTn id="26" fill="hold" nodeType="afterGroup">
                            <p:stCondLst>
                              <p:cond delay="4000"/>
                            </p:stCondLst>
                            <p:childTnLst>
                              <p:par>
                                <p:cTn id="27" presetID="12" presetClass="entr" presetSubtype="4" fill="hold" nodeType="afterEffect">
                                  <p:stCondLst>
                                    <p:cond delay="0"/>
                                  </p:stCondLst>
                                  <p:childTnLst>
                                    <p:set>
                                      <p:cBhvr>
                                        <p:cTn id="28" dur="1000" fill="hold">
                                          <p:stCondLst>
                                            <p:cond delay="0"/>
                                          </p:stCondLst>
                                        </p:cTn>
                                        <p:tgtEl>
                                          <p:spTgt spid="3"/>
                                        </p:tgtEl>
                                        <p:attrNameLst>
                                          <p:attrName>style.visibility</p:attrName>
                                        </p:attrNameLst>
                                      </p:cBhvr>
                                      <p:to>
                                        <p:strVal val="visible"/>
                                      </p:to>
                                    </p:set>
                                    <p:anim calcmode="lin" valueType="num">
                                      <p:cBhvr additive="base">
                                        <p:cTn id="29" dur="1000"/>
                                        <p:tgtEl>
                                          <p:spTgt spid="3"/>
                                        </p:tgtEl>
                                        <p:attrNameLst>
                                          <p:attrName>ppt_y</p:attrName>
                                        </p:attrNameLst>
                                      </p:cBhvr>
                                      <p:tavLst>
                                        <p:tav tm="0">
                                          <p:val>
                                            <p:strVal val="#ppt_y+#ppt_h*1.125000"/>
                                          </p:val>
                                        </p:tav>
                                        <p:tav tm="100000">
                                          <p:val>
                                            <p:strVal val="#ppt_y"/>
                                          </p:val>
                                        </p:tav>
                                      </p:tavLst>
                                    </p:anim>
                                    <p:animEffect transition="in" filter="wipe(up)">
                                      <p:cBhvr>
                                        <p:cTn id="30" dur="1000"/>
                                        <p:tgtEl>
                                          <p:spTgt spid="3"/>
                                        </p:tgtEl>
                                      </p:cBhvr>
                                    </p:animEffect>
                                  </p:childTnLst>
                                </p:cTn>
                              </p:par>
                            </p:childTnLst>
                          </p:cTn>
                        </p:par>
                        <p:par>
                          <p:cTn id="31" fill="hold" nodeType="afterGroup">
                            <p:stCondLst>
                              <p:cond delay="5000"/>
                            </p:stCondLst>
                            <p:childTnLst>
                              <p:par>
                                <p:cTn id="32" presetID="52" presetClass="entr" presetSubtype="0" fill="hold" nodeType="afterEffect">
                                  <p:stCondLst>
                                    <p:cond delay="0"/>
                                  </p:stCondLst>
                                  <p:childTnLst>
                                    <p:set>
                                      <p:cBhvr>
                                        <p:cTn id="33" dur="1000" fill="hold">
                                          <p:stCondLst>
                                            <p:cond delay="0"/>
                                          </p:stCondLst>
                                        </p:cTn>
                                        <p:tgtEl>
                                          <p:spTgt spid="20"/>
                                        </p:tgtEl>
                                        <p:attrNameLst>
                                          <p:attrName>style.visibility</p:attrName>
                                        </p:attrNameLst>
                                      </p:cBhvr>
                                      <p:to>
                                        <p:strVal val="visible"/>
                                      </p:to>
                                    </p:set>
                                    <p:animScale>
                                      <p:cBhvr>
                                        <p:cTn id="34"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1000" decel="50000" fill="hold">
                                          <p:stCondLst>
                                            <p:cond delay="0"/>
                                          </p:stCondLst>
                                        </p:cTn>
                                        <p:tgtEl>
                                          <p:spTgt spid="20"/>
                                        </p:tgtEl>
                                        <p:attrNameLst>
                                          <p:attrName>ppt_x</p:attrName>
                                          <p:attrName>ppt_y</p:attrName>
                                        </p:attrNameLst>
                                      </p:cBhvr>
                                    </p:animMotion>
                                    <p:animEffect transition="in" filter="fade">
                                      <p:cBhvr>
                                        <p:cTn id="3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文本框 16"/>
          <p:cNvSpPr txBox="1"/>
          <p:nvPr/>
        </p:nvSpPr>
        <p:spPr>
          <a:xfrm>
            <a:off x="1328102" y="2444069"/>
            <a:ext cx="9857105" cy="1715770"/>
          </a:xfrm>
          <a:prstGeom prst="rect">
            <a:avLst/>
          </a:prstGeom>
          <a:noFill/>
        </p:spPr>
        <p:txBody>
          <a:bodyPr wrap="square" rtlCol="0">
            <a:spAutoFit/>
          </a:bodyPr>
          <a:lstStyle/>
          <a:p>
            <a:pPr algn="dist">
              <a:lnSpc>
                <a:spcPct val="120000"/>
              </a:lnSpc>
              <a:tabLst>
                <a:tab pos="4924425"/>
              </a:tabLst>
            </a:pPr>
            <a:r>
              <a:rPr sz="8800">
                <a:solidFill>
                  <a:schemeClr val="bg1"/>
                </a:solidFill>
                <a:effectLst/>
                <a:latin typeface="汉仪霸蛮体 W" panose="00020600040101010101" pitchFamily="18" charset="-122"/>
                <a:ea typeface="汉仪霸蛮体 W" panose="00020600040101010101" pitchFamily="18" charset="-122"/>
                <a:cs typeface="微软雅黑" panose="020b0503020204020204" pitchFamily="34" charset="-122"/>
                <a:sym typeface="+mn-lt"/>
              </a:rPr>
              <a:t>把握“三大逻辑”</a:t>
            </a:r>
            <a:endParaRPr sz="8800">
              <a:solidFill>
                <a:schemeClr val="bg1"/>
              </a:solidFill>
              <a:effectLst/>
              <a:latin typeface="汉仪霸蛮体 W" panose="00020600040101010101" pitchFamily="18" charset="-122"/>
              <a:ea typeface="汉仪霸蛮体 W" panose="00020600040101010101" pitchFamily="18" charset="-122"/>
              <a:cs typeface="微软雅黑" panose="020b0503020204020204" pitchFamily="34" charset="-122"/>
              <a:sym typeface="+mn-lt"/>
            </a:endParaRPr>
          </a:p>
        </p:txBody>
      </p:sp>
      <p:sp>
        <p:nvSpPr>
          <p:cNvPr id="18" name="文本框 17"/>
          <p:cNvSpPr txBox="1"/>
          <p:nvPr/>
        </p:nvSpPr>
        <p:spPr>
          <a:xfrm>
            <a:off x="4405630" y="1478915"/>
            <a:ext cx="3329940" cy="645160"/>
          </a:xfrm>
          <a:prstGeom prst="rect">
            <a:avLst/>
          </a:prstGeom>
          <a:noFill/>
        </p:spPr>
        <p:txBody>
          <a:bodyPr wrap="square" rtlCol="0">
            <a:spAutoFit/>
          </a:bodyPr>
          <a:lstStyle/>
          <a:p>
            <a:pPr algn="dist"/>
            <a:r>
              <a:rPr lang="en-US" altLang="zh-CN" sz="3600" kern="0" noProof="0">
                <a:ln>
                  <a:noFill/>
                </a:ln>
                <a:solidFill>
                  <a:schemeClr val="bg1"/>
                </a:solidFill>
                <a:effectLst/>
                <a:uLnTx/>
                <a:uFillTx/>
                <a:latin typeface="汉仪霸蛮体 W" panose="00020600040101010101" pitchFamily="18" charset="-122"/>
                <a:ea typeface="汉仪霸蛮体 W" panose="00020600040101010101" pitchFamily="18" charset="-122"/>
                <a:cs typeface="+mn-ea"/>
                <a:sym typeface="+mn-lt"/>
              </a:rPr>
              <a:t>—</a:t>
            </a:r>
            <a:r>
              <a:rPr lang="zh-CN" altLang="en-US" sz="3600" kern="0" noProof="0">
                <a:ln>
                  <a:noFill/>
                </a:ln>
                <a:solidFill>
                  <a:schemeClr val="bg1"/>
                </a:solidFill>
                <a:effectLst/>
                <a:uLnTx/>
                <a:uFillTx/>
                <a:latin typeface="汉仪霸蛮体 W" panose="00020600040101010101" pitchFamily="18" charset="-122"/>
                <a:ea typeface="汉仪霸蛮体 W" panose="00020600040101010101" pitchFamily="18" charset="-122"/>
                <a:cs typeface="+mn-ea"/>
                <a:sym typeface="+mn-lt"/>
              </a:rPr>
              <a:t>第一部分</a:t>
            </a:r>
            <a:r>
              <a:rPr lang="en-US" altLang="zh-CN" sz="3600" kern="0" noProof="0">
                <a:ln>
                  <a:noFill/>
                </a:ln>
                <a:solidFill>
                  <a:schemeClr val="bg1"/>
                </a:solidFill>
                <a:effectLst/>
                <a:uLnTx/>
                <a:uFillTx/>
                <a:latin typeface="汉仪霸蛮体 W" panose="00020600040101010101" pitchFamily="18" charset="-122"/>
                <a:ea typeface="汉仪霸蛮体 W" panose="00020600040101010101" pitchFamily="18" charset="-122"/>
                <a:cs typeface="+mn-ea"/>
                <a:sym typeface="+mn-lt"/>
              </a:rPr>
              <a:t>—</a:t>
            </a:r>
            <a:endParaRPr lang="en-US" altLang="zh-CN" sz="3600" kern="0" noProof="0">
              <a:ln>
                <a:noFill/>
              </a:ln>
              <a:solidFill>
                <a:schemeClr val="bg1"/>
              </a:solidFill>
              <a:effectLst/>
              <a:uLnTx/>
              <a:uFillTx/>
              <a:latin typeface="汉仪霸蛮体 W" panose="00020600040101010101" pitchFamily="18" charset="-122"/>
              <a:ea typeface="汉仪霸蛮体 W" panose="00020600040101010101" pitchFamily="18" charset="-122"/>
              <a:cs typeface="+mn-ea"/>
              <a:sym typeface="+mn-lt"/>
            </a:endParaRPr>
          </a:p>
        </p:txBody>
      </p:sp>
      <p:sp>
        <p:nvSpPr>
          <p:cNvPr id="19" name="PA-102228"/>
          <p:cNvSpPr/>
          <p:nvPr>
            <p:custDataLst>
              <p:tags r:id="rId2"/>
            </p:custDataLst>
          </p:nvPr>
        </p:nvSpPr>
        <p:spPr>
          <a:xfrm>
            <a:off x="4404975" y="1415500"/>
            <a:ext cx="3331029" cy="720090"/>
          </a:xfrm>
          <a:prstGeom prst="rect">
            <a:avLst/>
          </a:prstGeom>
          <a:noFill/>
          <a:ln w="12700" cap="flat" cmpd="sng" algn="ctr">
            <a:solidFill>
              <a:schemeClr val="bg1"/>
            </a:solidFill>
            <a:prstDash val="sysDash"/>
            <a:miter lim="800000"/>
          </a:ln>
          <a:effectLst/>
        </p:spPr>
        <p:txBody>
          <a:bodyPr rtlCol="0" anchor="ctr"/>
          <a:lstStyle/>
          <a:p>
            <a:pPr lvl="0" algn="ctr" defTabSz="914400" fontAlgn="auto">
              <a:lnSpc>
                <a:spcPct val="150000"/>
              </a:lnSpc>
            </a:pPr>
            <a:endParaRPr lang="zh-CN" altLang="en-US" sz="2000" b="1" kern="0" spc="100">
              <a:solidFill>
                <a:schemeClr val="bg1"/>
              </a:solidFill>
              <a:uFillTx/>
              <a:latin typeface="汉仪霸蛮体 W" panose="00020600040101010101" pitchFamily="18" charset="-122"/>
              <a:ea typeface="汉仪霸蛮体 W" panose="00020600040101010101" pitchFamily="18" charset="-122"/>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92" y="193196"/>
            <a:ext cx="1604515" cy="1604515"/>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p:tgtEl>
                                          <p:spTgt spid="17"/>
                                        </p:tgtEl>
                                        <p:attrNameLst>
                                          <p:attrName>ppt_y</p:attrName>
                                        </p:attrNameLst>
                                      </p:cBhvr>
                                      <p:tavLst>
                                        <p:tav tm="0">
                                          <p:val>
                                            <p:strVal val="#ppt_y+#ppt_h*1.125000"/>
                                          </p:val>
                                        </p:tav>
                                        <p:tav tm="100000">
                                          <p:val>
                                            <p:strVal val="#ppt_y"/>
                                          </p:val>
                                        </p:tav>
                                      </p:tavLst>
                                    </p:anim>
                                    <p:animEffect transition="in" filter="wipe(up)">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2"/>
      <p:bldP spid="19"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PA-102220"/>
          <p:cNvSpPr/>
          <p:nvPr>
            <p:custDataLst>
              <p:tags r:id="rId3"/>
            </p:custDataLst>
          </p:nvPr>
        </p:nvSpPr>
        <p:spPr>
          <a:xfrm>
            <a:off x="2651310" y="2069240"/>
            <a:ext cx="6218370" cy="1027649"/>
          </a:xfrm>
          <a:prstGeom prst="rect">
            <a:avLst/>
          </a:prstGeom>
          <a:solidFill>
            <a:srgbClr val="113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PA-102222"/>
          <p:cNvSpPr/>
          <p:nvPr>
            <p:custDataLst>
              <p:tags r:id="rId4"/>
            </p:custDataLst>
          </p:nvPr>
        </p:nvSpPr>
        <p:spPr>
          <a:xfrm>
            <a:off x="2651125" y="2023745"/>
            <a:ext cx="6218555" cy="1050290"/>
          </a:xfrm>
          <a:prstGeom prst="rect">
            <a:avLst/>
          </a:prstGeom>
        </p:spPr>
        <p:txBody>
          <a:bodyPr wrap="square">
            <a:spAutoFit/>
          </a:bodyPr>
          <a:lstStyle/>
          <a:p>
            <a:pPr algn="just">
              <a:lnSpc>
                <a:spcPct val="130000"/>
              </a:lnSpc>
            </a:pPr>
            <a:r>
              <a:rPr lang="zh-CN" altLang="en-US" sz="2400" b="1" spc="200" smtClean="0">
                <a:solidFill>
                  <a:prstClr val="white"/>
                </a:solidFill>
                <a:ea typeface="微软雅黑" panose="020b0503020204020204" pitchFamily="34" charset="-122"/>
                <a:sym typeface="+mn-lt"/>
              </a:rPr>
              <a:t>在省部级主要领导干部学习贯彻党的十九届五中全会精神专题研讨班开班式上</a:t>
            </a:r>
            <a:endParaRPr lang="zh-CN" altLang="en-US" sz="2400" b="1" spc="200">
              <a:solidFill>
                <a:prstClr val="white"/>
              </a:solidFill>
              <a:ea typeface="微软雅黑" panose="020b0503020204020204" pitchFamily="34" charset="-122"/>
              <a:sym typeface="+mn-lt"/>
            </a:endParaRPr>
          </a:p>
        </p:txBody>
      </p:sp>
      <p:cxnSp>
        <p:nvCxnSpPr>
          <p:cNvPr id="7" name="PA-102224"/>
          <p:cNvCxnSpPr/>
          <p:nvPr>
            <p:custDataLst>
              <p:tags r:id="rId5"/>
            </p:custDataLst>
          </p:nvPr>
        </p:nvCxnSpPr>
        <p:spPr>
          <a:xfrm>
            <a:off x="1059677" y="5560717"/>
            <a:ext cx="7812000" cy="0"/>
          </a:xfrm>
          <a:prstGeom prst="line">
            <a:avLst/>
          </a:prstGeom>
          <a:ln>
            <a:solidFill>
              <a:srgbClr val="113CC2"/>
            </a:solidFill>
          </a:ln>
        </p:spPr>
        <p:style>
          <a:lnRef idx="1">
            <a:schemeClr val="accent1"/>
          </a:lnRef>
          <a:fillRef idx="0">
            <a:schemeClr val="accent1"/>
          </a:fillRef>
          <a:effectRef idx="0">
            <a:schemeClr val="accent1"/>
          </a:effectRef>
          <a:fontRef idx="minor">
            <a:schemeClr val="tx1"/>
          </a:fontRef>
        </p:style>
      </p:cxnSp>
      <p:cxnSp>
        <p:nvCxnSpPr>
          <p:cNvPr id="8" name="PA-102225"/>
          <p:cNvCxnSpPr/>
          <p:nvPr>
            <p:custDataLst>
              <p:tags r:id="rId6"/>
            </p:custDataLst>
          </p:nvPr>
        </p:nvCxnSpPr>
        <p:spPr>
          <a:xfrm>
            <a:off x="1059677" y="3371760"/>
            <a:ext cx="7812000" cy="0"/>
          </a:xfrm>
          <a:prstGeom prst="line">
            <a:avLst/>
          </a:prstGeom>
          <a:ln>
            <a:solidFill>
              <a:srgbClr val="113CC2"/>
            </a:solidFill>
          </a:ln>
        </p:spPr>
        <p:style>
          <a:lnRef idx="1">
            <a:schemeClr val="accent1"/>
          </a:lnRef>
          <a:fillRef idx="0">
            <a:schemeClr val="accent1"/>
          </a:fillRef>
          <a:effectRef idx="0">
            <a:schemeClr val="accent1"/>
          </a:effectRef>
          <a:fontRef idx="minor">
            <a:schemeClr val="tx1"/>
          </a:fontRef>
        </p:style>
      </p:cxnSp>
      <p:sp>
        <p:nvSpPr>
          <p:cNvPr id="9" name="Aitds4"/>
          <p:cNvSpPr txBox="1"/>
          <p:nvPr/>
        </p:nvSpPr>
        <p:spPr>
          <a:xfrm>
            <a:off x="1059815" y="3404214"/>
            <a:ext cx="7811770" cy="2084070"/>
          </a:xfrm>
          <a:prstGeom prst="rect">
            <a:avLst/>
          </a:prstGeom>
          <a:noFill/>
        </p:spPr>
        <p:txBody>
          <a:bodyPr wrap="square" rtlCol="0">
            <a:spAutoFit/>
          </a:bodyPr>
          <a:lstStyle/>
          <a:p>
            <a:pPr algn="just">
              <a:lnSpc>
                <a:spcPct val="180000"/>
              </a:lnSpc>
            </a:pPr>
            <a:r>
              <a:rPr lang="zh-CN" altLang="en-US" b="1" smtClean="0">
                <a:solidFill>
                  <a:schemeClr val="tx1">
                    <a:lumMod val="85000"/>
                    <a:lumOff val="15000"/>
                  </a:schemeClr>
                </a:solidFill>
                <a:cs typeface="+mn-ea"/>
                <a:sym typeface="+mn-lt"/>
              </a:rPr>
              <a:t>习近平总书记指出：</a:t>
            </a:r>
            <a:r>
              <a:rPr lang="zh-CN" altLang="en-US" smtClean="0">
                <a:solidFill>
                  <a:schemeClr val="tx1">
                    <a:lumMod val="85000"/>
                    <a:lumOff val="15000"/>
                  </a:schemeClr>
                </a:solidFill>
                <a:cs typeface="+mn-ea"/>
                <a:sym typeface="+mn-lt"/>
              </a:rPr>
              <a:t>“进入新发展阶段、贯彻新发展理念、构建新发展格局，是由我国经济社会发展的理论逻辑、历史逻辑、现实逻辑决定的。进入新发展阶段明确了我国发展的历史方位，贯彻新发展理念明确了我国现代化建设的指导原则，构建新发展格局明确了我国经济现代化的路径选择。”</a:t>
            </a:r>
            <a:endParaRPr lang="zh-CN" altLang="en-US">
              <a:solidFill>
                <a:schemeClr val="tx1">
                  <a:lumMod val="85000"/>
                  <a:lumOff val="15000"/>
                </a:schemeClr>
              </a:solidFill>
              <a:cs typeface="+mn-ea"/>
              <a:sym typeface="+mn-lt"/>
            </a:endParaRPr>
          </a:p>
        </p:txBody>
      </p:sp>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203489" y="2706393"/>
            <a:ext cx="4558023" cy="2683568"/>
          </a:xfrm>
          <a:prstGeom prst="rect">
            <a:avLst/>
          </a:prstGeom>
        </p:spPr>
      </p:pic>
      <p:grpSp>
        <p:nvGrpSpPr>
          <p:cNvPr id="12" name="组合 11"/>
          <p:cNvGrpSpPr/>
          <p:nvPr/>
        </p:nvGrpSpPr>
        <p:grpSpPr>
          <a:xfrm>
            <a:off x="1150066" y="1858298"/>
            <a:ext cx="1219507" cy="1441030"/>
            <a:chOff x="619125" y="3329305"/>
            <a:chExt cx="868347" cy="1052487"/>
          </a:xfrm>
        </p:grpSpPr>
        <p:sp>
          <p:nvSpPr>
            <p:cNvPr id="13" name="PA-AutoShape 3"/>
            <p:cNvSpPr>
              <a:spLocks noChangeAspect="1" noChangeArrowheads="1" noTextEdit="1"/>
            </p:cNvSpPr>
            <p:nvPr>
              <p:custDataLst>
                <p:tags r:id="rId8"/>
              </p:custDataLst>
            </p:nvPr>
          </p:nvSpPr>
          <p:spPr bwMode="auto">
            <a:xfrm>
              <a:off x="619125" y="3329305"/>
              <a:ext cx="84899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cs typeface="仿宋" panose="02010609060101010101" charset="-122"/>
              </a:endParaRPr>
            </a:p>
          </p:txBody>
        </p:sp>
        <p:sp>
          <p:nvSpPr>
            <p:cNvPr id="14" name="PA-任意多边形 5"/>
            <p:cNvSpPr>
              <a:spLocks noEditPoints="1"/>
            </p:cNvSpPr>
            <p:nvPr>
              <p:custDataLst>
                <p:tags r:id="rId9"/>
              </p:custDataLst>
            </p:nvPr>
          </p:nvSpPr>
          <p:spPr bwMode="auto">
            <a:xfrm>
              <a:off x="1050489" y="3944557"/>
              <a:ext cx="436983" cy="437235"/>
            </a:xfrm>
            <a:custGeom>
              <a:gdLst>
                <a:gd name="T0" fmla="*/ 577 w 295"/>
                <a:gd name="T1" fmla="*/ 123 h 295"/>
                <a:gd name="T2" fmla="*/ 126 w 295"/>
                <a:gd name="T3" fmla="*/ 123 h 295"/>
                <a:gd name="T4" fmla="*/ 126 w 295"/>
                <a:gd name="T5" fmla="*/ 574 h 295"/>
                <a:gd name="T6" fmla="*/ 577 w 295"/>
                <a:gd name="T7" fmla="*/ 574 h 295"/>
                <a:gd name="T8" fmla="*/ 577 w 295"/>
                <a:gd name="T9" fmla="*/ 123 h 295"/>
                <a:gd name="T10" fmla="*/ 520 w 295"/>
                <a:gd name="T11" fmla="*/ 517 h 295"/>
                <a:gd name="T12" fmla="*/ 183 w 295"/>
                <a:gd name="T13" fmla="*/ 517 h 295"/>
                <a:gd name="T14" fmla="*/ 183 w 295"/>
                <a:gd name="T15" fmla="*/ 180 h 295"/>
                <a:gd name="T16" fmla="*/ 520 w 295"/>
                <a:gd name="T17" fmla="*/ 180 h 295"/>
                <a:gd name="T18" fmla="*/ 520 w 295"/>
                <a:gd name="T19" fmla="*/ 51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 h="295">
                  <a:moveTo>
                    <a:pt x="243" y="52"/>
                  </a:moveTo>
                  <a:cubicBezTo>
                    <a:pt x="191" y="0"/>
                    <a:pt x="105" y="0"/>
                    <a:pt x="53" y="52"/>
                  </a:cubicBezTo>
                  <a:cubicBezTo>
                    <a:pt x="0" y="104"/>
                    <a:pt x="0" y="190"/>
                    <a:pt x="53" y="242"/>
                  </a:cubicBezTo>
                  <a:cubicBezTo>
                    <a:pt x="105" y="295"/>
                    <a:pt x="191" y="295"/>
                    <a:pt x="243" y="242"/>
                  </a:cubicBezTo>
                  <a:cubicBezTo>
                    <a:pt x="295" y="190"/>
                    <a:pt x="295" y="104"/>
                    <a:pt x="243" y="52"/>
                  </a:cubicBezTo>
                  <a:close/>
                  <a:moveTo>
                    <a:pt x="219" y="218"/>
                  </a:moveTo>
                  <a:cubicBezTo>
                    <a:pt x="180" y="258"/>
                    <a:pt x="116" y="258"/>
                    <a:pt x="77" y="218"/>
                  </a:cubicBezTo>
                  <a:cubicBezTo>
                    <a:pt x="37" y="179"/>
                    <a:pt x="37" y="115"/>
                    <a:pt x="77" y="76"/>
                  </a:cubicBezTo>
                  <a:cubicBezTo>
                    <a:pt x="116" y="36"/>
                    <a:pt x="180" y="36"/>
                    <a:pt x="219" y="76"/>
                  </a:cubicBezTo>
                  <a:cubicBezTo>
                    <a:pt x="258" y="115"/>
                    <a:pt x="258" y="179"/>
                    <a:pt x="219" y="2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5" name="PA-任意多边形 6"/>
            <p:cNvSpPr/>
            <p:nvPr>
              <p:custDataLst>
                <p:tags r:id="rId10"/>
              </p:custDataLst>
            </p:nvPr>
          </p:nvSpPr>
          <p:spPr bwMode="auto">
            <a:xfrm>
              <a:off x="1131643" y="4026383"/>
              <a:ext cx="274051" cy="263590"/>
            </a:xfrm>
            <a:custGeom>
              <a:gdLst>
                <a:gd name="T0" fmla="*/ 427 w 185"/>
                <a:gd name="T1" fmla="*/ 154 h 178"/>
                <a:gd name="T2" fmla="*/ 290 w 185"/>
                <a:gd name="T3" fmla="*/ 126 h 178"/>
                <a:gd name="T4" fmla="*/ 221 w 185"/>
                <a:gd name="T5" fmla="*/ 5 h 178"/>
                <a:gd name="T6" fmla="*/ 149 w 185"/>
                <a:gd name="T7" fmla="*/ 126 h 178"/>
                <a:gd name="T8" fmla="*/ 14 w 185"/>
                <a:gd name="T9" fmla="*/ 154 h 178"/>
                <a:gd name="T10" fmla="*/ 116 w 185"/>
                <a:gd name="T11" fmla="*/ 254 h 178"/>
                <a:gd name="T12" fmla="*/ 93 w 185"/>
                <a:gd name="T13" fmla="*/ 398 h 178"/>
                <a:gd name="T14" fmla="*/ 221 w 185"/>
                <a:gd name="T15" fmla="*/ 327 h 178"/>
                <a:gd name="T16" fmla="*/ 349 w 185"/>
                <a:gd name="T17" fmla="*/ 398 h 178"/>
                <a:gd name="T18" fmla="*/ 316 w 185"/>
                <a:gd name="T19" fmla="*/ 254 h 178"/>
                <a:gd name="T20" fmla="*/ 427 w 185"/>
                <a:gd name="T21" fmla="*/ 154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78">
                  <a:moveTo>
                    <a:pt x="180" y="65"/>
                  </a:moveTo>
                  <a:cubicBezTo>
                    <a:pt x="175" y="49"/>
                    <a:pt x="135" y="63"/>
                    <a:pt x="122" y="53"/>
                  </a:cubicBezTo>
                  <a:cubicBezTo>
                    <a:pt x="108" y="43"/>
                    <a:pt x="110" y="3"/>
                    <a:pt x="93" y="2"/>
                  </a:cubicBezTo>
                  <a:cubicBezTo>
                    <a:pt x="76" y="0"/>
                    <a:pt x="77" y="43"/>
                    <a:pt x="63" y="53"/>
                  </a:cubicBezTo>
                  <a:cubicBezTo>
                    <a:pt x="50" y="63"/>
                    <a:pt x="11" y="49"/>
                    <a:pt x="6" y="65"/>
                  </a:cubicBezTo>
                  <a:cubicBezTo>
                    <a:pt x="0" y="81"/>
                    <a:pt x="44" y="91"/>
                    <a:pt x="49" y="107"/>
                  </a:cubicBezTo>
                  <a:cubicBezTo>
                    <a:pt x="54" y="122"/>
                    <a:pt x="25" y="158"/>
                    <a:pt x="39" y="168"/>
                  </a:cubicBezTo>
                  <a:cubicBezTo>
                    <a:pt x="52" y="178"/>
                    <a:pt x="76" y="138"/>
                    <a:pt x="93" y="138"/>
                  </a:cubicBezTo>
                  <a:cubicBezTo>
                    <a:pt x="110" y="138"/>
                    <a:pt x="133" y="178"/>
                    <a:pt x="147" y="168"/>
                  </a:cubicBezTo>
                  <a:cubicBezTo>
                    <a:pt x="160" y="158"/>
                    <a:pt x="128" y="122"/>
                    <a:pt x="133" y="107"/>
                  </a:cubicBezTo>
                  <a:cubicBezTo>
                    <a:pt x="138" y="91"/>
                    <a:pt x="185" y="81"/>
                    <a:pt x="180" y="65"/>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6" name="PA-任意多边形 7"/>
            <p:cNvSpPr/>
            <p:nvPr>
              <p:custDataLst>
                <p:tags r:id="rId11"/>
              </p:custDataLst>
            </p:nvPr>
          </p:nvSpPr>
          <p:spPr bwMode="auto">
            <a:xfrm>
              <a:off x="969960" y="3782780"/>
              <a:ext cx="74287" cy="71207"/>
            </a:xfrm>
            <a:custGeom>
              <a:gdLst>
                <a:gd name="T0" fmla="*/ 0 w 50"/>
                <a:gd name="T1" fmla="*/ 43 h 48"/>
                <a:gd name="T2" fmla="*/ 60 w 50"/>
                <a:gd name="T3" fmla="*/ 114 h 48"/>
                <a:gd name="T4" fmla="*/ 119 w 50"/>
                <a:gd name="T5" fmla="*/ 36 h 48"/>
                <a:gd name="T6" fmla="*/ 60 w 50"/>
                <a:gd name="T7" fmla="*/ 0 h 48"/>
                <a:gd name="T8" fmla="*/ 0 w 50"/>
                <a:gd name="T9" fmla="*/ 43 h 4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0" h="48">
                  <a:moveTo>
                    <a:pt x="0" y="18"/>
                  </a:moveTo>
                  <a:cubicBezTo>
                    <a:pt x="0" y="23"/>
                    <a:pt x="16" y="48"/>
                    <a:pt x="25" y="48"/>
                  </a:cubicBezTo>
                  <a:cubicBezTo>
                    <a:pt x="34" y="48"/>
                    <a:pt x="50" y="21"/>
                    <a:pt x="50" y="15"/>
                  </a:cubicBezTo>
                  <a:cubicBezTo>
                    <a:pt x="25" y="0"/>
                    <a:pt x="25" y="0"/>
                    <a:pt x="25" y="0"/>
                  </a:cubicBezTo>
                  <a:cubicBezTo>
                    <a:pt x="25" y="0"/>
                    <a:pt x="0" y="16"/>
                    <a:pt x="0" y="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7" name="PA-任意多边形 8"/>
            <p:cNvSpPr>
              <a:spLocks noEditPoints="1"/>
            </p:cNvSpPr>
            <p:nvPr>
              <p:custDataLst>
                <p:tags r:id="rId12"/>
              </p:custDataLst>
            </p:nvPr>
          </p:nvSpPr>
          <p:spPr bwMode="auto">
            <a:xfrm>
              <a:off x="814519" y="3330554"/>
              <a:ext cx="375181" cy="440358"/>
            </a:xfrm>
            <a:custGeom>
              <a:gdLst>
                <a:gd name="T0" fmla="*/ 7 w 253"/>
                <a:gd name="T1" fmla="*/ 401 h 297"/>
                <a:gd name="T2" fmla="*/ 36 w 253"/>
                <a:gd name="T3" fmla="*/ 444 h 297"/>
                <a:gd name="T4" fmla="*/ 302 w 253"/>
                <a:gd name="T5" fmla="*/ 705 h 297"/>
                <a:gd name="T6" fmla="*/ 568 w 253"/>
                <a:gd name="T7" fmla="*/ 442 h 297"/>
                <a:gd name="T8" fmla="*/ 596 w 253"/>
                <a:gd name="T9" fmla="*/ 401 h 297"/>
                <a:gd name="T10" fmla="*/ 587 w 253"/>
                <a:gd name="T11" fmla="*/ 354 h 297"/>
                <a:gd name="T12" fmla="*/ 587 w 253"/>
                <a:gd name="T13" fmla="*/ 339 h 297"/>
                <a:gd name="T14" fmla="*/ 591 w 253"/>
                <a:gd name="T15" fmla="*/ 316 h 297"/>
                <a:gd name="T16" fmla="*/ 311 w 253"/>
                <a:gd name="T17" fmla="*/ 0 h 297"/>
                <a:gd name="T18" fmla="*/ 12 w 253"/>
                <a:gd name="T19" fmla="*/ 304 h 297"/>
                <a:gd name="T20" fmla="*/ 14 w 253"/>
                <a:gd name="T21" fmla="*/ 330 h 297"/>
                <a:gd name="T22" fmla="*/ 17 w 253"/>
                <a:gd name="T23" fmla="*/ 356 h 297"/>
                <a:gd name="T24" fmla="*/ 7 w 253"/>
                <a:gd name="T25" fmla="*/ 401 h 297"/>
                <a:gd name="T26" fmla="*/ 45 w 253"/>
                <a:gd name="T27" fmla="*/ 325 h 297"/>
                <a:gd name="T28" fmla="*/ 247 w 253"/>
                <a:gd name="T29" fmla="*/ 294 h 297"/>
                <a:gd name="T30" fmla="*/ 373 w 253"/>
                <a:gd name="T31" fmla="*/ 235 h 297"/>
                <a:gd name="T32" fmla="*/ 470 w 253"/>
                <a:gd name="T33" fmla="*/ 294 h 297"/>
                <a:gd name="T34" fmla="*/ 553 w 253"/>
                <a:gd name="T35" fmla="*/ 320 h 297"/>
                <a:gd name="T36" fmla="*/ 546 w 253"/>
                <a:gd name="T37" fmla="*/ 385 h 297"/>
                <a:gd name="T38" fmla="*/ 544 w 253"/>
                <a:gd name="T39" fmla="*/ 392 h 297"/>
                <a:gd name="T40" fmla="*/ 544 w 253"/>
                <a:gd name="T41" fmla="*/ 411 h 297"/>
                <a:gd name="T42" fmla="*/ 539 w 253"/>
                <a:gd name="T43" fmla="*/ 449 h 297"/>
                <a:gd name="T44" fmla="*/ 302 w 253"/>
                <a:gd name="T45" fmla="*/ 679 h 297"/>
                <a:gd name="T46" fmla="*/ 71 w 253"/>
                <a:gd name="T47" fmla="*/ 470 h 297"/>
                <a:gd name="T48" fmla="*/ 45 w 253"/>
                <a:gd name="T49" fmla="*/ 325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3" h="297">
                  <a:moveTo>
                    <a:pt x="3" y="169"/>
                  </a:moveTo>
                  <a:cubicBezTo>
                    <a:pt x="5" y="179"/>
                    <a:pt x="10" y="186"/>
                    <a:pt x="15" y="187"/>
                  </a:cubicBezTo>
                  <a:cubicBezTo>
                    <a:pt x="35" y="250"/>
                    <a:pt x="80" y="297"/>
                    <a:pt x="127" y="297"/>
                  </a:cubicBezTo>
                  <a:cubicBezTo>
                    <a:pt x="176" y="297"/>
                    <a:pt x="220" y="252"/>
                    <a:pt x="239" y="186"/>
                  </a:cubicBezTo>
                  <a:cubicBezTo>
                    <a:pt x="244" y="185"/>
                    <a:pt x="249" y="178"/>
                    <a:pt x="251" y="169"/>
                  </a:cubicBezTo>
                  <a:cubicBezTo>
                    <a:pt x="252" y="160"/>
                    <a:pt x="250" y="152"/>
                    <a:pt x="247" y="149"/>
                  </a:cubicBezTo>
                  <a:cubicBezTo>
                    <a:pt x="247" y="147"/>
                    <a:pt x="247" y="145"/>
                    <a:pt x="247" y="143"/>
                  </a:cubicBezTo>
                  <a:cubicBezTo>
                    <a:pt x="248" y="139"/>
                    <a:pt x="249" y="136"/>
                    <a:pt x="249" y="133"/>
                  </a:cubicBezTo>
                  <a:cubicBezTo>
                    <a:pt x="253" y="74"/>
                    <a:pt x="225" y="0"/>
                    <a:pt x="131" y="0"/>
                  </a:cubicBezTo>
                  <a:cubicBezTo>
                    <a:pt x="38" y="0"/>
                    <a:pt x="0" y="60"/>
                    <a:pt x="5" y="128"/>
                  </a:cubicBezTo>
                  <a:cubicBezTo>
                    <a:pt x="5" y="131"/>
                    <a:pt x="5" y="135"/>
                    <a:pt x="6" y="139"/>
                  </a:cubicBezTo>
                  <a:cubicBezTo>
                    <a:pt x="6" y="142"/>
                    <a:pt x="6" y="146"/>
                    <a:pt x="7" y="150"/>
                  </a:cubicBezTo>
                  <a:cubicBezTo>
                    <a:pt x="3" y="153"/>
                    <a:pt x="1" y="161"/>
                    <a:pt x="3" y="169"/>
                  </a:cubicBezTo>
                  <a:close/>
                  <a:moveTo>
                    <a:pt x="19" y="137"/>
                  </a:moveTo>
                  <a:cubicBezTo>
                    <a:pt x="36" y="141"/>
                    <a:pt x="80" y="139"/>
                    <a:pt x="104" y="124"/>
                  </a:cubicBezTo>
                  <a:cubicBezTo>
                    <a:pt x="129" y="109"/>
                    <a:pt x="157" y="99"/>
                    <a:pt x="157" y="99"/>
                  </a:cubicBezTo>
                  <a:cubicBezTo>
                    <a:pt x="157" y="99"/>
                    <a:pt x="165" y="109"/>
                    <a:pt x="198" y="124"/>
                  </a:cubicBezTo>
                  <a:cubicBezTo>
                    <a:pt x="211" y="130"/>
                    <a:pt x="223" y="134"/>
                    <a:pt x="233" y="135"/>
                  </a:cubicBezTo>
                  <a:cubicBezTo>
                    <a:pt x="234" y="135"/>
                    <a:pt x="232" y="148"/>
                    <a:pt x="230" y="162"/>
                  </a:cubicBezTo>
                  <a:cubicBezTo>
                    <a:pt x="230" y="163"/>
                    <a:pt x="230" y="164"/>
                    <a:pt x="229" y="165"/>
                  </a:cubicBezTo>
                  <a:cubicBezTo>
                    <a:pt x="229" y="168"/>
                    <a:pt x="229" y="170"/>
                    <a:pt x="229" y="173"/>
                  </a:cubicBezTo>
                  <a:cubicBezTo>
                    <a:pt x="228" y="179"/>
                    <a:pt x="228" y="184"/>
                    <a:pt x="227" y="189"/>
                  </a:cubicBezTo>
                  <a:cubicBezTo>
                    <a:pt x="209" y="247"/>
                    <a:pt x="170" y="286"/>
                    <a:pt x="127" y="286"/>
                  </a:cubicBezTo>
                  <a:cubicBezTo>
                    <a:pt x="89" y="286"/>
                    <a:pt x="51" y="249"/>
                    <a:pt x="30" y="198"/>
                  </a:cubicBezTo>
                  <a:cubicBezTo>
                    <a:pt x="29" y="182"/>
                    <a:pt x="18" y="136"/>
                    <a:pt x="19" y="137"/>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8" name="PA-任意多边形 9"/>
            <p:cNvSpPr/>
            <p:nvPr>
              <p:custDataLst>
                <p:tags r:id="rId13"/>
              </p:custDataLst>
            </p:nvPr>
          </p:nvSpPr>
          <p:spPr bwMode="auto">
            <a:xfrm>
              <a:off x="620374" y="3745928"/>
              <a:ext cx="730385" cy="481583"/>
            </a:xfrm>
            <a:custGeom>
              <a:gdLst>
                <a:gd name="T0" fmla="*/ 776 w 493"/>
                <a:gd name="T1" fmla="*/ 403 h 325"/>
                <a:gd name="T2" fmla="*/ 1170 w 493"/>
                <a:gd name="T3" fmla="*/ 318 h 325"/>
                <a:gd name="T4" fmla="*/ 1106 w 493"/>
                <a:gd name="T5" fmla="*/ 218 h 325"/>
                <a:gd name="T6" fmla="*/ 764 w 493"/>
                <a:gd name="T7" fmla="*/ 0 h 325"/>
                <a:gd name="T8" fmla="*/ 719 w 493"/>
                <a:gd name="T9" fmla="*/ 69 h 325"/>
                <a:gd name="T10" fmla="*/ 764 w 493"/>
                <a:gd name="T11" fmla="*/ 78 h 325"/>
                <a:gd name="T12" fmla="*/ 655 w 493"/>
                <a:gd name="T13" fmla="*/ 408 h 325"/>
                <a:gd name="T14" fmla="*/ 641 w 493"/>
                <a:gd name="T15" fmla="*/ 176 h 325"/>
                <a:gd name="T16" fmla="*/ 619 w 493"/>
                <a:gd name="T17" fmla="*/ 185 h 325"/>
                <a:gd name="T18" fmla="*/ 596 w 493"/>
                <a:gd name="T19" fmla="*/ 176 h 325"/>
                <a:gd name="T20" fmla="*/ 579 w 493"/>
                <a:gd name="T21" fmla="*/ 420 h 325"/>
                <a:gd name="T22" fmla="*/ 470 w 493"/>
                <a:gd name="T23" fmla="*/ 81 h 325"/>
                <a:gd name="T24" fmla="*/ 520 w 493"/>
                <a:gd name="T25" fmla="*/ 69 h 325"/>
                <a:gd name="T26" fmla="*/ 477 w 493"/>
                <a:gd name="T27" fmla="*/ 2 h 325"/>
                <a:gd name="T28" fmla="*/ 131 w 493"/>
                <a:gd name="T29" fmla="*/ 218 h 325"/>
                <a:gd name="T30" fmla="*/ 0 w 493"/>
                <a:gd name="T31" fmla="*/ 591 h 325"/>
                <a:gd name="T32" fmla="*/ 0 w 493"/>
                <a:gd name="T33" fmla="*/ 603 h 325"/>
                <a:gd name="T34" fmla="*/ 7 w 493"/>
                <a:gd name="T35" fmla="*/ 610 h 325"/>
                <a:gd name="T36" fmla="*/ 235 w 493"/>
                <a:gd name="T37" fmla="*/ 709 h 325"/>
                <a:gd name="T38" fmla="*/ 249 w 493"/>
                <a:gd name="T39" fmla="*/ 709 h 325"/>
                <a:gd name="T40" fmla="*/ 446 w 493"/>
                <a:gd name="T41" fmla="*/ 771 h 325"/>
                <a:gd name="T42" fmla="*/ 681 w 493"/>
                <a:gd name="T43" fmla="*/ 771 h 325"/>
                <a:gd name="T44" fmla="*/ 776 w 493"/>
                <a:gd name="T45" fmla="*/ 403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2" h="325">
                  <a:moveTo>
                    <a:pt x="327" y="170"/>
                  </a:moveTo>
                  <a:cubicBezTo>
                    <a:pt x="372" y="125"/>
                    <a:pt x="437" y="113"/>
                    <a:pt x="493" y="134"/>
                  </a:cubicBezTo>
                  <a:cubicBezTo>
                    <a:pt x="486" y="120"/>
                    <a:pt x="477" y="105"/>
                    <a:pt x="466" y="92"/>
                  </a:cubicBezTo>
                  <a:cubicBezTo>
                    <a:pt x="439" y="55"/>
                    <a:pt x="397" y="14"/>
                    <a:pt x="322" y="0"/>
                  </a:cubicBezTo>
                  <a:cubicBezTo>
                    <a:pt x="303" y="29"/>
                    <a:pt x="303" y="29"/>
                    <a:pt x="303" y="29"/>
                  </a:cubicBezTo>
                  <a:cubicBezTo>
                    <a:pt x="310" y="30"/>
                    <a:pt x="316" y="32"/>
                    <a:pt x="322" y="33"/>
                  </a:cubicBezTo>
                  <a:cubicBezTo>
                    <a:pt x="276" y="172"/>
                    <a:pt x="276" y="172"/>
                    <a:pt x="276" y="172"/>
                  </a:cubicBezTo>
                  <a:cubicBezTo>
                    <a:pt x="270" y="74"/>
                    <a:pt x="270" y="74"/>
                    <a:pt x="270" y="74"/>
                  </a:cubicBezTo>
                  <a:cubicBezTo>
                    <a:pt x="267" y="77"/>
                    <a:pt x="264" y="78"/>
                    <a:pt x="261" y="78"/>
                  </a:cubicBezTo>
                  <a:cubicBezTo>
                    <a:pt x="258" y="78"/>
                    <a:pt x="255" y="77"/>
                    <a:pt x="251" y="74"/>
                  </a:cubicBezTo>
                  <a:cubicBezTo>
                    <a:pt x="244" y="177"/>
                    <a:pt x="244" y="177"/>
                    <a:pt x="244" y="177"/>
                  </a:cubicBezTo>
                  <a:cubicBezTo>
                    <a:pt x="198" y="34"/>
                    <a:pt x="198" y="34"/>
                    <a:pt x="198" y="34"/>
                  </a:cubicBezTo>
                  <a:cubicBezTo>
                    <a:pt x="205" y="32"/>
                    <a:pt x="212" y="30"/>
                    <a:pt x="219" y="29"/>
                  </a:cubicBezTo>
                  <a:cubicBezTo>
                    <a:pt x="201" y="1"/>
                    <a:pt x="201" y="1"/>
                    <a:pt x="201" y="1"/>
                  </a:cubicBezTo>
                  <a:cubicBezTo>
                    <a:pt x="122" y="14"/>
                    <a:pt x="83" y="55"/>
                    <a:pt x="55" y="92"/>
                  </a:cubicBezTo>
                  <a:cubicBezTo>
                    <a:pt x="15" y="145"/>
                    <a:pt x="0" y="208"/>
                    <a:pt x="0" y="249"/>
                  </a:cubicBezTo>
                  <a:cubicBezTo>
                    <a:pt x="0" y="254"/>
                    <a:pt x="0" y="254"/>
                    <a:pt x="0" y="254"/>
                  </a:cubicBezTo>
                  <a:cubicBezTo>
                    <a:pt x="3" y="257"/>
                    <a:pt x="3" y="257"/>
                    <a:pt x="3" y="257"/>
                  </a:cubicBezTo>
                  <a:cubicBezTo>
                    <a:pt x="30" y="294"/>
                    <a:pt x="75" y="299"/>
                    <a:pt x="99" y="299"/>
                  </a:cubicBezTo>
                  <a:cubicBezTo>
                    <a:pt x="101" y="299"/>
                    <a:pt x="104" y="299"/>
                    <a:pt x="105" y="299"/>
                  </a:cubicBezTo>
                  <a:cubicBezTo>
                    <a:pt x="124" y="314"/>
                    <a:pt x="157" y="321"/>
                    <a:pt x="188" y="325"/>
                  </a:cubicBezTo>
                  <a:cubicBezTo>
                    <a:pt x="287" y="325"/>
                    <a:pt x="287" y="325"/>
                    <a:pt x="287" y="325"/>
                  </a:cubicBezTo>
                  <a:cubicBezTo>
                    <a:pt x="272" y="272"/>
                    <a:pt x="285" y="212"/>
                    <a:pt x="327" y="170"/>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grp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nodeType="afterGroup">
                            <p:stCondLst>
                              <p:cond delay="1000"/>
                            </p:stCondLst>
                            <p:childTnLst>
                              <p:par>
                                <p:cTn id="11" presetID="12" presetClass="entr" presetSubtype="4" fill="hold" grpId="0" nodeType="afterEffect">
                                  <p:stCondLst>
                                    <p:cond delay="0"/>
                                  </p:stCondLst>
                                  <p:childTnLst>
                                    <p:set>
                                      <p:cBhvr>
                                        <p:cTn id="12" dur="1000" fill="hold">
                                          <p:stCondLst>
                                            <p:cond delay="0"/>
                                          </p:stCondLst>
                                        </p:cTn>
                                        <p:tgtEl>
                                          <p:spTgt spid="4"/>
                                        </p:tgtEl>
                                        <p:attrNameLst>
                                          <p:attrName>style.visibility</p:attrName>
                                        </p:attrNameLst>
                                      </p:cBhvr>
                                      <p:to>
                                        <p:strVal val="visible"/>
                                      </p:to>
                                    </p:set>
                                    <p:anim calcmode="lin" valueType="num">
                                      <p:cBhvr additive="base">
                                        <p:cTn id="13" dur="1000"/>
                                        <p:tgtEl>
                                          <p:spTgt spid="4"/>
                                        </p:tgtEl>
                                        <p:attrNameLst>
                                          <p:attrName>ppt_y</p:attrName>
                                        </p:attrNameLst>
                                      </p:cBhvr>
                                      <p:tavLst>
                                        <p:tav tm="0">
                                          <p:val>
                                            <p:strVal val="#ppt_y+#ppt_h*1.125000"/>
                                          </p:val>
                                        </p:tav>
                                        <p:tav tm="100000">
                                          <p:val>
                                            <p:strVal val="#ppt_y"/>
                                          </p:val>
                                        </p:tav>
                                      </p:tavLst>
                                    </p:anim>
                                    <p:animEffect transition="in" filter="wipe(up)">
                                      <p:cBhvr>
                                        <p:cTn id="14" dur="1000"/>
                                        <p:tgtEl>
                                          <p:spTgt spid="4"/>
                                        </p:tgtEl>
                                      </p:cBhvr>
                                    </p:animEffect>
                                  </p:childTnLst>
                                </p:cTn>
                              </p:par>
                            </p:childTnLst>
                          </p:cTn>
                        </p:par>
                        <p:par>
                          <p:cTn id="15" fill="hold" nodeType="afterGroup">
                            <p:stCondLst>
                              <p:cond delay="2000"/>
                            </p:stCondLst>
                            <p:childTnLst>
                              <p:par>
                                <p:cTn id="16" presetID="12" presetClass="entr" presetSubtype="4" fill="hold" grpId="0" nodeType="afterEffect">
                                  <p:stCondLst>
                                    <p:cond delay="0"/>
                                  </p:stCondLst>
                                  <p:childTnLst>
                                    <p:set>
                                      <p:cBhvr>
                                        <p:cTn id="17" dur="1000" fill="hold">
                                          <p:stCondLst>
                                            <p:cond delay="0"/>
                                          </p:stCondLst>
                                        </p:cTn>
                                        <p:tgtEl>
                                          <p:spTgt spid="5"/>
                                        </p:tgtEl>
                                        <p:attrNameLst>
                                          <p:attrName>style.visibility</p:attrName>
                                        </p:attrNameLst>
                                      </p:cBhvr>
                                      <p:to>
                                        <p:strVal val="visible"/>
                                      </p:to>
                                    </p:set>
                                    <p:anim calcmode="lin" valueType="num">
                                      <p:cBhvr additive="base">
                                        <p:cTn id="18" dur="1000"/>
                                        <p:tgtEl>
                                          <p:spTgt spid="5"/>
                                        </p:tgtEl>
                                        <p:attrNameLst>
                                          <p:attrName>ppt_y</p:attrName>
                                        </p:attrNameLst>
                                      </p:cBhvr>
                                      <p:tavLst>
                                        <p:tav tm="0">
                                          <p:val>
                                            <p:strVal val="#ppt_y+#ppt_h*1.125000"/>
                                          </p:val>
                                        </p:tav>
                                        <p:tav tm="100000">
                                          <p:val>
                                            <p:strVal val="#ppt_y"/>
                                          </p:val>
                                        </p:tav>
                                      </p:tavLst>
                                    </p:anim>
                                    <p:animEffect transition="in" filter="wipe(up)">
                                      <p:cBhvr>
                                        <p:cTn id="19" dur="1000"/>
                                        <p:tgtEl>
                                          <p:spTgt spid="5"/>
                                        </p:tgtEl>
                                      </p:cBhvr>
                                    </p:animEffect>
                                  </p:childTnLst>
                                </p:cTn>
                              </p:par>
                            </p:childTnLst>
                          </p:cTn>
                        </p:par>
                        <p:par>
                          <p:cTn id="20" fill="hold" nodeType="afterGroup">
                            <p:stCondLst>
                              <p:cond delay="3000"/>
                            </p:stCondLst>
                            <p:childTnLst>
                              <p:par>
                                <p:cTn id="21" presetID="17" presetClass="entr" presetSubtype="10" fill="hold" nodeType="afterEffect">
                                  <p:stCondLst>
                                    <p:cond delay="0"/>
                                  </p:stCondLst>
                                  <p:childTnLst>
                                    <p:set>
                                      <p:cBhvr>
                                        <p:cTn id="22" dur="1000"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4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Effect transition="in" filter="fade">
                                      <p:cBhvr>
                                        <p:cTn id="30" dur="1000"/>
                                        <p:tgtEl>
                                          <p:spTgt spid="9"/>
                                        </p:tgtEl>
                                      </p:cBhvr>
                                    </p:animEffect>
                                  </p:childTnLst>
                                </p:cTn>
                              </p:par>
                            </p:childTnLst>
                          </p:cTn>
                        </p:par>
                        <p:par>
                          <p:cTn id="31" fill="hold" nodeType="afterGroup">
                            <p:stCondLst>
                              <p:cond delay="5000"/>
                            </p:stCondLst>
                            <p:childTnLst>
                              <p:par>
                                <p:cTn id="32" presetID="2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1000"/>
                                        <p:tgtEl>
                                          <p:spTgt spid="7"/>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占位符 2"/>
          <p:cNvSpPr>
            <a:spLocks noGrp="1"/>
          </p:cNvSpPr>
          <p:nvPr>
            <p:ph type="body" idx="4294967295"/>
          </p:nvPr>
        </p:nvSpPr>
        <p:spPr>
          <a:xfrm>
            <a:off x="1066800" y="1805305"/>
            <a:ext cx="8575040" cy="2694940"/>
          </a:xfrm>
          <a:prstGeom prst="rect">
            <a:avLst/>
          </a:prstGeom>
        </p:spPr>
        <p:txBody>
          <a:bodyPr>
            <a:noAutofit/>
          </a:bodyPr>
          <a:lstStyle/>
          <a:p>
            <a:pPr marL="0" indent="0" algn="just" fontAlgn="auto">
              <a:lnSpc>
                <a:spcPct val="250000"/>
              </a:lnSpc>
              <a:spcBef>
                <a:spcPct val="0"/>
              </a:spcBef>
              <a:buNone/>
            </a:pPr>
            <a:r>
              <a:rPr lang="zh-CN" altLang="en-US" b="1" i="0" u="none" strike="noStrike" baseline="0" smtClean="0">
                <a:solidFill>
                  <a:srgbClr val="113CC2"/>
                </a:solidFill>
                <a:latin typeface="汉仪霸蛮体 W" panose="00020600040101010101" pitchFamily="18" charset="-122"/>
                <a:ea typeface="汉仪霸蛮体 W" panose="00020600040101010101" pitchFamily="18" charset="-122"/>
                <a:cs typeface="+mn-ea"/>
                <a:sym typeface="+mn-lt"/>
              </a:rPr>
              <a:t>习近平总书记的重要讲话</a:t>
            </a:r>
            <a:endParaRPr lang="en-US" altLang="zh-CN" b="1" i="0" u="none" strike="noStrike" baseline="0" smtClean="0">
              <a:solidFill>
                <a:srgbClr val="113CC2"/>
              </a:solidFill>
              <a:latin typeface="汉仪霸蛮体 W" panose="00020600040101010101" pitchFamily="18" charset="-122"/>
              <a:ea typeface="汉仪霸蛮体 W" panose="00020600040101010101" pitchFamily="18" charset="-122"/>
              <a:cs typeface="+mn-ea"/>
              <a:sym typeface="+mn-lt"/>
            </a:endParaRPr>
          </a:p>
          <a:p>
            <a:pPr marL="0" marR="0" lvl="0" indent="0" algn="just" rtl="0" fontAlgn="auto">
              <a:lnSpc>
                <a:spcPct val="250000"/>
              </a:lnSpc>
              <a:spcBef>
                <a:spcPct val="0"/>
              </a:spcBef>
              <a:buFont typeface="Wingdings" panose="05000000000000000000" charset="0"/>
              <a:buChar char="Ø"/>
            </a:pPr>
            <a:r>
              <a:rPr lang="zh-CN" altLang="en-US" sz="1600" b="0" i="0" u="none" strike="noStrike" baseline="0" smtClean="0">
                <a:solidFill>
                  <a:srgbClr val="113CC2"/>
                </a:solidFill>
                <a:latin typeface="汉仪霸蛮体 W" panose="00020600040101010101" pitchFamily="18" charset="-122"/>
                <a:ea typeface="汉仪霸蛮体 W" panose="00020600040101010101" pitchFamily="18" charset="-122"/>
                <a:cs typeface="+mn-ea"/>
                <a:sym typeface="+mn-lt"/>
              </a:rPr>
              <a:t> 贯通过去、现在和将来，贯通理论、实践和发展，</a:t>
            </a:r>
            <a:endParaRPr lang="en-US" altLang="zh-CN" sz="1600" b="0" i="0" u="none" strike="noStrike" baseline="0" smtClean="0">
              <a:solidFill>
                <a:srgbClr val="113CC2"/>
              </a:solidFill>
              <a:latin typeface="汉仪霸蛮体 W" panose="00020600040101010101" pitchFamily="18" charset="-122"/>
              <a:ea typeface="汉仪霸蛮体 W" panose="00020600040101010101" pitchFamily="18" charset="-122"/>
              <a:cs typeface="+mn-ea"/>
              <a:sym typeface="+mn-lt"/>
            </a:endParaRPr>
          </a:p>
          <a:p>
            <a:pPr marL="0" marR="0" lvl="0" indent="0" algn="just" rtl="0" fontAlgn="auto">
              <a:lnSpc>
                <a:spcPct val="250000"/>
              </a:lnSpc>
              <a:spcBef>
                <a:spcPct val="0"/>
              </a:spcBef>
              <a:buFont typeface="Wingdings" panose="05000000000000000000" charset="0"/>
              <a:buChar char="Ø"/>
            </a:pPr>
            <a:r>
              <a:rPr lang="zh-CN" altLang="en-US" sz="1600" b="0" i="0" u="none" strike="noStrike" baseline="0" smtClean="0">
                <a:solidFill>
                  <a:srgbClr val="113CC2"/>
                </a:solidFill>
                <a:latin typeface="汉仪霸蛮体 W" panose="00020600040101010101" pitchFamily="18" charset="-122"/>
                <a:ea typeface="汉仪霸蛮体 W" panose="00020600040101010101" pitchFamily="18" charset="-122"/>
                <a:cs typeface="+mn-ea"/>
                <a:sym typeface="+mn-lt"/>
              </a:rPr>
              <a:t> 对新发展阶段、新发展理念、新发展格局三者的关系作出清晰的定位，</a:t>
            </a:r>
            <a:endParaRPr lang="en-US" altLang="zh-CN" sz="1600" b="0" i="0" u="none" strike="noStrike" baseline="0" smtClean="0">
              <a:solidFill>
                <a:srgbClr val="113CC2"/>
              </a:solidFill>
              <a:latin typeface="汉仪霸蛮体 W" panose="00020600040101010101" pitchFamily="18" charset="-122"/>
              <a:ea typeface="汉仪霸蛮体 W" panose="00020600040101010101" pitchFamily="18" charset="-122"/>
              <a:cs typeface="+mn-ea"/>
              <a:sym typeface="+mn-lt"/>
            </a:endParaRPr>
          </a:p>
          <a:p>
            <a:pPr marL="0" marR="0" lvl="0" indent="0" algn="just" rtl="0" fontAlgn="auto">
              <a:lnSpc>
                <a:spcPct val="250000"/>
              </a:lnSpc>
              <a:spcBef>
                <a:spcPct val="0"/>
              </a:spcBef>
              <a:buFont typeface="Wingdings" panose="05000000000000000000" charset="0"/>
              <a:buChar char="Ø"/>
            </a:pPr>
            <a:r>
              <a:rPr lang="zh-CN" altLang="en-US" sz="1600" b="0" i="0" u="none" strike="noStrike" baseline="0" smtClean="0">
                <a:solidFill>
                  <a:srgbClr val="113CC2"/>
                </a:solidFill>
                <a:latin typeface="汉仪霸蛮体 W" panose="00020600040101010101" pitchFamily="18" charset="-122"/>
                <a:ea typeface="汉仪霸蛮体 W" panose="00020600040101010101" pitchFamily="18" charset="-122"/>
                <a:cs typeface="+mn-ea"/>
                <a:sym typeface="+mn-lt"/>
              </a:rPr>
              <a:t> 也系统分析了决定这三者的“三大逻辑”。</a:t>
            </a:r>
            <a:endParaRPr lang="zh-CN" altLang="en-US" sz="1600" b="0" i="0" u="none" strike="noStrike" baseline="0" smtClean="0">
              <a:solidFill>
                <a:srgbClr val="113CC2"/>
              </a:solidFill>
              <a:latin typeface="汉仪霸蛮体 W" panose="00020600040101010101" pitchFamily="18" charset="-122"/>
              <a:ea typeface="汉仪霸蛮体 W" panose="00020600040101010101" pitchFamily="18" charset="-122"/>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755" y="1235034"/>
            <a:ext cx="4827650" cy="4670311"/>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1" end="1"/>
                                            </p:txEl>
                                          </p:spTgt>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直接连接符 1"/>
          <p:cNvCxnSpPr/>
          <p:nvPr/>
        </p:nvCxnSpPr>
        <p:spPr>
          <a:xfrm>
            <a:off x="2458713" y="2711016"/>
            <a:ext cx="4428000" cy="0"/>
          </a:xfrm>
          <a:prstGeom prst="line">
            <a:avLst/>
          </a:prstGeom>
          <a:ln w="25400">
            <a:solidFill>
              <a:srgbClr val="113CC2"/>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21255" y="1762760"/>
            <a:ext cx="4465458" cy="825419"/>
          </a:xfrm>
          <a:prstGeom prst="rect">
            <a:avLst/>
          </a:prstGeom>
        </p:spPr>
        <p:txBody>
          <a:bodyPr wrap="square">
            <a:spAutoFit/>
          </a:bodyPr>
          <a:lstStyle/>
          <a:p>
            <a:pPr algn="dist">
              <a:lnSpc>
                <a:spcPct val="150000"/>
              </a:lnSpc>
            </a:pPr>
            <a:r>
              <a:rPr lang="zh-CN" altLang="en-US" sz="3600" b="1" smtClean="0">
                <a:solidFill>
                  <a:srgbClr val="113CC2"/>
                </a:solidFill>
                <a:cs typeface="+mn-ea"/>
                <a:sym typeface="微软雅黑" panose="020b0503020204020204" pitchFamily="34" charset="-122"/>
              </a:rPr>
              <a:t>从理论逻辑来看</a:t>
            </a:r>
            <a:endParaRPr lang="zh-CN" altLang="en-US" sz="3600" b="1">
              <a:solidFill>
                <a:srgbClr val="113CC2"/>
              </a:solidFill>
              <a:cs typeface="+mn-ea"/>
              <a:sym typeface="微软雅黑" panose="020b0503020204020204" pitchFamily="34" charset="-122"/>
            </a:endParaRPr>
          </a:p>
        </p:txBody>
      </p:sp>
      <p:sp>
        <p:nvSpPr>
          <p:cNvPr id="5" name="文本框 4"/>
          <p:cNvSpPr txBox="1"/>
          <p:nvPr/>
        </p:nvSpPr>
        <p:spPr>
          <a:xfrm>
            <a:off x="1120140" y="2912110"/>
            <a:ext cx="5758179" cy="2554545"/>
          </a:xfrm>
          <a:prstGeom prst="rect">
            <a:avLst/>
          </a:prstGeom>
          <a:noFill/>
        </p:spPr>
        <p:txBody>
          <a:bodyPr wrap="square" rtlCol="0">
            <a:spAutoFit/>
          </a:bodyPr>
          <a:lstStyle/>
          <a:p>
            <a:pPr marL="285750" indent="-285750" algn="just">
              <a:lnSpc>
                <a:spcPct val="200000"/>
              </a:lnSpc>
              <a:buFont typeface="微软雅黑" panose="020b0503020204020204" pitchFamily="34" charset="-122"/>
              <a:buChar char="◆"/>
              <a:defRPr/>
            </a:pPr>
            <a:r>
              <a:rPr lang="zh-CN" altLang="en-US" sz="1600">
                <a:solidFill>
                  <a:schemeClr val="tx1">
                    <a:lumMod val="85000"/>
                    <a:lumOff val="15000"/>
                  </a:schemeClr>
                </a:solidFill>
                <a:cs typeface="微软雅黑" panose="020b0503020204020204" pitchFamily="34" charset="-122"/>
                <a:sym typeface="+mn-ea"/>
              </a:rPr>
              <a:t>我们党是马克思主义政党，马克思主义辩证唯物主义和历史唯物主义是我们党始终坚持和运用的世界观和方法论</a:t>
            </a:r>
            <a:r>
              <a:rPr lang="zh-CN" altLang="en-US" sz="1600" smtClean="0">
                <a:solidFill>
                  <a:schemeClr val="tx1">
                    <a:lumMod val="85000"/>
                    <a:lumOff val="15000"/>
                  </a:schemeClr>
                </a:solidFill>
                <a:cs typeface="微软雅黑" panose="020b0503020204020204" pitchFamily="34" charset="-122"/>
                <a:sym typeface="+mn-ea"/>
              </a:rPr>
              <a:t>。</a:t>
            </a:r>
            <a:endParaRPr lang="en-US" altLang="zh-CN" sz="1600" smtClean="0">
              <a:solidFill>
                <a:schemeClr val="tx1">
                  <a:lumMod val="85000"/>
                  <a:lumOff val="15000"/>
                </a:schemeClr>
              </a:solidFill>
              <a:cs typeface="微软雅黑" panose="020b0503020204020204" pitchFamily="34" charset="-122"/>
              <a:sym typeface="+mn-ea"/>
            </a:endParaRPr>
          </a:p>
          <a:p>
            <a:pPr marL="285750" indent="-285750" algn="just">
              <a:lnSpc>
                <a:spcPct val="200000"/>
              </a:lnSpc>
              <a:buFont typeface="微软雅黑" panose="020b0503020204020204" pitchFamily="34" charset="-122"/>
              <a:buChar char="◆"/>
              <a:defRPr/>
            </a:pPr>
            <a:r>
              <a:rPr lang="zh-CN" altLang="en-US" sz="1600">
                <a:solidFill>
                  <a:schemeClr val="tx1">
                    <a:lumMod val="85000"/>
                    <a:lumOff val="15000"/>
                  </a:schemeClr>
                </a:solidFill>
                <a:cs typeface="微软雅黑" panose="020b0503020204020204" pitchFamily="34" charset="-122"/>
                <a:sym typeface="+mn-ea"/>
              </a:rPr>
              <a:t>正确认识党和人民事业所处的历史方位和发展阶段，是我们党明确阶段性中心任务、制定路线方针政策的根本依据，也是我们党领导革命、建设、改革不断取得胜利的重要经验</a:t>
            </a:r>
            <a:r>
              <a:rPr lang="zh-CN" altLang="en-US" sz="1600" smtClean="0">
                <a:solidFill>
                  <a:schemeClr val="tx1">
                    <a:lumMod val="85000"/>
                    <a:lumOff val="15000"/>
                  </a:schemeClr>
                </a:solidFill>
                <a:cs typeface="微软雅黑" panose="020b0503020204020204" pitchFamily="34" charset="-122"/>
                <a:sym typeface="+mn-ea"/>
              </a:rPr>
              <a:t>。</a:t>
            </a:r>
            <a:endParaRPr lang="zh-CN" altLang="en-US" sz="1600">
              <a:solidFill>
                <a:schemeClr val="tx1">
                  <a:lumMod val="85000"/>
                  <a:lumOff val="15000"/>
                </a:schemeClr>
              </a:solidFill>
              <a:cs typeface="微软雅黑" panose="020b0503020204020204" pitchFamily="34" charset="-122"/>
              <a:sym typeface="+mn-ea"/>
            </a:endParaRPr>
          </a:p>
        </p:txBody>
      </p:sp>
      <p:sp>
        <p:nvSpPr>
          <p:cNvPr id="6" name="矩形 5"/>
          <p:cNvSpPr/>
          <p:nvPr/>
        </p:nvSpPr>
        <p:spPr>
          <a:xfrm>
            <a:off x="1123950" y="2966085"/>
            <a:ext cx="5754369" cy="2520890"/>
          </a:xfrm>
          <a:prstGeom prst="rect">
            <a:avLst/>
          </a:prstGeom>
          <a:noFill/>
          <a:ln>
            <a:solidFill>
              <a:srgbClr val="113CC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319" y="926281"/>
            <a:ext cx="5301635" cy="5301635"/>
          </a:xfrm>
          <a:prstGeom prst="rect">
            <a:avLst/>
          </a:prstGeom>
        </p:spPr>
      </p:pic>
      <p:grpSp>
        <p:nvGrpSpPr>
          <p:cNvPr id="8" name="组合 7"/>
          <p:cNvGrpSpPr/>
          <p:nvPr/>
        </p:nvGrpSpPr>
        <p:grpSpPr>
          <a:xfrm>
            <a:off x="1277457" y="1821094"/>
            <a:ext cx="865976" cy="1091016"/>
            <a:chOff x="619125" y="3329305"/>
            <a:chExt cx="868347" cy="1052487"/>
          </a:xfrm>
        </p:grpSpPr>
        <p:sp>
          <p:nvSpPr>
            <p:cNvPr id="9" name="PA-AutoShape 3"/>
            <p:cNvSpPr>
              <a:spLocks noChangeAspect="1" noChangeArrowheads="1" noTextEdit="1"/>
            </p:cNvSpPr>
            <p:nvPr>
              <p:custDataLst>
                <p:tags r:id="rId3"/>
              </p:custDataLst>
            </p:nvPr>
          </p:nvSpPr>
          <p:spPr bwMode="auto">
            <a:xfrm>
              <a:off x="619125" y="3329305"/>
              <a:ext cx="84899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cs typeface="仿宋" panose="02010609060101010101" charset="-122"/>
              </a:endParaRPr>
            </a:p>
          </p:txBody>
        </p:sp>
        <p:sp>
          <p:nvSpPr>
            <p:cNvPr id="10" name="PA-任意多边形 5"/>
            <p:cNvSpPr>
              <a:spLocks noEditPoints="1"/>
            </p:cNvSpPr>
            <p:nvPr>
              <p:custDataLst>
                <p:tags r:id="rId4"/>
              </p:custDataLst>
            </p:nvPr>
          </p:nvSpPr>
          <p:spPr bwMode="auto">
            <a:xfrm>
              <a:off x="1050489" y="3944557"/>
              <a:ext cx="436983" cy="437235"/>
            </a:xfrm>
            <a:custGeom>
              <a:gdLst>
                <a:gd name="T0" fmla="*/ 577 w 295"/>
                <a:gd name="T1" fmla="*/ 123 h 295"/>
                <a:gd name="T2" fmla="*/ 126 w 295"/>
                <a:gd name="T3" fmla="*/ 123 h 295"/>
                <a:gd name="T4" fmla="*/ 126 w 295"/>
                <a:gd name="T5" fmla="*/ 574 h 295"/>
                <a:gd name="T6" fmla="*/ 577 w 295"/>
                <a:gd name="T7" fmla="*/ 574 h 295"/>
                <a:gd name="T8" fmla="*/ 577 w 295"/>
                <a:gd name="T9" fmla="*/ 123 h 295"/>
                <a:gd name="T10" fmla="*/ 520 w 295"/>
                <a:gd name="T11" fmla="*/ 517 h 295"/>
                <a:gd name="T12" fmla="*/ 183 w 295"/>
                <a:gd name="T13" fmla="*/ 517 h 295"/>
                <a:gd name="T14" fmla="*/ 183 w 295"/>
                <a:gd name="T15" fmla="*/ 180 h 295"/>
                <a:gd name="T16" fmla="*/ 520 w 295"/>
                <a:gd name="T17" fmla="*/ 180 h 295"/>
                <a:gd name="T18" fmla="*/ 520 w 295"/>
                <a:gd name="T19" fmla="*/ 51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 h="295">
                  <a:moveTo>
                    <a:pt x="243" y="52"/>
                  </a:moveTo>
                  <a:cubicBezTo>
                    <a:pt x="191" y="0"/>
                    <a:pt x="105" y="0"/>
                    <a:pt x="53" y="52"/>
                  </a:cubicBezTo>
                  <a:cubicBezTo>
                    <a:pt x="0" y="104"/>
                    <a:pt x="0" y="190"/>
                    <a:pt x="53" y="242"/>
                  </a:cubicBezTo>
                  <a:cubicBezTo>
                    <a:pt x="105" y="295"/>
                    <a:pt x="191" y="295"/>
                    <a:pt x="243" y="242"/>
                  </a:cubicBezTo>
                  <a:cubicBezTo>
                    <a:pt x="295" y="190"/>
                    <a:pt x="295" y="104"/>
                    <a:pt x="243" y="52"/>
                  </a:cubicBezTo>
                  <a:close/>
                  <a:moveTo>
                    <a:pt x="219" y="218"/>
                  </a:moveTo>
                  <a:cubicBezTo>
                    <a:pt x="180" y="258"/>
                    <a:pt x="116" y="258"/>
                    <a:pt x="77" y="218"/>
                  </a:cubicBezTo>
                  <a:cubicBezTo>
                    <a:pt x="37" y="179"/>
                    <a:pt x="37" y="115"/>
                    <a:pt x="77" y="76"/>
                  </a:cubicBezTo>
                  <a:cubicBezTo>
                    <a:pt x="116" y="36"/>
                    <a:pt x="180" y="36"/>
                    <a:pt x="219" y="76"/>
                  </a:cubicBezTo>
                  <a:cubicBezTo>
                    <a:pt x="258" y="115"/>
                    <a:pt x="258" y="179"/>
                    <a:pt x="219" y="2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2" name="PA-任意多边形 6"/>
            <p:cNvSpPr/>
            <p:nvPr>
              <p:custDataLst>
                <p:tags r:id="rId5"/>
              </p:custDataLst>
            </p:nvPr>
          </p:nvSpPr>
          <p:spPr bwMode="auto">
            <a:xfrm>
              <a:off x="1131643" y="4026383"/>
              <a:ext cx="274051" cy="263590"/>
            </a:xfrm>
            <a:custGeom>
              <a:gdLst>
                <a:gd name="T0" fmla="*/ 427 w 185"/>
                <a:gd name="T1" fmla="*/ 154 h 178"/>
                <a:gd name="T2" fmla="*/ 290 w 185"/>
                <a:gd name="T3" fmla="*/ 126 h 178"/>
                <a:gd name="T4" fmla="*/ 221 w 185"/>
                <a:gd name="T5" fmla="*/ 5 h 178"/>
                <a:gd name="T6" fmla="*/ 149 w 185"/>
                <a:gd name="T7" fmla="*/ 126 h 178"/>
                <a:gd name="T8" fmla="*/ 14 w 185"/>
                <a:gd name="T9" fmla="*/ 154 h 178"/>
                <a:gd name="T10" fmla="*/ 116 w 185"/>
                <a:gd name="T11" fmla="*/ 254 h 178"/>
                <a:gd name="T12" fmla="*/ 93 w 185"/>
                <a:gd name="T13" fmla="*/ 398 h 178"/>
                <a:gd name="T14" fmla="*/ 221 w 185"/>
                <a:gd name="T15" fmla="*/ 327 h 178"/>
                <a:gd name="T16" fmla="*/ 349 w 185"/>
                <a:gd name="T17" fmla="*/ 398 h 178"/>
                <a:gd name="T18" fmla="*/ 316 w 185"/>
                <a:gd name="T19" fmla="*/ 254 h 178"/>
                <a:gd name="T20" fmla="*/ 427 w 185"/>
                <a:gd name="T21" fmla="*/ 154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78">
                  <a:moveTo>
                    <a:pt x="180" y="65"/>
                  </a:moveTo>
                  <a:cubicBezTo>
                    <a:pt x="175" y="49"/>
                    <a:pt x="135" y="63"/>
                    <a:pt x="122" y="53"/>
                  </a:cubicBezTo>
                  <a:cubicBezTo>
                    <a:pt x="108" y="43"/>
                    <a:pt x="110" y="3"/>
                    <a:pt x="93" y="2"/>
                  </a:cubicBezTo>
                  <a:cubicBezTo>
                    <a:pt x="76" y="0"/>
                    <a:pt x="77" y="43"/>
                    <a:pt x="63" y="53"/>
                  </a:cubicBezTo>
                  <a:cubicBezTo>
                    <a:pt x="50" y="63"/>
                    <a:pt x="11" y="49"/>
                    <a:pt x="6" y="65"/>
                  </a:cubicBezTo>
                  <a:cubicBezTo>
                    <a:pt x="0" y="81"/>
                    <a:pt x="44" y="91"/>
                    <a:pt x="49" y="107"/>
                  </a:cubicBezTo>
                  <a:cubicBezTo>
                    <a:pt x="54" y="122"/>
                    <a:pt x="25" y="158"/>
                    <a:pt x="39" y="168"/>
                  </a:cubicBezTo>
                  <a:cubicBezTo>
                    <a:pt x="52" y="178"/>
                    <a:pt x="76" y="138"/>
                    <a:pt x="93" y="138"/>
                  </a:cubicBezTo>
                  <a:cubicBezTo>
                    <a:pt x="110" y="138"/>
                    <a:pt x="133" y="178"/>
                    <a:pt x="147" y="168"/>
                  </a:cubicBezTo>
                  <a:cubicBezTo>
                    <a:pt x="160" y="158"/>
                    <a:pt x="128" y="122"/>
                    <a:pt x="133" y="107"/>
                  </a:cubicBezTo>
                  <a:cubicBezTo>
                    <a:pt x="138" y="91"/>
                    <a:pt x="185" y="81"/>
                    <a:pt x="180" y="65"/>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3" name="PA-任意多边形 7"/>
            <p:cNvSpPr/>
            <p:nvPr>
              <p:custDataLst>
                <p:tags r:id="rId6"/>
              </p:custDataLst>
            </p:nvPr>
          </p:nvSpPr>
          <p:spPr bwMode="auto">
            <a:xfrm>
              <a:off x="969960" y="3782780"/>
              <a:ext cx="74287" cy="71207"/>
            </a:xfrm>
            <a:custGeom>
              <a:gdLst>
                <a:gd name="T0" fmla="*/ 0 w 50"/>
                <a:gd name="T1" fmla="*/ 43 h 48"/>
                <a:gd name="T2" fmla="*/ 60 w 50"/>
                <a:gd name="T3" fmla="*/ 114 h 48"/>
                <a:gd name="T4" fmla="*/ 119 w 50"/>
                <a:gd name="T5" fmla="*/ 36 h 48"/>
                <a:gd name="T6" fmla="*/ 60 w 50"/>
                <a:gd name="T7" fmla="*/ 0 h 48"/>
                <a:gd name="T8" fmla="*/ 0 w 50"/>
                <a:gd name="T9" fmla="*/ 43 h 4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0" h="48">
                  <a:moveTo>
                    <a:pt x="0" y="18"/>
                  </a:moveTo>
                  <a:cubicBezTo>
                    <a:pt x="0" y="23"/>
                    <a:pt x="16" y="48"/>
                    <a:pt x="25" y="48"/>
                  </a:cubicBezTo>
                  <a:cubicBezTo>
                    <a:pt x="34" y="48"/>
                    <a:pt x="50" y="21"/>
                    <a:pt x="50" y="15"/>
                  </a:cubicBezTo>
                  <a:cubicBezTo>
                    <a:pt x="25" y="0"/>
                    <a:pt x="25" y="0"/>
                    <a:pt x="25" y="0"/>
                  </a:cubicBezTo>
                  <a:cubicBezTo>
                    <a:pt x="25" y="0"/>
                    <a:pt x="0" y="16"/>
                    <a:pt x="0" y="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4" name="PA-任意多边形 8"/>
            <p:cNvSpPr>
              <a:spLocks noEditPoints="1"/>
            </p:cNvSpPr>
            <p:nvPr>
              <p:custDataLst>
                <p:tags r:id="rId7"/>
              </p:custDataLst>
            </p:nvPr>
          </p:nvSpPr>
          <p:spPr bwMode="auto">
            <a:xfrm>
              <a:off x="814519" y="3330554"/>
              <a:ext cx="375181" cy="440358"/>
            </a:xfrm>
            <a:custGeom>
              <a:gdLst>
                <a:gd name="T0" fmla="*/ 7 w 253"/>
                <a:gd name="T1" fmla="*/ 401 h 297"/>
                <a:gd name="T2" fmla="*/ 36 w 253"/>
                <a:gd name="T3" fmla="*/ 444 h 297"/>
                <a:gd name="T4" fmla="*/ 302 w 253"/>
                <a:gd name="T5" fmla="*/ 705 h 297"/>
                <a:gd name="T6" fmla="*/ 568 w 253"/>
                <a:gd name="T7" fmla="*/ 442 h 297"/>
                <a:gd name="T8" fmla="*/ 596 w 253"/>
                <a:gd name="T9" fmla="*/ 401 h 297"/>
                <a:gd name="T10" fmla="*/ 587 w 253"/>
                <a:gd name="T11" fmla="*/ 354 h 297"/>
                <a:gd name="T12" fmla="*/ 587 w 253"/>
                <a:gd name="T13" fmla="*/ 339 h 297"/>
                <a:gd name="T14" fmla="*/ 591 w 253"/>
                <a:gd name="T15" fmla="*/ 316 h 297"/>
                <a:gd name="T16" fmla="*/ 311 w 253"/>
                <a:gd name="T17" fmla="*/ 0 h 297"/>
                <a:gd name="T18" fmla="*/ 12 w 253"/>
                <a:gd name="T19" fmla="*/ 304 h 297"/>
                <a:gd name="T20" fmla="*/ 14 w 253"/>
                <a:gd name="T21" fmla="*/ 330 h 297"/>
                <a:gd name="T22" fmla="*/ 17 w 253"/>
                <a:gd name="T23" fmla="*/ 356 h 297"/>
                <a:gd name="T24" fmla="*/ 7 w 253"/>
                <a:gd name="T25" fmla="*/ 401 h 297"/>
                <a:gd name="T26" fmla="*/ 45 w 253"/>
                <a:gd name="T27" fmla="*/ 325 h 297"/>
                <a:gd name="T28" fmla="*/ 247 w 253"/>
                <a:gd name="T29" fmla="*/ 294 h 297"/>
                <a:gd name="T30" fmla="*/ 373 w 253"/>
                <a:gd name="T31" fmla="*/ 235 h 297"/>
                <a:gd name="T32" fmla="*/ 470 w 253"/>
                <a:gd name="T33" fmla="*/ 294 h 297"/>
                <a:gd name="T34" fmla="*/ 553 w 253"/>
                <a:gd name="T35" fmla="*/ 320 h 297"/>
                <a:gd name="T36" fmla="*/ 546 w 253"/>
                <a:gd name="T37" fmla="*/ 385 h 297"/>
                <a:gd name="T38" fmla="*/ 544 w 253"/>
                <a:gd name="T39" fmla="*/ 392 h 297"/>
                <a:gd name="T40" fmla="*/ 544 w 253"/>
                <a:gd name="T41" fmla="*/ 411 h 297"/>
                <a:gd name="T42" fmla="*/ 539 w 253"/>
                <a:gd name="T43" fmla="*/ 449 h 297"/>
                <a:gd name="T44" fmla="*/ 302 w 253"/>
                <a:gd name="T45" fmla="*/ 679 h 297"/>
                <a:gd name="T46" fmla="*/ 71 w 253"/>
                <a:gd name="T47" fmla="*/ 470 h 297"/>
                <a:gd name="T48" fmla="*/ 45 w 253"/>
                <a:gd name="T49" fmla="*/ 325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3" h="297">
                  <a:moveTo>
                    <a:pt x="3" y="169"/>
                  </a:moveTo>
                  <a:cubicBezTo>
                    <a:pt x="5" y="179"/>
                    <a:pt x="10" y="186"/>
                    <a:pt x="15" y="187"/>
                  </a:cubicBezTo>
                  <a:cubicBezTo>
                    <a:pt x="35" y="250"/>
                    <a:pt x="80" y="297"/>
                    <a:pt x="127" y="297"/>
                  </a:cubicBezTo>
                  <a:cubicBezTo>
                    <a:pt x="176" y="297"/>
                    <a:pt x="220" y="252"/>
                    <a:pt x="239" y="186"/>
                  </a:cubicBezTo>
                  <a:cubicBezTo>
                    <a:pt x="244" y="185"/>
                    <a:pt x="249" y="178"/>
                    <a:pt x="251" y="169"/>
                  </a:cubicBezTo>
                  <a:cubicBezTo>
                    <a:pt x="252" y="160"/>
                    <a:pt x="250" y="152"/>
                    <a:pt x="247" y="149"/>
                  </a:cubicBezTo>
                  <a:cubicBezTo>
                    <a:pt x="247" y="147"/>
                    <a:pt x="247" y="145"/>
                    <a:pt x="247" y="143"/>
                  </a:cubicBezTo>
                  <a:cubicBezTo>
                    <a:pt x="248" y="139"/>
                    <a:pt x="249" y="136"/>
                    <a:pt x="249" y="133"/>
                  </a:cubicBezTo>
                  <a:cubicBezTo>
                    <a:pt x="253" y="74"/>
                    <a:pt x="225" y="0"/>
                    <a:pt x="131" y="0"/>
                  </a:cubicBezTo>
                  <a:cubicBezTo>
                    <a:pt x="38" y="0"/>
                    <a:pt x="0" y="60"/>
                    <a:pt x="5" y="128"/>
                  </a:cubicBezTo>
                  <a:cubicBezTo>
                    <a:pt x="5" y="131"/>
                    <a:pt x="5" y="135"/>
                    <a:pt x="6" y="139"/>
                  </a:cubicBezTo>
                  <a:cubicBezTo>
                    <a:pt x="6" y="142"/>
                    <a:pt x="6" y="146"/>
                    <a:pt x="7" y="150"/>
                  </a:cubicBezTo>
                  <a:cubicBezTo>
                    <a:pt x="3" y="153"/>
                    <a:pt x="1" y="161"/>
                    <a:pt x="3" y="169"/>
                  </a:cubicBezTo>
                  <a:close/>
                  <a:moveTo>
                    <a:pt x="19" y="137"/>
                  </a:moveTo>
                  <a:cubicBezTo>
                    <a:pt x="36" y="141"/>
                    <a:pt x="80" y="139"/>
                    <a:pt x="104" y="124"/>
                  </a:cubicBezTo>
                  <a:cubicBezTo>
                    <a:pt x="129" y="109"/>
                    <a:pt x="157" y="99"/>
                    <a:pt x="157" y="99"/>
                  </a:cubicBezTo>
                  <a:cubicBezTo>
                    <a:pt x="157" y="99"/>
                    <a:pt x="165" y="109"/>
                    <a:pt x="198" y="124"/>
                  </a:cubicBezTo>
                  <a:cubicBezTo>
                    <a:pt x="211" y="130"/>
                    <a:pt x="223" y="134"/>
                    <a:pt x="233" y="135"/>
                  </a:cubicBezTo>
                  <a:cubicBezTo>
                    <a:pt x="234" y="135"/>
                    <a:pt x="232" y="148"/>
                    <a:pt x="230" y="162"/>
                  </a:cubicBezTo>
                  <a:cubicBezTo>
                    <a:pt x="230" y="163"/>
                    <a:pt x="230" y="164"/>
                    <a:pt x="229" y="165"/>
                  </a:cubicBezTo>
                  <a:cubicBezTo>
                    <a:pt x="229" y="168"/>
                    <a:pt x="229" y="170"/>
                    <a:pt x="229" y="173"/>
                  </a:cubicBezTo>
                  <a:cubicBezTo>
                    <a:pt x="228" y="179"/>
                    <a:pt x="228" y="184"/>
                    <a:pt x="227" y="189"/>
                  </a:cubicBezTo>
                  <a:cubicBezTo>
                    <a:pt x="209" y="247"/>
                    <a:pt x="170" y="286"/>
                    <a:pt x="127" y="286"/>
                  </a:cubicBezTo>
                  <a:cubicBezTo>
                    <a:pt x="89" y="286"/>
                    <a:pt x="51" y="249"/>
                    <a:pt x="30" y="198"/>
                  </a:cubicBezTo>
                  <a:cubicBezTo>
                    <a:pt x="29" y="182"/>
                    <a:pt x="18" y="136"/>
                    <a:pt x="19" y="137"/>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5" name="PA-任意多边形 9"/>
            <p:cNvSpPr/>
            <p:nvPr>
              <p:custDataLst>
                <p:tags r:id="rId8"/>
              </p:custDataLst>
            </p:nvPr>
          </p:nvSpPr>
          <p:spPr bwMode="auto">
            <a:xfrm>
              <a:off x="620374" y="3745928"/>
              <a:ext cx="730385" cy="481583"/>
            </a:xfrm>
            <a:custGeom>
              <a:gdLst>
                <a:gd name="T0" fmla="*/ 776 w 493"/>
                <a:gd name="T1" fmla="*/ 403 h 325"/>
                <a:gd name="T2" fmla="*/ 1170 w 493"/>
                <a:gd name="T3" fmla="*/ 318 h 325"/>
                <a:gd name="T4" fmla="*/ 1106 w 493"/>
                <a:gd name="T5" fmla="*/ 218 h 325"/>
                <a:gd name="T6" fmla="*/ 764 w 493"/>
                <a:gd name="T7" fmla="*/ 0 h 325"/>
                <a:gd name="T8" fmla="*/ 719 w 493"/>
                <a:gd name="T9" fmla="*/ 69 h 325"/>
                <a:gd name="T10" fmla="*/ 764 w 493"/>
                <a:gd name="T11" fmla="*/ 78 h 325"/>
                <a:gd name="T12" fmla="*/ 655 w 493"/>
                <a:gd name="T13" fmla="*/ 408 h 325"/>
                <a:gd name="T14" fmla="*/ 641 w 493"/>
                <a:gd name="T15" fmla="*/ 176 h 325"/>
                <a:gd name="T16" fmla="*/ 619 w 493"/>
                <a:gd name="T17" fmla="*/ 185 h 325"/>
                <a:gd name="T18" fmla="*/ 596 w 493"/>
                <a:gd name="T19" fmla="*/ 176 h 325"/>
                <a:gd name="T20" fmla="*/ 579 w 493"/>
                <a:gd name="T21" fmla="*/ 420 h 325"/>
                <a:gd name="T22" fmla="*/ 470 w 493"/>
                <a:gd name="T23" fmla="*/ 81 h 325"/>
                <a:gd name="T24" fmla="*/ 520 w 493"/>
                <a:gd name="T25" fmla="*/ 69 h 325"/>
                <a:gd name="T26" fmla="*/ 477 w 493"/>
                <a:gd name="T27" fmla="*/ 2 h 325"/>
                <a:gd name="T28" fmla="*/ 131 w 493"/>
                <a:gd name="T29" fmla="*/ 218 h 325"/>
                <a:gd name="T30" fmla="*/ 0 w 493"/>
                <a:gd name="T31" fmla="*/ 591 h 325"/>
                <a:gd name="T32" fmla="*/ 0 w 493"/>
                <a:gd name="T33" fmla="*/ 603 h 325"/>
                <a:gd name="T34" fmla="*/ 7 w 493"/>
                <a:gd name="T35" fmla="*/ 610 h 325"/>
                <a:gd name="T36" fmla="*/ 235 w 493"/>
                <a:gd name="T37" fmla="*/ 709 h 325"/>
                <a:gd name="T38" fmla="*/ 249 w 493"/>
                <a:gd name="T39" fmla="*/ 709 h 325"/>
                <a:gd name="T40" fmla="*/ 446 w 493"/>
                <a:gd name="T41" fmla="*/ 771 h 325"/>
                <a:gd name="T42" fmla="*/ 681 w 493"/>
                <a:gd name="T43" fmla="*/ 771 h 325"/>
                <a:gd name="T44" fmla="*/ 776 w 493"/>
                <a:gd name="T45" fmla="*/ 403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2" h="325">
                  <a:moveTo>
                    <a:pt x="327" y="170"/>
                  </a:moveTo>
                  <a:cubicBezTo>
                    <a:pt x="372" y="125"/>
                    <a:pt x="437" y="113"/>
                    <a:pt x="493" y="134"/>
                  </a:cubicBezTo>
                  <a:cubicBezTo>
                    <a:pt x="486" y="120"/>
                    <a:pt x="477" y="105"/>
                    <a:pt x="466" y="92"/>
                  </a:cubicBezTo>
                  <a:cubicBezTo>
                    <a:pt x="439" y="55"/>
                    <a:pt x="397" y="14"/>
                    <a:pt x="322" y="0"/>
                  </a:cubicBezTo>
                  <a:cubicBezTo>
                    <a:pt x="303" y="29"/>
                    <a:pt x="303" y="29"/>
                    <a:pt x="303" y="29"/>
                  </a:cubicBezTo>
                  <a:cubicBezTo>
                    <a:pt x="310" y="30"/>
                    <a:pt x="316" y="32"/>
                    <a:pt x="322" y="33"/>
                  </a:cubicBezTo>
                  <a:cubicBezTo>
                    <a:pt x="276" y="172"/>
                    <a:pt x="276" y="172"/>
                    <a:pt x="276" y="172"/>
                  </a:cubicBezTo>
                  <a:cubicBezTo>
                    <a:pt x="270" y="74"/>
                    <a:pt x="270" y="74"/>
                    <a:pt x="270" y="74"/>
                  </a:cubicBezTo>
                  <a:cubicBezTo>
                    <a:pt x="267" y="77"/>
                    <a:pt x="264" y="78"/>
                    <a:pt x="261" y="78"/>
                  </a:cubicBezTo>
                  <a:cubicBezTo>
                    <a:pt x="258" y="78"/>
                    <a:pt x="255" y="77"/>
                    <a:pt x="251" y="74"/>
                  </a:cubicBezTo>
                  <a:cubicBezTo>
                    <a:pt x="244" y="177"/>
                    <a:pt x="244" y="177"/>
                    <a:pt x="244" y="177"/>
                  </a:cubicBezTo>
                  <a:cubicBezTo>
                    <a:pt x="198" y="34"/>
                    <a:pt x="198" y="34"/>
                    <a:pt x="198" y="34"/>
                  </a:cubicBezTo>
                  <a:cubicBezTo>
                    <a:pt x="205" y="32"/>
                    <a:pt x="212" y="30"/>
                    <a:pt x="219" y="29"/>
                  </a:cubicBezTo>
                  <a:cubicBezTo>
                    <a:pt x="201" y="1"/>
                    <a:pt x="201" y="1"/>
                    <a:pt x="201" y="1"/>
                  </a:cubicBezTo>
                  <a:cubicBezTo>
                    <a:pt x="122" y="14"/>
                    <a:pt x="83" y="55"/>
                    <a:pt x="55" y="92"/>
                  </a:cubicBezTo>
                  <a:cubicBezTo>
                    <a:pt x="15" y="145"/>
                    <a:pt x="0" y="208"/>
                    <a:pt x="0" y="249"/>
                  </a:cubicBezTo>
                  <a:cubicBezTo>
                    <a:pt x="0" y="254"/>
                    <a:pt x="0" y="254"/>
                    <a:pt x="0" y="254"/>
                  </a:cubicBezTo>
                  <a:cubicBezTo>
                    <a:pt x="3" y="257"/>
                    <a:pt x="3" y="257"/>
                    <a:pt x="3" y="257"/>
                  </a:cubicBezTo>
                  <a:cubicBezTo>
                    <a:pt x="30" y="294"/>
                    <a:pt x="75" y="299"/>
                    <a:pt x="99" y="299"/>
                  </a:cubicBezTo>
                  <a:cubicBezTo>
                    <a:pt x="101" y="299"/>
                    <a:pt x="104" y="299"/>
                    <a:pt x="105" y="299"/>
                  </a:cubicBezTo>
                  <a:cubicBezTo>
                    <a:pt x="124" y="314"/>
                    <a:pt x="157" y="321"/>
                    <a:pt x="188" y="325"/>
                  </a:cubicBezTo>
                  <a:cubicBezTo>
                    <a:pt x="287" y="325"/>
                    <a:pt x="287" y="325"/>
                    <a:pt x="287" y="325"/>
                  </a:cubicBezTo>
                  <a:cubicBezTo>
                    <a:pt x="272" y="272"/>
                    <a:pt x="285" y="212"/>
                    <a:pt x="327" y="170"/>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grp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nodeType="afterGroup">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2000"/>
                            </p:stCondLst>
                            <p:childTnLst>
                              <p:par>
                                <p:cTn id="16" presetID="17" presetClass="entr" presetSubtype="1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000"/>
                            </p:stCondLst>
                            <p:childTnLst>
                              <p:par>
                                <p:cTn id="21" presetID="37"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 accel="100000" fill="hold">
                                          <p:stCondLst>
                                            <p:cond delay="999"/>
                                          </p:stCondLst>
                                        </p:cTn>
                                        <p:tgtEl>
                                          <p:spTgt spid="6"/>
                                        </p:tgtEl>
                                        <p:attrNameLst>
                                          <p:attrName>ppt_y</p:attrName>
                                        </p:attrNameLst>
                                      </p:cBhvr>
                                      <p:tavLst>
                                        <p:tav tm="0">
                                          <p:val>
                                            <p:strVal val="#ppt_y-.03"/>
                                          </p:val>
                                        </p:tav>
                                        <p:tav tm="100000">
                                          <p:val>
                                            <p:strVal val="#ppt_y"/>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4000"/>
                            </p:stCondLst>
                            <p:childTnLst>
                              <p:par>
                                <p:cTn id="32" presetID="51"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70" decel="100000"/>
                                        <p:tgtEl>
                                          <p:spTgt spid="11"/>
                                        </p:tgtEl>
                                      </p:cBhvr>
                                    </p:animEffect>
                                    <p:animScale>
                                      <p:cBhvr>
                                        <p:cTn id="35" dur="770" decel="100000"/>
                                        <p:tgtEl>
                                          <p:spTgt spid="11"/>
                                        </p:tgtEl>
                                      </p:cBhvr>
                                      <p:from x="10000" y="10000"/>
                                      <p:to x="200000" y="450000"/>
                                    </p:animScale>
                                    <p:animScale>
                                      <p:cBhvr>
                                        <p:cTn id="36" dur="1230" accel="100000" fill="hold">
                                          <p:stCondLst>
                                            <p:cond delay="770"/>
                                          </p:stCondLst>
                                        </p:cTn>
                                        <p:tgtEl>
                                          <p:spTgt spid="11"/>
                                        </p:tgtEl>
                                      </p:cBhvr>
                                      <p:from x="200000" y="450000"/>
                                      <p:to x="100000" y="100000"/>
                                    </p:animScale>
                                    <p:set>
                                      <p:cBhvr>
                                        <p:cTn id="37" dur="770" fill="hold"/>
                                        <p:tgtEl>
                                          <p:spTgt spid="11"/>
                                        </p:tgtEl>
                                        <p:attrNameLst>
                                          <p:attrName>ppt_x</p:attrName>
                                        </p:attrNameLst>
                                      </p:cBhvr>
                                      <p:to>
                                        <p:strVal val="(0.5)"/>
                                      </p:to>
                                    </p:set>
                                    <p:anim from="(0.5)" to="(#ppt_x)" calcmode="lin" valueType="num">
                                      <p:cBhvr>
                                        <p:cTn id="38" dur="1230" accel="100000" fill="hold">
                                          <p:stCondLst>
                                            <p:cond delay="770"/>
                                          </p:stCondLst>
                                        </p:cTn>
                                        <p:tgtEl>
                                          <p:spTgt spid="11"/>
                                        </p:tgtEl>
                                        <p:attrNameLst>
                                          <p:attrName>ppt_x</p:attrName>
                                        </p:attrNameLst>
                                      </p:cBhvr>
                                    </p:anim>
                                    <p:set>
                                      <p:cBhvr>
                                        <p:cTn id="39" dur="770" fill="hold"/>
                                        <p:tgtEl>
                                          <p:spTgt spid="11"/>
                                        </p:tgtEl>
                                        <p:attrNameLst>
                                          <p:attrName>ppt_y</p:attrName>
                                        </p:attrNameLst>
                                      </p:cBhvr>
                                      <p:to>
                                        <p:strVal val="(#ppt_y+0.4)"/>
                                      </p:to>
                                    </p:set>
                                    <p:anim from="(#ppt_y+0.4)" to="(#ppt_y)" calcmode="lin" valueType="num">
                                      <p:cBhvr>
                                        <p:cTn id="40"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256" y="1188736"/>
            <a:ext cx="3793126" cy="2922573"/>
          </a:xfrm>
          <a:prstGeom prst="rect">
            <a:avLst/>
          </a:prstGeom>
        </p:spPr>
      </p:pic>
      <p:sp>
        <p:nvSpPr>
          <p:cNvPr id="8" name="PA-椭圆 28"/>
          <p:cNvSpPr/>
          <p:nvPr>
            <p:custDataLst>
              <p:tags r:id="rId3"/>
            </p:custDataLst>
          </p:nvPr>
        </p:nvSpPr>
        <p:spPr>
          <a:xfrm>
            <a:off x="810895" y="1598930"/>
            <a:ext cx="902970" cy="902970"/>
          </a:xfrm>
          <a:prstGeom prst="ellipse">
            <a:avLst/>
          </a:prstGeom>
          <a:solidFill>
            <a:srgbClr val="113CC2"/>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lstStyle/>
          <a:p>
            <a:pPr algn="ctr"/>
            <a:endParaRPr lang="zh-CN" altLang="en-US" kern="0">
              <a:solidFill>
                <a:prstClr val="white"/>
              </a:solidFill>
              <a:cs typeface="+mn-ea"/>
              <a:sym typeface="+mn-lt"/>
            </a:endParaRPr>
          </a:p>
        </p:txBody>
      </p:sp>
      <p:sp>
        <p:nvSpPr>
          <p:cNvPr id="10" name="PA-流程图: 终止 12"/>
          <p:cNvSpPr/>
          <p:nvPr>
            <p:custDataLst>
              <p:tags r:id="rId4"/>
            </p:custDataLst>
          </p:nvPr>
        </p:nvSpPr>
        <p:spPr>
          <a:xfrm>
            <a:off x="1262380" y="1748155"/>
            <a:ext cx="2313941" cy="612775"/>
          </a:xfrm>
          <a:prstGeom prst="roundRect">
            <a:avLst/>
          </a:prstGeom>
          <a:solidFill>
            <a:srgbClr val="113CC2"/>
          </a:solidFill>
          <a:ln w="12700" cap="flat" cmpd="sng" algn="ctr">
            <a:noFill/>
            <a:prstDash val="solid"/>
            <a:miter lim="800000"/>
          </a:ln>
          <a:effectLst/>
        </p:spPr>
        <p:txBody>
          <a:bodyPr rtlCol="0" anchor="ctr"/>
          <a:lstStyle/>
          <a:p>
            <a:pPr algn="ctr"/>
            <a:endParaRPr lang="zh-CN" altLang="en-US" kern="0">
              <a:solidFill>
                <a:prstClr val="white"/>
              </a:solidFill>
              <a:cs typeface="+mn-ea"/>
              <a:sym typeface="+mn-lt"/>
            </a:endParaRPr>
          </a:p>
        </p:txBody>
      </p:sp>
      <p:sp>
        <p:nvSpPr>
          <p:cNvPr id="12" name="PA-矩形 27"/>
          <p:cNvSpPr/>
          <p:nvPr>
            <p:custDataLst>
              <p:tags r:id="rId5"/>
            </p:custDataLst>
          </p:nvPr>
        </p:nvSpPr>
        <p:spPr>
          <a:xfrm>
            <a:off x="1573531" y="1779270"/>
            <a:ext cx="2002790" cy="528955"/>
          </a:xfrm>
          <a:prstGeom prst="rect">
            <a:avLst/>
          </a:prstGeom>
          <a:noFill/>
          <a:ln w="12700" cap="flat" cmpd="sng" algn="ctr">
            <a:noFill/>
            <a:prstDash val="solid"/>
            <a:miter lim="800000"/>
          </a:ln>
          <a:effectLst/>
        </p:spPr>
        <p:txBody>
          <a:bodyPr rtlCol="0" anchor="ctr"/>
          <a:lstStyle/>
          <a:p>
            <a:pPr algn="dist"/>
            <a:r>
              <a:rPr lang="zh-CN" altLang="en-US" sz="2000" b="1" kern="0" smtClean="0">
                <a:solidFill>
                  <a:prstClr val="white"/>
                </a:solidFill>
                <a:sym typeface="+mn-lt"/>
              </a:rPr>
              <a:t>进入新发展阶段</a:t>
            </a:r>
            <a:endParaRPr sz="2000" b="1" kern="0">
              <a:solidFill>
                <a:prstClr val="white"/>
              </a:solidFill>
              <a:sym typeface="+mn-lt"/>
            </a:endParaRPr>
          </a:p>
        </p:txBody>
      </p:sp>
      <p:sp>
        <p:nvSpPr>
          <p:cNvPr id="14" name="PA-02262"/>
          <p:cNvSpPr/>
          <p:nvPr>
            <p:custDataLst>
              <p:tags r:id="rId6"/>
            </p:custDataLst>
          </p:nvPr>
        </p:nvSpPr>
        <p:spPr>
          <a:xfrm>
            <a:off x="1582420" y="2308225"/>
            <a:ext cx="6332548" cy="880241"/>
          </a:xfrm>
          <a:prstGeom prst="rect">
            <a:avLst/>
          </a:prstGeom>
        </p:spPr>
        <p:txBody>
          <a:bodyPr wrap="square">
            <a:spAutoFit/>
          </a:bodyPr>
          <a:lstStyle/>
          <a:p>
            <a:pPr algn="just" defTabSz="1218565" fontAlgn="base">
              <a:lnSpc>
                <a:spcPct val="160000"/>
              </a:lnSpc>
              <a:spcBef>
                <a:spcPct val="0"/>
              </a:spcBef>
              <a:spcAft>
                <a:spcPct val="0"/>
              </a:spcAft>
              <a:buClr>
                <a:srgbClr val="C00000"/>
              </a:buClr>
              <a:defRPr/>
            </a:pPr>
            <a:r>
              <a:rPr lang="zh-CN" altLang="en-US" sz="1600" kern="100">
                <a:solidFill>
                  <a:schemeClr val="tx1">
                    <a:lumMod val="85000"/>
                    <a:lumOff val="15000"/>
                  </a:schemeClr>
                </a:solidFill>
                <a:cs typeface="+mn-ea"/>
                <a:sym typeface="+mn-lt"/>
              </a:rPr>
              <a:t>就是我们党统筹当今世界百年未有之大变局和中华民族伟大复兴战略全局“两个大局”，对当前我国所处历史方位作出的重大判断。</a:t>
            </a:r>
            <a:endParaRPr lang="zh-CN" altLang="en-US" sz="1600" kern="100">
              <a:solidFill>
                <a:schemeClr val="tx1">
                  <a:lumMod val="85000"/>
                  <a:lumOff val="15000"/>
                </a:schemeClr>
              </a:solidFill>
              <a:cs typeface="+mn-ea"/>
              <a:sym typeface="+mn-lt"/>
            </a:endParaRPr>
          </a:p>
        </p:txBody>
      </p:sp>
      <p:pic>
        <p:nvPicPr>
          <p:cNvPr id="15" name="图片 14" descr="图片4"/>
          <p:cNvPicPr>
            <a:picLocks noChangeAspect="1"/>
          </p:cNvPicPr>
          <p:nvPr/>
        </p:nvPicPr>
        <p:blipFill>
          <a:blip r:embed="rId7"/>
          <a:stretch>
            <a:fillRect/>
          </a:stretch>
        </p:blipFill>
        <p:spPr>
          <a:xfrm>
            <a:off x="857250" y="1669415"/>
            <a:ext cx="789940" cy="789940"/>
          </a:xfrm>
          <a:prstGeom prst="rect">
            <a:avLst/>
          </a:prstGeom>
        </p:spPr>
      </p:pic>
      <p:sp>
        <p:nvSpPr>
          <p:cNvPr id="33" name="PA-椭圆 28"/>
          <p:cNvSpPr/>
          <p:nvPr>
            <p:custDataLst>
              <p:tags r:id="rId8"/>
            </p:custDataLst>
          </p:nvPr>
        </p:nvSpPr>
        <p:spPr>
          <a:xfrm>
            <a:off x="810895" y="3095109"/>
            <a:ext cx="902970" cy="902970"/>
          </a:xfrm>
          <a:prstGeom prst="ellipse">
            <a:avLst/>
          </a:prstGeom>
          <a:solidFill>
            <a:srgbClr val="113CC2"/>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lstStyle/>
          <a:p>
            <a:pPr algn="ctr"/>
            <a:endParaRPr lang="zh-CN" altLang="en-US" kern="0">
              <a:solidFill>
                <a:prstClr val="white"/>
              </a:solidFill>
              <a:cs typeface="+mn-ea"/>
              <a:sym typeface="+mn-lt"/>
            </a:endParaRPr>
          </a:p>
        </p:txBody>
      </p:sp>
      <p:sp>
        <p:nvSpPr>
          <p:cNvPr id="34" name="PA-流程图: 终止 12"/>
          <p:cNvSpPr/>
          <p:nvPr>
            <p:custDataLst>
              <p:tags r:id="rId9"/>
            </p:custDataLst>
          </p:nvPr>
        </p:nvSpPr>
        <p:spPr>
          <a:xfrm>
            <a:off x="1262380" y="3250049"/>
            <a:ext cx="2313941" cy="612775"/>
          </a:xfrm>
          <a:prstGeom prst="roundRect">
            <a:avLst/>
          </a:prstGeom>
          <a:solidFill>
            <a:srgbClr val="113CC2"/>
          </a:solidFill>
          <a:ln w="12700" cap="flat" cmpd="sng" algn="ctr">
            <a:noFill/>
            <a:prstDash val="solid"/>
            <a:miter lim="800000"/>
          </a:ln>
          <a:effectLst/>
        </p:spPr>
        <p:txBody>
          <a:bodyPr rtlCol="0" anchor="ctr"/>
          <a:lstStyle/>
          <a:p>
            <a:pPr algn="ctr"/>
            <a:endParaRPr lang="zh-CN" altLang="en-US" kern="0">
              <a:solidFill>
                <a:prstClr val="white"/>
              </a:solidFill>
              <a:cs typeface="+mn-ea"/>
              <a:sym typeface="+mn-lt"/>
            </a:endParaRPr>
          </a:p>
        </p:txBody>
      </p:sp>
      <p:sp>
        <p:nvSpPr>
          <p:cNvPr id="35" name="PA-矩形 27"/>
          <p:cNvSpPr/>
          <p:nvPr>
            <p:custDataLst>
              <p:tags r:id="rId10"/>
            </p:custDataLst>
          </p:nvPr>
        </p:nvSpPr>
        <p:spPr>
          <a:xfrm>
            <a:off x="1573530" y="3275330"/>
            <a:ext cx="2002790" cy="528955"/>
          </a:xfrm>
          <a:prstGeom prst="rect">
            <a:avLst/>
          </a:prstGeom>
          <a:noFill/>
          <a:ln w="12700" cap="flat" cmpd="sng" algn="ctr">
            <a:noFill/>
            <a:prstDash val="solid"/>
            <a:miter lim="800000"/>
          </a:ln>
          <a:effectLst/>
        </p:spPr>
        <p:txBody>
          <a:bodyPr rtlCol="0" anchor="ctr"/>
          <a:lstStyle/>
          <a:p>
            <a:pPr algn="dist"/>
            <a:r>
              <a:rPr lang="zh-CN" altLang="en-US" sz="2000" b="1" kern="0" smtClean="0">
                <a:solidFill>
                  <a:prstClr val="white"/>
                </a:solidFill>
                <a:sym typeface="+mn-lt"/>
              </a:rPr>
              <a:t>新发展理念</a:t>
            </a:r>
            <a:endParaRPr lang="zh-CN" altLang="en-US" sz="2000" b="1" kern="0" smtClean="0">
              <a:solidFill>
                <a:prstClr val="white"/>
              </a:solidFill>
              <a:sym typeface="+mn-lt"/>
            </a:endParaRPr>
          </a:p>
        </p:txBody>
      </p:sp>
      <p:sp>
        <p:nvSpPr>
          <p:cNvPr id="36" name="PA-02262"/>
          <p:cNvSpPr/>
          <p:nvPr>
            <p:custDataLst>
              <p:tags r:id="rId11"/>
            </p:custDataLst>
          </p:nvPr>
        </p:nvSpPr>
        <p:spPr>
          <a:xfrm>
            <a:off x="1582420" y="3815199"/>
            <a:ext cx="9471660" cy="880241"/>
          </a:xfrm>
          <a:prstGeom prst="rect">
            <a:avLst/>
          </a:prstGeom>
        </p:spPr>
        <p:txBody>
          <a:bodyPr wrap="square">
            <a:spAutoFit/>
          </a:bodyPr>
          <a:lstStyle/>
          <a:p>
            <a:pPr algn="just" defTabSz="1218565" fontAlgn="base">
              <a:lnSpc>
                <a:spcPct val="160000"/>
              </a:lnSpc>
              <a:spcBef>
                <a:spcPct val="0"/>
              </a:spcBef>
              <a:spcAft>
                <a:spcPct val="0"/>
              </a:spcAft>
              <a:buClr>
                <a:srgbClr val="C00000"/>
              </a:buClr>
              <a:defRPr/>
            </a:pPr>
            <a:r>
              <a:rPr lang="zh-CN" altLang="en-US" sz="1600" kern="100">
                <a:solidFill>
                  <a:schemeClr val="tx1">
                    <a:lumMod val="85000"/>
                    <a:lumOff val="15000"/>
                  </a:schemeClr>
                </a:solidFill>
                <a:cs typeface="+mn-ea"/>
                <a:sym typeface="+mn-lt"/>
              </a:rPr>
              <a:t>是在深刻分析国内外发展大势的基础上形成的，集中反映了我们党对经济社会发展规律认识的深化，随着我国社会主要矛盾发生历史性变化，必须贯彻新发展理念，引领和解决我国发展中的突出矛盾和问题。</a:t>
            </a:r>
            <a:endParaRPr lang="zh-CN" altLang="en-US" sz="1600" kern="100">
              <a:solidFill>
                <a:schemeClr val="tx1">
                  <a:lumMod val="85000"/>
                  <a:lumOff val="15000"/>
                </a:schemeClr>
              </a:solidFill>
              <a:cs typeface="+mn-ea"/>
              <a:sym typeface="+mn-lt"/>
            </a:endParaRPr>
          </a:p>
        </p:txBody>
      </p:sp>
      <p:pic>
        <p:nvPicPr>
          <p:cNvPr id="37" name="图片 36" descr="图片4"/>
          <p:cNvPicPr>
            <a:picLocks noChangeAspect="1"/>
          </p:cNvPicPr>
          <p:nvPr/>
        </p:nvPicPr>
        <p:blipFill>
          <a:blip r:embed="rId7"/>
          <a:stretch>
            <a:fillRect/>
          </a:stretch>
        </p:blipFill>
        <p:spPr>
          <a:xfrm>
            <a:off x="857250" y="3165594"/>
            <a:ext cx="789940" cy="789940"/>
          </a:xfrm>
          <a:prstGeom prst="rect">
            <a:avLst/>
          </a:prstGeom>
        </p:spPr>
      </p:pic>
      <p:sp>
        <p:nvSpPr>
          <p:cNvPr id="39" name="PA-椭圆 28"/>
          <p:cNvSpPr/>
          <p:nvPr>
            <p:custDataLst>
              <p:tags r:id="rId12"/>
            </p:custDataLst>
          </p:nvPr>
        </p:nvSpPr>
        <p:spPr>
          <a:xfrm>
            <a:off x="810895" y="4591786"/>
            <a:ext cx="902970" cy="902970"/>
          </a:xfrm>
          <a:prstGeom prst="ellipse">
            <a:avLst/>
          </a:prstGeom>
          <a:solidFill>
            <a:srgbClr val="113CC2"/>
          </a:solidFill>
          <a:ln w="12700" cap="flat" cmpd="sng" algn="ctr">
            <a:solidFill>
              <a:schemeClr val="bg1"/>
            </a:solidFill>
            <a:prstDash val="solid"/>
            <a:miter lim="800000"/>
          </a:ln>
          <a:effectLst>
            <a:outerShdw blurRad="63500" algn="ctr" rotWithShape="0">
              <a:prstClr val="black">
                <a:alpha val="40000"/>
              </a:prstClr>
            </a:outerShdw>
          </a:effectLst>
        </p:spPr>
        <p:txBody>
          <a:bodyPr rtlCol="0" anchor="ctr"/>
          <a:lstStyle/>
          <a:p>
            <a:pPr algn="ctr"/>
            <a:endParaRPr lang="zh-CN" altLang="en-US" kern="0">
              <a:solidFill>
                <a:prstClr val="white"/>
              </a:solidFill>
              <a:cs typeface="+mn-ea"/>
              <a:sym typeface="+mn-lt"/>
            </a:endParaRPr>
          </a:p>
        </p:txBody>
      </p:sp>
      <p:sp>
        <p:nvSpPr>
          <p:cNvPr id="40" name="PA-流程图: 终止 12"/>
          <p:cNvSpPr/>
          <p:nvPr>
            <p:custDataLst>
              <p:tags r:id="rId13"/>
            </p:custDataLst>
          </p:nvPr>
        </p:nvSpPr>
        <p:spPr>
          <a:xfrm>
            <a:off x="1262380" y="4741011"/>
            <a:ext cx="2313941" cy="612775"/>
          </a:xfrm>
          <a:prstGeom prst="roundRect">
            <a:avLst/>
          </a:prstGeom>
          <a:solidFill>
            <a:srgbClr val="113CC2"/>
          </a:solidFill>
          <a:ln w="12700" cap="flat" cmpd="sng" algn="ctr">
            <a:noFill/>
            <a:prstDash val="solid"/>
            <a:miter lim="800000"/>
          </a:ln>
          <a:effectLst/>
        </p:spPr>
        <p:txBody>
          <a:bodyPr rtlCol="0" anchor="ctr"/>
          <a:lstStyle/>
          <a:p>
            <a:pPr algn="ctr"/>
            <a:endParaRPr lang="zh-CN" altLang="en-US" kern="0">
              <a:solidFill>
                <a:prstClr val="white"/>
              </a:solidFill>
              <a:cs typeface="+mn-ea"/>
              <a:sym typeface="+mn-lt"/>
            </a:endParaRPr>
          </a:p>
        </p:txBody>
      </p:sp>
      <p:sp>
        <p:nvSpPr>
          <p:cNvPr id="41" name="PA-矩形 27"/>
          <p:cNvSpPr/>
          <p:nvPr>
            <p:custDataLst>
              <p:tags r:id="rId14"/>
            </p:custDataLst>
          </p:nvPr>
        </p:nvSpPr>
        <p:spPr>
          <a:xfrm>
            <a:off x="1573530" y="4772025"/>
            <a:ext cx="2002790" cy="528955"/>
          </a:xfrm>
          <a:prstGeom prst="rect">
            <a:avLst/>
          </a:prstGeom>
          <a:noFill/>
          <a:ln w="12700" cap="flat" cmpd="sng" algn="ctr">
            <a:noFill/>
            <a:prstDash val="solid"/>
            <a:miter lim="800000"/>
          </a:ln>
          <a:effectLst/>
        </p:spPr>
        <p:txBody>
          <a:bodyPr rtlCol="0" anchor="ctr"/>
          <a:lstStyle/>
          <a:p>
            <a:pPr algn="dist"/>
            <a:r>
              <a:rPr lang="zh-CN" altLang="en-US" sz="2000" b="1" kern="0" smtClean="0">
                <a:solidFill>
                  <a:prstClr val="white"/>
                </a:solidFill>
                <a:sym typeface="+mn-lt"/>
              </a:rPr>
              <a:t>构建新发展格局</a:t>
            </a:r>
            <a:endParaRPr lang="zh-CN" altLang="en-US" sz="2000" b="1" kern="0" smtClean="0">
              <a:solidFill>
                <a:prstClr val="white"/>
              </a:solidFill>
              <a:sym typeface="+mn-lt"/>
            </a:endParaRPr>
          </a:p>
        </p:txBody>
      </p:sp>
      <p:sp>
        <p:nvSpPr>
          <p:cNvPr id="42" name="PA-02262"/>
          <p:cNvSpPr/>
          <p:nvPr>
            <p:custDataLst>
              <p:tags r:id="rId15"/>
            </p:custDataLst>
          </p:nvPr>
        </p:nvSpPr>
        <p:spPr>
          <a:xfrm>
            <a:off x="1582420" y="5302351"/>
            <a:ext cx="9471660" cy="880241"/>
          </a:xfrm>
          <a:prstGeom prst="rect">
            <a:avLst/>
          </a:prstGeom>
        </p:spPr>
        <p:txBody>
          <a:bodyPr wrap="square">
            <a:spAutoFit/>
          </a:bodyPr>
          <a:lstStyle/>
          <a:p>
            <a:pPr algn="just" defTabSz="1218565" fontAlgn="base">
              <a:lnSpc>
                <a:spcPct val="160000"/>
              </a:lnSpc>
              <a:spcBef>
                <a:spcPct val="0"/>
              </a:spcBef>
              <a:spcAft>
                <a:spcPct val="0"/>
              </a:spcAft>
              <a:buClr>
                <a:srgbClr val="C00000"/>
              </a:buClr>
              <a:defRPr/>
            </a:pPr>
            <a:r>
              <a:rPr lang="zh-CN" altLang="en-US" sz="1600" kern="100">
                <a:solidFill>
                  <a:schemeClr val="tx1">
                    <a:lumMod val="85000"/>
                    <a:lumOff val="15000"/>
                  </a:schemeClr>
                </a:solidFill>
                <a:cs typeface="+mn-ea"/>
                <a:sym typeface="+mn-lt"/>
              </a:rPr>
              <a:t>是应对当前我国发展环境和条件变化主动作出的重大战略抉择，通过构建新发展格局，加快推动一系列重大战略贯彻实施。这是因时而动、顺势而为，是符合我国社会发展内在规律的逻辑必然。</a:t>
            </a:r>
            <a:endParaRPr lang="zh-CN" altLang="en-US" sz="1600" kern="100">
              <a:solidFill>
                <a:schemeClr val="tx1">
                  <a:lumMod val="85000"/>
                  <a:lumOff val="15000"/>
                </a:schemeClr>
              </a:solidFill>
              <a:cs typeface="+mn-ea"/>
              <a:sym typeface="+mn-lt"/>
            </a:endParaRPr>
          </a:p>
        </p:txBody>
      </p:sp>
      <p:pic>
        <p:nvPicPr>
          <p:cNvPr id="43" name="图片 42" descr="图片4"/>
          <p:cNvPicPr>
            <a:picLocks noChangeAspect="1"/>
          </p:cNvPicPr>
          <p:nvPr/>
        </p:nvPicPr>
        <p:blipFill>
          <a:blip r:embed="rId7"/>
          <a:stretch>
            <a:fillRect/>
          </a:stretch>
        </p:blipFill>
        <p:spPr>
          <a:xfrm>
            <a:off x="857250" y="4662271"/>
            <a:ext cx="789940" cy="789940"/>
          </a:xfrm>
          <a:prstGeom prst="rect">
            <a:avLst/>
          </a:prstGeom>
        </p:spPr>
      </p:pic>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000"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up)">
                                      <p:cBhvr>
                                        <p:cTn id="8" dur="1000"/>
                                        <p:tgtEl>
                                          <p:spTgt spid="8"/>
                                        </p:tgtEl>
                                      </p:cBhvr>
                                    </p:animEffect>
                                  </p:childTnLst>
                                </p:cTn>
                              </p:par>
                              <p:par>
                                <p:cTn id="9" presetID="12" presetClass="entr" presetSubtype="4" fill="hold" nodeType="withEffect">
                                  <p:stCondLst>
                                    <p:cond delay="0"/>
                                  </p:stCondLst>
                                  <p:childTnLst>
                                    <p:set>
                                      <p:cBhvr>
                                        <p:cTn id="10" dur="1000" fill="hold">
                                          <p:stCondLst>
                                            <p:cond delay="0"/>
                                          </p:stCondLst>
                                        </p:cTn>
                                        <p:tgtEl>
                                          <p:spTgt spid="15"/>
                                        </p:tgtEl>
                                        <p:attrNameLst>
                                          <p:attrName>style.visibility</p:attrName>
                                        </p:attrNameLst>
                                      </p:cBhvr>
                                      <p:to>
                                        <p:strVal val="visible"/>
                                      </p:to>
                                    </p:set>
                                    <p:anim calcmode="lin" valueType="num">
                                      <p:cBhvr additive="base">
                                        <p:cTn id="11" dur="1000"/>
                                        <p:tgtEl>
                                          <p:spTgt spid="15"/>
                                        </p:tgtEl>
                                        <p:attrNameLst>
                                          <p:attrName>ppt_y</p:attrName>
                                        </p:attrNameLst>
                                      </p:cBhvr>
                                      <p:tavLst>
                                        <p:tav tm="0">
                                          <p:val>
                                            <p:strVal val="#ppt_y+#ppt_h*1.125000"/>
                                          </p:val>
                                        </p:tav>
                                        <p:tav tm="100000">
                                          <p:val>
                                            <p:strVal val="#ppt_y"/>
                                          </p:val>
                                        </p:tav>
                                      </p:tavLst>
                                    </p:anim>
                                    <p:animEffect transition="in" filter="wipe(up)">
                                      <p:cBhvr>
                                        <p:cTn id="12" dur="1000"/>
                                        <p:tgtEl>
                                          <p:spTgt spid="1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par>
                                <p:cTn id="18" presetID="22" presetClass="entr" presetSubtype="8" fill="hold" grpId="0" nodeType="withEffect">
                                  <p:stCondLst>
                                    <p:cond delay="0"/>
                                  </p:stCondLst>
                                  <p:childTnLst>
                                    <p:set>
                                      <p:cBhvr>
                                        <p:cTn id="19" dur="1000"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par>
                                <p:cTn id="21" presetID="53" presetClass="entr" presetSubtype="16" fill="hold" nodeType="withEffect">
                                  <p:stCondLst>
                                    <p:cond delay="0"/>
                                  </p:stCondLst>
                                  <p:childTnLst>
                                    <p:set>
                                      <p:cBhvr>
                                        <p:cTn id="22" dur="1000"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000"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Effect transition="in" filter="fade">
                                      <p:cBhvr>
                                        <p:cTn id="32" dur="1000"/>
                                        <p:tgtEl>
                                          <p:spTgt spid="14"/>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000" fill="hold">
                                          <p:stCondLst>
                                            <p:cond delay="0"/>
                                          </p:stCondLst>
                                        </p:cTn>
                                        <p:tgtEl>
                                          <p:spTgt spid="33"/>
                                        </p:tgtEl>
                                        <p:attrNameLst>
                                          <p:attrName>style.visibility</p:attrName>
                                        </p:attrNameLst>
                                      </p:cBhvr>
                                      <p:to>
                                        <p:strVal val="visible"/>
                                      </p:to>
                                    </p:set>
                                    <p:anim calcmode="lin" valueType="num">
                                      <p:cBhvr additive="base">
                                        <p:cTn id="37" dur="1000"/>
                                        <p:tgtEl>
                                          <p:spTgt spid="33"/>
                                        </p:tgtEl>
                                        <p:attrNameLst>
                                          <p:attrName>ppt_y</p:attrName>
                                        </p:attrNameLst>
                                      </p:cBhvr>
                                      <p:tavLst>
                                        <p:tav tm="0">
                                          <p:val>
                                            <p:strVal val="#ppt_y+#ppt_h*1.125000"/>
                                          </p:val>
                                        </p:tav>
                                        <p:tav tm="100000">
                                          <p:val>
                                            <p:strVal val="#ppt_y"/>
                                          </p:val>
                                        </p:tav>
                                      </p:tavLst>
                                    </p:anim>
                                    <p:animEffect transition="in" filter="wipe(up)">
                                      <p:cBhvr>
                                        <p:cTn id="38" dur="1000"/>
                                        <p:tgtEl>
                                          <p:spTgt spid="33"/>
                                        </p:tgtEl>
                                      </p:cBhvr>
                                    </p:animEffect>
                                  </p:childTnLst>
                                </p:cTn>
                              </p:par>
                              <p:par>
                                <p:cTn id="39" presetID="12" presetClass="entr" presetSubtype="4" fill="hold" nodeType="withEffect">
                                  <p:stCondLst>
                                    <p:cond delay="0"/>
                                  </p:stCondLst>
                                  <p:childTnLst>
                                    <p:set>
                                      <p:cBhvr>
                                        <p:cTn id="40" dur="1000" fill="hold">
                                          <p:stCondLst>
                                            <p:cond delay="0"/>
                                          </p:stCondLst>
                                        </p:cTn>
                                        <p:tgtEl>
                                          <p:spTgt spid="37"/>
                                        </p:tgtEl>
                                        <p:attrNameLst>
                                          <p:attrName>style.visibility</p:attrName>
                                        </p:attrNameLst>
                                      </p:cBhvr>
                                      <p:to>
                                        <p:strVal val="visible"/>
                                      </p:to>
                                    </p:set>
                                    <p:anim calcmode="lin" valueType="num">
                                      <p:cBhvr additive="base">
                                        <p:cTn id="41" dur="1000"/>
                                        <p:tgtEl>
                                          <p:spTgt spid="37"/>
                                        </p:tgtEl>
                                        <p:attrNameLst>
                                          <p:attrName>ppt_y</p:attrName>
                                        </p:attrNameLst>
                                      </p:cBhvr>
                                      <p:tavLst>
                                        <p:tav tm="0">
                                          <p:val>
                                            <p:strVal val="#ppt_y+#ppt_h*1.125000"/>
                                          </p:val>
                                        </p:tav>
                                        <p:tav tm="100000">
                                          <p:val>
                                            <p:strVal val="#ppt_y"/>
                                          </p:val>
                                        </p:tav>
                                      </p:tavLst>
                                    </p:anim>
                                    <p:animEffect transition="in" filter="wipe(up)">
                                      <p:cBhvr>
                                        <p:cTn id="42" dur="1000"/>
                                        <p:tgtEl>
                                          <p:spTgt spid="37"/>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000" fill="hold">
                                          <p:stCondLst>
                                            <p:cond delay="0"/>
                                          </p:stCondLst>
                                        </p:cTn>
                                        <p:tgtEl>
                                          <p:spTgt spid="34"/>
                                        </p:tgtEl>
                                        <p:attrNameLst>
                                          <p:attrName>style.visibility</p:attrName>
                                        </p:attrNameLst>
                                      </p:cBhvr>
                                      <p:to>
                                        <p:strVal val="visible"/>
                                      </p:to>
                                    </p:set>
                                    <p:animEffect transition="in" filter="wipe(left)">
                                      <p:cBhvr>
                                        <p:cTn id="47" dur="1000"/>
                                        <p:tgtEl>
                                          <p:spTgt spid="34"/>
                                        </p:tgtEl>
                                      </p:cBhvr>
                                    </p:animEffect>
                                  </p:childTnLst>
                                </p:cTn>
                              </p:par>
                              <p:par>
                                <p:cTn id="48" presetID="22" presetClass="entr" presetSubtype="8" fill="hold" grpId="0" nodeType="withEffect">
                                  <p:stCondLst>
                                    <p:cond delay="0"/>
                                  </p:stCondLst>
                                  <p:childTnLst>
                                    <p:set>
                                      <p:cBhvr>
                                        <p:cTn id="49" dur="1000" fill="hold">
                                          <p:stCondLst>
                                            <p:cond delay="0"/>
                                          </p:stCondLst>
                                        </p:cTn>
                                        <p:tgtEl>
                                          <p:spTgt spid="35"/>
                                        </p:tgtEl>
                                        <p:attrNameLst>
                                          <p:attrName>style.visibility</p:attrName>
                                        </p:attrNameLst>
                                      </p:cBhvr>
                                      <p:to>
                                        <p:strVal val="visible"/>
                                      </p:to>
                                    </p:set>
                                    <p:animEffect transition="in" filter="wipe(left)">
                                      <p:cBhvr>
                                        <p:cTn id="50" dur="1000"/>
                                        <p:tgtEl>
                                          <p:spTgt spid="35"/>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000"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fltVal val="0"/>
                                          </p:val>
                                        </p:tav>
                                        <p:tav tm="100000">
                                          <p:val>
                                            <p:strVal val="#ppt_w"/>
                                          </p:val>
                                        </p:tav>
                                      </p:tavLst>
                                    </p:anim>
                                    <p:anim calcmode="lin" valueType="num">
                                      <p:cBhvr>
                                        <p:cTn id="56" dur="1000" fill="hold"/>
                                        <p:tgtEl>
                                          <p:spTgt spid="36"/>
                                        </p:tgtEl>
                                        <p:attrNameLst>
                                          <p:attrName>ppt_h</p:attrName>
                                        </p:attrNameLst>
                                      </p:cBhvr>
                                      <p:tavLst>
                                        <p:tav tm="0">
                                          <p:val>
                                            <p:fltVal val="0"/>
                                          </p:val>
                                        </p:tav>
                                        <p:tav tm="100000">
                                          <p:val>
                                            <p:strVal val="#ppt_h"/>
                                          </p:val>
                                        </p:tav>
                                      </p:tavLst>
                                    </p:anim>
                                    <p:animEffect transition="in" filter="fade">
                                      <p:cBhvr>
                                        <p:cTn id="57" dur="1000"/>
                                        <p:tgtEl>
                                          <p:spTgt spid="36"/>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000" fill="hold">
                                          <p:stCondLst>
                                            <p:cond delay="0"/>
                                          </p:stCondLst>
                                        </p:cTn>
                                        <p:tgtEl>
                                          <p:spTgt spid="39"/>
                                        </p:tgtEl>
                                        <p:attrNameLst>
                                          <p:attrName>style.visibility</p:attrName>
                                        </p:attrNameLst>
                                      </p:cBhvr>
                                      <p:to>
                                        <p:strVal val="visible"/>
                                      </p:to>
                                    </p:set>
                                    <p:anim calcmode="lin" valueType="num">
                                      <p:cBhvr additive="base">
                                        <p:cTn id="62" dur="1000"/>
                                        <p:tgtEl>
                                          <p:spTgt spid="39"/>
                                        </p:tgtEl>
                                        <p:attrNameLst>
                                          <p:attrName>ppt_y</p:attrName>
                                        </p:attrNameLst>
                                      </p:cBhvr>
                                      <p:tavLst>
                                        <p:tav tm="0">
                                          <p:val>
                                            <p:strVal val="#ppt_y+#ppt_h*1.125000"/>
                                          </p:val>
                                        </p:tav>
                                        <p:tav tm="100000">
                                          <p:val>
                                            <p:strVal val="#ppt_y"/>
                                          </p:val>
                                        </p:tav>
                                      </p:tavLst>
                                    </p:anim>
                                    <p:animEffect transition="in" filter="wipe(up)">
                                      <p:cBhvr>
                                        <p:cTn id="63" dur="1000"/>
                                        <p:tgtEl>
                                          <p:spTgt spid="39"/>
                                        </p:tgtEl>
                                      </p:cBhvr>
                                    </p:animEffect>
                                  </p:childTnLst>
                                </p:cTn>
                              </p:par>
                              <p:par>
                                <p:cTn id="64" presetID="12" presetClass="entr" presetSubtype="4" fill="hold" nodeType="withEffect">
                                  <p:stCondLst>
                                    <p:cond delay="0"/>
                                  </p:stCondLst>
                                  <p:childTnLst>
                                    <p:set>
                                      <p:cBhvr>
                                        <p:cTn id="65" dur="1000" fill="hold">
                                          <p:stCondLst>
                                            <p:cond delay="0"/>
                                          </p:stCondLst>
                                        </p:cTn>
                                        <p:tgtEl>
                                          <p:spTgt spid="43"/>
                                        </p:tgtEl>
                                        <p:attrNameLst>
                                          <p:attrName>style.visibility</p:attrName>
                                        </p:attrNameLst>
                                      </p:cBhvr>
                                      <p:to>
                                        <p:strVal val="visible"/>
                                      </p:to>
                                    </p:set>
                                    <p:anim calcmode="lin" valueType="num">
                                      <p:cBhvr additive="base">
                                        <p:cTn id="66" dur="1000"/>
                                        <p:tgtEl>
                                          <p:spTgt spid="43"/>
                                        </p:tgtEl>
                                        <p:attrNameLst>
                                          <p:attrName>ppt_y</p:attrName>
                                        </p:attrNameLst>
                                      </p:cBhvr>
                                      <p:tavLst>
                                        <p:tav tm="0">
                                          <p:val>
                                            <p:strVal val="#ppt_y+#ppt_h*1.125000"/>
                                          </p:val>
                                        </p:tav>
                                        <p:tav tm="100000">
                                          <p:val>
                                            <p:strVal val="#ppt_y"/>
                                          </p:val>
                                        </p:tav>
                                      </p:tavLst>
                                    </p:anim>
                                    <p:animEffect transition="in" filter="wipe(up)">
                                      <p:cBhvr>
                                        <p:cTn id="67" dur="1000"/>
                                        <p:tgtEl>
                                          <p:spTgt spid="43"/>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000" fill="hold">
                                          <p:stCondLst>
                                            <p:cond delay="0"/>
                                          </p:stCondLst>
                                        </p:cTn>
                                        <p:tgtEl>
                                          <p:spTgt spid="40"/>
                                        </p:tgtEl>
                                        <p:attrNameLst>
                                          <p:attrName>style.visibility</p:attrName>
                                        </p:attrNameLst>
                                      </p:cBhvr>
                                      <p:to>
                                        <p:strVal val="visible"/>
                                      </p:to>
                                    </p:set>
                                    <p:animEffect transition="in" filter="wipe(left)">
                                      <p:cBhvr>
                                        <p:cTn id="72" dur="1000"/>
                                        <p:tgtEl>
                                          <p:spTgt spid="40"/>
                                        </p:tgtEl>
                                      </p:cBhvr>
                                    </p:animEffect>
                                  </p:childTnLst>
                                </p:cTn>
                              </p:par>
                              <p:par>
                                <p:cTn id="73" presetID="22" presetClass="entr" presetSubtype="8" fill="hold" grpId="0" nodeType="withEffect">
                                  <p:stCondLst>
                                    <p:cond delay="0"/>
                                  </p:stCondLst>
                                  <p:childTnLst>
                                    <p:set>
                                      <p:cBhvr>
                                        <p:cTn id="74" dur="1000" fill="hold">
                                          <p:stCondLst>
                                            <p:cond delay="0"/>
                                          </p:stCondLst>
                                        </p:cTn>
                                        <p:tgtEl>
                                          <p:spTgt spid="41"/>
                                        </p:tgtEl>
                                        <p:attrNameLst>
                                          <p:attrName>style.visibility</p:attrName>
                                        </p:attrNameLst>
                                      </p:cBhvr>
                                      <p:to>
                                        <p:strVal val="visible"/>
                                      </p:to>
                                    </p:set>
                                    <p:animEffect transition="in" filter="wipe(left)">
                                      <p:cBhvr>
                                        <p:cTn id="75" dur="1000"/>
                                        <p:tgtEl>
                                          <p:spTgt spid="41"/>
                                        </p:tgtEl>
                                      </p:cBhvr>
                                    </p:animEffect>
                                  </p:childTnLst>
                                </p:cTn>
                              </p:par>
                            </p:childTnLst>
                          </p:cTn>
                        </p:par>
                      </p:childTnLst>
                    </p:cTn>
                  </p:par>
                  <p:par>
                    <p:cTn id="76" fill="hold" nodeType="clickPar">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000" fill="hold">
                                          <p:stCondLst>
                                            <p:cond delay="0"/>
                                          </p:stCondLst>
                                        </p:cTn>
                                        <p:tgtEl>
                                          <p:spTgt spid="42"/>
                                        </p:tgtEl>
                                        <p:attrNameLst>
                                          <p:attrName>style.visibility</p:attrName>
                                        </p:attrNameLst>
                                      </p:cBhvr>
                                      <p:to>
                                        <p:strVal val="visible"/>
                                      </p:to>
                                    </p:set>
                                    <p:anim calcmode="lin" valueType="num">
                                      <p:cBhvr>
                                        <p:cTn id="80" dur="1000" fill="hold"/>
                                        <p:tgtEl>
                                          <p:spTgt spid="42"/>
                                        </p:tgtEl>
                                        <p:attrNameLst>
                                          <p:attrName>ppt_w</p:attrName>
                                        </p:attrNameLst>
                                      </p:cBhvr>
                                      <p:tavLst>
                                        <p:tav tm="0">
                                          <p:val>
                                            <p:fltVal val="0"/>
                                          </p:val>
                                        </p:tav>
                                        <p:tav tm="100000">
                                          <p:val>
                                            <p:strVal val="#ppt_w"/>
                                          </p:val>
                                        </p:tav>
                                      </p:tavLst>
                                    </p:anim>
                                    <p:anim calcmode="lin" valueType="num">
                                      <p:cBhvr>
                                        <p:cTn id="81" dur="1000" fill="hold"/>
                                        <p:tgtEl>
                                          <p:spTgt spid="42"/>
                                        </p:tgtEl>
                                        <p:attrNameLst>
                                          <p:attrName>ppt_h</p:attrName>
                                        </p:attrNameLst>
                                      </p:cBhvr>
                                      <p:tavLst>
                                        <p:tav tm="0">
                                          <p:val>
                                            <p:fltVal val="0"/>
                                          </p:val>
                                        </p:tav>
                                        <p:tav tm="100000">
                                          <p:val>
                                            <p:strVal val="#ppt_h"/>
                                          </p:val>
                                        </p:tav>
                                      </p:tavLst>
                                    </p:anim>
                                    <p:animEffect transition="in" filter="fade">
                                      <p:cBhvr>
                                        <p:cTn id="8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33" grpId="0" animBg="1"/>
      <p:bldP spid="34" grpId="0" animBg="1"/>
      <p:bldP spid="35" grpId="0" animBg="1"/>
      <p:bldP spid="36" grpId="0"/>
      <p:bldP spid="39" grpId="0" animBg="1"/>
      <p:bldP spid="40" grpId="0" animBg="1"/>
      <p:bldP spid="41" grpId="0" animBg="1"/>
      <p:bldP spid="4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1120140" y="2845435"/>
            <a:ext cx="7465060" cy="3046988"/>
          </a:xfrm>
          <a:prstGeom prst="rect">
            <a:avLst/>
          </a:prstGeom>
          <a:noFill/>
        </p:spPr>
        <p:txBody>
          <a:bodyPr wrap="square" rtlCol="0">
            <a:spAutoFit/>
          </a:bodyPr>
          <a:lstStyle/>
          <a:p>
            <a:pPr marL="285750" indent="-285750" algn="just">
              <a:lnSpc>
                <a:spcPct val="200000"/>
              </a:lnSpc>
              <a:buFont typeface="微软雅黑" panose="020b0503020204020204" pitchFamily="34" charset="-122"/>
              <a:buChar char="◆"/>
              <a:defRPr/>
            </a:pPr>
            <a:r>
              <a:rPr lang="zh-CN" altLang="en-US" sz="1600">
                <a:solidFill>
                  <a:schemeClr val="tx1">
                    <a:lumMod val="85000"/>
                    <a:lumOff val="15000"/>
                  </a:schemeClr>
                </a:solidFill>
                <a:cs typeface="微软雅黑" panose="020b0503020204020204" pitchFamily="34" charset="-122"/>
                <a:sym typeface="+mn-ea"/>
              </a:rPr>
              <a:t>经过新中国成立</a:t>
            </a:r>
            <a:r>
              <a:rPr lang="en-US" altLang="zh-CN" sz="1600">
                <a:solidFill>
                  <a:schemeClr val="tx1">
                    <a:lumMod val="85000"/>
                    <a:lumOff val="15000"/>
                  </a:schemeClr>
                </a:solidFill>
                <a:cs typeface="微软雅黑" panose="020b0503020204020204" pitchFamily="34" charset="-122"/>
                <a:sym typeface="+mn-ea"/>
              </a:rPr>
              <a:t>70</a:t>
            </a:r>
            <a:r>
              <a:rPr lang="zh-CN" altLang="en-US" sz="1600">
                <a:solidFill>
                  <a:schemeClr val="tx1">
                    <a:lumMod val="85000"/>
                    <a:lumOff val="15000"/>
                  </a:schemeClr>
                </a:solidFill>
                <a:cs typeface="微软雅黑" panose="020b0503020204020204" pitchFamily="34" charset="-122"/>
                <a:sym typeface="+mn-ea"/>
              </a:rPr>
              <a:t>多年来特别是改革开放</a:t>
            </a:r>
            <a:r>
              <a:rPr lang="en-US" altLang="zh-CN" sz="1600">
                <a:solidFill>
                  <a:schemeClr val="tx1">
                    <a:lumMod val="85000"/>
                    <a:lumOff val="15000"/>
                  </a:schemeClr>
                </a:solidFill>
                <a:cs typeface="微软雅黑" panose="020b0503020204020204" pitchFamily="34" charset="-122"/>
                <a:sym typeface="+mn-ea"/>
              </a:rPr>
              <a:t>40</a:t>
            </a:r>
            <a:r>
              <a:rPr lang="zh-CN" altLang="en-US" sz="1600">
                <a:solidFill>
                  <a:schemeClr val="tx1">
                    <a:lumMod val="85000"/>
                    <a:lumOff val="15000"/>
                  </a:schemeClr>
                </a:solidFill>
                <a:cs typeface="微软雅黑" panose="020b0503020204020204" pitchFamily="34" charset="-122"/>
                <a:sym typeface="+mn-ea"/>
              </a:rPr>
              <a:t>多年的快速发展，我们党带领人民经过不懈奋斗迎来了从站起来、富起来到强起来的历史性跨越，这个过程都是我们党带领人民致力于国家现代化目标的历史过程</a:t>
            </a:r>
            <a:r>
              <a:rPr lang="zh-CN" altLang="en-US" sz="1600" smtClean="0">
                <a:solidFill>
                  <a:schemeClr val="tx1">
                    <a:lumMod val="85000"/>
                    <a:lumOff val="15000"/>
                  </a:schemeClr>
                </a:solidFill>
                <a:cs typeface="微软雅黑" panose="020b0503020204020204" pitchFamily="34" charset="-122"/>
                <a:sym typeface="+mn-ea"/>
              </a:rPr>
              <a:t>。</a:t>
            </a:r>
            <a:endParaRPr lang="en-US" altLang="zh-CN" sz="1600" smtClean="0">
              <a:solidFill>
                <a:schemeClr val="tx1">
                  <a:lumMod val="85000"/>
                  <a:lumOff val="15000"/>
                </a:schemeClr>
              </a:solidFill>
              <a:cs typeface="微软雅黑" panose="020b0503020204020204" pitchFamily="34" charset="-122"/>
              <a:sym typeface="+mn-ea"/>
            </a:endParaRPr>
          </a:p>
          <a:p>
            <a:pPr marL="285750" indent="-285750" algn="just">
              <a:lnSpc>
                <a:spcPct val="200000"/>
              </a:lnSpc>
              <a:buFont typeface="微软雅黑" panose="020b0503020204020204" pitchFamily="34" charset="-122"/>
              <a:buChar char="◆"/>
              <a:defRPr/>
            </a:pPr>
            <a:r>
              <a:rPr lang="zh-CN" altLang="en-US" sz="1600" smtClean="0">
                <a:solidFill>
                  <a:schemeClr val="tx1">
                    <a:lumMod val="85000"/>
                    <a:lumOff val="15000"/>
                  </a:schemeClr>
                </a:solidFill>
                <a:cs typeface="微软雅黑" panose="020b0503020204020204" pitchFamily="34" charset="-122"/>
                <a:sym typeface="+mn-ea"/>
              </a:rPr>
              <a:t>当前</a:t>
            </a:r>
            <a:r>
              <a:rPr lang="zh-CN" altLang="en-US" sz="1600">
                <a:solidFill>
                  <a:schemeClr val="tx1">
                    <a:lumMod val="85000"/>
                    <a:lumOff val="15000"/>
                  </a:schemeClr>
                </a:solidFill>
                <a:cs typeface="微软雅黑" panose="020b0503020204020204" pitchFamily="34" charset="-122"/>
                <a:sym typeface="+mn-ea"/>
              </a:rPr>
              <a:t>，决战决胜脱贫攻坚目标如期完成，全面建成小康社会胜利在望，在实现第一个百年奋斗目标之后，我们要乘势而上开启全面建设社会主义现代化国家新征程、向第二个百年奋斗目标进军，这标志着我国进入了一个新发展阶段</a:t>
            </a:r>
            <a:r>
              <a:rPr lang="zh-CN" altLang="en-US" sz="1600" smtClean="0">
                <a:solidFill>
                  <a:schemeClr val="tx1">
                    <a:lumMod val="85000"/>
                    <a:lumOff val="15000"/>
                  </a:schemeClr>
                </a:solidFill>
                <a:cs typeface="微软雅黑" panose="020b0503020204020204" pitchFamily="34" charset="-122"/>
                <a:sym typeface="+mn-ea"/>
              </a:rPr>
              <a:t>。</a:t>
            </a:r>
            <a:endParaRPr lang="zh-CN" altLang="en-US" sz="1600">
              <a:solidFill>
                <a:schemeClr val="tx1">
                  <a:lumMod val="85000"/>
                  <a:lumOff val="15000"/>
                </a:schemeClr>
              </a:solidFill>
              <a:cs typeface="微软雅黑" panose="020b0503020204020204" pitchFamily="34" charset="-122"/>
              <a:sym typeface="+mn-ea"/>
            </a:endParaRPr>
          </a:p>
        </p:txBody>
      </p:sp>
      <p:cxnSp>
        <p:nvCxnSpPr>
          <p:cNvPr id="2" name="直接连接符 1"/>
          <p:cNvCxnSpPr/>
          <p:nvPr/>
        </p:nvCxnSpPr>
        <p:spPr>
          <a:xfrm>
            <a:off x="2458713" y="2644341"/>
            <a:ext cx="4428000" cy="0"/>
          </a:xfrm>
          <a:prstGeom prst="line">
            <a:avLst/>
          </a:prstGeom>
          <a:ln w="25400">
            <a:solidFill>
              <a:srgbClr val="113CC2"/>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21255" y="1696085"/>
            <a:ext cx="4465458" cy="825419"/>
          </a:xfrm>
          <a:prstGeom prst="rect">
            <a:avLst/>
          </a:prstGeom>
        </p:spPr>
        <p:txBody>
          <a:bodyPr wrap="square">
            <a:spAutoFit/>
          </a:bodyPr>
          <a:lstStyle/>
          <a:p>
            <a:pPr algn="dist">
              <a:lnSpc>
                <a:spcPct val="150000"/>
              </a:lnSpc>
            </a:pPr>
            <a:r>
              <a:rPr lang="zh-CN" altLang="en-US" sz="3600" b="1" smtClean="0">
                <a:solidFill>
                  <a:srgbClr val="113CC2"/>
                </a:solidFill>
                <a:cs typeface="+mn-ea"/>
                <a:sym typeface="微软雅黑" panose="020b0503020204020204" pitchFamily="34" charset="-122"/>
              </a:rPr>
              <a:t>从历史逻辑来看</a:t>
            </a:r>
            <a:endParaRPr lang="zh-CN" altLang="en-US" sz="3600" b="1">
              <a:solidFill>
                <a:srgbClr val="113CC2"/>
              </a:solidFill>
              <a:cs typeface="+mn-ea"/>
              <a:sym typeface="微软雅黑" panose="020b0503020204020204" pitchFamily="34" charset="-122"/>
            </a:endParaRPr>
          </a:p>
        </p:txBody>
      </p:sp>
      <p:sp>
        <p:nvSpPr>
          <p:cNvPr id="6" name="矩形 5"/>
          <p:cNvSpPr/>
          <p:nvPr/>
        </p:nvSpPr>
        <p:spPr>
          <a:xfrm>
            <a:off x="1123950" y="2899410"/>
            <a:ext cx="9963012" cy="2983512"/>
          </a:xfrm>
          <a:prstGeom prst="rect">
            <a:avLst/>
          </a:prstGeom>
          <a:noFill/>
          <a:ln>
            <a:solidFill>
              <a:srgbClr val="113CC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125" y="2712697"/>
            <a:ext cx="3461491" cy="3461491"/>
          </a:xfrm>
          <a:prstGeom prst="rect">
            <a:avLst/>
          </a:prstGeom>
        </p:spPr>
      </p:pic>
      <p:grpSp>
        <p:nvGrpSpPr>
          <p:cNvPr id="8" name="组合 7"/>
          <p:cNvGrpSpPr/>
          <p:nvPr/>
        </p:nvGrpSpPr>
        <p:grpSpPr>
          <a:xfrm>
            <a:off x="1336880" y="1848797"/>
            <a:ext cx="845882" cy="987137"/>
            <a:chOff x="619125" y="3329305"/>
            <a:chExt cx="868347" cy="1052487"/>
          </a:xfrm>
        </p:grpSpPr>
        <p:sp>
          <p:nvSpPr>
            <p:cNvPr id="9" name="PA-AutoShape 3"/>
            <p:cNvSpPr>
              <a:spLocks noChangeAspect="1" noChangeArrowheads="1" noTextEdit="1"/>
            </p:cNvSpPr>
            <p:nvPr>
              <p:custDataLst>
                <p:tags r:id="rId3"/>
              </p:custDataLst>
            </p:nvPr>
          </p:nvSpPr>
          <p:spPr bwMode="auto">
            <a:xfrm>
              <a:off x="619125" y="3329305"/>
              <a:ext cx="84899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cs typeface="仿宋" panose="02010609060101010101" charset="-122"/>
              </a:endParaRPr>
            </a:p>
          </p:txBody>
        </p:sp>
        <p:sp>
          <p:nvSpPr>
            <p:cNvPr id="10" name="PA-任意多边形 5"/>
            <p:cNvSpPr>
              <a:spLocks noEditPoints="1"/>
            </p:cNvSpPr>
            <p:nvPr>
              <p:custDataLst>
                <p:tags r:id="rId4"/>
              </p:custDataLst>
            </p:nvPr>
          </p:nvSpPr>
          <p:spPr bwMode="auto">
            <a:xfrm>
              <a:off x="1050489" y="3944557"/>
              <a:ext cx="436983" cy="437235"/>
            </a:xfrm>
            <a:custGeom>
              <a:gdLst>
                <a:gd name="T0" fmla="*/ 577 w 295"/>
                <a:gd name="T1" fmla="*/ 123 h 295"/>
                <a:gd name="T2" fmla="*/ 126 w 295"/>
                <a:gd name="T3" fmla="*/ 123 h 295"/>
                <a:gd name="T4" fmla="*/ 126 w 295"/>
                <a:gd name="T5" fmla="*/ 574 h 295"/>
                <a:gd name="T6" fmla="*/ 577 w 295"/>
                <a:gd name="T7" fmla="*/ 574 h 295"/>
                <a:gd name="T8" fmla="*/ 577 w 295"/>
                <a:gd name="T9" fmla="*/ 123 h 295"/>
                <a:gd name="T10" fmla="*/ 520 w 295"/>
                <a:gd name="T11" fmla="*/ 517 h 295"/>
                <a:gd name="T12" fmla="*/ 183 w 295"/>
                <a:gd name="T13" fmla="*/ 517 h 295"/>
                <a:gd name="T14" fmla="*/ 183 w 295"/>
                <a:gd name="T15" fmla="*/ 180 h 295"/>
                <a:gd name="T16" fmla="*/ 520 w 295"/>
                <a:gd name="T17" fmla="*/ 180 h 295"/>
                <a:gd name="T18" fmla="*/ 520 w 295"/>
                <a:gd name="T19" fmla="*/ 51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 h="295">
                  <a:moveTo>
                    <a:pt x="243" y="52"/>
                  </a:moveTo>
                  <a:cubicBezTo>
                    <a:pt x="191" y="0"/>
                    <a:pt x="105" y="0"/>
                    <a:pt x="53" y="52"/>
                  </a:cubicBezTo>
                  <a:cubicBezTo>
                    <a:pt x="0" y="104"/>
                    <a:pt x="0" y="190"/>
                    <a:pt x="53" y="242"/>
                  </a:cubicBezTo>
                  <a:cubicBezTo>
                    <a:pt x="105" y="295"/>
                    <a:pt x="191" y="295"/>
                    <a:pt x="243" y="242"/>
                  </a:cubicBezTo>
                  <a:cubicBezTo>
                    <a:pt x="295" y="190"/>
                    <a:pt x="295" y="104"/>
                    <a:pt x="243" y="52"/>
                  </a:cubicBezTo>
                  <a:close/>
                  <a:moveTo>
                    <a:pt x="219" y="218"/>
                  </a:moveTo>
                  <a:cubicBezTo>
                    <a:pt x="180" y="258"/>
                    <a:pt x="116" y="258"/>
                    <a:pt x="77" y="218"/>
                  </a:cubicBezTo>
                  <a:cubicBezTo>
                    <a:pt x="37" y="179"/>
                    <a:pt x="37" y="115"/>
                    <a:pt x="77" y="76"/>
                  </a:cubicBezTo>
                  <a:cubicBezTo>
                    <a:pt x="116" y="36"/>
                    <a:pt x="180" y="36"/>
                    <a:pt x="219" y="76"/>
                  </a:cubicBezTo>
                  <a:cubicBezTo>
                    <a:pt x="258" y="115"/>
                    <a:pt x="258" y="179"/>
                    <a:pt x="219" y="2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2" name="PA-任意多边形 6"/>
            <p:cNvSpPr/>
            <p:nvPr>
              <p:custDataLst>
                <p:tags r:id="rId5"/>
              </p:custDataLst>
            </p:nvPr>
          </p:nvSpPr>
          <p:spPr bwMode="auto">
            <a:xfrm>
              <a:off x="1131643" y="4026383"/>
              <a:ext cx="274051" cy="263590"/>
            </a:xfrm>
            <a:custGeom>
              <a:gdLst>
                <a:gd name="T0" fmla="*/ 427 w 185"/>
                <a:gd name="T1" fmla="*/ 154 h 178"/>
                <a:gd name="T2" fmla="*/ 290 w 185"/>
                <a:gd name="T3" fmla="*/ 126 h 178"/>
                <a:gd name="T4" fmla="*/ 221 w 185"/>
                <a:gd name="T5" fmla="*/ 5 h 178"/>
                <a:gd name="T6" fmla="*/ 149 w 185"/>
                <a:gd name="T7" fmla="*/ 126 h 178"/>
                <a:gd name="T8" fmla="*/ 14 w 185"/>
                <a:gd name="T9" fmla="*/ 154 h 178"/>
                <a:gd name="T10" fmla="*/ 116 w 185"/>
                <a:gd name="T11" fmla="*/ 254 h 178"/>
                <a:gd name="T12" fmla="*/ 93 w 185"/>
                <a:gd name="T13" fmla="*/ 398 h 178"/>
                <a:gd name="T14" fmla="*/ 221 w 185"/>
                <a:gd name="T15" fmla="*/ 327 h 178"/>
                <a:gd name="T16" fmla="*/ 349 w 185"/>
                <a:gd name="T17" fmla="*/ 398 h 178"/>
                <a:gd name="T18" fmla="*/ 316 w 185"/>
                <a:gd name="T19" fmla="*/ 254 h 178"/>
                <a:gd name="T20" fmla="*/ 427 w 185"/>
                <a:gd name="T21" fmla="*/ 154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78">
                  <a:moveTo>
                    <a:pt x="180" y="65"/>
                  </a:moveTo>
                  <a:cubicBezTo>
                    <a:pt x="175" y="49"/>
                    <a:pt x="135" y="63"/>
                    <a:pt x="122" y="53"/>
                  </a:cubicBezTo>
                  <a:cubicBezTo>
                    <a:pt x="108" y="43"/>
                    <a:pt x="110" y="3"/>
                    <a:pt x="93" y="2"/>
                  </a:cubicBezTo>
                  <a:cubicBezTo>
                    <a:pt x="76" y="0"/>
                    <a:pt x="77" y="43"/>
                    <a:pt x="63" y="53"/>
                  </a:cubicBezTo>
                  <a:cubicBezTo>
                    <a:pt x="50" y="63"/>
                    <a:pt x="11" y="49"/>
                    <a:pt x="6" y="65"/>
                  </a:cubicBezTo>
                  <a:cubicBezTo>
                    <a:pt x="0" y="81"/>
                    <a:pt x="44" y="91"/>
                    <a:pt x="49" y="107"/>
                  </a:cubicBezTo>
                  <a:cubicBezTo>
                    <a:pt x="54" y="122"/>
                    <a:pt x="25" y="158"/>
                    <a:pt x="39" y="168"/>
                  </a:cubicBezTo>
                  <a:cubicBezTo>
                    <a:pt x="52" y="178"/>
                    <a:pt x="76" y="138"/>
                    <a:pt x="93" y="138"/>
                  </a:cubicBezTo>
                  <a:cubicBezTo>
                    <a:pt x="110" y="138"/>
                    <a:pt x="133" y="178"/>
                    <a:pt x="147" y="168"/>
                  </a:cubicBezTo>
                  <a:cubicBezTo>
                    <a:pt x="160" y="158"/>
                    <a:pt x="128" y="122"/>
                    <a:pt x="133" y="107"/>
                  </a:cubicBezTo>
                  <a:cubicBezTo>
                    <a:pt x="138" y="91"/>
                    <a:pt x="185" y="81"/>
                    <a:pt x="180" y="65"/>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3" name="PA-任意多边形 7"/>
            <p:cNvSpPr/>
            <p:nvPr>
              <p:custDataLst>
                <p:tags r:id="rId6"/>
              </p:custDataLst>
            </p:nvPr>
          </p:nvSpPr>
          <p:spPr bwMode="auto">
            <a:xfrm>
              <a:off x="969960" y="3782780"/>
              <a:ext cx="74287" cy="71207"/>
            </a:xfrm>
            <a:custGeom>
              <a:gdLst>
                <a:gd name="T0" fmla="*/ 0 w 50"/>
                <a:gd name="T1" fmla="*/ 43 h 48"/>
                <a:gd name="T2" fmla="*/ 60 w 50"/>
                <a:gd name="T3" fmla="*/ 114 h 48"/>
                <a:gd name="T4" fmla="*/ 119 w 50"/>
                <a:gd name="T5" fmla="*/ 36 h 48"/>
                <a:gd name="T6" fmla="*/ 60 w 50"/>
                <a:gd name="T7" fmla="*/ 0 h 48"/>
                <a:gd name="T8" fmla="*/ 0 w 50"/>
                <a:gd name="T9" fmla="*/ 43 h 4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0" h="48">
                  <a:moveTo>
                    <a:pt x="0" y="18"/>
                  </a:moveTo>
                  <a:cubicBezTo>
                    <a:pt x="0" y="23"/>
                    <a:pt x="16" y="48"/>
                    <a:pt x="25" y="48"/>
                  </a:cubicBezTo>
                  <a:cubicBezTo>
                    <a:pt x="34" y="48"/>
                    <a:pt x="50" y="21"/>
                    <a:pt x="50" y="15"/>
                  </a:cubicBezTo>
                  <a:cubicBezTo>
                    <a:pt x="25" y="0"/>
                    <a:pt x="25" y="0"/>
                    <a:pt x="25" y="0"/>
                  </a:cubicBezTo>
                  <a:cubicBezTo>
                    <a:pt x="25" y="0"/>
                    <a:pt x="0" y="16"/>
                    <a:pt x="0" y="18"/>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4" name="PA-任意多边形 8"/>
            <p:cNvSpPr>
              <a:spLocks noEditPoints="1"/>
            </p:cNvSpPr>
            <p:nvPr>
              <p:custDataLst>
                <p:tags r:id="rId7"/>
              </p:custDataLst>
            </p:nvPr>
          </p:nvSpPr>
          <p:spPr bwMode="auto">
            <a:xfrm>
              <a:off x="814519" y="3330554"/>
              <a:ext cx="375181" cy="440358"/>
            </a:xfrm>
            <a:custGeom>
              <a:gdLst>
                <a:gd name="T0" fmla="*/ 7 w 253"/>
                <a:gd name="T1" fmla="*/ 401 h 297"/>
                <a:gd name="T2" fmla="*/ 36 w 253"/>
                <a:gd name="T3" fmla="*/ 444 h 297"/>
                <a:gd name="T4" fmla="*/ 302 w 253"/>
                <a:gd name="T5" fmla="*/ 705 h 297"/>
                <a:gd name="T6" fmla="*/ 568 w 253"/>
                <a:gd name="T7" fmla="*/ 442 h 297"/>
                <a:gd name="T8" fmla="*/ 596 w 253"/>
                <a:gd name="T9" fmla="*/ 401 h 297"/>
                <a:gd name="T10" fmla="*/ 587 w 253"/>
                <a:gd name="T11" fmla="*/ 354 h 297"/>
                <a:gd name="T12" fmla="*/ 587 w 253"/>
                <a:gd name="T13" fmla="*/ 339 h 297"/>
                <a:gd name="T14" fmla="*/ 591 w 253"/>
                <a:gd name="T15" fmla="*/ 316 h 297"/>
                <a:gd name="T16" fmla="*/ 311 w 253"/>
                <a:gd name="T17" fmla="*/ 0 h 297"/>
                <a:gd name="T18" fmla="*/ 12 w 253"/>
                <a:gd name="T19" fmla="*/ 304 h 297"/>
                <a:gd name="T20" fmla="*/ 14 w 253"/>
                <a:gd name="T21" fmla="*/ 330 h 297"/>
                <a:gd name="T22" fmla="*/ 17 w 253"/>
                <a:gd name="T23" fmla="*/ 356 h 297"/>
                <a:gd name="T24" fmla="*/ 7 w 253"/>
                <a:gd name="T25" fmla="*/ 401 h 297"/>
                <a:gd name="T26" fmla="*/ 45 w 253"/>
                <a:gd name="T27" fmla="*/ 325 h 297"/>
                <a:gd name="T28" fmla="*/ 247 w 253"/>
                <a:gd name="T29" fmla="*/ 294 h 297"/>
                <a:gd name="T30" fmla="*/ 373 w 253"/>
                <a:gd name="T31" fmla="*/ 235 h 297"/>
                <a:gd name="T32" fmla="*/ 470 w 253"/>
                <a:gd name="T33" fmla="*/ 294 h 297"/>
                <a:gd name="T34" fmla="*/ 553 w 253"/>
                <a:gd name="T35" fmla="*/ 320 h 297"/>
                <a:gd name="T36" fmla="*/ 546 w 253"/>
                <a:gd name="T37" fmla="*/ 385 h 297"/>
                <a:gd name="T38" fmla="*/ 544 w 253"/>
                <a:gd name="T39" fmla="*/ 392 h 297"/>
                <a:gd name="T40" fmla="*/ 544 w 253"/>
                <a:gd name="T41" fmla="*/ 411 h 297"/>
                <a:gd name="T42" fmla="*/ 539 w 253"/>
                <a:gd name="T43" fmla="*/ 449 h 297"/>
                <a:gd name="T44" fmla="*/ 302 w 253"/>
                <a:gd name="T45" fmla="*/ 679 h 297"/>
                <a:gd name="T46" fmla="*/ 71 w 253"/>
                <a:gd name="T47" fmla="*/ 470 h 297"/>
                <a:gd name="T48" fmla="*/ 45 w 253"/>
                <a:gd name="T49" fmla="*/ 325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3" h="297">
                  <a:moveTo>
                    <a:pt x="3" y="169"/>
                  </a:moveTo>
                  <a:cubicBezTo>
                    <a:pt x="5" y="179"/>
                    <a:pt x="10" y="186"/>
                    <a:pt x="15" y="187"/>
                  </a:cubicBezTo>
                  <a:cubicBezTo>
                    <a:pt x="35" y="250"/>
                    <a:pt x="80" y="297"/>
                    <a:pt x="127" y="297"/>
                  </a:cubicBezTo>
                  <a:cubicBezTo>
                    <a:pt x="176" y="297"/>
                    <a:pt x="220" y="252"/>
                    <a:pt x="239" y="186"/>
                  </a:cubicBezTo>
                  <a:cubicBezTo>
                    <a:pt x="244" y="185"/>
                    <a:pt x="249" y="178"/>
                    <a:pt x="251" y="169"/>
                  </a:cubicBezTo>
                  <a:cubicBezTo>
                    <a:pt x="252" y="160"/>
                    <a:pt x="250" y="152"/>
                    <a:pt x="247" y="149"/>
                  </a:cubicBezTo>
                  <a:cubicBezTo>
                    <a:pt x="247" y="147"/>
                    <a:pt x="247" y="145"/>
                    <a:pt x="247" y="143"/>
                  </a:cubicBezTo>
                  <a:cubicBezTo>
                    <a:pt x="248" y="139"/>
                    <a:pt x="249" y="136"/>
                    <a:pt x="249" y="133"/>
                  </a:cubicBezTo>
                  <a:cubicBezTo>
                    <a:pt x="253" y="74"/>
                    <a:pt x="225" y="0"/>
                    <a:pt x="131" y="0"/>
                  </a:cubicBezTo>
                  <a:cubicBezTo>
                    <a:pt x="38" y="0"/>
                    <a:pt x="0" y="60"/>
                    <a:pt x="5" y="128"/>
                  </a:cubicBezTo>
                  <a:cubicBezTo>
                    <a:pt x="5" y="131"/>
                    <a:pt x="5" y="135"/>
                    <a:pt x="6" y="139"/>
                  </a:cubicBezTo>
                  <a:cubicBezTo>
                    <a:pt x="6" y="142"/>
                    <a:pt x="6" y="146"/>
                    <a:pt x="7" y="150"/>
                  </a:cubicBezTo>
                  <a:cubicBezTo>
                    <a:pt x="3" y="153"/>
                    <a:pt x="1" y="161"/>
                    <a:pt x="3" y="169"/>
                  </a:cubicBezTo>
                  <a:close/>
                  <a:moveTo>
                    <a:pt x="19" y="137"/>
                  </a:moveTo>
                  <a:cubicBezTo>
                    <a:pt x="36" y="141"/>
                    <a:pt x="80" y="139"/>
                    <a:pt x="104" y="124"/>
                  </a:cubicBezTo>
                  <a:cubicBezTo>
                    <a:pt x="129" y="109"/>
                    <a:pt x="157" y="99"/>
                    <a:pt x="157" y="99"/>
                  </a:cubicBezTo>
                  <a:cubicBezTo>
                    <a:pt x="157" y="99"/>
                    <a:pt x="165" y="109"/>
                    <a:pt x="198" y="124"/>
                  </a:cubicBezTo>
                  <a:cubicBezTo>
                    <a:pt x="211" y="130"/>
                    <a:pt x="223" y="134"/>
                    <a:pt x="233" y="135"/>
                  </a:cubicBezTo>
                  <a:cubicBezTo>
                    <a:pt x="234" y="135"/>
                    <a:pt x="232" y="148"/>
                    <a:pt x="230" y="162"/>
                  </a:cubicBezTo>
                  <a:cubicBezTo>
                    <a:pt x="230" y="163"/>
                    <a:pt x="230" y="164"/>
                    <a:pt x="229" y="165"/>
                  </a:cubicBezTo>
                  <a:cubicBezTo>
                    <a:pt x="229" y="168"/>
                    <a:pt x="229" y="170"/>
                    <a:pt x="229" y="173"/>
                  </a:cubicBezTo>
                  <a:cubicBezTo>
                    <a:pt x="228" y="179"/>
                    <a:pt x="228" y="184"/>
                    <a:pt x="227" y="189"/>
                  </a:cubicBezTo>
                  <a:cubicBezTo>
                    <a:pt x="209" y="247"/>
                    <a:pt x="170" y="286"/>
                    <a:pt x="127" y="286"/>
                  </a:cubicBezTo>
                  <a:cubicBezTo>
                    <a:pt x="89" y="286"/>
                    <a:pt x="51" y="249"/>
                    <a:pt x="30" y="198"/>
                  </a:cubicBezTo>
                  <a:cubicBezTo>
                    <a:pt x="29" y="182"/>
                    <a:pt x="18" y="136"/>
                    <a:pt x="19" y="137"/>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sp>
          <p:nvSpPr>
            <p:cNvPr id="15" name="PA-任意多边形 9"/>
            <p:cNvSpPr/>
            <p:nvPr>
              <p:custDataLst>
                <p:tags r:id="rId8"/>
              </p:custDataLst>
            </p:nvPr>
          </p:nvSpPr>
          <p:spPr bwMode="auto">
            <a:xfrm>
              <a:off x="620374" y="3745928"/>
              <a:ext cx="730385" cy="481583"/>
            </a:xfrm>
            <a:custGeom>
              <a:gdLst>
                <a:gd name="T0" fmla="*/ 776 w 493"/>
                <a:gd name="T1" fmla="*/ 403 h 325"/>
                <a:gd name="T2" fmla="*/ 1170 w 493"/>
                <a:gd name="T3" fmla="*/ 318 h 325"/>
                <a:gd name="T4" fmla="*/ 1106 w 493"/>
                <a:gd name="T5" fmla="*/ 218 h 325"/>
                <a:gd name="T6" fmla="*/ 764 w 493"/>
                <a:gd name="T7" fmla="*/ 0 h 325"/>
                <a:gd name="T8" fmla="*/ 719 w 493"/>
                <a:gd name="T9" fmla="*/ 69 h 325"/>
                <a:gd name="T10" fmla="*/ 764 w 493"/>
                <a:gd name="T11" fmla="*/ 78 h 325"/>
                <a:gd name="T12" fmla="*/ 655 w 493"/>
                <a:gd name="T13" fmla="*/ 408 h 325"/>
                <a:gd name="T14" fmla="*/ 641 w 493"/>
                <a:gd name="T15" fmla="*/ 176 h 325"/>
                <a:gd name="T16" fmla="*/ 619 w 493"/>
                <a:gd name="T17" fmla="*/ 185 h 325"/>
                <a:gd name="T18" fmla="*/ 596 w 493"/>
                <a:gd name="T19" fmla="*/ 176 h 325"/>
                <a:gd name="T20" fmla="*/ 579 w 493"/>
                <a:gd name="T21" fmla="*/ 420 h 325"/>
                <a:gd name="T22" fmla="*/ 470 w 493"/>
                <a:gd name="T23" fmla="*/ 81 h 325"/>
                <a:gd name="T24" fmla="*/ 520 w 493"/>
                <a:gd name="T25" fmla="*/ 69 h 325"/>
                <a:gd name="T26" fmla="*/ 477 w 493"/>
                <a:gd name="T27" fmla="*/ 2 h 325"/>
                <a:gd name="T28" fmla="*/ 131 w 493"/>
                <a:gd name="T29" fmla="*/ 218 h 325"/>
                <a:gd name="T30" fmla="*/ 0 w 493"/>
                <a:gd name="T31" fmla="*/ 591 h 325"/>
                <a:gd name="T32" fmla="*/ 0 w 493"/>
                <a:gd name="T33" fmla="*/ 603 h 325"/>
                <a:gd name="T34" fmla="*/ 7 w 493"/>
                <a:gd name="T35" fmla="*/ 610 h 325"/>
                <a:gd name="T36" fmla="*/ 235 w 493"/>
                <a:gd name="T37" fmla="*/ 709 h 325"/>
                <a:gd name="T38" fmla="*/ 249 w 493"/>
                <a:gd name="T39" fmla="*/ 709 h 325"/>
                <a:gd name="T40" fmla="*/ 446 w 493"/>
                <a:gd name="T41" fmla="*/ 771 h 325"/>
                <a:gd name="T42" fmla="*/ 681 w 493"/>
                <a:gd name="T43" fmla="*/ 771 h 325"/>
                <a:gd name="T44" fmla="*/ 776 w 493"/>
                <a:gd name="T45" fmla="*/ 403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2" h="325">
                  <a:moveTo>
                    <a:pt x="327" y="170"/>
                  </a:moveTo>
                  <a:cubicBezTo>
                    <a:pt x="372" y="125"/>
                    <a:pt x="437" y="113"/>
                    <a:pt x="493" y="134"/>
                  </a:cubicBezTo>
                  <a:cubicBezTo>
                    <a:pt x="486" y="120"/>
                    <a:pt x="477" y="105"/>
                    <a:pt x="466" y="92"/>
                  </a:cubicBezTo>
                  <a:cubicBezTo>
                    <a:pt x="439" y="55"/>
                    <a:pt x="397" y="14"/>
                    <a:pt x="322" y="0"/>
                  </a:cubicBezTo>
                  <a:cubicBezTo>
                    <a:pt x="303" y="29"/>
                    <a:pt x="303" y="29"/>
                    <a:pt x="303" y="29"/>
                  </a:cubicBezTo>
                  <a:cubicBezTo>
                    <a:pt x="310" y="30"/>
                    <a:pt x="316" y="32"/>
                    <a:pt x="322" y="33"/>
                  </a:cubicBezTo>
                  <a:cubicBezTo>
                    <a:pt x="276" y="172"/>
                    <a:pt x="276" y="172"/>
                    <a:pt x="276" y="172"/>
                  </a:cubicBezTo>
                  <a:cubicBezTo>
                    <a:pt x="270" y="74"/>
                    <a:pt x="270" y="74"/>
                    <a:pt x="270" y="74"/>
                  </a:cubicBezTo>
                  <a:cubicBezTo>
                    <a:pt x="267" y="77"/>
                    <a:pt x="264" y="78"/>
                    <a:pt x="261" y="78"/>
                  </a:cubicBezTo>
                  <a:cubicBezTo>
                    <a:pt x="258" y="78"/>
                    <a:pt x="255" y="77"/>
                    <a:pt x="251" y="74"/>
                  </a:cubicBezTo>
                  <a:cubicBezTo>
                    <a:pt x="244" y="177"/>
                    <a:pt x="244" y="177"/>
                    <a:pt x="244" y="177"/>
                  </a:cubicBezTo>
                  <a:cubicBezTo>
                    <a:pt x="198" y="34"/>
                    <a:pt x="198" y="34"/>
                    <a:pt x="198" y="34"/>
                  </a:cubicBezTo>
                  <a:cubicBezTo>
                    <a:pt x="205" y="32"/>
                    <a:pt x="212" y="30"/>
                    <a:pt x="219" y="29"/>
                  </a:cubicBezTo>
                  <a:cubicBezTo>
                    <a:pt x="201" y="1"/>
                    <a:pt x="201" y="1"/>
                    <a:pt x="201" y="1"/>
                  </a:cubicBezTo>
                  <a:cubicBezTo>
                    <a:pt x="122" y="14"/>
                    <a:pt x="83" y="55"/>
                    <a:pt x="55" y="92"/>
                  </a:cubicBezTo>
                  <a:cubicBezTo>
                    <a:pt x="15" y="145"/>
                    <a:pt x="0" y="208"/>
                    <a:pt x="0" y="249"/>
                  </a:cubicBezTo>
                  <a:cubicBezTo>
                    <a:pt x="0" y="254"/>
                    <a:pt x="0" y="254"/>
                    <a:pt x="0" y="254"/>
                  </a:cubicBezTo>
                  <a:cubicBezTo>
                    <a:pt x="3" y="257"/>
                    <a:pt x="3" y="257"/>
                    <a:pt x="3" y="257"/>
                  </a:cubicBezTo>
                  <a:cubicBezTo>
                    <a:pt x="30" y="294"/>
                    <a:pt x="75" y="299"/>
                    <a:pt x="99" y="299"/>
                  </a:cubicBezTo>
                  <a:cubicBezTo>
                    <a:pt x="101" y="299"/>
                    <a:pt x="104" y="299"/>
                    <a:pt x="105" y="299"/>
                  </a:cubicBezTo>
                  <a:cubicBezTo>
                    <a:pt x="124" y="314"/>
                    <a:pt x="157" y="321"/>
                    <a:pt x="188" y="325"/>
                  </a:cubicBezTo>
                  <a:cubicBezTo>
                    <a:pt x="287" y="325"/>
                    <a:pt x="287" y="325"/>
                    <a:pt x="287" y="325"/>
                  </a:cubicBezTo>
                  <a:cubicBezTo>
                    <a:pt x="272" y="272"/>
                    <a:pt x="285" y="212"/>
                    <a:pt x="327" y="170"/>
                  </a:cubicBezTo>
                  <a:close/>
                </a:path>
              </a:pathLst>
            </a:custGeom>
            <a:solidFill>
              <a:srgbClr val="113CC2"/>
            </a:solidFill>
            <a:ln>
              <a:noFill/>
            </a:ln>
          </p:spPr>
          <p:txBody>
            <a:bodyPr/>
            <a:lstStyle/>
            <a:p>
              <a:endParaRPr lang="zh-CN" altLang="en-US">
                <a:solidFill>
                  <a:prstClr val="black"/>
                </a:solidFill>
                <a:cs typeface="仿宋" panose="02010609060101010101" charset="-122"/>
              </a:endParaRPr>
            </a:p>
          </p:txBody>
        </p:sp>
      </p:grpSp>
    </p:spTree>
  </p:cSld>
  <p:clrMapOvr>
    <a:masterClrMapping/>
  </p:clrMapOvr>
  <mc:AlternateContent>
    <mc:Choice xmlns:p14="http://schemas.microsoft.com/office/powerpoint/2010/main" Requires="p14">
      <p:transition advTm="2000" p14:dur="250">
        <p:random/>
      </p:transition>
    </mc:Choice>
    <mc:Fallback>
      <p:transition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000"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000"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3"/>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000"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000"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3"/>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par>
                                <p:cTn id="37" presetID="50" presetClass="entr" presetSubtype="0" decel="100000" fill="hold" grpId="0" nodeType="withEffect">
                                  <p:stCondLst>
                                    <p:cond delay="0"/>
                                  </p:stCondLst>
                                  <p:childTnLst>
                                    <p:set>
                                      <p:cBhvr>
                                        <p:cTn id="38" dur="1000"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3"/>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PA" val="v5.2.8"/>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9"/>
</p:tagLst>
</file>

<file path=ppt/tags/tag115.xml><?xml version="1.0" encoding="utf-8"?>
<p:tagLst xmlns:p="http://schemas.openxmlformats.org/presentationml/2006/main">
  <p:tag name="PA" val="v5.2.9"/>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PA" val="v5.2.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PA" val="v5.2.9"/>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PA" val="v5.2.9"/>
</p:tagLst>
</file>

<file path=ppt/tags/tag122.xml><?xml version="1.0" encoding="utf-8"?>
<p:tagLst xmlns:p="http://schemas.openxmlformats.org/presentationml/2006/main">
  <p:tag name="PA" val="v5.2.8"/>
</p:tagLst>
</file>

<file path=ppt/tags/tag123.xml><?xml version="1.0" encoding="utf-8"?>
<p:tagLst xmlns:p="http://schemas.openxmlformats.org/presentationml/2006/main">
  <p:tag name="KSO_WM_UNIT_PLACING_PICTURE_USER_VIEWPORT" val="{&quot;height&quot;:2248.9905511811025,&quot;width&quot;:4497.979527559055}"/>
</p:tagLst>
</file>

<file path=ppt/tags/tag124.xml><?xml version="1.0" encoding="utf-8"?>
<p:tagLst xmlns:p="http://schemas.openxmlformats.org/presentationml/2006/main">
  <p:tag name="KSO_WM_UNIT_PLACING_PICTURE_USER_VIEWPORT" val="{&quot;height&quot;:3870,&quot;width&quot;:3870}"/>
</p:tagLst>
</file>

<file path=ppt/tags/tag12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5"/>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5.2.5"/>
</p:tagLst>
</file>

<file path=ppt/tags/tag71.xml><?xml version="1.0" encoding="utf-8"?>
<p:tagLst xmlns:p="http://schemas.openxmlformats.org/presentationml/2006/main">
  <p:tag name="PA" val="v5.2.5"/>
</p:tagLst>
</file>

<file path=ppt/tags/tag72.xml><?xml version="1.0" encoding="utf-8"?>
<p:tagLst xmlns:p="http://schemas.openxmlformats.org/presentationml/2006/main">
  <p:tag name="PA" val="v5.2.5"/>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2citdb3">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86</Paragraphs>
  <Slides>23</Slides>
  <Notes>3</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23</vt:i4>
      </vt:variant>
    </vt:vector>
  </HeadingPairs>
  <TitlesOfParts>
    <vt:vector baseType="lpstr" size="37">
      <vt:lpstr>Arial</vt:lpstr>
      <vt:lpstr>微软雅黑</vt:lpstr>
      <vt:lpstr>汉仪霸蛮体 W</vt:lpstr>
      <vt:lpstr>Calibri Light</vt:lpstr>
      <vt:lpstr>Calibri</vt:lpstr>
      <vt:lpstr>汉仪滇黑 W</vt:lpstr>
      <vt:lpstr>仿宋</vt:lpstr>
      <vt:lpstr>Wingdings</vt:lpstr>
      <vt:lpstr>Open Sans</vt:lpstr>
      <vt:lpstr>冬青黑体简体中文 W3</vt:lpstr>
      <vt:lpstr>思源黑体 CN Regular</vt:lpstr>
      <vt:lpstr>Meiryo</vt:lpstr>
      <vt:lpstr>宋体</vt:lpstr>
      <vt:lpstr>Office 主题</vt:lpstr>
      <vt:lpstr>新发展阶段 新发展理念 新发展格局</vt:lpstr>
      <vt:lpstr>前言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新发展阶段 新发展理念 新发展格局</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127</cp:revision>
  <dcterms:created xsi:type="dcterms:W3CDTF">2021-01-27T02:36:00Z</dcterms:created>
  <dcterms:modified xsi:type="dcterms:W3CDTF">2023-05-08T04:43:07Z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